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0" r:id="rId1"/>
  </p:sldMasterIdLst>
  <p:notesMasterIdLst>
    <p:notesMasterId r:id="rId42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78" r:id="rId13"/>
    <p:sldId id="269" r:id="rId14"/>
    <p:sldId id="270" r:id="rId15"/>
    <p:sldId id="272" r:id="rId16"/>
    <p:sldId id="273" r:id="rId17"/>
    <p:sldId id="271" r:id="rId18"/>
    <p:sldId id="281" r:id="rId19"/>
    <p:sldId id="280" r:id="rId20"/>
    <p:sldId id="279" r:id="rId21"/>
    <p:sldId id="274" r:id="rId22"/>
    <p:sldId id="275" r:id="rId23"/>
    <p:sldId id="276" r:id="rId24"/>
    <p:sldId id="277" r:id="rId25"/>
    <p:sldId id="282" r:id="rId26"/>
    <p:sldId id="283" r:id="rId27"/>
    <p:sldId id="297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9144000" cy="5143500" type="screen16x9"/>
  <p:notesSz cx="6858000" cy="9144000"/>
  <p:defaultTextStyle>
    <a:defPPr>
      <a:defRPr lang="fa-IR"/>
    </a:defPPr>
    <a:lvl1pPr marL="0" algn="r" defTabSz="816326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63" algn="r" defTabSz="816326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326" algn="r" defTabSz="816326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488" algn="r" defTabSz="816326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651" algn="r" defTabSz="816326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813" algn="r" defTabSz="816326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8976" algn="r" defTabSz="816326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139" algn="r" defTabSz="816326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301" algn="r" defTabSz="816326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07" d="100"/>
          <a:sy n="107" d="100"/>
        </p:scale>
        <p:origin x="114" y="570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675B4FD-5583-44A6-A866-BD0684426CE6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54487B-E45B-4E69-859C-ABDB31C8E5F8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816326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08163" algn="r" defTabSz="816326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816326" algn="r" defTabSz="816326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224488" algn="r" defTabSz="816326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632651" algn="r" defTabSz="816326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040813" algn="r" defTabSz="816326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448976" algn="r" defTabSz="816326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857139" algn="r" defTabSz="816326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265301" algn="r" defTabSz="816326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4487B-E45B-4E69-859C-ABDB31C8E5F8}" type="slidenum">
              <a:rPr lang="fa-IR" smtClean="0"/>
              <a:pPr/>
              <a:t>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74762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4487B-E45B-4E69-859C-ABDB31C8E5F8}" type="slidenum">
              <a:rPr lang="fa-IR" smtClean="0"/>
              <a:pPr/>
              <a:t>38</a:t>
            </a:fld>
            <a:endParaRPr 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2774853"/>
            <a:ext cx="8305800" cy="857250"/>
          </a:xfrm>
        </p:spPr>
        <p:txBody>
          <a:bodyPr>
            <a:noAutofit/>
          </a:bodyPr>
          <a:lstStyle>
            <a:lvl1pPr marL="0" indent="0" algn="ctr">
              <a:buNone/>
              <a:defRPr sz="1800" spc="83" baseline="0">
                <a:solidFill>
                  <a:schemeClr val="tx2"/>
                </a:solidFill>
              </a:defRPr>
            </a:lvl1pPr>
            <a:lvl2pPr marL="380985" indent="0" algn="ctr">
              <a:buNone/>
            </a:lvl2pPr>
            <a:lvl3pPr marL="761970" indent="0" algn="ctr">
              <a:buNone/>
            </a:lvl3pPr>
            <a:lvl4pPr marL="1142954" indent="0" algn="ctr">
              <a:buNone/>
            </a:lvl4pPr>
            <a:lvl5pPr marL="1523939" indent="0" algn="ctr">
              <a:buNone/>
            </a:lvl5pPr>
            <a:lvl6pPr marL="1904924" indent="0" algn="ctr">
              <a:buNone/>
            </a:lvl6pPr>
            <a:lvl7pPr marL="2285909" indent="0" algn="ctr">
              <a:buNone/>
            </a:lvl7pPr>
            <a:lvl8pPr marL="2666893" indent="0" algn="ctr">
              <a:buNone/>
            </a:lvl8pPr>
            <a:lvl9pPr marL="3047878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075299"/>
            <a:ext cx="8305800" cy="14859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0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2662595"/>
            <a:ext cx="2971800" cy="1191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5" y="2662595"/>
            <a:ext cx="2971800" cy="1191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9" y="2644727"/>
            <a:ext cx="45720" cy="3429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76197" tIns="38098" rIns="76197" bIns="38098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5710-0124-49D9-AEC6-6CC5A98C2F7D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CB870E-3E20-4057-9A6B-1F87B8BA8A74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5710-0124-49D9-AEC6-6CC5A98C2F7D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B870E-3E20-4057-9A6B-1F87B8BA8A7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5710-0124-49D9-AEC6-6CC5A98C2F7D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B870E-3E20-4057-9A6B-1F87B8BA8A7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CEA5710-0124-49D9-AEC6-6CC5A98C2F7D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6CB870E-3E20-4057-9A6B-1F87B8BA8A74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5710-0124-49D9-AEC6-6CC5A98C2F7D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B870E-3E20-4057-9A6B-1F87B8BA8A74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28900"/>
            <a:ext cx="7924800" cy="10287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0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719148"/>
            <a:ext cx="7924800" cy="738552"/>
          </a:xfrm>
        </p:spPr>
        <p:txBody>
          <a:bodyPr anchor="t"/>
          <a:lstStyle>
            <a:lvl1pPr marL="0" indent="0">
              <a:buNone/>
              <a:defRPr sz="1700" spc="83" baseline="0">
                <a:solidFill>
                  <a:schemeClr val="tx2"/>
                </a:solidFill>
              </a:defRPr>
            </a:lvl1pPr>
            <a:lvl2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3687745"/>
            <a:ext cx="7924800" cy="3226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5710-0124-49D9-AEC6-6CC5A98C2F7D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B870E-3E20-4057-9A6B-1F87B8BA8A74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59936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59936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B870E-3E20-4057-9A6B-1F87B8BA8A74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5710-0124-49D9-AEC6-6CC5A98C2F7D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9695"/>
            <a:ext cx="4040188" cy="5715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76197" tIns="38098" rIns="76197" bIns="38098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200" b="1">
                <a:solidFill>
                  <a:schemeClr val="tx2"/>
                </a:solidFill>
              </a:defRPr>
            </a:lvl1pPr>
            <a:lvl2pPr>
              <a:buNone/>
              <a:defRPr sz="1700" b="1"/>
            </a:lvl2pPr>
            <a:lvl3pPr>
              <a:buNone/>
              <a:defRPr sz="1500" b="1"/>
            </a:lvl3pPr>
            <a:lvl4pPr>
              <a:buNone/>
              <a:defRPr sz="1300" b="1"/>
            </a:lvl4pPr>
            <a:lvl5pPr>
              <a:buNone/>
              <a:defRPr sz="13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1651422"/>
            <a:ext cx="4038600" cy="293522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9" y="1651422"/>
            <a:ext cx="4038600" cy="293522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586"/>
            <a:ext cx="82296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049695"/>
            <a:ext cx="4040188" cy="5715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76197" tIns="38098" rIns="76197" bIns="38098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200" b="1" baseline="0">
                <a:solidFill>
                  <a:schemeClr val="tx2"/>
                </a:solidFill>
              </a:defRPr>
            </a:lvl1pPr>
            <a:lvl2pPr>
              <a:buNone/>
              <a:defRPr sz="1700" b="1"/>
            </a:lvl2pPr>
            <a:lvl3pPr>
              <a:buNone/>
              <a:defRPr sz="1500" b="1"/>
            </a:lvl3pPr>
            <a:lvl4pPr>
              <a:buNone/>
              <a:defRPr sz="1300" b="1"/>
            </a:lvl4pPr>
            <a:lvl5pPr>
              <a:buNone/>
              <a:defRPr sz="13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1635164"/>
            <a:ext cx="3749040" cy="1191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1635164"/>
            <a:ext cx="3749040" cy="1191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5710-0124-49D9-AEC6-6CC5A98C2F7D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B870E-3E20-4057-9A6B-1F87B8BA8A74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5710-0124-49D9-AEC6-6CC5A98C2F7D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B870E-3E20-4057-9A6B-1F87B8BA8A74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342900"/>
            <a:ext cx="6248400" cy="42862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200150"/>
            <a:ext cx="1984248" cy="2800350"/>
          </a:xfrm>
        </p:spPr>
        <p:txBody>
          <a:bodyPr tIns="38098" bIns="38098" anchor="t" anchorCtr="0"/>
          <a:lstStyle>
            <a:lvl1pPr marL="0" indent="0">
              <a:lnSpc>
                <a:spcPct val="125000"/>
              </a:lnSpc>
              <a:spcAft>
                <a:spcPts val="833"/>
              </a:spcAft>
              <a:buNone/>
              <a:defRPr sz="1300">
                <a:solidFill>
                  <a:schemeClr val="tx2"/>
                </a:solidFill>
              </a:defRPr>
            </a:lvl1pPr>
            <a:lvl2pPr>
              <a:buNone/>
              <a:defRPr sz="1000"/>
            </a:lvl2pPr>
            <a:lvl3pPr>
              <a:buNone/>
              <a:defRPr sz="8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342900"/>
            <a:ext cx="1981200" cy="800100"/>
          </a:xfrm>
        </p:spPr>
        <p:txBody>
          <a:bodyPr lIns="76197" tIns="76197" anchor="b" anchorCtr="0"/>
          <a:lstStyle>
            <a:lvl1pPr algn="l">
              <a:buNone/>
              <a:defRPr sz="1500" b="1" spc="-42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CEA5710-0124-49D9-AEC6-6CC5A98C2F7D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6CB870E-3E20-4057-9A6B-1F87B8BA8A74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342900"/>
            <a:ext cx="2057400" cy="800100"/>
          </a:xfrm>
        </p:spPr>
        <p:txBody>
          <a:bodyPr lIns="76197" tIns="76197" anchor="b" anchorCtr="0"/>
          <a:lstStyle>
            <a:lvl1pPr algn="l">
              <a:buNone/>
              <a:defRPr sz="1500" b="1" spc="-42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342900"/>
            <a:ext cx="6019800" cy="417195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27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200150"/>
            <a:ext cx="2057400" cy="33147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833"/>
              </a:spcAft>
              <a:buFontTx/>
              <a:buNone/>
              <a:defRPr sz="1300" b="0">
                <a:solidFill>
                  <a:schemeClr val="tx2"/>
                </a:solidFill>
              </a:defRPr>
            </a:lvl1pPr>
            <a:lvl2pPr>
              <a:defRPr sz="10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5710-0124-49D9-AEC6-6CC5A98C2F7D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CB870E-3E20-4057-9A6B-1F87B8BA8A74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085850"/>
            <a:ext cx="8229600" cy="3508772"/>
          </a:xfrm>
          <a:prstGeom prst="rect">
            <a:avLst/>
          </a:prstGeom>
        </p:spPr>
        <p:txBody>
          <a:bodyPr vert="horz" lIns="76197" tIns="38098" rIns="76197" bIns="38098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4652750"/>
            <a:ext cx="2590800" cy="288036"/>
          </a:xfrm>
          <a:prstGeom prst="rect">
            <a:avLst/>
          </a:prstGeom>
        </p:spPr>
        <p:txBody>
          <a:bodyPr vert="horz" lIns="76197" tIns="38098" rIns="76197" bIns="38098" anchor="ctr" anchorCtr="0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fld id="{2CEA5710-0124-49D9-AEC6-6CC5A98C2F7D}" type="datetimeFigureOut">
              <a:rPr lang="fa-IR" smtClean="0"/>
              <a:pPr/>
              <a:t>26/06/1438</a:t>
            </a:fld>
            <a:endParaRPr lang="fa-I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4652750"/>
            <a:ext cx="3581400" cy="288036"/>
          </a:xfrm>
          <a:prstGeom prst="rect">
            <a:avLst/>
          </a:prstGeom>
        </p:spPr>
        <p:txBody>
          <a:bodyPr vert="horz" lIns="76197" tIns="38098" rIns="76197" bIns="38098" anchor="ctr" anchorCtr="0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endParaRPr lang="fa-I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4636148"/>
            <a:ext cx="609600" cy="3429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300" baseline="0">
                <a:solidFill>
                  <a:schemeClr val="tx2"/>
                </a:solidFill>
              </a:defRPr>
            </a:lvl1pPr>
          </a:lstStyle>
          <a:p>
            <a:fld id="{A6CB870E-3E20-4057-9A6B-1F87B8BA8A74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14400"/>
          </a:xfrm>
          <a:prstGeom prst="rect">
            <a:avLst/>
          </a:prstGeom>
          <a:ln w="6350" cap="rnd">
            <a:noFill/>
          </a:ln>
        </p:spPr>
        <p:txBody>
          <a:bodyPr vert="horz" lIns="76197" tIns="38098" rIns="76197" bIns="38098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1" eaLnBrk="1" latinLnBrk="0" hangingPunct="1">
        <a:spcBef>
          <a:spcPct val="0"/>
        </a:spcBef>
        <a:buNone/>
        <a:defRPr kumimoji="0" lang="en-US" sz="3500" b="0" kern="1200" spc="-83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28591" indent="-228591" algn="r" rtl="1" eaLnBrk="1" latinLnBrk="0" hangingPunct="1">
        <a:spcBef>
          <a:spcPts val="500"/>
        </a:spcBef>
        <a:buClr>
          <a:schemeClr val="accent2"/>
        </a:buClr>
        <a:buSzPct val="8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33379" indent="-228591" algn="r" rtl="1" eaLnBrk="1" latinLnBrk="0" hangingPunct="1">
        <a:spcBef>
          <a:spcPts val="25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838166" indent="-190492" algn="r" rtl="1" eaLnBrk="1" latinLnBrk="0" hangingPunct="1">
        <a:spcBef>
          <a:spcPts val="25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757" indent="-190492" algn="r" rtl="1" eaLnBrk="1" latinLnBrk="0" hangingPunct="1">
        <a:spcBef>
          <a:spcPts val="25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95348" indent="-190492" algn="r" rtl="1" eaLnBrk="1" latinLnBrk="0" hangingPunct="1">
        <a:spcBef>
          <a:spcPts val="283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23939" indent="-190492" algn="r" rtl="1" eaLnBrk="1" latinLnBrk="0" hangingPunct="1">
        <a:spcBef>
          <a:spcPts val="283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76333" indent="-152394" algn="r" rtl="1" eaLnBrk="1" latinLnBrk="0" hangingPunct="1">
        <a:spcBef>
          <a:spcPts val="283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3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04924" indent="-152394" algn="r" rtl="1" eaLnBrk="1" latinLnBrk="0" hangingPunct="1">
        <a:spcBef>
          <a:spcPts val="283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133515" indent="-152394" algn="r" rtl="1" eaLnBrk="1" latinLnBrk="0" hangingPunct="1">
        <a:spcBef>
          <a:spcPts val="283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6996" y="915566"/>
            <a:ext cx="8305483" cy="1728192"/>
          </a:xfrm>
          <a:prstGeom prst="rect">
            <a:avLst/>
          </a:prstGeom>
        </p:spPr>
        <p:style>
          <a:lnRef idx="0">
            <a:schemeClr val="accent1"/>
          </a:lnRef>
          <a:fillRef idx="1003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2  Lotus" pitchFamily="2" charset="-78"/>
              </a:rPr>
              <a:t>موضوع پروژه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2  Lotus" pitchFamily="2" charset="-78"/>
              </a:rPr>
              <a:t>:</a:t>
            </a:r>
            <a:r>
              <a:rPr lang="fa-IR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2  Lotus" pitchFamily="2" charset="-78"/>
              </a:rPr>
              <a:t> بررسی عملکرد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2  Lotus" pitchFamily="2" charset="-78"/>
              </a:rPr>
              <a:t> </a:t>
            </a:r>
            <a:r>
              <a:rPr lang="fa-IR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2  Lotus" pitchFamily="2" charset="-78"/>
              </a:rPr>
              <a:t>نیروگاه بادی </a:t>
            </a:r>
          </a:p>
          <a:p>
            <a:r>
              <a:rPr lang="fa-IR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2  Lotus" pitchFamily="2" charset="-78"/>
              </a:rPr>
              <a:t>سرعت ثابت،مجهز</a:t>
            </a:r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2  Lotus" pitchFamily="2" charset="-78"/>
              </a:rPr>
              <a:t> </a:t>
            </a:r>
            <a:r>
              <a:rPr lang="fa-IR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2  Lotus" pitchFamily="2" charset="-78"/>
              </a:rPr>
              <a:t>به ژنراتورالقایی قفس سنجابی</a:t>
            </a:r>
            <a:endParaRPr lang="fa-IR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cs typeface="2  Lotus" pitchFamily="2" charset="-78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7007732" y="0"/>
            <a:ext cx="1937946" cy="864096"/>
          </a:xfrm>
          <a:prstGeom prst="wedgeEllipseCallout">
            <a:avLst>
              <a:gd name="adj1" fmla="val 45090"/>
              <a:gd name="adj2" fmla="val 56418"/>
            </a:avLst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پروژه پایانی</a:t>
            </a:r>
            <a:endParaRPr lang="fa-IR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71868" y="0"/>
            <a:ext cx="2152260" cy="915566"/>
          </a:xfrm>
          <a:prstGeom prst="roundRect">
            <a:avLst/>
          </a:prstGeom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بنام خدا</a:t>
            </a:r>
            <a:endParaRPr lang="fa-IR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300000" y="324000"/>
            <a:ext cx="2520000" cy="1080000"/>
          </a:xfrm>
          <a:prstGeom prst="roundRect">
            <a:avLst>
              <a:gd name="adj" fmla="val 20437"/>
            </a:avLst>
          </a:prstGeom>
        </p:spPr>
        <p:style>
          <a:lnRef idx="0">
            <a:schemeClr val="accent2"/>
          </a:lnRef>
          <a:fillRef idx="1003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توربين هاي بادي بر اساس دور آنها: </a:t>
            </a:r>
            <a:endParaRPr lang="en-US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rot="5400000">
            <a:off x="7546652" y="2083748"/>
            <a:ext cx="2514010" cy="33630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4" name="Rounded Rectangle 3"/>
          <p:cNvSpPr/>
          <p:nvPr/>
        </p:nvSpPr>
        <p:spPr>
          <a:xfrm>
            <a:off x="6480000" y="1620000"/>
            <a:ext cx="1800000" cy="900000"/>
          </a:xfrm>
          <a:prstGeom prst="roundRect">
            <a:avLst>
              <a:gd name="adj" fmla="val 1885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توربين هاي بادي با سرعت ثابت</a:t>
            </a:r>
            <a:endParaRPr lang="en-US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cxnSp>
        <p:nvCxnSpPr>
          <p:cNvPr id="6" name="Straight Arrow Connector 5"/>
          <p:cNvCxnSpPr>
            <a:endCxn id="4" idx="3"/>
          </p:cNvCxnSpPr>
          <p:nvPr/>
        </p:nvCxnSpPr>
        <p:spPr>
          <a:xfrm rot="10800000">
            <a:off x="8280000" y="2070000"/>
            <a:ext cx="506842" cy="16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8" name="Rounded Rectangle 7"/>
          <p:cNvSpPr/>
          <p:nvPr/>
        </p:nvSpPr>
        <p:spPr>
          <a:xfrm>
            <a:off x="6500826" y="2857502"/>
            <a:ext cx="1800000" cy="900000"/>
          </a:xfrm>
          <a:prstGeom prst="roundRect">
            <a:avLst>
              <a:gd name="adj" fmla="val 1885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توربين هاي بادي با سرعت متغير</a:t>
            </a:r>
            <a:endParaRPr lang="fa-IR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8286776" y="3357568"/>
            <a:ext cx="5404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Left Arrow 9"/>
          <p:cNvSpPr/>
          <p:nvPr/>
        </p:nvSpPr>
        <p:spPr>
          <a:xfrm>
            <a:off x="5976000" y="1800000"/>
            <a:ext cx="432000" cy="540000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6000760" y="3000378"/>
            <a:ext cx="432000" cy="540000"/>
          </a:xfrm>
          <a:prstGeom prst="lef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40000" y="1214428"/>
            <a:ext cx="5400000" cy="13415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اين نوع </a:t>
            </a:r>
            <a:r>
              <a:rPr lang="fa-I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توربين ها</a:t>
            </a:r>
            <a:r>
              <a:rPr lang="fa-IR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، داراي ژنراتور القايي قفس سنجابي يا با رتور سيم پيچي </a:t>
            </a:r>
            <a:r>
              <a:rPr lang="fa-I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شده </a:t>
            </a:r>
            <a:r>
              <a:rPr lang="fa-IR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هستند که مستقيماً متصل به شبکه قدرت </a:t>
            </a:r>
            <a:r>
              <a:rPr lang="fa-I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می باشند</a:t>
            </a:r>
            <a:r>
              <a:rPr lang="fa-IR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. اين ژنراتورها به يک استارتر نرم و به </a:t>
            </a:r>
            <a:r>
              <a:rPr lang="fa-I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بانک های </a:t>
            </a:r>
            <a:r>
              <a:rPr lang="fa-IR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خازني براي جبران توان راکتيو، مجهز </a:t>
            </a:r>
            <a:r>
              <a:rPr lang="fa-I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می باشند.</a:t>
            </a:r>
            <a:endParaRPr lang="fa-IR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0000" y="2628000"/>
            <a:ext cx="5400000" cy="137251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سيستم</a:t>
            </a:r>
            <a:r>
              <a:rPr lang="fa-IR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</a:t>
            </a:r>
            <a:r>
              <a:rPr lang="fa-IR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الکتريکي</a:t>
            </a:r>
            <a:r>
              <a:rPr lang="fa-IR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</a:t>
            </a:r>
            <a:r>
              <a:rPr lang="fa-IR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توربين</a:t>
            </a:r>
            <a:r>
              <a:rPr lang="fa-IR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</a:t>
            </a:r>
            <a:r>
              <a:rPr lang="fa-IR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هاي</a:t>
            </a:r>
            <a:r>
              <a:rPr lang="fa-IR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</a:t>
            </a:r>
            <a:r>
              <a:rPr lang="fa-IR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بادي</a:t>
            </a:r>
            <a:r>
              <a:rPr lang="fa-IR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با سرعت </a:t>
            </a:r>
            <a:r>
              <a:rPr lang="fa-IR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متغير</a:t>
            </a:r>
            <a:r>
              <a:rPr lang="fa-IR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، </a:t>
            </a:r>
            <a:r>
              <a:rPr lang="fa-IR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بسيار</a:t>
            </a:r>
            <a:r>
              <a:rPr lang="fa-IR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</a:t>
            </a:r>
            <a:r>
              <a:rPr lang="fa-IR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پيچيده</a:t>
            </a:r>
            <a:r>
              <a:rPr lang="fa-IR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تر از </a:t>
            </a:r>
            <a:r>
              <a:rPr lang="fa-IR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توربين</a:t>
            </a:r>
            <a:r>
              <a:rPr lang="fa-IR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</a:t>
            </a:r>
            <a:r>
              <a:rPr lang="fa-IR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هاي</a:t>
            </a:r>
            <a:r>
              <a:rPr lang="fa-IR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سرعت ثابت است. اين نوع </a:t>
            </a:r>
            <a:r>
              <a:rPr lang="fa-I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توربين ها</a:t>
            </a:r>
            <a:r>
              <a:rPr lang="fa-IR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، نوعاً داراي ژنراتور القايي يا سنکرون هستند و از طريق يک کانورتر توان به شبکه متصل </a:t>
            </a:r>
            <a:r>
              <a:rPr lang="fa-I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می گردند.</a:t>
            </a:r>
            <a:endParaRPr lang="fa-IR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064000" y="0"/>
            <a:ext cx="1080000" cy="54000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فصل2</a:t>
            </a:r>
            <a:endParaRPr lang="fa-IR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F:\مهدي\p.mehdi misaghi\عكس\imag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9502"/>
            <a:ext cx="432048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6300000" y="324000"/>
            <a:ext cx="2520000" cy="1080000"/>
          </a:xfrm>
          <a:prstGeom prst="roundRect">
            <a:avLst>
              <a:gd name="adj" fmla="val 20437"/>
            </a:avLst>
          </a:prstGeom>
        </p:spPr>
        <p:style>
          <a:lnRef idx="0">
            <a:schemeClr val="accent2"/>
          </a:lnRef>
          <a:fillRef idx="1003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اجزاي</a:t>
            </a:r>
            <a:r>
              <a:rPr lang="fa-I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</a:t>
            </a:r>
            <a:r>
              <a:rPr lang="fa-I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توربين</a:t>
            </a:r>
            <a:r>
              <a:rPr lang="fa-I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</a:t>
            </a:r>
            <a:r>
              <a:rPr lang="fa-I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بادي</a:t>
            </a:r>
            <a:endParaRPr lang="fa-IR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932040" y="1563638"/>
            <a:ext cx="3888432" cy="3312368"/>
          </a:xfrm>
          <a:prstGeom prst="roundRect">
            <a:avLst>
              <a:gd name="adj" fmla="val 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marL="342900" indent="-342900">
              <a:buFont typeface="+mj-lt"/>
              <a:buAutoNum type="arabicPeriod"/>
            </a:pPr>
            <a:r>
              <a:rPr lang="fa-IR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باد سنج (</a:t>
            </a:r>
            <a:r>
              <a:rPr lang="en-US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Anemometer</a:t>
            </a:r>
            <a:r>
              <a:rPr lang="fa-IR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fa-IR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پره ها (</a:t>
            </a:r>
            <a:r>
              <a:rPr lang="en-US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Blades</a:t>
            </a:r>
            <a:r>
              <a:rPr lang="fa-IR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fa-IR" sz="1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سيستم</a:t>
            </a:r>
            <a:r>
              <a:rPr lang="fa-IR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ترمز (</a:t>
            </a:r>
            <a:r>
              <a:rPr lang="en-US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Brake</a:t>
            </a:r>
            <a:r>
              <a:rPr lang="fa-IR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fa-IR" sz="1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كنترولر</a:t>
            </a:r>
            <a:r>
              <a:rPr lang="fa-IR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(</a:t>
            </a:r>
            <a:r>
              <a:rPr lang="en-US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Controller</a:t>
            </a:r>
            <a:r>
              <a:rPr lang="fa-IR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fa-IR" sz="1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گيربكس</a:t>
            </a:r>
            <a:r>
              <a:rPr lang="fa-IR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(جعبه دنده) (</a:t>
            </a:r>
            <a:r>
              <a:rPr lang="en-US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Gear box</a:t>
            </a:r>
            <a:r>
              <a:rPr lang="fa-IR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fa-IR" sz="1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ژنراتور</a:t>
            </a:r>
            <a:r>
              <a:rPr lang="fa-IR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(</a:t>
            </a:r>
            <a:r>
              <a:rPr lang="en-US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Generator</a:t>
            </a:r>
            <a:r>
              <a:rPr lang="fa-IR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fa-IR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شفت </a:t>
            </a:r>
            <a:r>
              <a:rPr lang="fa-IR" sz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با سرعت بالا (</a:t>
            </a:r>
            <a:r>
              <a:rPr lang="en-US" sz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High-speed shaft</a:t>
            </a:r>
            <a:r>
              <a:rPr lang="fa-IR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fa-IR" sz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شفت با سرعت </a:t>
            </a:r>
            <a:r>
              <a:rPr lang="fa-IR" sz="12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پايين</a:t>
            </a:r>
            <a:r>
              <a:rPr lang="fa-IR" sz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(</a:t>
            </a:r>
            <a:r>
              <a:rPr lang="en-US" sz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Low-speed shaft</a:t>
            </a:r>
            <a:r>
              <a:rPr lang="fa-IR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fa-IR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</a:t>
            </a:r>
            <a:r>
              <a:rPr lang="fa-IR" sz="1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روتور</a:t>
            </a:r>
            <a:r>
              <a:rPr lang="fa-IR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(</a:t>
            </a:r>
            <a:r>
              <a:rPr lang="en-US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Rotor</a:t>
            </a:r>
            <a:r>
              <a:rPr lang="fa-IR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fa-IR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برج (</a:t>
            </a:r>
            <a:r>
              <a:rPr lang="en-US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Tower</a:t>
            </a:r>
            <a:r>
              <a:rPr lang="fa-IR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fa-IR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جهت باد (</a:t>
            </a:r>
            <a:r>
              <a:rPr lang="en-US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Wind direction</a:t>
            </a:r>
            <a:r>
              <a:rPr lang="fa-IR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fa-IR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باد نما (</a:t>
            </a:r>
            <a:r>
              <a:rPr lang="en-US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Wind vane</a:t>
            </a:r>
            <a:r>
              <a:rPr lang="fa-IR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fa-IR" sz="1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درايو</a:t>
            </a:r>
            <a:r>
              <a:rPr lang="fa-IR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انحراف (</a:t>
            </a:r>
            <a:r>
              <a:rPr lang="en-US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Yaw drive</a:t>
            </a:r>
            <a:r>
              <a:rPr lang="fa-IR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fa-IR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موتور انحراف (</a:t>
            </a:r>
            <a:r>
              <a:rPr lang="en-US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Yaw motor</a:t>
            </a:r>
            <a:r>
              <a:rPr lang="fa-IR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fa-IR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بدنه توربین </a:t>
            </a:r>
          </a:p>
          <a:p>
            <a:pPr marL="342900" indent="-342900">
              <a:buFont typeface="+mj-lt"/>
              <a:buAutoNum type="arabicPeriod"/>
            </a:pPr>
            <a:r>
              <a:rPr lang="fa-IR" sz="1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سيستم</a:t>
            </a:r>
            <a:r>
              <a:rPr lang="fa-IR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</a:t>
            </a:r>
            <a:r>
              <a:rPr lang="fa-IR" sz="1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كنترل</a:t>
            </a:r>
            <a:r>
              <a:rPr lang="fa-IR" sz="1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و </a:t>
            </a:r>
            <a:r>
              <a:rPr lang="fa-IR" sz="12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ايمني</a:t>
            </a:r>
            <a:endParaRPr lang="fa-IR" sz="12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8064000" y="0"/>
            <a:ext cx="1080000" cy="54000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فصل2</a:t>
            </a:r>
            <a:endParaRPr lang="fa-IR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300000" y="324000"/>
            <a:ext cx="2520000" cy="1080000"/>
          </a:xfrm>
          <a:prstGeom prst="roundRect">
            <a:avLst>
              <a:gd name="adj" fmla="val 20437"/>
            </a:avLst>
          </a:prstGeom>
        </p:spPr>
        <p:style>
          <a:lnRef idx="0">
            <a:schemeClr val="accent2"/>
          </a:lnRef>
          <a:fillRef idx="1003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انواع </a:t>
            </a:r>
            <a:r>
              <a:rPr lang="fa-I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ژنراتورهاي</a:t>
            </a:r>
            <a:r>
              <a:rPr lang="fa-I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</a:t>
            </a:r>
            <a:r>
              <a:rPr lang="fa-I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توربين</a:t>
            </a:r>
            <a:r>
              <a:rPr lang="fa-I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</a:t>
            </a:r>
            <a:r>
              <a:rPr lang="fa-IR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بادي</a:t>
            </a:r>
            <a:endParaRPr lang="en-US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8820472" y="843558"/>
            <a:ext cx="0" cy="3708000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4" name="Rounded Rectangle 3"/>
          <p:cNvSpPr/>
          <p:nvPr/>
        </p:nvSpPr>
        <p:spPr>
          <a:xfrm>
            <a:off x="6480000" y="1836000"/>
            <a:ext cx="1800000" cy="900000"/>
          </a:xfrm>
          <a:prstGeom prst="roundRect">
            <a:avLst>
              <a:gd name="adj" fmla="val 1885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ژنراتورهاي</a:t>
            </a:r>
            <a:r>
              <a:rPr lang="fa-IR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</a:t>
            </a:r>
            <a:r>
              <a:rPr lang="fa-IR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آسنکرون</a:t>
            </a:r>
            <a:r>
              <a:rPr lang="fa-IR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(</a:t>
            </a:r>
            <a:r>
              <a:rPr lang="fa-IR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القايي</a:t>
            </a:r>
            <a:r>
              <a:rPr lang="fa-IR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480000" y="3312000"/>
            <a:ext cx="1800000" cy="900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ژنراتور</a:t>
            </a:r>
            <a:r>
              <a:rPr lang="fa-IR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</a:t>
            </a:r>
            <a:r>
              <a:rPr lang="fa-IR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سنکرون</a:t>
            </a:r>
            <a:endParaRPr lang="fa-IR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cxnSp>
        <p:nvCxnSpPr>
          <p:cNvPr id="6" name="Straight Arrow Connector 5"/>
          <p:cNvCxnSpPr>
            <a:endCxn id="4" idx="3"/>
          </p:cNvCxnSpPr>
          <p:nvPr/>
        </p:nvCxnSpPr>
        <p:spPr>
          <a:xfrm flipH="1">
            <a:off x="8280000" y="2283718"/>
            <a:ext cx="540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7" name="Straight Arrow Connector 6"/>
          <p:cNvCxnSpPr>
            <a:endCxn id="5" idx="3"/>
          </p:cNvCxnSpPr>
          <p:nvPr/>
        </p:nvCxnSpPr>
        <p:spPr>
          <a:xfrm flipH="1" flipV="1">
            <a:off x="8280000" y="3762000"/>
            <a:ext cx="5404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sp>
        <p:nvSpPr>
          <p:cNvPr id="8" name="Left Arrow 7"/>
          <p:cNvSpPr/>
          <p:nvPr/>
        </p:nvSpPr>
        <p:spPr>
          <a:xfrm>
            <a:off x="5976000" y="2016000"/>
            <a:ext cx="432000" cy="540000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5976000" y="3435846"/>
            <a:ext cx="432000" cy="540000"/>
          </a:xfrm>
          <a:prstGeom prst="lef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71472" y="3214692"/>
            <a:ext cx="5400000" cy="151216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ژنراتور سنكرون در مقايسه با نوع آسنكرون، بسيار پيچيده تر و گران تر مي باشد. نياز به جريان مغناطيس كنندگي نداشته و از طريق يك مبدل به شبكه اصلي متصل مي گردد.</a:t>
            </a:r>
            <a:endParaRPr lang="en-US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71472" y="1500180"/>
            <a:ext cx="5400000" cy="14401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ژنراتور آسنكرون متداول ترين نوع ژنراتور مورد استفاده در توربين هاي بادي است. استحكام، سادگي مكانيكي و قيمت ارزان از مزاياي آن و نياز به جريان مغناطيس كنندگي جزء معايب آن است.</a:t>
            </a:r>
            <a:endParaRPr lang="en-US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064000" y="0"/>
            <a:ext cx="1080000" cy="54000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فصل2</a:t>
            </a:r>
            <a:endParaRPr lang="fa-IR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300000" y="324000"/>
            <a:ext cx="2520000" cy="1080000"/>
          </a:xfrm>
          <a:prstGeom prst="roundRect">
            <a:avLst>
              <a:gd name="adj" fmla="val 20437"/>
            </a:avLst>
          </a:prstGeom>
        </p:spPr>
        <p:style>
          <a:lnRef idx="0">
            <a:schemeClr val="accent2"/>
          </a:lnRef>
          <a:fillRef idx="1003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فصل3</a:t>
            </a:r>
            <a:endParaRPr lang="en-US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20000" y="324000"/>
            <a:ext cx="5400000" cy="1080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استراتژي هاي </a:t>
            </a:r>
            <a:r>
              <a:rPr lang="fa-IR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كنترل براي </a:t>
            </a:r>
            <a:r>
              <a:rPr lang="fa-I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برنامه هاي </a:t>
            </a:r>
            <a:r>
              <a:rPr lang="fa-IR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كاربردي </a:t>
            </a:r>
            <a:r>
              <a:rPr lang="fa-IR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توربين هاي </a:t>
            </a:r>
            <a:r>
              <a:rPr lang="fa-IR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بادي بزرگ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20000" y="1944000"/>
            <a:ext cx="5709388" cy="277089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در اين فصل يك بررسي اجمالي از استراتژي هاي كنترل براي توربين هاي بادي بزرگ با ژنراتور القايي داده شده است.</a:t>
            </a:r>
          </a:p>
          <a:p>
            <a:r>
              <a:rPr lang="fa-IR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كنترل </a:t>
            </a:r>
            <a:r>
              <a:rPr lang="fa-IR" sz="1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كننده توربين بادي سرعت ثابت غرفه فعال (</a:t>
            </a:r>
            <a:r>
              <a:rPr lang="en-US" sz="1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active stall</a:t>
            </a:r>
            <a:r>
              <a:rPr lang="fa-IR" sz="1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) با سيستم فعال كننده براي زاويه گام متغير </a:t>
            </a:r>
            <a:r>
              <a:rPr lang="fa-IR" sz="1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پره ها </a:t>
            </a:r>
            <a:r>
              <a:rPr lang="fa-IR" sz="1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و يك استراتژي كنترل براي توربين بادي سرعت متغير كنترل شده گام (</a:t>
            </a:r>
            <a:r>
              <a:rPr lang="en-US" sz="1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pitch controlled</a:t>
            </a:r>
            <a:r>
              <a:rPr lang="fa-IR" sz="1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) شرح داده شده است. </a:t>
            </a:r>
            <a:r>
              <a:rPr lang="fa-IR" sz="18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نتايج</a:t>
            </a:r>
            <a:r>
              <a:rPr lang="fa-IR" sz="1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</a:t>
            </a:r>
            <a:r>
              <a:rPr lang="fa-IR" sz="18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شبيه</a:t>
            </a:r>
            <a:r>
              <a:rPr lang="fa-IR" sz="1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</a:t>
            </a:r>
            <a:r>
              <a:rPr lang="fa-IR" sz="18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سازي</a:t>
            </a:r>
            <a:r>
              <a:rPr lang="fa-IR" sz="1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</a:t>
            </a:r>
            <a:r>
              <a:rPr lang="fa-IR" sz="18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يك</a:t>
            </a:r>
            <a:r>
              <a:rPr lang="fa-IR" sz="1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</a:t>
            </a:r>
            <a:r>
              <a:rPr lang="fa-IR" sz="18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توربين</a:t>
            </a:r>
            <a:r>
              <a:rPr lang="fa-IR" sz="1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</a:t>
            </a:r>
            <a:r>
              <a:rPr lang="fa-IR" sz="18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بادي</a:t>
            </a:r>
            <a:r>
              <a:rPr lang="fa-IR" sz="1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سرعت ثابت </a:t>
            </a:r>
            <a:r>
              <a:rPr lang="en-US" sz="1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2MW</a:t>
            </a:r>
            <a:r>
              <a:rPr lang="fa-IR" sz="1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با </a:t>
            </a:r>
            <a:r>
              <a:rPr lang="fa-IR" sz="18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ژنراتور</a:t>
            </a:r>
            <a:r>
              <a:rPr lang="fa-IR" sz="1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</a:t>
            </a:r>
            <a:r>
              <a:rPr lang="fa-IR" sz="18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القايي</a:t>
            </a:r>
            <a:r>
              <a:rPr lang="fa-IR" sz="1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</a:t>
            </a:r>
            <a:r>
              <a:rPr lang="fa-IR" sz="18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رتور</a:t>
            </a:r>
            <a:r>
              <a:rPr lang="fa-IR" sz="1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</a:t>
            </a:r>
            <a:r>
              <a:rPr lang="fa-IR" sz="18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قفسي</a:t>
            </a:r>
            <a:r>
              <a:rPr lang="fa-IR" sz="1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(</a:t>
            </a:r>
            <a:r>
              <a:rPr lang="en-US" sz="1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CRIG</a:t>
            </a:r>
            <a:r>
              <a:rPr lang="fa-IR" sz="1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) با هر دو مدل حالت </a:t>
            </a:r>
            <a:r>
              <a:rPr lang="fa-IR" sz="18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استراتژي</a:t>
            </a:r>
            <a:r>
              <a:rPr lang="fa-IR" sz="1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</a:t>
            </a:r>
            <a:r>
              <a:rPr lang="fa-IR" sz="18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كنترل</a:t>
            </a:r>
            <a:r>
              <a:rPr lang="fa-IR" sz="1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فعال و </a:t>
            </a:r>
            <a:r>
              <a:rPr lang="fa-IR" sz="18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غير</a:t>
            </a:r>
            <a:r>
              <a:rPr lang="fa-IR" sz="1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فعال، مدل، </a:t>
            </a:r>
            <a:r>
              <a:rPr lang="fa-IR" sz="18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مقايسه</a:t>
            </a:r>
            <a:r>
              <a:rPr lang="fa-IR" sz="1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و </a:t>
            </a:r>
            <a:r>
              <a:rPr lang="fa-IR" sz="18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شبيه</a:t>
            </a:r>
            <a:r>
              <a:rPr lang="fa-IR" sz="1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</a:t>
            </a:r>
            <a:r>
              <a:rPr lang="fa-IR" sz="18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سازي</a:t>
            </a:r>
            <a:r>
              <a:rPr lang="fa-IR" sz="1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شده </a:t>
            </a:r>
            <a:r>
              <a:rPr lang="fa-IR" sz="18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اند</a:t>
            </a:r>
            <a:r>
              <a:rPr lang="fa-IR" sz="18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.</a:t>
            </a:r>
          </a:p>
        </p:txBody>
      </p:sp>
      <p:sp>
        <p:nvSpPr>
          <p:cNvPr id="10" name="Down Arrow 9"/>
          <p:cNvSpPr/>
          <p:nvPr/>
        </p:nvSpPr>
        <p:spPr>
          <a:xfrm>
            <a:off x="3060000" y="1440000"/>
            <a:ext cx="720000" cy="432000"/>
          </a:xfrm>
          <a:prstGeom prst="down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300192" y="339502"/>
            <a:ext cx="2520000" cy="1080000"/>
          </a:xfrm>
          <a:prstGeom prst="roundRect">
            <a:avLst>
              <a:gd name="adj" fmla="val 20437"/>
            </a:avLst>
          </a:prstGeom>
        </p:spPr>
        <p:style>
          <a:lnRef idx="0">
            <a:schemeClr val="accent2"/>
          </a:lnRef>
          <a:fillRef idx="1003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استراتژي هاي كنترل براي توربين هاي بادي</a:t>
            </a:r>
            <a:endParaRPr lang="en-US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40000" y="720000"/>
            <a:ext cx="2520000" cy="72000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2  Lotus" pitchFamily="2" charset="-78"/>
              </a:rPr>
              <a:t>عملكرد</a:t>
            </a:r>
            <a:r>
              <a:rPr lang="fa-I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2  Lotus" pitchFamily="2" charset="-78"/>
              </a:rPr>
              <a:t> روش </a:t>
            </a:r>
            <a:r>
              <a:rPr lang="fa-IR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2  Lotus" pitchFamily="2" charset="-78"/>
              </a:rPr>
              <a:t>كنترل</a:t>
            </a:r>
            <a:r>
              <a:rPr lang="fa-I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2  Lotus" pitchFamily="2" charset="-78"/>
              </a:rPr>
              <a:t> </a:t>
            </a:r>
            <a:r>
              <a:rPr lang="fa-I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2  Lotus" pitchFamily="2" charset="-78"/>
              </a:rPr>
              <a:t>گام فعال </a:t>
            </a:r>
            <a:endParaRPr lang="fa-I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2  Lotus" pitchFamily="2" charset="-78"/>
            </a:endParaRPr>
          </a:p>
        </p:txBody>
      </p:sp>
      <p:pic>
        <p:nvPicPr>
          <p:cNvPr id="33794" name="Picture 13" descr="http://wpcore.wpe.s3.amazonaws.com/wp-content/uploads/2012/04/passiv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728000"/>
            <a:ext cx="2520279" cy="2520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33795" name="Picture 12" descr="http://wpcore.wpe.s3.amazonaws.com/wp-content/uploads/2012/04/activ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728000"/>
            <a:ext cx="2520280" cy="2520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5" name="Rounded Rectangle 14"/>
          <p:cNvSpPr/>
          <p:nvPr/>
        </p:nvSpPr>
        <p:spPr>
          <a:xfrm>
            <a:off x="540000" y="720000"/>
            <a:ext cx="2520000" cy="72000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2  Lotus" pitchFamily="2" charset="-78"/>
              </a:rPr>
              <a:t>عملكرد</a:t>
            </a:r>
            <a:r>
              <a:rPr lang="fa-I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2  Lotus" pitchFamily="2" charset="-78"/>
              </a:rPr>
              <a:t> روش </a:t>
            </a:r>
            <a:r>
              <a:rPr lang="fa-IR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2  Lotus" pitchFamily="2" charset="-78"/>
              </a:rPr>
              <a:t>كنترل</a:t>
            </a:r>
            <a:r>
              <a:rPr lang="fa-IR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2  Lotus" pitchFamily="2" charset="-78"/>
              </a:rPr>
              <a:t> </a:t>
            </a:r>
            <a:r>
              <a:rPr lang="fa-IR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2  Lotus" pitchFamily="2" charset="-78"/>
              </a:rPr>
              <a:t>گام غیرفعال </a:t>
            </a:r>
            <a:endParaRPr lang="fa-IR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2  Lotus" pitchFamily="2" charset="-78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8820472" y="843558"/>
            <a:ext cx="0" cy="3708000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7" name="Rounded Rectangle 16"/>
          <p:cNvSpPr/>
          <p:nvPr/>
        </p:nvSpPr>
        <p:spPr>
          <a:xfrm>
            <a:off x="6480000" y="1620000"/>
            <a:ext cx="1800000" cy="90000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 </a:t>
            </a:r>
            <a:r>
              <a:rPr lang="fa-I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توربين هاي بادي كنترل گام (</a:t>
            </a:r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pitch</a:t>
            </a:r>
            <a:r>
              <a:rPr lang="fa-I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)</a:t>
            </a:r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480000" y="3744000"/>
            <a:ext cx="1800000" cy="900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توربين</a:t>
            </a:r>
            <a:r>
              <a:rPr lang="fa-IR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</a:t>
            </a:r>
            <a:r>
              <a:rPr lang="fa-IR" sz="14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هاي</a:t>
            </a:r>
            <a:r>
              <a:rPr lang="fa-IR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</a:t>
            </a:r>
            <a:r>
              <a:rPr lang="fa-IR" sz="14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بادي</a:t>
            </a:r>
            <a:r>
              <a:rPr lang="fa-IR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</a:t>
            </a:r>
            <a:r>
              <a:rPr lang="fa-IR" sz="14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كنترل</a:t>
            </a:r>
            <a:r>
              <a:rPr lang="fa-IR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شده غرفه فعال (</a:t>
            </a:r>
            <a:r>
              <a:rPr lang="en-US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active stall</a:t>
            </a:r>
            <a:r>
              <a:rPr lang="fa-IR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)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8172400" y="1995686"/>
            <a:ext cx="647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20" name="Straight Arrow Connector 19"/>
          <p:cNvCxnSpPr>
            <a:endCxn id="18" idx="3"/>
          </p:cNvCxnSpPr>
          <p:nvPr/>
        </p:nvCxnSpPr>
        <p:spPr>
          <a:xfrm flipH="1">
            <a:off x="8280000" y="4176000"/>
            <a:ext cx="5404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21" name="Rounded Rectangle 20"/>
          <p:cNvSpPr/>
          <p:nvPr/>
        </p:nvSpPr>
        <p:spPr>
          <a:xfrm>
            <a:off x="6480000" y="2664000"/>
            <a:ext cx="1800000" cy="900000"/>
          </a:xfrm>
          <a:prstGeom prst="roundRect">
            <a:avLst>
              <a:gd name="adj" fmla="val 1885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توربين هاي بادي كنترل غرفه غيرفعال </a:t>
            </a:r>
            <a:endParaRPr lang="fa-IR" sz="14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  <a:p>
            <a:pPr algn="ctr"/>
            <a:r>
              <a:rPr lang="fa-IR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(</a:t>
            </a:r>
            <a:r>
              <a:rPr lang="en-US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passive stall</a:t>
            </a:r>
            <a:r>
              <a:rPr lang="fa-IR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)</a:t>
            </a:r>
            <a:endParaRPr lang="fa-IR" sz="1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cxnSp>
        <p:nvCxnSpPr>
          <p:cNvPr id="22" name="Straight Arrow Connector 21"/>
          <p:cNvCxnSpPr>
            <a:endCxn id="21" idx="3"/>
          </p:cNvCxnSpPr>
          <p:nvPr/>
        </p:nvCxnSpPr>
        <p:spPr>
          <a:xfrm flipH="1" flipV="1">
            <a:off x="8280000" y="3114000"/>
            <a:ext cx="5404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23" name="Left Arrow 22"/>
          <p:cNvSpPr/>
          <p:nvPr/>
        </p:nvSpPr>
        <p:spPr>
          <a:xfrm>
            <a:off x="5976000" y="1800000"/>
            <a:ext cx="432000" cy="540000"/>
          </a:xfrm>
          <a:prstGeom prst="lef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8064000" y="0"/>
            <a:ext cx="1080000" cy="54000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فصل3</a:t>
            </a:r>
            <a:endParaRPr lang="fa-IR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300192" y="339502"/>
            <a:ext cx="2520000" cy="1080000"/>
          </a:xfrm>
          <a:prstGeom prst="roundRect">
            <a:avLst>
              <a:gd name="adj" fmla="val 20437"/>
            </a:avLst>
          </a:prstGeom>
        </p:spPr>
        <p:style>
          <a:lnRef idx="0">
            <a:schemeClr val="accent2"/>
          </a:lnRef>
          <a:fillRef idx="1003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استراتژي هاي كنترل براي توربين هاي بادي</a:t>
            </a:r>
            <a:endParaRPr lang="en-US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8820472" y="843558"/>
            <a:ext cx="0" cy="3708000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4" name="Rounded Rectangle 3"/>
          <p:cNvSpPr/>
          <p:nvPr/>
        </p:nvSpPr>
        <p:spPr>
          <a:xfrm>
            <a:off x="6480000" y="1620000"/>
            <a:ext cx="1800000" cy="90000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 </a:t>
            </a:r>
            <a:r>
              <a:rPr lang="fa-I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توربين هاي بادي كنترل گام (</a:t>
            </a:r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pitch</a:t>
            </a:r>
            <a:r>
              <a:rPr lang="fa-I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)</a:t>
            </a:r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480000" y="3744000"/>
            <a:ext cx="1800000" cy="900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توربين</a:t>
            </a:r>
            <a:r>
              <a:rPr lang="fa-IR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</a:t>
            </a:r>
            <a:r>
              <a:rPr lang="fa-IR" sz="14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هاي</a:t>
            </a:r>
            <a:r>
              <a:rPr lang="fa-IR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</a:t>
            </a:r>
            <a:r>
              <a:rPr lang="fa-IR" sz="14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بادي</a:t>
            </a:r>
            <a:r>
              <a:rPr lang="fa-IR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</a:t>
            </a:r>
            <a:r>
              <a:rPr lang="fa-IR" sz="14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كنترل</a:t>
            </a:r>
            <a:r>
              <a:rPr lang="fa-IR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شده غرفه فعال (</a:t>
            </a:r>
            <a:r>
              <a:rPr lang="en-US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active stall</a:t>
            </a:r>
            <a:r>
              <a:rPr lang="fa-IR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)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8172400" y="1995686"/>
            <a:ext cx="647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7" name="Straight Arrow Connector 6"/>
          <p:cNvCxnSpPr>
            <a:endCxn id="5" idx="3"/>
          </p:cNvCxnSpPr>
          <p:nvPr/>
        </p:nvCxnSpPr>
        <p:spPr>
          <a:xfrm flipH="1">
            <a:off x="8280000" y="4176000"/>
            <a:ext cx="5404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8" name="Rounded Rectangle 7"/>
          <p:cNvSpPr/>
          <p:nvPr/>
        </p:nvSpPr>
        <p:spPr>
          <a:xfrm>
            <a:off x="6480000" y="2664000"/>
            <a:ext cx="1800000" cy="900000"/>
          </a:xfrm>
          <a:prstGeom prst="roundRect">
            <a:avLst>
              <a:gd name="adj" fmla="val 1885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توربين هاي بادي كنترل غرفه </a:t>
            </a:r>
            <a:r>
              <a:rPr lang="fa-IR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غيرفعال (</a:t>
            </a:r>
            <a:r>
              <a:rPr lang="en-US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passive stall</a:t>
            </a:r>
            <a:r>
              <a:rPr lang="fa-IR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)</a:t>
            </a:r>
            <a:endParaRPr lang="fa-IR" sz="1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cxnSp>
        <p:nvCxnSpPr>
          <p:cNvPr id="9" name="Straight Arrow Connector 8"/>
          <p:cNvCxnSpPr>
            <a:endCxn id="8" idx="3"/>
          </p:cNvCxnSpPr>
          <p:nvPr/>
        </p:nvCxnSpPr>
        <p:spPr>
          <a:xfrm flipH="1" flipV="1">
            <a:off x="8280000" y="3114000"/>
            <a:ext cx="5404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0" name="Left Arrow 9"/>
          <p:cNvSpPr/>
          <p:nvPr/>
        </p:nvSpPr>
        <p:spPr>
          <a:xfrm>
            <a:off x="5976000" y="1800000"/>
            <a:ext cx="432000" cy="540000"/>
          </a:xfrm>
          <a:prstGeom prst="lef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99999"/>
            <a:ext cx="4320000" cy="3024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2" name="Rounded Rectangle 11"/>
          <p:cNvSpPr/>
          <p:nvPr/>
        </p:nvSpPr>
        <p:spPr>
          <a:xfrm>
            <a:off x="540000" y="360000"/>
            <a:ext cx="5400000" cy="126000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كنترل كننده الكترونيكي روي </a:t>
            </a:r>
            <a:r>
              <a:rPr lang="fa-I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توربين </a:t>
            </a:r>
            <a:r>
              <a:rPr lang="fa-IR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بادي كنترل شده گام، توان خروجي از توربين را چندين بار در هر ثانيه بررسي </a:t>
            </a:r>
            <a:r>
              <a:rPr lang="fa-I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مي كند</a:t>
            </a:r>
            <a:r>
              <a:rPr lang="fa-IR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، هنگامي كه توان خروجي بيش از حد بالاست، آن را به مكانيسم گام زاويه پره </a:t>
            </a:r>
            <a:r>
              <a:rPr lang="fa-I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مي فرستد </a:t>
            </a:r>
            <a:r>
              <a:rPr lang="fa-IR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كه بلافاصله </a:t>
            </a:r>
            <a:r>
              <a:rPr lang="fa-I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پره هاي </a:t>
            </a:r>
            <a:r>
              <a:rPr lang="fa-IR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رتور به </a:t>
            </a:r>
            <a:r>
              <a:rPr lang="fa-I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گونه اي مي چرخند </a:t>
            </a:r>
            <a:r>
              <a:rPr lang="fa-IR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كه باد با آنها برخورد كمتري داشته باشد.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064000" y="0"/>
            <a:ext cx="1080000" cy="54000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فصل3</a:t>
            </a:r>
            <a:endParaRPr lang="fa-IR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300192" y="339502"/>
            <a:ext cx="2520000" cy="1080000"/>
          </a:xfrm>
          <a:prstGeom prst="roundRect">
            <a:avLst>
              <a:gd name="adj" fmla="val 20437"/>
            </a:avLst>
          </a:prstGeom>
        </p:spPr>
        <p:style>
          <a:lnRef idx="0">
            <a:schemeClr val="accent2"/>
          </a:lnRef>
          <a:fillRef idx="1003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استراتژي هاي كنترل براي توربين هاي بادي</a:t>
            </a:r>
            <a:endParaRPr lang="en-US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8820472" y="843558"/>
            <a:ext cx="0" cy="3708000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4" name="Rounded Rectangle 3"/>
          <p:cNvSpPr/>
          <p:nvPr/>
        </p:nvSpPr>
        <p:spPr>
          <a:xfrm>
            <a:off x="6480000" y="1620000"/>
            <a:ext cx="1800000" cy="900000"/>
          </a:xfrm>
          <a:prstGeom prst="roundRect">
            <a:avLst>
              <a:gd name="adj" fmla="val 1985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 </a:t>
            </a:r>
            <a:r>
              <a:rPr lang="fa-I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توربين هاي بادي كنترل گام (</a:t>
            </a:r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pitch</a:t>
            </a:r>
            <a:r>
              <a:rPr lang="fa-I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)</a:t>
            </a:r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480000" y="3744000"/>
            <a:ext cx="1800000" cy="900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توربين</a:t>
            </a:r>
            <a:r>
              <a:rPr lang="fa-IR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</a:t>
            </a:r>
            <a:r>
              <a:rPr lang="fa-IR" sz="14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هاي</a:t>
            </a:r>
            <a:r>
              <a:rPr lang="fa-IR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</a:t>
            </a:r>
            <a:r>
              <a:rPr lang="fa-IR" sz="14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بادي</a:t>
            </a:r>
            <a:r>
              <a:rPr lang="fa-IR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</a:t>
            </a:r>
            <a:r>
              <a:rPr lang="fa-IR" sz="140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كنترل</a:t>
            </a:r>
            <a:r>
              <a:rPr lang="fa-IR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شده غرفه فعال (</a:t>
            </a:r>
            <a:r>
              <a:rPr lang="en-US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active stall</a:t>
            </a:r>
            <a:r>
              <a:rPr lang="fa-IR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)</a:t>
            </a:r>
          </a:p>
        </p:txBody>
      </p:sp>
      <p:cxnSp>
        <p:nvCxnSpPr>
          <p:cNvPr id="6" name="Straight Arrow Connector 5"/>
          <p:cNvCxnSpPr>
            <a:endCxn id="4" idx="3"/>
          </p:cNvCxnSpPr>
          <p:nvPr/>
        </p:nvCxnSpPr>
        <p:spPr>
          <a:xfrm rot="10800000">
            <a:off x="8280000" y="2070000"/>
            <a:ext cx="506842" cy="16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7" name="Straight Arrow Connector 6"/>
          <p:cNvCxnSpPr>
            <a:endCxn id="5" idx="3"/>
          </p:cNvCxnSpPr>
          <p:nvPr/>
        </p:nvCxnSpPr>
        <p:spPr>
          <a:xfrm flipH="1">
            <a:off x="8280000" y="4176000"/>
            <a:ext cx="5404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8" name="Rounded Rectangle 7"/>
          <p:cNvSpPr/>
          <p:nvPr/>
        </p:nvSpPr>
        <p:spPr>
          <a:xfrm>
            <a:off x="6480000" y="2664000"/>
            <a:ext cx="1800000" cy="90000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توربين هاي بادي كنترل غرفه </a:t>
            </a:r>
            <a:r>
              <a:rPr lang="fa-IR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غيرفعال (</a:t>
            </a:r>
            <a:r>
              <a:rPr lang="en-US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passive stall</a:t>
            </a:r>
            <a:r>
              <a:rPr lang="fa-IR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)</a:t>
            </a:r>
            <a:endParaRPr lang="fa-IR" sz="1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cxnSp>
        <p:nvCxnSpPr>
          <p:cNvPr id="9" name="Straight Arrow Connector 8"/>
          <p:cNvCxnSpPr>
            <a:endCxn id="8" idx="3"/>
          </p:cNvCxnSpPr>
          <p:nvPr/>
        </p:nvCxnSpPr>
        <p:spPr>
          <a:xfrm flipH="1">
            <a:off x="8280000" y="3114000"/>
            <a:ext cx="5404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pic>
        <p:nvPicPr>
          <p:cNvPr id="3072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0000" y="3003798"/>
            <a:ext cx="2160240" cy="1800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30721" name="Picture 16" descr="wujsgwpq465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283718"/>
            <a:ext cx="2160241" cy="25202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8959270" y="0"/>
            <a:ext cx="1847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>
              <a:cs typeface="2  Lotus" pitchFamily="2" charset="-78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8959270" y="2209800"/>
            <a:ext cx="1847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a-IR">
              <a:cs typeface="2  Lotus" pitchFamily="2" charset="-78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8959270" y="492442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2  Lotus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1520" y="267494"/>
            <a:ext cx="5472608" cy="1872208"/>
          </a:xfrm>
          <a:prstGeom prst="roundRect">
            <a:avLst>
              <a:gd name="adj" fmla="val 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a-IR" sz="1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2  Lotus" pitchFamily="2" charset="-78"/>
              </a:rPr>
              <a:t>نحوه عملكرد روش كنترل </a:t>
            </a:r>
            <a:r>
              <a:rPr lang="fa-IR" sz="1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2  Lotus" pitchFamily="2" charset="-78"/>
              </a:rPr>
              <a:t>غرفه:</a:t>
            </a:r>
          </a:p>
          <a:p>
            <a:r>
              <a:rPr lang="fa-IR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2  Lotus" pitchFamily="2" charset="-78"/>
              </a:rPr>
              <a:t>در </a:t>
            </a:r>
            <a:r>
              <a:rPr lang="fa-IR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2  Lotus" pitchFamily="2" charset="-78"/>
              </a:rPr>
              <a:t>توربين هاي </a:t>
            </a:r>
            <a:r>
              <a:rPr lang="fa-IR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2  Lotus" pitchFamily="2" charset="-78"/>
              </a:rPr>
              <a:t>بادي كنترل غرفه (كنترل غرفه غير فعال)، </a:t>
            </a:r>
            <a:r>
              <a:rPr lang="fa-IR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2  Lotus" pitchFamily="2" charset="-78"/>
              </a:rPr>
              <a:t>پره هاي </a:t>
            </a:r>
            <a:r>
              <a:rPr lang="fa-IR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2  Lotus" pitchFamily="2" charset="-78"/>
              </a:rPr>
              <a:t>رتور داراي پيچ خوردگي هستند كه روي توپي (</a:t>
            </a:r>
            <a:r>
              <a:rPr lang="en-US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2  Lotus" pitchFamily="2" charset="-78"/>
              </a:rPr>
              <a:t>hub</a:t>
            </a:r>
            <a:r>
              <a:rPr lang="fa-IR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2  Lotus" pitchFamily="2" charset="-78"/>
              </a:rPr>
              <a:t>) در مشخصات هندسي آيروديناميكي </a:t>
            </a:r>
            <a:r>
              <a:rPr lang="fa-IR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2  Lotus" pitchFamily="2" charset="-78"/>
              </a:rPr>
              <a:t>پره هاي </a:t>
            </a:r>
            <a:r>
              <a:rPr lang="fa-IR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2  Lotus" pitchFamily="2" charset="-78"/>
              </a:rPr>
              <a:t>رتور طراحي شده است تا اطمينان حاصل شود در </a:t>
            </a:r>
            <a:r>
              <a:rPr lang="fa-IR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2  Lotus" pitchFamily="2" charset="-78"/>
              </a:rPr>
              <a:t>لحظه اي </a:t>
            </a:r>
            <a:r>
              <a:rPr lang="fa-IR" cap="all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2  Lotus" pitchFamily="2" charset="-78"/>
              </a:rPr>
              <a:t>كه سرعت باد بيش از حد بالا </a:t>
            </a:r>
            <a:r>
              <a:rPr lang="fa-IR" cap="all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2  Lotus" pitchFamily="2" charset="-78"/>
              </a:rPr>
              <a:t>مي رود؛ اگر سرعت باد در منطقه افزايش يابد، زاويه پره ها به همان ميزان تغيير پيدا مي كند.</a:t>
            </a:r>
            <a:endParaRPr lang="en-US" cap="all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cs typeface="2  Lotus" pitchFamily="2" charset="-78"/>
            </a:endParaRPr>
          </a:p>
        </p:txBody>
      </p:sp>
      <p:sp>
        <p:nvSpPr>
          <p:cNvPr id="18" name="Left Arrow 17"/>
          <p:cNvSpPr/>
          <p:nvPr/>
        </p:nvSpPr>
        <p:spPr>
          <a:xfrm>
            <a:off x="6012000" y="2844000"/>
            <a:ext cx="432000" cy="540000"/>
          </a:xfrm>
          <a:prstGeom prst="lef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064000" y="0"/>
            <a:ext cx="1080000" cy="54000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فصل3</a:t>
            </a:r>
            <a:endParaRPr lang="fa-IR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300192" y="339502"/>
            <a:ext cx="2520000" cy="1080000"/>
          </a:xfrm>
          <a:prstGeom prst="roundRect">
            <a:avLst>
              <a:gd name="adj" fmla="val 20437"/>
            </a:avLst>
          </a:prstGeom>
        </p:spPr>
        <p:style>
          <a:lnRef idx="0">
            <a:schemeClr val="accent2"/>
          </a:lnRef>
          <a:fillRef idx="1003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استراتژي هاي كنترل براي توربين هاي بادي</a:t>
            </a:r>
            <a:endParaRPr lang="en-US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8820472" y="843558"/>
            <a:ext cx="0" cy="3708000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4" name="Rounded Rectangle 3"/>
          <p:cNvSpPr/>
          <p:nvPr/>
        </p:nvSpPr>
        <p:spPr>
          <a:xfrm>
            <a:off x="6480000" y="1620000"/>
            <a:ext cx="1800000" cy="900000"/>
          </a:xfrm>
          <a:prstGeom prst="roundRect">
            <a:avLst>
              <a:gd name="adj" fmla="val 1284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 </a:t>
            </a:r>
            <a:r>
              <a:rPr lang="fa-I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توربين هاي بادي كنترل گام (</a:t>
            </a:r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pitch</a:t>
            </a:r>
            <a:r>
              <a:rPr lang="fa-I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)</a:t>
            </a:r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480000" y="3744000"/>
            <a:ext cx="1800000" cy="90000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توربين هاي بادي كنترل شده غرفه </a:t>
            </a:r>
            <a:r>
              <a:rPr lang="fa-IR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فعال</a:t>
            </a:r>
          </a:p>
          <a:p>
            <a:pPr algn="ctr"/>
            <a:r>
              <a:rPr lang="fa-IR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</a:t>
            </a:r>
            <a:r>
              <a:rPr lang="fa-IR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(</a:t>
            </a:r>
            <a:r>
              <a:rPr lang="en-US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active stall</a:t>
            </a:r>
            <a:r>
              <a:rPr lang="fa-IR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)</a:t>
            </a:r>
          </a:p>
        </p:txBody>
      </p:sp>
      <p:cxnSp>
        <p:nvCxnSpPr>
          <p:cNvPr id="6" name="Straight Arrow Connector 5"/>
          <p:cNvCxnSpPr>
            <a:endCxn id="4" idx="3"/>
          </p:cNvCxnSpPr>
          <p:nvPr/>
        </p:nvCxnSpPr>
        <p:spPr>
          <a:xfrm flipH="1">
            <a:off x="8280000" y="2067694"/>
            <a:ext cx="540472" cy="23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7" name="Straight Arrow Connector 6"/>
          <p:cNvCxnSpPr>
            <a:endCxn id="5" idx="3"/>
          </p:cNvCxnSpPr>
          <p:nvPr/>
        </p:nvCxnSpPr>
        <p:spPr>
          <a:xfrm flipH="1">
            <a:off x="8280000" y="4176000"/>
            <a:ext cx="5404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sp>
        <p:nvSpPr>
          <p:cNvPr id="8" name="Rounded Rectangle 7"/>
          <p:cNvSpPr/>
          <p:nvPr/>
        </p:nvSpPr>
        <p:spPr>
          <a:xfrm>
            <a:off x="6480000" y="2664000"/>
            <a:ext cx="1800000" cy="900000"/>
          </a:xfrm>
          <a:prstGeom prst="roundRect">
            <a:avLst>
              <a:gd name="adj" fmla="val 1885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توربين هاي بادي كنترل غرفه غيرفعال </a:t>
            </a:r>
            <a:endParaRPr lang="fa-IR" sz="14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  <a:p>
            <a:pPr algn="ctr"/>
            <a:r>
              <a:rPr lang="fa-IR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(</a:t>
            </a:r>
            <a:r>
              <a:rPr lang="en-US" sz="14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passivestall</a:t>
            </a:r>
            <a:r>
              <a:rPr lang="fa-IR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)</a:t>
            </a:r>
            <a:endParaRPr lang="fa-IR" sz="1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cxnSp>
        <p:nvCxnSpPr>
          <p:cNvPr id="9" name="Straight Arrow Connector 8"/>
          <p:cNvCxnSpPr>
            <a:endCxn id="8" idx="3"/>
          </p:cNvCxnSpPr>
          <p:nvPr/>
        </p:nvCxnSpPr>
        <p:spPr>
          <a:xfrm flipH="1" flipV="1">
            <a:off x="8280000" y="3114000"/>
            <a:ext cx="5404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0" name="Left Arrow 9"/>
          <p:cNvSpPr/>
          <p:nvPr/>
        </p:nvSpPr>
        <p:spPr>
          <a:xfrm>
            <a:off x="6012000" y="3939902"/>
            <a:ext cx="432000" cy="540000"/>
          </a:xfrm>
          <a:prstGeom prst="lef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0000" y="1142990"/>
            <a:ext cx="5400600" cy="1571636"/>
          </a:xfrm>
          <a:prstGeom prst="roundRect">
            <a:avLst>
              <a:gd name="adj" fmla="val 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مشخصات فني توربين هاي غرفه فعال شبيه </a:t>
            </a:r>
            <a:r>
              <a:rPr lang="fa-I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توربين هاي </a:t>
            </a:r>
            <a:r>
              <a:rPr lang="fa-IR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كنترل شده گام است؛ چرا كه آنها </a:t>
            </a:r>
            <a:r>
              <a:rPr lang="fa-I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پره هايي </a:t>
            </a:r>
            <a:r>
              <a:rPr lang="fa-IR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دارند كه قابليت تغيير زاويه گام دارند. به منظور دريافت منطقي گشتاور(نيروي چرخش) </a:t>
            </a:r>
            <a:r>
              <a:rPr lang="fa-I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زياد </a:t>
            </a:r>
            <a:r>
              <a:rPr lang="fa-IR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در </a:t>
            </a:r>
            <a:r>
              <a:rPr lang="fa-I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سرعت هاي </a:t>
            </a:r>
            <a:r>
              <a:rPr lang="fa-IR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كم باد، </a:t>
            </a:r>
            <a:r>
              <a:rPr lang="fa-I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توربين هاي </a:t>
            </a:r>
            <a:r>
              <a:rPr lang="fa-IR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بادي معمولاً نسبت به زاويه گام </a:t>
            </a:r>
            <a:r>
              <a:rPr lang="fa-I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پره هاي </a:t>
            </a:r>
            <a:r>
              <a:rPr lang="fa-IR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خود </a:t>
            </a:r>
            <a:r>
              <a:rPr lang="fa-I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برنامه ريزي مي شوند.</a:t>
            </a:r>
            <a:endParaRPr lang="fa-IR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40000" y="2700000"/>
            <a:ext cx="5400000" cy="1086196"/>
          </a:xfrm>
          <a:prstGeom prst="roundRect">
            <a:avLst>
              <a:gd name="adj" fmla="val 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اگر </a:t>
            </a:r>
            <a:r>
              <a:rPr lang="fa-IR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ژنراتور</a:t>
            </a:r>
            <a:r>
              <a:rPr lang="fa-IR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در حد </a:t>
            </a:r>
            <a:r>
              <a:rPr lang="en-US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over load</a:t>
            </a:r>
            <a:r>
              <a:rPr lang="fa-IR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باشد، </a:t>
            </a:r>
            <a:r>
              <a:rPr lang="fa-I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غرفه فعال، پره هاي </a:t>
            </a:r>
            <a:r>
              <a:rPr lang="fa-IR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توربين را در جهت مخالف از آنچه در توربين بادي كنترل شده گام بوده </a:t>
            </a:r>
            <a:r>
              <a:rPr lang="fa-I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مي چرخاند</a:t>
            </a:r>
            <a:r>
              <a:rPr lang="fa-IR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</a:t>
            </a:r>
            <a:r>
              <a:rPr lang="fa-I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و اتلاف انرژي اضافي انجام مي گيرد.</a:t>
            </a:r>
            <a:endParaRPr lang="fa-IR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40000" y="3780000"/>
            <a:ext cx="5400000" cy="90000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يكي از مزاياي استفاده از غرفه فعال آن است كه مي توان توان خروجي را با دقت بيشتري در مقايسه با غرفه غير فعال كنترل </a:t>
            </a:r>
            <a:r>
              <a:rPr lang="fa-I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نمود.</a:t>
            </a:r>
            <a:endParaRPr lang="fa-IR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064000" y="0"/>
            <a:ext cx="1080000" cy="54000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فصل3</a:t>
            </a:r>
            <a:endParaRPr lang="fa-IR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300192" y="411510"/>
            <a:ext cx="2520000" cy="1080000"/>
          </a:xfrm>
          <a:prstGeom prst="roundRect">
            <a:avLst>
              <a:gd name="adj" fmla="val 20437"/>
            </a:avLst>
          </a:prstGeom>
        </p:spPr>
        <p:style>
          <a:lnRef idx="0">
            <a:schemeClr val="accent2"/>
          </a:lnRef>
          <a:fillRef idx="1003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توربين</a:t>
            </a:r>
            <a:r>
              <a:rPr lang="fa-I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</a:t>
            </a:r>
            <a:r>
              <a:rPr lang="fa-IR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بادي</a:t>
            </a:r>
            <a:r>
              <a:rPr lang="fa-I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سرعت ثابت غرفه فعال با استفاده از </a:t>
            </a:r>
            <a:r>
              <a:rPr lang="fa-IR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ژنراتور</a:t>
            </a:r>
            <a:r>
              <a:rPr lang="fa-I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</a:t>
            </a:r>
            <a:r>
              <a:rPr lang="fa-IR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القايي</a:t>
            </a:r>
            <a:r>
              <a:rPr lang="fa-I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</a:t>
            </a:r>
            <a:r>
              <a:rPr lang="fa-IR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رتور</a:t>
            </a:r>
            <a:r>
              <a:rPr lang="fa-I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</a:t>
            </a:r>
            <a:r>
              <a:rPr lang="fa-IR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قفسي</a:t>
            </a:r>
            <a:endParaRPr lang="en-US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pic>
        <p:nvPicPr>
          <p:cNvPr id="3686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00" y="288000"/>
            <a:ext cx="356905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3960000" y="1571618"/>
            <a:ext cx="4826842" cy="857256"/>
          </a:xfrm>
          <a:prstGeom prst="roundRect">
            <a:avLst>
              <a:gd name="adj" fmla="val 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cap="all" dirty="0" err="1">
                <a:ln w="0"/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2  Lotus" pitchFamily="2" charset="-78"/>
              </a:rPr>
              <a:t>ضريب</a:t>
            </a:r>
            <a:r>
              <a:rPr lang="fa-IR" cap="all" dirty="0">
                <a:ln w="0"/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2  Lotus" pitchFamily="2" charset="-78"/>
              </a:rPr>
              <a:t> قدرت(</a:t>
            </a:r>
            <a:r>
              <a:rPr lang="en-US" cap="all" dirty="0">
                <a:ln w="0"/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2  Lotus" pitchFamily="2" charset="-78"/>
              </a:rPr>
              <a:t>C</a:t>
            </a:r>
            <a:r>
              <a:rPr lang="en-US" cap="all" baseline="-25000" dirty="0">
                <a:ln w="0"/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2  Lotus" pitchFamily="2" charset="-78"/>
              </a:rPr>
              <a:t>P</a:t>
            </a:r>
            <a:r>
              <a:rPr lang="fa-IR" cap="all" dirty="0">
                <a:ln w="0"/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2  Lotus" pitchFamily="2" charset="-78"/>
              </a:rPr>
              <a:t>) يك توربين بادي سرعت ثابت در مقابل سرعت باد براي زواياي مختلف گام، استفاده شده در سيستم كنترل زاويه گام </a:t>
            </a:r>
            <a:r>
              <a:rPr lang="fa-IR" cap="all" dirty="0" smtClean="0">
                <a:ln w="0"/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2  Lotus" pitchFamily="2" charset="-78"/>
              </a:rPr>
              <a:t>پره ها</a:t>
            </a:r>
            <a:endParaRPr lang="fa-IR" cap="all" dirty="0">
              <a:ln w="0"/>
              <a:solidFill>
                <a:schemeClr val="bg1">
                  <a:lumMod val="95000"/>
                  <a:lumOff val="5000"/>
                </a:schemeClr>
              </a:solidFill>
              <a:effectLst>
                <a:reflection blurRad="12700" stA="50000" endPos="50000" dist="5000" dir="5400000" sy="-100000" rotWithShape="0"/>
              </a:effectLst>
              <a:cs typeface="2  Lotus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929058" y="4000510"/>
            <a:ext cx="4714908" cy="794368"/>
          </a:xfrm>
          <a:prstGeom prst="roundRect">
            <a:avLst>
              <a:gd name="adj" fmla="val 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cap="all" dirty="0" smtClean="0">
                <a:ln w="0"/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cs typeface="2  Lotus" pitchFamily="2" charset="-78"/>
              </a:rPr>
              <a:t>منحني توان اكتيو{ مناطق عملكرد توربين بادي كنترل شده گام(خط توپر) و كنترل شده غرفه(خط تو خالي) }</a:t>
            </a:r>
            <a:endParaRPr lang="fa-IR" cap="all" dirty="0">
              <a:ln w="0"/>
              <a:solidFill>
                <a:schemeClr val="bg1">
                  <a:lumMod val="95000"/>
                  <a:lumOff val="5000"/>
                </a:schemeClr>
              </a:solidFill>
              <a:effectLst>
                <a:reflection blurRad="12700" stA="50000" endPos="50000" dist="5000" dir="5400000" sy="-100000" rotWithShape="0"/>
              </a:effectLst>
              <a:cs typeface="2  Lotus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064000" y="0"/>
            <a:ext cx="1080000" cy="54000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فصل3</a:t>
            </a:r>
            <a:endParaRPr lang="fa-IR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pic>
        <p:nvPicPr>
          <p:cNvPr id="102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500312"/>
            <a:ext cx="3529780" cy="228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43174" y="339502"/>
            <a:ext cx="6177018" cy="1080000"/>
          </a:xfrm>
          <a:prstGeom prst="roundRect">
            <a:avLst>
              <a:gd name="adj" fmla="val 20437"/>
            </a:avLst>
          </a:prstGeom>
        </p:spPr>
        <p:style>
          <a:lnRef idx="0">
            <a:schemeClr val="accent2"/>
          </a:lnRef>
          <a:fillRef idx="1003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بررسی و طراحی سیستم کنترل توربین بادی در حالت دور ثابت با </a:t>
            </a:r>
            <a:r>
              <a:rPr lang="fa-IR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ژنراتور</a:t>
            </a:r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</a:t>
            </a:r>
            <a:r>
              <a:rPr lang="fa-IR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آسنکرون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8786842" y="857238"/>
            <a:ext cx="280" cy="38520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4572000" y="1491630"/>
            <a:ext cx="3708840" cy="432000"/>
          </a:xfrm>
          <a:prstGeom prst="roundRect">
            <a:avLst>
              <a:gd name="adj" fmla="val 0"/>
            </a:avLst>
          </a:prstGeom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a-IR" sz="2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2  Lotus" pitchFamily="2" charset="-78"/>
              </a:rPr>
              <a:t>مقدمه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572000" y="1995630"/>
            <a:ext cx="3708840" cy="432000"/>
          </a:xfrm>
          <a:prstGeom prst="roundRect">
            <a:avLst>
              <a:gd name="adj" fmla="val 0"/>
            </a:avLst>
          </a:prstGeom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a-IR" sz="2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2  Lotus" pitchFamily="2" charset="-78"/>
              </a:rPr>
              <a:t>تحلیل </a:t>
            </a:r>
            <a:r>
              <a:rPr lang="fa-IR" sz="2000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2  Lotus" pitchFamily="2" charset="-78"/>
              </a:rPr>
              <a:t>دینامیکی</a:t>
            </a:r>
            <a:r>
              <a:rPr lang="fa-IR" sz="2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2  Lotus" pitchFamily="2" charset="-78"/>
              </a:rPr>
              <a:t> و شبیه سازی سیستم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572000" y="2499630"/>
            <a:ext cx="3708840" cy="432000"/>
          </a:xfrm>
          <a:prstGeom prst="roundRect">
            <a:avLst>
              <a:gd name="adj" fmla="val 0"/>
            </a:avLst>
          </a:prstGeom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a-IR" sz="2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2  Lotus" pitchFamily="2" charset="-78"/>
              </a:rPr>
              <a:t>محاسبه نیروهای عمومی و </a:t>
            </a:r>
            <a:r>
              <a:rPr lang="fa-IR" sz="2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2  Lotus" pitchFamily="2" charset="-78"/>
              </a:rPr>
              <a:t>سرعت ها</a:t>
            </a:r>
            <a:endParaRPr lang="fa-IR" sz="2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2  Lotus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0" y="3003630"/>
            <a:ext cx="3708840" cy="432000"/>
          </a:xfrm>
          <a:prstGeom prst="roundRect">
            <a:avLst>
              <a:gd name="adj" fmla="val 0"/>
            </a:avLst>
          </a:prstGeom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a-IR" sz="2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2  Lotus" pitchFamily="2" charset="-78"/>
              </a:rPr>
              <a:t>شبیه سازی </a:t>
            </a:r>
            <a:r>
              <a:rPr lang="fa-IR" sz="2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2  Lotus" pitchFamily="2" charset="-78"/>
              </a:rPr>
              <a:t>کامپیوتری توربین بادی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572000" y="3507630"/>
            <a:ext cx="3708840" cy="432000"/>
          </a:xfrm>
          <a:prstGeom prst="roundRect">
            <a:avLst>
              <a:gd name="adj" fmla="val 0"/>
            </a:avLst>
          </a:prstGeom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a-IR" sz="2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2  Lotus" pitchFamily="2" charset="-78"/>
              </a:rPr>
              <a:t>سیستم کنترل در حالت دور ثابت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572000" y="4011630"/>
            <a:ext cx="3708840" cy="432000"/>
          </a:xfrm>
          <a:prstGeom prst="roundRect">
            <a:avLst>
              <a:gd name="adj" fmla="val 0"/>
            </a:avLst>
          </a:prstGeom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a-IR" sz="2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2  Lotus" pitchFamily="2" charset="-78"/>
              </a:rPr>
              <a:t>طراحی سیستم کنترل سرعت </a:t>
            </a:r>
            <a:r>
              <a:rPr lang="fa-IR" sz="2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2  Lotus" pitchFamily="2" charset="-78"/>
              </a:rPr>
              <a:t>دورانی</a:t>
            </a:r>
            <a:endParaRPr lang="en-US" sz="2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2  Lotus" pitchFamily="2" charset="-78"/>
            </a:endParaRPr>
          </a:p>
        </p:txBody>
      </p:sp>
      <p:cxnSp>
        <p:nvCxnSpPr>
          <p:cNvPr id="15" name="Straight Arrow Connector 14"/>
          <p:cNvCxnSpPr>
            <a:endCxn id="13" idx="3"/>
          </p:cNvCxnSpPr>
          <p:nvPr/>
        </p:nvCxnSpPr>
        <p:spPr>
          <a:xfrm flipH="1">
            <a:off x="8280840" y="4207564"/>
            <a:ext cx="5396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2" idx="3"/>
          </p:cNvCxnSpPr>
          <p:nvPr/>
        </p:nvCxnSpPr>
        <p:spPr>
          <a:xfrm flipH="1">
            <a:off x="8280840" y="3703508"/>
            <a:ext cx="5396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1" idx="3"/>
          </p:cNvCxnSpPr>
          <p:nvPr/>
        </p:nvCxnSpPr>
        <p:spPr>
          <a:xfrm flipH="1">
            <a:off x="8280840" y="3199452"/>
            <a:ext cx="5396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9" idx="3"/>
          </p:cNvCxnSpPr>
          <p:nvPr/>
        </p:nvCxnSpPr>
        <p:spPr>
          <a:xfrm flipH="1">
            <a:off x="8280840" y="2191340"/>
            <a:ext cx="5396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10" idx="3"/>
          </p:cNvCxnSpPr>
          <p:nvPr/>
        </p:nvCxnSpPr>
        <p:spPr>
          <a:xfrm flipH="1">
            <a:off x="8280840" y="2695396"/>
            <a:ext cx="5396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8" idx="3"/>
          </p:cNvCxnSpPr>
          <p:nvPr/>
        </p:nvCxnSpPr>
        <p:spPr>
          <a:xfrm flipH="1">
            <a:off x="8280840" y="1687284"/>
            <a:ext cx="5396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4572000" y="4515630"/>
            <a:ext cx="3708840" cy="432000"/>
          </a:xfrm>
          <a:prstGeom prst="roundRect">
            <a:avLst>
              <a:gd name="adj" fmla="val 0"/>
            </a:avLst>
          </a:prstGeom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fa-IR" sz="20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2  Lotus" pitchFamily="2" charset="-78"/>
              </a:rPr>
              <a:t> </a:t>
            </a:r>
            <a:r>
              <a:rPr lang="fa-IR" sz="2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2  Lotus" pitchFamily="2" charset="-78"/>
              </a:rPr>
              <a:t>بررسی نتایج</a:t>
            </a:r>
          </a:p>
        </p:txBody>
      </p:sp>
      <p:cxnSp>
        <p:nvCxnSpPr>
          <p:cNvPr id="62" name="Straight Arrow Connector 61"/>
          <p:cNvCxnSpPr>
            <a:endCxn id="48" idx="3"/>
          </p:cNvCxnSpPr>
          <p:nvPr/>
        </p:nvCxnSpPr>
        <p:spPr>
          <a:xfrm flipH="1">
            <a:off x="8280840" y="4711620"/>
            <a:ext cx="5396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8" name="Rounded Rectangle 67"/>
          <p:cNvSpPr/>
          <p:nvPr/>
        </p:nvSpPr>
        <p:spPr>
          <a:xfrm>
            <a:off x="8064000" y="0"/>
            <a:ext cx="1080000" cy="54000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فصل4</a:t>
            </a:r>
            <a:endParaRPr lang="fa-IR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300000" y="324000"/>
            <a:ext cx="2520000" cy="1080000"/>
          </a:xfrm>
          <a:prstGeom prst="roundRect">
            <a:avLst>
              <a:gd name="adj" fmla="val 0"/>
            </a:avLst>
          </a:prstGeom>
        </p:spPr>
        <p:style>
          <a:lnRef idx="0">
            <a:schemeClr val="accent2"/>
          </a:lnRef>
          <a:fillRef idx="1003">
            <a:schemeClr val="lt1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نیروگاه بادی</a:t>
            </a:r>
            <a:endParaRPr lang="fa-IR" sz="4400" dirty="0">
              <a:solidFill>
                <a:srgbClr val="C00000"/>
              </a:solidFill>
              <a:cs typeface="2  Lotus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840000" y="2088000"/>
            <a:ext cx="1440000" cy="468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fa-IR" sz="2000" b="1" dirty="0" smtClean="0">
                <a:ln w="50800"/>
                <a:solidFill>
                  <a:schemeClr val="bg1">
                    <a:shade val="50000"/>
                  </a:schemeClr>
                </a:solidFill>
                <a:cs typeface="2  Lotus" pitchFamily="2" charset="-78"/>
              </a:rPr>
              <a:t>فصل2</a:t>
            </a:r>
            <a:endParaRPr lang="fa-IR" sz="2000" b="1" dirty="0">
              <a:ln w="50800"/>
              <a:solidFill>
                <a:schemeClr val="bg1">
                  <a:shade val="50000"/>
                </a:schemeClr>
              </a:solidFill>
              <a:cs typeface="2  Lotus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840000" y="3312000"/>
            <a:ext cx="1440000" cy="468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fa-IR" sz="2000" b="1" dirty="0" smtClean="0">
                <a:ln w="50800"/>
                <a:solidFill>
                  <a:schemeClr val="bg1">
                    <a:shade val="50000"/>
                  </a:schemeClr>
                </a:solidFill>
                <a:cs typeface="2  Lotus" pitchFamily="2" charset="-78"/>
              </a:rPr>
              <a:t>فصل4</a:t>
            </a:r>
            <a:endParaRPr lang="fa-IR" sz="2000" b="1" dirty="0">
              <a:ln w="50800"/>
              <a:solidFill>
                <a:schemeClr val="bg1">
                  <a:shade val="50000"/>
                </a:schemeClr>
              </a:solidFill>
              <a:cs typeface="2  Lotus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40000" y="2700000"/>
            <a:ext cx="1440000" cy="468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fa-IR" sz="2000" b="1" dirty="0" smtClean="0">
                <a:ln w="50800"/>
                <a:solidFill>
                  <a:schemeClr val="bg1">
                    <a:shade val="50000"/>
                  </a:schemeClr>
                </a:solidFill>
                <a:cs typeface="2  Lotus" pitchFamily="2" charset="-78"/>
              </a:rPr>
              <a:t>فصل3</a:t>
            </a:r>
            <a:endParaRPr lang="fa-IR" sz="2000" b="1" dirty="0">
              <a:ln w="50800"/>
              <a:solidFill>
                <a:schemeClr val="bg1">
                  <a:shade val="50000"/>
                </a:schemeClr>
              </a:solidFill>
              <a:cs typeface="2  Lotus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40000" y="3924000"/>
            <a:ext cx="1440000" cy="468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fa-IR" sz="2000" b="1" dirty="0" smtClean="0">
                <a:ln w="50800"/>
                <a:solidFill>
                  <a:schemeClr val="bg1">
                    <a:shade val="50000"/>
                  </a:schemeClr>
                </a:solidFill>
                <a:cs typeface="2  Lotus" pitchFamily="2" charset="-78"/>
              </a:rPr>
              <a:t>فصل5</a:t>
            </a:r>
            <a:endParaRPr lang="fa-IR" sz="2000" b="1" dirty="0">
              <a:ln w="50800"/>
              <a:solidFill>
                <a:schemeClr val="bg1">
                  <a:shade val="50000"/>
                </a:schemeClr>
              </a:solidFill>
              <a:cs typeface="2  Lotus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40000" y="4536000"/>
            <a:ext cx="1440000" cy="468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fa-IR" sz="2000" b="1" dirty="0" smtClean="0">
                <a:ln w="50800"/>
                <a:solidFill>
                  <a:schemeClr val="bg1">
                    <a:shade val="50000"/>
                  </a:schemeClr>
                </a:solidFill>
                <a:cs typeface="2  Lotus" pitchFamily="2" charset="-78"/>
              </a:rPr>
              <a:t>فصل6</a:t>
            </a:r>
            <a:endParaRPr lang="fa-IR" sz="2000" b="1" dirty="0">
              <a:ln w="50800"/>
              <a:solidFill>
                <a:schemeClr val="bg1">
                  <a:shade val="50000"/>
                </a:schemeClr>
              </a:solidFill>
              <a:cs typeface="2  Lotus" pitchFamily="2" charset="-78"/>
            </a:endParaRPr>
          </a:p>
        </p:txBody>
      </p:sp>
      <p:cxnSp>
        <p:nvCxnSpPr>
          <p:cNvPr id="10" name="Straight Connector 9"/>
          <p:cNvCxnSpPr>
            <a:stCxn id="2" idx="3"/>
          </p:cNvCxnSpPr>
          <p:nvPr/>
        </p:nvCxnSpPr>
        <p:spPr>
          <a:xfrm>
            <a:off x="8820000" y="864000"/>
            <a:ext cx="0" cy="3888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6840000" y="1476000"/>
            <a:ext cx="1440000" cy="468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fa-IR" sz="2000" b="1" dirty="0" smtClean="0">
                <a:ln w="50800"/>
                <a:solidFill>
                  <a:schemeClr val="bg1">
                    <a:shade val="50000"/>
                  </a:schemeClr>
                </a:solidFill>
                <a:cs typeface="2  Lotus" pitchFamily="2" charset="-78"/>
              </a:rPr>
              <a:t>فصل1</a:t>
            </a:r>
            <a:endParaRPr lang="fa-IR" sz="2000" b="1" dirty="0">
              <a:ln w="50800"/>
              <a:solidFill>
                <a:schemeClr val="bg1">
                  <a:shade val="50000"/>
                </a:schemeClr>
              </a:solidFill>
              <a:cs typeface="2  Lotus" pitchFamily="2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540000" y="1440000"/>
            <a:ext cx="5760000" cy="540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b="1" dirty="0">
                <a:ln w="1905"/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2  Lotus" pitchFamily="2" charset="-78"/>
              </a:rPr>
              <a:t>انرژی باد و </a:t>
            </a:r>
            <a:r>
              <a:rPr lang="fa-IR" b="1" dirty="0" err="1">
                <a:ln w="1905"/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2  Lotus" pitchFamily="2" charset="-78"/>
              </a:rPr>
              <a:t>تاريخچه</a:t>
            </a:r>
            <a:endParaRPr lang="fa-IR" b="1" dirty="0">
              <a:ln w="1905"/>
              <a:solidFill>
                <a:schemeClr val="bg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2  Lotus" pitchFamily="2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540000" y="2052000"/>
            <a:ext cx="5760000" cy="540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b="1" dirty="0" smtClean="0">
                <a:ln w="1905"/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2  Lotus" pitchFamily="2" charset="-78"/>
              </a:rPr>
              <a:t>توربين</a:t>
            </a:r>
            <a:r>
              <a:rPr lang="en-US" b="1" dirty="0" smtClean="0">
                <a:ln w="1905"/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2  Lotus" pitchFamily="2" charset="-78"/>
              </a:rPr>
              <a:t> </a:t>
            </a:r>
            <a:r>
              <a:rPr lang="fa-IR" b="1" dirty="0" smtClean="0">
                <a:ln w="1905"/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2  Lotus" pitchFamily="2" charset="-78"/>
              </a:rPr>
              <a:t>هاي </a:t>
            </a:r>
            <a:r>
              <a:rPr lang="fa-IR" b="1" dirty="0">
                <a:ln w="1905"/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2  Lotus" pitchFamily="2" charset="-78"/>
              </a:rPr>
              <a:t>بادي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540000" y="2664000"/>
            <a:ext cx="5760000" cy="540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b="1" dirty="0" smtClean="0">
                <a:ln w="1905"/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2  Lotus" pitchFamily="2" charset="-78"/>
              </a:rPr>
              <a:t>استراتژي</a:t>
            </a:r>
            <a:r>
              <a:rPr lang="en-US" b="1" dirty="0" smtClean="0">
                <a:ln w="1905"/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2  Lotus" pitchFamily="2" charset="-78"/>
              </a:rPr>
              <a:t> </a:t>
            </a:r>
            <a:r>
              <a:rPr lang="fa-IR" b="1" dirty="0" smtClean="0">
                <a:ln w="1905"/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2  Lotus" pitchFamily="2" charset="-78"/>
              </a:rPr>
              <a:t>هاي </a:t>
            </a:r>
            <a:r>
              <a:rPr lang="fa-IR" b="1" dirty="0">
                <a:ln w="1905"/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2  Lotus" pitchFamily="2" charset="-78"/>
              </a:rPr>
              <a:t>كنترل براي </a:t>
            </a:r>
            <a:r>
              <a:rPr lang="fa-IR" b="1" dirty="0" smtClean="0">
                <a:ln w="1905"/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2  Lotus" pitchFamily="2" charset="-78"/>
              </a:rPr>
              <a:t>برنامه</a:t>
            </a:r>
            <a:r>
              <a:rPr lang="en-US" b="1" dirty="0" smtClean="0">
                <a:ln w="1905"/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2  Lotus" pitchFamily="2" charset="-78"/>
              </a:rPr>
              <a:t> </a:t>
            </a:r>
            <a:r>
              <a:rPr lang="fa-IR" b="1" dirty="0" smtClean="0">
                <a:ln w="1905"/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2  Lotus" pitchFamily="2" charset="-78"/>
              </a:rPr>
              <a:t>هاي </a:t>
            </a:r>
            <a:r>
              <a:rPr lang="fa-IR" b="1" dirty="0">
                <a:ln w="1905"/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2  Lotus" pitchFamily="2" charset="-78"/>
              </a:rPr>
              <a:t>كاربردي </a:t>
            </a:r>
            <a:r>
              <a:rPr lang="fa-IR" b="1" dirty="0" smtClean="0">
                <a:ln w="1905"/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2  Lotus" pitchFamily="2" charset="-78"/>
              </a:rPr>
              <a:t>توربين</a:t>
            </a:r>
            <a:r>
              <a:rPr lang="en-US" b="1" dirty="0" smtClean="0">
                <a:ln w="1905"/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2  Lotus" pitchFamily="2" charset="-78"/>
              </a:rPr>
              <a:t> </a:t>
            </a:r>
            <a:r>
              <a:rPr lang="fa-IR" b="1" dirty="0" smtClean="0">
                <a:ln w="1905"/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2  Lotus" pitchFamily="2" charset="-78"/>
              </a:rPr>
              <a:t>هاي </a:t>
            </a:r>
            <a:r>
              <a:rPr lang="fa-IR" b="1" dirty="0">
                <a:ln w="1905"/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2  Lotus" pitchFamily="2" charset="-78"/>
              </a:rPr>
              <a:t>بادي بزرگ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467544" y="3307200"/>
            <a:ext cx="5760000" cy="540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b="1" dirty="0">
                <a:ln w="1905"/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2  Lotus" pitchFamily="2" charset="-78"/>
              </a:rPr>
              <a:t>بررسی و طراحی سیستم کنترل توربین بادی در حالت دور ثابت با </a:t>
            </a:r>
            <a:r>
              <a:rPr lang="fa-IR" b="1" dirty="0" err="1">
                <a:ln w="1905"/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2  Lotus" pitchFamily="2" charset="-78"/>
              </a:rPr>
              <a:t>ژنراتور</a:t>
            </a:r>
            <a:r>
              <a:rPr lang="fa-IR" b="1" dirty="0">
                <a:ln w="1905"/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2  Lotus" pitchFamily="2" charset="-78"/>
              </a:rPr>
              <a:t> </a:t>
            </a:r>
            <a:r>
              <a:rPr lang="fa-IR" b="1" dirty="0" err="1">
                <a:ln w="1905"/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2  Lotus" pitchFamily="2" charset="-78"/>
              </a:rPr>
              <a:t>آسنکرون</a:t>
            </a:r>
            <a:endParaRPr lang="fa-IR" b="1" dirty="0">
              <a:ln w="1905"/>
              <a:solidFill>
                <a:schemeClr val="bg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2  Lotus" pitchFamily="2" charset="-78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540000" y="3888000"/>
            <a:ext cx="5760000" cy="540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b="1" dirty="0">
                <a:ln w="1905"/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2  Lotus" pitchFamily="2" charset="-78"/>
              </a:rPr>
              <a:t>بهبود پايداري گذرا در </a:t>
            </a:r>
            <a:r>
              <a:rPr lang="fa-IR" b="1" dirty="0" smtClean="0">
                <a:ln w="1905"/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2  Lotus" pitchFamily="2" charset="-78"/>
              </a:rPr>
              <a:t>نيروگاه</a:t>
            </a:r>
            <a:r>
              <a:rPr lang="en-US" b="1" dirty="0" smtClean="0">
                <a:ln w="1905"/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2  Lotus" pitchFamily="2" charset="-78"/>
              </a:rPr>
              <a:t> </a:t>
            </a:r>
            <a:r>
              <a:rPr lang="fa-IR" b="1" dirty="0" smtClean="0">
                <a:ln w="1905"/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2  Lotus" pitchFamily="2" charset="-78"/>
              </a:rPr>
              <a:t>هاي </a:t>
            </a:r>
            <a:r>
              <a:rPr lang="fa-IR" b="1" dirty="0">
                <a:ln w="1905"/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2  Lotus" pitchFamily="2" charset="-78"/>
              </a:rPr>
              <a:t>بادي سرعت ثابت با استفاده از مقاومت ترمزي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540000" y="4500000"/>
            <a:ext cx="5760000" cy="540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b="1" dirty="0">
                <a:ln w="1905"/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2  Lotus" pitchFamily="2" charset="-78"/>
              </a:rPr>
              <a:t>اثر اتصال </a:t>
            </a:r>
            <a:r>
              <a:rPr lang="fa-IR" b="1" dirty="0" smtClean="0">
                <a:ln w="1905"/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2  Lotus" pitchFamily="2" charset="-78"/>
              </a:rPr>
              <a:t>توربین</a:t>
            </a:r>
            <a:r>
              <a:rPr lang="en-US" b="1" dirty="0" smtClean="0">
                <a:ln w="1905"/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2  Lotus" pitchFamily="2" charset="-78"/>
              </a:rPr>
              <a:t> </a:t>
            </a:r>
            <a:r>
              <a:rPr lang="fa-IR" b="1" dirty="0" smtClean="0">
                <a:ln w="1905"/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2  Lotus" pitchFamily="2" charset="-78"/>
              </a:rPr>
              <a:t>هاي </a:t>
            </a:r>
            <a:r>
              <a:rPr lang="fa-IR" b="1" dirty="0">
                <a:ln w="1905"/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2  Lotus" pitchFamily="2" charset="-78"/>
              </a:rPr>
              <a:t>بادي سرعت ثابت بر کیفیت توان شبکه وبکارگیري </a:t>
            </a:r>
            <a:r>
              <a:rPr lang="en-US" b="1" dirty="0">
                <a:ln w="1905"/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2  Lotus" pitchFamily="2" charset="-78"/>
              </a:rPr>
              <a:t> </a:t>
            </a:r>
            <a:r>
              <a:rPr lang="en-US" b="1" dirty="0" smtClean="0">
                <a:ln w="1905"/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2  Lotus" pitchFamily="2" charset="-78"/>
              </a:rPr>
              <a:t>STATCOM </a:t>
            </a:r>
            <a:r>
              <a:rPr lang="fa-IR" b="1" dirty="0" smtClean="0">
                <a:ln w="1905"/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2  Lotus" pitchFamily="2" charset="-78"/>
              </a:rPr>
              <a:t>جهت </a:t>
            </a:r>
            <a:r>
              <a:rPr lang="fa-IR" b="1" dirty="0">
                <a:ln w="1905"/>
                <a:solidFill>
                  <a:schemeClr val="bg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2  Lotus" pitchFamily="2" charset="-78"/>
              </a:rPr>
              <a:t>بهبود آن</a:t>
            </a:r>
          </a:p>
        </p:txBody>
      </p:sp>
      <p:cxnSp>
        <p:nvCxnSpPr>
          <p:cNvPr id="59" name="Straight Arrow Connector 58"/>
          <p:cNvCxnSpPr>
            <a:endCxn id="35" idx="3"/>
          </p:cNvCxnSpPr>
          <p:nvPr/>
        </p:nvCxnSpPr>
        <p:spPr>
          <a:xfrm flipH="1">
            <a:off x="8280000" y="1707654"/>
            <a:ext cx="5404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61" name="Straight Arrow Connector 60"/>
          <p:cNvCxnSpPr>
            <a:endCxn id="6" idx="3"/>
          </p:cNvCxnSpPr>
          <p:nvPr/>
        </p:nvCxnSpPr>
        <p:spPr>
          <a:xfrm flipH="1">
            <a:off x="8280000" y="2931790"/>
            <a:ext cx="540000" cy="22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63" name="Straight Arrow Connector 62"/>
          <p:cNvCxnSpPr>
            <a:endCxn id="3" idx="3"/>
          </p:cNvCxnSpPr>
          <p:nvPr/>
        </p:nvCxnSpPr>
        <p:spPr>
          <a:xfrm flipH="1" flipV="1">
            <a:off x="8280000" y="2322000"/>
            <a:ext cx="5404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65" name="Straight Arrow Connector 64"/>
          <p:cNvCxnSpPr>
            <a:endCxn id="4" idx="3"/>
          </p:cNvCxnSpPr>
          <p:nvPr/>
        </p:nvCxnSpPr>
        <p:spPr>
          <a:xfrm flipH="1">
            <a:off x="8280000" y="3507854"/>
            <a:ext cx="540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67" name="Straight Arrow Connector 66"/>
          <p:cNvCxnSpPr>
            <a:endCxn id="7" idx="3"/>
          </p:cNvCxnSpPr>
          <p:nvPr/>
        </p:nvCxnSpPr>
        <p:spPr>
          <a:xfrm flipH="1">
            <a:off x="8280000" y="4155926"/>
            <a:ext cx="540000" cy="20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69" name="Straight Arrow Connector 68"/>
          <p:cNvCxnSpPr>
            <a:endCxn id="8" idx="3"/>
          </p:cNvCxnSpPr>
          <p:nvPr/>
        </p:nvCxnSpPr>
        <p:spPr>
          <a:xfrm flipH="1">
            <a:off x="8280000" y="4731990"/>
            <a:ext cx="5404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88" name="Straight Arrow Connector 87"/>
          <p:cNvCxnSpPr>
            <a:stCxn id="3" idx="1"/>
            <a:endCxn id="50" idx="3"/>
          </p:cNvCxnSpPr>
          <p:nvPr/>
        </p:nvCxnSpPr>
        <p:spPr>
          <a:xfrm flipH="1">
            <a:off x="6300000" y="2322000"/>
            <a:ext cx="540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6" idx="1"/>
            <a:endCxn id="51" idx="3"/>
          </p:cNvCxnSpPr>
          <p:nvPr/>
        </p:nvCxnSpPr>
        <p:spPr>
          <a:xfrm flipH="1">
            <a:off x="6300000" y="2934000"/>
            <a:ext cx="540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4" idx="1"/>
            <a:endCxn id="52" idx="3"/>
          </p:cNvCxnSpPr>
          <p:nvPr/>
        </p:nvCxnSpPr>
        <p:spPr>
          <a:xfrm flipH="1">
            <a:off x="6227544" y="3546000"/>
            <a:ext cx="612456" cy="31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7" idx="1"/>
            <a:endCxn id="53" idx="3"/>
          </p:cNvCxnSpPr>
          <p:nvPr/>
        </p:nvCxnSpPr>
        <p:spPr>
          <a:xfrm flipH="1">
            <a:off x="6300000" y="4158000"/>
            <a:ext cx="540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" idx="1"/>
            <a:endCxn id="54" idx="3"/>
          </p:cNvCxnSpPr>
          <p:nvPr/>
        </p:nvCxnSpPr>
        <p:spPr>
          <a:xfrm flipH="1">
            <a:off x="6300000" y="4770000"/>
            <a:ext cx="540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35" idx="1"/>
            <a:endCxn id="49" idx="3"/>
          </p:cNvCxnSpPr>
          <p:nvPr/>
        </p:nvCxnSpPr>
        <p:spPr>
          <a:xfrm flipH="1">
            <a:off x="6300000" y="1710000"/>
            <a:ext cx="540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300192" y="339502"/>
            <a:ext cx="2520000" cy="1080000"/>
          </a:xfrm>
          <a:prstGeom prst="roundRect">
            <a:avLst>
              <a:gd name="adj" fmla="val 20437"/>
            </a:avLst>
          </a:prstGeom>
        </p:spPr>
        <p:style>
          <a:lnRef idx="0">
            <a:schemeClr val="accent2"/>
          </a:lnRef>
          <a:fillRef idx="1003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بررسی و طراحی سیستم کنترل توربین بادی در حالت دور ثابت با </a:t>
            </a:r>
            <a:r>
              <a:rPr lang="fa-IR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ژنراتور</a:t>
            </a:r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</a:t>
            </a:r>
            <a:r>
              <a:rPr lang="fa-IR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آسنکرون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064000" y="0"/>
            <a:ext cx="1080000" cy="54000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فصل4</a:t>
            </a:r>
            <a:endParaRPr lang="fa-IR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0034" y="540000"/>
            <a:ext cx="4899966" cy="540000"/>
          </a:xfrm>
          <a:prstGeom prst="roundRect">
            <a:avLst>
              <a:gd name="adj" fmla="val 0"/>
            </a:avLst>
          </a:prstGeom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2  Lotus" pitchFamily="2" charset="-78"/>
              </a:rPr>
              <a:t>مقدمه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00034" y="1142990"/>
            <a:ext cx="5143536" cy="1212736"/>
          </a:xfrm>
          <a:prstGeom prst="roundRect">
            <a:avLst>
              <a:gd name="adj" fmla="val 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اكثر نيروگاه ها با دريافت شكلي از انرژي و تبديل مقداري از آن به توان قابل دسترسي روي محور مولد، توليد الكتريسيته مي كنند؛ بنابرين وجود سيستم كنترل براي ايجاد توازن ميان توان ورودي و خروجي ضروري است.</a:t>
            </a:r>
          </a:p>
          <a:p>
            <a:r>
              <a:rPr lang="fa-IR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در اين فصل طراحي تفصيلي سيستم كنترل در حالت دور ثابت با مولد القايي صورت مي گيرد.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868144" y="3003798"/>
            <a:ext cx="1800000" cy="93600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طراحی سیستم کنترل توربین بادی دو هدف عمده را دنبال می کند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411760" y="3651870"/>
            <a:ext cx="2880000" cy="1080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a-IR" b="1" dirty="0" smtClean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2  Lotus" pitchFamily="2" charset="-78"/>
              </a:rPr>
              <a:t>ب</a:t>
            </a:r>
            <a:r>
              <a:rPr lang="fa-IR" b="1" dirty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2  Lotus" pitchFamily="2" charset="-78"/>
              </a:rPr>
              <a:t>) کنترل تولید توان الکتریکی در محدوده وسیعی از </a:t>
            </a:r>
            <a:r>
              <a:rPr lang="fa-IR" b="1" dirty="0" smtClean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2  Lotus" pitchFamily="2" charset="-78"/>
              </a:rPr>
              <a:t>سرعت های باد</a:t>
            </a:r>
            <a:endParaRPr lang="fa-IR" b="1" dirty="0">
              <a:ln w="11430"/>
              <a:solidFill>
                <a:schemeClr val="bg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2  Lotus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11760" y="2427734"/>
            <a:ext cx="2880320" cy="1080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a-IR" b="1" dirty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2  Lotus" pitchFamily="2" charset="-78"/>
              </a:rPr>
              <a:t>الف) کاهش بارهای دینامیکی بر روی محور </a:t>
            </a:r>
            <a:r>
              <a:rPr lang="fa-IR" b="1" dirty="0" smtClean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2  Lotus" pitchFamily="2" charset="-78"/>
              </a:rPr>
              <a:t>روتور، ريشه پره ها و سيستم انتقال قدرت</a:t>
            </a:r>
            <a:endParaRPr lang="fa-IR" b="1" dirty="0">
              <a:ln w="11430"/>
              <a:solidFill>
                <a:schemeClr val="bg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2  Lotus" pitchFamily="2" charset="-78"/>
            </a:endParaRPr>
          </a:p>
        </p:txBody>
      </p:sp>
      <p:cxnSp>
        <p:nvCxnSpPr>
          <p:cNvPr id="10" name="Elbow Connector 9"/>
          <p:cNvCxnSpPr>
            <a:stCxn id="6" idx="1"/>
            <a:endCxn id="8" idx="3"/>
          </p:cNvCxnSpPr>
          <p:nvPr/>
        </p:nvCxnSpPr>
        <p:spPr>
          <a:xfrm rot="10800000">
            <a:off x="5292080" y="2967734"/>
            <a:ext cx="576064" cy="504064"/>
          </a:xfrm>
          <a:prstGeom prst="bentConnector3">
            <a:avLst>
              <a:gd name="adj1" fmla="val 31755"/>
            </a:avLst>
          </a:prstGeom>
          <a:ln>
            <a:tailEnd type="arrow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12" name="Elbow Connector 11"/>
          <p:cNvCxnSpPr>
            <a:stCxn id="6" idx="1"/>
            <a:endCxn id="7" idx="3"/>
          </p:cNvCxnSpPr>
          <p:nvPr/>
        </p:nvCxnSpPr>
        <p:spPr>
          <a:xfrm rot="10800000" flipV="1">
            <a:off x="5291760" y="3471798"/>
            <a:ext cx="576384" cy="720072"/>
          </a:xfrm>
          <a:prstGeom prst="bentConnector3">
            <a:avLst>
              <a:gd name="adj1" fmla="val 31765"/>
            </a:avLst>
          </a:prstGeom>
          <a:ln>
            <a:tailEnd type="arrow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300192" y="339502"/>
            <a:ext cx="2520000" cy="1080000"/>
          </a:xfrm>
          <a:prstGeom prst="roundRect">
            <a:avLst>
              <a:gd name="adj" fmla="val 20437"/>
            </a:avLst>
          </a:prstGeom>
        </p:spPr>
        <p:style>
          <a:lnRef idx="0">
            <a:schemeClr val="accent2"/>
          </a:lnRef>
          <a:fillRef idx="1003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بررسی و طراحی سیستم کنترل توربین بادی در حالت دور ثابت با </a:t>
            </a:r>
            <a:r>
              <a:rPr lang="fa-IR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ژنراتور</a:t>
            </a:r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</a:t>
            </a:r>
            <a:r>
              <a:rPr lang="fa-IR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آسنکرون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064000" y="0"/>
            <a:ext cx="1080000" cy="54000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فصل4</a:t>
            </a:r>
            <a:endParaRPr lang="fa-IR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40000" y="540000"/>
            <a:ext cx="3960000" cy="540000"/>
          </a:xfrm>
          <a:prstGeom prst="roundRect">
            <a:avLst>
              <a:gd name="adj" fmla="val 0"/>
            </a:avLst>
          </a:prstGeom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2  Lotus" pitchFamily="2" charset="-78"/>
              </a:rPr>
              <a:t>تحلیل </a:t>
            </a:r>
            <a:r>
              <a:rPr lang="fa-IR" sz="2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2  Lotus" pitchFamily="2" charset="-78"/>
              </a:rPr>
              <a:t>دینامیکی</a:t>
            </a:r>
            <a:r>
              <a:rPr lang="fa-IR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2  Lotus" pitchFamily="2" charset="-78"/>
              </a:rPr>
              <a:t> و شبیه سازی سیستم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440000" y="1224000"/>
            <a:ext cx="3960000" cy="108012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a-IR" b="1" dirty="0" smtClean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2  Lotus" pitchFamily="2" charset="-78"/>
              </a:rPr>
              <a:t>برای </a:t>
            </a:r>
            <a:r>
              <a:rPr lang="fa-IR" b="1" dirty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2  Lotus" pitchFamily="2" charset="-78"/>
              </a:rPr>
              <a:t>تحلیل دینامیکی ابتدا باید روتور </a:t>
            </a:r>
            <a:r>
              <a:rPr lang="fa-IR" b="1" dirty="0" smtClean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2  Lotus" pitchFamily="2" charset="-78"/>
              </a:rPr>
              <a:t>شبیه سازی شود. </a:t>
            </a:r>
            <a:r>
              <a:rPr lang="fa-IR" b="1" dirty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2  Lotus" pitchFamily="2" charset="-78"/>
              </a:rPr>
              <a:t>به این منظور درجات آزادی سیستم مشخص شده و بردارهای نیرو و سرعت در المان پره تعیین </a:t>
            </a:r>
            <a:r>
              <a:rPr lang="fa-IR" b="1" dirty="0" smtClean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2  Lotus" pitchFamily="2" charset="-78"/>
              </a:rPr>
              <a:t>می گردد</a:t>
            </a:r>
            <a:r>
              <a:rPr lang="en-US" b="1" dirty="0" smtClean="0">
                <a:ln w="1143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2  Lotus" pitchFamily="2" charset="-78"/>
              </a:rPr>
              <a:t>.</a:t>
            </a:r>
            <a:endParaRPr lang="en-US" b="1" dirty="0">
              <a:ln w="11430"/>
              <a:solidFill>
                <a:schemeClr val="bg1">
                  <a:lumMod val="95000"/>
                  <a:lumOff val="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2  Lotus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40000" y="2499742"/>
            <a:ext cx="3960000" cy="162000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dirty="0" smtClean="0">
              <a:cs typeface="2  Lotus" pitchFamily="2" charset="-78"/>
            </a:endParaRPr>
          </a:p>
          <a:p>
            <a:pPr algn="l"/>
            <a:r>
              <a:rPr lang="en-US" i="1" dirty="0" smtClean="0">
                <a:cs typeface="2  Lotus" pitchFamily="2" charset="-78"/>
              </a:rPr>
              <a:t>V </a:t>
            </a:r>
            <a:r>
              <a:rPr lang="en-US" dirty="0" smtClean="0">
                <a:cs typeface="2  Lotus" pitchFamily="2" charset="-78"/>
              </a:rPr>
              <a:t>= </a:t>
            </a:r>
            <a:r>
              <a:rPr lang="en-US" i="1" dirty="0" smtClean="0">
                <a:cs typeface="2  Lotus" pitchFamily="2" charset="-78"/>
              </a:rPr>
              <a:t>V</a:t>
            </a:r>
            <a:r>
              <a:rPr lang="en-US" i="1" baseline="-25000" dirty="0" smtClean="0">
                <a:cs typeface="2  Lotus" pitchFamily="2" charset="-78"/>
              </a:rPr>
              <a:t>B</a:t>
            </a:r>
            <a:r>
              <a:rPr lang="en-US" i="1" dirty="0" smtClean="0">
                <a:cs typeface="2  Lotus" pitchFamily="2" charset="-78"/>
              </a:rPr>
              <a:t> </a:t>
            </a:r>
            <a:r>
              <a:rPr lang="en-US" dirty="0" smtClean="0">
                <a:cs typeface="2  Lotus" pitchFamily="2" charset="-78"/>
              </a:rPr>
              <a:t>+</a:t>
            </a:r>
            <a:r>
              <a:rPr lang="en-US" i="1" dirty="0" smtClean="0">
                <a:cs typeface="2  Lotus" pitchFamily="2" charset="-78"/>
              </a:rPr>
              <a:t>V</a:t>
            </a:r>
            <a:r>
              <a:rPr lang="en-US" i="1" baseline="-25000" dirty="0" smtClean="0">
                <a:cs typeface="2  Lotus" pitchFamily="2" charset="-78"/>
              </a:rPr>
              <a:t>G</a:t>
            </a:r>
            <a:r>
              <a:rPr lang="en-US" i="1" dirty="0" smtClean="0">
                <a:cs typeface="2  Lotus" pitchFamily="2" charset="-78"/>
              </a:rPr>
              <a:t> </a:t>
            </a:r>
            <a:r>
              <a:rPr lang="en-US" dirty="0" smtClean="0">
                <a:cs typeface="2  Lotus" pitchFamily="2" charset="-78"/>
              </a:rPr>
              <a:t>+</a:t>
            </a:r>
            <a:r>
              <a:rPr lang="en-US" i="1" dirty="0" smtClean="0">
                <a:cs typeface="2  Lotus" pitchFamily="2" charset="-78"/>
              </a:rPr>
              <a:t>V</a:t>
            </a:r>
            <a:r>
              <a:rPr lang="en-US" i="1" baseline="-25000" dirty="0" smtClean="0">
                <a:cs typeface="2  Lotus" pitchFamily="2" charset="-78"/>
              </a:rPr>
              <a:t>R</a:t>
            </a:r>
            <a:r>
              <a:rPr lang="en-US" i="1" dirty="0" smtClean="0">
                <a:cs typeface="2  Lotus" pitchFamily="2" charset="-78"/>
              </a:rPr>
              <a:t> </a:t>
            </a:r>
            <a:r>
              <a:rPr lang="en-US" dirty="0" smtClean="0">
                <a:cs typeface="2  Lotus" pitchFamily="2" charset="-78"/>
              </a:rPr>
              <a:t>+</a:t>
            </a:r>
            <a:r>
              <a:rPr lang="en-US" i="1" dirty="0" smtClean="0">
                <a:cs typeface="2  Lotus" pitchFamily="2" charset="-78"/>
              </a:rPr>
              <a:t>V </a:t>
            </a:r>
            <a:r>
              <a:rPr lang="en-US" i="1" baseline="-25000" dirty="0" smtClean="0">
                <a:cs typeface="2  Lotus" pitchFamily="2" charset="-78"/>
              </a:rPr>
              <a:t>N</a:t>
            </a:r>
          </a:p>
          <a:p>
            <a:endParaRPr lang="fa-IR" dirty="0" smtClean="0">
              <a:cs typeface="2  Lotus" pitchFamily="2" charset="-78"/>
            </a:endParaRPr>
          </a:p>
          <a:p>
            <a:r>
              <a:rPr lang="en-US" dirty="0" smtClean="0">
                <a:cs typeface="2  Lotus" pitchFamily="2" charset="-78"/>
              </a:rPr>
              <a:t>:</a:t>
            </a:r>
            <a:r>
              <a:rPr lang="en-US" dirty="0">
                <a:cs typeface="2  Lotus" pitchFamily="2" charset="-78"/>
              </a:rPr>
              <a:t>V</a:t>
            </a:r>
            <a:r>
              <a:rPr lang="en-US" baseline="-25000" dirty="0">
                <a:cs typeface="2  Lotus" pitchFamily="2" charset="-78"/>
              </a:rPr>
              <a:t>B</a:t>
            </a:r>
            <a:r>
              <a:rPr lang="fa-IR" dirty="0">
                <a:cs typeface="2  Lotus" pitchFamily="2" charset="-78"/>
              </a:rPr>
              <a:t> سرعت بار پایه(ثابت)</a:t>
            </a:r>
            <a:endParaRPr lang="en-US" dirty="0">
              <a:cs typeface="2  Lotus" pitchFamily="2" charset="-78"/>
            </a:endParaRPr>
          </a:p>
          <a:p>
            <a:r>
              <a:rPr lang="en-US" dirty="0">
                <a:cs typeface="2  Lotus" pitchFamily="2" charset="-78"/>
              </a:rPr>
              <a:t>:V</a:t>
            </a:r>
            <a:r>
              <a:rPr lang="en-US" baseline="-25000" dirty="0">
                <a:cs typeface="2  Lotus" pitchFamily="2" charset="-78"/>
              </a:rPr>
              <a:t>G</a:t>
            </a:r>
            <a:r>
              <a:rPr lang="fa-IR" dirty="0">
                <a:cs typeface="2  Lotus" pitchFamily="2" charset="-78"/>
              </a:rPr>
              <a:t> </a:t>
            </a:r>
            <a:r>
              <a:rPr lang="fa-IR" dirty="0" err="1">
                <a:cs typeface="2  Lotus" pitchFamily="2" charset="-78"/>
              </a:rPr>
              <a:t>مولفه</a:t>
            </a:r>
            <a:r>
              <a:rPr lang="fa-IR" dirty="0">
                <a:cs typeface="2  Lotus" pitchFamily="2" charset="-78"/>
              </a:rPr>
              <a:t> </a:t>
            </a:r>
            <a:r>
              <a:rPr lang="fa-IR" dirty="0" err="1">
                <a:cs typeface="2  Lotus" pitchFamily="2" charset="-78"/>
              </a:rPr>
              <a:t>تندباد</a:t>
            </a:r>
            <a:endParaRPr lang="en-US" dirty="0">
              <a:cs typeface="2  Lotus" pitchFamily="2" charset="-78"/>
            </a:endParaRPr>
          </a:p>
          <a:p>
            <a:r>
              <a:rPr lang="en-US" dirty="0">
                <a:cs typeface="2  Lotus" pitchFamily="2" charset="-78"/>
              </a:rPr>
              <a:t>:V</a:t>
            </a:r>
            <a:r>
              <a:rPr lang="en-US" baseline="-25000" dirty="0">
                <a:cs typeface="2  Lotus" pitchFamily="2" charset="-78"/>
              </a:rPr>
              <a:t>R</a:t>
            </a:r>
            <a:r>
              <a:rPr lang="fa-IR" dirty="0">
                <a:cs typeface="2  Lotus" pitchFamily="2" charset="-78"/>
              </a:rPr>
              <a:t> مولفه </a:t>
            </a:r>
            <a:r>
              <a:rPr lang="fa-IR" dirty="0" smtClean="0">
                <a:cs typeface="2  Lotus" pitchFamily="2" charset="-78"/>
              </a:rPr>
              <a:t>ورودی </a:t>
            </a:r>
            <a:r>
              <a:rPr lang="fa-IR" dirty="0">
                <a:cs typeface="2  Lotus" pitchFamily="2" charset="-78"/>
              </a:rPr>
              <a:t>شیب</a:t>
            </a:r>
            <a:endParaRPr lang="en-US" dirty="0">
              <a:cs typeface="2  Lotus" pitchFamily="2" charset="-78"/>
            </a:endParaRPr>
          </a:p>
          <a:p>
            <a:r>
              <a:rPr lang="en-US" dirty="0">
                <a:cs typeface="2  Lotus" pitchFamily="2" charset="-78"/>
              </a:rPr>
              <a:t>:V</a:t>
            </a:r>
            <a:r>
              <a:rPr lang="en-US" baseline="-25000" dirty="0">
                <a:cs typeface="2  Lotus" pitchFamily="2" charset="-78"/>
              </a:rPr>
              <a:t>N</a:t>
            </a:r>
            <a:r>
              <a:rPr lang="fa-IR" dirty="0">
                <a:cs typeface="2  Lotus" pitchFamily="2" charset="-78"/>
              </a:rPr>
              <a:t> </a:t>
            </a:r>
            <a:r>
              <a:rPr lang="fa-IR" dirty="0" err="1">
                <a:cs typeface="2  Lotus" pitchFamily="2" charset="-78"/>
              </a:rPr>
              <a:t>مولفه</a:t>
            </a:r>
            <a:r>
              <a:rPr lang="fa-IR" dirty="0">
                <a:cs typeface="2  Lotus" pitchFamily="2" charset="-78"/>
              </a:rPr>
              <a:t> اغتشاش باد </a:t>
            </a:r>
            <a:endParaRPr lang="en-US" dirty="0" smtClean="0">
              <a:cs typeface="2  Lotus" pitchFamily="2" charset="-78"/>
            </a:endParaRPr>
          </a:p>
          <a:p>
            <a:pPr algn="ctr"/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436096" y="2499742"/>
            <a:ext cx="2207738" cy="1000702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fa-IR" b="1" dirty="0">
                <a:ln w="50800"/>
                <a:solidFill>
                  <a:schemeClr val="bg1">
                    <a:shade val="50000"/>
                  </a:schemeClr>
                </a:solidFill>
                <a:cs typeface="2  Lotus" pitchFamily="2" charset="-78"/>
              </a:rPr>
              <a:t>سرعت باد را می توان ترکیبی از </a:t>
            </a:r>
            <a:r>
              <a:rPr lang="fa-IR" b="1" dirty="0" smtClean="0">
                <a:ln w="50800"/>
                <a:solidFill>
                  <a:schemeClr val="bg1">
                    <a:shade val="50000"/>
                  </a:schemeClr>
                </a:solidFill>
                <a:cs typeface="2  Lotus" pitchFamily="2" charset="-78"/>
              </a:rPr>
              <a:t>چهارمولفه دانست:</a:t>
            </a:r>
            <a:endParaRPr lang="fa-IR" b="1" dirty="0">
              <a:ln w="50800"/>
              <a:solidFill>
                <a:schemeClr val="bg1">
                  <a:shade val="50000"/>
                </a:schemeClr>
              </a:solidFill>
              <a:cs typeface="2 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300192" y="339502"/>
            <a:ext cx="2520000" cy="1080000"/>
          </a:xfrm>
          <a:prstGeom prst="roundRect">
            <a:avLst>
              <a:gd name="adj" fmla="val 20437"/>
            </a:avLst>
          </a:prstGeom>
        </p:spPr>
        <p:style>
          <a:lnRef idx="0">
            <a:schemeClr val="accent2"/>
          </a:lnRef>
          <a:fillRef idx="1003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بررسی و طراحی سیستم کنترل توربین بادی در حالت دور ثابت با </a:t>
            </a:r>
            <a:r>
              <a:rPr lang="fa-IR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ژنراتور</a:t>
            </a:r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</a:t>
            </a:r>
            <a:r>
              <a:rPr lang="fa-IR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آسنکرون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064000" y="0"/>
            <a:ext cx="1080000" cy="54000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فصل4</a:t>
            </a:r>
            <a:endParaRPr lang="fa-IR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14414" y="571486"/>
            <a:ext cx="3960000" cy="540000"/>
          </a:xfrm>
          <a:prstGeom prst="roundRect">
            <a:avLst>
              <a:gd name="adj" fmla="val 0"/>
            </a:avLst>
          </a:prstGeom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2  Lotus" pitchFamily="2" charset="-78"/>
              </a:rPr>
              <a:t>محاسبه نیروهای عمومی و </a:t>
            </a:r>
            <a:r>
              <a:rPr lang="fa-IR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2  Lotus" pitchFamily="2" charset="-78"/>
              </a:rPr>
              <a:t>سرعت ها</a:t>
            </a:r>
            <a:endParaRPr lang="fa-IR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2  Lotus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71472" y="1142990"/>
            <a:ext cx="4680520" cy="1285884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fa-IR" sz="1400" b="1" i="1" dirty="0" smtClean="0">
                <a:cs typeface="2  Lotus" pitchFamily="2" charset="-78"/>
              </a:rPr>
              <a:t>نيروهاي مماسي</a:t>
            </a:r>
            <a:r>
              <a:rPr lang="en-US" sz="1400" b="1" i="1" dirty="0" smtClean="0">
                <a:cs typeface="2  Lotus" pitchFamily="2" charset="-78"/>
              </a:rPr>
              <a:t>T </a:t>
            </a:r>
            <a:r>
              <a:rPr lang="fa-IR" sz="1400" b="1" i="1" dirty="0" smtClean="0">
                <a:cs typeface="2  Lotus" pitchFamily="2" charset="-78"/>
              </a:rPr>
              <a:t> و </a:t>
            </a:r>
            <a:r>
              <a:rPr lang="en-US" sz="1400" b="1" i="1" dirty="0" smtClean="0">
                <a:cs typeface="2  Lotus" pitchFamily="2" charset="-78"/>
              </a:rPr>
              <a:t>H</a:t>
            </a:r>
            <a:r>
              <a:rPr lang="fa-IR" sz="1400" b="1" i="1" dirty="0" smtClean="0">
                <a:cs typeface="2  Lotus" pitchFamily="2" charset="-78"/>
              </a:rPr>
              <a:t> :                            </a:t>
            </a:r>
            <a:r>
              <a:rPr lang="en-US" sz="1200" b="1" i="1" dirty="0" smtClean="0">
                <a:cs typeface="2  Lotus" pitchFamily="2" charset="-78"/>
              </a:rPr>
              <a:t>H </a:t>
            </a:r>
            <a:r>
              <a:rPr lang="en-US" sz="1200" b="1" dirty="0" smtClean="0">
                <a:cs typeface="2  Lotus" pitchFamily="2" charset="-78"/>
              </a:rPr>
              <a:t>= </a:t>
            </a:r>
            <a:r>
              <a:rPr lang="en-US" sz="1200" b="1" i="1" dirty="0">
                <a:cs typeface="2  Lotus" pitchFamily="2" charset="-78"/>
              </a:rPr>
              <a:t>L</a:t>
            </a:r>
            <a:r>
              <a:rPr lang="en-US" sz="1200" b="1" dirty="0">
                <a:cs typeface="2  Lotus" pitchFamily="2" charset="-78"/>
              </a:rPr>
              <a:t> sin (δ ) + </a:t>
            </a:r>
            <a:r>
              <a:rPr lang="en-US" sz="1200" b="1" i="1" dirty="0">
                <a:cs typeface="2  Lotus" pitchFamily="2" charset="-78"/>
              </a:rPr>
              <a:t>D</a:t>
            </a:r>
            <a:r>
              <a:rPr lang="en-US" sz="1200" b="1" dirty="0">
                <a:cs typeface="2  Lotus" pitchFamily="2" charset="-78"/>
              </a:rPr>
              <a:t> </a:t>
            </a:r>
            <a:r>
              <a:rPr lang="en-US" sz="1200" b="1" dirty="0" err="1" smtClean="0">
                <a:cs typeface="2  Lotus" pitchFamily="2" charset="-78"/>
              </a:rPr>
              <a:t>cos</a:t>
            </a:r>
            <a:r>
              <a:rPr lang="en-US" sz="1200" b="1" dirty="0" smtClean="0">
                <a:cs typeface="2  Lotus" pitchFamily="2" charset="-78"/>
              </a:rPr>
              <a:t>(δ)</a:t>
            </a:r>
          </a:p>
          <a:p>
            <a:pPr algn="l"/>
            <a:r>
              <a:rPr lang="en-US" sz="1200" b="1" i="1" dirty="0" smtClean="0">
                <a:cs typeface="2  Lotus" pitchFamily="2" charset="-78"/>
              </a:rPr>
              <a:t>T </a:t>
            </a:r>
            <a:r>
              <a:rPr lang="en-US" sz="1200" b="1" dirty="0" smtClean="0">
                <a:cs typeface="2  Lotus" pitchFamily="2" charset="-78"/>
              </a:rPr>
              <a:t>= </a:t>
            </a:r>
            <a:r>
              <a:rPr lang="en-US" sz="1200" b="1" i="1" dirty="0" smtClean="0">
                <a:cs typeface="2  Lotus" pitchFamily="2" charset="-78"/>
              </a:rPr>
              <a:t>L</a:t>
            </a:r>
            <a:r>
              <a:rPr lang="en-US" sz="1200" b="1" dirty="0" smtClean="0">
                <a:cs typeface="2  Lotus" pitchFamily="2" charset="-78"/>
              </a:rPr>
              <a:t> </a:t>
            </a:r>
            <a:r>
              <a:rPr lang="en-US" sz="1200" b="1" dirty="0" err="1" smtClean="0">
                <a:cs typeface="2  Lotus" pitchFamily="2" charset="-78"/>
              </a:rPr>
              <a:t>cos</a:t>
            </a:r>
            <a:r>
              <a:rPr lang="en-US" sz="1200" b="1" dirty="0" smtClean="0">
                <a:cs typeface="2  Lotus" pitchFamily="2" charset="-78"/>
              </a:rPr>
              <a:t> (δ ) + </a:t>
            </a:r>
            <a:r>
              <a:rPr lang="en-US" sz="1200" b="1" i="1" dirty="0" smtClean="0">
                <a:cs typeface="2  Lotus" pitchFamily="2" charset="-78"/>
              </a:rPr>
              <a:t>D</a:t>
            </a:r>
            <a:r>
              <a:rPr lang="en-US" sz="1200" b="1" dirty="0" smtClean="0">
                <a:cs typeface="2  Lotus" pitchFamily="2" charset="-78"/>
              </a:rPr>
              <a:t> sin(δ )</a:t>
            </a:r>
          </a:p>
          <a:p>
            <a:r>
              <a:rPr lang="en-US" sz="1200" b="1" dirty="0" smtClean="0">
                <a:cs typeface="2  Lotus" pitchFamily="2" charset="-78"/>
              </a:rPr>
              <a:t> :δ</a:t>
            </a:r>
            <a:r>
              <a:rPr lang="fa-IR" sz="1200" b="1" dirty="0" smtClean="0">
                <a:cs typeface="2  Lotus" pitchFamily="2" charset="-78"/>
              </a:rPr>
              <a:t>زاویه بین محور دورانی </a:t>
            </a:r>
            <a:r>
              <a:rPr lang="fa-IR" sz="1200" b="1" dirty="0" err="1" smtClean="0">
                <a:cs typeface="2  Lotus" pitchFamily="2" charset="-78"/>
              </a:rPr>
              <a:t>روتور</a:t>
            </a:r>
            <a:r>
              <a:rPr lang="fa-IR" sz="1200" b="1" dirty="0" smtClean="0">
                <a:cs typeface="2  Lotus" pitchFamily="2" charset="-78"/>
              </a:rPr>
              <a:t> و جهت جریان آزاد باد</a:t>
            </a:r>
          </a:p>
          <a:p>
            <a:r>
              <a:rPr lang="en-US" sz="1200" b="1" dirty="0" smtClean="0">
                <a:cs typeface="2  Lotus" pitchFamily="2" charset="-78"/>
              </a:rPr>
              <a:t>:</a:t>
            </a:r>
            <a:r>
              <a:rPr lang="en-US" sz="1200" b="1" dirty="0">
                <a:cs typeface="2  Lotus" pitchFamily="2" charset="-78"/>
              </a:rPr>
              <a:t>L</a:t>
            </a:r>
            <a:r>
              <a:rPr lang="fa-IR" sz="1200" b="1" dirty="0">
                <a:cs typeface="2  Lotus" pitchFamily="2" charset="-78"/>
              </a:rPr>
              <a:t> نیروی برا </a:t>
            </a:r>
            <a:r>
              <a:rPr lang="en-US" sz="1200" b="1" dirty="0">
                <a:cs typeface="2  Lotus" pitchFamily="2" charset="-78"/>
              </a:rPr>
              <a:t> (Lift Force)</a:t>
            </a:r>
          </a:p>
          <a:p>
            <a:r>
              <a:rPr lang="en-US" sz="1200" b="1" dirty="0">
                <a:cs typeface="2  Lotus" pitchFamily="2" charset="-78"/>
              </a:rPr>
              <a:t>:D</a:t>
            </a:r>
            <a:r>
              <a:rPr lang="fa-IR" sz="1200" b="1" dirty="0">
                <a:cs typeface="2  Lotus" pitchFamily="2" charset="-78"/>
              </a:rPr>
              <a:t> نیروی </a:t>
            </a:r>
            <a:r>
              <a:rPr lang="fa-IR" sz="1200" b="1" dirty="0" smtClean="0">
                <a:cs typeface="2  Lotus" pitchFamily="2" charset="-78"/>
              </a:rPr>
              <a:t>پسا</a:t>
            </a:r>
            <a:r>
              <a:rPr lang="en-US" sz="1200" b="1" dirty="0" smtClean="0">
                <a:cs typeface="2  Lotus" pitchFamily="2" charset="-78"/>
              </a:rPr>
              <a:t>             </a:t>
            </a:r>
          </a:p>
          <a:p>
            <a:endParaRPr lang="en-US" sz="1200" b="1" dirty="0" smtClean="0">
              <a:cs typeface="2  Lotus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472" y="4357700"/>
            <a:ext cx="4714908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>
                <a:cs typeface="2  Lotus" pitchFamily="2" charset="-78"/>
              </a:rPr>
              <a:t> گشتاور حاصل از نیروی مماسی باعث دوران روتور حول محور توربین </a:t>
            </a:r>
            <a:r>
              <a:rPr lang="fa-IR" dirty="0" smtClean="0">
                <a:cs typeface="2  Lotus" pitchFamily="2" charset="-78"/>
              </a:rPr>
              <a:t>می شود.</a:t>
            </a:r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71472" y="2428874"/>
            <a:ext cx="4680520" cy="1928826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fa-IR" sz="1200" b="1" i="1" dirty="0" smtClean="0">
                <a:cs typeface="2  Lotus" pitchFamily="2" charset="-78"/>
              </a:rPr>
              <a:t>بر</a:t>
            </a:r>
            <a:r>
              <a:rPr lang="fa-IR" sz="1400" b="1" i="1" dirty="0" smtClean="0">
                <a:cs typeface="2  Lotus" pitchFamily="2" charset="-78"/>
              </a:rPr>
              <a:t>دار سرعت نسبي شامل دو مولفه:             </a:t>
            </a:r>
            <a:r>
              <a:rPr lang="en-US" sz="1200" b="1" i="1" dirty="0" smtClean="0">
                <a:cs typeface="2  Lotus" pitchFamily="2" charset="-78"/>
              </a:rPr>
              <a:t>U </a:t>
            </a:r>
            <a:r>
              <a:rPr lang="en-US" sz="1200" b="1" i="1" baseline="-25000" dirty="0">
                <a:cs typeface="2  Lotus" pitchFamily="2" charset="-78"/>
              </a:rPr>
              <a:t>P </a:t>
            </a:r>
            <a:r>
              <a:rPr lang="en-US" sz="1200" b="1" dirty="0">
                <a:cs typeface="2  Lotus" pitchFamily="2" charset="-78"/>
              </a:rPr>
              <a:t>=</a:t>
            </a:r>
            <a:r>
              <a:rPr lang="en-US" sz="1200" b="1" i="1" dirty="0">
                <a:cs typeface="2  Lotus" pitchFamily="2" charset="-78"/>
              </a:rPr>
              <a:t>V </a:t>
            </a:r>
            <a:r>
              <a:rPr lang="en-US" sz="1200" b="1" dirty="0" err="1">
                <a:cs typeface="2  Lotus" pitchFamily="2" charset="-78"/>
              </a:rPr>
              <a:t>cosφ</a:t>
            </a:r>
            <a:r>
              <a:rPr lang="en-US" sz="1200" b="1" dirty="0">
                <a:cs typeface="2  Lotus" pitchFamily="2" charset="-78"/>
              </a:rPr>
              <a:t>+</a:t>
            </a:r>
            <a:r>
              <a:rPr lang="en-US" sz="1200" b="1" i="1" dirty="0">
                <a:cs typeface="2  Lotus" pitchFamily="2" charset="-78"/>
              </a:rPr>
              <a:t> </a:t>
            </a:r>
            <a:r>
              <a:rPr lang="en-US" sz="1200" b="1" i="1" dirty="0" err="1">
                <a:cs typeface="2  Lotus" pitchFamily="2" charset="-78"/>
              </a:rPr>
              <a:t>r</a:t>
            </a:r>
            <a:r>
              <a:rPr lang="en-US" sz="1200" b="1" dirty="0" err="1">
                <a:cs typeface="2  Lotus" pitchFamily="2" charset="-78"/>
              </a:rPr>
              <a:t>φ</a:t>
            </a:r>
            <a:r>
              <a:rPr lang="en-US" sz="1200" b="1" i="1" dirty="0">
                <a:cs typeface="2  Lotus" pitchFamily="2" charset="-78"/>
              </a:rPr>
              <a:t> </a:t>
            </a:r>
            <a:r>
              <a:rPr lang="en-US" sz="1200" b="1" dirty="0" err="1">
                <a:cs typeface="2  Lotus" pitchFamily="2" charset="-78"/>
              </a:rPr>
              <a:t>sinΨ</a:t>
            </a:r>
            <a:r>
              <a:rPr lang="en-US" sz="1200" b="1" dirty="0">
                <a:cs typeface="2  Lotus" pitchFamily="2" charset="-78"/>
              </a:rPr>
              <a:t> </a:t>
            </a:r>
            <a:r>
              <a:rPr lang="en-US" sz="1200" b="1" dirty="0" smtClean="0">
                <a:cs typeface="2  Lotus" pitchFamily="2" charset="-78"/>
              </a:rPr>
              <a:t>– v</a:t>
            </a:r>
          </a:p>
          <a:p>
            <a:pPr algn="l"/>
            <a:r>
              <a:rPr lang="en-US" sz="1200" b="1" i="1" dirty="0" smtClean="0">
                <a:cs typeface="2  Lotus" pitchFamily="2" charset="-78"/>
              </a:rPr>
              <a:t>U </a:t>
            </a:r>
            <a:r>
              <a:rPr lang="en-US" sz="1200" b="1" i="1" baseline="-25000" dirty="0" smtClean="0">
                <a:cs typeface="2  Lotus" pitchFamily="2" charset="-78"/>
              </a:rPr>
              <a:t>t</a:t>
            </a:r>
            <a:r>
              <a:rPr lang="en-US" sz="1200" b="1" i="1" dirty="0" smtClean="0">
                <a:cs typeface="2  Lotus" pitchFamily="2" charset="-78"/>
              </a:rPr>
              <a:t> </a:t>
            </a:r>
            <a:r>
              <a:rPr lang="en-US" sz="1200" b="1" dirty="0">
                <a:cs typeface="2  Lotus" pitchFamily="2" charset="-78"/>
              </a:rPr>
              <a:t>= </a:t>
            </a:r>
            <a:r>
              <a:rPr lang="en-US" sz="1200" b="1" i="1" dirty="0">
                <a:cs typeface="2  Lotus" pitchFamily="2" charset="-78"/>
              </a:rPr>
              <a:t>V </a:t>
            </a:r>
            <a:r>
              <a:rPr lang="en-US" sz="1200" b="1" dirty="0" err="1">
                <a:cs typeface="2  Lotus" pitchFamily="2" charset="-78"/>
              </a:rPr>
              <a:t>sinφcosΨ</a:t>
            </a:r>
            <a:r>
              <a:rPr lang="en-US" sz="1200" b="1" dirty="0">
                <a:cs typeface="2  Lotus" pitchFamily="2" charset="-78"/>
              </a:rPr>
              <a:t> − </a:t>
            </a:r>
            <a:r>
              <a:rPr lang="en-US" sz="1200" b="1" i="1" dirty="0" err="1">
                <a:cs typeface="2  Lotus" pitchFamily="2" charset="-78"/>
              </a:rPr>
              <a:t>h</a:t>
            </a:r>
            <a:r>
              <a:rPr lang="en-US" sz="1200" b="1" dirty="0" err="1">
                <a:cs typeface="2  Lotus" pitchFamily="2" charset="-78"/>
              </a:rPr>
              <a:t>φ</a:t>
            </a:r>
            <a:r>
              <a:rPr lang="en-US" sz="1200" b="1" i="1" dirty="0">
                <a:cs typeface="2  Lotus" pitchFamily="2" charset="-78"/>
              </a:rPr>
              <a:t> </a:t>
            </a:r>
            <a:r>
              <a:rPr lang="en-US" sz="1200" b="1" dirty="0" err="1">
                <a:cs typeface="2  Lotus" pitchFamily="2" charset="-78"/>
              </a:rPr>
              <a:t>cosΨ</a:t>
            </a:r>
            <a:r>
              <a:rPr lang="en-US" sz="1200" b="1" dirty="0">
                <a:cs typeface="2  Lotus" pitchFamily="2" charset="-78"/>
              </a:rPr>
              <a:t> + </a:t>
            </a:r>
            <a:r>
              <a:rPr lang="en-US" sz="1200" b="1" i="1" dirty="0">
                <a:cs typeface="2  Lotus" pitchFamily="2" charset="-78"/>
              </a:rPr>
              <a:t>r</a:t>
            </a:r>
            <a:r>
              <a:rPr lang="en-US" sz="1200" b="1" dirty="0">
                <a:cs typeface="2  Lotus" pitchFamily="2" charset="-78"/>
              </a:rPr>
              <a:t> Ω </a:t>
            </a:r>
            <a:endParaRPr lang="en-US" sz="1200" b="1" dirty="0" smtClean="0">
              <a:cs typeface="2  Lotus" pitchFamily="2" charset="-78"/>
            </a:endParaRPr>
          </a:p>
          <a:p>
            <a:r>
              <a:rPr lang="en-US" sz="1200" b="1" dirty="0">
                <a:cs typeface="2  Lotus" pitchFamily="2" charset="-78"/>
              </a:rPr>
              <a:t>:V</a:t>
            </a:r>
            <a:r>
              <a:rPr lang="fa-IR" sz="1200" b="1" dirty="0">
                <a:cs typeface="2  Lotus" pitchFamily="2" charset="-78"/>
              </a:rPr>
              <a:t> سرعت آزاد باد </a:t>
            </a:r>
            <a:endParaRPr lang="en-US" sz="1200" b="1" dirty="0">
              <a:cs typeface="2  Lotus" pitchFamily="2" charset="-78"/>
            </a:endParaRPr>
          </a:p>
          <a:p>
            <a:r>
              <a:rPr lang="en-US" sz="1200" b="1" dirty="0">
                <a:cs typeface="2  Lotus" pitchFamily="2" charset="-78"/>
              </a:rPr>
              <a:t>:</a:t>
            </a:r>
            <a:r>
              <a:rPr lang="en-US" sz="1200" b="1" dirty="0" err="1">
                <a:cs typeface="2  Lotus" pitchFamily="2" charset="-78"/>
              </a:rPr>
              <a:t>U</a:t>
            </a:r>
            <a:r>
              <a:rPr lang="en-US" sz="1200" b="1" baseline="-25000" dirty="0" err="1">
                <a:cs typeface="2  Lotus" pitchFamily="2" charset="-78"/>
              </a:rPr>
              <a:t>t</a:t>
            </a:r>
            <a:r>
              <a:rPr lang="fa-IR" sz="1200" b="1" dirty="0">
                <a:cs typeface="2  Lotus" pitchFamily="2" charset="-78"/>
              </a:rPr>
              <a:t> بردار سرعت خطی </a:t>
            </a:r>
            <a:r>
              <a:rPr lang="fa-IR" sz="1200" b="1" dirty="0" smtClean="0">
                <a:cs typeface="2  Lotus" pitchFamily="2" charset="-78"/>
              </a:rPr>
              <a:t>پره</a:t>
            </a:r>
          </a:p>
          <a:p>
            <a:r>
              <a:rPr lang="en-US" sz="1200" b="1" dirty="0">
                <a:cs typeface="2  Lotus" pitchFamily="2" charset="-78"/>
              </a:rPr>
              <a:t>:U</a:t>
            </a:r>
            <a:r>
              <a:rPr lang="en-US" sz="1200" b="1" baseline="-25000" dirty="0">
                <a:cs typeface="2  Lotus" pitchFamily="2" charset="-78"/>
              </a:rPr>
              <a:t>P</a:t>
            </a:r>
            <a:r>
              <a:rPr lang="fa-IR" sz="1200" b="1" dirty="0">
                <a:cs typeface="2  Lotus" pitchFamily="2" charset="-78"/>
              </a:rPr>
              <a:t> بردار سرعت آزاد باد </a:t>
            </a:r>
            <a:endParaRPr lang="en-US" sz="1200" b="1" dirty="0">
              <a:cs typeface="2  Lotus" pitchFamily="2" charset="-78"/>
            </a:endParaRPr>
          </a:p>
          <a:p>
            <a:r>
              <a:rPr lang="en-US" sz="1200" b="1" dirty="0">
                <a:cs typeface="2  Lotus" pitchFamily="2" charset="-78"/>
              </a:rPr>
              <a:t> :φ</a:t>
            </a:r>
            <a:r>
              <a:rPr lang="fa-IR" sz="1200" b="1" dirty="0">
                <a:cs typeface="2  Lotus" pitchFamily="2" charset="-78"/>
              </a:rPr>
              <a:t>زاویه </a:t>
            </a:r>
            <a:r>
              <a:rPr lang="fa-IR" sz="1200" b="1" dirty="0" err="1">
                <a:cs typeface="2  Lotus" pitchFamily="2" charset="-78"/>
              </a:rPr>
              <a:t>یاو</a:t>
            </a:r>
            <a:r>
              <a:rPr lang="en-US" sz="1200" b="1" dirty="0">
                <a:cs typeface="2  Lotus" pitchFamily="2" charset="-78"/>
              </a:rPr>
              <a:t>(Yaw) </a:t>
            </a:r>
          </a:p>
          <a:p>
            <a:r>
              <a:rPr lang="en-US" sz="1200" b="1" dirty="0">
                <a:cs typeface="2  Lotus" pitchFamily="2" charset="-78"/>
              </a:rPr>
              <a:t>:Ψ</a:t>
            </a:r>
            <a:r>
              <a:rPr lang="fa-IR" sz="1200" b="1" dirty="0">
                <a:cs typeface="2  Lotus" pitchFamily="2" charset="-78"/>
              </a:rPr>
              <a:t> زاویه وضعیت </a:t>
            </a:r>
            <a:r>
              <a:rPr lang="fa-IR" sz="1200" b="1" dirty="0" err="1">
                <a:cs typeface="2  Lotus" pitchFamily="2" charset="-78"/>
              </a:rPr>
              <a:t>روتور</a:t>
            </a:r>
            <a:r>
              <a:rPr lang="fa-IR" sz="1200" b="1" dirty="0">
                <a:cs typeface="2  Lotus" pitchFamily="2" charset="-78"/>
              </a:rPr>
              <a:t> </a:t>
            </a:r>
            <a:endParaRPr lang="en-US" sz="1200" b="1" dirty="0">
              <a:cs typeface="2  Lotus" pitchFamily="2" charset="-78"/>
            </a:endParaRPr>
          </a:p>
          <a:p>
            <a:r>
              <a:rPr lang="en-US" sz="1200" b="1" dirty="0">
                <a:cs typeface="2  Lotus" pitchFamily="2" charset="-78"/>
              </a:rPr>
              <a:t>:Ω</a:t>
            </a:r>
            <a:r>
              <a:rPr lang="fa-IR" sz="1200" b="1" dirty="0">
                <a:cs typeface="2  Lotus" pitchFamily="2" charset="-78"/>
              </a:rPr>
              <a:t> سرعت دورانی محور سرعت پایین </a:t>
            </a:r>
            <a:endParaRPr lang="fa-IR" sz="1200" b="1" dirty="0" smtClean="0">
              <a:cs typeface="2  Lotus" pitchFamily="2" charset="-78"/>
            </a:endParaRPr>
          </a:p>
          <a:p>
            <a:endParaRPr lang="en-US" sz="1200" b="1" dirty="0">
              <a:cs typeface="2  Lotus" pitchFamily="2" charset="-78"/>
            </a:endParaRPr>
          </a:p>
          <a:p>
            <a:pPr algn="ctr"/>
            <a:endParaRPr lang="fa-IR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pic>
        <p:nvPicPr>
          <p:cNvPr id="28674" name="Picture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500312"/>
            <a:ext cx="3312367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500444"/>
            <a:ext cx="1166812" cy="367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300192" y="339502"/>
            <a:ext cx="2520000" cy="1080000"/>
          </a:xfrm>
          <a:prstGeom prst="roundRect">
            <a:avLst>
              <a:gd name="adj" fmla="val 20437"/>
            </a:avLst>
          </a:prstGeom>
        </p:spPr>
        <p:style>
          <a:lnRef idx="0">
            <a:schemeClr val="accent2"/>
          </a:lnRef>
          <a:fillRef idx="1003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بررسی و طراحی سیستم کنترل توربین بادی در حالت دور ثابت با </a:t>
            </a:r>
            <a:r>
              <a:rPr lang="fa-IR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ژنراتور</a:t>
            </a:r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</a:t>
            </a:r>
            <a:r>
              <a:rPr lang="fa-IR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آسنکرون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064000" y="0"/>
            <a:ext cx="1080000" cy="54000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فصل4</a:t>
            </a:r>
            <a:endParaRPr lang="fa-IR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40000" y="540000"/>
            <a:ext cx="3960000" cy="540000"/>
          </a:xfrm>
          <a:prstGeom prst="roundRect">
            <a:avLst>
              <a:gd name="adj" fmla="val 0"/>
            </a:avLst>
          </a:prstGeom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2  Lotus" pitchFamily="2" charset="-78"/>
              </a:rPr>
              <a:t>شبیه سازی </a:t>
            </a:r>
            <a:r>
              <a:rPr lang="fa-IR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2  Lotus" pitchFamily="2" charset="-78"/>
              </a:rPr>
              <a:t>کامپیوتری توربین بادی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788024" y="3363838"/>
            <a:ext cx="3960440" cy="144016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dirty="0">
                <a:cs typeface="2  Lotus" pitchFamily="2" charset="-78"/>
              </a:rPr>
              <a:t>:[H]</a:t>
            </a:r>
            <a:r>
              <a:rPr lang="fa-IR" dirty="0">
                <a:cs typeface="2  Lotus" pitchFamily="2" charset="-78"/>
              </a:rPr>
              <a:t> </a:t>
            </a:r>
            <a:r>
              <a:rPr lang="fa-IR" dirty="0" err="1">
                <a:cs typeface="2  Lotus" pitchFamily="2" charset="-78"/>
              </a:rPr>
              <a:t>ماتریس</a:t>
            </a:r>
            <a:r>
              <a:rPr lang="fa-IR" dirty="0">
                <a:cs typeface="2  Lotus" pitchFamily="2" charset="-78"/>
              </a:rPr>
              <a:t> نیروی </a:t>
            </a:r>
            <a:r>
              <a:rPr lang="fa-IR" dirty="0" err="1">
                <a:cs typeface="2  Lotus" pitchFamily="2" charset="-78"/>
              </a:rPr>
              <a:t>برشی</a:t>
            </a:r>
            <a:r>
              <a:rPr lang="fa-IR" dirty="0">
                <a:cs typeface="2  Lotus" pitchFamily="2" charset="-78"/>
              </a:rPr>
              <a:t> </a:t>
            </a:r>
            <a:r>
              <a:rPr lang="fa-IR" dirty="0" err="1">
                <a:cs typeface="2  Lotus" pitchFamily="2" charset="-78"/>
              </a:rPr>
              <a:t>روتور</a:t>
            </a:r>
            <a:r>
              <a:rPr lang="en-US" dirty="0">
                <a:cs typeface="2  Lotus" pitchFamily="2" charset="-78"/>
              </a:rPr>
              <a:t> </a:t>
            </a:r>
          </a:p>
          <a:p>
            <a:r>
              <a:rPr lang="en-US" dirty="0">
                <a:cs typeface="2  Lotus" pitchFamily="2" charset="-78"/>
              </a:rPr>
              <a:t> :[A]</a:t>
            </a:r>
            <a:r>
              <a:rPr lang="fa-IR" dirty="0" err="1">
                <a:cs typeface="2  Lotus" pitchFamily="2" charset="-78"/>
              </a:rPr>
              <a:t>ماتریس</a:t>
            </a:r>
            <a:r>
              <a:rPr lang="fa-IR" dirty="0">
                <a:cs typeface="2  Lotus" pitchFamily="2" charset="-78"/>
              </a:rPr>
              <a:t> </a:t>
            </a:r>
            <a:r>
              <a:rPr lang="fa-IR" dirty="0" err="1">
                <a:cs typeface="2  Lotus" pitchFamily="2" charset="-78"/>
              </a:rPr>
              <a:t>معادلات</a:t>
            </a:r>
            <a:r>
              <a:rPr lang="fa-IR" dirty="0">
                <a:cs typeface="2  Lotus" pitchFamily="2" charset="-78"/>
              </a:rPr>
              <a:t> حرکت </a:t>
            </a:r>
            <a:r>
              <a:rPr lang="fa-IR" dirty="0" err="1">
                <a:cs typeface="2  Lotus" pitchFamily="2" charset="-78"/>
              </a:rPr>
              <a:t>روتور</a:t>
            </a:r>
            <a:r>
              <a:rPr lang="fa-IR" dirty="0">
                <a:cs typeface="2  Lotus" pitchFamily="2" charset="-78"/>
              </a:rPr>
              <a:t> </a:t>
            </a:r>
            <a:endParaRPr lang="en-US" dirty="0">
              <a:cs typeface="2  Lotus" pitchFamily="2" charset="-78"/>
            </a:endParaRPr>
          </a:p>
          <a:p>
            <a:r>
              <a:rPr lang="en-US" dirty="0" smtClean="0">
                <a:cs typeface="2  Lotus" pitchFamily="2" charset="-78"/>
              </a:rPr>
              <a:t>:</a:t>
            </a:r>
            <a:r>
              <a:rPr lang="en-US" dirty="0">
                <a:cs typeface="2  Lotus" pitchFamily="2" charset="-78"/>
              </a:rPr>
              <a:t>β</a:t>
            </a:r>
            <a:r>
              <a:rPr lang="fa-IR" dirty="0">
                <a:cs typeface="2  Lotus" pitchFamily="2" charset="-78"/>
              </a:rPr>
              <a:t> زاویه گام پره </a:t>
            </a:r>
            <a:endParaRPr lang="en-US" dirty="0">
              <a:cs typeface="2  Lotus" pitchFamily="2" charset="-78"/>
            </a:endParaRPr>
          </a:p>
          <a:p>
            <a:r>
              <a:rPr lang="en-US" dirty="0">
                <a:cs typeface="2  Lotus" pitchFamily="2" charset="-78"/>
              </a:rPr>
              <a:t>:Ψ</a:t>
            </a:r>
            <a:r>
              <a:rPr lang="fa-IR" dirty="0">
                <a:cs typeface="2  Lotus" pitchFamily="2" charset="-78"/>
              </a:rPr>
              <a:t> زاویه وضعیت پره </a:t>
            </a:r>
            <a:r>
              <a:rPr lang="fa-IR" dirty="0" smtClean="0">
                <a:cs typeface="2  Lotus" pitchFamily="2" charset="-78"/>
              </a:rPr>
              <a:t>            مشتق دوم تابع</a:t>
            </a:r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pic>
        <p:nvPicPr>
          <p:cNvPr id="27649" name="Picture 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435846"/>
            <a:ext cx="1333500" cy="904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8" name="Rounded Rectangle 7"/>
          <p:cNvSpPr/>
          <p:nvPr/>
        </p:nvSpPr>
        <p:spPr>
          <a:xfrm>
            <a:off x="4857752" y="1800000"/>
            <a:ext cx="3854584" cy="144016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>
                <a:cs typeface="2  Lotus" pitchFamily="2" charset="-78"/>
              </a:rPr>
              <a:t>برای </a:t>
            </a:r>
            <a:r>
              <a:rPr lang="fa-IR" dirty="0" smtClean="0">
                <a:cs typeface="2  Lotus" pitchFamily="2" charset="-78"/>
              </a:rPr>
              <a:t>شبیه سازی ازنرم افزار </a:t>
            </a:r>
            <a:r>
              <a:rPr lang="en-US" dirty="0" smtClean="0">
                <a:cs typeface="2  Lotus" pitchFamily="2" charset="-78"/>
              </a:rPr>
              <a:t> </a:t>
            </a:r>
            <a:r>
              <a:rPr lang="en-US" dirty="0" err="1" smtClean="0">
                <a:cs typeface="2  Lotus" pitchFamily="2" charset="-78"/>
              </a:rPr>
              <a:t>simulink</a:t>
            </a:r>
            <a:r>
              <a:rPr lang="fa-IR" dirty="0" smtClean="0">
                <a:cs typeface="2  Lotus" pitchFamily="2" charset="-78"/>
              </a:rPr>
              <a:t> که </a:t>
            </a:r>
            <a:r>
              <a:rPr lang="fa-IR" dirty="0">
                <a:cs typeface="2  Lotus" pitchFamily="2" charset="-78"/>
              </a:rPr>
              <a:t>یکی از زیر </a:t>
            </a:r>
            <a:r>
              <a:rPr lang="fa-IR" dirty="0" smtClean="0">
                <a:cs typeface="2  Lotus" pitchFamily="2" charset="-78"/>
              </a:rPr>
              <a:t>مجموعه های </a:t>
            </a:r>
            <a:r>
              <a:rPr lang="fa-IR" dirty="0">
                <a:cs typeface="2  Lotus" pitchFamily="2" charset="-78"/>
              </a:rPr>
              <a:t>نرم افزار</a:t>
            </a:r>
            <a:r>
              <a:rPr lang="en-US" dirty="0">
                <a:cs typeface="2  Lotus" pitchFamily="2" charset="-78"/>
              </a:rPr>
              <a:t> </a:t>
            </a:r>
            <a:r>
              <a:rPr lang="en-US" dirty="0" err="1">
                <a:cs typeface="2  Lotus" pitchFamily="2" charset="-78"/>
              </a:rPr>
              <a:t>Matlab</a:t>
            </a:r>
            <a:r>
              <a:rPr lang="en-US" dirty="0">
                <a:cs typeface="2  Lotus" pitchFamily="2" charset="-78"/>
              </a:rPr>
              <a:t> </a:t>
            </a:r>
            <a:r>
              <a:rPr lang="fa-IR" dirty="0" smtClean="0">
                <a:cs typeface="2  Lotus" pitchFamily="2" charset="-78"/>
              </a:rPr>
              <a:t>می باشد </a:t>
            </a:r>
            <a:r>
              <a:rPr lang="fa-IR" dirty="0">
                <a:cs typeface="2  Lotus" pitchFamily="2" charset="-78"/>
              </a:rPr>
              <a:t>استفاده شده است</a:t>
            </a:r>
            <a:r>
              <a:rPr lang="en-US" dirty="0">
                <a:cs typeface="2  Lotus" pitchFamily="2" charset="-78"/>
              </a:rPr>
              <a:t>. </a:t>
            </a:r>
            <a:r>
              <a:rPr lang="fa-IR" dirty="0" smtClean="0">
                <a:cs typeface="2  Lotus" pitchFamily="2" charset="-78"/>
              </a:rPr>
              <a:t> معادلات </a:t>
            </a:r>
            <a:r>
              <a:rPr lang="fa-IR" dirty="0">
                <a:cs typeface="2  Lotus" pitchFamily="2" charset="-78"/>
              </a:rPr>
              <a:t>حرکت روتور به صورت ماتریسی عبارتند از</a:t>
            </a:r>
            <a:r>
              <a:rPr lang="en-US" dirty="0" smtClean="0">
                <a:cs typeface="2  Lotus" pitchFamily="2" charset="-78"/>
              </a:rPr>
              <a:t>:</a:t>
            </a:r>
            <a:endParaRPr lang="en-US" dirty="0">
              <a:cs typeface="2  Lotus" pitchFamily="2" charset="-78"/>
            </a:endParaRPr>
          </a:p>
        </p:txBody>
      </p:sp>
      <p:pic>
        <p:nvPicPr>
          <p:cNvPr id="27652" name="Picture 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19622"/>
            <a:ext cx="4176464" cy="29523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Rounded Rectangle 10"/>
          <p:cNvSpPr/>
          <p:nvPr/>
        </p:nvSpPr>
        <p:spPr>
          <a:xfrm>
            <a:off x="467544" y="4515966"/>
            <a:ext cx="4176464" cy="36004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200" b="1" dirty="0" smtClean="0">
                <a:cs typeface="2  Lotus" pitchFamily="2" charset="-78"/>
              </a:rPr>
              <a:t>نمودار </a:t>
            </a:r>
            <a:r>
              <a:rPr lang="fa-IR" sz="1200" b="1" dirty="0">
                <a:cs typeface="2  Lotus" pitchFamily="2" charset="-78"/>
              </a:rPr>
              <a:t>جعبه ای اعمال ورودی های مختلف برای شبیه سازی توربین بادی</a:t>
            </a:r>
            <a:endParaRPr lang="fa-IR" sz="1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pic>
        <p:nvPicPr>
          <p:cNvPr id="3074" name="Picture 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4214824"/>
            <a:ext cx="357190" cy="45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300192" y="339502"/>
            <a:ext cx="2520000" cy="1080000"/>
          </a:xfrm>
          <a:prstGeom prst="roundRect">
            <a:avLst>
              <a:gd name="adj" fmla="val 20437"/>
            </a:avLst>
          </a:prstGeom>
        </p:spPr>
        <p:style>
          <a:lnRef idx="0">
            <a:schemeClr val="accent2"/>
          </a:lnRef>
          <a:fillRef idx="1003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بررسی و طراحی سیستم کنترل توربین بادی در حالت دور ثابت با </a:t>
            </a:r>
            <a:r>
              <a:rPr lang="fa-IR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ژنراتور</a:t>
            </a:r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</a:t>
            </a:r>
            <a:r>
              <a:rPr lang="fa-IR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آسنکرون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064000" y="0"/>
            <a:ext cx="1080000" cy="54000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فصل4</a:t>
            </a:r>
            <a:endParaRPr lang="fa-IR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40000" y="540000"/>
            <a:ext cx="3960000" cy="540000"/>
          </a:xfrm>
          <a:prstGeom prst="roundRect">
            <a:avLst>
              <a:gd name="adj" fmla="val 0"/>
            </a:avLst>
          </a:prstGeom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2  Lotus" pitchFamily="2" charset="-78"/>
              </a:rPr>
              <a:t>سیستم کنترل در حالت دور ثابت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300192" y="1563638"/>
            <a:ext cx="2088232" cy="936104"/>
          </a:xfrm>
          <a:prstGeom prst="roundRect">
            <a:avLst>
              <a:gd name="adj" fmla="val 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>
                <a:cs typeface="2  Lotus" pitchFamily="2" charset="-78"/>
              </a:rPr>
              <a:t>در حالت دور ثابت دو متغیر را باید کنترل نمود </a:t>
            </a:r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320000" y="1260000"/>
            <a:ext cx="1440000" cy="648072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>
                <a:cs typeface="2  Lotus" pitchFamily="2" charset="-78"/>
              </a:rPr>
              <a:t>1- سرعت دورانی (دور</a:t>
            </a:r>
            <a:r>
              <a:rPr lang="fa-IR" dirty="0" smtClean="0">
                <a:cs typeface="2  Lotus" pitchFamily="2" charset="-78"/>
              </a:rPr>
              <a:t>)</a:t>
            </a:r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320000" y="2268000"/>
            <a:ext cx="1440000" cy="64800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Lotus" pitchFamily="2" charset="-78"/>
              </a:rPr>
              <a:t>2- </a:t>
            </a:r>
            <a:r>
              <a:rPr lang="fa-IR" dirty="0" err="1" smtClean="0">
                <a:cs typeface="2  Lotus" pitchFamily="2" charset="-78"/>
              </a:rPr>
              <a:t>گشتاور</a:t>
            </a:r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cxnSp>
        <p:nvCxnSpPr>
          <p:cNvPr id="9" name="Elbow Connector 8"/>
          <p:cNvCxnSpPr>
            <a:stCxn id="5" idx="1"/>
            <a:endCxn id="6" idx="3"/>
          </p:cNvCxnSpPr>
          <p:nvPr/>
        </p:nvCxnSpPr>
        <p:spPr>
          <a:xfrm rot="10800000">
            <a:off x="5760000" y="1584036"/>
            <a:ext cx="540192" cy="44765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5" idx="1"/>
            <a:endCxn id="7" idx="3"/>
          </p:cNvCxnSpPr>
          <p:nvPr/>
        </p:nvCxnSpPr>
        <p:spPr>
          <a:xfrm rot="10800000" flipV="1">
            <a:off x="5760000" y="2031690"/>
            <a:ext cx="540192" cy="56031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1214414" y="1275606"/>
            <a:ext cx="2925538" cy="1656184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dirty="0">
                <a:cs typeface="2  Lotus" pitchFamily="2" charset="-78"/>
              </a:rPr>
              <a:t>هنگامی که بر اثر افزایش سرعت باد، سرعت دورانی محور مولد به دور نامی </a:t>
            </a:r>
            <a:r>
              <a:rPr lang="fa-IR" dirty="0" smtClean="0">
                <a:cs typeface="2  Lotus" pitchFamily="2" charset="-78"/>
              </a:rPr>
              <a:t>می رسد</a:t>
            </a:r>
            <a:r>
              <a:rPr lang="fa-IR" dirty="0">
                <a:cs typeface="2  Lotus" pitchFamily="2" charset="-78"/>
              </a:rPr>
              <a:t>، مولد به توربین متصل شده و شروع به تولید توان </a:t>
            </a:r>
            <a:r>
              <a:rPr lang="fa-IR" dirty="0" smtClean="0">
                <a:cs typeface="2  Lotus" pitchFamily="2" charset="-78"/>
              </a:rPr>
              <a:t>می نماید. از اين زمان است كه كنترل كننده مناسب، دور را در ميزان نامي ثابت قرار مي دهد.</a:t>
            </a:r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214414" y="3071816"/>
            <a:ext cx="5572164" cy="1000132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dirty="0" smtClean="0">
                <a:cs typeface="2  Lotus" pitchFamily="2" charset="-78"/>
              </a:rPr>
              <a:t>بنابراین برای کنترل در حالت دور ثابت دو حلقه کنترلی دور ثابت و گشتاور مورد نیاز است. البته این دو حلقه کنترلی مستقل از یکدیگر نبوده و در ارتباط با یکدیگر می باشند. </a:t>
            </a:r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300192" y="339502"/>
            <a:ext cx="2520000" cy="1080000"/>
          </a:xfrm>
          <a:prstGeom prst="roundRect">
            <a:avLst>
              <a:gd name="adj" fmla="val 20437"/>
            </a:avLst>
          </a:prstGeom>
        </p:spPr>
        <p:style>
          <a:lnRef idx="0">
            <a:schemeClr val="accent2"/>
          </a:lnRef>
          <a:fillRef idx="1003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بررسی و طراحی سیستم کنترل توربین بادی در حالت دور ثابت با </a:t>
            </a:r>
            <a:r>
              <a:rPr lang="fa-IR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ژنراتور</a:t>
            </a:r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</a:t>
            </a:r>
            <a:r>
              <a:rPr lang="fa-IR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آسنکرون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064000" y="0"/>
            <a:ext cx="1080000" cy="54000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فصل4</a:t>
            </a:r>
            <a:endParaRPr lang="fa-IR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40000" y="540000"/>
            <a:ext cx="3960000" cy="540000"/>
          </a:xfrm>
          <a:prstGeom prst="roundRect">
            <a:avLst>
              <a:gd name="adj" fmla="val 0"/>
            </a:avLst>
          </a:prstGeom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2  Lotus" pitchFamily="2" charset="-78"/>
              </a:rPr>
              <a:t>طراحی سیستم کنترل سرعت </a:t>
            </a:r>
            <a:r>
              <a:rPr lang="fa-IR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2  Lotus" pitchFamily="2" charset="-78"/>
              </a:rPr>
              <a:t>دورانی</a:t>
            </a:r>
            <a:endParaRPr lang="en-US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2  Lotus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00694" y="1500180"/>
            <a:ext cx="2304256" cy="7200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dirty="0">
                <a:cs typeface="2  Lotus" pitchFamily="2" charset="-78"/>
              </a:rPr>
              <a:t>برای طراحی کنترل دور چهار </a:t>
            </a:r>
            <a:r>
              <a:rPr lang="fa-IR" dirty="0" smtClean="0">
                <a:cs typeface="2  Lotus" pitchFamily="2" charset="-78"/>
              </a:rPr>
              <a:t>مرحله </a:t>
            </a:r>
            <a:r>
              <a:rPr lang="fa-IR" dirty="0">
                <a:cs typeface="2  Lotus" pitchFamily="2" charset="-78"/>
              </a:rPr>
              <a:t>باید طی </a:t>
            </a:r>
            <a:r>
              <a:rPr lang="fa-IR" dirty="0" smtClean="0">
                <a:cs typeface="2  Lotus" pitchFamily="2" charset="-78"/>
              </a:rPr>
              <a:t>شوند:</a:t>
            </a:r>
            <a:endParaRPr lang="en-US" dirty="0">
              <a:cs typeface="2  Lotus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28662" y="1285866"/>
            <a:ext cx="4536504" cy="1152128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dirty="0">
                <a:cs typeface="2  Lotus" pitchFamily="2" charset="-78"/>
              </a:rPr>
              <a:t>الف) خطی نمودن معادله </a:t>
            </a:r>
            <a:r>
              <a:rPr lang="fa-IR" dirty="0" err="1">
                <a:cs typeface="2  Lotus" pitchFamily="2" charset="-78"/>
              </a:rPr>
              <a:t>گشتاور</a:t>
            </a:r>
            <a:r>
              <a:rPr lang="fa-IR" dirty="0">
                <a:cs typeface="2  Lotus" pitchFamily="2" charset="-78"/>
              </a:rPr>
              <a:t> </a:t>
            </a:r>
            <a:r>
              <a:rPr lang="fa-IR" dirty="0" err="1">
                <a:cs typeface="2  Lotus" pitchFamily="2" charset="-78"/>
              </a:rPr>
              <a:t>آیرودینامیک</a:t>
            </a:r>
            <a:endParaRPr lang="en-US" dirty="0">
              <a:cs typeface="2  Lotus" pitchFamily="2" charset="-78"/>
            </a:endParaRPr>
          </a:p>
          <a:p>
            <a:r>
              <a:rPr lang="fa-IR" dirty="0">
                <a:cs typeface="2  Lotus" pitchFamily="2" charset="-78"/>
              </a:rPr>
              <a:t>ب) پیدا کردن رابطه </a:t>
            </a:r>
            <a:r>
              <a:rPr lang="fa-IR" dirty="0" err="1">
                <a:cs typeface="2  Lotus" pitchFamily="2" charset="-78"/>
              </a:rPr>
              <a:t>گشتاور</a:t>
            </a:r>
            <a:r>
              <a:rPr lang="fa-IR" dirty="0">
                <a:cs typeface="2  Lotus" pitchFamily="2" charset="-78"/>
              </a:rPr>
              <a:t> </a:t>
            </a:r>
            <a:r>
              <a:rPr lang="fa-IR" dirty="0" err="1">
                <a:cs typeface="2  Lotus" pitchFamily="2" charset="-78"/>
              </a:rPr>
              <a:t>آیرودینامیک</a:t>
            </a:r>
            <a:r>
              <a:rPr lang="fa-IR" dirty="0">
                <a:cs typeface="2  Lotus" pitchFamily="2" charset="-78"/>
              </a:rPr>
              <a:t> و </a:t>
            </a:r>
            <a:r>
              <a:rPr lang="fa-IR" dirty="0" err="1">
                <a:cs typeface="2  Lotus" pitchFamily="2" charset="-78"/>
              </a:rPr>
              <a:t>گشتاور</a:t>
            </a:r>
            <a:r>
              <a:rPr lang="fa-IR" dirty="0">
                <a:cs typeface="2  Lotus" pitchFamily="2" charset="-78"/>
              </a:rPr>
              <a:t> محور </a:t>
            </a:r>
            <a:r>
              <a:rPr lang="fa-IR" dirty="0" err="1">
                <a:cs typeface="2  Lotus" pitchFamily="2" charset="-78"/>
              </a:rPr>
              <a:t>روتور</a:t>
            </a:r>
            <a:endParaRPr lang="en-US" dirty="0">
              <a:cs typeface="2  Lotus" pitchFamily="2" charset="-78"/>
            </a:endParaRPr>
          </a:p>
          <a:p>
            <a:r>
              <a:rPr lang="fa-IR" dirty="0">
                <a:cs typeface="2  Lotus" pitchFamily="2" charset="-78"/>
              </a:rPr>
              <a:t>ج) محاسبه تابع تبدیل سیستم کنترل دور ثابت</a:t>
            </a:r>
            <a:endParaRPr lang="en-US" dirty="0">
              <a:cs typeface="2  Lotus" pitchFamily="2" charset="-78"/>
            </a:endParaRPr>
          </a:p>
          <a:p>
            <a:r>
              <a:rPr lang="fa-IR" dirty="0">
                <a:cs typeface="2  Lotus" pitchFamily="2" charset="-78"/>
              </a:rPr>
              <a:t>د) تعیین مرز پایداری</a:t>
            </a:r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7224" y="2500312"/>
            <a:ext cx="5357850" cy="12110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r>
              <a:rPr lang="en-US" dirty="0" smtClean="0">
                <a:cs typeface="2  Lotus" pitchFamily="2" charset="-78"/>
              </a:rPr>
              <a:t>T</a:t>
            </a:r>
            <a:r>
              <a:rPr lang="en-US" baseline="-25000" dirty="0" smtClean="0">
                <a:cs typeface="2  Lotus" pitchFamily="2" charset="-78"/>
              </a:rPr>
              <a:t>(aero)</a:t>
            </a:r>
            <a:r>
              <a:rPr lang="en-US" dirty="0" smtClean="0">
                <a:cs typeface="2  Lotus" pitchFamily="2" charset="-78"/>
              </a:rPr>
              <a:t> − T</a:t>
            </a:r>
            <a:r>
              <a:rPr lang="en-US" baseline="-25000" dirty="0" smtClean="0">
                <a:cs typeface="2  Lotus" pitchFamily="2" charset="-78"/>
              </a:rPr>
              <a:t>(</a:t>
            </a:r>
            <a:r>
              <a:rPr lang="en-US" baseline="-25000" dirty="0" err="1" smtClean="0">
                <a:cs typeface="2  Lotus" pitchFamily="2" charset="-78"/>
              </a:rPr>
              <a:t>sh</a:t>
            </a:r>
            <a:r>
              <a:rPr lang="en-US" baseline="-25000" dirty="0" smtClean="0">
                <a:cs typeface="2  Lotus" pitchFamily="2" charset="-78"/>
              </a:rPr>
              <a:t>)</a:t>
            </a:r>
            <a:r>
              <a:rPr lang="en-US" dirty="0" smtClean="0">
                <a:cs typeface="2  Lotus" pitchFamily="2" charset="-78"/>
              </a:rPr>
              <a:t> = T</a:t>
            </a:r>
            <a:r>
              <a:rPr lang="en-US" baseline="-25000" dirty="0" smtClean="0">
                <a:cs typeface="2  Lotus" pitchFamily="2" charset="-78"/>
              </a:rPr>
              <a:t>(acc)</a:t>
            </a:r>
            <a:endParaRPr lang="fa-IR" dirty="0" smtClean="0">
              <a:cs typeface="2  Lotus" pitchFamily="2" charset="-78"/>
            </a:endParaRPr>
          </a:p>
          <a:p>
            <a:r>
              <a:rPr lang="en-US" dirty="0" smtClean="0">
                <a:cs typeface="2  Lotus" pitchFamily="2" charset="-78"/>
              </a:rPr>
              <a:t>T</a:t>
            </a:r>
            <a:r>
              <a:rPr lang="en-US" baseline="-25000" dirty="0" smtClean="0">
                <a:cs typeface="2  Lotus" pitchFamily="2" charset="-78"/>
              </a:rPr>
              <a:t>(aero)</a:t>
            </a:r>
            <a:r>
              <a:rPr lang="fa-IR" dirty="0" smtClean="0">
                <a:cs typeface="2  Lotus" pitchFamily="2" charset="-78"/>
              </a:rPr>
              <a:t> گشتاور </a:t>
            </a:r>
            <a:r>
              <a:rPr lang="fa-IR" dirty="0">
                <a:cs typeface="2  Lotus" pitchFamily="2" charset="-78"/>
              </a:rPr>
              <a:t>آیرودینامیک </a:t>
            </a:r>
            <a:endParaRPr lang="fa-IR" dirty="0" smtClean="0">
              <a:cs typeface="2  Lotus" pitchFamily="2" charset="-78"/>
            </a:endParaRPr>
          </a:p>
          <a:p>
            <a:r>
              <a:rPr lang="en-US" dirty="0" smtClean="0">
                <a:cs typeface="2  Lotus" pitchFamily="2" charset="-78"/>
              </a:rPr>
              <a:t>T</a:t>
            </a:r>
            <a:r>
              <a:rPr lang="en-US" baseline="-25000" dirty="0" smtClean="0">
                <a:cs typeface="2  Lotus" pitchFamily="2" charset="-78"/>
              </a:rPr>
              <a:t>(</a:t>
            </a:r>
            <a:r>
              <a:rPr lang="en-US" baseline="-25000" dirty="0" err="1" smtClean="0">
                <a:cs typeface="2  Lotus" pitchFamily="2" charset="-78"/>
              </a:rPr>
              <a:t>sh</a:t>
            </a:r>
            <a:r>
              <a:rPr lang="en-US" baseline="-25000" dirty="0">
                <a:cs typeface="2  Lotus" pitchFamily="2" charset="-78"/>
              </a:rPr>
              <a:t>)</a:t>
            </a:r>
            <a:r>
              <a:rPr lang="fa-IR" dirty="0">
                <a:cs typeface="2  Lotus" pitchFamily="2" charset="-78"/>
              </a:rPr>
              <a:t> </a:t>
            </a:r>
            <a:r>
              <a:rPr lang="fa-IR" dirty="0" smtClean="0">
                <a:cs typeface="2  Lotus" pitchFamily="2" charset="-78"/>
              </a:rPr>
              <a:t>   گشتاور </a:t>
            </a:r>
            <a:r>
              <a:rPr lang="fa-IR" dirty="0">
                <a:cs typeface="2  Lotus" pitchFamily="2" charset="-78"/>
              </a:rPr>
              <a:t>محور </a:t>
            </a:r>
            <a:r>
              <a:rPr lang="fa-IR" dirty="0" smtClean="0">
                <a:cs typeface="2  Lotus" pitchFamily="2" charset="-78"/>
              </a:rPr>
              <a:t>روتور</a:t>
            </a:r>
          </a:p>
          <a:p>
            <a:r>
              <a:rPr lang="en-US" dirty="0" smtClean="0">
                <a:cs typeface="2  Lotus" pitchFamily="2" charset="-78"/>
              </a:rPr>
              <a:t>T</a:t>
            </a:r>
            <a:r>
              <a:rPr lang="en-US" baseline="-25000" dirty="0" smtClean="0">
                <a:cs typeface="2  Lotus" pitchFamily="2" charset="-78"/>
              </a:rPr>
              <a:t>(acc)</a:t>
            </a:r>
            <a:r>
              <a:rPr lang="en-US" dirty="0" smtClean="0">
                <a:cs typeface="2  Lotus" pitchFamily="2" charset="-78"/>
              </a:rPr>
              <a:t> = </a:t>
            </a:r>
            <a:r>
              <a:rPr lang="en-US" dirty="0" err="1" smtClean="0">
                <a:cs typeface="2  Lotus" pitchFamily="2" charset="-78"/>
              </a:rPr>
              <a:t>J</a:t>
            </a:r>
            <a:r>
              <a:rPr lang="en-US" baseline="-25000" dirty="0" err="1" smtClean="0">
                <a:cs typeface="2  Lotus" pitchFamily="2" charset="-78"/>
              </a:rPr>
              <a:t>t</a:t>
            </a:r>
            <a:r>
              <a:rPr lang="en-US" dirty="0" smtClean="0">
                <a:cs typeface="2  Lotus" pitchFamily="2" charset="-78"/>
              </a:rPr>
              <a:t> </a:t>
            </a:r>
            <a:r>
              <a:rPr lang="en-US" b="1" dirty="0" smtClean="0">
                <a:cs typeface="2  Lotus" pitchFamily="2" charset="-78"/>
              </a:rPr>
              <a:t>Ω</a:t>
            </a:r>
            <a:r>
              <a:rPr lang="fa-IR" b="1" dirty="0" smtClean="0">
                <a:cs typeface="2  Lotus" pitchFamily="2" charset="-78"/>
              </a:rPr>
              <a:t> </a:t>
            </a:r>
            <a:r>
              <a:rPr lang="fa-IR" dirty="0" smtClean="0">
                <a:cs typeface="2  Lotus" pitchFamily="2" charset="-78"/>
              </a:rPr>
              <a:t>گشتاوري كه باعث شتاب دوراني مي شود</a:t>
            </a:r>
            <a:endParaRPr lang="fa-IR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7224" y="3714758"/>
            <a:ext cx="5357850" cy="12858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l"/>
            <a:endParaRPr lang="fa-IR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pic>
        <p:nvPicPr>
          <p:cNvPr id="4098" name="Picture 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929072"/>
            <a:ext cx="50673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300192" y="339502"/>
            <a:ext cx="2520000" cy="1080000"/>
          </a:xfrm>
          <a:prstGeom prst="roundRect">
            <a:avLst>
              <a:gd name="adj" fmla="val 20437"/>
            </a:avLst>
          </a:prstGeom>
        </p:spPr>
        <p:style>
          <a:lnRef idx="0">
            <a:schemeClr val="accent2"/>
          </a:lnRef>
          <a:fillRef idx="1003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بررسی و طراحی سیستم کنترل توربین بادی در حالت دور ثابت با </a:t>
            </a:r>
            <a:r>
              <a:rPr lang="fa-IR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ژنراتور</a:t>
            </a:r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</a:t>
            </a:r>
            <a:r>
              <a:rPr lang="fa-IR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آسنکرون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064000" y="0"/>
            <a:ext cx="1080000" cy="54000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فصل4</a:t>
            </a:r>
            <a:endParaRPr lang="fa-IR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40000" y="540000"/>
            <a:ext cx="3960000" cy="540000"/>
          </a:xfrm>
          <a:prstGeom prst="roundRect">
            <a:avLst>
              <a:gd name="adj" fmla="val 0"/>
            </a:avLst>
          </a:prstGeom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a-IR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2  Lotus" pitchFamily="2" charset="-78"/>
              </a:rPr>
              <a:t> </a:t>
            </a:r>
            <a:r>
              <a:rPr lang="fa-IR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2  Lotus" pitchFamily="2" charset="-78"/>
              </a:rPr>
              <a:t>بررسی نتایج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403648" y="1491630"/>
            <a:ext cx="3744416" cy="1008112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>
                <a:cs typeface="2  Lotus" pitchFamily="2" charset="-78"/>
              </a:rPr>
              <a:t> با خطی نمودن سیستم تحت کنترل، </a:t>
            </a:r>
            <a:r>
              <a:rPr lang="fa-IR" dirty="0" err="1">
                <a:cs typeface="2  Lotus" pitchFamily="2" charset="-78"/>
              </a:rPr>
              <a:t>ضرایب</a:t>
            </a:r>
            <a:r>
              <a:rPr lang="fa-IR" dirty="0">
                <a:cs typeface="2  Lotus" pitchFamily="2" charset="-78"/>
              </a:rPr>
              <a:t> </a:t>
            </a:r>
            <a:r>
              <a:rPr lang="en-US" dirty="0">
                <a:cs typeface="2  Lotus" pitchFamily="2" charset="-78"/>
              </a:rPr>
              <a:t> </a:t>
            </a:r>
            <a:r>
              <a:rPr lang="en-US" dirty="0" err="1">
                <a:cs typeface="2  Lotus" pitchFamily="2" charset="-78"/>
              </a:rPr>
              <a:t>Ki</a:t>
            </a:r>
            <a:r>
              <a:rPr lang="fa-IR" dirty="0">
                <a:cs typeface="2  Lotus" pitchFamily="2" charset="-78"/>
              </a:rPr>
              <a:t> و</a:t>
            </a:r>
            <a:r>
              <a:rPr lang="en-US" dirty="0">
                <a:cs typeface="2  Lotus" pitchFamily="2" charset="-78"/>
              </a:rPr>
              <a:t> </a:t>
            </a:r>
            <a:r>
              <a:rPr lang="en-US" dirty="0" err="1">
                <a:cs typeface="2  Lotus" pitchFamily="2" charset="-78"/>
              </a:rPr>
              <a:t>Kp</a:t>
            </a:r>
            <a:r>
              <a:rPr lang="fa-IR" dirty="0">
                <a:cs typeface="2  Lotus" pitchFamily="2" charset="-78"/>
              </a:rPr>
              <a:t> </a:t>
            </a:r>
            <a:r>
              <a:rPr lang="fa-IR" dirty="0" err="1">
                <a:cs typeface="2  Lotus" pitchFamily="2" charset="-78"/>
              </a:rPr>
              <a:t>کنترلر</a:t>
            </a:r>
            <a:r>
              <a:rPr lang="fa-IR" dirty="0">
                <a:cs typeface="2  Lotus" pitchFamily="2" charset="-78"/>
              </a:rPr>
              <a:t> </a:t>
            </a:r>
            <a:r>
              <a:rPr lang="en-US" dirty="0">
                <a:cs typeface="2  Lotus" pitchFamily="2" charset="-78"/>
              </a:rPr>
              <a:t> PI</a:t>
            </a:r>
            <a:r>
              <a:rPr lang="fa-IR" dirty="0">
                <a:cs typeface="2  Lotus" pitchFamily="2" charset="-78"/>
              </a:rPr>
              <a:t>در پنج نقطۀ عملکرد از سیستم بدست </a:t>
            </a:r>
            <a:r>
              <a:rPr lang="fa-IR" dirty="0" smtClean="0">
                <a:cs typeface="2  Lotus" pitchFamily="2" charset="-78"/>
              </a:rPr>
              <a:t>آمده و مرز پايداري مشخص گرديد. </a:t>
            </a:r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714480" y="2786064"/>
          <a:ext cx="2600051" cy="1840048"/>
        </p:xfrm>
        <a:graphic>
          <a:graphicData uri="http://schemas.openxmlformats.org/drawingml/2006/table">
            <a:tbl>
              <a:tblPr rtl="1"/>
              <a:tblGrid>
                <a:gridCol w="1132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1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0012">
                <a:tc>
                  <a:txBody>
                    <a:bodyPr/>
                    <a:lstStyle/>
                    <a:p>
                      <a:pPr marL="0" marR="0" indent="24066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dirty="0">
                          <a:latin typeface="Book Antiqua"/>
                          <a:ea typeface="Calibri"/>
                          <a:cs typeface="B Lotus"/>
                        </a:rPr>
                        <a:t>نقطه عملکرد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24066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 Antiqua"/>
                          <a:ea typeface="Calibri"/>
                          <a:cs typeface="B Lotus"/>
                        </a:rPr>
                        <a:t>K</a:t>
                      </a:r>
                      <a:r>
                        <a:rPr lang="en-US" sz="1300" baseline="-25000">
                          <a:latin typeface="Book Antiqua"/>
                          <a:ea typeface="Calibri"/>
                          <a:cs typeface="B Lotus"/>
                        </a:rPr>
                        <a:t>P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24066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latin typeface="Book Antiqua"/>
                          <a:ea typeface="Calibri"/>
                          <a:cs typeface="B Lotus"/>
                        </a:rPr>
                        <a:t>K</a:t>
                      </a:r>
                      <a:r>
                        <a:rPr lang="en-US" sz="1300" baseline="-25000">
                          <a:latin typeface="Book Antiqua"/>
                          <a:ea typeface="Calibri"/>
                          <a:cs typeface="B Lotus"/>
                        </a:rPr>
                        <a:t>I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006">
                <a:tc>
                  <a:txBody>
                    <a:bodyPr/>
                    <a:lstStyle/>
                    <a:p>
                      <a:pPr marL="0" marR="0" indent="24066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>
                          <a:latin typeface="Book Antiqua"/>
                          <a:ea typeface="Calibri"/>
                          <a:cs typeface="B Lotus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24066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>
                          <a:latin typeface="Book Antiqua"/>
                          <a:ea typeface="Calibri"/>
                          <a:cs typeface="B Lotus"/>
                        </a:rPr>
                        <a:t>38/0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24066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>
                          <a:latin typeface="Book Antiqua"/>
                          <a:ea typeface="Calibri"/>
                          <a:cs typeface="B Lotus"/>
                        </a:rPr>
                        <a:t>577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012">
                <a:tc>
                  <a:txBody>
                    <a:bodyPr/>
                    <a:lstStyle/>
                    <a:p>
                      <a:pPr marL="0" marR="0" indent="24066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 dirty="0">
                          <a:latin typeface="Book Antiqua"/>
                          <a:ea typeface="Calibri"/>
                          <a:cs typeface="B Lotus"/>
                        </a:rPr>
                        <a:t>2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24066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 dirty="0">
                          <a:latin typeface="Book Antiqua"/>
                          <a:ea typeface="Calibri"/>
                          <a:cs typeface="B Lotus"/>
                        </a:rPr>
                        <a:t>12/0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24066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>
                          <a:latin typeface="Book Antiqua"/>
                          <a:ea typeface="Calibri"/>
                          <a:cs typeface="B Lotus"/>
                        </a:rPr>
                        <a:t>1527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0006">
                <a:tc>
                  <a:txBody>
                    <a:bodyPr/>
                    <a:lstStyle/>
                    <a:p>
                      <a:pPr marL="0" marR="0" indent="24066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>
                          <a:latin typeface="Book Antiqua"/>
                          <a:ea typeface="Calibri"/>
                          <a:cs typeface="B Lotus"/>
                        </a:rPr>
                        <a:t>3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24066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>
                          <a:latin typeface="Book Antiqua"/>
                          <a:ea typeface="Calibri"/>
                          <a:cs typeface="B Lotus"/>
                        </a:rPr>
                        <a:t>1/0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24066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>
                          <a:latin typeface="Book Antiqua"/>
                          <a:ea typeface="Calibri"/>
                          <a:cs typeface="B Lotus"/>
                        </a:rPr>
                        <a:t>700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0006">
                <a:tc>
                  <a:txBody>
                    <a:bodyPr/>
                    <a:lstStyle/>
                    <a:p>
                      <a:pPr marL="0" marR="0" indent="24066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>
                          <a:latin typeface="Book Antiqua"/>
                          <a:ea typeface="Calibri"/>
                          <a:cs typeface="B Lotus"/>
                        </a:rPr>
                        <a:t>4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24066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>
                          <a:latin typeface="Book Antiqua"/>
                          <a:ea typeface="Calibri"/>
                          <a:cs typeface="B Lotus"/>
                        </a:rPr>
                        <a:t>41/0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24066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>
                          <a:latin typeface="Book Antiqua"/>
                          <a:ea typeface="Calibri"/>
                          <a:cs typeface="B Lotus"/>
                        </a:rPr>
                        <a:t>70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0006">
                <a:tc>
                  <a:txBody>
                    <a:bodyPr/>
                    <a:lstStyle/>
                    <a:p>
                      <a:pPr marL="0" marR="0" indent="24066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>
                          <a:latin typeface="Book Antiqua"/>
                          <a:ea typeface="Calibri"/>
                          <a:cs typeface="B Lotus"/>
                        </a:rPr>
                        <a:t>5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24066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>
                          <a:latin typeface="Book Antiqua"/>
                          <a:ea typeface="Calibri"/>
                          <a:cs typeface="B Lotus"/>
                        </a:rPr>
                        <a:t>12/0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24066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b="1" dirty="0">
                          <a:latin typeface="Book Antiqua"/>
                          <a:ea typeface="Calibri"/>
                          <a:cs typeface="B Lotus"/>
                        </a:rPr>
                        <a:t>125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300192" y="339502"/>
            <a:ext cx="2520000" cy="1080000"/>
          </a:xfrm>
          <a:prstGeom prst="roundRect">
            <a:avLst>
              <a:gd name="adj" fmla="val 20437"/>
            </a:avLst>
          </a:prstGeom>
        </p:spPr>
        <p:style>
          <a:lnRef idx="0">
            <a:schemeClr val="accent2"/>
          </a:lnRef>
          <a:fillRef idx="1003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</a:t>
            </a:r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ررسی و طراحی سیستم کنترل توربین بادی در حالت دور ثابت با </a:t>
            </a:r>
            <a:r>
              <a:rPr lang="fa-IR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ژنراتور</a:t>
            </a:r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</a:t>
            </a:r>
            <a:r>
              <a:rPr lang="fa-IR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آسنکرون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064000" y="0"/>
            <a:ext cx="1080000" cy="54000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فصل4</a:t>
            </a:r>
            <a:endParaRPr lang="fa-IR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42976" y="357172"/>
            <a:ext cx="4286280" cy="571504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500" dirty="0" smtClean="0">
                <a:cs typeface="2  Lotus" pitchFamily="2" charset="-78"/>
              </a:rPr>
              <a:t>پاسخ سیستم واقعی به ورودی باد واقعی (شبیه سازی شده):</a:t>
            </a:r>
            <a:endParaRPr lang="fa-IR" sz="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pic>
        <p:nvPicPr>
          <p:cNvPr id="55298" name="Picture 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90"/>
            <a:ext cx="5724525" cy="378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71802" y="339502"/>
            <a:ext cx="5748390" cy="1080000"/>
          </a:xfrm>
          <a:prstGeom prst="roundRect">
            <a:avLst>
              <a:gd name="adj" fmla="val 20437"/>
            </a:avLst>
          </a:prstGeom>
        </p:spPr>
        <p:style>
          <a:lnRef idx="0">
            <a:schemeClr val="accent2"/>
          </a:lnRef>
          <a:fillRef idx="1003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بهبود پايداري گذرا در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نيروگاه هاي </a:t>
            </a:r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بادي سرعت ثابت با استفاده از مقاومت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ترمزي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064000" y="0"/>
            <a:ext cx="1080000" cy="54000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فصل5</a:t>
            </a:r>
            <a:endParaRPr lang="fa-IR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429388" y="1428742"/>
            <a:ext cx="2304256" cy="72008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2  Lotus" pitchFamily="2" charset="-78"/>
              </a:rPr>
              <a:t>مدل </a:t>
            </a:r>
            <a:r>
              <a:rPr lang="fa-IR" b="1" dirty="0" err="1" smtClean="0">
                <a:solidFill>
                  <a:schemeClr val="accent6">
                    <a:lumMod val="50000"/>
                  </a:schemeClr>
                </a:solidFill>
                <a:cs typeface="2  Lotus" pitchFamily="2" charset="-78"/>
              </a:rPr>
              <a:t>سازي</a:t>
            </a: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2  Lotus" pitchFamily="2" charset="-78"/>
              </a:rPr>
              <a:t> </a:t>
            </a:r>
            <a:r>
              <a:rPr lang="fa-IR" b="1" dirty="0" err="1">
                <a:solidFill>
                  <a:schemeClr val="accent6">
                    <a:lumMod val="50000"/>
                  </a:schemeClr>
                </a:solidFill>
                <a:cs typeface="2  Lotus" pitchFamily="2" charset="-78"/>
              </a:rPr>
              <a:t>نيروگاه</a:t>
            </a:r>
            <a:r>
              <a:rPr lang="fa-IR" b="1" dirty="0">
                <a:solidFill>
                  <a:schemeClr val="accent6">
                    <a:lumMod val="50000"/>
                  </a:schemeClr>
                </a:solidFill>
                <a:cs typeface="2  Lotus" pitchFamily="2" charset="-78"/>
              </a:rPr>
              <a:t> </a:t>
            </a:r>
            <a:r>
              <a:rPr lang="fa-IR" b="1" dirty="0" err="1">
                <a:solidFill>
                  <a:schemeClr val="accent6">
                    <a:lumMod val="50000"/>
                  </a:schemeClr>
                </a:solidFill>
                <a:cs typeface="2  Lotus" pitchFamily="2" charset="-78"/>
              </a:rPr>
              <a:t>بادي</a:t>
            </a:r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372200" y="2499742"/>
            <a:ext cx="2304256" cy="72008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err="1">
                <a:cs typeface="2  Lotus" pitchFamily="2" charset="-78"/>
              </a:rPr>
              <a:t>شبكه</a:t>
            </a:r>
            <a:r>
              <a:rPr lang="fa-IR" dirty="0">
                <a:cs typeface="2  Lotus" pitchFamily="2" charset="-78"/>
              </a:rPr>
              <a:t> مورد </a:t>
            </a:r>
            <a:r>
              <a:rPr lang="fa-IR" dirty="0" err="1">
                <a:cs typeface="2  Lotus" pitchFamily="2" charset="-78"/>
              </a:rPr>
              <a:t>بررسي</a:t>
            </a:r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pic>
        <p:nvPicPr>
          <p:cNvPr id="4198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8"/>
            <a:ext cx="5643602" cy="24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ounded Rectangle 36"/>
          <p:cNvSpPr/>
          <p:nvPr/>
        </p:nvSpPr>
        <p:spPr>
          <a:xfrm>
            <a:off x="500034" y="4143386"/>
            <a:ext cx="5643602" cy="72065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dirty="0">
                <a:cs typeface="2  Lotus" pitchFamily="2" charset="-78"/>
              </a:rPr>
              <a:t>استفاده از اين مد باعث </a:t>
            </a:r>
            <a:r>
              <a:rPr lang="fa-IR" dirty="0" smtClean="0">
                <a:cs typeface="2  Lotus" pitchFamily="2" charset="-78"/>
              </a:rPr>
              <a:t>مي شود </a:t>
            </a:r>
            <a:r>
              <a:rPr lang="fa-IR" dirty="0">
                <a:cs typeface="2  Lotus" pitchFamily="2" charset="-78"/>
              </a:rPr>
              <a:t>تا </a:t>
            </a:r>
            <a:r>
              <a:rPr lang="fa-IR" dirty="0" smtClean="0">
                <a:cs typeface="2  Lotus" pitchFamily="2" charset="-78"/>
              </a:rPr>
              <a:t>تاثير گذراي </a:t>
            </a:r>
            <a:r>
              <a:rPr lang="fa-IR" dirty="0">
                <a:cs typeface="2  Lotus" pitchFamily="2" charset="-78"/>
              </a:rPr>
              <a:t>الكترومغناطيسي بوجود آمده در ژنراتور و شبكه نيز در </a:t>
            </a:r>
            <a:r>
              <a:rPr lang="fa-IR" dirty="0" smtClean="0">
                <a:cs typeface="2  Lotus" pitchFamily="2" charset="-78"/>
              </a:rPr>
              <a:t>شبيه سازي ها </a:t>
            </a:r>
            <a:r>
              <a:rPr lang="fa-IR" dirty="0">
                <a:cs typeface="2  Lotus" pitchFamily="2" charset="-78"/>
              </a:rPr>
              <a:t>وارد گردد</a:t>
            </a:r>
            <a:r>
              <a:rPr lang="en-US" dirty="0" smtClean="0">
                <a:cs typeface="2  Lotus" pitchFamily="2" charset="-78"/>
              </a:rPr>
              <a:t>.</a:t>
            </a:r>
            <a:endParaRPr lang="en-US" dirty="0">
              <a:cs typeface="2 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72200" y="2499742"/>
            <a:ext cx="2304256" cy="7200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>
                <a:cs typeface="2  Lotus" pitchFamily="2" charset="-78"/>
              </a:rPr>
              <a:t>مدل </a:t>
            </a:r>
            <a:r>
              <a:rPr lang="fa-IR" dirty="0" err="1">
                <a:cs typeface="2  Lotus" pitchFamily="2" charset="-78"/>
              </a:rPr>
              <a:t>توربين</a:t>
            </a:r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300192" y="339502"/>
            <a:ext cx="2520000" cy="1080000"/>
          </a:xfrm>
          <a:prstGeom prst="roundRect">
            <a:avLst>
              <a:gd name="adj" fmla="val 20437"/>
            </a:avLst>
          </a:prstGeom>
        </p:spPr>
        <p:style>
          <a:lnRef idx="0">
            <a:schemeClr val="accent2"/>
          </a:lnRef>
          <a:fillRef idx="1003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بهبود پايداري گذرا در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نيروگاه هاي </a:t>
            </a:r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بادي سرعت ثابت با استفاده از مقاومت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ترمزي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064000" y="0"/>
            <a:ext cx="1080000" cy="54000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فصل5</a:t>
            </a:r>
            <a:endParaRPr lang="fa-IR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215074" y="1428742"/>
            <a:ext cx="2304256" cy="72008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2  Lotus" pitchFamily="2" charset="-78"/>
              </a:rPr>
              <a:t>مدل </a:t>
            </a:r>
            <a:r>
              <a:rPr lang="fa-IR" dirty="0" err="1" smtClean="0">
                <a:solidFill>
                  <a:schemeClr val="accent6">
                    <a:lumMod val="50000"/>
                  </a:schemeClr>
                </a:solidFill>
                <a:cs typeface="2  Lotus" pitchFamily="2" charset="-78"/>
              </a:rPr>
              <a:t>سازي</a:t>
            </a: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2  Lotus" pitchFamily="2" charset="-78"/>
              </a:rPr>
              <a:t> </a:t>
            </a:r>
            <a:r>
              <a:rPr lang="fa-IR" dirty="0" err="1">
                <a:solidFill>
                  <a:schemeClr val="accent6">
                    <a:lumMod val="50000"/>
                  </a:schemeClr>
                </a:solidFill>
                <a:cs typeface="2  Lotus" pitchFamily="2" charset="-78"/>
              </a:rPr>
              <a:t>نيروگاه</a:t>
            </a: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2  Lotus" pitchFamily="2" charset="-78"/>
              </a:rPr>
              <a:t> </a:t>
            </a:r>
            <a:r>
              <a:rPr lang="fa-IR" dirty="0" err="1">
                <a:solidFill>
                  <a:schemeClr val="accent6">
                    <a:lumMod val="50000"/>
                  </a:schemeClr>
                </a:solidFill>
                <a:cs typeface="2  Lotus" pitchFamily="2" charset="-78"/>
              </a:rPr>
              <a:t>بادي</a:t>
            </a:r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72200" y="3363838"/>
            <a:ext cx="2304256" cy="7200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>
                <a:cs typeface="2  Lotus" pitchFamily="2" charset="-78"/>
              </a:rPr>
              <a:t>مدل </a:t>
            </a:r>
            <a:r>
              <a:rPr lang="fa-IR" dirty="0" err="1">
                <a:cs typeface="2  Lotus" pitchFamily="2" charset="-78"/>
              </a:rPr>
              <a:t>ژنراتور</a:t>
            </a:r>
            <a:r>
              <a:rPr lang="fa-IR" dirty="0">
                <a:cs typeface="2  Lotus" pitchFamily="2" charset="-78"/>
              </a:rPr>
              <a:t> </a:t>
            </a:r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4348" y="714362"/>
            <a:ext cx="1584176" cy="4451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>
                <a:cs typeface="2  Lotus" pitchFamily="2" charset="-78"/>
              </a:rPr>
              <a:t>توان </a:t>
            </a:r>
            <a:r>
              <a:rPr lang="fa-IR" dirty="0" err="1">
                <a:cs typeface="2  Lotus" pitchFamily="2" charset="-78"/>
              </a:rPr>
              <a:t>خروجي</a:t>
            </a:r>
            <a:r>
              <a:rPr lang="fa-IR" dirty="0">
                <a:cs typeface="2  Lotus" pitchFamily="2" charset="-78"/>
              </a:rPr>
              <a:t> </a:t>
            </a:r>
            <a:r>
              <a:rPr lang="fa-IR" dirty="0" err="1">
                <a:cs typeface="2  Lotus" pitchFamily="2" charset="-78"/>
              </a:rPr>
              <a:t>توربين</a:t>
            </a:r>
            <a:r>
              <a:rPr lang="fa-IR" dirty="0">
                <a:cs typeface="2  Lotus" pitchFamily="2" charset="-78"/>
              </a:rPr>
              <a:t> </a:t>
            </a:r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85866"/>
            <a:ext cx="1944216" cy="7263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0" name="Rectangle 9"/>
          <p:cNvSpPr/>
          <p:nvPr/>
        </p:nvSpPr>
        <p:spPr>
          <a:xfrm>
            <a:off x="2786050" y="785800"/>
            <a:ext cx="2938648" cy="122413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dirty="0">
                <a:cs typeface="2  Lotus" pitchFamily="2" charset="-78"/>
              </a:rPr>
              <a:t> </a:t>
            </a:r>
            <a:r>
              <a:rPr lang="en-US" dirty="0" smtClean="0">
                <a:cs typeface="2  Lotus" pitchFamily="2" charset="-78"/>
              </a:rPr>
              <a:t>V</a:t>
            </a:r>
            <a:r>
              <a:rPr lang="fa-IR" dirty="0" smtClean="0">
                <a:cs typeface="2  Lotus" pitchFamily="2" charset="-78"/>
              </a:rPr>
              <a:t>: سرعت باد</a:t>
            </a:r>
          </a:p>
          <a:p>
            <a:r>
              <a:rPr lang="fa-IR" dirty="0" smtClean="0">
                <a:cs typeface="2  Lotus" pitchFamily="2" charset="-78"/>
              </a:rPr>
              <a:t> </a:t>
            </a:r>
            <a:r>
              <a:rPr lang="en-US" dirty="0" smtClean="0">
                <a:cs typeface="2  Lotus" pitchFamily="2" charset="-78"/>
              </a:rPr>
              <a:t> R</a:t>
            </a:r>
            <a:r>
              <a:rPr lang="fa-IR" dirty="0" smtClean="0">
                <a:cs typeface="2  Lotus" pitchFamily="2" charset="-78"/>
              </a:rPr>
              <a:t>: شعاع توربين</a:t>
            </a:r>
          </a:p>
          <a:p>
            <a:r>
              <a:rPr lang="en-US" dirty="0" smtClean="0">
                <a:cs typeface="2  Lotus" pitchFamily="2" charset="-78"/>
              </a:rPr>
              <a:t>ρ </a:t>
            </a:r>
            <a:r>
              <a:rPr lang="fa-IR" dirty="0" smtClean="0">
                <a:cs typeface="2  Lotus" pitchFamily="2" charset="-78"/>
              </a:rPr>
              <a:t> : چگالي </a:t>
            </a:r>
            <a:r>
              <a:rPr lang="fa-IR" dirty="0">
                <a:cs typeface="2  Lotus" pitchFamily="2" charset="-78"/>
              </a:rPr>
              <a:t>هوا </a:t>
            </a:r>
            <a:endParaRPr lang="fa-IR" dirty="0" smtClean="0">
              <a:cs typeface="2  Lotus" pitchFamily="2" charset="-78"/>
            </a:endParaRPr>
          </a:p>
          <a:p>
            <a:r>
              <a:rPr lang="fa-IR" dirty="0" smtClean="0">
                <a:cs typeface="2  Lotus" pitchFamily="2" charset="-78"/>
              </a:rPr>
              <a:t>  </a:t>
            </a:r>
            <a:r>
              <a:rPr lang="en-US" dirty="0" smtClean="0">
                <a:cs typeface="2  Lotus" pitchFamily="2" charset="-78"/>
              </a:rPr>
              <a:t>C</a:t>
            </a:r>
            <a:r>
              <a:rPr lang="en-US" baseline="-25000" dirty="0" smtClean="0">
                <a:cs typeface="2  Lotus" pitchFamily="2" charset="-78"/>
              </a:rPr>
              <a:t>P</a:t>
            </a:r>
            <a:r>
              <a:rPr lang="fa-IR" baseline="-25000" dirty="0" smtClean="0">
                <a:cs typeface="2  Lotus" pitchFamily="2" charset="-78"/>
              </a:rPr>
              <a:t>: </a:t>
            </a:r>
            <a:r>
              <a:rPr lang="fa-IR" dirty="0" smtClean="0">
                <a:cs typeface="2  Lotus" pitchFamily="2" charset="-78"/>
              </a:rPr>
              <a:t>ضريب </a:t>
            </a:r>
            <a:r>
              <a:rPr lang="fa-IR" dirty="0">
                <a:cs typeface="2  Lotus" pitchFamily="2" charset="-78"/>
              </a:rPr>
              <a:t>راندمان </a:t>
            </a:r>
            <a:r>
              <a:rPr lang="fa-IR" dirty="0" smtClean="0">
                <a:cs typeface="2  Lotus" pitchFamily="2" charset="-78"/>
              </a:rPr>
              <a:t>آيروديناميك توربين</a:t>
            </a:r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cxnSp>
        <p:nvCxnSpPr>
          <p:cNvPr id="12" name="Elbow Connector 11"/>
          <p:cNvCxnSpPr>
            <a:stCxn id="2" idx="1"/>
            <a:endCxn id="10" idx="3"/>
          </p:cNvCxnSpPr>
          <p:nvPr/>
        </p:nvCxnSpPr>
        <p:spPr>
          <a:xfrm rot="10800000">
            <a:off x="5724698" y="1397868"/>
            <a:ext cx="647502" cy="146191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3011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291830"/>
            <a:ext cx="3609975" cy="152094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7" name="Rectangle 16"/>
          <p:cNvSpPr/>
          <p:nvPr/>
        </p:nvSpPr>
        <p:spPr>
          <a:xfrm>
            <a:off x="611560" y="2571750"/>
            <a:ext cx="3600400" cy="5760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>
                <a:cs typeface="2  Lotus" pitchFamily="2" charset="-78"/>
              </a:rPr>
              <a:t>مدار معادل </a:t>
            </a:r>
            <a:r>
              <a:rPr lang="fa-IR" dirty="0" err="1">
                <a:cs typeface="2  Lotus" pitchFamily="2" charset="-78"/>
              </a:rPr>
              <a:t>ژنراتور</a:t>
            </a:r>
            <a:r>
              <a:rPr lang="fa-IR" dirty="0">
                <a:cs typeface="2  Lotus" pitchFamily="2" charset="-78"/>
              </a:rPr>
              <a:t> </a:t>
            </a:r>
            <a:r>
              <a:rPr lang="fa-IR" dirty="0" err="1">
                <a:cs typeface="2  Lotus" pitchFamily="2" charset="-78"/>
              </a:rPr>
              <a:t>القايي</a:t>
            </a:r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cxnSp>
        <p:nvCxnSpPr>
          <p:cNvPr id="14" name="Elbow Connector 13"/>
          <p:cNvCxnSpPr>
            <a:stCxn id="6" idx="1"/>
          </p:cNvCxnSpPr>
          <p:nvPr/>
        </p:nvCxnSpPr>
        <p:spPr>
          <a:xfrm rot="10800000">
            <a:off x="4286248" y="3714758"/>
            <a:ext cx="2085952" cy="912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300000" y="324000"/>
            <a:ext cx="2520000" cy="1080000"/>
          </a:xfrm>
          <a:prstGeom prst="roundRect">
            <a:avLst>
              <a:gd name="adj" fmla="val 20437"/>
            </a:avLst>
          </a:prstGeom>
        </p:spPr>
        <p:style>
          <a:lnRef idx="0">
            <a:schemeClr val="accent2"/>
          </a:lnRef>
          <a:fillRef idx="1003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فصل 1</a:t>
            </a:r>
            <a:endParaRPr lang="fa-IR" sz="4400" dirty="0">
              <a:solidFill>
                <a:srgbClr val="C00000"/>
              </a:solidFill>
              <a:cs typeface="2  Lotus" pitchFamily="2" charset="-78"/>
            </a:endParaRPr>
          </a:p>
        </p:txBody>
      </p:sp>
      <p:cxnSp>
        <p:nvCxnSpPr>
          <p:cNvPr id="4" name="Straight Connector 3"/>
          <p:cNvCxnSpPr>
            <a:stCxn id="2" idx="3"/>
          </p:cNvCxnSpPr>
          <p:nvPr/>
        </p:nvCxnSpPr>
        <p:spPr>
          <a:xfrm flipH="1">
            <a:off x="8786842" y="864000"/>
            <a:ext cx="33158" cy="3565138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8" name="Rounded Rectangle 7"/>
          <p:cNvSpPr/>
          <p:nvPr/>
        </p:nvSpPr>
        <p:spPr>
          <a:xfrm>
            <a:off x="6480000" y="2808000"/>
            <a:ext cx="1800000" cy="900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</a:t>
            </a:r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تاریخچه </a:t>
            </a:r>
            <a:r>
              <a:rPr lang="fa-IR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انرژي</a:t>
            </a:r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</a:t>
            </a:r>
            <a:r>
              <a:rPr lang="fa-IR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بادي</a:t>
            </a:r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80000" y="3996000"/>
            <a:ext cx="1800000" cy="900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بررسي</a:t>
            </a:r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</a:t>
            </a:r>
            <a:r>
              <a:rPr lang="fa-IR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ميزان</a:t>
            </a:r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تقاضا</a:t>
            </a:r>
          </a:p>
        </p:txBody>
      </p:sp>
      <p:sp>
        <p:nvSpPr>
          <p:cNvPr id="10" name="Left Arrow 9"/>
          <p:cNvSpPr/>
          <p:nvPr/>
        </p:nvSpPr>
        <p:spPr>
          <a:xfrm>
            <a:off x="6480000" y="1620000"/>
            <a:ext cx="1800000" cy="900000"/>
          </a:xfrm>
          <a:prstGeom prst="leftArrow">
            <a:avLst>
              <a:gd name="adj1" fmla="val 100000"/>
              <a:gd name="adj2" fmla="val 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</a:t>
            </a:r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انرژی باد</a:t>
            </a:r>
          </a:p>
        </p:txBody>
      </p:sp>
      <p:cxnSp>
        <p:nvCxnSpPr>
          <p:cNvPr id="12" name="Straight Arrow Connector 11"/>
          <p:cNvCxnSpPr>
            <a:endCxn id="8" idx="3"/>
          </p:cNvCxnSpPr>
          <p:nvPr/>
        </p:nvCxnSpPr>
        <p:spPr>
          <a:xfrm flipH="1">
            <a:off x="8280000" y="3219822"/>
            <a:ext cx="540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4" name="Straight Arrow Connector 13"/>
          <p:cNvCxnSpPr>
            <a:endCxn id="10" idx="3"/>
          </p:cNvCxnSpPr>
          <p:nvPr/>
        </p:nvCxnSpPr>
        <p:spPr>
          <a:xfrm flipH="1">
            <a:off x="8280000" y="2067694"/>
            <a:ext cx="540472" cy="23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6" name="Straight Arrow Connector 15"/>
          <p:cNvCxnSpPr>
            <a:endCxn id="9" idx="3"/>
          </p:cNvCxnSpPr>
          <p:nvPr/>
        </p:nvCxnSpPr>
        <p:spPr>
          <a:xfrm flipH="1">
            <a:off x="8280000" y="4443958"/>
            <a:ext cx="540472" cy="20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35" name="Rounded Rectangle 34"/>
          <p:cNvSpPr/>
          <p:nvPr/>
        </p:nvSpPr>
        <p:spPr>
          <a:xfrm>
            <a:off x="540000" y="1620000"/>
            <a:ext cx="5400000" cy="234000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انرژی باد یکی از </a:t>
            </a:r>
            <a:r>
              <a:rPr lang="fa-IR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صورت های </a:t>
            </a:r>
            <a:r>
              <a:rPr lang="fa-IR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مختلف انرژی حرارتی خورشید است</a:t>
            </a:r>
            <a:r>
              <a:rPr lang="fa-IR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. </a:t>
            </a:r>
            <a:r>
              <a:rPr lang="fa-IR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از آنجایی که زمین بطور نامساوی به وسیله نور خورشید گرم می‌شود </a:t>
            </a:r>
            <a:r>
              <a:rPr lang="fa-IR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این </a:t>
            </a:r>
            <a:r>
              <a:rPr lang="fa-IR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تفاوت دمای جهانی موجب به وجود آمدن یک سیستم جهانی تبادل حرارتی خواهد شد </a:t>
            </a:r>
            <a:r>
              <a:rPr lang="fa-IR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بیشتر </a:t>
            </a:r>
            <a:r>
              <a:rPr lang="fa-IR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انرژی که در حرکت باد وجود دارد را می‌توان در سطوح بالای جو پیدا </a:t>
            </a:r>
            <a:r>
              <a:rPr lang="fa-IR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کرد</a:t>
            </a:r>
            <a:r>
              <a:rPr lang="en-US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.</a:t>
            </a:r>
            <a:endParaRPr lang="fa-IR" sz="1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  <a:p>
            <a:r>
              <a:rPr lang="fa-IR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انرژی باد مانند دیگر منابع انرژی </a:t>
            </a:r>
            <a:r>
              <a:rPr lang="fa-IR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تجدید</a:t>
            </a:r>
            <a:r>
              <a:rPr lang="en-US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</a:t>
            </a:r>
            <a:r>
              <a:rPr lang="fa-IR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پذیر</a:t>
            </a:r>
            <a:r>
              <a:rPr lang="en-US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</a:t>
            </a:r>
            <a:r>
              <a:rPr lang="fa-IR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، </a:t>
            </a:r>
            <a:r>
              <a:rPr lang="fa-IR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بطور گسترده، ولی پراکنده در دسترس </a:t>
            </a:r>
            <a:r>
              <a:rPr lang="fa-IR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می</a:t>
            </a:r>
            <a:r>
              <a:rPr lang="en-US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</a:t>
            </a:r>
            <a:r>
              <a:rPr lang="fa-IR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باشد</a:t>
            </a:r>
            <a:r>
              <a:rPr lang="en-US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.</a:t>
            </a:r>
            <a:r>
              <a:rPr lang="fa-IR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</a:t>
            </a:r>
            <a:endParaRPr lang="fa-IR" sz="1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cxnSp>
        <p:nvCxnSpPr>
          <p:cNvPr id="44" name="Straight Arrow Connector 43"/>
          <p:cNvCxnSpPr>
            <a:stCxn id="10" idx="1"/>
          </p:cNvCxnSpPr>
          <p:nvPr/>
        </p:nvCxnSpPr>
        <p:spPr>
          <a:xfrm flipH="1" flipV="1">
            <a:off x="5940152" y="2067694"/>
            <a:ext cx="539848" cy="23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300192" y="339502"/>
            <a:ext cx="2520000" cy="1080000"/>
          </a:xfrm>
          <a:prstGeom prst="roundRect">
            <a:avLst>
              <a:gd name="adj" fmla="val 20437"/>
            </a:avLst>
          </a:prstGeom>
        </p:spPr>
        <p:style>
          <a:lnRef idx="0">
            <a:schemeClr val="accent2"/>
          </a:lnRef>
          <a:fillRef idx="1003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بهبود پايداري گذرا در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نيروگاه هاي </a:t>
            </a:r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بادي سرعت ثابت با استفاده از مقاومت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ترمزي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064000" y="0"/>
            <a:ext cx="1080000" cy="54000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فصل5</a:t>
            </a:r>
            <a:endParaRPr lang="fa-IR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215074" y="1643056"/>
            <a:ext cx="2520280" cy="648072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err="1">
                <a:solidFill>
                  <a:schemeClr val="accent6">
                    <a:lumMod val="50000"/>
                  </a:schemeClr>
                </a:solidFill>
                <a:cs typeface="2  Lotus" pitchFamily="2" charset="-78"/>
              </a:rPr>
              <a:t>نيروگاه</a:t>
            </a: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2  Lotus" pitchFamily="2" charset="-78"/>
              </a:rPr>
              <a:t> </a:t>
            </a:r>
            <a:r>
              <a:rPr lang="fa-IR" dirty="0" err="1">
                <a:solidFill>
                  <a:schemeClr val="accent6">
                    <a:lumMod val="50000"/>
                  </a:schemeClr>
                </a:solidFill>
                <a:cs typeface="2  Lotus" pitchFamily="2" charset="-78"/>
              </a:rPr>
              <a:t>بادي</a:t>
            </a: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2  Lotus" pitchFamily="2" charset="-78"/>
              </a:rPr>
              <a:t> بدون مقاومت </a:t>
            </a:r>
            <a:r>
              <a:rPr lang="fa-IR" dirty="0" err="1">
                <a:solidFill>
                  <a:schemeClr val="accent6">
                    <a:lumMod val="50000"/>
                  </a:schemeClr>
                </a:solidFill>
                <a:cs typeface="2  Lotus" pitchFamily="2" charset="-78"/>
              </a:rPr>
              <a:t>ترمزي</a:t>
            </a:r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pic>
        <p:nvPicPr>
          <p:cNvPr id="44034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11510"/>
            <a:ext cx="48006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11710"/>
            <a:ext cx="47529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5436096" y="2931790"/>
            <a:ext cx="3384376" cy="792088"/>
          </a:xfrm>
          <a:prstGeom prst="roundRect">
            <a:avLst>
              <a:gd name="adj" fmla="val 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Lotus" pitchFamily="2" charset="-78"/>
              </a:rPr>
              <a:t>رفتار </a:t>
            </a:r>
            <a:r>
              <a:rPr lang="fa-IR" dirty="0">
                <a:cs typeface="2  Lotus" pitchFamily="2" charset="-78"/>
              </a:rPr>
              <a:t>ناپايدار </a:t>
            </a:r>
            <a:r>
              <a:rPr lang="fa-IR" dirty="0" smtClean="0">
                <a:cs typeface="2  Lotus" pitchFamily="2" charset="-78"/>
              </a:rPr>
              <a:t>ژنراتور </a:t>
            </a:r>
            <a:r>
              <a:rPr lang="fa-IR" dirty="0">
                <a:cs typeface="2  Lotus" pitchFamily="2" charset="-78"/>
              </a:rPr>
              <a:t>در هنگام وقوع </a:t>
            </a:r>
            <a:r>
              <a:rPr lang="fa-IR" dirty="0" smtClean="0">
                <a:cs typeface="2  Lotus" pitchFamily="2" charset="-78"/>
              </a:rPr>
              <a:t>خطا در شكل ها آورده شده است:</a:t>
            </a:r>
            <a:endParaRPr lang="en-US" dirty="0">
              <a:cs typeface="2 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300192" y="339502"/>
            <a:ext cx="2520000" cy="1080000"/>
          </a:xfrm>
          <a:prstGeom prst="roundRect">
            <a:avLst>
              <a:gd name="adj" fmla="val 20437"/>
            </a:avLst>
          </a:prstGeom>
        </p:spPr>
        <p:style>
          <a:lnRef idx="0">
            <a:schemeClr val="accent2"/>
          </a:lnRef>
          <a:fillRef idx="1003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بهبود پايداري گذرا در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نيروگاه هاي </a:t>
            </a:r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بادي سرعت ثابت با استفاده از مقاومت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ترمزي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064000" y="0"/>
            <a:ext cx="1080000" cy="54000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فصل5</a:t>
            </a:r>
            <a:endParaRPr lang="fa-IR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72198" y="1571618"/>
            <a:ext cx="2520280" cy="648072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err="1">
                <a:solidFill>
                  <a:schemeClr val="accent6">
                    <a:lumMod val="50000"/>
                  </a:schemeClr>
                </a:solidFill>
                <a:cs typeface="2  Lotus" pitchFamily="2" charset="-78"/>
              </a:rPr>
              <a:t>نيروگاه</a:t>
            </a: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2  Lotus" pitchFamily="2" charset="-78"/>
              </a:rPr>
              <a:t> </a:t>
            </a:r>
            <a:r>
              <a:rPr lang="fa-IR" dirty="0" err="1">
                <a:solidFill>
                  <a:schemeClr val="accent6">
                    <a:lumMod val="50000"/>
                  </a:schemeClr>
                </a:solidFill>
                <a:cs typeface="2  Lotus" pitchFamily="2" charset="-78"/>
              </a:rPr>
              <a:t>بادي</a:t>
            </a: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2  Lotus" pitchFamily="2" charset="-78"/>
              </a:rPr>
              <a:t> همراه با مقاومت </a:t>
            </a:r>
            <a:r>
              <a:rPr lang="fa-IR" dirty="0" err="1">
                <a:solidFill>
                  <a:schemeClr val="accent6">
                    <a:lumMod val="50000"/>
                  </a:schemeClr>
                </a:solidFill>
                <a:cs typeface="2  Lotus" pitchFamily="2" charset="-78"/>
              </a:rPr>
              <a:t>ترمزي</a:t>
            </a:r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pic>
        <p:nvPicPr>
          <p:cNvPr id="46081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555526"/>
            <a:ext cx="5235235" cy="173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27734"/>
            <a:ext cx="522548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643570" y="2857502"/>
            <a:ext cx="3176902" cy="115440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dirty="0">
                <a:cs typeface="2  Lotus" pitchFamily="2" charset="-78"/>
              </a:rPr>
              <a:t>حفظ پايداري ژنراتور با استفاده از مقاومت </a:t>
            </a:r>
            <a:r>
              <a:rPr lang="fa-IR" dirty="0" smtClean="0">
                <a:cs typeface="2  Lotus" pitchFamily="2" charset="-78"/>
              </a:rPr>
              <a:t>ترمزي را در اين شكل ها مي بينيم:</a:t>
            </a:r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286512" y="1500180"/>
            <a:ext cx="2304256" cy="648072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2  Lotus" pitchFamily="2" charset="-78"/>
              </a:rPr>
              <a:t>نتيجه گيري </a:t>
            </a:r>
            <a:r>
              <a:rPr lang="fa-IR" dirty="0">
                <a:solidFill>
                  <a:schemeClr val="accent6">
                    <a:lumMod val="50000"/>
                  </a:schemeClr>
                </a:solidFill>
                <a:cs typeface="2  Lotus" pitchFamily="2" charset="-78"/>
              </a:rPr>
              <a:t>و پيشنهادات </a:t>
            </a:r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40000" y="3204000"/>
            <a:ext cx="5400000" cy="108000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dirty="0" smtClean="0">
                <a:cs typeface="2  Lotus" pitchFamily="2" charset="-78"/>
              </a:rPr>
              <a:t>3- </a:t>
            </a:r>
            <a:r>
              <a:rPr lang="fa-IR" dirty="0">
                <a:cs typeface="2  Lotus" pitchFamily="2" charset="-78"/>
              </a:rPr>
              <a:t>در دو روش استفاده از سيگنال سرعت و سيگنال ولتاژ براي تعيين زمان كليدزني، روش استفاده از سيگنال سرعت بدليل وجود تأخيرهاي زياد موجود در آن توصيه </a:t>
            </a:r>
            <a:r>
              <a:rPr lang="fa-IR" dirty="0" smtClean="0">
                <a:cs typeface="2  Lotus" pitchFamily="2" charset="-78"/>
              </a:rPr>
              <a:t>نمي گردد</a:t>
            </a:r>
            <a:r>
              <a:rPr lang="en-US" dirty="0">
                <a:cs typeface="2  Lotus" pitchFamily="2" charset="-78"/>
              </a:rPr>
              <a:t>.</a:t>
            </a:r>
          </a:p>
          <a:p>
            <a:pPr algn="ctr"/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300192" y="339502"/>
            <a:ext cx="2520000" cy="1080000"/>
          </a:xfrm>
          <a:prstGeom prst="roundRect">
            <a:avLst>
              <a:gd name="adj" fmla="val 20437"/>
            </a:avLst>
          </a:prstGeom>
        </p:spPr>
        <p:style>
          <a:lnRef idx="0">
            <a:schemeClr val="accent2"/>
          </a:lnRef>
          <a:fillRef idx="1003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بهبود پايداري گذرا در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نيروگاه هاي </a:t>
            </a:r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بادي سرعت ثابت با استفاده از مقاومت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ترمزي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064000" y="0"/>
            <a:ext cx="1080000" cy="54000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فصل5</a:t>
            </a:r>
            <a:endParaRPr lang="fa-IR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0000" y="1800000"/>
            <a:ext cx="5400000" cy="108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Lotus" pitchFamily="2" charset="-78"/>
              </a:rPr>
              <a:t>2- در طول دوره حفظ پايداري و ايزوله بودن نيروگاه از شبكه دو فاكتور زمان عملكرد كليدها و ميزان جبران سازي توان راكتيو بيشترين تأثير را در رفتار نيروگاه خواهند داشت.</a:t>
            </a:r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0000" y="411510"/>
            <a:ext cx="5400000" cy="1080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dirty="0" smtClean="0">
                <a:cs typeface="2  Lotus" pitchFamily="2" charset="-78"/>
              </a:rPr>
              <a:t>1- استفاده از مقاومت ترمزي در نيروگاه هاي بادي از پيچيدگي و محدوديت هاي بيشتري در مقايسه بانيروگاه هاي معمولي برخوردار است. </a:t>
            </a:r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cxnSp>
        <p:nvCxnSpPr>
          <p:cNvPr id="11" name="Elbow Connector 10"/>
          <p:cNvCxnSpPr>
            <a:stCxn id="16" idx="1"/>
            <a:endCxn id="8" idx="3"/>
          </p:cNvCxnSpPr>
          <p:nvPr/>
        </p:nvCxnSpPr>
        <p:spPr>
          <a:xfrm rot="10800000">
            <a:off x="5940000" y="2340000"/>
            <a:ext cx="504208" cy="84381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16" idx="1"/>
            <a:endCxn id="4" idx="3"/>
          </p:cNvCxnSpPr>
          <p:nvPr/>
        </p:nvCxnSpPr>
        <p:spPr>
          <a:xfrm rot="10800000" flipV="1">
            <a:off x="5940000" y="3183818"/>
            <a:ext cx="504208" cy="56018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16" idx="1"/>
            <a:endCxn id="9" idx="3"/>
          </p:cNvCxnSpPr>
          <p:nvPr/>
        </p:nvCxnSpPr>
        <p:spPr>
          <a:xfrm rot="10800000">
            <a:off x="5940000" y="951510"/>
            <a:ext cx="504208" cy="223230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444208" y="2427734"/>
            <a:ext cx="2304256" cy="15121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dirty="0">
                <a:cs typeface="2  Lotus" pitchFamily="2" charset="-78"/>
              </a:rPr>
              <a:t>نتايج بدست آمده را </a:t>
            </a:r>
            <a:r>
              <a:rPr lang="fa-IR" dirty="0" smtClean="0">
                <a:cs typeface="2  Lotus" pitchFamily="2" charset="-78"/>
              </a:rPr>
              <a:t>مي توان </a:t>
            </a:r>
            <a:r>
              <a:rPr lang="fa-IR" dirty="0">
                <a:cs typeface="2  Lotus" pitchFamily="2" charset="-78"/>
              </a:rPr>
              <a:t>در قالب سه </a:t>
            </a:r>
            <a:r>
              <a:rPr lang="fa-IR" dirty="0" smtClean="0">
                <a:cs typeface="2  Lotus" pitchFamily="2" charset="-78"/>
              </a:rPr>
              <a:t>نتيجه گيري </a:t>
            </a:r>
            <a:r>
              <a:rPr lang="fa-IR" dirty="0">
                <a:cs typeface="2  Lotus" pitchFamily="2" charset="-78"/>
              </a:rPr>
              <a:t>كلي به </a:t>
            </a:r>
            <a:r>
              <a:rPr lang="fa-IR" dirty="0" smtClean="0">
                <a:cs typeface="2  Lotus" pitchFamily="2" charset="-78"/>
              </a:rPr>
              <a:t>اين صورت بيان نمود:</a:t>
            </a:r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14744" y="504000"/>
            <a:ext cx="5105448" cy="1080000"/>
          </a:xfrm>
          <a:prstGeom prst="roundRect">
            <a:avLst>
              <a:gd name="adj" fmla="val 20437"/>
            </a:avLst>
          </a:prstGeom>
        </p:spPr>
        <p:style>
          <a:lnRef idx="0">
            <a:schemeClr val="accent2"/>
          </a:lnRef>
          <a:fillRef idx="1003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اثر اتصال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توربین هاي </a:t>
            </a:r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بادي سرعت ثابت بر کیفیت توان شبکه وبکارگیري 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STATCOM</a:t>
            </a:r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جهت بهبود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آن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064000" y="0"/>
            <a:ext cx="1080000" cy="54000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فصل6</a:t>
            </a:r>
            <a:endParaRPr lang="fa-IR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72200" y="1779662"/>
            <a:ext cx="2376264" cy="50405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chemeClr val="accent6">
                    <a:lumMod val="50000"/>
                  </a:schemeClr>
                </a:solidFill>
                <a:cs typeface="2  Lotus" pitchFamily="2" charset="-78"/>
              </a:rPr>
              <a:t> </a:t>
            </a:r>
            <a:r>
              <a:rPr lang="fa-IR" sz="3600" dirty="0">
                <a:solidFill>
                  <a:schemeClr val="accent6">
                    <a:lumMod val="50000"/>
                  </a:schemeClr>
                </a:solidFill>
                <a:cs typeface="2  Lotus" pitchFamily="2" charset="-78"/>
              </a:rPr>
              <a:t>مقدمه </a:t>
            </a:r>
            <a:endParaRPr lang="fa-IR" sz="3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472" y="1714494"/>
            <a:ext cx="5616624" cy="15001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dirty="0" smtClean="0">
                <a:cs typeface="2  Lotus" pitchFamily="2" charset="-78"/>
              </a:rPr>
              <a:t>این فصل نشان می دهد که چگونه بعضی پدیده هاي آيرودینامیکی حاکم در توربین هاي بادي و اتصال این توربین ها به شبکه هاي توزیع باعث تقلیل کیفیت توان شبکه می گردد.</a:t>
            </a:r>
          </a:p>
          <a:p>
            <a:r>
              <a:rPr lang="fa-IR" dirty="0" smtClean="0">
                <a:cs typeface="2  Lotus" pitchFamily="2" charset="-78"/>
              </a:rPr>
              <a:t> با بکار گیري </a:t>
            </a:r>
            <a:r>
              <a:rPr lang="en-US" dirty="0" smtClean="0">
                <a:cs typeface="2  Lotus" pitchFamily="2" charset="-78"/>
              </a:rPr>
              <a:t> STATCOM</a:t>
            </a:r>
            <a:r>
              <a:rPr lang="fa-IR" dirty="0" smtClean="0">
                <a:cs typeface="2  Lotus" pitchFamily="2" charset="-78"/>
              </a:rPr>
              <a:t>میتوان ولتاژ شبکه در نقطه اتصال به نیروگاه بادي را تثبیت و کیفیت توان را بهبود بخشید.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0034" y="3357568"/>
            <a:ext cx="5616624" cy="16561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dirty="0">
                <a:cs typeface="2  Lotus" pitchFamily="2" charset="-78"/>
              </a:rPr>
              <a:t>یکی از </a:t>
            </a:r>
            <a:r>
              <a:rPr lang="fa-IR" dirty="0" smtClean="0">
                <a:cs typeface="2  Lotus" pitchFamily="2" charset="-78"/>
              </a:rPr>
              <a:t>راه کارهاي </a:t>
            </a:r>
            <a:r>
              <a:rPr lang="fa-IR" dirty="0">
                <a:cs typeface="2  Lotus" pitchFamily="2" charset="-78"/>
              </a:rPr>
              <a:t>کاهش تغییرات ولتاژ شبکه و </a:t>
            </a:r>
            <a:r>
              <a:rPr lang="fa-IR" dirty="0" smtClean="0">
                <a:cs typeface="2  Lotus" pitchFamily="2" charset="-78"/>
              </a:rPr>
              <a:t>بهبود  </a:t>
            </a:r>
            <a:r>
              <a:rPr lang="fa-IR" dirty="0">
                <a:cs typeface="2  Lotus" pitchFamily="2" charset="-78"/>
              </a:rPr>
              <a:t>کیفیت توان شبکه استفاده از</a:t>
            </a:r>
            <a:r>
              <a:rPr lang="en-US" dirty="0">
                <a:cs typeface="2  Lotus" pitchFamily="2" charset="-78"/>
              </a:rPr>
              <a:t> </a:t>
            </a:r>
            <a:r>
              <a:rPr lang="fa-IR" dirty="0" smtClean="0">
                <a:cs typeface="2  Lotus" pitchFamily="2" charset="-78"/>
              </a:rPr>
              <a:t> </a:t>
            </a:r>
            <a:r>
              <a:rPr lang="en-US" dirty="0" smtClean="0">
                <a:cs typeface="2  Lotus" pitchFamily="2" charset="-78"/>
              </a:rPr>
              <a:t>STATCOM </a:t>
            </a:r>
            <a:r>
              <a:rPr lang="fa-IR" dirty="0" smtClean="0">
                <a:cs typeface="2  Lotus" pitchFamily="2" charset="-78"/>
              </a:rPr>
              <a:t> می باشد.</a:t>
            </a:r>
          </a:p>
          <a:p>
            <a:r>
              <a:rPr lang="fa-IR" dirty="0">
                <a:cs typeface="2  Lotus" pitchFamily="2" charset="-78"/>
              </a:rPr>
              <a:t>جهت ارزیابی دقیق نحوه عملکرد</a:t>
            </a:r>
            <a:r>
              <a:rPr lang="en-US" dirty="0">
                <a:cs typeface="2  Lotus" pitchFamily="2" charset="-78"/>
              </a:rPr>
              <a:t> STATCOM </a:t>
            </a:r>
            <a:r>
              <a:rPr lang="fa-IR" dirty="0">
                <a:cs typeface="2  Lotus" pitchFamily="2" charset="-78"/>
              </a:rPr>
              <a:t> و سیستم کنترل مربوطه لازم است که کلیه </a:t>
            </a:r>
            <a:r>
              <a:rPr lang="fa-IR" dirty="0" smtClean="0">
                <a:cs typeface="2  Lotus" pitchFamily="2" charset="-78"/>
              </a:rPr>
              <a:t>جنبه هاي </a:t>
            </a:r>
            <a:r>
              <a:rPr lang="fa-IR" dirty="0">
                <a:cs typeface="2  Lotus" pitchFamily="2" charset="-78"/>
              </a:rPr>
              <a:t>آيروالاستیکی حاکم بر توربین بادي به خوبی مدل گردیده و لحاظ شود، چراکه دامنه و نوع تغییرات ولتاژ تأثیر بسزايی در نحوه عملکرد سیستم </a:t>
            </a:r>
            <a:r>
              <a:rPr lang="fa-IR" dirty="0" smtClean="0">
                <a:cs typeface="2  Lotus" pitchFamily="2" charset="-78"/>
              </a:rPr>
              <a:t>دارد.</a:t>
            </a:r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72200" y="2571750"/>
            <a:ext cx="2376264" cy="16561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dirty="0">
                <a:cs typeface="2  Lotus" pitchFamily="2" charset="-78"/>
              </a:rPr>
              <a:t>متداول ترین روش </a:t>
            </a:r>
            <a:r>
              <a:rPr lang="fa-IR" dirty="0" smtClean="0">
                <a:cs typeface="2  Lotus" pitchFamily="2" charset="-78"/>
              </a:rPr>
              <a:t>مدل سازي </a:t>
            </a:r>
            <a:r>
              <a:rPr lang="fa-IR" dirty="0">
                <a:cs typeface="2  Lotus" pitchFamily="2" charset="-78"/>
              </a:rPr>
              <a:t>جنبه هاي آيرودینامیکی در </a:t>
            </a:r>
            <a:r>
              <a:rPr lang="fa-IR" dirty="0" smtClean="0">
                <a:cs typeface="2  Lotus" pitchFamily="2" charset="-78"/>
              </a:rPr>
              <a:t>توربین هاي </a:t>
            </a:r>
            <a:r>
              <a:rPr lang="fa-IR" dirty="0">
                <a:cs typeface="2  Lotus" pitchFamily="2" charset="-78"/>
              </a:rPr>
              <a:t>بادي بکارگیري </a:t>
            </a:r>
            <a:r>
              <a:rPr lang="fa-IR" dirty="0" smtClean="0">
                <a:cs typeface="2  Lotus" pitchFamily="2" charset="-78"/>
              </a:rPr>
              <a:t>منحنی هاي </a:t>
            </a:r>
            <a:r>
              <a:rPr lang="fa-IR" dirty="0">
                <a:cs typeface="2  Lotus" pitchFamily="2" charset="-78"/>
              </a:rPr>
              <a:t>توان(گشتاور) </a:t>
            </a:r>
            <a:r>
              <a:rPr lang="fa-IR" dirty="0" smtClean="0">
                <a:cs typeface="2  Lotus" pitchFamily="2" charset="-78"/>
              </a:rPr>
              <a:t>می باشد</a:t>
            </a:r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300192" y="504000"/>
            <a:ext cx="2520000" cy="1080000"/>
          </a:xfrm>
          <a:prstGeom prst="roundRect">
            <a:avLst>
              <a:gd name="adj" fmla="val 20437"/>
            </a:avLst>
          </a:prstGeom>
        </p:spPr>
        <p:style>
          <a:lnRef idx="0">
            <a:schemeClr val="accent2"/>
          </a:lnRef>
          <a:fillRef idx="1003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اثر اتصال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توربین هاي </a:t>
            </a:r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بادي سرعت ثابت بر کیفیت توان شبکه وبکارگیري 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STATCOM</a:t>
            </a:r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جهت بهبود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آن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064000" y="0"/>
            <a:ext cx="1080000" cy="54000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فصل6</a:t>
            </a:r>
            <a:endParaRPr lang="fa-IR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43504" y="1643056"/>
            <a:ext cx="3643338" cy="72008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b="1" dirty="0">
                <a:cs typeface="2  Lotus" pitchFamily="2" charset="-78"/>
              </a:rPr>
              <a:t>شبکه مورد مطالعه و ساختار </a:t>
            </a:r>
            <a:r>
              <a:rPr lang="fa-IR" b="1" dirty="0" smtClean="0">
                <a:cs typeface="2  Lotus" pitchFamily="2" charset="-78"/>
              </a:rPr>
              <a:t>شبیه سازي مربوطه</a:t>
            </a:r>
            <a:endParaRPr lang="en-US" b="1" dirty="0">
              <a:cs typeface="2  Lotus" pitchFamily="2" charset="-78"/>
            </a:endParaRPr>
          </a:p>
        </p:txBody>
      </p:sp>
      <p:pic>
        <p:nvPicPr>
          <p:cNvPr id="6" name="Picture 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11510"/>
            <a:ext cx="3762375" cy="19907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Rectangle 6"/>
          <p:cNvSpPr/>
          <p:nvPr/>
        </p:nvSpPr>
        <p:spPr>
          <a:xfrm>
            <a:off x="467544" y="2571750"/>
            <a:ext cx="7676356" cy="14287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dirty="0" smtClean="0">
                <a:cs typeface="2  Lotus" pitchFamily="2" charset="-78"/>
              </a:rPr>
              <a:t>همان گونه </a:t>
            </a:r>
            <a:r>
              <a:rPr lang="fa-IR" dirty="0">
                <a:cs typeface="2  Lotus" pitchFamily="2" charset="-78"/>
              </a:rPr>
              <a:t>که در شکل ملاحظه </a:t>
            </a:r>
            <a:r>
              <a:rPr lang="fa-IR" dirty="0" smtClean="0">
                <a:cs typeface="2  Lotus" pitchFamily="2" charset="-78"/>
              </a:rPr>
              <a:t>می گردد</a:t>
            </a:r>
            <a:r>
              <a:rPr lang="fa-IR" dirty="0">
                <a:cs typeface="2  Lotus" pitchFamily="2" charset="-78"/>
              </a:rPr>
              <a:t>، نیروگاه متشکل از  5 توربین بادي 275 کیلو وات، 480 ولت، سرعت ثابت کاملا مشابه است. هر توربین </a:t>
            </a:r>
            <a:r>
              <a:rPr lang="fa-IR" dirty="0" err="1">
                <a:cs typeface="2  Lotus" pitchFamily="2" charset="-78"/>
              </a:rPr>
              <a:t>بادي</a:t>
            </a:r>
            <a:r>
              <a:rPr lang="fa-IR" dirty="0">
                <a:cs typeface="2  Lotus" pitchFamily="2" charset="-78"/>
              </a:rPr>
              <a:t> از طریق یک </a:t>
            </a:r>
            <a:r>
              <a:rPr lang="fa-IR" dirty="0" err="1">
                <a:cs typeface="2  Lotus" pitchFamily="2" charset="-78"/>
              </a:rPr>
              <a:t>ترانسفورماتور</a:t>
            </a:r>
            <a:r>
              <a:rPr lang="fa-IR" dirty="0">
                <a:cs typeface="2  Lotus" pitchFamily="2" charset="-78"/>
              </a:rPr>
              <a:t> متصل</a:t>
            </a:r>
            <a:r>
              <a:rPr lang="en-US" dirty="0">
                <a:cs typeface="2  Lotus" pitchFamily="2" charset="-78"/>
              </a:rPr>
              <a:t> (Collector) </a:t>
            </a:r>
            <a:r>
              <a:rPr lang="fa-IR" dirty="0">
                <a:cs typeface="2  Lotus" pitchFamily="2" charset="-78"/>
              </a:rPr>
              <a:t>افزاینده اختصاصی به سیستم کالکتور </a:t>
            </a:r>
            <a:r>
              <a:rPr lang="fa-IR" dirty="0" smtClean="0">
                <a:cs typeface="2  Lotus" pitchFamily="2" charset="-78"/>
              </a:rPr>
              <a:t>می گردد</a:t>
            </a:r>
            <a:r>
              <a:rPr lang="fa-IR" dirty="0">
                <a:cs typeface="2  Lotus" pitchFamily="2" charset="-78"/>
              </a:rPr>
              <a:t>. کالکتور نیز به نوبه خود به شبکه توزیع مربوطه اتصال یافته </a:t>
            </a:r>
            <a:r>
              <a:rPr lang="fa-IR" dirty="0" smtClean="0">
                <a:cs typeface="2  Lotus" pitchFamily="2" charset="-78"/>
              </a:rPr>
              <a:t>است.</a:t>
            </a:r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300192" y="504000"/>
            <a:ext cx="2520000" cy="1080000"/>
          </a:xfrm>
          <a:prstGeom prst="roundRect">
            <a:avLst>
              <a:gd name="adj" fmla="val 20437"/>
            </a:avLst>
          </a:prstGeom>
        </p:spPr>
        <p:style>
          <a:lnRef idx="0">
            <a:schemeClr val="accent2"/>
          </a:lnRef>
          <a:fillRef idx="1003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اثر اتصال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توربین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هاي </a:t>
            </a:r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بادي سرعت ثابت بر کیفیت توان شبکه وبکارگیري 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STATCOM</a:t>
            </a:r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جهت بهبود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آن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064000" y="0"/>
            <a:ext cx="1080000" cy="54000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فصل6</a:t>
            </a:r>
            <a:endParaRPr lang="fa-IR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86512" y="1714494"/>
            <a:ext cx="2448272" cy="648072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dirty="0" smtClean="0">
                <a:cs typeface="2  Lotus" pitchFamily="2" charset="-78"/>
              </a:rPr>
              <a:t>شبیه</a:t>
            </a:r>
            <a:r>
              <a:rPr lang="en-US" dirty="0" smtClean="0">
                <a:cs typeface="2  Lotus" pitchFamily="2" charset="-78"/>
              </a:rPr>
              <a:t> </a:t>
            </a:r>
            <a:r>
              <a:rPr lang="fa-IR" dirty="0" smtClean="0">
                <a:cs typeface="2  Lotus" pitchFamily="2" charset="-78"/>
              </a:rPr>
              <a:t>سازي قسمت</a:t>
            </a:r>
            <a:r>
              <a:rPr lang="en-US" dirty="0" smtClean="0">
                <a:cs typeface="2  Lotus" pitchFamily="2" charset="-78"/>
              </a:rPr>
              <a:t> </a:t>
            </a:r>
            <a:r>
              <a:rPr lang="fa-IR" dirty="0" smtClean="0">
                <a:cs typeface="2  Lotus" pitchFamily="2" charset="-78"/>
              </a:rPr>
              <a:t>هاي </a:t>
            </a:r>
            <a:r>
              <a:rPr lang="fa-IR" dirty="0">
                <a:cs typeface="2  Lotus" pitchFamily="2" charset="-78"/>
              </a:rPr>
              <a:t>مکانیکی توربین بادي </a:t>
            </a:r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00192" y="2715766"/>
            <a:ext cx="2448272" cy="1008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dirty="0">
                <a:cs typeface="2  Lotus" pitchFamily="2" charset="-78"/>
              </a:rPr>
              <a:t>یک توربین </a:t>
            </a:r>
            <a:r>
              <a:rPr lang="fa-IR" dirty="0" err="1">
                <a:cs typeface="2  Lotus" pitchFamily="2" charset="-78"/>
              </a:rPr>
              <a:t>بادي</a:t>
            </a:r>
            <a:r>
              <a:rPr lang="fa-IR" dirty="0">
                <a:cs typeface="2  Lotus" pitchFamily="2" charset="-78"/>
              </a:rPr>
              <a:t> محور افقی دو پره با 13 درجه </a:t>
            </a:r>
            <a:r>
              <a:rPr lang="fa-IR" dirty="0" err="1">
                <a:cs typeface="2  Lotus" pitchFamily="2" charset="-78"/>
              </a:rPr>
              <a:t>آزادي</a:t>
            </a:r>
            <a:r>
              <a:rPr lang="fa-IR" dirty="0">
                <a:cs typeface="2  Lotus" pitchFamily="2" charset="-78"/>
              </a:rPr>
              <a:t> حرکت مدل گردیده است.</a:t>
            </a:r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552" y="843558"/>
            <a:ext cx="5040560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dirty="0">
                <a:cs typeface="2  Lotus" pitchFamily="2" charset="-78"/>
              </a:rPr>
              <a:t>مد اول لرزش پره در امتداد وتر و لبه پره</a:t>
            </a:r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552" y="1419622"/>
            <a:ext cx="5040560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dirty="0">
                <a:cs typeface="2  Lotus" pitchFamily="2" charset="-78"/>
              </a:rPr>
              <a:t>دو مد اول و دوم لرزش پره در جهت </a:t>
            </a:r>
            <a:r>
              <a:rPr lang="fa-IR" dirty="0" err="1">
                <a:cs typeface="2  Lotus" pitchFamily="2" charset="-78"/>
              </a:rPr>
              <a:t>فلپ</a:t>
            </a:r>
            <a:r>
              <a:rPr lang="fa-IR" dirty="0">
                <a:cs typeface="2  Lotus" pitchFamily="2" charset="-78"/>
              </a:rPr>
              <a:t> پره </a:t>
            </a:r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552" y="1995686"/>
            <a:ext cx="5040560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dirty="0">
                <a:cs typeface="2  Lotus" pitchFamily="2" charset="-78"/>
              </a:rPr>
              <a:t>دو مد اول و دوم لرزش برج به جلو و عقب و در جهت باد </a:t>
            </a:r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9552" y="2571750"/>
            <a:ext cx="5040560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dirty="0">
                <a:cs typeface="2  Lotus" pitchFamily="2" charset="-78"/>
              </a:rPr>
              <a:t>دو مد اول و دوم لرزش برج به طرفین در جهت </a:t>
            </a:r>
            <a:r>
              <a:rPr lang="fa-IR" dirty="0" err="1">
                <a:cs typeface="2  Lotus" pitchFamily="2" charset="-78"/>
              </a:rPr>
              <a:t>عمودبرباد</a:t>
            </a:r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9552" y="3147814"/>
            <a:ext cx="5040560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dirty="0">
                <a:cs typeface="2  Lotus" pitchFamily="2" charset="-78"/>
              </a:rPr>
              <a:t>چرخش محور </a:t>
            </a:r>
            <a:r>
              <a:rPr lang="fa-IR" dirty="0" err="1">
                <a:cs typeface="2  Lotus" pitchFamily="2" charset="-78"/>
              </a:rPr>
              <a:t>ژنراتور</a:t>
            </a:r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9552" y="4299942"/>
            <a:ext cx="5040560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dirty="0">
                <a:cs typeface="2  Lotus" pitchFamily="2" charset="-78"/>
              </a:rPr>
              <a:t>نوسان </a:t>
            </a:r>
            <a:r>
              <a:rPr lang="fa-IR" dirty="0" err="1">
                <a:cs typeface="2  Lotus" pitchFamily="2" charset="-78"/>
              </a:rPr>
              <a:t>روتور</a:t>
            </a:r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9552" y="3723878"/>
            <a:ext cx="5040560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dirty="0">
                <a:cs typeface="2  Lotus" pitchFamily="2" charset="-78"/>
              </a:rPr>
              <a:t>چرخش محور توربین</a:t>
            </a:r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cxnSp>
        <p:nvCxnSpPr>
          <p:cNvPr id="15" name="Elbow Connector 14"/>
          <p:cNvCxnSpPr>
            <a:stCxn id="28" idx="1"/>
            <a:endCxn id="9" idx="3"/>
          </p:cNvCxnSpPr>
          <p:nvPr/>
        </p:nvCxnSpPr>
        <p:spPr>
          <a:xfrm rot="10800000">
            <a:off x="5580112" y="2247714"/>
            <a:ext cx="720080" cy="183164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28" idx="1"/>
            <a:endCxn id="10" idx="3"/>
          </p:cNvCxnSpPr>
          <p:nvPr/>
        </p:nvCxnSpPr>
        <p:spPr>
          <a:xfrm rot="10800000">
            <a:off x="5580112" y="2823778"/>
            <a:ext cx="720080" cy="125558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28" idx="1"/>
            <a:endCxn id="8" idx="3"/>
          </p:cNvCxnSpPr>
          <p:nvPr/>
        </p:nvCxnSpPr>
        <p:spPr>
          <a:xfrm rot="10800000">
            <a:off x="5580112" y="1671650"/>
            <a:ext cx="720080" cy="240770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28" idx="1"/>
            <a:endCxn id="7" idx="3"/>
          </p:cNvCxnSpPr>
          <p:nvPr/>
        </p:nvCxnSpPr>
        <p:spPr>
          <a:xfrm rot="10800000">
            <a:off x="5580112" y="1095586"/>
            <a:ext cx="720080" cy="298377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28" idx="1"/>
            <a:endCxn id="11" idx="3"/>
          </p:cNvCxnSpPr>
          <p:nvPr/>
        </p:nvCxnSpPr>
        <p:spPr>
          <a:xfrm rot="10800000">
            <a:off x="5580112" y="3399842"/>
            <a:ext cx="720080" cy="67951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28" idx="1"/>
            <a:endCxn id="12" idx="3"/>
          </p:cNvCxnSpPr>
          <p:nvPr/>
        </p:nvCxnSpPr>
        <p:spPr>
          <a:xfrm rot="10800000" flipV="1">
            <a:off x="5580112" y="4079358"/>
            <a:ext cx="720080" cy="47261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28" idx="1"/>
            <a:endCxn id="13" idx="3"/>
          </p:cNvCxnSpPr>
          <p:nvPr/>
        </p:nvCxnSpPr>
        <p:spPr>
          <a:xfrm rot="10800000">
            <a:off x="5580112" y="3975906"/>
            <a:ext cx="720080" cy="10345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300192" y="3714758"/>
            <a:ext cx="2448272" cy="729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>
                <a:cs typeface="2  Lotus" pitchFamily="2" charset="-78"/>
              </a:rPr>
              <a:t>این حرکات و درجات </a:t>
            </a:r>
            <a:r>
              <a:rPr lang="fa-IR" dirty="0" smtClean="0">
                <a:cs typeface="2  Lotus" pitchFamily="2" charset="-78"/>
              </a:rPr>
              <a:t>آزادي عبارتند از:</a:t>
            </a:r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300192" y="504000"/>
            <a:ext cx="2520000" cy="1080000"/>
          </a:xfrm>
          <a:prstGeom prst="roundRect">
            <a:avLst>
              <a:gd name="adj" fmla="val 20437"/>
            </a:avLst>
          </a:prstGeom>
        </p:spPr>
        <p:style>
          <a:lnRef idx="0">
            <a:schemeClr val="accent2"/>
          </a:lnRef>
          <a:fillRef idx="1003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اثر اتصال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توربین هاي </a:t>
            </a:r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بادي سرعت ثابت بر کیفیت توان شبکه وبکارگیري 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STATCOM</a:t>
            </a:r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جهت بهبود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آن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064000" y="0"/>
            <a:ext cx="1080000" cy="54000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فصل6</a:t>
            </a:r>
            <a:endParaRPr lang="fa-IR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215074" y="1643056"/>
            <a:ext cx="2448272" cy="576064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dirty="0" smtClean="0">
                <a:cs typeface="2  Lotus" pitchFamily="2" charset="-78"/>
              </a:rPr>
              <a:t>مدل</a:t>
            </a:r>
            <a:r>
              <a:rPr lang="en-US" dirty="0" smtClean="0">
                <a:cs typeface="2  Lotus" pitchFamily="2" charset="-78"/>
              </a:rPr>
              <a:t> </a:t>
            </a:r>
            <a:r>
              <a:rPr lang="fa-IR" dirty="0" smtClean="0">
                <a:cs typeface="2  Lotus" pitchFamily="2" charset="-78"/>
              </a:rPr>
              <a:t>سازي </a:t>
            </a:r>
            <a:r>
              <a:rPr lang="fa-IR" dirty="0">
                <a:cs typeface="2  Lotus" pitchFamily="2" charset="-78"/>
              </a:rPr>
              <a:t>و </a:t>
            </a:r>
            <a:r>
              <a:rPr lang="fa-IR" dirty="0" smtClean="0">
                <a:cs typeface="2  Lotus" pitchFamily="2" charset="-78"/>
              </a:rPr>
              <a:t>کنترل</a:t>
            </a:r>
            <a:r>
              <a:rPr lang="en-US" dirty="0" smtClean="0">
                <a:cs typeface="2  Lotus" pitchFamily="2" charset="-78"/>
              </a:rPr>
              <a:t>STATCOM </a:t>
            </a:r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929190" y="2500312"/>
            <a:ext cx="3948470" cy="214314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Lotus" pitchFamily="2" charset="-78"/>
              </a:rPr>
              <a:t>روشی که در این تحقیق جهت مدل سازي </a:t>
            </a:r>
            <a:r>
              <a:rPr lang="en-US" dirty="0" smtClean="0">
                <a:cs typeface="2  Lotus" pitchFamily="2" charset="-78"/>
              </a:rPr>
              <a:t> STATCOM</a:t>
            </a:r>
            <a:r>
              <a:rPr lang="fa-IR" dirty="0" smtClean="0">
                <a:cs typeface="2  Lotus" pitchFamily="2" charset="-78"/>
              </a:rPr>
              <a:t> بکارگرفته شده به مدل میانگین </a:t>
            </a:r>
            <a:r>
              <a:rPr lang="en-US" dirty="0" smtClean="0">
                <a:cs typeface="2  Lotus" pitchFamily="2" charset="-78"/>
              </a:rPr>
              <a:t> (Average Model) </a:t>
            </a:r>
            <a:r>
              <a:rPr lang="fa-IR" dirty="0" smtClean="0">
                <a:cs typeface="2  Lotus" pitchFamily="2" charset="-78"/>
              </a:rPr>
              <a:t>موسوم می باشد</a:t>
            </a:r>
            <a:r>
              <a:rPr lang="en-US" dirty="0" smtClean="0">
                <a:cs typeface="2  Lotus" pitchFamily="2" charset="-78"/>
              </a:rPr>
              <a:t>.</a:t>
            </a:r>
            <a:endParaRPr lang="fa-IR" dirty="0" smtClean="0">
              <a:cs typeface="2  Lotus" pitchFamily="2" charset="-78"/>
            </a:endParaRPr>
          </a:p>
          <a:p>
            <a:pPr algn="ctr"/>
            <a:r>
              <a:rPr lang="fa-IR" dirty="0" smtClean="0">
                <a:cs typeface="2  Lotus" pitchFamily="2" charset="-78"/>
              </a:rPr>
              <a:t> اساساً</a:t>
            </a:r>
            <a:r>
              <a:rPr lang="en-US" dirty="0" smtClean="0">
                <a:cs typeface="2  Lotus" pitchFamily="2" charset="-78"/>
              </a:rPr>
              <a:t> STATCOM </a:t>
            </a:r>
            <a:r>
              <a:rPr lang="fa-IR" dirty="0" smtClean="0">
                <a:cs typeface="2  Lotus" pitchFamily="2" charset="-78"/>
              </a:rPr>
              <a:t>عبارت است از یک خازن </a:t>
            </a:r>
            <a:r>
              <a:rPr lang="en-US" dirty="0" smtClean="0">
                <a:cs typeface="2  Lotus" pitchFamily="2" charset="-78"/>
              </a:rPr>
              <a:t> DC</a:t>
            </a:r>
            <a:r>
              <a:rPr lang="fa-IR" dirty="0" smtClean="0">
                <a:cs typeface="2  Lotus" pitchFamily="2" charset="-78"/>
              </a:rPr>
              <a:t>، مبدل منبع ولتاژ </a:t>
            </a:r>
            <a:r>
              <a:rPr lang="en-US" dirty="0" smtClean="0">
                <a:cs typeface="2  Lotus" pitchFamily="2" charset="-78"/>
              </a:rPr>
              <a:t>(Voltage </a:t>
            </a:r>
            <a:r>
              <a:rPr lang="en-US" dirty="0" err="1" smtClean="0">
                <a:cs typeface="2  Lotus" pitchFamily="2" charset="-78"/>
              </a:rPr>
              <a:t>Sourse</a:t>
            </a:r>
            <a:r>
              <a:rPr lang="en-US" dirty="0" smtClean="0">
                <a:cs typeface="2  Lotus" pitchFamily="2" charset="-78"/>
              </a:rPr>
              <a:t> Convertor) </a:t>
            </a:r>
            <a:r>
              <a:rPr lang="fa-IR" dirty="0" smtClean="0">
                <a:cs typeface="2  Lotus" pitchFamily="2" charset="-78"/>
              </a:rPr>
              <a:t>و فیلتر(با ترانسفورماتور). </a:t>
            </a:r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pic>
        <p:nvPicPr>
          <p:cNvPr id="52225" name="Picture 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411510"/>
            <a:ext cx="4462786" cy="416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300192" y="504000"/>
            <a:ext cx="2520000" cy="1080000"/>
          </a:xfrm>
          <a:prstGeom prst="roundRect">
            <a:avLst>
              <a:gd name="adj" fmla="val 20437"/>
            </a:avLst>
          </a:prstGeom>
        </p:spPr>
        <p:style>
          <a:lnRef idx="0">
            <a:schemeClr val="accent2"/>
          </a:lnRef>
          <a:fillRef idx="1003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اثر اتصال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توربین هاي </a:t>
            </a:r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بادي سرعت ثابت بر کیفیت توان شبکه وبکارگیري 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STATCOM</a:t>
            </a:r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جهت بهبود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آن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064000" y="0"/>
            <a:ext cx="1080000" cy="54000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فصل6</a:t>
            </a:r>
            <a:endParaRPr lang="fa-IR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pic>
        <p:nvPicPr>
          <p:cNvPr id="51201" name="Picture 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357172"/>
            <a:ext cx="5286411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6143636" y="1643056"/>
            <a:ext cx="2448272" cy="576064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dirty="0" smtClean="0">
                <a:cs typeface="2  Lotus" pitchFamily="2" charset="-78"/>
              </a:rPr>
              <a:t>مدل</a:t>
            </a:r>
            <a:r>
              <a:rPr lang="en-US" dirty="0" smtClean="0">
                <a:cs typeface="2  Lotus" pitchFamily="2" charset="-78"/>
              </a:rPr>
              <a:t> </a:t>
            </a:r>
            <a:r>
              <a:rPr lang="fa-IR" dirty="0" smtClean="0">
                <a:cs typeface="2  Lotus" pitchFamily="2" charset="-78"/>
              </a:rPr>
              <a:t>سازي </a:t>
            </a:r>
            <a:r>
              <a:rPr lang="fa-IR" dirty="0">
                <a:cs typeface="2  Lotus" pitchFamily="2" charset="-78"/>
              </a:rPr>
              <a:t>و </a:t>
            </a:r>
            <a:r>
              <a:rPr lang="fa-IR" dirty="0" smtClean="0">
                <a:cs typeface="2  Lotus" pitchFamily="2" charset="-78"/>
              </a:rPr>
              <a:t>کنترل</a:t>
            </a:r>
            <a:r>
              <a:rPr lang="en-US" dirty="0" smtClean="0">
                <a:cs typeface="2  Lotus" pitchFamily="2" charset="-78"/>
              </a:rPr>
              <a:t>STATCOM </a:t>
            </a:r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857884" y="4143386"/>
            <a:ext cx="2734024" cy="576064"/>
          </a:xfrm>
          <a:prstGeom prst="roundRect">
            <a:avLst>
              <a:gd name="adj" fmla="val 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b="1" dirty="0" smtClean="0">
                <a:cs typeface="2  Lotus" pitchFamily="2" charset="-78"/>
              </a:rPr>
              <a:t>حرکت هاي سازه مکانیکی توربین بادي در شكل ها آورده شده است:</a:t>
            </a:r>
            <a:endParaRPr lang="fa-IR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300192" y="504000"/>
            <a:ext cx="2520000" cy="1080000"/>
          </a:xfrm>
          <a:prstGeom prst="roundRect">
            <a:avLst>
              <a:gd name="adj" fmla="val 20437"/>
            </a:avLst>
          </a:prstGeom>
        </p:spPr>
        <p:style>
          <a:lnRef idx="0">
            <a:schemeClr val="accent2"/>
          </a:lnRef>
          <a:fillRef idx="1003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اثر اتصال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توربین هاي </a:t>
            </a:r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بادي سرعت ثابت بر کیفیت توان شبکه وبکارگیري 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STATCOM</a:t>
            </a:r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جهت بهبود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آن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064000" y="0"/>
            <a:ext cx="1080000" cy="54000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فصل6</a:t>
            </a:r>
            <a:endParaRPr lang="fa-IR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372200" y="1779662"/>
            <a:ext cx="2376264" cy="576064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>
                <a:cs typeface="2  Lotus" pitchFamily="2" charset="-78"/>
              </a:rPr>
              <a:t>نتایج شبیه </a:t>
            </a:r>
            <a:r>
              <a:rPr lang="fa-IR" dirty="0" err="1">
                <a:cs typeface="2  Lotus" pitchFamily="2" charset="-78"/>
              </a:rPr>
              <a:t>سازي</a:t>
            </a:r>
            <a:r>
              <a:rPr lang="fa-IR" dirty="0">
                <a:cs typeface="2  Lotus" pitchFamily="2" charset="-78"/>
              </a:rPr>
              <a:t> </a:t>
            </a:r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72200" y="2571750"/>
            <a:ext cx="2376264" cy="9361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Lotus" pitchFamily="2" charset="-78"/>
              </a:rPr>
              <a:t>1- </a:t>
            </a:r>
            <a:r>
              <a:rPr lang="fa-IR" dirty="0">
                <a:cs typeface="2  Lotus" pitchFamily="2" charset="-78"/>
              </a:rPr>
              <a:t>اثر </a:t>
            </a:r>
            <a:r>
              <a:rPr lang="fa-IR" dirty="0" err="1">
                <a:cs typeface="2  Lotus" pitchFamily="2" charset="-78"/>
              </a:rPr>
              <a:t>خطاي</a:t>
            </a:r>
            <a:r>
              <a:rPr lang="fa-IR" dirty="0">
                <a:cs typeface="2  Lotus" pitchFamily="2" charset="-78"/>
              </a:rPr>
              <a:t> </a:t>
            </a:r>
            <a:r>
              <a:rPr lang="en-US" b="1" dirty="0">
                <a:cs typeface="2  Lotus" pitchFamily="2" charset="-78"/>
              </a:rPr>
              <a:t>Yaw</a:t>
            </a:r>
            <a:r>
              <a:rPr lang="fa-IR" dirty="0">
                <a:cs typeface="2  Lotus" pitchFamily="2" charset="-78"/>
              </a:rPr>
              <a:t> بر نوسانات ولتاژ و توان </a:t>
            </a:r>
            <a:r>
              <a:rPr lang="fa-IR" dirty="0" err="1">
                <a:cs typeface="2  Lotus" pitchFamily="2" charset="-78"/>
              </a:rPr>
              <a:t>تولیدي</a:t>
            </a:r>
            <a:r>
              <a:rPr lang="fa-IR" dirty="0">
                <a:cs typeface="2  Lotus" pitchFamily="2" charset="-78"/>
              </a:rPr>
              <a:t> توربین </a:t>
            </a:r>
            <a:r>
              <a:rPr lang="fa-IR" dirty="0" err="1">
                <a:cs typeface="2  Lotus" pitchFamily="2" charset="-78"/>
              </a:rPr>
              <a:t>بادي</a:t>
            </a:r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72200" y="3651870"/>
            <a:ext cx="2376264" cy="93610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 smtClean="0">
                <a:cs typeface="2  Lotus" pitchFamily="2" charset="-78"/>
              </a:rPr>
              <a:t>2-کاهش </a:t>
            </a:r>
            <a:r>
              <a:rPr lang="fa-IR" dirty="0">
                <a:cs typeface="2  Lotus" pitchFamily="2" charset="-78"/>
              </a:rPr>
              <a:t>تغییرات ولتاژ ناشی از تند بادها با استفاده از</a:t>
            </a:r>
            <a:r>
              <a:rPr lang="en-US" dirty="0">
                <a:cs typeface="2  Lotus" pitchFamily="2" charset="-78"/>
              </a:rPr>
              <a:t> STATCOM </a:t>
            </a:r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3568" y="411510"/>
            <a:ext cx="4968552" cy="1224136"/>
          </a:xfrm>
          <a:prstGeom prst="roundRect">
            <a:avLst>
              <a:gd name="adj" fmla="val 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dirty="0" smtClean="0">
                <a:cs typeface="2  Lotus" pitchFamily="2" charset="-78"/>
              </a:rPr>
              <a:t>می دانیم </a:t>
            </a:r>
            <a:r>
              <a:rPr lang="fa-IR" dirty="0">
                <a:cs typeface="2  Lotus" pitchFamily="2" charset="-78"/>
              </a:rPr>
              <a:t>سرعت و جهت باد دائما در حال تغییر است. تغییر جهت باد بایستی با تغییر محور روتور توربین و </a:t>
            </a:r>
            <a:r>
              <a:rPr lang="fa-IR" dirty="0" smtClean="0">
                <a:cs typeface="2  Lotus" pitchFamily="2" charset="-78"/>
              </a:rPr>
              <a:t>قرارگرفتن </a:t>
            </a:r>
            <a:r>
              <a:rPr lang="fa-IR" dirty="0">
                <a:cs typeface="2  Lotus" pitchFamily="2" charset="-78"/>
              </a:rPr>
              <a:t>این محور در راستاي باد خنثی گردد و در </a:t>
            </a:r>
            <a:r>
              <a:rPr lang="fa-IR" dirty="0" smtClean="0">
                <a:cs typeface="2  Lotus" pitchFamily="2" charset="-78"/>
              </a:rPr>
              <a:t>صورتی که </a:t>
            </a:r>
            <a:r>
              <a:rPr lang="fa-IR" dirty="0">
                <a:cs typeface="2  Lotus" pitchFamily="2" charset="-78"/>
              </a:rPr>
              <a:t>این عمل به هر دلیل(از جمله عملکرد نامناسب مکانیسم</a:t>
            </a:r>
            <a:r>
              <a:rPr lang="en-US" dirty="0">
                <a:cs typeface="2  Lotus" pitchFamily="2" charset="-78"/>
              </a:rPr>
              <a:t>(Yaw</a:t>
            </a:r>
            <a:r>
              <a:rPr lang="fa-IR" dirty="0">
                <a:cs typeface="2  Lotus" pitchFamily="2" charset="-78"/>
              </a:rPr>
              <a:t> محقق نشود خطاي</a:t>
            </a:r>
            <a:r>
              <a:rPr lang="en-US" dirty="0" smtClean="0">
                <a:cs typeface="2  Lotus" pitchFamily="2" charset="-78"/>
              </a:rPr>
              <a:t>Yaw </a:t>
            </a:r>
            <a:r>
              <a:rPr lang="fa-IR" dirty="0" smtClean="0">
                <a:cs typeface="2  Lotus" pitchFamily="2" charset="-78"/>
              </a:rPr>
              <a:t> </a:t>
            </a:r>
            <a:r>
              <a:rPr lang="fa-IR" dirty="0">
                <a:cs typeface="2  Lotus" pitchFamily="2" charset="-78"/>
              </a:rPr>
              <a:t>را بوجود </a:t>
            </a:r>
            <a:r>
              <a:rPr lang="fa-IR" dirty="0" smtClean="0">
                <a:cs typeface="2  Lotus" pitchFamily="2" charset="-78"/>
              </a:rPr>
              <a:t>می آورد</a:t>
            </a:r>
            <a:r>
              <a:rPr lang="en-US" dirty="0">
                <a:cs typeface="2  Lotus" pitchFamily="2" charset="-78"/>
              </a:rPr>
              <a:t>.</a:t>
            </a:r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568" y="1851670"/>
            <a:ext cx="4968552" cy="6480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dirty="0">
                <a:cs typeface="2  Lotus" pitchFamily="2" charset="-78"/>
              </a:rPr>
              <a:t>این پدیده باعث ایجاد نوساناتی بر روي گشتاور آيرودینامیکی و در نتیجه توان و ولتاژ خروجی ژنراتور </a:t>
            </a:r>
            <a:r>
              <a:rPr lang="fa-IR" dirty="0" smtClean="0">
                <a:cs typeface="2  Lotus" pitchFamily="2" charset="-78"/>
              </a:rPr>
              <a:t>می گردد.</a:t>
            </a:r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568" y="4083918"/>
            <a:ext cx="4968552" cy="7920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dirty="0">
                <a:cs typeface="2  Lotus" pitchFamily="2" charset="-78"/>
              </a:rPr>
              <a:t>شد یک راه تثبیت ولتاژ </a:t>
            </a:r>
            <a:r>
              <a:rPr lang="fa-IR" dirty="0" err="1">
                <a:cs typeface="2  Lotus" pitchFamily="2" charset="-78"/>
              </a:rPr>
              <a:t>وکاهش</a:t>
            </a:r>
            <a:r>
              <a:rPr lang="fa-IR" dirty="0">
                <a:cs typeface="2  Lotus" pitchFamily="2" charset="-78"/>
              </a:rPr>
              <a:t> این نوسانات </a:t>
            </a:r>
            <a:r>
              <a:rPr lang="fa-IR" dirty="0" err="1">
                <a:cs typeface="2  Lotus" pitchFamily="2" charset="-78"/>
              </a:rPr>
              <a:t>بکارگیري</a:t>
            </a:r>
            <a:r>
              <a:rPr lang="fa-IR" dirty="0">
                <a:cs typeface="2  Lotus" pitchFamily="2" charset="-78"/>
              </a:rPr>
              <a:t> </a:t>
            </a:r>
            <a:r>
              <a:rPr lang="fa-IR" dirty="0" err="1">
                <a:cs typeface="2  Lotus" pitchFamily="2" charset="-78"/>
              </a:rPr>
              <a:t>ادواتی</a:t>
            </a:r>
            <a:r>
              <a:rPr lang="fa-IR" dirty="0">
                <a:cs typeface="2  Lotus" pitchFamily="2" charset="-78"/>
              </a:rPr>
              <a:t> همچون </a:t>
            </a:r>
            <a:r>
              <a:rPr lang="en-US" dirty="0">
                <a:cs typeface="2  Lotus" pitchFamily="2" charset="-78"/>
              </a:rPr>
              <a:t> STATCOM</a:t>
            </a:r>
            <a:r>
              <a:rPr lang="fa-IR" dirty="0" smtClean="0">
                <a:cs typeface="2  Lotus" pitchFamily="2" charset="-78"/>
              </a:rPr>
              <a:t>می باشد</a:t>
            </a:r>
            <a:r>
              <a:rPr lang="fa-IR" dirty="0">
                <a:cs typeface="2  Lotus" pitchFamily="2" charset="-78"/>
              </a:rPr>
              <a:t>. این وسیله ولتاژ را با تزریق توان راکتیو به شبکه در نقطه اتصال کنترل </a:t>
            </a:r>
            <a:r>
              <a:rPr lang="fa-IR" dirty="0" smtClean="0">
                <a:cs typeface="2  Lotus" pitchFamily="2" charset="-78"/>
              </a:rPr>
              <a:t>می نماید</a:t>
            </a:r>
            <a:r>
              <a:rPr lang="fa-IR" dirty="0">
                <a:cs typeface="2  Lotus" pitchFamily="2" charset="-78"/>
              </a:rPr>
              <a:t>.</a:t>
            </a:r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3568" y="2643758"/>
            <a:ext cx="4968552" cy="129614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dirty="0">
                <a:cs typeface="2  Lotus" pitchFamily="2" charset="-78"/>
              </a:rPr>
              <a:t>جهت بررسی اثر تند باد بر کیفیت ولتاژ و توان تولیدي توربین بادي به یک مدل نسبتاً دقیق از باد نیاز </a:t>
            </a:r>
            <a:r>
              <a:rPr lang="fa-IR" dirty="0" smtClean="0">
                <a:cs typeface="2  Lotus" pitchFamily="2" charset="-78"/>
              </a:rPr>
              <a:t>می باشد</a:t>
            </a:r>
            <a:r>
              <a:rPr lang="en-US" dirty="0">
                <a:cs typeface="2  Lotus" pitchFamily="2" charset="-78"/>
              </a:rPr>
              <a:t>.</a:t>
            </a:r>
            <a:r>
              <a:rPr lang="fa-IR" dirty="0">
                <a:cs typeface="2  Lotus" pitchFamily="2" charset="-78"/>
              </a:rPr>
              <a:t> در این راستا </a:t>
            </a:r>
            <a:r>
              <a:rPr lang="en-US" dirty="0">
                <a:cs typeface="2  Lotus" pitchFamily="2" charset="-78"/>
              </a:rPr>
              <a:t> </a:t>
            </a:r>
            <a:r>
              <a:rPr lang="en-US" dirty="0" err="1">
                <a:cs typeface="2  Lotus" pitchFamily="2" charset="-78"/>
              </a:rPr>
              <a:t>TurbSim</a:t>
            </a:r>
            <a:r>
              <a:rPr lang="fa-IR" dirty="0">
                <a:cs typeface="2  Lotus" pitchFamily="2" charset="-78"/>
              </a:rPr>
              <a:t>براي </a:t>
            </a:r>
            <a:r>
              <a:rPr lang="fa-IR" dirty="0" smtClean="0">
                <a:cs typeface="2  Lotus" pitchFamily="2" charset="-78"/>
              </a:rPr>
              <a:t>مدل سازي </a:t>
            </a:r>
            <a:r>
              <a:rPr lang="fa-IR" dirty="0">
                <a:cs typeface="2  Lotus" pitchFamily="2" charset="-78"/>
              </a:rPr>
              <a:t>باد استفاده شده که نرم افزاري اختصاصی به این منظور </a:t>
            </a:r>
            <a:r>
              <a:rPr lang="fa-IR" dirty="0" smtClean="0">
                <a:cs typeface="2  Lotus" pitchFamily="2" charset="-78"/>
              </a:rPr>
              <a:t>است.</a:t>
            </a:r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cxnSp>
        <p:nvCxnSpPr>
          <p:cNvPr id="12" name="Elbow Connector 11"/>
          <p:cNvCxnSpPr>
            <a:stCxn id="5" idx="1"/>
            <a:endCxn id="8" idx="3"/>
          </p:cNvCxnSpPr>
          <p:nvPr/>
        </p:nvCxnSpPr>
        <p:spPr>
          <a:xfrm rot="10800000">
            <a:off x="5652120" y="2175706"/>
            <a:ext cx="720080" cy="86409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5" idx="1"/>
            <a:endCxn id="7" idx="3"/>
          </p:cNvCxnSpPr>
          <p:nvPr/>
        </p:nvCxnSpPr>
        <p:spPr>
          <a:xfrm rot="10800000">
            <a:off x="5652120" y="1023578"/>
            <a:ext cx="720080" cy="201622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6" idx="1"/>
            <a:endCxn id="9" idx="3"/>
          </p:cNvCxnSpPr>
          <p:nvPr/>
        </p:nvCxnSpPr>
        <p:spPr>
          <a:xfrm rot="10800000" flipV="1">
            <a:off x="5652120" y="4119922"/>
            <a:ext cx="720080" cy="36004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6" idx="1"/>
            <a:endCxn id="10" idx="3"/>
          </p:cNvCxnSpPr>
          <p:nvPr/>
        </p:nvCxnSpPr>
        <p:spPr>
          <a:xfrm rot="10800000">
            <a:off x="5652120" y="3291830"/>
            <a:ext cx="720080" cy="82809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300192" y="504000"/>
            <a:ext cx="2520000" cy="1080000"/>
          </a:xfrm>
          <a:prstGeom prst="roundRect">
            <a:avLst>
              <a:gd name="adj" fmla="val 20437"/>
            </a:avLst>
          </a:prstGeom>
        </p:spPr>
        <p:style>
          <a:lnRef idx="0">
            <a:schemeClr val="accent2"/>
          </a:lnRef>
          <a:fillRef idx="1003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اثر اتصال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توربین هاي </a:t>
            </a:r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بادي سرعت ثابت بر کیفیت توان شبکه وبکارگیري 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STATCOM</a:t>
            </a:r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جهت بهبود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آن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064000" y="0"/>
            <a:ext cx="1080000" cy="54000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فصل6</a:t>
            </a:r>
            <a:endParaRPr lang="fa-IR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779912" y="771550"/>
            <a:ext cx="2304256" cy="504056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dirty="0">
                <a:cs typeface="2  Lotus" pitchFamily="2" charset="-78"/>
              </a:rPr>
              <a:t>نتیجه </a:t>
            </a:r>
            <a:r>
              <a:rPr lang="fa-IR" dirty="0" err="1">
                <a:cs typeface="2  Lotus" pitchFamily="2" charset="-78"/>
              </a:rPr>
              <a:t>گیري</a:t>
            </a:r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79912" y="1779662"/>
            <a:ext cx="4968552" cy="15121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dirty="0" smtClean="0">
                <a:cs typeface="2  Lotus" pitchFamily="2" charset="-78"/>
              </a:rPr>
              <a:t>کلیه جنبه</a:t>
            </a:r>
            <a:r>
              <a:rPr lang="en-US" dirty="0" smtClean="0">
                <a:cs typeface="2  Lotus" pitchFamily="2" charset="-78"/>
              </a:rPr>
              <a:t> </a:t>
            </a:r>
            <a:r>
              <a:rPr lang="fa-IR" dirty="0" smtClean="0">
                <a:cs typeface="2  Lotus" pitchFamily="2" charset="-78"/>
              </a:rPr>
              <a:t>هاي </a:t>
            </a:r>
            <a:r>
              <a:rPr lang="fa-IR" dirty="0">
                <a:cs typeface="2  Lotus" pitchFamily="2" charset="-78"/>
              </a:rPr>
              <a:t>آيرودینامیکی، مکانیکی و الکتریکی یک نیروگاه بادي متصل به شبکه با استفاده از نرم افزارهاي</a:t>
            </a:r>
            <a:r>
              <a:rPr lang="en-US" dirty="0">
                <a:cs typeface="2  Lotus" pitchFamily="2" charset="-78"/>
              </a:rPr>
              <a:t> </a:t>
            </a:r>
            <a:r>
              <a:rPr lang="en-US" dirty="0" err="1" smtClean="0">
                <a:cs typeface="2  Lotus" pitchFamily="2" charset="-78"/>
              </a:rPr>
              <a:t>AeroDyn</a:t>
            </a:r>
            <a:r>
              <a:rPr lang="en-US" dirty="0" smtClean="0">
                <a:cs typeface="2  Lotus" pitchFamily="2" charset="-78"/>
              </a:rPr>
              <a:t> </a:t>
            </a:r>
            <a:r>
              <a:rPr lang="fa-IR" dirty="0" smtClean="0">
                <a:cs typeface="2  Lotus" pitchFamily="2" charset="-78"/>
              </a:rPr>
              <a:t>،</a:t>
            </a:r>
            <a:r>
              <a:rPr lang="en-US" dirty="0" err="1">
                <a:cs typeface="2  Lotus" pitchFamily="2" charset="-78"/>
              </a:rPr>
              <a:t>TurbSim</a:t>
            </a:r>
            <a:r>
              <a:rPr lang="en-US" dirty="0">
                <a:cs typeface="2  Lotus" pitchFamily="2" charset="-78"/>
              </a:rPr>
              <a:t> </a:t>
            </a:r>
            <a:r>
              <a:rPr lang="fa-IR" dirty="0">
                <a:cs typeface="2  Lotus" pitchFamily="2" charset="-78"/>
              </a:rPr>
              <a:t>،</a:t>
            </a:r>
            <a:r>
              <a:rPr lang="en-US" dirty="0">
                <a:cs typeface="2  Lotus" pitchFamily="2" charset="-78"/>
              </a:rPr>
              <a:t> FAST </a:t>
            </a:r>
            <a:r>
              <a:rPr lang="fa-IR" dirty="0">
                <a:cs typeface="2  Lotus" pitchFamily="2" charset="-78"/>
              </a:rPr>
              <a:t>و </a:t>
            </a:r>
            <a:r>
              <a:rPr lang="en-US" dirty="0">
                <a:cs typeface="2  Lotus" pitchFamily="2" charset="-78"/>
              </a:rPr>
              <a:t> </a:t>
            </a:r>
            <a:r>
              <a:rPr lang="en-US" dirty="0" smtClean="0">
                <a:cs typeface="2  Lotus" pitchFamily="2" charset="-78"/>
              </a:rPr>
              <a:t>   </a:t>
            </a:r>
            <a:r>
              <a:rPr lang="en-US" dirty="0" err="1" smtClean="0">
                <a:cs typeface="2  Lotus" pitchFamily="2" charset="-78"/>
              </a:rPr>
              <a:t>Simulink</a:t>
            </a:r>
            <a:r>
              <a:rPr lang="fa-IR" dirty="0">
                <a:cs typeface="2  Lotus" pitchFamily="2" charset="-78"/>
              </a:rPr>
              <a:t>مدل گردیده است. این مدل براي بررسی آثار تغییر سرعت و جهت باد بر کیفیت توان و ولتاژ تولیدي مورد استفاده </a:t>
            </a:r>
            <a:r>
              <a:rPr lang="fa-IR" dirty="0" smtClean="0">
                <a:cs typeface="2  Lotus" pitchFamily="2" charset="-78"/>
              </a:rPr>
              <a:t>قرارگرفت</a:t>
            </a:r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79912" y="3435846"/>
            <a:ext cx="4968552" cy="112216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dirty="0">
                <a:cs typeface="2  Lotus" pitchFamily="2" charset="-78"/>
              </a:rPr>
              <a:t>که تند باد باعث ایجاد تغییراتی بر </a:t>
            </a:r>
            <a:r>
              <a:rPr lang="fa-IR" dirty="0" err="1">
                <a:cs typeface="2  Lotus" pitchFamily="2" charset="-78"/>
              </a:rPr>
              <a:t>روي</a:t>
            </a:r>
            <a:r>
              <a:rPr lang="fa-IR" dirty="0">
                <a:cs typeface="2  Lotus" pitchFamily="2" charset="-78"/>
              </a:rPr>
              <a:t> توان و ولتاژ </a:t>
            </a:r>
            <a:r>
              <a:rPr lang="fa-IR" dirty="0" err="1">
                <a:cs typeface="2  Lotus" pitchFamily="2" charset="-78"/>
              </a:rPr>
              <a:t>تولیدي</a:t>
            </a:r>
            <a:r>
              <a:rPr lang="fa-IR" dirty="0">
                <a:cs typeface="2  Lotus" pitchFamily="2" charset="-78"/>
              </a:rPr>
              <a:t> می شود. در خاتمه نیز عملکرد </a:t>
            </a:r>
            <a:r>
              <a:rPr lang="fa-IR" dirty="0" smtClean="0">
                <a:cs typeface="2  Lotus" pitchFamily="2" charset="-78"/>
              </a:rPr>
              <a:t>موفقيت آمیز </a:t>
            </a:r>
            <a:r>
              <a:rPr lang="fa-IR" dirty="0">
                <a:cs typeface="2  Lotus" pitchFamily="2" charset="-78"/>
              </a:rPr>
              <a:t>یک</a:t>
            </a:r>
            <a:r>
              <a:rPr lang="en-US" dirty="0">
                <a:cs typeface="2  Lotus" pitchFamily="2" charset="-78"/>
              </a:rPr>
              <a:t> STATCOM </a:t>
            </a:r>
            <a:r>
              <a:rPr lang="fa-IR" dirty="0">
                <a:cs typeface="2  Lotus" pitchFamily="2" charset="-78"/>
              </a:rPr>
              <a:t>در تثبیت ولتاژ شبکه به تصویر کشیده </a:t>
            </a:r>
            <a:r>
              <a:rPr lang="fa-IR" dirty="0" smtClean="0">
                <a:cs typeface="2  Lotus" pitchFamily="2" charset="-78"/>
              </a:rPr>
              <a:t>شد.</a:t>
            </a:r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pic>
        <p:nvPicPr>
          <p:cNvPr id="49153" name="Picture 1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5486"/>
            <a:ext cx="3240360" cy="162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1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51670"/>
            <a:ext cx="3240360" cy="1489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1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435846"/>
            <a:ext cx="3240360" cy="159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300000" y="324000"/>
            <a:ext cx="2520000" cy="1080000"/>
          </a:xfrm>
          <a:prstGeom prst="roundRect">
            <a:avLst>
              <a:gd name="adj" fmla="val 20437"/>
            </a:avLst>
          </a:prstGeom>
        </p:spPr>
        <p:style>
          <a:lnRef idx="0">
            <a:schemeClr val="accent2"/>
          </a:lnRef>
          <a:fillRef idx="1003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فصل 1</a:t>
            </a:r>
            <a:endParaRPr lang="fa-IR" sz="4400" dirty="0">
              <a:solidFill>
                <a:srgbClr val="C00000"/>
              </a:solidFill>
              <a:cs typeface="2  Lotus" pitchFamily="2" charset="-78"/>
            </a:endParaRPr>
          </a:p>
        </p:txBody>
      </p:sp>
      <p:cxnSp>
        <p:nvCxnSpPr>
          <p:cNvPr id="3" name="Straight Connector 2"/>
          <p:cNvCxnSpPr>
            <a:stCxn id="2" idx="3"/>
          </p:cNvCxnSpPr>
          <p:nvPr/>
        </p:nvCxnSpPr>
        <p:spPr>
          <a:xfrm flipH="1">
            <a:off x="8786842" y="864000"/>
            <a:ext cx="33158" cy="3565138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4" name="Rounded Rectangle 3"/>
          <p:cNvSpPr/>
          <p:nvPr/>
        </p:nvSpPr>
        <p:spPr>
          <a:xfrm>
            <a:off x="6480000" y="1635646"/>
            <a:ext cx="1800000" cy="900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انرژی باد</a:t>
            </a:r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480000" y="3996000"/>
            <a:ext cx="1800000" cy="900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بررسي</a:t>
            </a:r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</a:t>
            </a:r>
            <a:r>
              <a:rPr lang="fa-IR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ميزان</a:t>
            </a:r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تقاضا</a:t>
            </a:r>
          </a:p>
        </p:txBody>
      </p:sp>
      <p:sp>
        <p:nvSpPr>
          <p:cNvPr id="6" name="Left Arrow 5"/>
          <p:cNvSpPr/>
          <p:nvPr/>
        </p:nvSpPr>
        <p:spPr>
          <a:xfrm>
            <a:off x="6480000" y="2844000"/>
            <a:ext cx="1800000" cy="900000"/>
          </a:xfrm>
          <a:prstGeom prst="leftArrow">
            <a:avLst>
              <a:gd name="adj1" fmla="val 100000"/>
              <a:gd name="adj2" fmla="val 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تاریخچه </a:t>
            </a:r>
            <a:r>
              <a:rPr lang="fa-IR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انرژي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</a:t>
            </a:r>
            <a:r>
              <a:rPr lang="fa-IR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بادي</a:t>
            </a:r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cxnSp>
        <p:nvCxnSpPr>
          <p:cNvPr id="7" name="Straight Arrow Connector 6"/>
          <p:cNvCxnSpPr>
            <a:endCxn id="4" idx="3"/>
          </p:cNvCxnSpPr>
          <p:nvPr/>
        </p:nvCxnSpPr>
        <p:spPr>
          <a:xfrm rot="10800000" flipV="1">
            <a:off x="8280000" y="2071684"/>
            <a:ext cx="506842" cy="139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8" name="Straight Arrow Connector 7"/>
          <p:cNvCxnSpPr>
            <a:endCxn id="6" idx="3"/>
          </p:cNvCxnSpPr>
          <p:nvPr/>
        </p:nvCxnSpPr>
        <p:spPr>
          <a:xfrm flipH="1">
            <a:off x="8280000" y="3291830"/>
            <a:ext cx="540472" cy="21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9" name="Straight Arrow Connector 8"/>
          <p:cNvCxnSpPr>
            <a:endCxn id="5" idx="3"/>
          </p:cNvCxnSpPr>
          <p:nvPr/>
        </p:nvCxnSpPr>
        <p:spPr>
          <a:xfrm flipH="1">
            <a:off x="8280000" y="4443958"/>
            <a:ext cx="540472" cy="20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4" name="Rounded Rectangle 13"/>
          <p:cNvSpPr/>
          <p:nvPr/>
        </p:nvSpPr>
        <p:spPr>
          <a:xfrm>
            <a:off x="648000" y="2143122"/>
            <a:ext cx="5400000" cy="2536878"/>
          </a:xfrm>
          <a:prstGeom prst="roundRect">
            <a:avLst>
              <a:gd name="adj" fmla="val 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استفاده از انرژي باد پيشينه دراز مدتي داشته و به حدود سده 2 پيش از ميلاد در ايران باستان باز مي گردد.</a:t>
            </a:r>
          </a:p>
          <a:p>
            <a:r>
              <a:rPr lang="fa-IR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نخستین </a:t>
            </a:r>
            <a:r>
              <a:rPr lang="fa-IR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ماشینی که با استفاده از نیروی باد به حرکت درآمد، چرخ بادی </a:t>
            </a:r>
            <a:r>
              <a:rPr lang="fa-IR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هرون </a:t>
            </a:r>
            <a:r>
              <a:rPr lang="fa-IR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بود؛ نخستین </a:t>
            </a:r>
            <a:r>
              <a:rPr lang="fa-IR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آسیاب </a:t>
            </a:r>
            <a:r>
              <a:rPr lang="fa-IR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بادی</a:t>
            </a:r>
            <a:r>
              <a:rPr lang="fa-IR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</a:t>
            </a:r>
            <a:r>
              <a:rPr lang="fa-IR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عملی</a:t>
            </a:r>
            <a:r>
              <a:rPr lang="fa-IR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، در سدهٔ ۷ میلادی</a:t>
            </a:r>
            <a:r>
              <a:rPr lang="en-US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</a:t>
            </a:r>
            <a:r>
              <a:rPr lang="fa-IR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در سیستان</a:t>
            </a:r>
            <a:r>
              <a:rPr lang="en-US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</a:t>
            </a:r>
            <a:r>
              <a:rPr lang="fa-IR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ساخته شد. </a:t>
            </a:r>
            <a:endParaRPr lang="fa-IR" sz="1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  <a:p>
            <a:r>
              <a:rPr lang="fa-IR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نخستین </a:t>
            </a:r>
            <a:r>
              <a:rPr lang="fa-IR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توربین بادی با کاربرد تولید برق، یک ماشین شارژ باتری بود که در ژانويه </a:t>
            </a:r>
            <a:r>
              <a:rPr lang="fa-IR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۱۸۸۷ توسط </a:t>
            </a:r>
            <a:r>
              <a:rPr lang="fa-IR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یک مهندس اسکاتلندی به نام </a:t>
            </a:r>
            <a:r>
              <a:rPr lang="fa-IR" sz="18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جیمز بلایث</a:t>
            </a:r>
            <a:r>
              <a:rPr lang="fa-IR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ساخته شد. </a:t>
            </a:r>
          </a:p>
        </p:txBody>
      </p:sp>
      <p:cxnSp>
        <p:nvCxnSpPr>
          <p:cNvPr id="25" name="Straight Arrow Connector 24"/>
          <p:cNvCxnSpPr>
            <a:stCxn id="6" idx="1"/>
          </p:cNvCxnSpPr>
          <p:nvPr/>
        </p:nvCxnSpPr>
        <p:spPr>
          <a:xfrm flipH="1" flipV="1">
            <a:off x="6012160" y="3291830"/>
            <a:ext cx="467840" cy="21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23528" y="3507854"/>
            <a:ext cx="2736304" cy="1296144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2  Lotus" pitchFamily="2" charset="-78"/>
              </a:rPr>
              <a:t>پایان</a:t>
            </a:r>
            <a:endParaRPr lang="fa-IR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2  Lotus" pitchFamily="2" charset="-78"/>
            </a:endParaRPr>
          </a:p>
        </p:txBody>
      </p:sp>
      <p:sp>
        <p:nvSpPr>
          <p:cNvPr id="7" name="Vertical Scroll 6"/>
          <p:cNvSpPr/>
          <p:nvPr/>
        </p:nvSpPr>
        <p:spPr>
          <a:xfrm>
            <a:off x="6084168" y="267494"/>
            <a:ext cx="2808312" cy="3168352"/>
          </a:xfrm>
          <a:prstGeom prst="verticalScroll">
            <a:avLst/>
          </a:prstGeom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abic Typesetting" pitchFamily="66" charset="-78"/>
                <a:cs typeface="2  Lotus" pitchFamily="2" charset="-78"/>
              </a:rPr>
              <a:t>باتقدیر وتشکر ازتمامی اساتید گرامی که دراین پروژه مرا راهنمایی وهمراهی نمودند.</a:t>
            </a:r>
            <a:endParaRPr lang="fa-IR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abic Typesetting" pitchFamily="66" charset="-78"/>
              <a:cs typeface="2 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300000" y="324000"/>
            <a:ext cx="2520000" cy="1080000"/>
          </a:xfrm>
          <a:prstGeom prst="roundRect">
            <a:avLst>
              <a:gd name="adj" fmla="val 20437"/>
            </a:avLst>
          </a:prstGeom>
        </p:spPr>
        <p:style>
          <a:lnRef idx="0">
            <a:schemeClr val="accent2"/>
          </a:lnRef>
          <a:fillRef idx="1003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فصل 1</a:t>
            </a:r>
            <a:endParaRPr lang="fa-IR" sz="4400" dirty="0">
              <a:solidFill>
                <a:srgbClr val="C00000"/>
              </a:solidFill>
              <a:cs typeface="2  Lotus" pitchFamily="2" charset="-78"/>
            </a:endParaRPr>
          </a:p>
        </p:txBody>
      </p:sp>
      <p:cxnSp>
        <p:nvCxnSpPr>
          <p:cNvPr id="3" name="Straight Connector 2"/>
          <p:cNvCxnSpPr>
            <a:stCxn id="2" idx="3"/>
          </p:cNvCxnSpPr>
          <p:nvPr/>
        </p:nvCxnSpPr>
        <p:spPr>
          <a:xfrm>
            <a:off x="8820000" y="864000"/>
            <a:ext cx="0" cy="3888000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4" name="Rounded Rectangle 3"/>
          <p:cNvSpPr/>
          <p:nvPr/>
        </p:nvSpPr>
        <p:spPr>
          <a:xfrm>
            <a:off x="6480000" y="1635646"/>
            <a:ext cx="1800000" cy="900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انرژی باد</a:t>
            </a:r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480000" y="2808000"/>
            <a:ext cx="1800000" cy="900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تاریخچه </a:t>
            </a:r>
            <a:r>
              <a:rPr lang="fa-IR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انرژي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</a:t>
            </a:r>
            <a:r>
              <a:rPr lang="fa-IR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بادي</a:t>
            </a:r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6480000" y="4032000"/>
            <a:ext cx="1799960" cy="900000"/>
          </a:xfrm>
          <a:prstGeom prst="leftArrow">
            <a:avLst>
              <a:gd name="adj1" fmla="val 100000"/>
              <a:gd name="adj2" fmla="val 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</a:t>
            </a:r>
            <a:r>
              <a:rPr lang="fa-IR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بررسي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</a:t>
            </a:r>
            <a:r>
              <a:rPr lang="fa-IR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ميزان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تقاضا</a:t>
            </a:r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cxnSp>
        <p:nvCxnSpPr>
          <p:cNvPr id="7" name="Straight Arrow Connector 6"/>
          <p:cNvCxnSpPr>
            <a:endCxn id="4" idx="3"/>
          </p:cNvCxnSpPr>
          <p:nvPr/>
        </p:nvCxnSpPr>
        <p:spPr>
          <a:xfrm flipH="1">
            <a:off x="8280000" y="2067694"/>
            <a:ext cx="540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8" name="Straight Arrow Connector 7"/>
          <p:cNvCxnSpPr>
            <a:endCxn id="6" idx="3"/>
          </p:cNvCxnSpPr>
          <p:nvPr/>
        </p:nvCxnSpPr>
        <p:spPr>
          <a:xfrm flipH="1" flipV="1">
            <a:off x="8279960" y="4482000"/>
            <a:ext cx="540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9" name="Straight Arrow Connector 8"/>
          <p:cNvCxnSpPr>
            <a:endCxn id="5" idx="3"/>
          </p:cNvCxnSpPr>
          <p:nvPr/>
        </p:nvCxnSpPr>
        <p:spPr>
          <a:xfrm flipH="1" flipV="1">
            <a:off x="8280000" y="3258000"/>
            <a:ext cx="540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14" name="Rounded Rectangle 13"/>
          <p:cNvSpPr/>
          <p:nvPr/>
        </p:nvSpPr>
        <p:spPr>
          <a:xfrm>
            <a:off x="714348" y="3786196"/>
            <a:ext cx="5400000" cy="1217242"/>
          </a:xfrm>
          <a:prstGeom prst="roundRect">
            <a:avLst>
              <a:gd name="adj" fmla="val 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جدول بالاظرفيت </a:t>
            </a:r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نصب شده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توربين هاي </a:t>
            </a:r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بادي در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جهان</a:t>
            </a:r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در پايان سال </a:t>
            </a:r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2011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را نشان مي دهد. كه ظرفيت </a:t>
            </a:r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نصب شده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توربين هاى </a:t>
            </a:r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بادى در جهان از مرز 238 هزار مگاوات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گذشته است.</a:t>
            </a:r>
          </a:p>
          <a:p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همچنين چين بيشترين تقاضاي بازار توربين هاي بادي را به خود اختصاص داده است.</a:t>
            </a:r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pic>
        <p:nvPicPr>
          <p:cNvPr id="1026" name="Picture 2" descr="http://www.wwindea.org/webimages/top-13_2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000" y="359998"/>
            <a:ext cx="5626234" cy="335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Arrow Connector 22"/>
          <p:cNvCxnSpPr>
            <a:stCxn id="6" idx="1"/>
            <a:endCxn id="14" idx="3"/>
          </p:cNvCxnSpPr>
          <p:nvPr/>
        </p:nvCxnSpPr>
        <p:spPr>
          <a:xfrm rot="10800000">
            <a:off x="6114348" y="4394818"/>
            <a:ext cx="365652" cy="871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300000" y="324000"/>
            <a:ext cx="2520000" cy="1080000"/>
          </a:xfrm>
          <a:prstGeom prst="roundRect">
            <a:avLst>
              <a:gd name="adj" fmla="val 20437"/>
            </a:avLst>
          </a:prstGeom>
        </p:spPr>
        <p:style>
          <a:lnRef idx="0">
            <a:schemeClr val="accent2"/>
          </a:lnRef>
          <a:fillRef idx="1003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فصل 2</a:t>
            </a:r>
            <a:endParaRPr lang="fa-IR" sz="4400" dirty="0">
              <a:solidFill>
                <a:srgbClr val="C00000"/>
              </a:solidFill>
              <a:cs typeface="2  Lotus" pitchFamily="2" charset="-78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7332338" y="2298062"/>
            <a:ext cx="2942638" cy="33630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7" name="Rounded Rectangle 6"/>
          <p:cNvSpPr/>
          <p:nvPr/>
        </p:nvSpPr>
        <p:spPr>
          <a:xfrm>
            <a:off x="6480000" y="1836000"/>
            <a:ext cx="1800000" cy="900000"/>
          </a:xfrm>
          <a:prstGeom prst="roundRect">
            <a:avLst>
              <a:gd name="adj" fmla="val 1885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چگونگي عملكرد </a:t>
            </a:r>
            <a:r>
              <a:rPr lang="fa-IR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توربين هاي </a:t>
            </a:r>
            <a:r>
              <a:rPr lang="fa-IR" sz="1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بادي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480000" y="3312000"/>
            <a:ext cx="1800000" cy="900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انواع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توربين هاي </a:t>
            </a:r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بادي</a:t>
            </a:r>
          </a:p>
        </p:txBody>
      </p:sp>
      <p:cxnSp>
        <p:nvCxnSpPr>
          <p:cNvPr id="10" name="Straight Arrow Connector 9"/>
          <p:cNvCxnSpPr>
            <a:endCxn id="7" idx="3"/>
          </p:cNvCxnSpPr>
          <p:nvPr/>
        </p:nvCxnSpPr>
        <p:spPr>
          <a:xfrm flipH="1">
            <a:off x="8280000" y="2283718"/>
            <a:ext cx="540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12" name="Straight Arrow Connector 11"/>
          <p:cNvCxnSpPr>
            <a:endCxn id="8" idx="3"/>
          </p:cNvCxnSpPr>
          <p:nvPr/>
        </p:nvCxnSpPr>
        <p:spPr>
          <a:xfrm rot="10800000">
            <a:off x="8280000" y="3762000"/>
            <a:ext cx="506842" cy="241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sp>
        <p:nvSpPr>
          <p:cNvPr id="19" name="Rounded Rectangle 18"/>
          <p:cNvSpPr/>
          <p:nvPr/>
        </p:nvSpPr>
        <p:spPr>
          <a:xfrm>
            <a:off x="432000" y="357172"/>
            <a:ext cx="5400000" cy="189040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توربين هاي </a:t>
            </a:r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بادي انرژي جنبشي باد را به توان مكانيكي تبديل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مي</a:t>
            </a:r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نمايند و اين توان مكانيكي از طريق شفت به ژنراتور انتقال پيدا كرده و انرژي الكتريكي توليد مي شود.</a:t>
            </a:r>
          </a:p>
          <a:p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توربين هاي </a:t>
            </a:r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بادي بر روي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برج هاي </a:t>
            </a:r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بلندي نصب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شده اند </a:t>
            </a:r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تا بيشترين انرژي ممكن را دريافت كنند. بلندي اين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برج ها </a:t>
            </a:r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به 30 تا 40 متر يا بيشتر از سطح زمين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مي رسند</a:t>
            </a:r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.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</a:t>
            </a:r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32000" y="2376000"/>
            <a:ext cx="5400000" cy="540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</a:t>
            </a:r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طبقه بندی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توربین های </a:t>
            </a:r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بادی بر مبنای راستای محور توربین در برابر باد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32000" y="3024000"/>
            <a:ext cx="5400000" cy="540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</a:t>
            </a:r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طبقه بندی 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توربین های </a:t>
            </a:r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بادی بر مبنای نحوه ارتباط آنها با شبکه سراسری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32000" y="3672000"/>
            <a:ext cx="5400000" cy="540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طبقه بندی توربین های </a:t>
            </a:r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بادی بر مبنای ظرفیت تولید انرژی الکتریکی آنها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32000" y="4320000"/>
            <a:ext cx="5400000" cy="540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طبقه بندي توربين هاي </a:t>
            </a:r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بادي بر اساس دور آنها</a:t>
            </a:r>
            <a:endParaRPr lang="en-US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cxnSp>
        <p:nvCxnSpPr>
          <p:cNvPr id="25" name="Elbow Connector 24"/>
          <p:cNvCxnSpPr>
            <a:stCxn id="8" idx="1"/>
            <a:endCxn id="21" idx="3"/>
          </p:cNvCxnSpPr>
          <p:nvPr/>
        </p:nvCxnSpPr>
        <p:spPr>
          <a:xfrm rot="10800000">
            <a:off x="5832000" y="3294000"/>
            <a:ext cx="648000" cy="4680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27" name="Elbow Connector 26"/>
          <p:cNvCxnSpPr>
            <a:stCxn id="8" idx="1"/>
            <a:endCxn id="22" idx="3"/>
          </p:cNvCxnSpPr>
          <p:nvPr/>
        </p:nvCxnSpPr>
        <p:spPr>
          <a:xfrm rot="10800000" flipV="1">
            <a:off x="5832000" y="3762000"/>
            <a:ext cx="648000" cy="1800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29" name="Elbow Connector 28"/>
          <p:cNvCxnSpPr>
            <a:stCxn id="8" idx="1"/>
            <a:endCxn id="23" idx="3"/>
          </p:cNvCxnSpPr>
          <p:nvPr/>
        </p:nvCxnSpPr>
        <p:spPr>
          <a:xfrm rot="10800000" flipV="1">
            <a:off x="5832000" y="3762000"/>
            <a:ext cx="648000" cy="8280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31" name="Elbow Connector 30"/>
          <p:cNvCxnSpPr>
            <a:stCxn id="8" idx="1"/>
            <a:endCxn id="20" idx="3"/>
          </p:cNvCxnSpPr>
          <p:nvPr/>
        </p:nvCxnSpPr>
        <p:spPr>
          <a:xfrm rot="10800000">
            <a:off x="5832000" y="2646000"/>
            <a:ext cx="648000" cy="11160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43" name="Elbow Connector 42"/>
          <p:cNvCxnSpPr>
            <a:stCxn id="7" idx="1"/>
            <a:endCxn id="19" idx="3"/>
          </p:cNvCxnSpPr>
          <p:nvPr/>
        </p:nvCxnSpPr>
        <p:spPr>
          <a:xfrm rot="10800000">
            <a:off x="5832000" y="1302374"/>
            <a:ext cx="648000" cy="98362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300000" y="324000"/>
            <a:ext cx="2520000" cy="1080000"/>
          </a:xfrm>
          <a:prstGeom prst="roundRect">
            <a:avLst>
              <a:gd name="adj" fmla="val 20437"/>
            </a:avLst>
          </a:prstGeom>
        </p:spPr>
        <p:style>
          <a:lnRef idx="0">
            <a:schemeClr val="accent2"/>
          </a:lnRef>
          <a:fillRef idx="1003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توربین های بادی بر مبنای راستای محور توربین</a:t>
            </a:r>
            <a:endParaRPr lang="fa-IR" sz="1800" b="1" dirty="0" smtClean="0">
              <a:solidFill>
                <a:srgbClr val="C00000"/>
              </a:solidFill>
              <a:cs typeface="2  Lotus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8820472" y="843558"/>
            <a:ext cx="0" cy="3708000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4" name="Rounded Rectangle 3"/>
          <p:cNvSpPr/>
          <p:nvPr/>
        </p:nvSpPr>
        <p:spPr>
          <a:xfrm>
            <a:off x="6480000" y="1836000"/>
            <a:ext cx="1800000" cy="900000"/>
          </a:xfrm>
          <a:prstGeom prst="roundRect">
            <a:avLst>
              <a:gd name="adj" fmla="val 1885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توربين هاي </a:t>
            </a:r>
            <a:r>
              <a:rPr lang="fa-IR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بادي با محور چرخش </a:t>
            </a:r>
            <a:r>
              <a:rPr lang="fa-IR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افقي (</a:t>
            </a:r>
            <a:r>
              <a:rPr lang="en-US" sz="1400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HAWT</a:t>
            </a:r>
            <a:r>
              <a:rPr lang="fa-IR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) </a:t>
            </a:r>
            <a:endParaRPr lang="fa-IR" sz="1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480000" y="3312000"/>
            <a:ext cx="1800000" cy="900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توربين هاي </a:t>
            </a:r>
            <a:r>
              <a:rPr lang="fa-IR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بادي با محور چرخش </a:t>
            </a:r>
            <a:r>
              <a:rPr lang="fa-IR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عمودي(</a:t>
            </a:r>
            <a:r>
              <a:rPr lang="en-US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VAWT</a:t>
            </a:r>
            <a:r>
              <a:rPr lang="fa-IR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)</a:t>
            </a:r>
          </a:p>
        </p:txBody>
      </p:sp>
      <p:cxnSp>
        <p:nvCxnSpPr>
          <p:cNvPr id="6" name="Straight Arrow Connector 5"/>
          <p:cNvCxnSpPr>
            <a:endCxn id="4" idx="3"/>
          </p:cNvCxnSpPr>
          <p:nvPr/>
        </p:nvCxnSpPr>
        <p:spPr>
          <a:xfrm flipH="1">
            <a:off x="8280000" y="2283718"/>
            <a:ext cx="540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7" name="Straight Arrow Connector 6"/>
          <p:cNvCxnSpPr>
            <a:endCxn id="5" idx="3"/>
          </p:cNvCxnSpPr>
          <p:nvPr/>
        </p:nvCxnSpPr>
        <p:spPr>
          <a:xfrm flipH="1" flipV="1">
            <a:off x="8280000" y="3762000"/>
            <a:ext cx="5404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sp>
        <p:nvSpPr>
          <p:cNvPr id="13" name="Rounded Rectangle 12"/>
          <p:cNvSpPr/>
          <p:nvPr/>
        </p:nvSpPr>
        <p:spPr>
          <a:xfrm>
            <a:off x="2771800" y="1491630"/>
            <a:ext cx="3456000" cy="144016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sz="1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محور اصلی این </a:t>
            </a:r>
            <a:r>
              <a:rPr lang="fa-IR" sz="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توربین ها </a:t>
            </a:r>
            <a:r>
              <a:rPr lang="fa-IR" sz="1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در راستای وزش باد و موازی با سطح زمین </a:t>
            </a:r>
            <a:r>
              <a:rPr lang="fa-IR" sz="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می باشد </a:t>
            </a:r>
            <a:r>
              <a:rPr lang="fa-IR" sz="1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و از لحاظ تعداد </a:t>
            </a:r>
            <a:r>
              <a:rPr lang="fa-IR" sz="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پره ها </a:t>
            </a:r>
            <a:r>
              <a:rPr lang="fa-IR" sz="1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این </a:t>
            </a:r>
            <a:r>
              <a:rPr lang="fa-IR" sz="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توربین ها می توانند </a:t>
            </a:r>
            <a:r>
              <a:rPr lang="fa-IR" sz="1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دو </a:t>
            </a:r>
            <a:r>
              <a:rPr lang="fa-IR" sz="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پره ای </a:t>
            </a:r>
            <a:r>
              <a:rPr lang="fa-IR" sz="1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و سه </a:t>
            </a:r>
            <a:r>
              <a:rPr lang="fa-IR" sz="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پره ای </a:t>
            </a:r>
            <a:r>
              <a:rPr lang="fa-IR" sz="1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و یا چند </a:t>
            </a:r>
            <a:r>
              <a:rPr lang="fa-IR" sz="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پره ای </a:t>
            </a:r>
            <a:r>
              <a:rPr lang="fa-IR" sz="1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باشند </a:t>
            </a:r>
            <a:r>
              <a:rPr lang="fa-IR" sz="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. اين نوع توربين داراي ساختمان و سيستم پيچيده است.</a:t>
            </a:r>
            <a:endParaRPr lang="fa-IR" sz="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771800" y="3147814"/>
            <a:ext cx="3456000" cy="1440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1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اين </a:t>
            </a:r>
            <a:r>
              <a:rPr lang="fa-IR" sz="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توربين ها </a:t>
            </a:r>
            <a:r>
              <a:rPr lang="fa-IR" sz="1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از دو بخش اصلي تشكيل </a:t>
            </a:r>
            <a:r>
              <a:rPr lang="fa-IR" sz="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شده اند</a:t>
            </a:r>
            <a:r>
              <a:rPr lang="fa-IR" sz="1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: </a:t>
            </a:r>
            <a:r>
              <a:rPr lang="fa-IR" sz="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 يك </a:t>
            </a:r>
            <a:r>
              <a:rPr lang="fa-IR" sz="1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ميله اصلي كه رو به باد قرار </a:t>
            </a:r>
            <a:r>
              <a:rPr lang="fa-IR" sz="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مي گيرد </a:t>
            </a:r>
            <a:r>
              <a:rPr lang="fa-IR" sz="1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و </a:t>
            </a:r>
            <a:r>
              <a:rPr lang="fa-IR" sz="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ميله هاي </a:t>
            </a:r>
            <a:r>
              <a:rPr lang="fa-IR" sz="1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عمودي ديگر كه عمود بر جهت باد كار گذاشته </a:t>
            </a:r>
            <a:r>
              <a:rPr lang="fa-IR" sz="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مي شوند. بازده اين نوع توربين پايين است ولي ساختمان ساده اي دارد.</a:t>
            </a:r>
            <a:endParaRPr lang="fa-IR" sz="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pic>
        <p:nvPicPr>
          <p:cNvPr id="16" name="Picture 1" descr="F:\مهدي\p.mehdi misaghi\عكس\icc_news_fa_736_windturb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267494"/>
            <a:ext cx="1944216" cy="2232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F:\مهدي\p.mehdi misaghi\عكس\maglev_wind_turbine.توربين عمودي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571750"/>
            <a:ext cx="194421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Left Arrow 17"/>
          <p:cNvSpPr/>
          <p:nvPr/>
        </p:nvSpPr>
        <p:spPr>
          <a:xfrm>
            <a:off x="2339752" y="1548000"/>
            <a:ext cx="360040" cy="432000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19" name="Left Arrow 18"/>
          <p:cNvSpPr/>
          <p:nvPr/>
        </p:nvSpPr>
        <p:spPr>
          <a:xfrm>
            <a:off x="2340000" y="3204000"/>
            <a:ext cx="360040" cy="432048"/>
          </a:xfrm>
          <a:prstGeom prst="lef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064000" y="0"/>
            <a:ext cx="1080000" cy="54000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فصل2</a:t>
            </a:r>
            <a:endParaRPr lang="fa-IR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300000" y="324000"/>
            <a:ext cx="2520000" cy="1080000"/>
          </a:xfrm>
          <a:prstGeom prst="roundRect">
            <a:avLst>
              <a:gd name="adj" fmla="val 20437"/>
            </a:avLst>
          </a:prstGeom>
        </p:spPr>
        <p:style>
          <a:lnRef idx="0">
            <a:schemeClr val="accent2"/>
          </a:lnRef>
          <a:fillRef idx="1003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توربین های بادی بر مبنای نحوه ارتباط آنها با شبکه سراسری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8820472" y="843558"/>
            <a:ext cx="0" cy="3708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6480000" y="1836000"/>
            <a:ext cx="1800000" cy="900000"/>
          </a:xfrm>
          <a:prstGeom prst="roundRect">
            <a:avLst>
              <a:gd name="adj" fmla="val 1885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توربین های </a:t>
            </a:r>
            <a:r>
              <a:rPr lang="fa-IR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بادی جدا از شبکه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480000" y="3312000"/>
            <a:ext cx="1800000" cy="900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توربین های </a:t>
            </a:r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بادی متصل به شبکه</a:t>
            </a:r>
            <a:r>
              <a:rPr lang="en-US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 </a:t>
            </a:r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cxnSp>
        <p:nvCxnSpPr>
          <p:cNvPr id="6" name="Straight Arrow Connector 5"/>
          <p:cNvCxnSpPr>
            <a:endCxn id="4" idx="3"/>
          </p:cNvCxnSpPr>
          <p:nvPr/>
        </p:nvCxnSpPr>
        <p:spPr>
          <a:xfrm flipH="1">
            <a:off x="8280000" y="2283718"/>
            <a:ext cx="540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7" name="Straight Arrow Connector 6"/>
          <p:cNvCxnSpPr>
            <a:endCxn id="5" idx="3"/>
          </p:cNvCxnSpPr>
          <p:nvPr/>
        </p:nvCxnSpPr>
        <p:spPr>
          <a:xfrm flipH="1" flipV="1">
            <a:off x="8280000" y="3762000"/>
            <a:ext cx="5404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sp>
        <p:nvSpPr>
          <p:cNvPr id="13" name="Rounded Rectangle 12"/>
          <p:cNvSpPr/>
          <p:nvPr/>
        </p:nvSpPr>
        <p:spPr>
          <a:xfrm>
            <a:off x="571472" y="1643056"/>
            <a:ext cx="5400000" cy="1440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sz="1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توربین به صورت جدا از شبکه برای تامین انرژی الکتریکی مورد نیاز یک یا چند مصرف کننده استفاده </a:t>
            </a:r>
            <a:r>
              <a:rPr lang="fa-IR" sz="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می شود </a:t>
            </a:r>
            <a:r>
              <a:rPr lang="fa-IR" sz="1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و در این نوع سیستم نیاز به احداث خطوط انتقال نیرو یا احداث پست های فشار قوی و فشار ضعیف </a:t>
            </a:r>
            <a:r>
              <a:rPr lang="fa-IR" sz="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نمی باشد </a:t>
            </a:r>
            <a:r>
              <a:rPr lang="fa-IR" sz="1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و توان تولید شده در توربین در محل نیروگاه یا در همان حوالی مصرف </a:t>
            </a:r>
            <a:r>
              <a:rPr lang="fa-IR" sz="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می شود. تامين برق مناطق دور افتاده با استفاده از توربين بادي جدا از شبكه مقرون بصرفه مي باشد.</a:t>
            </a:r>
            <a:endParaRPr lang="fa-IR" sz="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0000" y="3312000"/>
            <a:ext cx="5400000" cy="900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marL="342900" lvl="0" indent="-342900">
              <a:buFont typeface="+mj-lt"/>
              <a:buAutoNum type="arabicPeriod"/>
            </a:pP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توربین های </a:t>
            </a:r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بادی متصل به شبکه منفرد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 </a:t>
            </a:r>
          </a:p>
          <a:p>
            <a:pPr marL="342900" lvl="0" indent="-342900">
              <a:buFont typeface="+mj-lt"/>
              <a:buAutoNum type="arabicPeriod"/>
            </a:pP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توربین های </a:t>
            </a:r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بادی متصل به شبکه گروهی( مزارع بادی )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 </a:t>
            </a:r>
          </a:p>
        </p:txBody>
      </p:sp>
      <p:sp>
        <p:nvSpPr>
          <p:cNvPr id="16" name="Left Arrow 15"/>
          <p:cNvSpPr/>
          <p:nvPr/>
        </p:nvSpPr>
        <p:spPr>
          <a:xfrm>
            <a:off x="5976000" y="2016000"/>
            <a:ext cx="432000" cy="540000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17" name="Left Arrow 16"/>
          <p:cNvSpPr/>
          <p:nvPr/>
        </p:nvSpPr>
        <p:spPr>
          <a:xfrm>
            <a:off x="5976000" y="3435846"/>
            <a:ext cx="432000" cy="540000"/>
          </a:xfrm>
          <a:prstGeom prst="lef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064000" y="0"/>
            <a:ext cx="1080000" cy="54000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فصل2</a:t>
            </a:r>
            <a:endParaRPr lang="fa-IR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300192" y="411510"/>
            <a:ext cx="2520000" cy="1080000"/>
          </a:xfrm>
          <a:prstGeom prst="roundRect">
            <a:avLst>
              <a:gd name="adj" fmla="val 20437"/>
            </a:avLst>
          </a:prstGeom>
        </p:spPr>
        <p:style>
          <a:lnRef idx="0">
            <a:schemeClr val="accent2"/>
          </a:lnRef>
          <a:fillRef idx="1003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توربین های </a:t>
            </a:r>
            <a:r>
              <a:rPr lang="fa-IR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بادی بر مبنای ظرفیت تولید انرژی الکتریکی آنها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8820472" y="843558"/>
            <a:ext cx="0" cy="3708000"/>
          </a:xfrm>
          <a:prstGeom prst="lin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sp>
        <p:nvSpPr>
          <p:cNvPr id="4" name="Rounded Rectangle 3"/>
          <p:cNvSpPr/>
          <p:nvPr/>
        </p:nvSpPr>
        <p:spPr>
          <a:xfrm>
            <a:off x="6480000" y="1620000"/>
            <a:ext cx="1800000" cy="900000"/>
          </a:xfrm>
          <a:prstGeom prst="roundRect">
            <a:avLst>
              <a:gd name="adj" fmla="val 1885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توربین های </a:t>
            </a:r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کوچک بادی مستقل از شبکه</a:t>
            </a:r>
            <a:r>
              <a:rPr lang="en-US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 </a:t>
            </a:r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480000" y="3744000"/>
            <a:ext cx="1800000" cy="900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توربین های </a:t>
            </a:r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بزرگ بادی متصل به شبکه</a:t>
            </a:r>
            <a:r>
              <a:rPr lang="en-US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 </a:t>
            </a:r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8172400" y="1995686"/>
            <a:ext cx="647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cxnSp>
      <p:cxnSp>
        <p:nvCxnSpPr>
          <p:cNvPr id="7" name="Straight Arrow Connector 6"/>
          <p:cNvCxnSpPr>
            <a:endCxn id="5" idx="3"/>
          </p:cNvCxnSpPr>
          <p:nvPr/>
        </p:nvCxnSpPr>
        <p:spPr>
          <a:xfrm flipH="1">
            <a:off x="8280000" y="4176000"/>
            <a:ext cx="5404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cxnSp>
      <p:sp>
        <p:nvSpPr>
          <p:cNvPr id="14" name="Rounded Rectangle 13"/>
          <p:cNvSpPr/>
          <p:nvPr/>
        </p:nvSpPr>
        <p:spPr>
          <a:xfrm>
            <a:off x="6480000" y="2664000"/>
            <a:ext cx="1800000" cy="900000"/>
          </a:xfrm>
          <a:prstGeom prst="roundRect">
            <a:avLst>
              <a:gd name="adj" fmla="val 1885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توربین های </a:t>
            </a:r>
            <a:r>
              <a:rPr lang="fa-IR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متوسط بادی مستقل از شبکه </a:t>
            </a:r>
          </a:p>
        </p:txBody>
      </p:sp>
      <p:cxnSp>
        <p:nvCxnSpPr>
          <p:cNvPr id="16" name="Straight Arrow Connector 15"/>
          <p:cNvCxnSpPr>
            <a:endCxn id="14" idx="3"/>
          </p:cNvCxnSpPr>
          <p:nvPr/>
        </p:nvCxnSpPr>
        <p:spPr>
          <a:xfrm flipH="1" flipV="1">
            <a:off x="8280000" y="3114000"/>
            <a:ext cx="5404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sp>
        <p:nvSpPr>
          <p:cNvPr id="22" name="Rounded Rectangle 21"/>
          <p:cNvSpPr/>
          <p:nvPr/>
        </p:nvSpPr>
        <p:spPr>
          <a:xfrm>
            <a:off x="540000" y="3816000"/>
            <a:ext cx="5400000" cy="72008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توربین های </a:t>
            </a:r>
            <a:r>
              <a:rPr lang="fa-IR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بزرگ متصل به شبکه، در ظرفیت های 150 تا 2000 کیلووات در سطح جهان مورد ساخت و بهره برداری قرار </a:t>
            </a:r>
            <a:r>
              <a:rPr lang="fa-IR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گرفته اند.</a:t>
            </a:r>
            <a:endParaRPr lang="fa-IR" sz="1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40000" y="2592000"/>
            <a:ext cx="5400000" cy="112275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معمولاً در </a:t>
            </a:r>
            <a:r>
              <a:rPr lang="fa-IR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شبکه های </a:t>
            </a:r>
            <a:r>
              <a:rPr lang="fa-IR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کوچک در مناطق دور افتاده مانند روستاهای مرزی استفاده </a:t>
            </a:r>
            <a:r>
              <a:rPr lang="fa-IR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می شود </a:t>
            </a:r>
            <a:r>
              <a:rPr lang="fa-IR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و برای مناطق دور از شبکه سراسری یا مناطقی کوهستانی که امکان احداث شبکه انتقال در آن وجود ندارد و یا در مناطقی که به دلیل مشکلات زیست محیطی </a:t>
            </a:r>
            <a:r>
              <a:rPr lang="fa-IR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نمی توان نیروگاه های </a:t>
            </a:r>
            <a:r>
              <a:rPr lang="fa-IR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فسیلی را در آنجا احداث کرد استفاده </a:t>
            </a:r>
            <a:r>
              <a:rPr lang="fa-IR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می شود.</a:t>
            </a:r>
            <a:endParaRPr lang="fa-IR" sz="1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40000" y="1285866"/>
            <a:ext cx="5400000" cy="123425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fa-IR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این </a:t>
            </a:r>
            <a:r>
              <a:rPr lang="fa-IR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توربین ها </a:t>
            </a:r>
            <a:r>
              <a:rPr lang="fa-IR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برای تامین انرژی الکتریکی مصرف </a:t>
            </a:r>
            <a:r>
              <a:rPr lang="fa-IR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کننده هایی </a:t>
            </a:r>
            <a:r>
              <a:rPr lang="fa-IR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مانند پمپ آب ، شارژ باتری و یا </a:t>
            </a:r>
            <a:r>
              <a:rPr lang="fa-IR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سیستم های </a:t>
            </a:r>
            <a:r>
              <a:rPr lang="fa-IR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گرمایش و سرمایش استفاده </a:t>
            </a:r>
            <a:r>
              <a:rPr lang="fa-IR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می شود </a:t>
            </a:r>
            <a:r>
              <a:rPr lang="fa-IR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واغلب در توان های کمتر از 25 کیلووات مورد بهره برداری قرار </a:t>
            </a:r>
            <a:r>
              <a:rPr lang="fa-IR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می گیرند </a:t>
            </a:r>
            <a:r>
              <a:rPr lang="fa-IR" sz="1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و همیشه به صورت مستقل از شبکه کار </a:t>
            </a:r>
            <a:r>
              <a:rPr lang="fa-IR" sz="1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می کنند.</a:t>
            </a:r>
            <a:endParaRPr lang="fa-IR" sz="1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25" name="Left Arrow 24"/>
          <p:cNvSpPr/>
          <p:nvPr/>
        </p:nvSpPr>
        <p:spPr>
          <a:xfrm>
            <a:off x="5976000" y="1800000"/>
            <a:ext cx="432000" cy="540000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26" name="Left Arrow 25"/>
          <p:cNvSpPr/>
          <p:nvPr/>
        </p:nvSpPr>
        <p:spPr>
          <a:xfrm>
            <a:off x="5976000" y="2880000"/>
            <a:ext cx="432000" cy="540000"/>
          </a:xfrm>
          <a:prstGeom prst="lef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27" name="Left Arrow 26"/>
          <p:cNvSpPr/>
          <p:nvPr/>
        </p:nvSpPr>
        <p:spPr>
          <a:xfrm>
            <a:off x="5976000" y="3888000"/>
            <a:ext cx="432000" cy="540000"/>
          </a:xfrm>
          <a:prstGeom prst="lef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fa-I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064000" y="0"/>
            <a:ext cx="1080000" cy="540000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1003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cs typeface="2  Lotus" pitchFamily="2" charset="-78"/>
              </a:rPr>
              <a:t>فصل2</a:t>
            </a:r>
            <a:endParaRPr lang="fa-IR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cs typeface="2  Lotus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1" anchor="ctr"/>
      <a:lstStyle>
        <a:defPPr>
          <a:defRPr b="1" cap="all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defRPr>
        </a:defPPr>
      </a:lstStyle>
      <a:style>
        <a:lnRef idx="0">
          <a:schemeClr val="accent1"/>
        </a:lnRef>
        <a:fillRef idx="1001">
          <a:schemeClr val="lt2"/>
        </a:fillRef>
        <a:effectRef idx="3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979</TotalTime>
  <Words>3552</Words>
  <Application>Microsoft Office PowerPoint</Application>
  <PresentationFormat>On-screen Show (16:9)</PresentationFormat>
  <Paragraphs>317</Paragraphs>
  <Slides>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2  Lotus</vt:lpstr>
      <vt:lpstr>Arabic Typesetting</vt:lpstr>
      <vt:lpstr>Arial</vt:lpstr>
      <vt:lpstr>B Lotus</vt:lpstr>
      <vt:lpstr>Book Antiqua</vt:lpstr>
      <vt:lpstr>Calibri</vt:lpstr>
      <vt:lpstr>Constantia</vt:lpstr>
      <vt:lpstr>Times New Roman</vt:lpstr>
      <vt:lpstr>Wingdings 2</vt:lpstr>
      <vt:lpstr>Paper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Office07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computer DOLPHIN</dc:creator>
  <cp:lastModifiedBy>amir&amp;saeed</cp:lastModifiedBy>
  <cp:revision>99</cp:revision>
  <dcterms:created xsi:type="dcterms:W3CDTF">2013-02-04T18:19:54Z</dcterms:created>
  <dcterms:modified xsi:type="dcterms:W3CDTF">2017-03-24T10:23:08Z</dcterms:modified>
</cp:coreProperties>
</file>