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64417" y="1094705"/>
            <a:ext cx="508715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solidFill>
                  <a:srgbClr val="FF0000"/>
                </a:solidFill>
                <a:cs typeface="B Titr" panose="00000700000000000000" pitchFamily="2" charset="-78"/>
              </a:rPr>
              <a:t>درس اول </a:t>
            </a:r>
          </a:p>
          <a:p>
            <a:pPr algn="ctr" rtl="1"/>
            <a:endParaRPr lang="fa-IR" sz="32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endParaRPr lang="fa-IR" sz="32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r>
              <a:rPr lang="fa-IR" sz="3200" dirty="0" smtClean="0">
                <a:solidFill>
                  <a:srgbClr val="FF0000"/>
                </a:solidFill>
                <a:cs typeface="B Titr" panose="00000700000000000000" pitchFamily="2" charset="-78"/>
              </a:rPr>
              <a:t>پیش از این ها</a:t>
            </a:r>
          </a:p>
          <a:p>
            <a:pPr algn="ctr" rtl="1"/>
            <a:endParaRPr lang="fa-IR" sz="32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endParaRPr lang="fa-IR" sz="32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r>
              <a:rPr lang="fa-IR" sz="3200" smtClean="0">
                <a:solidFill>
                  <a:srgbClr val="FF0000"/>
                </a:solidFill>
                <a:cs typeface="B Titr" panose="00000700000000000000" pitchFamily="2" charset="-78"/>
              </a:rPr>
              <a:t>فارسی هشتم</a:t>
            </a:r>
            <a:endParaRPr lang="fa-IR" sz="32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endParaRPr lang="fa-IR" sz="32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endParaRPr lang="fa-IR" sz="32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endParaRPr lang="fa-IR" sz="32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r>
              <a:rPr lang="fa-IR" sz="3200" dirty="0" smtClean="0">
                <a:solidFill>
                  <a:srgbClr val="FF0000"/>
                </a:solidFill>
                <a:cs typeface="B Titr" panose="00000700000000000000" pitchFamily="2" charset="-78"/>
              </a:rPr>
              <a:t>مدرس: محمد امین زمان وزیری </a:t>
            </a:r>
            <a:endParaRPr lang="en-US" sz="32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53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6982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345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79304"/>
            <a:ext cx="11951594" cy="4483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خشت : آجر خام </a:t>
            </a:r>
            <a:r>
              <a:rPr lang="fa-I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. توفنده : پر­خروش . نیّت : قصد و عزم . ریا : دو­رویی و نفاق . بوریا : حصیری که از نی می­سازند. </a:t>
            </a:r>
            <a:endParaRPr lang="en-US" sz="24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ابیات </a:t>
            </a:r>
            <a:r>
              <a:rPr lang="fa-IR" sz="24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مهم : 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_ پایه های برجش از عاج و بلور / بر سر تختی نشسته با غرور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+ اشاره به تصور شاعر از خدای مغروری که پایه های برج او از سنگ های گرانبها ساخته شده است و غیر قابل دسترسی است. 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_ ماه ، برق کوچکی از تاج او / هر ستاره ، پولکی از تاج او 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+ این بیت آرایه ی تشبیه دارد. 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29288" y="895524"/>
            <a:ext cx="1848583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کلمات کلیدی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198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7882" y="2070127"/>
            <a:ext cx="11487953" cy="4429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_ رعد و برق شب طنین خنده اش / سیل و طوفان ، نعره ی توفنده اش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+ این بیت آرایه ی تشبیه دارد .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_ آن خدا بی رحم بود و خشمگین / خانه اش در </a:t>
            </a:r>
            <a:r>
              <a:rPr lang="fa-IR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آسمان </a:t>
            </a:r>
            <a:r>
              <a:rPr lang="fa-IR" sz="28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، دور از </a:t>
            </a:r>
            <a:r>
              <a:rPr lang="fa-IR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زمین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+ این بیت آرایه ی تضاد دارد .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_ با وضویی </a:t>
            </a:r>
            <a:r>
              <a:rPr lang="fa-IR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دست و رویی تازه کرد</a:t>
            </a:r>
            <a:r>
              <a:rPr lang="fa-IR" sz="28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/ با دل خود گفت و گویی تازه کرد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+ دست و رویی تازه کردن کنایه از شاداب و با صفا شدن است.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058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488038"/>
            <a:ext cx="1191295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_ گفت :آری خانه ی او بی ریاست / فرش هایش از گلیم و بوریاست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+ اشاره دارد به سادگی و صفای خانه ی خدا که در آن دو رویی و نفاق جایی ندارد .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_ دوستی از من به من نزدیک تر / </a:t>
            </a:r>
            <a:r>
              <a:rPr lang="fa-IR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از رگ گردن به من نزدیک تر</a:t>
            </a:r>
            <a:r>
              <a:rPr lang="fa-IR" sz="28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+ تلمیح دارد به آیه ی « نحن اقرب الیه من حبل الورید » یعنی : ما از رگ گردن به او نزدیک تریم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3789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7730" y="2339856"/>
            <a:ext cx="11359166" cy="352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متون </a:t>
            </a:r>
            <a:r>
              <a:rPr lang="fa-IR" sz="28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ادب فارسی به دو بخش « نظم » و « نثر » تقسیم می شوند . همچنین با توجه به شیوه ی بیان « علمی » یا « ادبی » است .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گفت و گو :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مفهوم « ستایش » از مهم ترین مفاهیم ادبیات فارسی است . قریب به اتفاق متون ادب فارسی با ستایش خدا آغاز می­شود . 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60729" y="1157957"/>
            <a:ext cx="17331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دانش ادبی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35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6366" y="1747279"/>
            <a:ext cx="1152659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فعالیت </a:t>
            </a:r>
            <a:r>
              <a:rPr lang="fa-I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نوشتاری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بن ماضی یک فعل از حذف «ن» از مصدر آن فعل به دست می آید . همچنین بن مضارع از حذف «ب» از فعل امر حاصل می شود : شنیدن...بن ماضی: شنید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–</a:t>
            </a:r>
            <a:r>
              <a:rPr lang="fa-IR" sz="2800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بن مضارع: شنو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قافیه عبارتست از کلمات هم آهنگی که در انتهای ابیات قرار می گیرند و ردیف به کلمات همسانی گفته می شود که در پایان برخی از ابیات و پس از قافیه قرار می گیرند .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در زبان فارسی برای نوشتن برخی از صداها، چند شکل نوشتاری متفاوت وجود دارد که در املا باید مراقب صحیح نوشته شدن آن ها بود .مثل « ض،ذ،ز،ظ » و یا « ث،ص،س»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933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851" y="2841913"/>
            <a:ext cx="11565228" cy="3372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رساله ی قشیریه : از مهمترین متون عرفانی ادبیات فارسی است که اصل آن به عربی و به وسیله ی امام ابوالقاسم قشیری نوشته شده است و اصطلاحات عرفانی در آن توضیح داده شده است . یکی از شاگردان قشیری این کتاب را به فارسی برگردانده است . </a:t>
            </a: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قیصر </a:t>
            </a:r>
            <a:r>
              <a:rPr lang="fa-IR" sz="28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امین پور: از شاعران معاصر بود که علاوه بر شاعری ، در دانشگاه تهران، ادبیات فارسی تدریس می کرد و در پاییز سال 1386 بر اثر بیماری درگذشت.  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39284" y="856888"/>
            <a:ext cx="2156361" cy="854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تاریخ ادبیات</a:t>
            </a:r>
            <a:endParaRPr lang="en-US" sz="3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89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4270" y="2397666"/>
            <a:ext cx="291062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8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پایان</a:t>
            </a:r>
            <a:endParaRPr lang="en-US" sz="8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331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251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534</Words>
  <Application>Microsoft Office PowerPoint</Application>
  <PresentationFormat>Widescreen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 Nazanin</vt:lpstr>
      <vt:lpstr>B Titr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47</cp:revision>
  <dcterms:created xsi:type="dcterms:W3CDTF">2015-07-06T05:06:21Z</dcterms:created>
  <dcterms:modified xsi:type="dcterms:W3CDTF">2015-09-05T10:04:32Z</dcterms:modified>
</cp:coreProperties>
</file>