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51"/>
  </p:notesMasterIdLst>
  <p:sldIdLst>
    <p:sldId id="302" r:id="rId2"/>
    <p:sldId id="256" r:id="rId3"/>
    <p:sldId id="297" r:id="rId4"/>
    <p:sldId id="258" r:id="rId5"/>
    <p:sldId id="259" r:id="rId6"/>
    <p:sldId id="298" r:id="rId7"/>
    <p:sldId id="260" r:id="rId8"/>
    <p:sldId id="261" r:id="rId9"/>
    <p:sldId id="300" r:id="rId10"/>
    <p:sldId id="301" r:id="rId11"/>
    <p:sldId id="299"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3" r:id="rId43"/>
    <p:sldId id="292" r:id="rId44"/>
    <p:sldId id="294" r:id="rId45"/>
    <p:sldId id="305" r:id="rId46"/>
    <p:sldId id="296" r:id="rId47"/>
    <p:sldId id="303" r:id="rId48"/>
    <p:sldId id="295" r:id="rId49"/>
    <p:sldId id="304" r:id="rId5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E5D2A4E-7D6A-448F-B54D-2DFE7F39B2DA}">
          <p14:sldIdLst>
            <p14:sldId id="302"/>
            <p14:sldId id="256"/>
            <p14:sldId id="297"/>
            <p14:sldId id="258"/>
            <p14:sldId id="259"/>
            <p14:sldId id="298"/>
            <p14:sldId id="260"/>
            <p14:sldId id="261"/>
            <p14:sldId id="300"/>
            <p14:sldId id="301"/>
            <p14:sldId id="299"/>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3"/>
            <p14:sldId id="292"/>
            <p14:sldId id="294"/>
            <p14:sldId id="305"/>
            <p14:sldId id="296"/>
            <p14:sldId id="303"/>
            <p14:sldId id="295"/>
            <p14:sldId id="30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731" autoAdjust="0"/>
    <p:restoredTop sz="94728" autoAdjust="0"/>
  </p:normalViewPr>
  <p:slideViewPr>
    <p:cSldViewPr>
      <p:cViewPr varScale="1">
        <p:scale>
          <a:sx n="70" d="100"/>
          <a:sy n="70" d="100"/>
        </p:scale>
        <p:origin x="-774" y="-108"/>
      </p:cViewPr>
      <p:guideLst>
        <p:guide orient="horz" pos="2160"/>
        <p:guide pos="2880"/>
      </p:guideLst>
    </p:cSldViewPr>
  </p:slideViewPr>
  <p:outlineViewPr>
    <p:cViewPr>
      <p:scale>
        <a:sx n="33" d="100"/>
        <a:sy n="33" d="100"/>
      </p:scale>
      <p:origin x="0" y="44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B9DED99-4DCE-4CAC-95FB-21C323A3DFC2}" type="datetimeFigureOut">
              <a:rPr lang="fa-IR" smtClean="0"/>
              <a:t>1432/11/25</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36A96CB-A183-4C5C-A4A3-C17A6B38E81F}" type="slidenum">
              <a:rPr lang="fa-IR" smtClean="0"/>
              <a:t>‹#›</a:t>
            </a:fld>
            <a:endParaRPr lang="fa-IR"/>
          </a:p>
        </p:txBody>
      </p:sp>
    </p:spTree>
    <p:extLst>
      <p:ext uri="{BB962C8B-B14F-4D97-AF65-F5344CB8AC3E}">
        <p14:creationId xmlns:p14="http://schemas.microsoft.com/office/powerpoint/2010/main" val="25939244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336A96CB-A183-4C5C-A4A3-C17A6B38E81F}" type="slidenum">
              <a:rPr lang="fa-IR" smtClean="0"/>
              <a:t>47</a:t>
            </a:fld>
            <a:endParaRPr lang="fa-IR"/>
          </a:p>
        </p:txBody>
      </p:sp>
    </p:spTree>
    <p:extLst>
      <p:ext uri="{BB962C8B-B14F-4D97-AF65-F5344CB8AC3E}">
        <p14:creationId xmlns:p14="http://schemas.microsoft.com/office/powerpoint/2010/main" val="1491406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9C6EF9E4-D883-43B7-B458-F4600C3C912D}" type="datetime8">
              <a:rPr lang="fa-IR" smtClean="0"/>
              <a:t>11/اکتبر/22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3396CD-219C-479C-9447-938F4D644464}" type="slidenum">
              <a:rPr lang="fa-IR" smtClean="0"/>
              <a:t>‹#›</a:t>
            </a:fld>
            <a:endParaRPr lang="fa-IR"/>
          </a:p>
        </p:txBody>
      </p:sp>
    </p:spTree>
    <p:extLst>
      <p:ext uri="{BB962C8B-B14F-4D97-AF65-F5344CB8AC3E}">
        <p14:creationId xmlns:p14="http://schemas.microsoft.com/office/powerpoint/2010/main" val="1485019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C66F1C7-C666-41C0-B9A6-7B9EDAF618AC}" type="datetime8">
              <a:rPr lang="fa-IR" smtClean="0"/>
              <a:t>11/اکتبر/22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3396CD-219C-479C-9447-938F4D644464}" type="slidenum">
              <a:rPr lang="fa-IR" smtClean="0"/>
              <a:t>‹#›</a:t>
            </a:fld>
            <a:endParaRPr lang="fa-IR"/>
          </a:p>
        </p:txBody>
      </p:sp>
    </p:spTree>
    <p:extLst>
      <p:ext uri="{BB962C8B-B14F-4D97-AF65-F5344CB8AC3E}">
        <p14:creationId xmlns:p14="http://schemas.microsoft.com/office/powerpoint/2010/main" val="699892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0561CD3-F9B3-4F69-BA7B-157561673FF7}" type="datetime8">
              <a:rPr lang="fa-IR" smtClean="0"/>
              <a:t>11/اکتبر/22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3396CD-219C-479C-9447-938F4D644464}" type="slidenum">
              <a:rPr lang="fa-IR" smtClean="0"/>
              <a:t>‹#›</a:t>
            </a:fld>
            <a:endParaRPr lang="fa-IR"/>
          </a:p>
        </p:txBody>
      </p:sp>
    </p:spTree>
    <p:extLst>
      <p:ext uri="{BB962C8B-B14F-4D97-AF65-F5344CB8AC3E}">
        <p14:creationId xmlns:p14="http://schemas.microsoft.com/office/powerpoint/2010/main" val="1951677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EBA098D-A648-4807-B689-FF1E11B5C938}" type="datetime8">
              <a:rPr lang="fa-IR" smtClean="0"/>
              <a:t>11/اکتبر/22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3396CD-219C-479C-9447-938F4D644464}" type="slidenum">
              <a:rPr lang="fa-IR" smtClean="0"/>
              <a:t>‹#›</a:t>
            </a:fld>
            <a:endParaRPr lang="fa-IR"/>
          </a:p>
        </p:txBody>
      </p:sp>
    </p:spTree>
    <p:extLst>
      <p:ext uri="{BB962C8B-B14F-4D97-AF65-F5344CB8AC3E}">
        <p14:creationId xmlns:p14="http://schemas.microsoft.com/office/powerpoint/2010/main" val="720274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EFE096-85F0-4175-932D-3C4444E43583}" type="datetime8">
              <a:rPr lang="fa-IR" smtClean="0"/>
              <a:t>11/اکتبر/22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3396CD-219C-479C-9447-938F4D644464}" type="slidenum">
              <a:rPr lang="fa-IR" smtClean="0"/>
              <a:t>‹#›</a:t>
            </a:fld>
            <a:endParaRPr lang="fa-IR"/>
          </a:p>
        </p:txBody>
      </p:sp>
    </p:spTree>
    <p:extLst>
      <p:ext uri="{BB962C8B-B14F-4D97-AF65-F5344CB8AC3E}">
        <p14:creationId xmlns:p14="http://schemas.microsoft.com/office/powerpoint/2010/main" val="358325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1BDCD6DA-F125-44D5-A822-73716610F45A}" type="datetime8">
              <a:rPr lang="fa-IR" smtClean="0"/>
              <a:t>11/اکتبر/22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93396CD-219C-479C-9447-938F4D644464}" type="slidenum">
              <a:rPr lang="fa-IR" smtClean="0"/>
              <a:t>‹#›</a:t>
            </a:fld>
            <a:endParaRPr lang="fa-IR"/>
          </a:p>
        </p:txBody>
      </p:sp>
    </p:spTree>
    <p:extLst>
      <p:ext uri="{BB962C8B-B14F-4D97-AF65-F5344CB8AC3E}">
        <p14:creationId xmlns:p14="http://schemas.microsoft.com/office/powerpoint/2010/main" val="4260811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7D063BDA-7795-454F-93EF-8EF5E706780A}" type="datetime8">
              <a:rPr lang="fa-IR" smtClean="0"/>
              <a:t>11/اکتبر/22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93396CD-219C-479C-9447-938F4D644464}" type="slidenum">
              <a:rPr lang="fa-IR" smtClean="0"/>
              <a:t>‹#›</a:t>
            </a:fld>
            <a:endParaRPr lang="fa-IR"/>
          </a:p>
        </p:txBody>
      </p:sp>
    </p:spTree>
    <p:extLst>
      <p:ext uri="{BB962C8B-B14F-4D97-AF65-F5344CB8AC3E}">
        <p14:creationId xmlns:p14="http://schemas.microsoft.com/office/powerpoint/2010/main" val="611987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D3641763-1918-41C7-A8C9-CB3753B9B0CE}" type="datetime8">
              <a:rPr lang="fa-IR" smtClean="0"/>
              <a:t>11/اکتبر/22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93396CD-219C-479C-9447-938F4D644464}" type="slidenum">
              <a:rPr lang="fa-IR" smtClean="0"/>
              <a:t>‹#›</a:t>
            </a:fld>
            <a:endParaRPr lang="fa-IR"/>
          </a:p>
        </p:txBody>
      </p:sp>
    </p:spTree>
    <p:extLst>
      <p:ext uri="{BB962C8B-B14F-4D97-AF65-F5344CB8AC3E}">
        <p14:creationId xmlns:p14="http://schemas.microsoft.com/office/powerpoint/2010/main" val="2564882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6C1AC0-9629-4E3E-A708-BA97BD8EF545}" type="datetime8">
              <a:rPr lang="fa-IR" smtClean="0"/>
              <a:t>11/اکتبر/22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93396CD-219C-479C-9447-938F4D644464}" type="slidenum">
              <a:rPr lang="fa-IR" smtClean="0"/>
              <a:t>‹#›</a:t>
            </a:fld>
            <a:endParaRPr lang="fa-IR"/>
          </a:p>
        </p:txBody>
      </p:sp>
    </p:spTree>
    <p:extLst>
      <p:ext uri="{BB962C8B-B14F-4D97-AF65-F5344CB8AC3E}">
        <p14:creationId xmlns:p14="http://schemas.microsoft.com/office/powerpoint/2010/main" val="490363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9E3BD0-F25E-4431-811A-99CE9A479722}" type="datetime8">
              <a:rPr lang="fa-IR" smtClean="0"/>
              <a:t>11/اکتبر/22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93396CD-219C-479C-9447-938F4D644464}" type="slidenum">
              <a:rPr lang="fa-IR" smtClean="0"/>
              <a:t>‹#›</a:t>
            </a:fld>
            <a:endParaRPr lang="fa-IR"/>
          </a:p>
        </p:txBody>
      </p:sp>
    </p:spTree>
    <p:extLst>
      <p:ext uri="{BB962C8B-B14F-4D97-AF65-F5344CB8AC3E}">
        <p14:creationId xmlns:p14="http://schemas.microsoft.com/office/powerpoint/2010/main" val="394528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D97627-0FA9-4F64-A43F-F68F27D9B831}" type="datetime8">
              <a:rPr lang="fa-IR" smtClean="0"/>
              <a:t>11/اکتبر/22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93396CD-219C-479C-9447-938F4D644464}" type="slidenum">
              <a:rPr lang="fa-IR" smtClean="0"/>
              <a:t>‹#›</a:t>
            </a:fld>
            <a:endParaRPr lang="fa-IR"/>
          </a:p>
        </p:txBody>
      </p:sp>
    </p:spTree>
    <p:extLst>
      <p:ext uri="{BB962C8B-B14F-4D97-AF65-F5344CB8AC3E}">
        <p14:creationId xmlns:p14="http://schemas.microsoft.com/office/powerpoint/2010/main" val="2943958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5BF9B6A-CB3F-4857-BF9C-E7E5FD04D4C7}" type="datetime8">
              <a:rPr lang="fa-IR" smtClean="0"/>
              <a:t>11/اکتبر/22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93396CD-219C-479C-9447-938F4D644464}" type="slidenum">
              <a:rPr lang="fa-IR" smtClean="0"/>
              <a:t>‹#›</a:t>
            </a:fld>
            <a:endParaRPr lang="fa-IR"/>
          </a:p>
        </p:txBody>
      </p:sp>
    </p:spTree>
    <p:extLst>
      <p:ext uri="{BB962C8B-B14F-4D97-AF65-F5344CB8AC3E}">
        <p14:creationId xmlns:p14="http://schemas.microsoft.com/office/powerpoint/2010/main" val="2065115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3999" cy="6858000"/>
          </a:xfrm>
        </p:spPr>
      </p:pic>
      <p:sp>
        <p:nvSpPr>
          <p:cNvPr id="4" name="Footer Placeholder 3"/>
          <p:cNvSpPr>
            <a:spLocks noGrp="1"/>
          </p:cNvSpPr>
          <p:nvPr>
            <p:ph type="ftr" sz="quarter" idx="11"/>
          </p:nvPr>
        </p:nvSpPr>
        <p:spPr/>
        <p:txBody>
          <a:bodyPr/>
          <a:lstStyle/>
          <a:p>
            <a:endParaRPr lang="fa-IR"/>
          </a:p>
        </p:txBody>
      </p:sp>
      <p:sp>
        <p:nvSpPr>
          <p:cNvPr id="6" name="TextBox 5"/>
          <p:cNvSpPr txBox="1"/>
          <p:nvPr/>
        </p:nvSpPr>
        <p:spPr>
          <a:xfrm>
            <a:off x="3131840" y="764704"/>
            <a:ext cx="4032448" cy="584775"/>
          </a:xfrm>
          <a:prstGeom prst="rect">
            <a:avLst/>
          </a:prstGeom>
          <a:noFill/>
        </p:spPr>
        <p:txBody>
          <a:bodyPr wrap="square" rtlCol="1">
            <a:spAutoFit/>
          </a:bodyPr>
          <a:lstStyle/>
          <a:p>
            <a:pPr algn="ctr"/>
            <a:r>
              <a:rPr lang="fa-IR" sz="3200" b="1" dirty="0" smtClean="0">
                <a:solidFill>
                  <a:schemeClr val="bg1"/>
                </a:solidFill>
              </a:rPr>
              <a:t>به نام مهربانی</a:t>
            </a:r>
            <a:endParaRPr lang="fa-IR" sz="3200" b="1" dirty="0">
              <a:solidFill>
                <a:schemeClr val="bg1"/>
              </a:solidFill>
            </a:endParaRPr>
          </a:p>
        </p:txBody>
      </p:sp>
      <p:sp>
        <p:nvSpPr>
          <p:cNvPr id="8" name="TextBox 7"/>
          <p:cNvSpPr txBox="1"/>
          <p:nvPr/>
        </p:nvSpPr>
        <p:spPr>
          <a:xfrm>
            <a:off x="3419872" y="2157986"/>
            <a:ext cx="5256584" cy="523220"/>
          </a:xfrm>
          <a:prstGeom prst="rect">
            <a:avLst/>
          </a:prstGeom>
          <a:noFill/>
        </p:spPr>
        <p:txBody>
          <a:bodyPr wrap="square" rtlCol="1">
            <a:spAutoFit/>
          </a:bodyPr>
          <a:lstStyle/>
          <a:p>
            <a:pPr algn="ctr"/>
            <a:r>
              <a:rPr lang="fa-IR" sz="2800" b="1" dirty="0" smtClean="0">
                <a:solidFill>
                  <a:schemeClr val="bg1"/>
                </a:solidFill>
              </a:rPr>
              <a:t>موضوع :   كنتراست</a:t>
            </a:r>
            <a:endParaRPr lang="fa-IR" sz="2800" b="1" dirty="0">
              <a:solidFill>
                <a:schemeClr val="bg1"/>
              </a:solidFill>
            </a:endParaRPr>
          </a:p>
        </p:txBody>
      </p:sp>
      <p:pic>
        <p:nvPicPr>
          <p:cNvPr id="1027" name="Picture 3" descr="C:\Program Files\Microsoft Office\MEDIA\CAGCAT10\j0281904.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9602983">
            <a:off x="1187624" y="3207804"/>
            <a:ext cx="3284979" cy="310559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860032" y="3429000"/>
            <a:ext cx="3600400" cy="2677656"/>
          </a:xfrm>
          <a:prstGeom prst="rect">
            <a:avLst/>
          </a:prstGeom>
          <a:noFill/>
        </p:spPr>
        <p:txBody>
          <a:bodyPr wrap="square" rtlCol="1">
            <a:spAutoFit/>
          </a:bodyPr>
          <a:lstStyle/>
          <a:p>
            <a:r>
              <a:rPr lang="fa-IR" sz="2800" dirty="0" smtClean="0">
                <a:solidFill>
                  <a:schemeClr val="bg1"/>
                </a:solidFill>
              </a:rPr>
              <a:t>اسامی گروه:</a:t>
            </a:r>
          </a:p>
          <a:p>
            <a:r>
              <a:rPr lang="fa-IR" sz="2800" dirty="0" smtClean="0">
                <a:solidFill>
                  <a:schemeClr val="bg1"/>
                </a:solidFill>
              </a:rPr>
              <a:t>سهيلا اظهری</a:t>
            </a:r>
          </a:p>
          <a:p>
            <a:endParaRPr lang="fa-IR" sz="2800" dirty="0">
              <a:solidFill>
                <a:schemeClr val="bg1"/>
              </a:solidFill>
            </a:endParaRPr>
          </a:p>
          <a:p>
            <a:r>
              <a:rPr lang="fa-IR" sz="2800" dirty="0" smtClean="0">
                <a:solidFill>
                  <a:schemeClr val="bg1"/>
                </a:solidFill>
              </a:rPr>
              <a:t>ندا مقدم</a:t>
            </a:r>
          </a:p>
          <a:p>
            <a:endParaRPr lang="fa-IR" sz="2800" dirty="0">
              <a:solidFill>
                <a:schemeClr val="bg1"/>
              </a:solidFill>
            </a:endParaRPr>
          </a:p>
          <a:p>
            <a:endParaRPr lang="fa-IR" sz="2800" dirty="0">
              <a:solidFill>
                <a:schemeClr val="bg1"/>
              </a:solidFill>
            </a:endParaRPr>
          </a:p>
        </p:txBody>
      </p:sp>
    </p:spTree>
    <p:extLst>
      <p:ext uri="{BB962C8B-B14F-4D97-AF65-F5344CB8AC3E}">
        <p14:creationId xmlns:p14="http://schemas.microsoft.com/office/powerpoint/2010/main" val="320908182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3851920" y="583010"/>
            <a:ext cx="4608512" cy="1384995"/>
          </a:xfrm>
          <a:prstGeom prst="rect">
            <a:avLst/>
          </a:prstGeom>
          <a:noFill/>
        </p:spPr>
        <p:txBody>
          <a:bodyPr wrap="square" rtlCol="1">
            <a:spAutoFit/>
          </a:bodyPr>
          <a:lstStyle/>
          <a:p>
            <a:r>
              <a:rPr lang="fa-IR" sz="2800" dirty="0">
                <a:solidFill>
                  <a:srgbClr val="FFFF00"/>
                </a:solidFill>
              </a:rPr>
              <a:t>کنتراست میان ضخامت ونازکی خطوط وبلندی </a:t>
            </a:r>
            <a:r>
              <a:rPr lang="fa-IR" sz="2800" dirty="0" smtClean="0">
                <a:solidFill>
                  <a:srgbClr val="FFFF00"/>
                </a:solidFill>
              </a:rPr>
              <a:t>وکوتاهی </a:t>
            </a:r>
            <a:r>
              <a:rPr lang="fa-IR" sz="2800" dirty="0">
                <a:solidFill>
                  <a:srgbClr val="FFFF00"/>
                </a:solidFill>
              </a:rPr>
              <a:t>آن ها تنوع ایجاد کرده است</a:t>
            </a:r>
          </a:p>
        </p:txBody>
      </p:sp>
      <p:sp>
        <p:nvSpPr>
          <p:cNvPr id="2" name="Footer Placeholder 1"/>
          <p:cNvSpPr>
            <a:spLocks noGrp="1"/>
          </p:cNvSpPr>
          <p:nvPr>
            <p:ph type="ftr" sz="quarter" idx="11"/>
          </p:nvPr>
        </p:nvSpPr>
        <p:spPr/>
        <p:txBody>
          <a:bodyPr/>
          <a:lstStyle/>
          <a:p>
            <a:r>
              <a:rPr lang="fa-IR" sz="2800" smtClean="0"/>
              <a:t>9</a:t>
            </a:r>
            <a:endParaRPr lang="fa-IR" sz="2800" dirty="0"/>
          </a:p>
        </p:txBody>
      </p:sp>
      <p:sp>
        <p:nvSpPr>
          <p:cNvPr id="6" name="Rectangle 5"/>
          <p:cNvSpPr/>
          <p:nvPr/>
        </p:nvSpPr>
        <p:spPr>
          <a:xfrm>
            <a:off x="1890936" y="3429000"/>
            <a:ext cx="1922512" cy="27035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Flowchart: Process 2"/>
          <p:cNvSpPr/>
          <p:nvPr/>
        </p:nvSpPr>
        <p:spPr>
          <a:xfrm>
            <a:off x="2051720" y="4775447"/>
            <a:ext cx="54006" cy="1333883"/>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lowchart: Process 6"/>
          <p:cNvSpPr/>
          <p:nvPr/>
        </p:nvSpPr>
        <p:spPr>
          <a:xfrm>
            <a:off x="2339752" y="3429000"/>
            <a:ext cx="45719" cy="1544574"/>
          </a:xfrm>
          <a:prstGeom prst="flowChartProcess">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Flowchart: Process 7"/>
          <p:cNvSpPr/>
          <p:nvPr/>
        </p:nvSpPr>
        <p:spPr>
          <a:xfrm>
            <a:off x="2818469" y="4201287"/>
            <a:ext cx="54006" cy="1908044"/>
          </a:xfrm>
          <a:prstGeom prst="flowChartProcess">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Flowchart: Process 8"/>
          <p:cNvSpPr/>
          <p:nvPr/>
        </p:nvSpPr>
        <p:spPr>
          <a:xfrm>
            <a:off x="3529188" y="3427338"/>
            <a:ext cx="108012" cy="1801862"/>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Flowchart: Process 9"/>
          <p:cNvSpPr/>
          <p:nvPr/>
        </p:nvSpPr>
        <p:spPr>
          <a:xfrm>
            <a:off x="3329862" y="5229200"/>
            <a:ext cx="108012" cy="879580"/>
          </a:xfrm>
          <a:prstGeom prst="flowChartProcess">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Flowchart: Process 12"/>
          <p:cNvSpPr/>
          <p:nvPr/>
        </p:nvSpPr>
        <p:spPr>
          <a:xfrm>
            <a:off x="3177558" y="3430724"/>
            <a:ext cx="45719" cy="1825093"/>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4" name="Flowchart: Process 13"/>
          <p:cNvSpPr/>
          <p:nvPr/>
        </p:nvSpPr>
        <p:spPr>
          <a:xfrm>
            <a:off x="2577741" y="3430724"/>
            <a:ext cx="45719" cy="2011664"/>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5" name="Flowchart: Process 14"/>
          <p:cNvSpPr/>
          <p:nvPr/>
        </p:nvSpPr>
        <p:spPr>
          <a:xfrm>
            <a:off x="2386434" y="5782587"/>
            <a:ext cx="108012" cy="349975"/>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317549490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Footer Placeholder 1"/>
          <p:cNvSpPr>
            <a:spLocks noGrp="1"/>
          </p:cNvSpPr>
          <p:nvPr>
            <p:ph type="ftr" sz="quarter" idx="11"/>
          </p:nvPr>
        </p:nvSpPr>
        <p:spPr/>
        <p:txBody>
          <a:bodyPr/>
          <a:lstStyle/>
          <a:p>
            <a:r>
              <a:rPr lang="fa-IR" sz="2800" smtClean="0"/>
              <a:t>10</a:t>
            </a:r>
            <a:endParaRPr lang="fa-IR" sz="2800" dirty="0"/>
          </a:p>
        </p:txBody>
      </p:sp>
      <p:sp>
        <p:nvSpPr>
          <p:cNvPr id="6" name="Rectangle 5"/>
          <p:cNvSpPr/>
          <p:nvPr/>
        </p:nvSpPr>
        <p:spPr>
          <a:xfrm>
            <a:off x="1907704" y="3284984"/>
            <a:ext cx="1922512" cy="28475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Flowchart: Process 2"/>
          <p:cNvSpPr/>
          <p:nvPr/>
        </p:nvSpPr>
        <p:spPr>
          <a:xfrm>
            <a:off x="2051720" y="4207034"/>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lowchart: Process 6"/>
          <p:cNvSpPr/>
          <p:nvPr/>
        </p:nvSpPr>
        <p:spPr>
          <a:xfrm>
            <a:off x="3449855" y="4202003"/>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Flowchart: Process 7"/>
          <p:cNvSpPr/>
          <p:nvPr/>
        </p:nvSpPr>
        <p:spPr>
          <a:xfrm>
            <a:off x="2051720" y="5020031"/>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Flowchart: Process 8"/>
          <p:cNvSpPr/>
          <p:nvPr/>
        </p:nvSpPr>
        <p:spPr>
          <a:xfrm>
            <a:off x="2513915" y="5031802"/>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Flowchart: Process 9"/>
          <p:cNvSpPr/>
          <p:nvPr/>
        </p:nvSpPr>
        <p:spPr>
          <a:xfrm>
            <a:off x="3016063" y="5035750"/>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Flowchart: Process 10"/>
          <p:cNvSpPr/>
          <p:nvPr/>
        </p:nvSpPr>
        <p:spPr>
          <a:xfrm>
            <a:off x="3425404" y="5013176"/>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Flowchart: Process 11"/>
          <p:cNvSpPr/>
          <p:nvPr/>
        </p:nvSpPr>
        <p:spPr>
          <a:xfrm>
            <a:off x="2051720" y="5826594"/>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Flowchart: Process 12"/>
          <p:cNvSpPr/>
          <p:nvPr/>
        </p:nvSpPr>
        <p:spPr>
          <a:xfrm>
            <a:off x="2513915" y="5817066"/>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4" name="Flowchart: Process 13"/>
          <p:cNvSpPr/>
          <p:nvPr/>
        </p:nvSpPr>
        <p:spPr>
          <a:xfrm>
            <a:off x="2992327" y="5817334"/>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5" name="Flowchart: Process 14"/>
          <p:cNvSpPr/>
          <p:nvPr/>
        </p:nvSpPr>
        <p:spPr>
          <a:xfrm>
            <a:off x="3443418" y="5831827"/>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6" name="Flowchart: Process 15"/>
          <p:cNvSpPr/>
          <p:nvPr/>
        </p:nvSpPr>
        <p:spPr>
          <a:xfrm>
            <a:off x="2992327" y="4207034"/>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7" name="Flowchart: Process 16"/>
          <p:cNvSpPr/>
          <p:nvPr/>
        </p:nvSpPr>
        <p:spPr>
          <a:xfrm>
            <a:off x="2515108" y="4216323"/>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9" name="Flowchart: Process 18"/>
          <p:cNvSpPr/>
          <p:nvPr/>
        </p:nvSpPr>
        <p:spPr>
          <a:xfrm>
            <a:off x="2992327" y="3465342"/>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0" name="Flowchart: Process 19"/>
          <p:cNvSpPr/>
          <p:nvPr/>
        </p:nvSpPr>
        <p:spPr>
          <a:xfrm>
            <a:off x="2478465" y="3484755"/>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1" name="Flowchart: Process 20"/>
          <p:cNvSpPr/>
          <p:nvPr/>
        </p:nvSpPr>
        <p:spPr>
          <a:xfrm>
            <a:off x="2028181" y="3484755"/>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7" name="Flowchart: Process 26"/>
          <p:cNvSpPr/>
          <p:nvPr/>
        </p:nvSpPr>
        <p:spPr>
          <a:xfrm>
            <a:off x="3239887" y="3729176"/>
            <a:ext cx="222324" cy="260307"/>
          </a:xfrm>
          <a:prstGeom prst="flowChartProcess">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8" name="Flowchart: Process 27"/>
          <p:cNvSpPr/>
          <p:nvPr/>
        </p:nvSpPr>
        <p:spPr>
          <a:xfrm>
            <a:off x="2682775" y="3729176"/>
            <a:ext cx="222324" cy="260307"/>
          </a:xfrm>
          <a:prstGeom prst="flowChartProcess">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9" name="Flowchart: Process 28"/>
          <p:cNvSpPr/>
          <p:nvPr/>
        </p:nvSpPr>
        <p:spPr>
          <a:xfrm>
            <a:off x="2177828" y="3748439"/>
            <a:ext cx="222324" cy="260307"/>
          </a:xfrm>
          <a:prstGeom prst="flowChartProcess">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1" name="Flowchart: Process 30"/>
          <p:cNvSpPr/>
          <p:nvPr/>
        </p:nvSpPr>
        <p:spPr>
          <a:xfrm>
            <a:off x="3252761" y="4548611"/>
            <a:ext cx="222324" cy="260307"/>
          </a:xfrm>
          <a:prstGeom prst="flowChartProcess">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2" name="Flowchart: Process 31"/>
          <p:cNvSpPr/>
          <p:nvPr/>
        </p:nvSpPr>
        <p:spPr>
          <a:xfrm>
            <a:off x="3258308" y="5333666"/>
            <a:ext cx="222324" cy="260307"/>
          </a:xfrm>
          <a:prstGeom prst="flowChartProcess">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u="sng" dirty="0"/>
          </a:p>
        </p:txBody>
      </p:sp>
      <p:sp>
        <p:nvSpPr>
          <p:cNvPr id="33" name="Flowchart: Process 32"/>
          <p:cNvSpPr/>
          <p:nvPr/>
        </p:nvSpPr>
        <p:spPr>
          <a:xfrm>
            <a:off x="2177828" y="4545770"/>
            <a:ext cx="222324" cy="260307"/>
          </a:xfrm>
          <a:prstGeom prst="flowChartProcess">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4" name="Flowchart: Process 33"/>
          <p:cNvSpPr/>
          <p:nvPr/>
        </p:nvSpPr>
        <p:spPr>
          <a:xfrm>
            <a:off x="2699858" y="4526864"/>
            <a:ext cx="222324" cy="260307"/>
          </a:xfrm>
          <a:prstGeom prst="flowChartProcess">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5" name="Flowchart: Process 34"/>
          <p:cNvSpPr/>
          <p:nvPr/>
        </p:nvSpPr>
        <p:spPr>
          <a:xfrm>
            <a:off x="3462211" y="3429000"/>
            <a:ext cx="204310" cy="15807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1" name="Flowchart: Process 90"/>
          <p:cNvSpPr/>
          <p:nvPr/>
        </p:nvSpPr>
        <p:spPr>
          <a:xfrm>
            <a:off x="2166271" y="5342741"/>
            <a:ext cx="222324" cy="260307"/>
          </a:xfrm>
          <a:prstGeom prst="flowChartProcess">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4" name="Flowchart: Process 93"/>
          <p:cNvSpPr/>
          <p:nvPr/>
        </p:nvSpPr>
        <p:spPr>
          <a:xfrm>
            <a:off x="2721233" y="5335846"/>
            <a:ext cx="222324" cy="260307"/>
          </a:xfrm>
          <a:prstGeom prst="flowChartProcess">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5" name="TextBox 94"/>
          <p:cNvSpPr txBox="1"/>
          <p:nvPr/>
        </p:nvSpPr>
        <p:spPr>
          <a:xfrm>
            <a:off x="4932040" y="836712"/>
            <a:ext cx="3600400" cy="2246769"/>
          </a:xfrm>
          <a:prstGeom prst="rect">
            <a:avLst/>
          </a:prstGeom>
          <a:noFill/>
        </p:spPr>
        <p:txBody>
          <a:bodyPr wrap="square" rtlCol="1">
            <a:spAutoFit/>
          </a:bodyPr>
          <a:lstStyle/>
          <a:p>
            <a:r>
              <a:rPr lang="fa-IR" sz="2800" dirty="0">
                <a:solidFill>
                  <a:srgbClr val="FFFF00"/>
                </a:solidFill>
              </a:rPr>
              <a:t>توخالی وتوپربودن وتفاوت دراندازه نقاط چهارگوش به طورساده ای یکنواختی را ازمیان برده است.</a:t>
            </a:r>
          </a:p>
          <a:p>
            <a:endParaRPr lang="fa-IR" sz="2800" dirty="0"/>
          </a:p>
        </p:txBody>
      </p:sp>
    </p:spTree>
    <p:extLst>
      <p:ext uri="{BB962C8B-B14F-4D97-AF65-F5344CB8AC3E}">
        <p14:creationId xmlns:p14="http://schemas.microsoft.com/office/powerpoint/2010/main" val="75025167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627784" y="188640"/>
            <a:ext cx="5040560" cy="1323439"/>
          </a:xfrm>
          <a:prstGeom prst="rect">
            <a:avLst/>
          </a:prstGeom>
          <a:noFill/>
        </p:spPr>
        <p:txBody>
          <a:bodyPr wrap="square" rtlCol="1">
            <a:spAutoFit/>
          </a:bodyPr>
          <a:lstStyle/>
          <a:p>
            <a:pPr algn="ctr"/>
            <a:r>
              <a:rPr lang="fa-IR" sz="4000" b="1" dirty="0" smtClean="0">
                <a:solidFill>
                  <a:schemeClr val="bg1"/>
                </a:solidFill>
              </a:rPr>
              <a:t>كنتراست رنگ</a:t>
            </a:r>
          </a:p>
          <a:p>
            <a:pPr algn="ctr"/>
            <a:endParaRPr lang="fa-IR" sz="4000" b="1" dirty="0">
              <a:solidFill>
                <a:schemeClr val="bg1"/>
              </a:solidFill>
            </a:endParaRPr>
          </a:p>
        </p:txBody>
      </p:sp>
      <p:sp>
        <p:nvSpPr>
          <p:cNvPr id="9" name="TextBox 8"/>
          <p:cNvSpPr txBox="1"/>
          <p:nvPr/>
        </p:nvSpPr>
        <p:spPr>
          <a:xfrm>
            <a:off x="899592" y="1122630"/>
            <a:ext cx="7848872" cy="4832092"/>
          </a:xfrm>
          <a:prstGeom prst="rect">
            <a:avLst/>
          </a:prstGeom>
          <a:noFill/>
        </p:spPr>
        <p:txBody>
          <a:bodyPr wrap="square" rtlCol="1">
            <a:spAutoFit/>
          </a:bodyPr>
          <a:lstStyle/>
          <a:p>
            <a:r>
              <a:rPr lang="fa-IR" sz="2800" dirty="0" smtClean="0">
                <a:solidFill>
                  <a:schemeClr val="bg1"/>
                </a:solidFill>
              </a:rPr>
              <a:t>وقتي از كنتراست رنگ ها صحبت مي شود منظور وجود روابط و تاثيراتى است كه هم تمايز ميان رنگ ها و هم تاثيرات متقابل ميان آن ها را از نظر بصري مورد بررسى و مقايسه قرار مي دهد.</a:t>
            </a:r>
          </a:p>
          <a:p>
            <a:endParaRPr lang="fa-IR" sz="2800" dirty="0" smtClean="0">
              <a:solidFill>
                <a:schemeClr val="bg1"/>
              </a:solidFill>
            </a:endParaRPr>
          </a:p>
          <a:p>
            <a:r>
              <a:rPr lang="fa-IR" sz="2800" dirty="0" smtClean="0">
                <a:solidFill>
                  <a:schemeClr val="bg1"/>
                </a:solidFill>
              </a:rPr>
              <a:t>به اين ترتيب وجود كنتراست ميان رنگ ها صرفاً به معناي ِوجود تضاد ميان آن ها نيست.</a:t>
            </a:r>
          </a:p>
          <a:p>
            <a:endParaRPr lang="fa-IR" sz="2800" dirty="0" smtClean="0">
              <a:solidFill>
                <a:schemeClr val="bg1"/>
              </a:solidFill>
            </a:endParaRPr>
          </a:p>
          <a:p>
            <a:r>
              <a:rPr lang="fa-IR" sz="2800" dirty="0" smtClean="0">
                <a:solidFill>
                  <a:schemeClr val="bg1"/>
                </a:solidFill>
              </a:rPr>
              <a:t>بلكه بررسي روابط و مقايسه بين آن هاست.به عنوان مثال وقتي از سياه و سفيد به عنوان نهايت كنتراست روشنى-تيرگى نام برده مى شود،مقایسه ای براساس مفهوم تيرگی وروشنی ميان آن ها صورت گرفته است.</a:t>
            </a:r>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11</a:t>
            </a:r>
            <a:endParaRPr lang="fa-IR" sz="2800" dirty="0"/>
          </a:p>
        </p:txBody>
      </p:sp>
    </p:spTree>
    <p:extLst>
      <p:ext uri="{BB962C8B-B14F-4D97-AF65-F5344CB8AC3E}">
        <p14:creationId xmlns:p14="http://schemas.microsoft.com/office/powerpoint/2010/main" val="33249039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467544" y="764704"/>
            <a:ext cx="8352928" cy="3970318"/>
          </a:xfrm>
          <a:prstGeom prst="rect">
            <a:avLst/>
          </a:prstGeom>
          <a:noFill/>
        </p:spPr>
        <p:txBody>
          <a:bodyPr wrap="square" rtlCol="1">
            <a:spAutoFit/>
          </a:bodyPr>
          <a:lstStyle/>
          <a:p>
            <a:r>
              <a:rPr lang="fa-IR" sz="2800" dirty="0" smtClean="0">
                <a:solidFill>
                  <a:schemeClr val="bg1"/>
                </a:solidFill>
              </a:rPr>
              <a:t>چگونگی تأثيرگذاري رنگ ها در یك اثر تجسمي صرفاً بستگی به نحوه ی اختلاط ونوع رنگ های به كاررفته در آن اثر ندارد،بلكه بيش از هرچيز مربوط به چگونگي استفاده از كنتراست و روابط ميان رنگ ها مي شود.</a:t>
            </a:r>
          </a:p>
          <a:p>
            <a:r>
              <a:rPr lang="fa-IR" sz="2800" dirty="0" smtClean="0">
                <a:solidFill>
                  <a:schemeClr val="bg1"/>
                </a:solidFill>
              </a:rPr>
              <a:t>براي اينكه حالت رنگ در يك اثر تجسمي رنگين به صورت جاندار و پرتحرك جلوه كند،بايد دانست كه چگونه وبراساس كدام قواعد رنگ ها را در تركيب موردنظر استفاده از كنتراست هاي رنگي دارد.</a:t>
            </a:r>
          </a:p>
          <a:p>
            <a:r>
              <a:rPr lang="fa-IR" sz="2800" dirty="0" smtClean="0">
                <a:solidFill>
                  <a:schemeClr val="bg1"/>
                </a:solidFill>
              </a:rPr>
              <a:t>مشهورترين نظريه در خصوص كنتراست رنگ مربوط به وجود هفت كنتراست رنگ است كه عبارتند از:</a:t>
            </a:r>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12</a:t>
            </a:r>
            <a:endParaRPr lang="fa-IR" sz="2800" dirty="0"/>
          </a:p>
        </p:txBody>
      </p:sp>
    </p:spTree>
    <p:extLst>
      <p:ext uri="{BB962C8B-B14F-4D97-AF65-F5344CB8AC3E}">
        <p14:creationId xmlns:p14="http://schemas.microsoft.com/office/powerpoint/2010/main" val="343710248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2123728" y="620688"/>
            <a:ext cx="6552728" cy="1384995"/>
          </a:xfrm>
          <a:prstGeom prst="rect">
            <a:avLst/>
          </a:prstGeom>
          <a:noFill/>
        </p:spPr>
        <p:txBody>
          <a:bodyPr wrap="square" rtlCol="1">
            <a:spAutoFit/>
          </a:bodyPr>
          <a:lstStyle/>
          <a:p>
            <a:r>
              <a:rPr lang="fa-IR" sz="2800" dirty="0" smtClean="0">
                <a:solidFill>
                  <a:schemeClr val="bg1"/>
                </a:solidFill>
              </a:rPr>
              <a:t>مشهورترين نظريه در خصوص كنتراست رنگ مربوط به وجود هفت كنتراست رنگ است كه عبارتند از:</a:t>
            </a:r>
          </a:p>
          <a:p>
            <a:endParaRPr lang="fa-IR" sz="2800" dirty="0">
              <a:solidFill>
                <a:schemeClr val="bg1"/>
              </a:solidFill>
            </a:endParaRPr>
          </a:p>
        </p:txBody>
      </p:sp>
      <p:sp>
        <p:nvSpPr>
          <p:cNvPr id="6" name="TextBox 5"/>
          <p:cNvSpPr txBox="1"/>
          <p:nvPr/>
        </p:nvSpPr>
        <p:spPr>
          <a:xfrm>
            <a:off x="1187624" y="2636912"/>
            <a:ext cx="6984776" cy="3108543"/>
          </a:xfrm>
          <a:prstGeom prst="rect">
            <a:avLst/>
          </a:prstGeom>
          <a:noFill/>
        </p:spPr>
        <p:txBody>
          <a:bodyPr wrap="square" rtlCol="1">
            <a:spAutoFit/>
          </a:bodyPr>
          <a:lstStyle/>
          <a:p>
            <a:r>
              <a:rPr lang="fa-IR" sz="2800" dirty="0" smtClean="0">
                <a:solidFill>
                  <a:schemeClr val="bg1"/>
                </a:solidFill>
              </a:rPr>
              <a:t>1.كنتراست ته رنگ</a:t>
            </a:r>
          </a:p>
          <a:p>
            <a:r>
              <a:rPr lang="fa-IR" sz="2800" dirty="0" smtClean="0">
                <a:solidFill>
                  <a:schemeClr val="bg1"/>
                </a:solidFill>
              </a:rPr>
              <a:t>2. كنتراست تيرگي-روشني رنگ</a:t>
            </a:r>
          </a:p>
          <a:p>
            <a:r>
              <a:rPr lang="fa-IR" sz="2800" dirty="0" smtClean="0">
                <a:solidFill>
                  <a:schemeClr val="bg1"/>
                </a:solidFill>
              </a:rPr>
              <a:t>3. كنتراست رنگ هاي سردوگرم</a:t>
            </a:r>
          </a:p>
          <a:p>
            <a:r>
              <a:rPr lang="fa-IR" sz="2800" dirty="0" smtClean="0">
                <a:solidFill>
                  <a:schemeClr val="bg1"/>
                </a:solidFill>
              </a:rPr>
              <a:t>4. كنتراست رنگ هاي مكمل</a:t>
            </a:r>
          </a:p>
          <a:p>
            <a:r>
              <a:rPr lang="fa-IR" sz="2800" dirty="0" smtClean="0">
                <a:solidFill>
                  <a:schemeClr val="bg1"/>
                </a:solidFill>
              </a:rPr>
              <a:t>5. كنتراست همزمان</a:t>
            </a:r>
          </a:p>
          <a:p>
            <a:r>
              <a:rPr lang="fa-IR" sz="2800" dirty="0" smtClean="0">
                <a:solidFill>
                  <a:schemeClr val="bg1"/>
                </a:solidFill>
              </a:rPr>
              <a:t>6. كنتراست كيفيت</a:t>
            </a:r>
          </a:p>
          <a:p>
            <a:r>
              <a:rPr lang="fa-IR" sz="2800" dirty="0" smtClean="0">
                <a:solidFill>
                  <a:schemeClr val="bg1"/>
                </a:solidFill>
              </a:rPr>
              <a:t>7. كنتراست كميت(وسعت سطح)</a:t>
            </a:r>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13</a:t>
            </a:r>
            <a:endParaRPr lang="fa-IR" sz="2800" dirty="0"/>
          </a:p>
        </p:txBody>
      </p:sp>
    </p:spTree>
    <p:extLst>
      <p:ext uri="{BB962C8B-B14F-4D97-AF65-F5344CB8AC3E}">
        <p14:creationId xmlns:p14="http://schemas.microsoft.com/office/powerpoint/2010/main" val="34791398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1061864" y="332656"/>
            <a:ext cx="7020272" cy="584775"/>
          </a:xfrm>
          <a:prstGeom prst="rect">
            <a:avLst/>
          </a:prstGeom>
          <a:noFill/>
        </p:spPr>
        <p:txBody>
          <a:bodyPr wrap="square" rtlCol="1">
            <a:spAutoFit/>
          </a:bodyPr>
          <a:lstStyle/>
          <a:p>
            <a:pPr algn="ctr"/>
            <a:r>
              <a:rPr lang="fa-IR" sz="3200" b="1" dirty="0" smtClean="0">
                <a:solidFill>
                  <a:schemeClr val="bg1"/>
                </a:solidFill>
              </a:rPr>
              <a:t>كنتراست ته رنگ</a:t>
            </a:r>
            <a:endParaRPr lang="fa-IR" sz="3200" b="1" dirty="0">
              <a:solidFill>
                <a:schemeClr val="bg1"/>
              </a:solidFill>
            </a:endParaRPr>
          </a:p>
        </p:txBody>
      </p:sp>
      <p:sp>
        <p:nvSpPr>
          <p:cNvPr id="6" name="TextBox 5"/>
          <p:cNvSpPr txBox="1"/>
          <p:nvPr/>
        </p:nvSpPr>
        <p:spPr>
          <a:xfrm>
            <a:off x="575556" y="1412776"/>
            <a:ext cx="7992888" cy="4401205"/>
          </a:xfrm>
          <a:prstGeom prst="rect">
            <a:avLst/>
          </a:prstGeom>
          <a:noFill/>
        </p:spPr>
        <p:txBody>
          <a:bodyPr wrap="square" rtlCol="1">
            <a:spAutoFit/>
          </a:bodyPr>
          <a:lstStyle/>
          <a:p>
            <a:r>
              <a:rPr lang="fa-IR" sz="2800" dirty="0" smtClean="0">
                <a:solidFill>
                  <a:schemeClr val="bg1"/>
                </a:solidFill>
              </a:rPr>
              <a:t>اين كنتراست از ساده ترين كنتراست هاي هفت گانه است.براي رسيدن به اين نوع كنتراست كافي است كه از رنگ هاي خالص استفاده كنيم.</a:t>
            </a:r>
          </a:p>
          <a:p>
            <a:endParaRPr lang="fa-IR" sz="2800" dirty="0">
              <a:solidFill>
                <a:schemeClr val="bg1"/>
              </a:solidFill>
            </a:endParaRPr>
          </a:p>
          <a:p>
            <a:endParaRPr lang="fa-IR" sz="2800" dirty="0" smtClean="0">
              <a:solidFill>
                <a:schemeClr val="bg1"/>
              </a:solidFill>
            </a:endParaRPr>
          </a:p>
          <a:p>
            <a:r>
              <a:rPr lang="fa-IR" sz="2800" dirty="0" smtClean="0">
                <a:solidFill>
                  <a:schemeClr val="bg1"/>
                </a:solidFill>
              </a:rPr>
              <a:t>وقتي گفته می شود رنگ های خالص،منظور فقط سه رنگ اصلي نيست،بلكه همه رنگ های چرخه رنگ راتاوقتی كه با سياه،سفيد،خاكستري يا رنگ مكملشان مخلوط نكرده ايم به عنوان رنگهاي خالص می توان استفاده كرد.</a:t>
            </a:r>
          </a:p>
          <a:p>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14</a:t>
            </a:r>
            <a:endParaRPr lang="fa-IR" sz="2800" dirty="0"/>
          </a:p>
        </p:txBody>
      </p:sp>
    </p:spTree>
    <p:extLst>
      <p:ext uri="{BB962C8B-B14F-4D97-AF65-F5344CB8AC3E}">
        <p14:creationId xmlns:p14="http://schemas.microsoft.com/office/powerpoint/2010/main" val="204508868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827584" y="980728"/>
            <a:ext cx="7920880" cy="4401205"/>
          </a:xfrm>
          <a:prstGeom prst="rect">
            <a:avLst/>
          </a:prstGeom>
          <a:noFill/>
        </p:spPr>
        <p:txBody>
          <a:bodyPr wrap="square" rtlCol="1">
            <a:spAutoFit/>
          </a:bodyPr>
          <a:lstStyle/>
          <a:p>
            <a:r>
              <a:rPr lang="fa-IR" sz="2800" dirty="0" smtClean="0">
                <a:solidFill>
                  <a:schemeClr val="bg1"/>
                </a:solidFill>
              </a:rPr>
              <a:t>اين رنگها وقتي دركنار يكديگر قرار در يك تركيب قرار می گيرند چون به واسطه تفاوت رنگشان از يكديگر متمايز هستند می توانند كنتراست ته رنگ را به وجود بياورند.</a:t>
            </a:r>
          </a:p>
          <a:p>
            <a:endParaRPr lang="fa-IR" sz="2800" dirty="0">
              <a:solidFill>
                <a:schemeClr val="bg1"/>
              </a:solidFill>
            </a:endParaRPr>
          </a:p>
          <a:p>
            <a:endParaRPr lang="fa-IR" sz="2800" dirty="0" smtClean="0">
              <a:solidFill>
                <a:schemeClr val="bg1"/>
              </a:solidFill>
            </a:endParaRPr>
          </a:p>
          <a:p>
            <a:r>
              <a:rPr lang="fa-IR" sz="2800" dirty="0" smtClean="0">
                <a:solidFill>
                  <a:schemeClr val="bg1"/>
                </a:solidFill>
              </a:rPr>
              <a:t>اما نكته مهم در اينجاست كه هرچه رنگها از سه رنگ اصلي فاصله بيشتری پيدا كنند واز وجوه مشتركي برخوردار شوند،قدرت آنها برای ايجاد كنتراست ته رنگ كمتر می شود.</a:t>
            </a:r>
          </a:p>
          <a:p>
            <a:endParaRPr lang="fa-IR" sz="2800" dirty="0" smtClean="0">
              <a:solidFill>
                <a:schemeClr val="bg1"/>
              </a:solidFill>
            </a:endParaRPr>
          </a:p>
          <a:p>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15</a:t>
            </a:r>
            <a:endParaRPr lang="fa-IR" sz="2800" dirty="0"/>
          </a:p>
        </p:txBody>
      </p:sp>
    </p:spTree>
    <p:extLst>
      <p:ext uri="{BB962C8B-B14F-4D97-AF65-F5344CB8AC3E}">
        <p14:creationId xmlns:p14="http://schemas.microsoft.com/office/powerpoint/2010/main" val="10226079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611560" y="908720"/>
            <a:ext cx="8208912" cy="4401205"/>
          </a:xfrm>
          <a:prstGeom prst="rect">
            <a:avLst/>
          </a:prstGeom>
          <a:noFill/>
        </p:spPr>
        <p:txBody>
          <a:bodyPr wrap="square" rtlCol="1">
            <a:spAutoFit/>
          </a:bodyPr>
          <a:lstStyle/>
          <a:p>
            <a:r>
              <a:rPr lang="fa-IR" sz="2800" dirty="0" smtClean="0">
                <a:solidFill>
                  <a:schemeClr val="bg1"/>
                </a:solidFill>
              </a:rPr>
              <a:t>به عبارت ديگر همانطور كه شديدترين حالت كنتراست تيرگي روشني ميان سياه و سفيد به وجود می آيد، شديدترين كنتراست ته رنگ نيز ميان سه رنگ اصلي قرمز،زرد و آبي كه هيچ وجه مشتركي از جهت رنگين بودن با يكديگر ندارند به وجود می آيد.</a:t>
            </a:r>
          </a:p>
          <a:p>
            <a:endParaRPr lang="fa-IR" sz="2800" dirty="0">
              <a:solidFill>
                <a:schemeClr val="bg1"/>
              </a:solidFill>
            </a:endParaRPr>
          </a:p>
          <a:p>
            <a:r>
              <a:rPr lang="fa-IR" sz="2800" dirty="0" smtClean="0">
                <a:solidFill>
                  <a:schemeClr val="bg1"/>
                </a:solidFill>
              </a:rPr>
              <a:t>برهمين اساس كنتراست ته رنگ  در ميان رنگهاي درجه دوم يعنی سبز،نارنجی و بنفش كه رنگهای تركيبی هستند به مراتب كمتر است.در رنگهاي درجه سوم از شدت كنتراست ته رنگ  بازهم بيشتر كاسته خواهد شد،چون بيش از رنگهاي درجه دوم از رنگهاي اصلي فاصله گرفته اند.</a:t>
            </a:r>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16</a:t>
            </a:r>
            <a:endParaRPr lang="fa-IR" sz="2800" dirty="0"/>
          </a:p>
        </p:txBody>
      </p:sp>
    </p:spTree>
    <p:extLst>
      <p:ext uri="{BB962C8B-B14F-4D97-AF65-F5344CB8AC3E}">
        <p14:creationId xmlns:p14="http://schemas.microsoft.com/office/powerpoint/2010/main" val="268644033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467544" y="404664"/>
            <a:ext cx="8424936" cy="3539430"/>
          </a:xfrm>
          <a:prstGeom prst="rect">
            <a:avLst/>
          </a:prstGeom>
          <a:noFill/>
        </p:spPr>
        <p:txBody>
          <a:bodyPr wrap="square" rtlCol="1">
            <a:spAutoFit/>
          </a:bodyPr>
          <a:lstStyle/>
          <a:p>
            <a:r>
              <a:rPr lang="fa-IR" sz="2800" dirty="0" smtClean="0">
                <a:solidFill>
                  <a:schemeClr val="bg1"/>
                </a:solidFill>
              </a:rPr>
              <a:t>استفاده از سياه و سفيد در كنار رنگهاي خالص می تواند به ايجاد كنتراست ته رنگ  و شدت بخشيدن به تأثيرات رنگهاي تيره يا روشن كمك كند.</a:t>
            </a:r>
          </a:p>
          <a:p>
            <a:r>
              <a:rPr lang="fa-IR" sz="2800" dirty="0" smtClean="0">
                <a:solidFill>
                  <a:schemeClr val="bg1"/>
                </a:solidFill>
              </a:rPr>
              <a:t>زيرا سياه به واسطه تيرگي خود وقتي به عنوان زمينه يا در مجاورت رنگها به كار گرفته شود می تواند به شدت روشنايِی و درخشش آنها بيفزايد.</a:t>
            </a:r>
          </a:p>
          <a:p>
            <a:r>
              <a:rPr lang="fa-IR" sz="2800" dirty="0" smtClean="0">
                <a:solidFill>
                  <a:schemeClr val="bg1"/>
                </a:solidFill>
              </a:rPr>
              <a:t>رنگهايی كه در چرخه رنگ در مجاور يكديگر قرار گرفته اند، كنتراست ته رنگ  ضعيف تری به وجود می آورند.</a:t>
            </a:r>
          </a:p>
        </p:txBody>
      </p:sp>
      <p:sp>
        <p:nvSpPr>
          <p:cNvPr id="2" name="Footer Placeholder 1"/>
          <p:cNvSpPr>
            <a:spLocks noGrp="1"/>
          </p:cNvSpPr>
          <p:nvPr>
            <p:ph type="ftr" sz="quarter" idx="11"/>
          </p:nvPr>
        </p:nvSpPr>
        <p:spPr/>
        <p:txBody>
          <a:bodyPr/>
          <a:lstStyle/>
          <a:p>
            <a:r>
              <a:rPr lang="fa-IR" sz="2800" smtClean="0"/>
              <a:t>17</a:t>
            </a:r>
            <a:endParaRPr lang="fa-IR" sz="2800" dirty="0"/>
          </a:p>
        </p:txBody>
      </p:sp>
    </p:spTree>
    <p:extLst>
      <p:ext uri="{BB962C8B-B14F-4D97-AF65-F5344CB8AC3E}">
        <p14:creationId xmlns:p14="http://schemas.microsoft.com/office/powerpoint/2010/main" val="410329391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755576" y="844749"/>
            <a:ext cx="7920880" cy="4401205"/>
          </a:xfrm>
          <a:prstGeom prst="rect">
            <a:avLst/>
          </a:prstGeom>
          <a:noFill/>
        </p:spPr>
        <p:txBody>
          <a:bodyPr wrap="square" rtlCol="1">
            <a:spAutoFit/>
          </a:bodyPr>
          <a:lstStyle/>
          <a:p>
            <a:r>
              <a:rPr lang="fa-IR" sz="2800" dirty="0" smtClean="0">
                <a:solidFill>
                  <a:schemeClr val="bg1"/>
                </a:solidFill>
              </a:rPr>
              <a:t>وقتی رنگها با سياه و سفيد مخلوط می شوند از ميزان كنتراست ته رنگ  آنها كاسته می شود.</a:t>
            </a:r>
          </a:p>
          <a:p>
            <a:endParaRPr lang="fa-IR" sz="2800" dirty="0" smtClean="0">
              <a:solidFill>
                <a:schemeClr val="bg1"/>
              </a:solidFill>
            </a:endParaRPr>
          </a:p>
          <a:p>
            <a:r>
              <a:rPr lang="fa-IR" sz="2800" dirty="0" smtClean="0">
                <a:solidFill>
                  <a:schemeClr val="bg1"/>
                </a:solidFill>
              </a:rPr>
              <a:t>از وقتی رنگها با سياه و سفيد مخلوط می شوند از ميزان كنتراست ته رنگ  آنها كاسته می شود.</a:t>
            </a:r>
          </a:p>
          <a:p>
            <a:endParaRPr lang="fa-IR" sz="2800" dirty="0" smtClean="0">
              <a:solidFill>
                <a:schemeClr val="bg1"/>
              </a:solidFill>
            </a:endParaRPr>
          </a:p>
          <a:p>
            <a:r>
              <a:rPr lang="fa-IR" sz="2800" dirty="0" smtClean="0">
                <a:solidFill>
                  <a:schemeClr val="bg1"/>
                </a:solidFill>
              </a:rPr>
              <a:t> می توان به انحاي مختلفی برای ساختن آثار هنر تجسمی يا هنر كاربردي بهره گرفت. وقتی رنگها با سياه و سفيد مخلوط می شوند از ميزان كنتراست ته رنگ  آنها كاسته می شود.</a:t>
            </a:r>
          </a:p>
          <a:p>
            <a:r>
              <a:rPr lang="fa-IR" sz="2800" dirty="0" smtClean="0">
                <a:solidFill>
                  <a:schemeClr val="bg1"/>
                </a:solidFill>
              </a:rPr>
              <a:t> </a:t>
            </a:r>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18</a:t>
            </a:r>
            <a:endParaRPr lang="fa-IR" sz="2800" dirty="0"/>
          </a:p>
        </p:txBody>
      </p:sp>
    </p:spTree>
    <p:extLst>
      <p:ext uri="{BB962C8B-B14F-4D97-AF65-F5344CB8AC3E}">
        <p14:creationId xmlns:p14="http://schemas.microsoft.com/office/powerpoint/2010/main" val="374745963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2145419" y="404664"/>
            <a:ext cx="4896544" cy="830997"/>
          </a:xfrm>
          <a:prstGeom prst="rect">
            <a:avLst/>
          </a:prstGeom>
          <a:noFill/>
        </p:spPr>
        <p:txBody>
          <a:bodyPr wrap="square" rtlCol="1">
            <a:spAutoFit/>
          </a:bodyPr>
          <a:lstStyle/>
          <a:p>
            <a:pPr algn="ctr"/>
            <a:r>
              <a:rPr lang="fa-IR" sz="4800" b="1" dirty="0" smtClean="0">
                <a:solidFill>
                  <a:schemeClr val="bg1"/>
                </a:solidFill>
              </a:rPr>
              <a:t>کنتراست</a:t>
            </a:r>
            <a:endParaRPr lang="en-US" sz="4800" b="1" dirty="0">
              <a:solidFill>
                <a:schemeClr val="bg1"/>
              </a:solidFill>
            </a:endParaRPr>
          </a:p>
        </p:txBody>
      </p:sp>
      <p:sp>
        <p:nvSpPr>
          <p:cNvPr id="6" name="TextBox 5"/>
          <p:cNvSpPr txBox="1"/>
          <p:nvPr/>
        </p:nvSpPr>
        <p:spPr>
          <a:xfrm>
            <a:off x="424979" y="1844824"/>
            <a:ext cx="8294041" cy="3539430"/>
          </a:xfrm>
          <a:prstGeom prst="rect">
            <a:avLst/>
          </a:prstGeom>
          <a:noFill/>
        </p:spPr>
        <p:txBody>
          <a:bodyPr wrap="square" rtlCol="1">
            <a:spAutoFit/>
          </a:bodyPr>
          <a:lstStyle/>
          <a:p>
            <a:r>
              <a:rPr lang="fa-IR" sz="2800" dirty="0">
                <a:solidFill>
                  <a:schemeClr val="bg1"/>
                </a:solidFill>
              </a:rPr>
              <a:t>یکی ازاصول پایه وبسیار قابل اهمیت در خلق اثر هنری توجه به نقش کنتراست واستفاده </a:t>
            </a:r>
            <a:r>
              <a:rPr lang="fa-IR" sz="2800" dirty="0" smtClean="0">
                <a:solidFill>
                  <a:schemeClr val="bg1"/>
                </a:solidFill>
              </a:rPr>
              <a:t>ازآن </a:t>
            </a:r>
            <a:r>
              <a:rPr lang="fa-IR" sz="2800" dirty="0">
                <a:solidFill>
                  <a:schemeClr val="bg1"/>
                </a:solidFill>
              </a:rPr>
              <a:t>است</a:t>
            </a:r>
            <a:r>
              <a:rPr lang="fa-IR" sz="2800" dirty="0" smtClean="0">
                <a:solidFill>
                  <a:schemeClr val="bg1"/>
                </a:solidFill>
              </a:rPr>
              <a:t>.</a:t>
            </a:r>
          </a:p>
          <a:p>
            <a:r>
              <a:rPr lang="fa-IR" sz="2800" dirty="0" smtClean="0">
                <a:solidFill>
                  <a:schemeClr val="bg1"/>
                </a:solidFill>
              </a:rPr>
              <a:t>کنتراست </a:t>
            </a:r>
            <a:r>
              <a:rPr lang="fa-IR" sz="2800" dirty="0">
                <a:solidFill>
                  <a:schemeClr val="bg1"/>
                </a:solidFill>
              </a:rPr>
              <a:t>به معنای تضاد،تباین وکشمکش میان عناصر ونیروهای بصری است.</a:t>
            </a:r>
            <a:endParaRPr lang="en-US" sz="2800" dirty="0">
              <a:solidFill>
                <a:schemeClr val="bg1"/>
              </a:solidFill>
            </a:endParaRPr>
          </a:p>
          <a:p>
            <a:r>
              <a:rPr lang="fa-IR" sz="2800" dirty="0">
                <a:solidFill>
                  <a:schemeClr val="bg1"/>
                </a:solidFill>
              </a:rPr>
              <a:t>کنتراست ارتباط منطقی ودرعین حال متضادی را میان اجزا وعناصر مختلف یک </a:t>
            </a:r>
            <a:r>
              <a:rPr lang="fa-IR" sz="2800" dirty="0" smtClean="0">
                <a:solidFill>
                  <a:schemeClr val="bg1"/>
                </a:solidFill>
              </a:rPr>
              <a:t>ترکیب ویا </a:t>
            </a:r>
            <a:r>
              <a:rPr lang="fa-IR" sz="2800" dirty="0">
                <a:solidFill>
                  <a:schemeClr val="bg1"/>
                </a:solidFill>
              </a:rPr>
              <a:t>یک اثر هنری بیان می کندو به واسطه </a:t>
            </a:r>
            <a:r>
              <a:rPr lang="fa-IR" sz="2800" dirty="0" smtClean="0">
                <a:solidFill>
                  <a:schemeClr val="bg1"/>
                </a:solidFill>
              </a:rPr>
              <a:t>نقش برجسته </a:t>
            </a:r>
            <a:r>
              <a:rPr lang="fa-IR" sz="2800" dirty="0">
                <a:solidFill>
                  <a:schemeClr val="bg1"/>
                </a:solidFill>
              </a:rPr>
              <a:t>ای که در انتقال  معانی </a:t>
            </a:r>
            <a:r>
              <a:rPr lang="fa-IR" sz="2800" dirty="0" smtClean="0">
                <a:solidFill>
                  <a:schemeClr val="bg1"/>
                </a:solidFill>
              </a:rPr>
              <a:t>ومفاهیم در </a:t>
            </a:r>
            <a:r>
              <a:rPr lang="fa-IR" sz="2800" dirty="0">
                <a:solidFill>
                  <a:schemeClr val="bg1"/>
                </a:solidFill>
              </a:rPr>
              <a:t>زندگی،طبیعت وآثار هنری دارد از اهمیت ویژه ای برخورداراست</a:t>
            </a:r>
            <a:r>
              <a:rPr lang="fa-IR" sz="2800" dirty="0" smtClean="0">
                <a:solidFill>
                  <a:schemeClr val="bg1"/>
                </a:solidFill>
              </a:rPr>
              <a:t>.</a:t>
            </a:r>
            <a:endParaRPr lang="en-US"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solidFill>
                  <a:schemeClr val="bg1"/>
                </a:solidFill>
              </a:rPr>
              <a:t>1</a:t>
            </a:r>
            <a:endParaRPr lang="fa-IR" sz="2800" dirty="0">
              <a:solidFill>
                <a:schemeClr val="bg1"/>
              </a:solidFill>
            </a:endParaRPr>
          </a:p>
        </p:txBody>
      </p:sp>
    </p:spTree>
    <p:extLst>
      <p:ext uri="{BB962C8B-B14F-4D97-AF65-F5344CB8AC3E}">
        <p14:creationId xmlns:p14="http://schemas.microsoft.com/office/powerpoint/2010/main" val="171231900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1043608" y="764704"/>
            <a:ext cx="7704856" cy="3539430"/>
          </a:xfrm>
          <a:prstGeom prst="rect">
            <a:avLst/>
          </a:prstGeom>
          <a:noFill/>
        </p:spPr>
        <p:txBody>
          <a:bodyPr wrap="square" rtlCol="1">
            <a:spAutoFit/>
          </a:bodyPr>
          <a:lstStyle/>
          <a:p>
            <a:r>
              <a:rPr lang="fa-IR" sz="2800" dirty="0" smtClean="0">
                <a:solidFill>
                  <a:schemeClr val="bg1"/>
                </a:solidFill>
              </a:rPr>
              <a:t> می تواند در ساختن يك نقاشي طبيعت بی جان ،منظره يا حتی يك نقاشي انتزاعی (آبستره) يا تزيينی به ما كمك كند يا اينكه برای رنگ آميزی نقوش پارچه،طراحی لباس،انجام تزيينات داخلی،صفحه آرايی و يا ساختن يك پوستر تبليغاتی يا يك اثر حجمی در ميدان شهر به كار گرفته شود و يا حتی انتخاب رنگ برای صحنه ها و مكانها ی مختلف يك اثر سينمايی يا يك بنای معماری می تواند مورد نظر باشد.</a:t>
            </a:r>
          </a:p>
          <a:p>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19</a:t>
            </a:r>
            <a:endParaRPr lang="fa-IR" sz="2800" dirty="0"/>
          </a:p>
        </p:txBody>
      </p:sp>
    </p:spTree>
    <p:extLst>
      <p:ext uri="{BB962C8B-B14F-4D97-AF65-F5344CB8AC3E}">
        <p14:creationId xmlns:p14="http://schemas.microsoft.com/office/powerpoint/2010/main" val="110144817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71500" y="764704"/>
            <a:ext cx="9001000" cy="4401205"/>
          </a:xfrm>
          <a:prstGeom prst="rect">
            <a:avLst/>
          </a:prstGeom>
          <a:noFill/>
        </p:spPr>
        <p:txBody>
          <a:bodyPr wrap="square" rtlCol="1">
            <a:spAutoFit/>
          </a:bodyPr>
          <a:lstStyle/>
          <a:p>
            <a:r>
              <a:rPr lang="fa-IR" sz="2800" dirty="0" smtClean="0">
                <a:solidFill>
                  <a:schemeClr val="bg1"/>
                </a:solidFill>
              </a:rPr>
              <a:t>در بسياری از هنرها و صنايع دستی نيز با بهره بردن از رنگهای خالص و كنتراست ته رنگ آثار بديعی به وجود می آيد.رنگ آميزي بسياری از لباسهای محلی ،اشيای زندگی بومی و بافته هايی مثل فرش و گليم نيز بر اساس كنتراست ته رنگ  استفاده شده است.</a:t>
            </a:r>
          </a:p>
          <a:p>
            <a:endParaRPr lang="fa-IR" sz="2800" dirty="0" smtClean="0">
              <a:solidFill>
                <a:schemeClr val="bg1"/>
              </a:solidFill>
            </a:endParaRPr>
          </a:p>
          <a:p>
            <a:r>
              <a:rPr lang="fa-IR" sz="2800" dirty="0" smtClean="0">
                <a:solidFill>
                  <a:schemeClr val="bg1"/>
                </a:solidFill>
              </a:rPr>
              <a:t>در هنرهای سنتی،آثار نقاشی قديم ايرانی،آثار كتاب آرايی مسيحيت و تزيين برخی بناها از كنتراست ته رنگ  بسيار استفاده شده است.</a:t>
            </a:r>
          </a:p>
          <a:p>
            <a:endParaRPr lang="fa-IR" sz="2800" dirty="0">
              <a:solidFill>
                <a:schemeClr val="bg1"/>
              </a:solidFill>
            </a:endParaRPr>
          </a:p>
          <a:p>
            <a:r>
              <a:rPr lang="fa-IR" sz="2800" dirty="0" smtClean="0">
                <a:solidFill>
                  <a:schemeClr val="bg1"/>
                </a:solidFill>
              </a:rPr>
              <a:t>در آثار نقاشی مدرن به وي‍‍‍‍ژه آثار نقاشان انتزاع گرا نيز اين كنتراست مورد توجه قرار گرفته است.</a:t>
            </a:r>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20</a:t>
            </a:r>
            <a:endParaRPr lang="fa-IR" sz="2800" dirty="0"/>
          </a:p>
        </p:txBody>
      </p:sp>
    </p:spTree>
    <p:extLst>
      <p:ext uri="{BB962C8B-B14F-4D97-AF65-F5344CB8AC3E}">
        <p14:creationId xmlns:p14="http://schemas.microsoft.com/office/powerpoint/2010/main" val="72563503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2339752" y="386199"/>
            <a:ext cx="4752528" cy="584775"/>
          </a:xfrm>
          <a:prstGeom prst="rect">
            <a:avLst/>
          </a:prstGeom>
          <a:noFill/>
        </p:spPr>
        <p:txBody>
          <a:bodyPr wrap="square" rtlCol="1">
            <a:spAutoFit/>
          </a:bodyPr>
          <a:lstStyle/>
          <a:p>
            <a:pPr algn="ctr"/>
            <a:r>
              <a:rPr lang="fa-IR" sz="3200" b="1" dirty="0" smtClean="0">
                <a:solidFill>
                  <a:schemeClr val="bg1"/>
                </a:solidFill>
              </a:rPr>
              <a:t>كنتراست تيرگي-روشنی رنگ</a:t>
            </a:r>
            <a:endParaRPr lang="fa-IR" sz="3200" b="1" dirty="0">
              <a:solidFill>
                <a:schemeClr val="bg1"/>
              </a:solidFill>
            </a:endParaRPr>
          </a:p>
        </p:txBody>
      </p:sp>
      <p:sp>
        <p:nvSpPr>
          <p:cNvPr id="7" name="TextBox 6"/>
          <p:cNvSpPr txBox="1"/>
          <p:nvPr/>
        </p:nvSpPr>
        <p:spPr>
          <a:xfrm>
            <a:off x="683568" y="1015573"/>
            <a:ext cx="7992888" cy="4401205"/>
          </a:xfrm>
          <a:prstGeom prst="rect">
            <a:avLst/>
          </a:prstGeom>
          <a:noFill/>
        </p:spPr>
        <p:txBody>
          <a:bodyPr wrap="square" rtlCol="1">
            <a:spAutoFit/>
          </a:bodyPr>
          <a:lstStyle/>
          <a:p>
            <a:r>
              <a:rPr lang="fa-IR" sz="2800" dirty="0" smtClean="0">
                <a:solidFill>
                  <a:schemeClr val="bg1"/>
                </a:solidFill>
              </a:rPr>
              <a:t>تأثيراتی كه كنتراست تيرگي-روشنی رنگ روی روابط ميان رنگها و روی مخاطبين يك اثر هنری می گذارد،پس از كنتراست ته رنگ از اهميتی برخوردار است.</a:t>
            </a:r>
          </a:p>
          <a:p>
            <a:r>
              <a:rPr lang="fa-IR" sz="2800" dirty="0" smtClean="0">
                <a:solidFill>
                  <a:schemeClr val="bg1"/>
                </a:solidFill>
              </a:rPr>
              <a:t>بخش قابل توجهی از موفقيت آثار هنرمندان نقاش در طول تاريخ هنر در ارتباط با چگونگي استفاده از كنتراست تيرگي-روشنی رنگ است.</a:t>
            </a:r>
          </a:p>
          <a:p>
            <a:r>
              <a:rPr lang="fa-IR" sz="2800" dirty="0" smtClean="0">
                <a:solidFill>
                  <a:schemeClr val="bg1"/>
                </a:solidFill>
              </a:rPr>
              <a:t>شايد اهميت وگستردگي توجه به اين نوع كنتراست به اين دليل كه تيرگي و روشني نقش بسيار عميقی در زندگی انسان و ديدن اشيا و رنگ آنها دارد و همانگونه كه قبلاً اشاره شد تيرگی و روشنی يكی از وجوه متمايز كننده یرنگها و شكل ها از يكديگر است.</a:t>
            </a:r>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21</a:t>
            </a:r>
            <a:endParaRPr lang="fa-IR" sz="2800" dirty="0"/>
          </a:p>
        </p:txBody>
      </p:sp>
    </p:spTree>
    <p:extLst>
      <p:ext uri="{BB962C8B-B14F-4D97-AF65-F5344CB8AC3E}">
        <p14:creationId xmlns:p14="http://schemas.microsoft.com/office/powerpoint/2010/main" val="188260702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323528" y="404664"/>
            <a:ext cx="8640960" cy="4401205"/>
          </a:xfrm>
          <a:prstGeom prst="rect">
            <a:avLst/>
          </a:prstGeom>
          <a:noFill/>
        </p:spPr>
        <p:txBody>
          <a:bodyPr wrap="square" rtlCol="1">
            <a:spAutoFit/>
          </a:bodyPr>
          <a:lstStyle/>
          <a:p>
            <a:r>
              <a:rPr lang="fa-IR" sz="2800" dirty="0" smtClean="0">
                <a:solidFill>
                  <a:schemeClr val="bg1"/>
                </a:solidFill>
              </a:rPr>
              <a:t>همچنان كه درك بصری از برجستگی و فرو رفتگی و دوری و نزديكی اشيا با توجه به ميزان تيرگی و روشنی آنها ميسر می شود.</a:t>
            </a:r>
          </a:p>
          <a:p>
            <a:r>
              <a:rPr lang="fa-IR" sz="2800" dirty="0" smtClean="0">
                <a:solidFill>
                  <a:schemeClr val="bg1"/>
                </a:solidFill>
              </a:rPr>
              <a:t>چنانچه تصور شود ه رنگ ها ميان دو قطب تيره و روشن قرار گرفته اند و هر رنگی از تيرگی مخصوص برخوردار است،آنگاه اهميت تيرگی و روشنی رنگها را از نظر بصری بيشتر درخواهيم يافت.</a:t>
            </a:r>
          </a:p>
          <a:p>
            <a:endParaRPr lang="fa-IR" sz="2800" dirty="0" smtClean="0">
              <a:solidFill>
                <a:schemeClr val="bg1"/>
              </a:solidFill>
            </a:endParaRPr>
          </a:p>
          <a:p>
            <a:r>
              <a:rPr lang="fa-IR" sz="2800" dirty="0" smtClean="0">
                <a:solidFill>
                  <a:schemeClr val="bg1"/>
                </a:solidFill>
              </a:rPr>
              <a:t>ميزان تيرگی هر رنگ را می توان به طور مناسب با يك درجه از خاكستری بی فام(خاكستری  حاصل از تركيب سياه و سفيد)نشان داد.برخی از رنگ ها تيره تر از برخی ديگر هستند و هررنگ دارای درجه ای از تيرگی مخصوص به خود است.</a:t>
            </a:r>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22</a:t>
            </a:r>
            <a:endParaRPr lang="fa-IR" sz="2800" dirty="0"/>
          </a:p>
        </p:txBody>
      </p:sp>
    </p:spTree>
    <p:extLst>
      <p:ext uri="{BB962C8B-B14F-4D97-AF65-F5344CB8AC3E}">
        <p14:creationId xmlns:p14="http://schemas.microsoft.com/office/powerpoint/2010/main" val="58997122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179512" y="836712"/>
            <a:ext cx="8640960" cy="4893647"/>
          </a:xfrm>
          <a:prstGeom prst="rect">
            <a:avLst/>
          </a:prstGeom>
          <a:noFill/>
        </p:spPr>
        <p:txBody>
          <a:bodyPr wrap="square" rtlCol="1">
            <a:spAutoFit/>
          </a:bodyPr>
          <a:lstStyle/>
          <a:p>
            <a:r>
              <a:rPr lang="fa-IR" sz="2800" dirty="0" smtClean="0">
                <a:solidFill>
                  <a:schemeClr val="bg1"/>
                </a:solidFill>
              </a:rPr>
              <a:t>به عنوان مثال در چرخه دوازده رنگی ايتن روشن ترين رنگ زرد و تيره ترين رنگ آن بنفش است.اين دو شديدترين درجه از كنتراست تيرگي-روشنی رنگ به وجود آورده اند.به طور كلي رنگها را می توان با سياه تيره تر و با سفيد روشن تر كرد.</a:t>
            </a:r>
          </a:p>
          <a:p>
            <a:r>
              <a:rPr lang="fa-IR" sz="2800" dirty="0" smtClean="0">
                <a:solidFill>
                  <a:schemeClr val="bg1"/>
                </a:solidFill>
              </a:rPr>
              <a:t>به هر ميزان كه رنگها را با سياه يا سفيد مخلوط كنيم در مقابل درجات مختلفی از ارزش رنگی (والوار)يا درجات تيرگی-روشنی يك رنگ ايجاد می شودكه به راحتی قابل مقايسه با رنگ مايه های(تناليته های)مختلف خاكستری خواهد بود.درجات مختلف خاكستری های رنگی می توانند در كنار يكديگر كنتراست تيرگي-روشنی رنگ را به وجود بياورند.</a:t>
            </a:r>
          </a:p>
          <a:p>
            <a:endParaRPr lang="fa-IR" sz="2800" dirty="0" smtClean="0">
              <a:solidFill>
                <a:schemeClr val="bg1"/>
              </a:solidFill>
            </a:endParaRPr>
          </a:p>
          <a:p>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23</a:t>
            </a:r>
            <a:endParaRPr lang="fa-IR" sz="2800" dirty="0"/>
          </a:p>
        </p:txBody>
      </p:sp>
    </p:spTree>
    <p:extLst>
      <p:ext uri="{BB962C8B-B14F-4D97-AF65-F5344CB8AC3E}">
        <p14:creationId xmlns:p14="http://schemas.microsoft.com/office/powerpoint/2010/main" val="73477703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1259632" y="548680"/>
            <a:ext cx="7128792" cy="3539430"/>
          </a:xfrm>
          <a:prstGeom prst="rect">
            <a:avLst/>
          </a:prstGeom>
          <a:noFill/>
        </p:spPr>
        <p:txBody>
          <a:bodyPr wrap="square" rtlCol="1">
            <a:spAutoFit/>
          </a:bodyPr>
          <a:lstStyle/>
          <a:p>
            <a:r>
              <a:rPr lang="fa-IR" sz="2800" dirty="0" smtClean="0">
                <a:solidFill>
                  <a:schemeClr val="bg1"/>
                </a:solidFill>
              </a:rPr>
              <a:t>در آثار نقاشي بخشي از پلان بندی و نمايش عمق فضايی به كمك تيرگی و روشنی رنگها انجام می شود.</a:t>
            </a:r>
          </a:p>
          <a:p>
            <a:endParaRPr lang="fa-IR" sz="2800" dirty="0">
              <a:solidFill>
                <a:schemeClr val="bg1"/>
              </a:solidFill>
            </a:endParaRPr>
          </a:p>
          <a:p>
            <a:r>
              <a:rPr lang="fa-IR" sz="2800" dirty="0" smtClean="0">
                <a:solidFill>
                  <a:schemeClr val="bg1"/>
                </a:solidFill>
              </a:rPr>
              <a:t>معمولاً در پلان اول رنگها روشن تر و قويتر ظاهر می شوند، در حاليكه در پلان های دوم و سوم از رنگهای خاموش تری استفاده می شود.</a:t>
            </a:r>
          </a:p>
          <a:p>
            <a:r>
              <a:rPr lang="fa-IR" sz="2800" dirty="0" smtClean="0">
                <a:solidFill>
                  <a:schemeClr val="bg1"/>
                </a:solidFill>
              </a:rPr>
              <a:t>در عين حال ارتباط ميان فضای منفی و مثبت يك اثر می تواند به كمك تيرگی و روشنی رنگها به وجود بيايد.</a:t>
            </a:r>
          </a:p>
        </p:txBody>
      </p:sp>
      <p:sp>
        <p:nvSpPr>
          <p:cNvPr id="2" name="Footer Placeholder 1"/>
          <p:cNvSpPr>
            <a:spLocks noGrp="1"/>
          </p:cNvSpPr>
          <p:nvPr>
            <p:ph type="ftr" sz="quarter" idx="11"/>
          </p:nvPr>
        </p:nvSpPr>
        <p:spPr/>
        <p:txBody>
          <a:bodyPr/>
          <a:lstStyle/>
          <a:p>
            <a:r>
              <a:rPr lang="fa-IR" sz="2800" smtClean="0"/>
              <a:t>24</a:t>
            </a:r>
            <a:endParaRPr lang="fa-IR" sz="2800" dirty="0"/>
          </a:p>
        </p:txBody>
      </p:sp>
    </p:spTree>
    <p:extLst>
      <p:ext uri="{BB962C8B-B14F-4D97-AF65-F5344CB8AC3E}">
        <p14:creationId xmlns:p14="http://schemas.microsoft.com/office/powerpoint/2010/main" val="134637773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827584" y="548680"/>
            <a:ext cx="7632848" cy="4832092"/>
          </a:xfrm>
          <a:prstGeom prst="rect">
            <a:avLst/>
          </a:prstGeom>
          <a:noFill/>
        </p:spPr>
        <p:txBody>
          <a:bodyPr wrap="square" rtlCol="1">
            <a:spAutoFit/>
          </a:bodyPr>
          <a:lstStyle/>
          <a:p>
            <a:r>
              <a:rPr lang="fa-IR" sz="2800" dirty="0">
                <a:solidFill>
                  <a:schemeClr val="bg1"/>
                </a:solidFill>
              </a:rPr>
              <a:t>در بسياری از آثار چاپ دستی از شدت كنتراست تيرگي-روشنی استفاده می شود.در آثار نقاشی چينی نيز از تناليته های مختلف يك رنگ و يا از ارزش های مختلف تيره –روشن آب مركب بهره برده اند.تناسب ميان تيرگي و روشنی در خوش نويسی چينی وخوش نويسی ايرانی هم يكی از جنبه های اصلی كار هنرمند خوش نويس است</a:t>
            </a:r>
            <a:r>
              <a:rPr lang="fa-IR" sz="2800" dirty="0" smtClean="0">
                <a:solidFill>
                  <a:schemeClr val="bg1"/>
                </a:solidFill>
              </a:rPr>
              <a:t>.</a:t>
            </a:r>
          </a:p>
          <a:p>
            <a:r>
              <a:rPr lang="fa-IR" sz="2800" dirty="0" smtClean="0">
                <a:solidFill>
                  <a:schemeClr val="bg1"/>
                </a:solidFill>
              </a:rPr>
              <a:t>در هنرهای كاربردی نيز توجه به شدت ارزشهاي تيرگی-روشنی رنگ ها از اهميت ويژه ای برخوردار است،به خصوص در طراحی و رنگ آميزی نقوش پارچه.</a:t>
            </a:r>
          </a:p>
          <a:p>
            <a:r>
              <a:rPr lang="fa-IR" sz="2800" dirty="0" smtClean="0">
                <a:solidFill>
                  <a:schemeClr val="bg1"/>
                </a:solidFill>
              </a:rPr>
              <a:t> </a:t>
            </a:r>
            <a:endParaRPr lang="fa-IR" sz="2800" dirty="0">
              <a:solidFill>
                <a:schemeClr val="bg1"/>
              </a:solidFill>
            </a:endParaRPr>
          </a:p>
          <a:p>
            <a:endParaRPr lang="fa-IR" sz="2800" dirty="0">
              <a:solidFill>
                <a:schemeClr val="bg1"/>
              </a:solidFill>
            </a:endParaRPr>
          </a:p>
        </p:txBody>
      </p:sp>
      <p:sp>
        <p:nvSpPr>
          <p:cNvPr id="3" name="Footer Placeholder 2"/>
          <p:cNvSpPr>
            <a:spLocks noGrp="1"/>
          </p:cNvSpPr>
          <p:nvPr>
            <p:ph type="ftr" sz="quarter" idx="11"/>
          </p:nvPr>
        </p:nvSpPr>
        <p:spPr/>
        <p:txBody>
          <a:bodyPr/>
          <a:lstStyle/>
          <a:p>
            <a:r>
              <a:rPr lang="fa-IR" sz="2800" smtClean="0"/>
              <a:t>25</a:t>
            </a:r>
            <a:endParaRPr lang="fa-IR" sz="2800" dirty="0"/>
          </a:p>
        </p:txBody>
      </p:sp>
    </p:spTree>
    <p:extLst>
      <p:ext uri="{BB962C8B-B14F-4D97-AF65-F5344CB8AC3E}">
        <p14:creationId xmlns:p14="http://schemas.microsoft.com/office/powerpoint/2010/main" val="234214858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1331640" y="692696"/>
            <a:ext cx="7272808" cy="3539430"/>
          </a:xfrm>
          <a:prstGeom prst="rect">
            <a:avLst/>
          </a:prstGeom>
          <a:noFill/>
        </p:spPr>
        <p:txBody>
          <a:bodyPr wrap="square" rtlCol="1">
            <a:spAutoFit/>
          </a:bodyPr>
          <a:lstStyle/>
          <a:p>
            <a:r>
              <a:rPr lang="fa-IR" sz="2800" dirty="0" smtClean="0">
                <a:solidFill>
                  <a:schemeClr val="bg1"/>
                </a:solidFill>
              </a:rPr>
              <a:t>در عكاسی سياه و سفيد نيز ارزش های تيره –روشن بخشی جدايی ناپذير از موفقيت يك عكس است.</a:t>
            </a:r>
          </a:p>
          <a:p>
            <a:endParaRPr lang="fa-IR" sz="2800" dirty="0">
              <a:solidFill>
                <a:schemeClr val="bg1"/>
              </a:solidFill>
            </a:endParaRPr>
          </a:p>
          <a:p>
            <a:endParaRPr lang="fa-IR" sz="2800" dirty="0" smtClean="0">
              <a:solidFill>
                <a:schemeClr val="bg1"/>
              </a:solidFill>
            </a:endParaRPr>
          </a:p>
          <a:p>
            <a:r>
              <a:rPr lang="fa-IR" sz="2800" dirty="0" smtClean="0">
                <a:solidFill>
                  <a:schemeClr val="bg1"/>
                </a:solidFill>
              </a:rPr>
              <a:t>همچنان كه در تصوير برداری برای سينما و تلوزيون توجه به ارزشخای تيره و روشن بر اساس محاسبات بسيار دقيق صورت می گيرد.</a:t>
            </a:r>
          </a:p>
          <a:p>
            <a:endParaRPr lang="fa-IR" sz="2800" dirty="0">
              <a:solidFill>
                <a:schemeClr val="bg1"/>
              </a:solidFill>
            </a:endParaRPr>
          </a:p>
        </p:txBody>
      </p:sp>
      <p:sp>
        <p:nvSpPr>
          <p:cNvPr id="3" name="Footer Placeholder 2"/>
          <p:cNvSpPr>
            <a:spLocks noGrp="1"/>
          </p:cNvSpPr>
          <p:nvPr>
            <p:ph type="ftr" sz="quarter" idx="11"/>
          </p:nvPr>
        </p:nvSpPr>
        <p:spPr/>
        <p:txBody>
          <a:bodyPr/>
          <a:lstStyle/>
          <a:p>
            <a:r>
              <a:rPr lang="fa-IR" sz="2800" smtClean="0"/>
              <a:t>26</a:t>
            </a:r>
            <a:endParaRPr lang="fa-IR" sz="2800" dirty="0"/>
          </a:p>
        </p:txBody>
      </p:sp>
    </p:spTree>
    <p:extLst>
      <p:ext uri="{BB962C8B-B14F-4D97-AF65-F5344CB8AC3E}">
        <p14:creationId xmlns:p14="http://schemas.microsoft.com/office/powerpoint/2010/main" val="83384896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2627784" y="548680"/>
            <a:ext cx="4968552" cy="584775"/>
          </a:xfrm>
          <a:prstGeom prst="rect">
            <a:avLst/>
          </a:prstGeom>
          <a:noFill/>
        </p:spPr>
        <p:txBody>
          <a:bodyPr wrap="square" rtlCol="1">
            <a:spAutoFit/>
          </a:bodyPr>
          <a:lstStyle/>
          <a:p>
            <a:pPr algn="ctr"/>
            <a:r>
              <a:rPr lang="fa-IR" sz="3200" b="1" dirty="0" smtClean="0">
                <a:solidFill>
                  <a:schemeClr val="bg1"/>
                </a:solidFill>
              </a:rPr>
              <a:t>كنتراست رنگ های سرد و گرم </a:t>
            </a:r>
            <a:endParaRPr lang="fa-IR" sz="3200" b="1" dirty="0">
              <a:solidFill>
                <a:schemeClr val="bg1"/>
              </a:solidFill>
            </a:endParaRPr>
          </a:p>
        </p:txBody>
      </p:sp>
      <p:sp>
        <p:nvSpPr>
          <p:cNvPr id="3" name="TextBox 2"/>
          <p:cNvSpPr txBox="1"/>
          <p:nvPr/>
        </p:nvSpPr>
        <p:spPr>
          <a:xfrm>
            <a:off x="755576" y="1556792"/>
            <a:ext cx="8136904" cy="3539430"/>
          </a:xfrm>
          <a:prstGeom prst="rect">
            <a:avLst/>
          </a:prstGeom>
          <a:noFill/>
        </p:spPr>
        <p:txBody>
          <a:bodyPr wrap="square" rtlCol="1">
            <a:spAutoFit/>
          </a:bodyPr>
          <a:lstStyle/>
          <a:p>
            <a:r>
              <a:rPr lang="fa-IR" sz="2800" dirty="0" smtClean="0">
                <a:solidFill>
                  <a:schemeClr val="bg1"/>
                </a:solidFill>
              </a:rPr>
              <a:t>كنتراست </a:t>
            </a:r>
            <a:r>
              <a:rPr lang="fa-IR" sz="2800" dirty="0">
                <a:solidFill>
                  <a:schemeClr val="bg1"/>
                </a:solidFill>
              </a:rPr>
              <a:t>سرد و گرم </a:t>
            </a:r>
            <a:r>
              <a:rPr lang="fa-IR" sz="2800" dirty="0" smtClean="0">
                <a:solidFill>
                  <a:schemeClr val="bg1"/>
                </a:solidFill>
              </a:rPr>
              <a:t>بر پايه احساسی درونی از ديدن رنگ ها بوجود می آيد.</a:t>
            </a:r>
          </a:p>
          <a:p>
            <a:r>
              <a:rPr lang="fa-IR" sz="2800" dirty="0" smtClean="0">
                <a:solidFill>
                  <a:schemeClr val="bg1"/>
                </a:solidFill>
              </a:rPr>
              <a:t>البته احساس سردی گرمی به حس لامسه است و شايد خيلی عجيب به نظر برسد كه ما از طريق حس بينايی و ديدن رنگ ها آن را احساس می كنيم، اما واقعيت اين است كه رنگ ها بطور مستقيم و توسط حس بينايی بر همه ئجئد ما تأثير می گذارند.</a:t>
            </a:r>
          </a:p>
          <a:p>
            <a:endParaRPr lang="fa-IR" sz="2800" dirty="0">
              <a:solidFill>
                <a:schemeClr val="bg1"/>
              </a:solidFill>
            </a:endParaRPr>
          </a:p>
          <a:p>
            <a:endParaRPr lang="fa-IR" sz="2800" dirty="0">
              <a:solidFill>
                <a:schemeClr val="bg1"/>
              </a:solidFill>
            </a:endParaRPr>
          </a:p>
        </p:txBody>
      </p:sp>
      <p:sp>
        <p:nvSpPr>
          <p:cNvPr id="5" name="Footer Placeholder 4"/>
          <p:cNvSpPr>
            <a:spLocks noGrp="1"/>
          </p:cNvSpPr>
          <p:nvPr>
            <p:ph type="ftr" sz="quarter" idx="11"/>
          </p:nvPr>
        </p:nvSpPr>
        <p:spPr/>
        <p:txBody>
          <a:bodyPr/>
          <a:lstStyle/>
          <a:p>
            <a:r>
              <a:rPr lang="fa-IR" sz="2800" smtClean="0"/>
              <a:t>27</a:t>
            </a:r>
            <a:endParaRPr lang="fa-IR" sz="2800" dirty="0"/>
          </a:p>
        </p:txBody>
      </p:sp>
    </p:spTree>
    <p:extLst>
      <p:ext uri="{BB962C8B-B14F-4D97-AF65-F5344CB8AC3E}">
        <p14:creationId xmlns:p14="http://schemas.microsoft.com/office/powerpoint/2010/main" val="74497227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467544" y="1196752"/>
            <a:ext cx="8424936" cy="2677656"/>
          </a:xfrm>
          <a:prstGeom prst="rect">
            <a:avLst/>
          </a:prstGeom>
          <a:noFill/>
        </p:spPr>
        <p:txBody>
          <a:bodyPr wrap="square" rtlCol="1">
            <a:spAutoFit/>
          </a:bodyPr>
          <a:lstStyle/>
          <a:p>
            <a:r>
              <a:rPr lang="fa-IR" sz="2800" dirty="0" smtClean="0">
                <a:solidFill>
                  <a:schemeClr val="bg1"/>
                </a:solidFill>
              </a:rPr>
              <a:t>در ميان رنگ ها می توان </a:t>
            </a:r>
            <a:r>
              <a:rPr lang="fa-IR" sz="2800" dirty="0" smtClean="0">
                <a:solidFill>
                  <a:srgbClr val="FF0000"/>
                </a:solidFill>
              </a:rPr>
              <a:t>قرمز</a:t>
            </a:r>
            <a:r>
              <a:rPr lang="fa-IR" sz="2800" dirty="0" smtClean="0">
                <a:solidFill>
                  <a:schemeClr val="bg1"/>
                </a:solidFill>
              </a:rPr>
              <a:t>-</a:t>
            </a:r>
            <a:r>
              <a:rPr lang="fa-IR" sz="2800" dirty="0" smtClean="0">
                <a:solidFill>
                  <a:schemeClr val="accent6"/>
                </a:solidFill>
              </a:rPr>
              <a:t>نارنجی</a:t>
            </a:r>
            <a:r>
              <a:rPr lang="fa-IR" sz="2800" dirty="0" smtClean="0">
                <a:solidFill>
                  <a:schemeClr val="bg1"/>
                </a:solidFill>
              </a:rPr>
              <a:t> را به عنوان پرحرارت ترين رنگ و سبز-آبی را سردترين رنگ احساس كرد.</a:t>
            </a:r>
          </a:p>
          <a:p>
            <a:endParaRPr lang="fa-IR" sz="2800" dirty="0">
              <a:solidFill>
                <a:schemeClr val="bg1"/>
              </a:solidFill>
            </a:endParaRPr>
          </a:p>
          <a:p>
            <a:r>
              <a:rPr lang="fa-IR" sz="2800" dirty="0" smtClean="0">
                <a:solidFill>
                  <a:schemeClr val="bg1"/>
                </a:solidFill>
              </a:rPr>
              <a:t>اما همانطور كه قبلاً اشاره شد،برای سردی و گرمی رنگ ها هيچ حد و مرزی نمی توان قائل گرديد،بلكه سرد يا گرم حس كردن آن ها بستگی به رنگ های هم جوار و حس درونی مخاطب دارد.</a:t>
            </a:r>
            <a:endParaRPr lang="fa-IR" sz="2800" dirty="0">
              <a:solidFill>
                <a:schemeClr val="bg1"/>
              </a:solidFill>
            </a:endParaRPr>
          </a:p>
        </p:txBody>
      </p:sp>
      <p:sp>
        <p:nvSpPr>
          <p:cNvPr id="3" name="Footer Placeholder 2"/>
          <p:cNvSpPr>
            <a:spLocks noGrp="1"/>
          </p:cNvSpPr>
          <p:nvPr>
            <p:ph type="ftr" sz="quarter" idx="11"/>
          </p:nvPr>
        </p:nvSpPr>
        <p:spPr/>
        <p:txBody>
          <a:bodyPr/>
          <a:lstStyle/>
          <a:p>
            <a:r>
              <a:rPr lang="fa-IR" sz="2800" smtClean="0"/>
              <a:t>28</a:t>
            </a:r>
            <a:endParaRPr lang="fa-IR" sz="28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090848">
            <a:off x="3104544" y="4293096"/>
            <a:ext cx="2664296" cy="1953817"/>
          </a:xfrm>
          <a:prstGeom prst="rect">
            <a:avLst/>
          </a:prstGeom>
        </p:spPr>
      </p:pic>
    </p:spTree>
    <p:extLst>
      <p:ext uri="{BB962C8B-B14F-4D97-AF65-F5344CB8AC3E}">
        <p14:creationId xmlns:p14="http://schemas.microsoft.com/office/powerpoint/2010/main" val="186331089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180528" y="751344"/>
            <a:ext cx="9145016" cy="3108543"/>
          </a:xfrm>
          <a:prstGeom prst="rect">
            <a:avLst/>
          </a:prstGeom>
          <a:noFill/>
        </p:spPr>
        <p:txBody>
          <a:bodyPr wrap="square" rtlCol="1">
            <a:spAutoFit/>
          </a:bodyPr>
          <a:lstStyle/>
          <a:p>
            <a:r>
              <a:rPr lang="fa-IR" sz="2800" dirty="0" smtClean="0">
                <a:solidFill>
                  <a:schemeClr val="bg1"/>
                </a:solidFill>
              </a:rPr>
              <a:t>برخورداراست.انسان به طور طبیعی بسیاری از مفاهیم راازطریق مقایسه بین معانی وشکل های آن ها درک می کند.</a:t>
            </a:r>
          </a:p>
          <a:p>
            <a:r>
              <a:rPr lang="fa-IR" sz="2800" dirty="0" smtClean="0">
                <a:solidFill>
                  <a:schemeClr val="bg1"/>
                </a:solidFill>
              </a:rPr>
              <a:t> </a:t>
            </a:r>
            <a:r>
              <a:rPr lang="fa-IR" sz="2800" dirty="0">
                <a:solidFill>
                  <a:schemeClr val="bg1"/>
                </a:solidFill>
              </a:rPr>
              <a:t>همچنان که مفهوم شب وروز،سردی وگرمی،خوبی وبدی،زشتی وزیبایی ویا بزرگی </a:t>
            </a:r>
            <a:r>
              <a:rPr lang="fa-IR" sz="2800" dirty="0" smtClean="0">
                <a:solidFill>
                  <a:schemeClr val="bg1"/>
                </a:solidFill>
              </a:rPr>
              <a:t>وکوچکی </a:t>
            </a:r>
            <a:r>
              <a:rPr lang="fa-IR" sz="2800" dirty="0">
                <a:solidFill>
                  <a:schemeClr val="bg1"/>
                </a:solidFill>
              </a:rPr>
              <a:t>را ازطریق تجربه وشناخت تفاوت ها ومقایسه میان آن ها فهمیده می </a:t>
            </a:r>
            <a:r>
              <a:rPr lang="fa-IR" sz="2800" dirty="0" smtClean="0">
                <a:solidFill>
                  <a:schemeClr val="bg1"/>
                </a:solidFill>
              </a:rPr>
              <a:t>شود.</a:t>
            </a:r>
            <a:endParaRPr lang="en-US" sz="2800" dirty="0" smtClean="0">
              <a:solidFill>
                <a:schemeClr val="bg1"/>
              </a:solidFill>
            </a:endParaRPr>
          </a:p>
          <a:p>
            <a:r>
              <a:rPr lang="fa-IR" sz="2800" dirty="0">
                <a:solidFill>
                  <a:schemeClr val="bg1"/>
                </a:solidFill>
              </a:rPr>
              <a:t> </a:t>
            </a:r>
            <a:endParaRPr lang="en-US" sz="2800" dirty="0">
              <a:solidFill>
                <a:schemeClr val="bg1"/>
              </a:solidFill>
            </a:endParaRPr>
          </a:p>
          <a:p>
            <a:endParaRPr lang="fa-IR" sz="2800" dirty="0">
              <a:solidFill>
                <a:schemeClr val="bg1"/>
              </a:solidFill>
            </a:endParaRPr>
          </a:p>
        </p:txBody>
      </p:sp>
      <p:sp>
        <p:nvSpPr>
          <p:cNvPr id="5" name="TextBox 4"/>
          <p:cNvSpPr txBox="1"/>
          <p:nvPr/>
        </p:nvSpPr>
        <p:spPr>
          <a:xfrm>
            <a:off x="4572001" y="3140968"/>
            <a:ext cx="4379836" cy="2246769"/>
          </a:xfrm>
          <a:prstGeom prst="rect">
            <a:avLst/>
          </a:prstGeom>
          <a:noFill/>
        </p:spPr>
        <p:txBody>
          <a:bodyPr wrap="square" rtlCol="1">
            <a:spAutoFit/>
          </a:bodyPr>
          <a:lstStyle/>
          <a:p>
            <a:r>
              <a:rPr lang="fa-IR" sz="2800" dirty="0" smtClean="0">
                <a:solidFill>
                  <a:srgbClr val="FFFF00"/>
                </a:solidFill>
              </a:rPr>
              <a:t>استفاده ازکنتراست با نمایش چهره یک زن در  مقابل چهره هایی که دیده نمی شود قدرت بیان</a:t>
            </a:r>
            <a:endParaRPr lang="en-US" sz="2800" dirty="0" smtClean="0">
              <a:solidFill>
                <a:srgbClr val="FFFF00"/>
              </a:solidFill>
            </a:endParaRPr>
          </a:p>
          <a:p>
            <a:r>
              <a:rPr lang="fa-IR" sz="2800" dirty="0" smtClean="0">
                <a:solidFill>
                  <a:srgbClr val="FFFF00"/>
                </a:solidFill>
              </a:rPr>
              <a:t>و تاثیرگذاری عکس رابیشترکرده است.</a:t>
            </a:r>
            <a:endParaRPr lang="fa-IR" sz="2800" dirty="0">
              <a:solidFill>
                <a:srgbClr val="FFFF00"/>
              </a:solidFill>
            </a:endParaRPr>
          </a:p>
        </p:txBody>
      </p:sp>
      <p:sp>
        <p:nvSpPr>
          <p:cNvPr id="3" name="Footer Placeholder 2"/>
          <p:cNvSpPr>
            <a:spLocks noGrp="1"/>
          </p:cNvSpPr>
          <p:nvPr>
            <p:ph type="ftr" sz="quarter" idx="11"/>
          </p:nvPr>
        </p:nvSpPr>
        <p:spPr/>
        <p:txBody>
          <a:bodyPr/>
          <a:lstStyle/>
          <a:p>
            <a:r>
              <a:rPr lang="fa-IR" sz="2800" smtClean="0"/>
              <a:t>2</a:t>
            </a:r>
            <a:endParaRPr lang="fa-IR" sz="2800" dirty="0"/>
          </a:p>
        </p:txBody>
      </p:sp>
    </p:spTree>
    <p:extLst>
      <p:ext uri="{BB962C8B-B14F-4D97-AF65-F5344CB8AC3E}">
        <p14:creationId xmlns:p14="http://schemas.microsoft.com/office/powerpoint/2010/main" val="421941702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180528" y="908720"/>
            <a:ext cx="9217024" cy="4401205"/>
          </a:xfrm>
          <a:prstGeom prst="rect">
            <a:avLst/>
          </a:prstGeom>
          <a:noFill/>
        </p:spPr>
        <p:txBody>
          <a:bodyPr wrap="square" rtlCol="1">
            <a:spAutoFit/>
          </a:bodyPr>
          <a:lstStyle/>
          <a:p>
            <a:r>
              <a:rPr lang="fa-IR" sz="2800" dirty="0" smtClean="0">
                <a:solidFill>
                  <a:schemeClr val="bg1"/>
                </a:solidFill>
              </a:rPr>
              <a:t>معمولاً احساس سردی و گرمی رنگ ها مربوط به خاطرات آگاهانه يا ناخودآگاهی است كه از عناصر طبيعت مثل آب و آتش داريم.</a:t>
            </a:r>
          </a:p>
          <a:p>
            <a:r>
              <a:rPr lang="fa-IR" sz="2800" dirty="0" smtClean="0">
                <a:solidFill>
                  <a:schemeClr val="bg1"/>
                </a:solidFill>
              </a:rPr>
              <a:t>برخي از رنگ ها مثل </a:t>
            </a:r>
            <a:r>
              <a:rPr lang="fa-IR" sz="2800" dirty="0" smtClean="0">
                <a:solidFill>
                  <a:srgbClr val="FF0000"/>
                </a:solidFill>
              </a:rPr>
              <a:t>قرمز</a:t>
            </a:r>
            <a:r>
              <a:rPr lang="fa-IR" sz="2800" dirty="0" smtClean="0">
                <a:solidFill>
                  <a:schemeClr val="bg1"/>
                </a:solidFill>
              </a:rPr>
              <a:t>،</a:t>
            </a:r>
            <a:r>
              <a:rPr lang="fa-IR" sz="2800" dirty="0" smtClean="0">
                <a:solidFill>
                  <a:srgbClr val="FFFF00"/>
                </a:solidFill>
              </a:rPr>
              <a:t>زرد </a:t>
            </a:r>
            <a:r>
              <a:rPr lang="fa-IR" sz="2800" dirty="0" smtClean="0">
                <a:solidFill>
                  <a:schemeClr val="bg1"/>
                </a:solidFill>
              </a:rPr>
              <a:t>و رنگ های مربوط به آن ها را عموماً گرم احساس می كنيم و رنگ هايی مثل </a:t>
            </a:r>
            <a:r>
              <a:rPr lang="fa-IR" sz="2800" dirty="0" smtClean="0">
                <a:solidFill>
                  <a:srgbClr val="92D050"/>
                </a:solidFill>
              </a:rPr>
              <a:t>سبز</a:t>
            </a:r>
            <a:r>
              <a:rPr lang="fa-IR" sz="2800" dirty="0" smtClean="0">
                <a:solidFill>
                  <a:schemeClr val="bg1"/>
                </a:solidFill>
              </a:rPr>
              <a:t>،</a:t>
            </a:r>
            <a:r>
              <a:rPr lang="fa-IR" sz="2800" dirty="0" smtClean="0">
                <a:solidFill>
                  <a:srgbClr val="00B0F0"/>
                </a:solidFill>
              </a:rPr>
              <a:t>آبی</a:t>
            </a:r>
            <a:r>
              <a:rPr lang="fa-IR" sz="2800" dirty="0" smtClean="0">
                <a:solidFill>
                  <a:schemeClr val="bg1"/>
                </a:solidFill>
              </a:rPr>
              <a:t> و تركيب های مربوط به آن ها را معمولاً سرد و خنك احساس می كنيم.</a:t>
            </a:r>
          </a:p>
          <a:p>
            <a:r>
              <a:rPr lang="fa-IR" sz="2800" dirty="0" smtClean="0">
                <a:solidFill>
                  <a:schemeClr val="bg1"/>
                </a:solidFill>
              </a:rPr>
              <a:t>رنگ های گرم از نظر ايجاد بعد فضايی ،معمولاً نزديك تر احساس می شوند،در حالي كه رنگ های سرد حتی اگر در همان فاصله قرار داشته باشند ، عقب تر و در فاصله ای دورتر ديده می شوند.</a:t>
            </a:r>
          </a:p>
          <a:p>
            <a:endParaRPr lang="fa-IR" sz="2800" dirty="0" smtClean="0">
              <a:solidFill>
                <a:schemeClr val="bg1"/>
              </a:solidFill>
            </a:endParaRPr>
          </a:p>
          <a:p>
            <a:endParaRPr lang="fa-IR" sz="2800" dirty="0">
              <a:solidFill>
                <a:schemeClr val="bg1"/>
              </a:solidFill>
            </a:endParaRPr>
          </a:p>
        </p:txBody>
      </p:sp>
      <p:sp>
        <p:nvSpPr>
          <p:cNvPr id="3" name="Footer Placeholder 2"/>
          <p:cNvSpPr>
            <a:spLocks noGrp="1"/>
          </p:cNvSpPr>
          <p:nvPr>
            <p:ph type="ftr" sz="quarter" idx="11"/>
          </p:nvPr>
        </p:nvSpPr>
        <p:spPr/>
        <p:txBody>
          <a:bodyPr/>
          <a:lstStyle/>
          <a:p>
            <a:r>
              <a:rPr lang="fa-IR" sz="2800" smtClean="0"/>
              <a:t>29</a:t>
            </a:r>
            <a:endParaRPr lang="fa-IR" sz="2800" dirty="0"/>
          </a:p>
        </p:txBody>
      </p:sp>
    </p:spTree>
    <p:extLst>
      <p:ext uri="{BB962C8B-B14F-4D97-AF65-F5344CB8AC3E}">
        <p14:creationId xmlns:p14="http://schemas.microsoft.com/office/powerpoint/2010/main" val="143949775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957392"/>
          </a:xfrm>
          <a:prstGeom prst="rect">
            <a:avLst/>
          </a:prstGeom>
        </p:spPr>
      </p:pic>
      <p:sp>
        <p:nvSpPr>
          <p:cNvPr id="2" name="TextBox 1"/>
          <p:cNvSpPr txBox="1"/>
          <p:nvPr/>
        </p:nvSpPr>
        <p:spPr>
          <a:xfrm>
            <a:off x="539552" y="764704"/>
            <a:ext cx="8208912" cy="3108543"/>
          </a:xfrm>
          <a:prstGeom prst="rect">
            <a:avLst/>
          </a:prstGeom>
          <a:noFill/>
        </p:spPr>
        <p:txBody>
          <a:bodyPr wrap="square" rtlCol="1">
            <a:spAutoFit/>
          </a:bodyPr>
          <a:lstStyle/>
          <a:p>
            <a:r>
              <a:rPr lang="fa-IR" sz="2800" dirty="0" smtClean="0">
                <a:solidFill>
                  <a:schemeClr val="bg1"/>
                </a:solidFill>
              </a:rPr>
              <a:t>در يك منظره طبيعی وقتی به دوردست نگاه می كنيد،رنگ درختان، تپه ها و كوه های دوردست تغيير يافته و به سردی می گرايد.در حالی كه همان درختان و ساير اجزا در فاصله نزديك با رنگ های گرم تری ديده می شوند.</a:t>
            </a:r>
          </a:p>
          <a:p>
            <a:endParaRPr lang="fa-IR" sz="2800" dirty="0" smtClean="0">
              <a:solidFill>
                <a:schemeClr val="bg1"/>
              </a:solidFill>
            </a:endParaRPr>
          </a:p>
          <a:p>
            <a:r>
              <a:rPr lang="fa-IR" sz="2800" dirty="0" smtClean="0">
                <a:solidFill>
                  <a:schemeClr val="bg1"/>
                </a:solidFill>
              </a:rPr>
              <a:t>بدين ترتيب رنگ های سرد و گرم در ايجاد دوری و نزديكی نقش مهم‍ی دارند و در نمايش پرسپكتيو به هنرمندان كمك می كنند.</a:t>
            </a:r>
          </a:p>
        </p:txBody>
      </p:sp>
      <p:sp>
        <p:nvSpPr>
          <p:cNvPr id="3" name="Footer Placeholder 2"/>
          <p:cNvSpPr>
            <a:spLocks noGrp="1"/>
          </p:cNvSpPr>
          <p:nvPr>
            <p:ph type="ftr" sz="quarter" idx="11"/>
          </p:nvPr>
        </p:nvSpPr>
        <p:spPr/>
        <p:txBody>
          <a:bodyPr/>
          <a:lstStyle/>
          <a:p>
            <a:r>
              <a:rPr lang="fa-IR" sz="2800" smtClean="0"/>
              <a:t>30</a:t>
            </a:r>
            <a:endParaRPr lang="fa-IR" sz="2800" dirty="0"/>
          </a:p>
        </p:txBody>
      </p:sp>
    </p:spTree>
    <p:extLst>
      <p:ext uri="{BB962C8B-B14F-4D97-AF65-F5344CB8AC3E}">
        <p14:creationId xmlns:p14="http://schemas.microsoft.com/office/powerpoint/2010/main" val="11737008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33772" y="548680"/>
            <a:ext cx="8676456" cy="3970318"/>
          </a:xfrm>
          <a:prstGeom prst="rect">
            <a:avLst/>
          </a:prstGeom>
          <a:noFill/>
        </p:spPr>
        <p:txBody>
          <a:bodyPr wrap="square" rtlCol="1">
            <a:spAutoFit/>
          </a:bodyPr>
          <a:lstStyle/>
          <a:p>
            <a:r>
              <a:rPr lang="fa-IR" sz="2800" dirty="0">
                <a:solidFill>
                  <a:schemeClr val="bg1"/>
                </a:solidFill>
              </a:rPr>
              <a:t>شناخت تأثير و نقش رنگ ها روی روان و احساس افراد می تواند به انجام موفقيت آميز تزيينات داخلی يك بنا كمك كند،همچنان كه رنگ ها در بسياری از جاهای ديگر نيز می توانند نقش عمده خود را برای بيان يك احساس و انتقال معنی داشته باشند</a:t>
            </a:r>
            <a:r>
              <a:rPr lang="fa-IR" sz="2800" dirty="0" smtClean="0">
                <a:solidFill>
                  <a:schemeClr val="bg1"/>
                </a:solidFill>
              </a:rPr>
              <a:t>.</a:t>
            </a:r>
          </a:p>
          <a:p>
            <a:endParaRPr lang="fa-IR" sz="2800" dirty="0">
              <a:solidFill>
                <a:schemeClr val="bg1"/>
              </a:solidFill>
            </a:endParaRPr>
          </a:p>
          <a:p>
            <a:r>
              <a:rPr lang="fa-IR" sz="2800" dirty="0" smtClean="0">
                <a:solidFill>
                  <a:schemeClr val="bg1"/>
                </a:solidFill>
              </a:rPr>
              <a:t>آثار نقاشان امپرسيونيست عموماً با رنگ های سرد و گرم شكل گرفته اند. به همين دليل هم رنگ های آن ها روشن تر و با تلألو بيشتر به نظر می رسند.</a:t>
            </a:r>
          </a:p>
          <a:p>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31</a:t>
            </a:r>
            <a:endParaRPr lang="fa-IR" sz="2800" dirty="0"/>
          </a:p>
        </p:txBody>
      </p:sp>
    </p:spTree>
    <p:extLst>
      <p:ext uri="{BB962C8B-B14F-4D97-AF65-F5344CB8AC3E}">
        <p14:creationId xmlns:p14="http://schemas.microsoft.com/office/powerpoint/2010/main" val="260056018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359532" y="476672"/>
            <a:ext cx="8424936" cy="5693866"/>
          </a:xfrm>
          <a:prstGeom prst="rect">
            <a:avLst/>
          </a:prstGeom>
          <a:noFill/>
        </p:spPr>
        <p:txBody>
          <a:bodyPr wrap="square" rtlCol="1">
            <a:spAutoFit/>
          </a:bodyPr>
          <a:lstStyle/>
          <a:p>
            <a:endParaRPr lang="fa-IR" sz="2800" dirty="0" smtClean="0">
              <a:solidFill>
                <a:schemeClr val="bg1"/>
              </a:solidFill>
            </a:endParaRPr>
          </a:p>
          <a:p>
            <a:r>
              <a:rPr lang="fa-IR" sz="2800" dirty="0" smtClean="0">
                <a:solidFill>
                  <a:srgbClr val="92D050"/>
                </a:solidFill>
              </a:rPr>
              <a:t>نكته:  </a:t>
            </a:r>
          </a:p>
          <a:p>
            <a:endParaRPr lang="fa-IR" sz="2800" dirty="0">
              <a:solidFill>
                <a:srgbClr val="92D050"/>
              </a:solidFill>
            </a:endParaRPr>
          </a:p>
          <a:p>
            <a:r>
              <a:rPr lang="fa-IR" sz="2800" dirty="0" smtClean="0">
                <a:solidFill>
                  <a:schemeClr val="bg1"/>
                </a:solidFill>
              </a:rPr>
              <a:t>اميرسيونيستها در نيمه دوم سده نوزدهم تا اوايل سده ي بيستم فعال بودند و عموماً با اعتقاد به ثبت نور و رنگ در ساعات مختلف روز و تاثيرات نور و تاثيرات نوربه روي رنگ هاي طبيعي نقاشي مي كردند.</a:t>
            </a:r>
          </a:p>
          <a:p>
            <a:endParaRPr lang="fa-IR" sz="2800" dirty="0">
              <a:solidFill>
                <a:schemeClr val="bg1"/>
              </a:solidFill>
            </a:endParaRPr>
          </a:p>
          <a:p>
            <a:endParaRPr lang="fa-IR" sz="2800" dirty="0" smtClean="0">
              <a:solidFill>
                <a:schemeClr val="bg1"/>
              </a:solidFill>
            </a:endParaRPr>
          </a:p>
          <a:p>
            <a:endParaRPr lang="fa-IR" sz="2800" dirty="0">
              <a:solidFill>
                <a:schemeClr val="bg1"/>
              </a:solidFill>
            </a:endParaRPr>
          </a:p>
          <a:p>
            <a:endParaRPr lang="fa-IR" sz="2800" dirty="0" smtClean="0">
              <a:solidFill>
                <a:schemeClr val="bg1"/>
              </a:solidFill>
            </a:endParaRPr>
          </a:p>
          <a:p>
            <a:endParaRPr lang="fa-IR" sz="2800" dirty="0">
              <a:solidFill>
                <a:schemeClr val="bg1"/>
              </a:solidFill>
            </a:endParaRPr>
          </a:p>
          <a:p>
            <a:r>
              <a:rPr lang="fa-IR" sz="2800" dirty="0" smtClean="0">
                <a:solidFill>
                  <a:schemeClr val="bg1"/>
                </a:solidFill>
              </a:rPr>
              <a:t>آن ها از به كار بردن سياه در تابلوهاي خود اجتناب مي كردند و رنگ ها را به صورت لكه هاي نسبتاً درشتي به روي بوم مي گذاشتند.</a:t>
            </a:r>
          </a:p>
        </p:txBody>
      </p:sp>
      <p:sp>
        <p:nvSpPr>
          <p:cNvPr id="3" name="Footer Placeholder 2"/>
          <p:cNvSpPr>
            <a:spLocks noGrp="1"/>
          </p:cNvSpPr>
          <p:nvPr>
            <p:ph type="ftr" sz="quarter" idx="11"/>
          </p:nvPr>
        </p:nvSpPr>
        <p:spPr/>
        <p:txBody>
          <a:bodyPr/>
          <a:lstStyle/>
          <a:p>
            <a:r>
              <a:rPr lang="fa-IR" sz="2800" smtClean="0"/>
              <a:t>32</a:t>
            </a:r>
            <a:endParaRPr lang="fa-IR" sz="2800" dirty="0"/>
          </a:p>
        </p:txBody>
      </p:sp>
    </p:spTree>
    <p:extLst>
      <p:ext uri="{BB962C8B-B14F-4D97-AF65-F5344CB8AC3E}">
        <p14:creationId xmlns:p14="http://schemas.microsoft.com/office/powerpoint/2010/main" val="376406122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419872" y="298103"/>
            <a:ext cx="3600400" cy="1077218"/>
          </a:xfrm>
          <a:prstGeom prst="rect">
            <a:avLst/>
          </a:prstGeom>
          <a:noFill/>
        </p:spPr>
        <p:txBody>
          <a:bodyPr wrap="square" rtlCol="1">
            <a:spAutoFit/>
          </a:bodyPr>
          <a:lstStyle/>
          <a:p>
            <a:pPr algn="ctr"/>
            <a:r>
              <a:rPr lang="fa-IR" sz="3200" b="1" dirty="0">
                <a:solidFill>
                  <a:schemeClr val="bg1"/>
                </a:solidFill>
              </a:rPr>
              <a:t>كنتراست رنگ هاي مكمل</a:t>
            </a:r>
          </a:p>
          <a:p>
            <a:pPr algn="ctr"/>
            <a:endParaRPr lang="fa-IR" sz="3200" b="1" dirty="0">
              <a:solidFill>
                <a:schemeClr val="bg1"/>
              </a:solidFill>
            </a:endParaRPr>
          </a:p>
        </p:txBody>
      </p:sp>
      <p:sp>
        <p:nvSpPr>
          <p:cNvPr id="5" name="TextBox 4"/>
          <p:cNvSpPr txBox="1"/>
          <p:nvPr/>
        </p:nvSpPr>
        <p:spPr>
          <a:xfrm>
            <a:off x="251520" y="1373772"/>
            <a:ext cx="8640960" cy="3108543"/>
          </a:xfrm>
          <a:prstGeom prst="rect">
            <a:avLst/>
          </a:prstGeom>
          <a:noFill/>
        </p:spPr>
        <p:txBody>
          <a:bodyPr wrap="square" rtlCol="1">
            <a:spAutoFit/>
          </a:bodyPr>
          <a:lstStyle/>
          <a:p>
            <a:r>
              <a:rPr lang="fa-IR" sz="2800" dirty="0">
                <a:solidFill>
                  <a:schemeClr val="bg1"/>
                </a:solidFill>
              </a:rPr>
              <a:t>وقتي دو </a:t>
            </a:r>
            <a:r>
              <a:rPr lang="fa-IR" sz="2800" dirty="0" smtClean="0">
                <a:solidFill>
                  <a:schemeClr val="bg1"/>
                </a:solidFill>
              </a:rPr>
              <a:t>رنگ مكمل در كنار هم قرار می گيرند تأثير گذاری  آن ها به روي هم طوري است كه يكديگر را از نظر درخشش و قدرت فام به شديدترين مرتبه ارتقا مي دهند.همان گونه كه قبلاً گفته شد،در چرخه دوازده رنگی،دو رنگ مكمل به صورت قطری روبه روی يكديگر قرار مي گيرند.به طور مثال:</a:t>
            </a:r>
            <a:r>
              <a:rPr lang="fa-IR" sz="2800" dirty="0" smtClean="0">
                <a:solidFill>
                  <a:srgbClr val="FFFF00"/>
                </a:solidFill>
              </a:rPr>
              <a:t>زرد</a:t>
            </a:r>
            <a:r>
              <a:rPr lang="fa-IR" sz="2800" dirty="0" smtClean="0">
                <a:solidFill>
                  <a:schemeClr val="bg1"/>
                </a:solidFill>
              </a:rPr>
              <a:t> و </a:t>
            </a:r>
            <a:r>
              <a:rPr lang="fa-IR" sz="2800" dirty="0" smtClean="0">
                <a:solidFill>
                  <a:srgbClr val="7030A0"/>
                </a:solidFill>
              </a:rPr>
              <a:t>بنفش</a:t>
            </a:r>
            <a:r>
              <a:rPr lang="fa-IR" sz="2800" dirty="0" smtClean="0">
                <a:solidFill>
                  <a:schemeClr val="bg1"/>
                </a:solidFill>
              </a:rPr>
              <a:t>،</a:t>
            </a:r>
            <a:r>
              <a:rPr lang="fa-IR" sz="2800" dirty="0" smtClean="0">
                <a:solidFill>
                  <a:srgbClr val="FF0000"/>
                </a:solidFill>
              </a:rPr>
              <a:t>قرمز</a:t>
            </a:r>
            <a:r>
              <a:rPr lang="fa-IR" sz="2800" dirty="0" smtClean="0">
                <a:solidFill>
                  <a:schemeClr val="bg1"/>
                </a:solidFill>
              </a:rPr>
              <a:t>و</a:t>
            </a:r>
            <a:r>
              <a:rPr lang="fa-IR" sz="2800" dirty="0" smtClean="0">
                <a:solidFill>
                  <a:srgbClr val="00B050"/>
                </a:solidFill>
              </a:rPr>
              <a:t>سبز</a:t>
            </a:r>
            <a:r>
              <a:rPr lang="fa-IR" sz="2800" dirty="0" smtClean="0">
                <a:solidFill>
                  <a:schemeClr val="bg1"/>
                </a:solidFill>
              </a:rPr>
              <a:t>،</a:t>
            </a:r>
            <a:r>
              <a:rPr lang="fa-IR" sz="2800" dirty="0" smtClean="0">
                <a:solidFill>
                  <a:schemeClr val="accent6">
                    <a:lumMod val="75000"/>
                  </a:schemeClr>
                </a:solidFill>
              </a:rPr>
              <a:t>نارنجي</a:t>
            </a:r>
            <a:r>
              <a:rPr lang="fa-IR" sz="2800" dirty="0" smtClean="0">
                <a:solidFill>
                  <a:schemeClr val="bg1"/>
                </a:solidFill>
              </a:rPr>
              <a:t> و </a:t>
            </a:r>
            <a:r>
              <a:rPr lang="fa-IR" sz="2800" dirty="0" smtClean="0">
                <a:solidFill>
                  <a:srgbClr val="0070C0"/>
                </a:solidFill>
              </a:rPr>
              <a:t>آبي</a:t>
            </a:r>
            <a:r>
              <a:rPr lang="fa-IR" sz="2800" dirty="0" smtClean="0">
                <a:solidFill>
                  <a:schemeClr val="bg1"/>
                </a:solidFill>
              </a:rPr>
              <a:t>.</a:t>
            </a:r>
          </a:p>
          <a:p>
            <a:r>
              <a:rPr lang="fa-IR" sz="2800" dirty="0" smtClean="0">
                <a:solidFill>
                  <a:schemeClr val="bg1"/>
                </a:solidFill>
              </a:rPr>
              <a:t>وقتی دو رنگ مكمل را بررسی می كنيم متوجه خواهيم شد كه آن ها از سه رنگ اصلی يعنی </a:t>
            </a:r>
            <a:r>
              <a:rPr lang="fa-IR" sz="2800" dirty="0" smtClean="0">
                <a:solidFill>
                  <a:srgbClr val="FF0000"/>
                </a:solidFill>
              </a:rPr>
              <a:t>قرمز</a:t>
            </a:r>
            <a:r>
              <a:rPr lang="fa-IR" sz="2800" dirty="0" smtClean="0">
                <a:solidFill>
                  <a:schemeClr val="bg1"/>
                </a:solidFill>
              </a:rPr>
              <a:t>،</a:t>
            </a:r>
            <a:r>
              <a:rPr lang="fa-IR" sz="2800" dirty="0">
                <a:solidFill>
                  <a:srgbClr val="FFFF00"/>
                </a:solidFill>
              </a:rPr>
              <a:t> </a:t>
            </a:r>
            <a:r>
              <a:rPr lang="fa-IR" sz="2800" dirty="0" smtClean="0">
                <a:solidFill>
                  <a:srgbClr val="FFFF00"/>
                </a:solidFill>
              </a:rPr>
              <a:t>زرد </a:t>
            </a:r>
            <a:r>
              <a:rPr lang="fa-IR" sz="2800" dirty="0" smtClean="0">
                <a:solidFill>
                  <a:schemeClr val="bg1"/>
                </a:solidFill>
              </a:rPr>
              <a:t>و</a:t>
            </a:r>
            <a:r>
              <a:rPr lang="fa-IR" sz="2800" dirty="0">
                <a:solidFill>
                  <a:schemeClr val="bg1"/>
                </a:solidFill>
              </a:rPr>
              <a:t> </a:t>
            </a:r>
            <a:r>
              <a:rPr lang="fa-IR" sz="2800" dirty="0">
                <a:solidFill>
                  <a:srgbClr val="0070C0"/>
                </a:solidFill>
              </a:rPr>
              <a:t>آبي</a:t>
            </a:r>
            <a:r>
              <a:rPr lang="fa-IR" sz="2800" dirty="0" smtClean="0">
                <a:solidFill>
                  <a:srgbClr val="FFFF00"/>
                </a:solidFill>
              </a:rPr>
              <a:t> </a:t>
            </a:r>
            <a:r>
              <a:rPr lang="fa-IR" sz="2800" dirty="0" smtClean="0">
                <a:solidFill>
                  <a:schemeClr val="bg1"/>
                </a:solidFill>
              </a:rPr>
              <a:t>تشكيل شده اند.</a:t>
            </a:r>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33</a:t>
            </a:r>
            <a:endParaRPr lang="fa-IR" sz="28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582210">
            <a:off x="3621280" y="4844741"/>
            <a:ext cx="2304256" cy="1724273"/>
          </a:xfrm>
          <a:prstGeom prst="rect">
            <a:avLst/>
          </a:prstGeom>
        </p:spPr>
      </p:pic>
    </p:spTree>
    <p:extLst>
      <p:ext uri="{BB962C8B-B14F-4D97-AF65-F5344CB8AC3E}">
        <p14:creationId xmlns:p14="http://schemas.microsoft.com/office/powerpoint/2010/main" val="39840376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179512" y="620688"/>
            <a:ext cx="8712968" cy="4401205"/>
          </a:xfrm>
          <a:prstGeom prst="rect">
            <a:avLst/>
          </a:prstGeom>
          <a:noFill/>
        </p:spPr>
        <p:txBody>
          <a:bodyPr wrap="square" rtlCol="1">
            <a:spAutoFit/>
          </a:bodyPr>
          <a:lstStyle/>
          <a:p>
            <a:r>
              <a:rPr lang="fa-IR" sz="2800" dirty="0" smtClean="0">
                <a:solidFill>
                  <a:schemeClr val="bg1"/>
                </a:solidFill>
              </a:rPr>
              <a:t>بنابراين همانطور كه از مخلوط كردن سه رنگ اصلی </a:t>
            </a:r>
            <a:r>
              <a:rPr lang="fa-IR" sz="2800" dirty="0" smtClean="0">
                <a:solidFill>
                  <a:schemeClr val="bg1">
                    <a:lumMod val="65000"/>
                  </a:schemeClr>
                </a:solidFill>
              </a:rPr>
              <a:t>خاكستری</a:t>
            </a:r>
            <a:r>
              <a:rPr lang="fa-IR" sz="2800" dirty="0" smtClean="0">
                <a:solidFill>
                  <a:schemeClr val="bg1"/>
                </a:solidFill>
              </a:rPr>
              <a:t> تيره ای حاصل می شود،از اختلاط دو رنگ مكمل نيز خاكستری تيره ای بدست می آيد.</a:t>
            </a:r>
          </a:p>
          <a:p>
            <a:r>
              <a:rPr lang="fa-IR" sz="2800" dirty="0" smtClean="0">
                <a:solidFill>
                  <a:schemeClr val="bg1"/>
                </a:solidFill>
              </a:rPr>
              <a:t>چنانچه دو رنگ مكمل به تناسب با هم مخلوط شوند خاكستری رنگين و آرامی حاصل می شود.در حاليكه از تركيب افزايشی دو دسته از پرتوهای رنگی مثل </a:t>
            </a:r>
            <a:r>
              <a:rPr lang="fa-IR" sz="2800" dirty="0" smtClean="0">
                <a:solidFill>
                  <a:srgbClr val="FF0000"/>
                </a:solidFill>
              </a:rPr>
              <a:t>قرمز </a:t>
            </a:r>
            <a:r>
              <a:rPr lang="fa-IR" sz="2800" dirty="0" smtClean="0">
                <a:solidFill>
                  <a:srgbClr val="00B0F0"/>
                </a:solidFill>
              </a:rPr>
              <a:t>و آبی فيروزه ای</a:t>
            </a:r>
            <a:r>
              <a:rPr lang="fa-IR" sz="2800" dirty="0" smtClean="0">
                <a:solidFill>
                  <a:schemeClr val="bg1"/>
                </a:solidFill>
              </a:rPr>
              <a:t>(سايان) مجدداًنور سفيد بدست می آيد.ژ</a:t>
            </a:r>
          </a:p>
          <a:p>
            <a:r>
              <a:rPr lang="fa-IR" sz="2800" dirty="0" smtClean="0">
                <a:solidFill>
                  <a:schemeClr val="bg1"/>
                </a:solidFill>
              </a:rPr>
              <a:t>دو رنگ اصلی وقتی با هم مخلوط می شوند،درخشش رنگين يكديگر را خنثی م‍ی كنندو به تيرگی ميل می كنند،درحاليكه همين دو رنگ وقتی در مجاورت و در ارتباط با يكديگر قرار می گيرند درجه خلوص و درخشش يكديگر را تقويت كرده و قدرت می بخشند.</a:t>
            </a:r>
            <a:endParaRPr lang="fa-IR" sz="2800" dirty="0">
              <a:solidFill>
                <a:schemeClr val="bg1"/>
              </a:solidFill>
            </a:endParaRPr>
          </a:p>
        </p:txBody>
      </p:sp>
      <p:sp>
        <p:nvSpPr>
          <p:cNvPr id="3" name="Footer Placeholder 2"/>
          <p:cNvSpPr>
            <a:spLocks noGrp="1"/>
          </p:cNvSpPr>
          <p:nvPr>
            <p:ph type="ftr" sz="quarter" idx="11"/>
          </p:nvPr>
        </p:nvSpPr>
        <p:spPr/>
        <p:txBody>
          <a:bodyPr/>
          <a:lstStyle/>
          <a:p>
            <a:r>
              <a:rPr lang="fa-IR" sz="2800" smtClean="0"/>
              <a:t>34</a:t>
            </a:r>
            <a:endParaRPr lang="fa-IR" sz="2800" dirty="0"/>
          </a:p>
        </p:txBody>
      </p:sp>
    </p:spTree>
    <p:extLst>
      <p:ext uri="{BB962C8B-B14F-4D97-AF65-F5344CB8AC3E}">
        <p14:creationId xmlns:p14="http://schemas.microsoft.com/office/powerpoint/2010/main" val="345020985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467544" y="1052736"/>
            <a:ext cx="8280920" cy="5262979"/>
          </a:xfrm>
          <a:prstGeom prst="rect">
            <a:avLst/>
          </a:prstGeom>
          <a:noFill/>
        </p:spPr>
        <p:txBody>
          <a:bodyPr wrap="square" rtlCol="1">
            <a:spAutoFit/>
          </a:bodyPr>
          <a:lstStyle/>
          <a:p>
            <a:r>
              <a:rPr lang="fa-IR" sz="2800" dirty="0" smtClean="0">
                <a:solidFill>
                  <a:schemeClr val="bg1"/>
                </a:solidFill>
              </a:rPr>
              <a:t>وقتی كه ما يك رنگ را مشاهده می كنيم،به طور خود به خود نياز به ديدن مكمل آن رنگ نيز در ما بوجود می آيد واگر آن رنگ را نبينيم بطور ذهنی آن را احساس می كنيم.</a:t>
            </a:r>
          </a:p>
          <a:p>
            <a:r>
              <a:rPr lang="fa-IR" sz="2800" dirty="0" smtClean="0">
                <a:solidFill>
                  <a:schemeClr val="bg1"/>
                </a:solidFill>
              </a:rPr>
              <a:t>در هر حال وجود رنگهای مكمل در يك تركيب بصری می تواند در ايجاد رابطه هماهنگ ميان رنگ ها نقش مهمی داشته باشد و احساسی از كمال رنگ و درك نور را بوجود بياورد.</a:t>
            </a:r>
          </a:p>
          <a:p>
            <a:r>
              <a:rPr lang="fa-IR" sz="2800" dirty="0" smtClean="0">
                <a:solidFill>
                  <a:schemeClr val="bg1"/>
                </a:solidFill>
              </a:rPr>
              <a:t>وجود رنگ های مكمل در يك در طبيعت بر شكوه و زيبايی مناظر می افزايد.</a:t>
            </a:r>
          </a:p>
          <a:p>
            <a:endParaRPr lang="fa-IR" sz="2800" dirty="0">
              <a:solidFill>
                <a:schemeClr val="bg1"/>
              </a:solidFill>
            </a:endParaRPr>
          </a:p>
          <a:p>
            <a:r>
              <a:rPr lang="fa-IR" sz="2800" dirty="0" smtClean="0">
                <a:solidFill>
                  <a:schemeClr val="bg1"/>
                </a:solidFill>
              </a:rPr>
              <a:t>يك شاخه گل قرمز با شاخ و برگ </a:t>
            </a:r>
            <a:r>
              <a:rPr lang="fa-IR" sz="2800" dirty="0" smtClean="0">
                <a:solidFill>
                  <a:srgbClr val="92D050"/>
                </a:solidFill>
              </a:rPr>
              <a:t>سبز</a:t>
            </a:r>
            <a:r>
              <a:rPr lang="fa-IR" sz="2800" dirty="0" smtClean="0">
                <a:solidFill>
                  <a:schemeClr val="bg1"/>
                </a:solidFill>
              </a:rPr>
              <a:t> و يا بوته های گل </a:t>
            </a:r>
            <a:r>
              <a:rPr lang="fa-IR" sz="2800" dirty="0" smtClean="0">
                <a:solidFill>
                  <a:srgbClr val="FF0000"/>
                </a:solidFill>
              </a:rPr>
              <a:t>سرخ</a:t>
            </a:r>
            <a:r>
              <a:rPr lang="fa-IR" sz="2800" dirty="0" smtClean="0">
                <a:solidFill>
                  <a:schemeClr val="bg1"/>
                </a:solidFill>
              </a:rPr>
              <a:t> در يك بوستان علاوه بر دو رنگ مكمل </a:t>
            </a:r>
            <a:r>
              <a:rPr lang="fa-IR" sz="2800" dirty="0" smtClean="0">
                <a:solidFill>
                  <a:srgbClr val="FF0000"/>
                </a:solidFill>
              </a:rPr>
              <a:t>قرمز</a:t>
            </a:r>
            <a:r>
              <a:rPr lang="fa-IR" sz="2800" dirty="0" smtClean="0">
                <a:solidFill>
                  <a:schemeClr val="bg1"/>
                </a:solidFill>
              </a:rPr>
              <a:t> و </a:t>
            </a:r>
            <a:r>
              <a:rPr lang="fa-IR" sz="2800" dirty="0" smtClean="0">
                <a:solidFill>
                  <a:srgbClr val="92D050"/>
                </a:solidFill>
              </a:rPr>
              <a:t>سبز</a:t>
            </a:r>
            <a:r>
              <a:rPr lang="fa-IR" sz="2800" dirty="0" smtClean="0">
                <a:solidFill>
                  <a:schemeClr val="bg1"/>
                </a:solidFill>
              </a:rPr>
              <a:t> ،</a:t>
            </a:r>
            <a:r>
              <a:rPr lang="fa-IR" sz="2800" dirty="0" smtClean="0">
                <a:solidFill>
                  <a:schemeClr val="bg1">
                    <a:lumMod val="65000"/>
                  </a:schemeClr>
                </a:solidFill>
              </a:rPr>
              <a:t>خاكستری</a:t>
            </a:r>
            <a:r>
              <a:rPr lang="fa-IR" sz="2800" dirty="0" smtClean="0">
                <a:solidFill>
                  <a:schemeClr val="bg1"/>
                </a:solidFill>
              </a:rPr>
              <a:t> های حاصل از آن ها را نيز به زيبايی نمايش می دهند.</a:t>
            </a:r>
            <a:endParaRPr lang="fa-IR" sz="2800" dirty="0">
              <a:solidFill>
                <a:schemeClr val="bg1"/>
              </a:solidFill>
            </a:endParaRPr>
          </a:p>
        </p:txBody>
      </p:sp>
      <p:sp>
        <p:nvSpPr>
          <p:cNvPr id="3" name="Footer Placeholder 2"/>
          <p:cNvSpPr>
            <a:spLocks noGrp="1"/>
          </p:cNvSpPr>
          <p:nvPr>
            <p:ph type="ftr" sz="quarter" idx="11"/>
          </p:nvPr>
        </p:nvSpPr>
        <p:spPr/>
        <p:txBody>
          <a:bodyPr/>
          <a:lstStyle/>
          <a:p>
            <a:r>
              <a:rPr lang="fa-IR" sz="2800" smtClean="0"/>
              <a:t>35</a:t>
            </a:r>
            <a:endParaRPr lang="fa-IR" sz="2800" dirty="0"/>
          </a:p>
        </p:txBody>
      </p:sp>
    </p:spTree>
    <p:extLst>
      <p:ext uri="{BB962C8B-B14F-4D97-AF65-F5344CB8AC3E}">
        <p14:creationId xmlns:p14="http://schemas.microsoft.com/office/powerpoint/2010/main" val="99116508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6" name="TextBox 5"/>
          <p:cNvSpPr txBox="1"/>
          <p:nvPr/>
        </p:nvSpPr>
        <p:spPr>
          <a:xfrm>
            <a:off x="323528" y="476672"/>
            <a:ext cx="8496944" cy="5262979"/>
          </a:xfrm>
          <a:prstGeom prst="rect">
            <a:avLst/>
          </a:prstGeom>
          <a:noFill/>
        </p:spPr>
        <p:txBody>
          <a:bodyPr wrap="square" rtlCol="1">
            <a:spAutoFit/>
          </a:bodyPr>
          <a:lstStyle/>
          <a:p>
            <a:r>
              <a:rPr lang="fa-IR" sz="2800" dirty="0" smtClean="0">
                <a:solidFill>
                  <a:schemeClr val="bg1"/>
                </a:solidFill>
              </a:rPr>
              <a:t>در آثار نقاشان پست امپرسيونيست نيز استفاده از رنگ های مكمل بسيار ديده می شود.از جمله در كارهای </a:t>
            </a:r>
            <a:r>
              <a:rPr lang="fa-IR" sz="2800" dirty="0" smtClean="0">
                <a:solidFill>
                  <a:srgbClr val="FFFF00"/>
                </a:solidFill>
              </a:rPr>
              <a:t>ون گوگ </a:t>
            </a:r>
            <a:r>
              <a:rPr lang="fa-IR" sz="2800" dirty="0" smtClean="0">
                <a:solidFill>
                  <a:schemeClr val="bg1"/>
                </a:solidFill>
              </a:rPr>
              <a:t>و </a:t>
            </a:r>
            <a:r>
              <a:rPr lang="fa-IR" sz="2800" dirty="0" smtClean="0">
                <a:solidFill>
                  <a:srgbClr val="FFFF00"/>
                </a:solidFill>
              </a:rPr>
              <a:t>گوگن</a:t>
            </a:r>
            <a:r>
              <a:rPr lang="fa-IR" sz="2800" dirty="0" smtClean="0">
                <a:solidFill>
                  <a:schemeClr val="bg1"/>
                </a:solidFill>
              </a:rPr>
              <a:t> كه رنگ را در سطوح بزرگ و به مقياس وسيعی به صورت تخت استفاده می كردند و يا در كارهای </a:t>
            </a:r>
            <a:r>
              <a:rPr lang="fa-IR" sz="2800" dirty="0" smtClean="0">
                <a:solidFill>
                  <a:srgbClr val="FFFF00"/>
                </a:solidFill>
              </a:rPr>
              <a:t>سورا</a:t>
            </a:r>
            <a:r>
              <a:rPr lang="fa-IR" sz="2800" dirty="0" smtClean="0">
                <a:solidFill>
                  <a:schemeClr val="bg1"/>
                </a:solidFill>
              </a:rPr>
              <a:t> و </a:t>
            </a:r>
            <a:r>
              <a:rPr lang="fa-IR" sz="2800" dirty="0" smtClean="0">
                <a:solidFill>
                  <a:srgbClr val="FFFF00"/>
                </a:solidFill>
              </a:rPr>
              <a:t>سينياك </a:t>
            </a:r>
            <a:r>
              <a:rPr lang="fa-IR" sz="2800" dirty="0" smtClean="0">
                <a:solidFill>
                  <a:schemeClr val="bg1"/>
                </a:solidFill>
              </a:rPr>
              <a:t>كه رنگ های مكمل را به صورت لكه های كوچكی در كنار يكديگر به كار گرفته اند.</a:t>
            </a:r>
          </a:p>
          <a:p>
            <a:r>
              <a:rPr lang="fa-IR" sz="2800" dirty="0" smtClean="0">
                <a:solidFill>
                  <a:srgbClr val="92D050"/>
                </a:solidFill>
              </a:rPr>
              <a:t>نكته:									</a:t>
            </a:r>
            <a:r>
              <a:rPr lang="fa-IR" sz="2800" dirty="0">
                <a:solidFill>
                  <a:schemeClr val="bg1"/>
                </a:solidFill>
              </a:rPr>
              <a:t> </a:t>
            </a:r>
            <a:r>
              <a:rPr lang="fa-IR" sz="2800" dirty="0" smtClean="0">
                <a:solidFill>
                  <a:schemeClr val="bg1"/>
                </a:solidFill>
              </a:rPr>
              <a:t>نقاشان </a:t>
            </a:r>
            <a:r>
              <a:rPr lang="fa-IR" sz="2800" dirty="0">
                <a:solidFill>
                  <a:schemeClr val="bg1"/>
                </a:solidFill>
              </a:rPr>
              <a:t>پست امپرسيونيست </a:t>
            </a:r>
            <a:r>
              <a:rPr lang="fa-IR" sz="2800" dirty="0" smtClean="0">
                <a:solidFill>
                  <a:schemeClr val="bg1"/>
                </a:solidFill>
              </a:rPr>
              <a:t>نقاشانی هستند كه عموماً پس از فروكش كردن هيجان جنبش امپرسيونيستی، راه خود را از </a:t>
            </a:r>
            <a:r>
              <a:rPr lang="fa-IR" sz="2800" dirty="0">
                <a:solidFill>
                  <a:schemeClr val="bg1"/>
                </a:solidFill>
              </a:rPr>
              <a:t>امپرسيونيست </a:t>
            </a:r>
            <a:r>
              <a:rPr lang="fa-IR" sz="2800" dirty="0" smtClean="0">
                <a:solidFill>
                  <a:schemeClr val="bg1"/>
                </a:solidFill>
              </a:rPr>
              <a:t>ها جدا كردند و هر يك از آن ها به روش خاص خود به كار ادامه دادند و به تجربيات تازه تری دست يافتند.																مثل: </a:t>
            </a:r>
            <a:r>
              <a:rPr lang="fa-IR" sz="2800" dirty="0" smtClean="0">
                <a:solidFill>
                  <a:srgbClr val="FFFF00"/>
                </a:solidFill>
              </a:rPr>
              <a:t>سورا، ون گوگ، گوگن، سزان </a:t>
            </a:r>
            <a:r>
              <a:rPr lang="fa-IR" sz="2800" dirty="0" smtClean="0">
                <a:solidFill>
                  <a:srgbClr val="92D050"/>
                </a:solidFill>
              </a:rPr>
              <a:t>	</a:t>
            </a:r>
            <a:endParaRPr lang="fa-IR" sz="2800" dirty="0">
              <a:solidFill>
                <a:srgbClr val="92D050"/>
              </a:solidFill>
            </a:endParaRPr>
          </a:p>
        </p:txBody>
      </p:sp>
      <p:sp>
        <p:nvSpPr>
          <p:cNvPr id="7" name="Footer Placeholder 6"/>
          <p:cNvSpPr>
            <a:spLocks noGrp="1"/>
          </p:cNvSpPr>
          <p:nvPr>
            <p:ph type="ftr" sz="quarter" idx="11"/>
          </p:nvPr>
        </p:nvSpPr>
        <p:spPr/>
        <p:txBody>
          <a:bodyPr/>
          <a:lstStyle/>
          <a:p>
            <a:r>
              <a:rPr lang="fa-IR" sz="2800" smtClean="0"/>
              <a:t>36</a:t>
            </a:r>
            <a:endParaRPr lang="fa-IR" sz="2800" dirty="0"/>
          </a:p>
        </p:txBody>
      </p:sp>
    </p:spTree>
    <p:extLst>
      <p:ext uri="{BB962C8B-B14F-4D97-AF65-F5344CB8AC3E}">
        <p14:creationId xmlns:p14="http://schemas.microsoft.com/office/powerpoint/2010/main" val="280822057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2555776" y="476672"/>
            <a:ext cx="4824536" cy="584775"/>
          </a:xfrm>
          <a:prstGeom prst="rect">
            <a:avLst/>
          </a:prstGeom>
          <a:noFill/>
        </p:spPr>
        <p:txBody>
          <a:bodyPr wrap="square" rtlCol="1">
            <a:spAutoFit/>
          </a:bodyPr>
          <a:lstStyle/>
          <a:p>
            <a:pPr algn="ctr"/>
            <a:r>
              <a:rPr lang="fa-IR" sz="3200" dirty="0" smtClean="0">
                <a:solidFill>
                  <a:schemeClr val="bg1"/>
                </a:solidFill>
              </a:rPr>
              <a:t>كنتراست همزمان</a:t>
            </a:r>
            <a:endParaRPr lang="fa-IR" sz="3200" dirty="0">
              <a:solidFill>
                <a:schemeClr val="bg1"/>
              </a:solidFill>
            </a:endParaRPr>
          </a:p>
        </p:txBody>
      </p:sp>
      <p:sp>
        <p:nvSpPr>
          <p:cNvPr id="6" name="TextBox 5"/>
          <p:cNvSpPr txBox="1"/>
          <p:nvPr/>
        </p:nvSpPr>
        <p:spPr>
          <a:xfrm>
            <a:off x="196081" y="1556792"/>
            <a:ext cx="8712968" cy="4401205"/>
          </a:xfrm>
          <a:prstGeom prst="rect">
            <a:avLst/>
          </a:prstGeom>
          <a:noFill/>
        </p:spPr>
        <p:txBody>
          <a:bodyPr wrap="square" rtlCol="1">
            <a:spAutoFit/>
          </a:bodyPr>
          <a:lstStyle/>
          <a:p>
            <a:r>
              <a:rPr lang="fa-IR" sz="2800" dirty="0">
                <a:solidFill>
                  <a:schemeClr val="bg1"/>
                </a:solidFill>
              </a:rPr>
              <a:t>كنتراست </a:t>
            </a:r>
            <a:r>
              <a:rPr lang="fa-IR" sz="2800" dirty="0" smtClean="0">
                <a:solidFill>
                  <a:schemeClr val="bg1"/>
                </a:solidFill>
              </a:rPr>
              <a:t>همزمان ناشی از تأثير عمومی رنگ ها به روی احساس بينايی است و با رابطه ميان رنگ های مكمل ايجاد می شود.همانطور كه در قسمت رنگ های مكمل توضيح داده شد،وقتی كه ما يك رنگ را مِی بينيم، بطور همزمان و در همان لحظه رنگ مكمل آنرا از نظر بصری طلب مِی كنيم و چنانچه آن رنگ وجود نداشته باشد، چشم و ذهن ما بطور همزمان آن را پديد می آورند.</a:t>
            </a:r>
          </a:p>
          <a:p>
            <a:endParaRPr lang="fa-IR" sz="2800" dirty="0">
              <a:solidFill>
                <a:schemeClr val="bg1"/>
              </a:solidFill>
            </a:endParaRPr>
          </a:p>
          <a:p>
            <a:r>
              <a:rPr lang="fa-IR" sz="2800" dirty="0" smtClean="0">
                <a:solidFill>
                  <a:schemeClr val="bg1"/>
                </a:solidFill>
              </a:rPr>
              <a:t>به عنوان مثال وقتی كه ما رنگ </a:t>
            </a:r>
            <a:r>
              <a:rPr lang="fa-IR" sz="2800" dirty="0" smtClean="0">
                <a:solidFill>
                  <a:srgbClr val="FF0000"/>
                </a:solidFill>
              </a:rPr>
              <a:t>قرمز</a:t>
            </a:r>
            <a:r>
              <a:rPr lang="fa-IR" sz="2800" dirty="0" smtClean="0">
                <a:solidFill>
                  <a:schemeClr val="bg1"/>
                </a:solidFill>
              </a:rPr>
              <a:t>ی را می بينيم، چشم بطور همزمان رنگ مكمل آن يعنی سبز(مخلوط </a:t>
            </a:r>
            <a:r>
              <a:rPr lang="fa-IR" sz="2800" dirty="0" smtClean="0">
                <a:solidFill>
                  <a:srgbClr val="FFFF00"/>
                </a:solidFill>
              </a:rPr>
              <a:t>زرد</a:t>
            </a:r>
            <a:r>
              <a:rPr lang="fa-IR" sz="2800" dirty="0" smtClean="0">
                <a:solidFill>
                  <a:schemeClr val="bg1"/>
                </a:solidFill>
              </a:rPr>
              <a:t> و </a:t>
            </a:r>
            <a:r>
              <a:rPr lang="fa-IR" sz="2800" dirty="0" smtClean="0">
                <a:solidFill>
                  <a:srgbClr val="00B0F0"/>
                </a:solidFill>
              </a:rPr>
              <a:t>آبی</a:t>
            </a:r>
            <a:r>
              <a:rPr lang="fa-IR" sz="2800" dirty="0" smtClean="0">
                <a:solidFill>
                  <a:schemeClr val="bg1"/>
                </a:solidFill>
              </a:rPr>
              <a:t>)را می سازدالبته اين رنگ به صورت ذهنی بوجود می آيد و ملموس نيست بلكه فقط احساس می شود.</a:t>
            </a:r>
            <a:endParaRPr lang="fa-IR" sz="2800" dirty="0">
              <a:solidFill>
                <a:schemeClr val="bg1"/>
              </a:solidFill>
            </a:endParaRPr>
          </a:p>
        </p:txBody>
      </p:sp>
      <p:sp>
        <p:nvSpPr>
          <p:cNvPr id="7" name="Footer Placeholder 6"/>
          <p:cNvSpPr>
            <a:spLocks noGrp="1"/>
          </p:cNvSpPr>
          <p:nvPr>
            <p:ph type="ftr" sz="quarter" idx="11"/>
          </p:nvPr>
        </p:nvSpPr>
        <p:spPr/>
        <p:txBody>
          <a:bodyPr/>
          <a:lstStyle/>
          <a:p>
            <a:r>
              <a:rPr lang="fa-IR" sz="2800" smtClean="0"/>
              <a:t>37</a:t>
            </a:r>
            <a:endParaRPr lang="fa-IR" sz="2800" dirty="0"/>
          </a:p>
        </p:txBody>
      </p:sp>
    </p:spTree>
    <p:extLst>
      <p:ext uri="{BB962C8B-B14F-4D97-AF65-F5344CB8AC3E}">
        <p14:creationId xmlns:p14="http://schemas.microsoft.com/office/powerpoint/2010/main" val="100219470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251520" y="836712"/>
            <a:ext cx="8568952" cy="4832092"/>
          </a:xfrm>
          <a:prstGeom prst="rect">
            <a:avLst/>
          </a:prstGeom>
          <a:noFill/>
        </p:spPr>
        <p:txBody>
          <a:bodyPr wrap="square" rtlCol="1">
            <a:spAutoFit/>
          </a:bodyPr>
          <a:lstStyle/>
          <a:p>
            <a:r>
              <a:rPr lang="fa-IR" sz="2800" dirty="0" smtClean="0">
                <a:solidFill>
                  <a:schemeClr val="bg1"/>
                </a:solidFill>
              </a:rPr>
              <a:t>وجود آن نيز تحت تأثير شرايط و رنگ های مجاور به صورت متغيری با شدت و ضعف همراه است.وقتی كه از خاكستری ها در يك تركيب رنگی استفاده می شود،به نحو مؤثرتری </a:t>
            </a:r>
            <a:r>
              <a:rPr lang="fa-IR" sz="2800" dirty="0">
                <a:solidFill>
                  <a:schemeClr val="bg1"/>
                </a:solidFill>
              </a:rPr>
              <a:t>كنتراست </a:t>
            </a:r>
            <a:r>
              <a:rPr lang="fa-IR" sz="2800" dirty="0" smtClean="0">
                <a:solidFill>
                  <a:schemeClr val="bg1"/>
                </a:solidFill>
              </a:rPr>
              <a:t>همزمان احساس می شود.</a:t>
            </a:r>
          </a:p>
          <a:p>
            <a:r>
              <a:rPr lang="fa-IR" sz="2800" dirty="0" smtClean="0">
                <a:solidFill>
                  <a:schemeClr val="bg1"/>
                </a:solidFill>
              </a:rPr>
              <a:t>زيرا </a:t>
            </a:r>
            <a:r>
              <a:rPr lang="fa-IR" sz="2800" dirty="0" smtClean="0">
                <a:solidFill>
                  <a:schemeClr val="bg1">
                    <a:lumMod val="65000"/>
                  </a:schemeClr>
                </a:solidFill>
              </a:rPr>
              <a:t>خاكستری </a:t>
            </a:r>
            <a:r>
              <a:rPr lang="fa-IR" sz="2800" dirty="0" smtClean="0">
                <a:solidFill>
                  <a:schemeClr val="bg1"/>
                </a:solidFill>
              </a:rPr>
              <a:t>های بی فام يا خنثی عموماً شخصيت خود را از رنگ هايی كه در مجاورت آن ها قرار گرفته اند اخذ می كنند.به همين دليل وقتی در مجاورت آن ها قرار می گيرند به سادگی تحت تأثير </a:t>
            </a:r>
            <a:r>
              <a:rPr lang="fa-IR" sz="2800" dirty="0">
                <a:solidFill>
                  <a:schemeClr val="bg1"/>
                </a:solidFill>
              </a:rPr>
              <a:t>كنتراست </a:t>
            </a:r>
            <a:r>
              <a:rPr lang="fa-IR" sz="2800" dirty="0" smtClean="0">
                <a:solidFill>
                  <a:schemeClr val="bg1"/>
                </a:solidFill>
              </a:rPr>
              <a:t>همزمان مايل به رنگ مكمل آن ها ديده می شوند.اين حالت وقتی به اوج خود می رسد كه تيرگی </a:t>
            </a:r>
            <a:r>
              <a:rPr lang="fa-IR" sz="2800" dirty="0" smtClean="0">
                <a:solidFill>
                  <a:schemeClr val="bg1">
                    <a:lumMod val="65000"/>
                  </a:schemeClr>
                </a:solidFill>
              </a:rPr>
              <a:t>خاكستری</a:t>
            </a:r>
            <a:r>
              <a:rPr lang="fa-IR" sz="2800" dirty="0" smtClean="0">
                <a:solidFill>
                  <a:schemeClr val="bg1"/>
                </a:solidFill>
              </a:rPr>
              <a:t> مورد نظر متناسب با ميزان تيرگی رنگ مجاور آن باشد. </a:t>
            </a:r>
            <a:endParaRPr lang="fa-IR" sz="2800" dirty="0">
              <a:solidFill>
                <a:schemeClr val="bg1"/>
              </a:solidFill>
            </a:endParaRPr>
          </a:p>
          <a:p>
            <a:endParaRPr lang="fa-IR" sz="2800" dirty="0">
              <a:solidFill>
                <a:schemeClr val="bg1"/>
              </a:solidFill>
            </a:endParaRPr>
          </a:p>
          <a:p>
            <a:endParaRPr lang="fa-IR" sz="2800" dirty="0">
              <a:solidFill>
                <a:schemeClr val="bg1"/>
              </a:solidFill>
            </a:endParaRPr>
          </a:p>
        </p:txBody>
      </p:sp>
      <p:sp>
        <p:nvSpPr>
          <p:cNvPr id="6" name="Footer Placeholder 5"/>
          <p:cNvSpPr>
            <a:spLocks noGrp="1"/>
          </p:cNvSpPr>
          <p:nvPr>
            <p:ph type="ftr" sz="quarter" idx="11"/>
          </p:nvPr>
        </p:nvSpPr>
        <p:spPr/>
        <p:txBody>
          <a:bodyPr/>
          <a:lstStyle/>
          <a:p>
            <a:r>
              <a:rPr lang="fa-IR" sz="2800" smtClean="0"/>
              <a:t>38</a:t>
            </a:r>
            <a:endParaRPr lang="fa-IR" sz="2800" dirty="0"/>
          </a:p>
        </p:txBody>
      </p:sp>
    </p:spTree>
    <p:extLst>
      <p:ext uri="{BB962C8B-B14F-4D97-AF65-F5344CB8AC3E}">
        <p14:creationId xmlns:p14="http://schemas.microsoft.com/office/powerpoint/2010/main" val="117889113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396536" cy="6858000"/>
          </a:xfrm>
        </p:spPr>
      </p:pic>
      <p:sp>
        <p:nvSpPr>
          <p:cNvPr id="5" name="TextBox 4"/>
          <p:cNvSpPr txBox="1"/>
          <p:nvPr/>
        </p:nvSpPr>
        <p:spPr>
          <a:xfrm>
            <a:off x="3563888" y="620688"/>
            <a:ext cx="5112568" cy="1384995"/>
          </a:xfrm>
          <a:prstGeom prst="rect">
            <a:avLst/>
          </a:prstGeom>
          <a:noFill/>
        </p:spPr>
        <p:txBody>
          <a:bodyPr wrap="square" rtlCol="1">
            <a:spAutoFit/>
          </a:bodyPr>
          <a:lstStyle/>
          <a:p>
            <a:r>
              <a:rPr lang="fa-IR" sz="2800" dirty="0" smtClean="0">
                <a:solidFill>
                  <a:srgbClr val="FFFF00"/>
                </a:solidFill>
              </a:rPr>
              <a:t>استفاده از کنتراست شدید تیرگی-روشنی برای نمایش رنج ودردی که در چهره دیده می شودبه هنرمند یاری رسانده است</a:t>
            </a:r>
            <a:endParaRPr lang="fa-IR" sz="2800" dirty="0">
              <a:solidFill>
                <a:srgbClr val="FFFF00"/>
              </a:solidFill>
            </a:endParaRPr>
          </a:p>
        </p:txBody>
      </p:sp>
      <p:sp>
        <p:nvSpPr>
          <p:cNvPr id="2" name="Footer Placeholder 1"/>
          <p:cNvSpPr>
            <a:spLocks noGrp="1"/>
          </p:cNvSpPr>
          <p:nvPr>
            <p:ph type="ftr" sz="quarter" idx="11"/>
          </p:nvPr>
        </p:nvSpPr>
        <p:spPr/>
        <p:txBody>
          <a:bodyPr/>
          <a:lstStyle/>
          <a:p>
            <a:r>
              <a:rPr lang="fa-IR" sz="2800" smtClean="0"/>
              <a:t>3</a:t>
            </a:r>
            <a:endParaRPr lang="fa-IR" sz="2800" dirty="0"/>
          </a:p>
        </p:txBody>
      </p:sp>
    </p:spTree>
    <p:extLst>
      <p:ext uri="{BB962C8B-B14F-4D97-AF65-F5344CB8AC3E}">
        <p14:creationId xmlns:p14="http://schemas.microsoft.com/office/powerpoint/2010/main" val="7085342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3131840" y="332656"/>
            <a:ext cx="3096344" cy="584775"/>
          </a:xfrm>
          <a:prstGeom prst="rect">
            <a:avLst/>
          </a:prstGeom>
          <a:noFill/>
        </p:spPr>
        <p:txBody>
          <a:bodyPr wrap="square" rtlCol="1">
            <a:spAutoFit/>
          </a:bodyPr>
          <a:lstStyle/>
          <a:p>
            <a:pPr algn="ctr"/>
            <a:r>
              <a:rPr lang="fa-IR" sz="3200" b="1" dirty="0" smtClean="0">
                <a:solidFill>
                  <a:schemeClr val="bg1"/>
                </a:solidFill>
              </a:rPr>
              <a:t>كنتراست كيفيت</a:t>
            </a:r>
            <a:endParaRPr lang="fa-IR" sz="3200" b="1" dirty="0">
              <a:solidFill>
                <a:schemeClr val="bg1"/>
              </a:solidFill>
            </a:endParaRPr>
          </a:p>
        </p:txBody>
      </p:sp>
      <p:sp>
        <p:nvSpPr>
          <p:cNvPr id="6" name="TextBox 5"/>
          <p:cNvSpPr txBox="1"/>
          <p:nvPr/>
        </p:nvSpPr>
        <p:spPr>
          <a:xfrm>
            <a:off x="342379" y="1412776"/>
            <a:ext cx="8496944" cy="3539430"/>
          </a:xfrm>
          <a:prstGeom prst="rect">
            <a:avLst/>
          </a:prstGeom>
          <a:noFill/>
        </p:spPr>
        <p:txBody>
          <a:bodyPr wrap="square" rtlCol="1">
            <a:spAutoFit/>
          </a:bodyPr>
          <a:lstStyle/>
          <a:p>
            <a:r>
              <a:rPr lang="fa-IR" sz="2800" dirty="0" smtClean="0">
                <a:solidFill>
                  <a:schemeClr val="bg1"/>
                </a:solidFill>
              </a:rPr>
              <a:t>در اينجا منظور از كيفيت، حالت خلوص و اشباع رنگ است.وقتی كه يك رنگ خالص در كنار رنگ های ناخالص كه با </a:t>
            </a:r>
            <a:r>
              <a:rPr lang="fa-IR" sz="2800" dirty="0" smtClean="0"/>
              <a:t>سياه</a:t>
            </a:r>
            <a:r>
              <a:rPr lang="fa-IR" sz="2800" dirty="0" smtClean="0">
                <a:solidFill>
                  <a:schemeClr val="bg1"/>
                </a:solidFill>
              </a:rPr>
              <a:t> و سفيد و يا مكمل خود مخلوط شده اند قرار می گيرد،كنتراست كيفيت رنگ ايجاد می شود.</a:t>
            </a:r>
          </a:p>
          <a:p>
            <a:endParaRPr lang="fa-IR" sz="2800" dirty="0" smtClean="0">
              <a:solidFill>
                <a:schemeClr val="bg1"/>
              </a:solidFill>
            </a:endParaRPr>
          </a:p>
          <a:p>
            <a:r>
              <a:rPr lang="fa-IR" sz="2800" dirty="0" smtClean="0">
                <a:solidFill>
                  <a:schemeClr val="bg1"/>
                </a:solidFill>
              </a:rPr>
              <a:t>به عبارت ديگر به محض اين كه يك رنگ با سياه تيره و با سفيد روشن شود و يا با خاكستری، يا رنگ مكمل خود مخلوط شود از حالت خلوص خارج شده، درخشش رنگين خود را از دست می دهدو مايه رنگ های كدری بوجود می آيد.</a:t>
            </a:r>
            <a:endParaRPr lang="fa-IR" sz="2800" dirty="0">
              <a:solidFill>
                <a:schemeClr val="bg1"/>
              </a:solidFill>
            </a:endParaRPr>
          </a:p>
        </p:txBody>
      </p:sp>
      <p:sp>
        <p:nvSpPr>
          <p:cNvPr id="7" name="Footer Placeholder 6"/>
          <p:cNvSpPr>
            <a:spLocks noGrp="1"/>
          </p:cNvSpPr>
          <p:nvPr>
            <p:ph type="ftr" sz="quarter" idx="11"/>
          </p:nvPr>
        </p:nvSpPr>
        <p:spPr/>
        <p:txBody>
          <a:bodyPr/>
          <a:lstStyle/>
          <a:p>
            <a:r>
              <a:rPr lang="fa-IR" sz="2800" smtClean="0"/>
              <a:t>39</a:t>
            </a:r>
            <a:endParaRPr lang="fa-IR" sz="2800" dirty="0"/>
          </a:p>
        </p:txBody>
      </p:sp>
    </p:spTree>
    <p:extLst>
      <p:ext uri="{BB962C8B-B14F-4D97-AF65-F5344CB8AC3E}">
        <p14:creationId xmlns:p14="http://schemas.microsoft.com/office/powerpoint/2010/main" val="129142797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323528" y="764704"/>
            <a:ext cx="8568952" cy="3970318"/>
          </a:xfrm>
          <a:prstGeom prst="rect">
            <a:avLst/>
          </a:prstGeom>
          <a:noFill/>
        </p:spPr>
        <p:txBody>
          <a:bodyPr wrap="square" rtlCol="1">
            <a:spAutoFit/>
          </a:bodyPr>
          <a:lstStyle/>
          <a:p>
            <a:r>
              <a:rPr lang="fa-IR" sz="2800" dirty="0" smtClean="0">
                <a:solidFill>
                  <a:schemeClr val="bg1"/>
                </a:solidFill>
              </a:rPr>
              <a:t>درجه كدر بودن و ناخالصی اين مايه رنگ ها زمانی بيشتر ديده می شود كه در كنار رنگ های خالص قرار گيرند.درخشش و درجه خلوص يك رنگ بيشتر جلوه گر می شود كه در مجاورت رنگ های ناخالصی كه با </a:t>
            </a:r>
            <a:r>
              <a:rPr lang="fa-IR" sz="2800" dirty="0" smtClean="0"/>
              <a:t>سياه</a:t>
            </a:r>
            <a:r>
              <a:rPr lang="fa-IR" sz="2800" dirty="0" smtClean="0">
                <a:solidFill>
                  <a:schemeClr val="bg1"/>
                </a:solidFill>
              </a:rPr>
              <a:t>،سفيد، </a:t>
            </a:r>
            <a:r>
              <a:rPr lang="fa-IR" sz="2800" dirty="0" smtClean="0">
                <a:solidFill>
                  <a:schemeClr val="bg1">
                    <a:lumMod val="50000"/>
                  </a:schemeClr>
                </a:solidFill>
              </a:rPr>
              <a:t>خاكستری</a:t>
            </a:r>
            <a:r>
              <a:rPr lang="fa-IR" sz="2800" dirty="0" smtClean="0">
                <a:solidFill>
                  <a:schemeClr val="bg1"/>
                </a:solidFill>
              </a:rPr>
              <a:t> و يا رنگ مكمل خود مخلوط شده اند، قرار گيرد.</a:t>
            </a:r>
          </a:p>
          <a:p>
            <a:r>
              <a:rPr lang="fa-IR" sz="2800" dirty="0" smtClean="0">
                <a:solidFill>
                  <a:schemeClr val="bg1"/>
                </a:solidFill>
              </a:rPr>
              <a:t>معمولاً در هنرهای بصری با بهره گرفتن از </a:t>
            </a:r>
            <a:r>
              <a:rPr lang="fa-IR" sz="2800" dirty="0">
                <a:solidFill>
                  <a:schemeClr val="bg1"/>
                </a:solidFill>
              </a:rPr>
              <a:t>كنتراست </a:t>
            </a:r>
            <a:r>
              <a:rPr lang="fa-IR" sz="2800" dirty="0" smtClean="0">
                <a:solidFill>
                  <a:schemeClr val="bg1"/>
                </a:solidFill>
              </a:rPr>
              <a:t>كيفيت، اوج درخشش رنگ ها به نمايش گذاشته می شود.</a:t>
            </a:r>
          </a:p>
          <a:p>
            <a:r>
              <a:rPr lang="fa-IR" sz="2800" dirty="0">
                <a:solidFill>
                  <a:schemeClr val="bg1"/>
                </a:solidFill>
              </a:rPr>
              <a:t>كنتراست </a:t>
            </a:r>
            <a:r>
              <a:rPr lang="fa-IR" sz="2800" dirty="0" smtClean="0">
                <a:solidFill>
                  <a:schemeClr val="bg1"/>
                </a:solidFill>
              </a:rPr>
              <a:t>كيفيت، در همه مواردی كه به كارگيری رنگ با درخشش تمام مورد نياز است می تواند مورد توجه قرار گيرد، زيرا رنگ در اين حالت بيشترين جذابيت خود را پيدا می كند.</a:t>
            </a:r>
            <a:endParaRPr lang="fa-IR" sz="2800" dirty="0">
              <a:solidFill>
                <a:schemeClr val="bg1"/>
              </a:solidFill>
            </a:endParaRPr>
          </a:p>
        </p:txBody>
      </p:sp>
      <p:sp>
        <p:nvSpPr>
          <p:cNvPr id="6" name="Footer Placeholder 5"/>
          <p:cNvSpPr>
            <a:spLocks noGrp="1"/>
          </p:cNvSpPr>
          <p:nvPr>
            <p:ph type="ftr" sz="quarter" idx="11"/>
          </p:nvPr>
        </p:nvSpPr>
        <p:spPr/>
        <p:txBody>
          <a:bodyPr/>
          <a:lstStyle/>
          <a:p>
            <a:r>
              <a:rPr lang="fa-IR" sz="2800" smtClean="0"/>
              <a:t>40</a:t>
            </a:r>
            <a:endParaRPr lang="fa-IR" sz="2800" dirty="0"/>
          </a:p>
        </p:txBody>
      </p:sp>
    </p:spTree>
    <p:extLst>
      <p:ext uri="{BB962C8B-B14F-4D97-AF65-F5344CB8AC3E}">
        <p14:creationId xmlns:p14="http://schemas.microsoft.com/office/powerpoint/2010/main" val="356605335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179512" y="302359"/>
            <a:ext cx="8640960" cy="6555641"/>
          </a:xfrm>
          <a:prstGeom prst="rect">
            <a:avLst/>
          </a:prstGeom>
          <a:noFill/>
        </p:spPr>
        <p:txBody>
          <a:bodyPr wrap="square" rtlCol="1">
            <a:spAutoFit/>
          </a:bodyPr>
          <a:lstStyle/>
          <a:p>
            <a:r>
              <a:rPr lang="fa-IR" sz="2800" b="1" dirty="0" smtClean="0">
                <a:solidFill>
                  <a:schemeClr val="bg1"/>
                </a:solidFill>
              </a:rPr>
              <a:t>قبلاً توضيح داده شد كه ميزان درخشش رنگ ها نسبت به يكديگر متفاوت است.يعنی برخی از آن ها تيره تر از برخی ديگر هستند و همين موضوع مبنای ايجاد تناسب ميان سطوح رنگی بر اساس ميزان درخشش آن هاست.گوته شاعر، فيلسوف و رنگ شناس سده نوزدهم برای ميزان روشنی رنگ ها اعدادی را پيشنهاد كرده است كه به قرار زير می باشد:</a:t>
            </a:r>
          </a:p>
          <a:p>
            <a:r>
              <a:rPr lang="fa-IR" sz="2800" b="1" dirty="0" smtClean="0">
                <a:solidFill>
                  <a:srgbClr val="FFFF00"/>
                </a:solidFill>
              </a:rPr>
              <a:t>زرد </a:t>
            </a:r>
            <a:r>
              <a:rPr lang="fa-IR" sz="2800" b="1" dirty="0" smtClean="0">
                <a:solidFill>
                  <a:schemeClr val="bg1"/>
                </a:solidFill>
              </a:rPr>
              <a:t>9</a:t>
            </a:r>
          </a:p>
          <a:p>
            <a:r>
              <a:rPr lang="fa-IR" sz="2800" b="1" dirty="0" smtClean="0">
                <a:solidFill>
                  <a:schemeClr val="bg1"/>
                </a:solidFill>
              </a:rPr>
              <a:t>	</a:t>
            </a:r>
            <a:r>
              <a:rPr lang="fa-IR" sz="2800" b="1" dirty="0">
                <a:solidFill>
                  <a:schemeClr val="accent6">
                    <a:lumMod val="75000"/>
                  </a:schemeClr>
                </a:solidFill>
              </a:rPr>
              <a:t>نارنجی</a:t>
            </a:r>
            <a:r>
              <a:rPr lang="fa-IR" sz="2800" b="1" dirty="0">
                <a:solidFill>
                  <a:schemeClr val="bg1"/>
                </a:solidFill>
              </a:rPr>
              <a:t> 8</a:t>
            </a:r>
          </a:p>
          <a:p>
            <a:endParaRPr lang="fa-IR" sz="2800" b="1" dirty="0" smtClean="0">
              <a:solidFill>
                <a:schemeClr val="bg1"/>
              </a:solidFill>
            </a:endParaRPr>
          </a:p>
          <a:p>
            <a:r>
              <a:rPr lang="fa-IR" sz="2800" b="1" dirty="0" smtClean="0">
                <a:solidFill>
                  <a:schemeClr val="bg1"/>
                </a:solidFill>
              </a:rPr>
              <a:t>		</a:t>
            </a:r>
            <a:r>
              <a:rPr lang="fa-IR" sz="2800" b="1" dirty="0">
                <a:solidFill>
                  <a:srgbClr val="FF0000"/>
                </a:solidFill>
              </a:rPr>
              <a:t>قرمز </a:t>
            </a:r>
            <a:r>
              <a:rPr lang="fa-IR" sz="2800" b="1" dirty="0">
                <a:solidFill>
                  <a:schemeClr val="bg1"/>
                </a:solidFill>
              </a:rPr>
              <a:t>6</a:t>
            </a:r>
          </a:p>
          <a:p>
            <a:endParaRPr lang="fa-IR" sz="2800" b="1" dirty="0" smtClean="0">
              <a:solidFill>
                <a:schemeClr val="bg1"/>
              </a:solidFill>
            </a:endParaRPr>
          </a:p>
          <a:p>
            <a:r>
              <a:rPr lang="fa-IR" sz="2800" b="1" dirty="0" smtClean="0">
                <a:solidFill>
                  <a:schemeClr val="bg1"/>
                </a:solidFill>
              </a:rPr>
              <a:t>			</a:t>
            </a:r>
            <a:r>
              <a:rPr lang="fa-IR" sz="2800" b="1" dirty="0">
                <a:solidFill>
                  <a:srgbClr val="92D050"/>
                </a:solidFill>
              </a:rPr>
              <a:t>سبز</a:t>
            </a:r>
            <a:r>
              <a:rPr lang="fa-IR" sz="2800" b="1" dirty="0">
                <a:solidFill>
                  <a:schemeClr val="bg1"/>
                </a:solidFill>
              </a:rPr>
              <a:t> 6	</a:t>
            </a:r>
            <a:r>
              <a:rPr lang="fa-IR" sz="2800" b="1" dirty="0" smtClean="0">
                <a:solidFill>
                  <a:schemeClr val="bg1"/>
                </a:solidFill>
              </a:rPr>
              <a:t>	</a:t>
            </a:r>
          </a:p>
          <a:p>
            <a:r>
              <a:rPr lang="fa-IR" sz="2800" b="1" dirty="0" smtClean="0">
                <a:solidFill>
                  <a:schemeClr val="bg1"/>
                </a:solidFill>
              </a:rPr>
              <a:t>				</a:t>
            </a:r>
            <a:r>
              <a:rPr lang="fa-IR" sz="2800" b="1" dirty="0">
                <a:solidFill>
                  <a:srgbClr val="00B0F0"/>
                </a:solidFill>
              </a:rPr>
              <a:t>آبی </a:t>
            </a:r>
            <a:r>
              <a:rPr lang="fa-IR" sz="2800" b="1" dirty="0">
                <a:solidFill>
                  <a:schemeClr val="bg1"/>
                </a:solidFill>
              </a:rPr>
              <a:t>4</a:t>
            </a:r>
          </a:p>
          <a:p>
            <a:endParaRPr lang="fa-IR" sz="2800" b="1" dirty="0" smtClean="0">
              <a:solidFill>
                <a:schemeClr val="bg1"/>
              </a:solidFill>
            </a:endParaRPr>
          </a:p>
          <a:p>
            <a:r>
              <a:rPr lang="fa-IR" sz="2800" b="1" dirty="0" smtClean="0">
                <a:solidFill>
                  <a:schemeClr val="bg1"/>
                </a:solidFill>
              </a:rPr>
              <a:t>					</a:t>
            </a:r>
            <a:r>
              <a:rPr lang="fa-IR" sz="2800" b="1" dirty="0">
                <a:solidFill>
                  <a:srgbClr val="7030A0"/>
                </a:solidFill>
              </a:rPr>
              <a:t>بنفش</a:t>
            </a:r>
            <a:r>
              <a:rPr lang="fa-IR" sz="2800" b="1" dirty="0">
                <a:solidFill>
                  <a:schemeClr val="bg1"/>
                </a:solidFill>
              </a:rPr>
              <a:t> 3</a:t>
            </a:r>
          </a:p>
          <a:p>
            <a:endParaRPr lang="fa-IR" sz="2800" b="1" dirty="0">
              <a:solidFill>
                <a:schemeClr val="bg1"/>
              </a:solidFill>
            </a:endParaRPr>
          </a:p>
        </p:txBody>
      </p:sp>
      <p:sp>
        <p:nvSpPr>
          <p:cNvPr id="6" name="Footer Placeholder 5"/>
          <p:cNvSpPr>
            <a:spLocks noGrp="1"/>
          </p:cNvSpPr>
          <p:nvPr>
            <p:ph type="ftr" sz="quarter" idx="11"/>
          </p:nvPr>
        </p:nvSpPr>
        <p:spPr/>
        <p:txBody>
          <a:bodyPr/>
          <a:lstStyle/>
          <a:p>
            <a:r>
              <a:rPr lang="fa-IR" sz="2800" dirty="0" smtClean="0"/>
              <a:t>42</a:t>
            </a:r>
            <a:endParaRPr lang="fa-IR" sz="2800" dirty="0"/>
          </a:p>
        </p:txBody>
      </p:sp>
    </p:spTree>
    <p:extLst>
      <p:ext uri="{BB962C8B-B14F-4D97-AF65-F5344CB8AC3E}">
        <p14:creationId xmlns:p14="http://schemas.microsoft.com/office/powerpoint/2010/main" val="189387002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2483768" y="332656"/>
            <a:ext cx="4392488" cy="584775"/>
          </a:xfrm>
          <a:prstGeom prst="rect">
            <a:avLst/>
          </a:prstGeom>
          <a:noFill/>
        </p:spPr>
        <p:txBody>
          <a:bodyPr wrap="square" rtlCol="1">
            <a:spAutoFit/>
          </a:bodyPr>
          <a:lstStyle/>
          <a:p>
            <a:pPr algn="ctr" rtl="0"/>
            <a:r>
              <a:rPr lang="fa-IR" sz="3200" b="1" dirty="0" smtClean="0">
                <a:solidFill>
                  <a:schemeClr val="bg1"/>
                </a:solidFill>
              </a:rPr>
              <a:t>كنتراست كميت(وسعت سطح)</a:t>
            </a:r>
            <a:endParaRPr lang="fa-IR" sz="3200" b="1" dirty="0">
              <a:solidFill>
                <a:schemeClr val="bg1"/>
              </a:solidFill>
            </a:endParaRPr>
          </a:p>
        </p:txBody>
      </p:sp>
      <p:sp>
        <p:nvSpPr>
          <p:cNvPr id="8" name="TextBox 7"/>
          <p:cNvSpPr txBox="1"/>
          <p:nvPr/>
        </p:nvSpPr>
        <p:spPr>
          <a:xfrm>
            <a:off x="237778" y="1274802"/>
            <a:ext cx="8568952" cy="4832092"/>
          </a:xfrm>
          <a:prstGeom prst="rect">
            <a:avLst/>
          </a:prstGeom>
          <a:noFill/>
        </p:spPr>
        <p:txBody>
          <a:bodyPr wrap="square" rtlCol="1">
            <a:spAutoFit/>
          </a:bodyPr>
          <a:lstStyle/>
          <a:p>
            <a:r>
              <a:rPr lang="fa-IR" sz="2800" b="1" dirty="0">
                <a:solidFill>
                  <a:schemeClr val="bg1"/>
                </a:solidFill>
              </a:rPr>
              <a:t>كنتراست </a:t>
            </a:r>
            <a:r>
              <a:rPr lang="fa-IR" sz="2800" b="1" dirty="0" smtClean="0">
                <a:solidFill>
                  <a:schemeClr val="bg1"/>
                </a:solidFill>
              </a:rPr>
              <a:t>كميت مربوط به رابطه متقابل دو يا چندسطح رنگين از نظر وسعت است.در اين كنتراست رابطه بزرگی و كوچكی سطوح رنگين نقش اصلی را بازی می كند.زيرا نسبت بزرگی سطح رنگ ها با يكديگر می تواند در ايجاد رابطه همامنگ ميان آن ها مؤثر باشد.بطوريكه از نظر بصری هيچ كدام نسبت به ديگری برتری خاصی نداشته باشد.</a:t>
            </a:r>
          </a:p>
          <a:p>
            <a:r>
              <a:rPr lang="fa-IR" sz="2800" b="1" dirty="0" smtClean="0">
                <a:solidFill>
                  <a:schemeClr val="bg1"/>
                </a:solidFill>
              </a:rPr>
              <a:t>در ايجاد </a:t>
            </a:r>
            <a:r>
              <a:rPr lang="fa-IR" sz="2800" b="1" dirty="0">
                <a:solidFill>
                  <a:schemeClr val="bg1"/>
                </a:solidFill>
              </a:rPr>
              <a:t>كنتراست </a:t>
            </a:r>
            <a:r>
              <a:rPr lang="fa-IR" sz="2800" b="1" dirty="0" smtClean="0">
                <a:solidFill>
                  <a:schemeClr val="bg1"/>
                </a:solidFill>
              </a:rPr>
              <a:t>كميت دو عامل، نقش اساسی دارند: 	</a:t>
            </a:r>
          </a:p>
          <a:p>
            <a:endParaRPr lang="fa-IR" sz="2800" b="1" dirty="0">
              <a:solidFill>
                <a:schemeClr val="bg1"/>
              </a:solidFill>
            </a:endParaRPr>
          </a:p>
          <a:p>
            <a:endParaRPr lang="fa-IR" sz="2800" b="1" dirty="0" smtClean="0">
              <a:solidFill>
                <a:schemeClr val="bg1"/>
              </a:solidFill>
            </a:endParaRPr>
          </a:p>
          <a:p>
            <a:endParaRPr lang="fa-IR" sz="2800" b="1" dirty="0">
              <a:solidFill>
                <a:schemeClr val="bg1"/>
              </a:solidFill>
            </a:endParaRPr>
          </a:p>
          <a:p>
            <a:r>
              <a:rPr lang="fa-IR" sz="2800" b="1" dirty="0" smtClean="0">
                <a:solidFill>
                  <a:schemeClr val="bg1"/>
                </a:solidFill>
              </a:rPr>
              <a:t>			1.ميزان درخشش و خلوص رنگ					2.ميزان بزرگی سطح يا لكه رنگی</a:t>
            </a:r>
            <a:endParaRPr lang="fa-IR" sz="2800" b="1" dirty="0">
              <a:solidFill>
                <a:schemeClr val="bg1"/>
              </a:solidFill>
            </a:endParaRPr>
          </a:p>
        </p:txBody>
      </p:sp>
      <p:sp>
        <p:nvSpPr>
          <p:cNvPr id="9" name="Footer Placeholder 8"/>
          <p:cNvSpPr>
            <a:spLocks noGrp="1"/>
          </p:cNvSpPr>
          <p:nvPr>
            <p:ph type="ftr" sz="quarter" idx="11"/>
          </p:nvPr>
        </p:nvSpPr>
        <p:spPr/>
        <p:txBody>
          <a:bodyPr/>
          <a:lstStyle/>
          <a:p>
            <a:r>
              <a:rPr lang="fa-IR" sz="2800" smtClean="0"/>
              <a:t>41</a:t>
            </a:r>
            <a:endParaRPr lang="fa-IR" sz="2800" dirty="0"/>
          </a:p>
        </p:txBody>
      </p:sp>
    </p:spTree>
    <p:extLst>
      <p:ext uri="{BB962C8B-B14F-4D97-AF65-F5344CB8AC3E}">
        <p14:creationId xmlns:p14="http://schemas.microsoft.com/office/powerpoint/2010/main" val="76076492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323528" y="764704"/>
            <a:ext cx="8568952" cy="5693866"/>
          </a:xfrm>
          <a:prstGeom prst="rect">
            <a:avLst/>
          </a:prstGeom>
          <a:noFill/>
        </p:spPr>
        <p:txBody>
          <a:bodyPr wrap="square" rtlCol="1">
            <a:spAutoFit/>
          </a:bodyPr>
          <a:lstStyle/>
          <a:p>
            <a:r>
              <a:rPr lang="fa-IR" sz="2800" b="1" dirty="0" smtClean="0">
                <a:solidFill>
                  <a:schemeClr val="bg1"/>
                </a:solidFill>
              </a:rPr>
              <a:t>بنابراين ارزش های عددی رنگ های مكمل نسبت به يكديگر به شرح زير است:</a:t>
            </a:r>
          </a:p>
          <a:p>
            <a:r>
              <a:rPr lang="fa-IR" sz="2800" b="1" dirty="0" smtClean="0">
                <a:solidFill>
                  <a:schemeClr val="bg1"/>
                </a:solidFill>
              </a:rPr>
              <a:t>			</a:t>
            </a:r>
            <a:r>
              <a:rPr lang="fa-IR" sz="2800" b="1" dirty="0">
                <a:solidFill>
                  <a:srgbClr val="FFFF00"/>
                </a:solidFill>
              </a:rPr>
              <a:t>زرد</a:t>
            </a:r>
            <a:r>
              <a:rPr lang="fa-IR" sz="2800" b="1" dirty="0">
                <a:solidFill>
                  <a:schemeClr val="bg1"/>
                </a:solidFill>
              </a:rPr>
              <a:t> به </a:t>
            </a:r>
            <a:r>
              <a:rPr lang="fa-IR" sz="2800" b="1" dirty="0">
                <a:solidFill>
                  <a:srgbClr val="7030A0"/>
                </a:solidFill>
              </a:rPr>
              <a:t>بنفش</a:t>
            </a:r>
            <a:r>
              <a:rPr lang="fa-IR" sz="2800" b="1" dirty="0">
                <a:solidFill>
                  <a:schemeClr val="bg1"/>
                </a:solidFill>
              </a:rPr>
              <a:t>=3:9 </a:t>
            </a:r>
          </a:p>
          <a:p>
            <a:endParaRPr lang="fa-IR" sz="2800" b="1" dirty="0" smtClean="0">
              <a:solidFill>
                <a:schemeClr val="bg1"/>
              </a:solidFill>
            </a:endParaRPr>
          </a:p>
          <a:p>
            <a:endParaRPr lang="fa-IR" sz="2800" b="1" dirty="0" smtClean="0">
              <a:solidFill>
                <a:schemeClr val="bg1"/>
              </a:solidFill>
            </a:endParaRPr>
          </a:p>
          <a:p>
            <a:r>
              <a:rPr lang="fa-IR" sz="2800" b="1" dirty="0" smtClean="0">
                <a:solidFill>
                  <a:schemeClr val="bg1"/>
                </a:solidFill>
              </a:rPr>
              <a:t>بنابراين وسعت سطح متناسب دو رنگ</a:t>
            </a:r>
            <a:r>
              <a:rPr lang="fa-IR" sz="2800" b="1" dirty="0" smtClean="0">
                <a:solidFill>
                  <a:srgbClr val="FFFF00"/>
                </a:solidFill>
              </a:rPr>
              <a:t> زرد </a:t>
            </a:r>
            <a:r>
              <a:rPr lang="fa-IR" sz="2800" b="1" dirty="0" smtClean="0">
                <a:solidFill>
                  <a:schemeClr val="bg1"/>
                </a:solidFill>
              </a:rPr>
              <a:t>و </a:t>
            </a:r>
            <a:r>
              <a:rPr lang="fa-IR" sz="2800" b="1" dirty="0" smtClean="0">
                <a:solidFill>
                  <a:srgbClr val="7030A0"/>
                </a:solidFill>
              </a:rPr>
              <a:t>بنفش</a:t>
            </a:r>
            <a:r>
              <a:rPr lang="fa-IR" sz="2800" b="1" dirty="0" smtClean="0">
                <a:solidFill>
                  <a:schemeClr val="bg1"/>
                </a:solidFill>
              </a:rPr>
              <a:t> برابر 1 به 3 است.يعنی وسعت رنگ بنفش بايستی 3 برابر وسعت سطح رنگ زرد باشد تا از نظر تأثير بصری با آن هماهنگ باشد.</a:t>
            </a:r>
          </a:p>
          <a:p>
            <a:endParaRPr lang="fa-IR" sz="2800" b="1" dirty="0">
              <a:solidFill>
                <a:schemeClr val="bg1"/>
              </a:solidFill>
            </a:endParaRPr>
          </a:p>
          <a:p>
            <a:endParaRPr lang="fa-IR" sz="2800" b="1" dirty="0" smtClean="0">
              <a:solidFill>
                <a:schemeClr val="bg1"/>
              </a:solidFill>
            </a:endParaRPr>
          </a:p>
          <a:p>
            <a:endParaRPr lang="fa-IR" sz="2800" b="1" dirty="0" smtClean="0">
              <a:solidFill>
                <a:schemeClr val="bg1"/>
              </a:solidFill>
            </a:endParaRPr>
          </a:p>
          <a:p>
            <a:r>
              <a:rPr lang="fa-IR" sz="2800" b="1" dirty="0" smtClean="0">
                <a:solidFill>
                  <a:schemeClr val="bg1"/>
                </a:solidFill>
              </a:rPr>
              <a:t>			</a:t>
            </a:r>
            <a:r>
              <a:rPr lang="fa-IR" sz="2800" b="1" dirty="0">
                <a:solidFill>
                  <a:schemeClr val="accent6"/>
                </a:solidFill>
              </a:rPr>
              <a:t>نارنجی </a:t>
            </a:r>
            <a:r>
              <a:rPr lang="fa-IR" sz="2800" b="1" dirty="0">
                <a:solidFill>
                  <a:schemeClr val="bg1"/>
                </a:solidFill>
              </a:rPr>
              <a:t>به</a:t>
            </a:r>
            <a:r>
              <a:rPr lang="fa-IR" sz="2800" b="1" dirty="0">
                <a:solidFill>
                  <a:srgbClr val="00B0F0"/>
                </a:solidFill>
              </a:rPr>
              <a:t> آبی </a:t>
            </a:r>
            <a:r>
              <a:rPr lang="fa-IR" sz="2800" b="1" dirty="0">
                <a:solidFill>
                  <a:schemeClr val="bg1"/>
                </a:solidFill>
              </a:rPr>
              <a:t>= 4:8</a:t>
            </a:r>
          </a:p>
          <a:p>
            <a:endParaRPr lang="fa-IR" sz="2800" b="1" dirty="0">
              <a:solidFill>
                <a:schemeClr val="bg1"/>
              </a:solidFill>
            </a:endParaRPr>
          </a:p>
        </p:txBody>
      </p:sp>
      <p:sp>
        <p:nvSpPr>
          <p:cNvPr id="6" name="Footer Placeholder 5"/>
          <p:cNvSpPr>
            <a:spLocks noGrp="1"/>
          </p:cNvSpPr>
          <p:nvPr>
            <p:ph type="ftr" sz="quarter" idx="11"/>
          </p:nvPr>
        </p:nvSpPr>
        <p:spPr/>
        <p:txBody>
          <a:bodyPr/>
          <a:lstStyle/>
          <a:p>
            <a:r>
              <a:rPr lang="fa-IR" sz="2800" dirty="0" smtClean="0"/>
              <a:t>43</a:t>
            </a:r>
            <a:endParaRPr lang="fa-IR" sz="2800" dirty="0"/>
          </a:p>
        </p:txBody>
      </p:sp>
    </p:spTree>
    <p:extLst>
      <p:ext uri="{BB962C8B-B14F-4D97-AF65-F5344CB8AC3E}">
        <p14:creationId xmlns:p14="http://schemas.microsoft.com/office/powerpoint/2010/main" val="334412816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4" name="Footer Placeholder 3"/>
          <p:cNvSpPr>
            <a:spLocks noGrp="1"/>
          </p:cNvSpPr>
          <p:nvPr>
            <p:ph type="ftr" sz="quarter" idx="11"/>
          </p:nvPr>
        </p:nvSpPr>
        <p:spPr/>
        <p:txBody>
          <a:bodyPr/>
          <a:lstStyle/>
          <a:p>
            <a:endParaRPr lang="fa-IR" dirty="0"/>
          </a:p>
        </p:txBody>
      </p:sp>
      <p:pic>
        <p:nvPicPr>
          <p:cNvPr id="6" name="Picture 1" descr="http://www.manzelmag.com/main/images/stories/1/2/color-contrast-elev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3" y="0"/>
            <a:ext cx="9195071"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rot="20563105">
            <a:off x="-51072" y="548680"/>
            <a:ext cx="2966888" cy="584775"/>
          </a:xfrm>
          <a:prstGeom prst="rect">
            <a:avLst/>
          </a:prstGeom>
          <a:noFill/>
        </p:spPr>
        <p:txBody>
          <a:bodyPr wrap="square" rtlCol="1">
            <a:spAutoFit/>
          </a:bodyPr>
          <a:lstStyle/>
          <a:p>
            <a:pPr algn="ctr"/>
            <a:r>
              <a:rPr lang="fa-IR" sz="3200" dirty="0" smtClean="0"/>
              <a:t>كنتراست مصالح</a:t>
            </a:r>
            <a:endParaRPr lang="fa-IR" sz="3200" dirty="0"/>
          </a:p>
        </p:txBody>
      </p:sp>
    </p:spTree>
    <p:extLst>
      <p:ext uri="{BB962C8B-B14F-4D97-AF65-F5344CB8AC3E}">
        <p14:creationId xmlns:p14="http://schemas.microsoft.com/office/powerpoint/2010/main" val="169944569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4" name="Footer Placeholder 3"/>
          <p:cNvSpPr>
            <a:spLocks noGrp="1"/>
          </p:cNvSpPr>
          <p:nvPr>
            <p:ph type="ftr" sz="quarter" idx="11"/>
          </p:nvPr>
        </p:nvSpPr>
        <p:spPr/>
        <p:txBody>
          <a:bodyPr/>
          <a:lstStyle/>
          <a:p>
            <a:r>
              <a:rPr lang="fa-IR" sz="2800" dirty="0" smtClean="0"/>
              <a:t>46</a:t>
            </a:r>
            <a:endParaRPr lang="fa-IR" sz="2800" dirty="0"/>
          </a:p>
        </p:txBody>
      </p:sp>
      <p:sp>
        <p:nvSpPr>
          <p:cNvPr id="8" name="TextBox 7"/>
          <p:cNvSpPr txBox="1"/>
          <p:nvPr/>
        </p:nvSpPr>
        <p:spPr>
          <a:xfrm>
            <a:off x="467544" y="0"/>
            <a:ext cx="8136904" cy="5816977"/>
          </a:xfrm>
          <a:prstGeom prst="rect">
            <a:avLst/>
          </a:prstGeom>
          <a:noFill/>
        </p:spPr>
        <p:txBody>
          <a:bodyPr wrap="square" rtlCol="1">
            <a:spAutoFit/>
          </a:bodyPr>
          <a:lstStyle/>
          <a:p>
            <a:pPr fontAlgn="b"/>
            <a:endParaRPr lang="fa-IR" dirty="0"/>
          </a:p>
          <a:p>
            <a:pPr fontAlgn="t"/>
            <a:r>
              <a:rPr lang="fa-IR" dirty="0"/>
              <a:t/>
            </a:r>
            <a:br>
              <a:rPr lang="fa-IR" dirty="0"/>
            </a:br>
            <a:endParaRPr lang="fa-IR" dirty="0"/>
          </a:p>
          <a:p>
            <a:pPr fontAlgn="t"/>
            <a:r>
              <a:rPr lang="fa-IR" dirty="0"/>
              <a:t>  </a:t>
            </a:r>
            <a:endParaRPr lang="fa-IR" sz="2400" dirty="0">
              <a:solidFill>
                <a:schemeClr val="bg1"/>
              </a:solidFill>
            </a:endParaRPr>
          </a:p>
          <a:p>
            <a:pPr fontAlgn="t"/>
            <a:r>
              <a:rPr lang="fa-IR" sz="2400" dirty="0">
                <a:solidFill>
                  <a:schemeClr val="bg1"/>
                </a:solidFill>
              </a:rPr>
              <a:t>این بار قصد داریم از زاویه جدیدی به نمای ساختمان نگاه کنیم. نمی‌توان گفت که در نمای ساختمان تنها مساله مهم، زیبایی آن است؛ بلكه توجه به مسائلی مانند نوع مصالح نیز در ساخت یك بنا مهم است. در بیشتر کشورهای پیشرفته دنیا به علت بالا بودن هزینه تخریب و نوسازی، از ساختمان‌هایی با قدمت چند صد سال نیز استفاده می‌شود. از لحاظ شهرسازی نیز، شهری که در آن ساختمان‌های قدیمی بیشتری وجود داشته باشد از هویت و غنای بیشتری برخوردار است. بنابراین ما نیز باید به فکر ساختمان‌هایی با طول عمر بالا و باکیفیت باشیم. با ما همراه شوید تا یك نمای متفاوت را به شما معرفی كنیم.  </a:t>
            </a:r>
            <a:r>
              <a:rPr lang="fa-IR" dirty="0"/>
              <a:t/>
            </a:r>
            <a:br>
              <a:rPr lang="fa-IR" dirty="0"/>
            </a:br>
            <a:r>
              <a:rPr lang="fa-IR" dirty="0"/>
              <a:t/>
            </a:r>
            <a:br>
              <a:rPr lang="fa-IR" dirty="0"/>
            </a:br>
            <a:r>
              <a:rPr lang="fa-IR" dirty="0"/>
              <a:t>  </a:t>
            </a:r>
            <a:br>
              <a:rPr lang="fa-IR" dirty="0"/>
            </a:br>
            <a:r>
              <a:rPr lang="fa-IR" dirty="0"/>
              <a:t/>
            </a:r>
            <a:br>
              <a:rPr lang="fa-IR" dirty="0"/>
            </a:br>
            <a:r>
              <a:rPr lang="fa-IR" dirty="0"/>
              <a:t/>
            </a:r>
            <a:br>
              <a:rPr lang="fa-IR" dirty="0"/>
            </a:br>
            <a:endParaRPr lang="fa-IR" dirty="0"/>
          </a:p>
          <a:p>
            <a:endParaRPr lang="fa-IR" dirty="0"/>
          </a:p>
        </p:txBody>
      </p:sp>
    </p:spTree>
    <p:extLst>
      <p:ext uri="{BB962C8B-B14F-4D97-AF65-F5344CB8AC3E}">
        <p14:creationId xmlns:p14="http://schemas.microsoft.com/office/powerpoint/2010/main" val="255537036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fa-I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539552" y="548680"/>
            <a:ext cx="8208912" cy="4524315"/>
          </a:xfrm>
          <a:prstGeom prst="rect">
            <a:avLst/>
          </a:prstGeom>
          <a:noFill/>
        </p:spPr>
        <p:txBody>
          <a:bodyPr wrap="square" rtlCol="1">
            <a:spAutoFit/>
          </a:bodyPr>
          <a:lstStyle/>
          <a:p>
            <a:r>
              <a:rPr lang="fa-IR" sz="2400" dirty="0">
                <a:solidFill>
                  <a:schemeClr val="bg1"/>
                </a:solidFill>
              </a:rPr>
              <a:t> سنگ به عنوان یکی از مصالح قدیمی برای همه آشناست و شاید بسیاری از مردم انواع سنگ‌ها را نیز بشناسند. مرمریت، تراورتن، گرانیت، گوهره و... نام سنگ‌هایی‌ست که بیشتر در نمای ساختمان استفاده می‌شود. در این نما، از سنگ به عنوان مصالح قالب استفاده شده است. سنگ این بنا از جنس مرغوب و متراکم است، بنابراین آلودگی هوا و بارش باران و برف تاثیر کمتری بر آن دارد و پس از گذشت سال‌ها همان جلوه و تازگی را خواهد داشت</a:t>
            </a:r>
            <a:r>
              <a:rPr lang="fa-IR" sz="2400" dirty="0" smtClean="0">
                <a:solidFill>
                  <a:schemeClr val="bg1"/>
                </a:solidFill>
              </a:rPr>
              <a:t>.</a:t>
            </a:r>
          </a:p>
          <a:p>
            <a:r>
              <a:rPr lang="fa-IR" sz="2400" dirty="0">
                <a:solidFill>
                  <a:schemeClr val="bg1"/>
                </a:solidFill>
              </a:rPr>
              <a:t>  رنگ کرم استفاده شده در این نما در کمال ملایمت و چشم‌نواز بودن، از گرمای خاصی هم برخوردار است و حالت سردی و یكنواختی ندارد.</a:t>
            </a:r>
            <a:br>
              <a:rPr lang="fa-IR" sz="2400" dirty="0">
                <a:solidFill>
                  <a:schemeClr val="bg1"/>
                </a:solidFill>
              </a:rPr>
            </a:br>
            <a:r>
              <a:rPr lang="fa-IR" sz="2400" dirty="0">
                <a:solidFill>
                  <a:schemeClr val="bg1"/>
                </a:solidFill>
              </a:rPr>
              <a:t/>
            </a:r>
            <a:br>
              <a:rPr lang="fa-IR" sz="2400" dirty="0">
                <a:solidFill>
                  <a:schemeClr val="bg1"/>
                </a:solidFill>
              </a:rPr>
            </a:br>
            <a:r>
              <a:rPr lang="fa-IR" sz="2400" dirty="0">
                <a:solidFill>
                  <a:schemeClr val="bg1"/>
                </a:solidFill>
              </a:rPr>
              <a:t>•    این نما در عین زیبایی، خودنمایی زیادی نمی‌کند و بی‌جهت از ساختمان‌های اطرافش متمایز نشده است. </a:t>
            </a:r>
            <a:endParaRPr lang="fa-IR" sz="2400" dirty="0" smtClean="0">
              <a:solidFill>
                <a:schemeClr val="bg1"/>
              </a:solidFill>
            </a:endParaRPr>
          </a:p>
          <a:p>
            <a:endParaRPr lang="fa-IR" sz="2400" dirty="0">
              <a:solidFill>
                <a:schemeClr val="bg1"/>
              </a:solidFill>
            </a:endParaRPr>
          </a:p>
        </p:txBody>
      </p:sp>
    </p:spTree>
    <p:extLst>
      <p:ext uri="{BB962C8B-B14F-4D97-AF65-F5344CB8AC3E}">
        <p14:creationId xmlns:p14="http://schemas.microsoft.com/office/powerpoint/2010/main" val="5993875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4" name="Footer Placeholder 3"/>
          <p:cNvSpPr>
            <a:spLocks noGrp="1"/>
          </p:cNvSpPr>
          <p:nvPr>
            <p:ph type="ftr" sz="quarter" idx="11"/>
          </p:nvPr>
        </p:nvSpPr>
        <p:spPr/>
        <p:txBody>
          <a:bodyPr/>
          <a:lstStyle/>
          <a:p>
            <a:r>
              <a:rPr lang="fa-IR" sz="2800" dirty="0" smtClean="0"/>
              <a:t>48</a:t>
            </a:r>
            <a:endParaRPr lang="fa-IR" sz="2800" dirty="0"/>
          </a:p>
        </p:txBody>
      </p:sp>
      <p:sp>
        <p:nvSpPr>
          <p:cNvPr id="3" name="TextBox 2"/>
          <p:cNvSpPr txBox="1"/>
          <p:nvPr/>
        </p:nvSpPr>
        <p:spPr>
          <a:xfrm>
            <a:off x="611560" y="476672"/>
            <a:ext cx="8208912" cy="6001643"/>
          </a:xfrm>
          <a:prstGeom prst="rect">
            <a:avLst/>
          </a:prstGeom>
          <a:noFill/>
        </p:spPr>
        <p:txBody>
          <a:bodyPr wrap="square" rtlCol="1">
            <a:spAutoFit/>
          </a:bodyPr>
          <a:lstStyle/>
          <a:p>
            <a:r>
              <a:rPr lang="fa-IR" sz="2400" dirty="0">
                <a:solidFill>
                  <a:schemeClr val="bg1"/>
                </a:solidFill>
              </a:rPr>
              <a:t>  توجه به این نکته از نظر مفاهیم شهرسازی اهمیت بسیاری دارد، زیرا نمی‌توان به هیچ ساختمانی به صورت تنها و مجزا نگریست و باید تناسب در تمامی ساختمان‌های یك محدوده وجود داشته باشد.</a:t>
            </a:r>
            <a:br>
              <a:rPr lang="fa-IR" sz="2400" dirty="0">
                <a:solidFill>
                  <a:schemeClr val="bg1"/>
                </a:solidFill>
              </a:rPr>
            </a:br>
            <a:r>
              <a:rPr lang="fa-IR" sz="2400" dirty="0">
                <a:solidFill>
                  <a:schemeClr val="bg1"/>
                </a:solidFill>
              </a:rPr>
              <a:t/>
            </a:r>
            <a:br>
              <a:rPr lang="fa-IR" sz="2400" dirty="0">
                <a:solidFill>
                  <a:schemeClr val="bg1"/>
                </a:solidFill>
              </a:rPr>
            </a:br>
            <a:r>
              <a:rPr lang="fa-IR" sz="2400" dirty="0">
                <a:solidFill>
                  <a:schemeClr val="bg1"/>
                </a:solidFill>
              </a:rPr>
              <a:t>•    یکی دیگر از ویژگی‌های این نما ترکیب مصالح آن است. استفاده از دو نوع مصالح با کنتراست رنگی مناسب در شاخص بودن ساختمان نقش مهمی ایفا می‌کند. البته باید توجه داشت که طراح در این مورد زباده‌روی نکرده و با دقت، از پراکنده کردن سطوح خودداری كرده است. بنابراین با حفظ انسجام و در کنار آن با ایجاد تنوع حساب شده، نمای مطلوبی ایجاد شده است</a:t>
            </a:r>
            <a:r>
              <a:rPr lang="fa-IR" sz="2400" dirty="0" smtClean="0">
                <a:solidFill>
                  <a:schemeClr val="bg1"/>
                </a:solidFill>
              </a:rPr>
              <a:t>.</a:t>
            </a:r>
          </a:p>
          <a:p>
            <a:r>
              <a:rPr lang="fa-IR" sz="2400" dirty="0">
                <a:solidFill>
                  <a:schemeClr val="bg1"/>
                </a:solidFill>
              </a:rPr>
              <a:t>•    حرکت پنجره‌های افقی کوچک در سطح نما، به جای پنجره‌های کوچک و نقطه‌ای، نوعی تداوم بصری ایجاد كرده است.</a:t>
            </a:r>
            <a:br>
              <a:rPr lang="fa-IR" sz="2400" dirty="0">
                <a:solidFill>
                  <a:schemeClr val="bg1"/>
                </a:solidFill>
              </a:rPr>
            </a:br>
            <a:r>
              <a:rPr lang="fa-IR" sz="2400" dirty="0">
                <a:solidFill>
                  <a:schemeClr val="bg1"/>
                </a:solidFill>
              </a:rPr>
              <a:t/>
            </a:r>
            <a:br>
              <a:rPr lang="fa-IR" sz="2400" dirty="0">
                <a:solidFill>
                  <a:schemeClr val="bg1"/>
                </a:solidFill>
              </a:rPr>
            </a:br>
            <a:r>
              <a:rPr lang="fa-IR" sz="2400" dirty="0">
                <a:solidFill>
                  <a:schemeClr val="bg1"/>
                </a:solidFill>
              </a:rPr>
              <a:t>•    سازه‌های عمودی مشکی رنگ بر روی نما، اتصال مناسبی بین دو عنصر زمین و آسمان به‌وجود آورده است. از سوی دیگر با ایجاد سنگینی در برابر سبکی رنگ کرم در سنگ نما، نوعی تعادل نمادپردازانه ایجاد شده است.</a:t>
            </a:r>
            <a:endParaRPr lang="fa-IR" sz="2400" dirty="0" smtClean="0">
              <a:solidFill>
                <a:schemeClr val="bg1"/>
              </a:solidFill>
            </a:endParaRPr>
          </a:p>
          <a:p>
            <a:endParaRPr lang="fa-IR" sz="2400" dirty="0">
              <a:solidFill>
                <a:schemeClr val="bg1"/>
              </a:solidFill>
            </a:endParaRPr>
          </a:p>
        </p:txBody>
      </p:sp>
    </p:spTree>
    <p:extLst>
      <p:ext uri="{BB962C8B-B14F-4D97-AF65-F5344CB8AC3E}">
        <p14:creationId xmlns:p14="http://schemas.microsoft.com/office/powerpoint/2010/main" val="129379224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fa-I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3707904" y="1052736"/>
            <a:ext cx="4176464" cy="2554545"/>
          </a:xfrm>
          <a:prstGeom prst="rect">
            <a:avLst/>
          </a:prstGeom>
          <a:noFill/>
        </p:spPr>
        <p:txBody>
          <a:bodyPr wrap="square" rtlCol="1">
            <a:spAutoFit/>
          </a:bodyPr>
          <a:lstStyle/>
          <a:p>
            <a:r>
              <a:rPr lang="fa-IR" sz="3200" b="1" dirty="0" smtClean="0">
                <a:solidFill>
                  <a:schemeClr val="bg1"/>
                </a:solidFill>
              </a:rPr>
              <a:t>منابع:</a:t>
            </a:r>
          </a:p>
          <a:p>
            <a:endParaRPr lang="fa-IR" sz="3200" b="1" dirty="0">
              <a:solidFill>
                <a:schemeClr val="bg1"/>
              </a:solidFill>
            </a:endParaRPr>
          </a:p>
          <a:p>
            <a:r>
              <a:rPr lang="fa-IR" sz="3200" b="1" dirty="0" smtClean="0">
                <a:solidFill>
                  <a:schemeClr val="bg1"/>
                </a:solidFill>
              </a:rPr>
              <a:t>1.اينترنت</a:t>
            </a:r>
          </a:p>
          <a:p>
            <a:r>
              <a:rPr lang="fa-IR" sz="3200" b="1" dirty="0" smtClean="0">
                <a:solidFill>
                  <a:schemeClr val="bg1"/>
                </a:solidFill>
              </a:rPr>
              <a:t>2.</a:t>
            </a:r>
          </a:p>
          <a:p>
            <a:endParaRPr lang="fa-IR" sz="3200" b="1" dirty="0">
              <a:solidFill>
                <a:schemeClr val="bg1"/>
              </a:solidFill>
            </a:endParaRPr>
          </a:p>
        </p:txBody>
      </p:sp>
    </p:spTree>
    <p:extLst>
      <p:ext uri="{BB962C8B-B14F-4D97-AF65-F5344CB8AC3E}">
        <p14:creationId xmlns:p14="http://schemas.microsoft.com/office/powerpoint/2010/main" val="90277970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0" y="692696"/>
            <a:ext cx="9144000" cy="3970318"/>
          </a:xfrm>
          <a:prstGeom prst="rect">
            <a:avLst/>
          </a:prstGeom>
          <a:noFill/>
        </p:spPr>
        <p:txBody>
          <a:bodyPr wrap="square" rtlCol="1">
            <a:spAutoFit/>
          </a:bodyPr>
          <a:lstStyle/>
          <a:p>
            <a:r>
              <a:rPr lang="fa-IR" sz="2800" dirty="0">
                <a:solidFill>
                  <a:schemeClr val="bg1"/>
                </a:solidFill>
              </a:rPr>
              <a:t>بهره گرفتن از کنتراست در آثارهنری باعث برجسته شدن معنی،گویاترشدن حالت،قوی </a:t>
            </a:r>
            <a:r>
              <a:rPr lang="fa-IR" sz="2800" dirty="0" smtClean="0">
                <a:solidFill>
                  <a:schemeClr val="bg1"/>
                </a:solidFill>
              </a:rPr>
              <a:t>ترنشان </a:t>
            </a:r>
            <a:r>
              <a:rPr lang="fa-IR" sz="2800" dirty="0">
                <a:solidFill>
                  <a:schemeClr val="bg1"/>
                </a:solidFill>
              </a:rPr>
              <a:t>دادن احساس ودرنتیجه انتقال مفاهیم وپیام ها به شکلی موثرتر وعمیق ترمی شود.</a:t>
            </a:r>
            <a:endParaRPr lang="en-US" sz="2800" dirty="0">
              <a:solidFill>
                <a:schemeClr val="bg1"/>
              </a:solidFill>
            </a:endParaRPr>
          </a:p>
          <a:p>
            <a:r>
              <a:rPr lang="fa-IR" sz="2800" dirty="0">
                <a:solidFill>
                  <a:schemeClr val="bg1"/>
                </a:solidFill>
              </a:rPr>
              <a:t>درحالی که عدم بهره گیری ازکنتراست باعث یکنواختی،ملال وناپایداری در تاثیرگذاری </a:t>
            </a:r>
            <a:r>
              <a:rPr lang="fa-IR" sz="2800" dirty="0" smtClean="0">
                <a:solidFill>
                  <a:schemeClr val="bg1"/>
                </a:solidFill>
              </a:rPr>
              <a:t>وعدم </a:t>
            </a:r>
            <a:r>
              <a:rPr lang="fa-IR" sz="2800" dirty="0">
                <a:solidFill>
                  <a:schemeClr val="bg1"/>
                </a:solidFill>
              </a:rPr>
              <a:t>جذابیت اثر خواهد </a:t>
            </a:r>
            <a:r>
              <a:rPr lang="fa-IR" sz="2800" dirty="0" smtClean="0">
                <a:solidFill>
                  <a:schemeClr val="bg1"/>
                </a:solidFill>
              </a:rPr>
              <a:t>شد.</a:t>
            </a:r>
          </a:p>
          <a:p>
            <a:r>
              <a:rPr lang="fa-IR" sz="2800" dirty="0" smtClean="0"/>
              <a:t> </a:t>
            </a:r>
            <a:r>
              <a:rPr lang="fa-IR" sz="2800" dirty="0" smtClean="0">
                <a:solidFill>
                  <a:schemeClr val="bg1"/>
                </a:solidFill>
              </a:rPr>
              <a:t>چهره </a:t>
            </a:r>
            <a:r>
              <a:rPr lang="fa-IR" sz="2800" dirty="0">
                <a:solidFill>
                  <a:schemeClr val="bg1"/>
                </a:solidFill>
              </a:rPr>
              <a:t>نقاش،</a:t>
            </a:r>
            <a:r>
              <a:rPr lang="fa-IR" sz="2800" dirty="0">
                <a:solidFill>
                  <a:srgbClr val="FFFF00"/>
                </a:solidFill>
              </a:rPr>
              <a:t>رامبراند</a:t>
            </a:r>
            <a:r>
              <a:rPr lang="fa-IR" sz="2800" dirty="0">
                <a:solidFill>
                  <a:schemeClr val="bg1"/>
                </a:solidFill>
              </a:rPr>
              <a:t> با استفاده از کنتراست شدید تیرگی-روشنی تاثیری قوی بر </a:t>
            </a:r>
            <a:r>
              <a:rPr lang="fa-IR" sz="2800" dirty="0" smtClean="0">
                <a:solidFill>
                  <a:schemeClr val="bg1"/>
                </a:solidFill>
              </a:rPr>
              <a:t>مخاطبین آثار </a:t>
            </a:r>
            <a:r>
              <a:rPr lang="fa-IR" sz="2800" dirty="0">
                <a:solidFill>
                  <a:schemeClr val="bg1"/>
                </a:solidFill>
              </a:rPr>
              <a:t>خود می گذارد به طوری که سایه های تیره بخش بزرگی از تابلو رادر برمی گیرند ونور </a:t>
            </a:r>
            <a:r>
              <a:rPr lang="fa-IR" sz="2800" dirty="0" smtClean="0">
                <a:solidFill>
                  <a:schemeClr val="bg1"/>
                </a:solidFill>
              </a:rPr>
              <a:t>درقسمتهای </a:t>
            </a:r>
            <a:r>
              <a:rPr lang="fa-IR" sz="2800" dirty="0">
                <a:solidFill>
                  <a:schemeClr val="bg1"/>
                </a:solidFill>
              </a:rPr>
              <a:t>مورد نظرنقاش بیشترین تاکید بصری رابه وجود می </a:t>
            </a:r>
            <a:r>
              <a:rPr lang="fa-IR" sz="2800" dirty="0" smtClean="0">
                <a:solidFill>
                  <a:schemeClr val="bg1"/>
                </a:solidFill>
              </a:rPr>
              <a:t>آورد.</a:t>
            </a:r>
            <a:endParaRPr lang="fa-IR" sz="2800" dirty="0">
              <a:solidFill>
                <a:schemeClr val="bg1"/>
              </a:solidFill>
            </a:endParaRPr>
          </a:p>
        </p:txBody>
      </p:sp>
      <p:sp>
        <p:nvSpPr>
          <p:cNvPr id="2" name="Footer Placeholder 1"/>
          <p:cNvSpPr>
            <a:spLocks noGrp="1"/>
          </p:cNvSpPr>
          <p:nvPr>
            <p:ph type="ftr" sz="quarter" idx="11"/>
          </p:nvPr>
        </p:nvSpPr>
        <p:spPr/>
        <p:txBody>
          <a:bodyPr/>
          <a:lstStyle/>
          <a:p>
            <a:r>
              <a:rPr lang="fa-IR" sz="2800" smtClean="0"/>
              <a:t>4</a:t>
            </a:r>
            <a:endParaRPr lang="fa-IR" sz="2800" dirty="0"/>
          </a:p>
        </p:txBody>
      </p:sp>
    </p:spTree>
    <p:extLst>
      <p:ext uri="{BB962C8B-B14F-4D97-AF65-F5344CB8AC3E}">
        <p14:creationId xmlns:p14="http://schemas.microsoft.com/office/powerpoint/2010/main" val="15602593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957392"/>
          </a:xfrm>
          <a:prstGeom prst="rect">
            <a:avLst/>
          </a:prstGeom>
        </p:spPr>
      </p:pic>
      <p:sp>
        <p:nvSpPr>
          <p:cNvPr id="3" name="TextBox 2"/>
          <p:cNvSpPr txBox="1"/>
          <p:nvPr/>
        </p:nvSpPr>
        <p:spPr>
          <a:xfrm>
            <a:off x="467544" y="764704"/>
            <a:ext cx="8136904" cy="3539430"/>
          </a:xfrm>
          <a:prstGeom prst="rect">
            <a:avLst/>
          </a:prstGeom>
          <a:noFill/>
        </p:spPr>
        <p:txBody>
          <a:bodyPr wrap="square" rtlCol="1">
            <a:spAutoFit/>
          </a:bodyPr>
          <a:lstStyle/>
          <a:p>
            <a:r>
              <a:rPr lang="fa-IR" sz="2800" dirty="0">
                <a:solidFill>
                  <a:schemeClr val="bg1"/>
                </a:solidFill>
              </a:rPr>
              <a:t>درهنرتجسمی تباین یاهمان کنتراست بیانگرکیفیتی حسی ناشی ازعملکردمتقابل </a:t>
            </a:r>
            <a:r>
              <a:rPr lang="fa-IR" sz="2800" dirty="0" smtClean="0">
                <a:solidFill>
                  <a:schemeClr val="bg1"/>
                </a:solidFill>
              </a:rPr>
              <a:t>دویاچند خصوصیت </a:t>
            </a:r>
            <a:r>
              <a:rPr lang="fa-IR" sz="2800" dirty="0">
                <a:solidFill>
                  <a:schemeClr val="bg1"/>
                </a:solidFill>
              </a:rPr>
              <a:t>متضاد عناصربصری است</a:t>
            </a:r>
            <a:r>
              <a:rPr lang="fa-IR" sz="2800" dirty="0" smtClean="0">
                <a:solidFill>
                  <a:schemeClr val="bg1"/>
                </a:solidFill>
              </a:rPr>
              <a:t>.</a:t>
            </a:r>
          </a:p>
          <a:p>
            <a:r>
              <a:rPr lang="fa-IR" sz="2800" dirty="0" smtClean="0">
                <a:solidFill>
                  <a:schemeClr val="bg1"/>
                </a:solidFill>
              </a:rPr>
              <a:t>این </a:t>
            </a:r>
            <a:r>
              <a:rPr lang="fa-IR" sz="2800" dirty="0">
                <a:solidFill>
                  <a:schemeClr val="bg1"/>
                </a:solidFill>
              </a:rPr>
              <a:t>تباین رامی توان </a:t>
            </a:r>
            <a:r>
              <a:rPr lang="fa-IR" sz="2800" dirty="0" smtClean="0">
                <a:solidFill>
                  <a:schemeClr val="bg1"/>
                </a:solidFill>
              </a:rPr>
              <a:t>ازنظراندازه،جهت،حالت ورنگ،تیرگی-روشنی،بافت </a:t>
            </a:r>
            <a:r>
              <a:rPr lang="fa-IR" sz="2800" dirty="0">
                <a:solidFill>
                  <a:schemeClr val="bg1"/>
                </a:solidFill>
              </a:rPr>
              <a:t>اشکال ویاازنظرفضای پروخالی،حجم مثبت وحجم </a:t>
            </a:r>
            <a:r>
              <a:rPr lang="fa-IR" sz="2800" dirty="0" smtClean="0">
                <a:solidFill>
                  <a:schemeClr val="bg1"/>
                </a:solidFill>
              </a:rPr>
              <a:t>منفی،فرورفتگی </a:t>
            </a:r>
            <a:r>
              <a:rPr lang="fa-IR" sz="2800" dirty="0">
                <a:solidFill>
                  <a:schemeClr val="bg1"/>
                </a:solidFill>
              </a:rPr>
              <a:t>وبرجستگی موردبررسی </a:t>
            </a:r>
            <a:r>
              <a:rPr lang="fa-IR" sz="2800" dirty="0" smtClean="0">
                <a:solidFill>
                  <a:schemeClr val="bg1"/>
                </a:solidFill>
              </a:rPr>
              <a:t>قرارداد.</a:t>
            </a:r>
          </a:p>
          <a:p>
            <a:r>
              <a:rPr lang="fa-IR" sz="2800" dirty="0">
                <a:solidFill>
                  <a:srgbClr val="FFFF00"/>
                </a:solidFill>
              </a:rPr>
              <a:t>ترکیب به وجودآمده به دلیل پراکندگی یکنواخت</a:t>
            </a:r>
            <a:endParaRPr lang="en-US" sz="2800" dirty="0">
              <a:solidFill>
                <a:srgbClr val="FFFF00"/>
              </a:solidFill>
            </a:endParaRPr>
          </a:p>
          <a:p>
            <a:r>
              <a:rPr lang="fa-IR" sz="2800" dirty="0">
                <a:solidFill>
                  <a:srgbClr val="FFFF00"/>
                </a:solidFill>
              </a:rPr>
              <a:t>شکل های سه گوش وعدم استفاده ازکنتراست جهت</a:t>
            </a:r>
            <a:endParaRPr lang="en-US" sz="2800" dirty="0">
              <a:solidFill>
                <a:srgbClr val="FFFF00"/>
              </a:solidFill>
            </a:endParaRPr>
          </a:p>
          <a:p>
            <a:r>
              <a:rPr lang="fa-IR" sz="2800" dirty="0">
                <a:solidFill>
                  <a:srgbClr val="FFFF00"/>
                </a:solidFill>
              </a:rPr>
              <a:t>ازجاذبه ی کمتری برخورداراست</a:t>
            </a:r>
          </a:p>
        </p:txBody>
      </p:sp>
      <p:sp>
        <p:nvSpPr>
          <p:cNvPr id="4" name="Footer Placeholder 3"/>
          <p:cNvSpPr>
            <a:spLocks noGrp="1"/>
          </p:cNvSpPr>
          <p:nvPr>
            <p:ph type="ftr" sz="quarter" idx="11"/>
          </p:nvPr>
        </p:nvSpPr>
        <p:spPr/>
        <p:txBody>
          <a:bodyPr/>
          <a:lstStyle/>
          <a:p>
            <a:r>
              <a:rPr lang="fa-IR" sz="2800" smtClean="0"/>
              <a:t>5</a:t>
            </a:r>
            <a:endParaRPr lang="fa-IR" sz="2800" dirty="0"/>
          </a:p>
        </p:txBody>
      </p:sp>
      <p:sp>
        <p:nvSpPr>
          <p:cNvPr id="5" name="Rectangle 4"/>
          <p:cNvSpPr/>
          <p:nvPr/>
        </p:nvSpPr>
        <p:spPr>
          <a:xfrm>
            <a:off x="1835696" y="4304134"/>
            <a:ext cx="1922512" cy="24875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Isosceles Triangle 5"/>
          <p:cNvSpPr/>
          <p:nvPr/>
        </p:nvSpPr>
        <p:spPr>
          <a:xfrm>
            <a:off x="3223811" y="4401108"/>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Isosceles Triangle 6"/>
          <p:cNvSpPr/>
          <p:nvPr/>
        </p:nvSpPr>
        <p:spPr>
          <a:xfrm>
            <a:off x="2668726" y="4371567"/>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Isosceles Triangle 7"/>
          <p:cNvSpPr/>
          <p:nvPr/>
        </p:nvSpPr>
        <p:spPr>
          <a:xfrm>
            <a:off x="2069788" y="4401108"/>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Isosceles Triangle 8"/>
          <p:cNvSpPr/>
          <p:nvPr/>
        </p:nvSpPr>
        <p:spPr>
          <a:xfrm>
            <a:off x="3249501" y="4955468"/>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Isosceles Triangle 9"/>
          <p:cNvSpPr/>
          <p:nvPr/>
        </p:nvSpPr>
        <p:spPr>
          <a:xfrm>
            <a:off x="2696021" y="4983088"/>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Isosceles Triangle 10"/>
          <p:cNvSpPr/>
          <p:nvPr/>
        </p:nvSpPr>
        <p:spPr>
          <a:xfrm>
            <a:off x="2046924" y="4983088"/>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Isosceles Triangle 11"/>
          <p:cNvSpPr/>
          <p:nvPr/>
        </p:nvSpPr>
        <p:spPr>
          <a:xfrm>
            <a:off x="3328448" y="5557031"/>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Isosceles Triangle 12"/>
          <p:cNvSpPr/>
          <p:nvPr/>
        </p:nvSpPr>
        <p:spPr>
          <a:xfrm>
            <a:off x="2710338" y="5557031"/>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4" name="Isosceles Triangle 13"/>
          <p:cNvSpPr/>
          <p:nvPr/>
        </p:nvSpPr>
        <p:spPr>
          <a:xfrm>
            <a:off x="2036220" y="5547903"/>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5" name="Isosceles Triangle 14"/>
          <p:cNvSpPr/>
          <p:nvPr/>
        </p:nvSpPr>
        <p:spPr>
          <a:xfrm>
            <a:off x="2069788" y="6198024"/>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6" name="Isosceles Triangle 15"/>
          <p:cNvSpPr/>
          <p:nvPr/>
        </p:nvSpPr>
        <p:spPr>
          <a:xfrm>
            <a:off x="2710338" y="6198024"/>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7" name="Isosceles Triangle 16"/>
          <p:cNvSpPr/>
          <p:nvPr/>
        </p:nvSpPr>
        <p:spPr>
          <a:xfrm>
            <a:off x="3367781" y="6237312"/>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86849593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4355976" y="1048197"/>
            <a:ext cx="4104456" cy="1815882"/>
          </a:xfrm>
          <a:prstGeom prst="rect">
            <a:avLst/>
          </a:prstGeom>
          <a:noFill/>
        </p:spPr>
        <p:txBody>
          <a:bodyPr wrap="square" rtlCol="1">
            <a:spAutoFit/>
          </a:bodyPr>
          <a:lstStyle/>
          <a:p>
            <a:r>
              <a:rPr lang="fa-IR" sz="2800" dirty="0">
                <a:solidFill>
                  <a:srgbClr val="FFFF00"/>
                </a:solidFill>
              </a:rPr>
              <a:t>به واسطه وجود کنتراست جهت درترکیب شکل های </a:t>
            </a:r>
            <a:r>
              <a:rPr lang="fa-IR" sz="2800" dirty="0" smtClean="0">
                <a:solidFill>
                  <a:srgbClr val="FFFF00"/>
                </a:solidFill>
              </a:rPr>
              <a:t>سه </a:t>
            </a:r>
            <a:r>
              <a:rPr lang="fa-IR" sz="2800" dirty="0">
                <a:solidFill>
                  <a:srgbClr val="FFFF00"/>
                </a:solidFill>
              </a:rPr>
              <a:t>گوش،تحرک وپویایی </a:t>
            </a:r>
            <a:r>
              <a:rPr lang="fa-IR" sz="2800" dirty="0" smtClean="0">
                <a:solidFill>
                  <a:srgbClr val="FFFF00"/>
                </a:solidFill>
              </a:rPr>
              <a:t>بیشتریدرکادردیده </a:t>
            </a:r>
            <a:r>
              <a:rPr lang="fa-IR" sz="2800" dirty="0">
                <a:solidFill>
                  <a:srgbClr val="FFFF00"/>
                </a:solidFill>
              </a:rPr>
              <a:t>می شود</a:t>
            </a:r>
          </a:p>
        </p:txBody>
      </p:sp>
      <p:sp>
        <p:nvSpPr>
          <p:cNvPr id="2" name="Footer Placeholder 1"/>
          <p:cNvSpPr>
            <a:spLocks noGrp="1"/>
          </p:cNvSpPr>
          <p:nvPr>
            <p:ph type="ftr" sz="quarter" idx="11"/>
          </p:nvPr>
        </p:nvSpPr>
        <p:spPr/>
        <p:txBody>
          <a:bodyPr/>
          <a:lstStyle/>
          <a:p>
            <a:r>
              <a:rPr lang="fa-IR" sz="2800" smtClean="0"/>
              <a:t>6</a:t>
            </a:r>
            <a:endParaRPr lang="fa-IR" sz="2800" dirty="0"/>
          </a:p>
        </p:txBody>
      </p:sp>
      <p:sp>
        <p:nvSpPr>
          <p:cNvPr id="6" name="Rectangle 5"/>
          <p:cNvSpPr/>
          <p:nvPr/>
        </p:nvSpPr>
        <p:spPr>
          <a:xfrm>
            <a:off x="1907704" y="3645024"/>
            <a:ext cx="1922512" cy="24875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Isosceles Triangle 6"/>
          <p:cNvSpPr/>
          <p:nvPr/>
        </p:nvSpPr>
        <p:spPr>
          <a:xfrm>
            <a:off x="2123728" y="3995605"/>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Isosceles Triangle 7"/>
          <p:cNvSpPr/>
          <p:nvPr/>
        </p:nvSpPr>
        <p:spPr>
          <a:xfrm rot="19935854">
            <a:off x="2981488" y="3807394"/>
            <a:ext cx="314831" cy="503942"/>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Isosceles Triangle 8"/>
          <p:cNvSpPr/>
          <p:nvPr/>
        </p:nvSpPr>
        <p:spPr>
          <a:xfrm>
            <a:off x="2868960" y="4682592"/>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u="sng" dirty="0"/>
          </a:p>
        </p:txBody>
      </p:sp>
      <p:sp>
        <p:nvSpPr>
          <p:cNvPr id="10" name="Isosceles Triangle 9"/>
          <p:cNvSpPr/>
          <p:nvPr/>
        </p:nvSpPr>
        <p:spPr>
          <a:xfrm rot="1751309">
            <a:off x="2235355" y="5072436"/>
            <a:ext cx="263162" cy="438097"/>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Isosceles Triangle 10"/>
          <p:cNvSpPr/>
          <p:nvPr/>
        </p:nvSpPr>
        <p:spPr>
          <a:xfrm>
            <a:off x="3387692" y="5366869"/>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Isosceles Triangle 11"/>
          <p:cNvSpPr/>
          <p:nvPr/>
        </p:nvSpPr>
        <p:spPr>
          <a:xfrm>
            <a:off x="2483999" y="4463164"/>
            <a:ext cx="209274" cy="36004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u="sng" dirty="0"/>
          </a:p>
        </p:txBody>
      </p:sp>
      <p:sp>
        <p:nvSpPr>
          <p:cNvPr id="13" name="Isosceles Triangle 12"/>
          <p:cNvSpPr/>
          <p:nvPr/>
        </p:nvSpPr>
        <p:spPr>
          <a:xfrm rot="2023541">
            <a:off x="2836247" y="5512715"/>
            <a:ext cx="274701" cy="428389"/>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4" name="Isosceles Triangle 13"/>
          <p:cNvSpPr/>
          <p:nvPr/>
        </p:nvSpPr>
        <p:spPr>
          <a:xfrm rot="19037708">
            <a:off x="3295330" y="4488539"/>
            <a:ext cx="333804" cy="567061"/>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343603218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3851920" y="786458"/>
            <a:ext cx="4464496" cy="2246769"/>
          </a:xfrm>
          <a:prstGeom prst="rect">
            <a:avLst/>
          </a:prstGeom>
          <a:noFill/>
        </p:spPr>
        <p:txBody>
          <a:bodyPr wrap="square" rtlCol="1">
            <a:spAutoFit/>
          </a:bodyPr>
          <a:lstStyle/>
          <a:p>
            <a:r>
              <a:rPr lang="fa-IR" sz="2800" dirty="0">
                <a:solidFill>
                  <a:srgbClr val="FFFF00"/>
                </a:solidFill>
              </a:rPr>
              <a:t>باتوجه به جهات واندازه های مختلف شکل </a:t>
            </a:r>
            <a:r>
              <a:rPr lang="fa-IR" sz="2800" dirty="0" smtClean="0">
                <a:solidFill>
                  <a:srgbClr val="FFFF00"/>
                </a:solidFill>
              </a:rPr>
              <a:t>های سه </a:t>
            </a:r>
            <a:r>
              <a:rPr lang="fa-IR" sz="2800" dirty="0">
                <a:solidFill>
                  <a:srgbClr val="FFFF00"/>
                </a:solidFill>
              </a:rPr>
              <a:t>گوش </a:t>
            </a:r>
            <a:r>
              <a:rPr lang="fa-IR" sz="2800" dirty="0" smtClean="0">
                <a:solidFill>
                  <a:srgbClr val="FFFF00"/>
                </a:solidFill>
              </a:rPr>
              <a:t>واستفاده ازکنتراست </a:t>
            </a:r>
            <a:r>
              <a:rPr lang="fa-IR" sz="2800" dirty="0">
                <a:solidFill>
                  <a:srgbClr val="FFFF00"/>
                </a:solidFill>
              </a:rPr>
              <a:t>تیرگی-روشنی </a:t>
            </a:r>
            <a:r>
              <a:rPr lang="fa-IR" sz="2800" dirty="0" smtClean="0">
                <a:solidFill>
                  <a:srgbClr val="FFFF00"/>
                </a:solidFill>
              </a:rPr>
              <a:t>جذابیت وپویایی </a:t>
            </a:r>
            <a:r>
              <a:rPr lang="fa-IR" sz="2800" dirty="0">
                <a:solidFill>
                  <a:srgbClr val="FFFF00"/>
                </a:solidFill>
              </a:rPr>
              <a:t>بیشتری درسطح دیده می </a:t>
            </a:r>
            <a:r>
              <a:rPr lang="fa-IR" sz="2800" dirty="0" smtClean="0">
                <a:solidFill>
                  <a:srgbClr val="FFFF00"/>
                </a:solidFill>
              </a:rPr>
              <a:t>شود.</a:t>
            </a:r>
            <a:endParaRPr lang="fa-IR" sz="2800" dirty="0">
              <a:solidFill>
                <a:srgbClr val="FFFF00"/>
              </a:solidFill>
            </a:endParaRPr>
          </a:p>
        </p:txBody>
      </p:sp>
      <p:sp>
        <p:nvSpPr>
          <p:cNvPr id="2" name="Footer Placeholder 1"/>
          <p:cNvSpPr>
            <a:spLocks noGrp="1"/>
          </p:cNvSpPr>
          <p:nvPr>
            <p:ph type="ftr" sz="quarter" idx="11"/>
          </p:nvPr>
        </p:nvSpPr>
        <p:spPr/>
        <p:txBody>
          <a:bodyPr/>
          <a:lstStyle/>
          <a:p>
            <a:r>
              <a:rPr lang="fa-IR" sz="2800" smtClean="0"/>
              <a:t>7</a:t>
            </a:r>
            <a:endParaRPr lang="fa-IR" sz="2800" dirty="0"/>
          </a:p>
        </p:txBody>
      </p:sp>
      <p:sp>
        <p:nvSpPr>
          <p:cNvPr id="3" name="Rectangle 2"/>
          <p:cNvSpPr/>
          <p:nvPr/>
        </p:nvSpPr>
        <p:spPr>
          <a:xfrm>
            <a:off x="2195736" y="4090487"/>
            <a:ext cx="1656184" cy="21385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lowchart: Process 5"/>
          <p:cNvSpPr/>
          <p:nvPr/>
        </p:nvSpPr>
        <p:spPr>
          <a:xfrm>
            <a:off x="2195735" y="4077072"/>
            <a:ext cx="1656185" cy="1008112"/>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Isosceles Triangle 6"/>
          <p:cNvSpPr/>
          <p:nvPr/>
        </p:nvSpPr>
        <p:spPr>
          <a:xfrm>
            <a:off x="2253729" y="5104699"/>
            <a:ext cx="144016" cy="504056"/>
          </a:xfrm>
          <a:prstGeom prst="triangl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Isosceles Triangle 7"/>
          <p:cNvSpPr/>
          <p:nvPr/>
        </p:nvSpPr>
        <p:spPr>
          <a:xfrm rot="2123011">
            <a:off x="2804810" y="5096892"/>
            <a:ext cx="307135" cy="460667"/>
          </a:xfrm>
          <a:prstGeom prst="triangl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Isosceles Triangle 8"/>
          <p:cNvSpPr/>
          <p:nvPr/>
        </p:nvSpPr>
        <p:spPr>
          <a:xfrm rot="8617348">
            <a:off x="2636161" y="5566663"/>
            <a:ext cx="315389" cy="697659"/>
          </a:xfrm>
          <a:prstGeom prst="triangl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Isosceles Triangle 9"/>
          <p:cNvSpPr/>
          <p:nvPr/>
        </p:nvSpPr>
        <p:spPr>
          <a:xfrm rot="20053179">
            <a:off x="3389680" y="5161345"/>
            <a:ext cx="199336" cy="637832"/>
          </a:xfrm>
          <a:prstGeom prst="triangl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Isosceles Triangle 10"/>
          <p:cNvSpPr/>
          <p:nvPr/>
        </p:nvSpPr>
        <p:spPr>
          <a:xfrm rot="20738016">
            <a:off x="3119469" y="5403905"/>
            <a:ext cx="255401" cy="694928"/>
          </a:xfrm>
          <a:prstGeom prst="triangl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Isosceles Triangle 11"/>
          <p:cNvSpPr/>
          <p:nvPr/>
        </p:nvSpPr>
        <p:spPr>
          <a:xfrm>
            <a:off x="2387991" y="4447137"/>
            <a:ext cx="144016" cy="504056"/>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Isosceles Triangle 12"/>
          <p:cNvSpPr/>
          <p:nvPr/>
        </p:nvSpPr>
        <p:spPr>
          <a:xfrm rot="8412519">
            <a:off x="2910781" y="4325395"/>
            <a:ext cx="125406" cy="704706"/>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4" name="Isosceles Triangle 13"/>
          <p:cNvSpPr/>
          <p:nvPr/>
        </p:nvSpPr>
        <p:spPr>
          <a:xfrm rot="20053179">
            <a:off x="3264278" y="4251871"/>
            <a:ext cx="239310" cy="637832"/>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5" name="Isosceles Triangle 14"/>
          <p:cNvSpPr/>
          <p:nvPr/>
        </p:nvSpPr>
        <p:spPr>
          <a:xfrm rot="8412519">
            <a:off x="3540364" y="4373112"/>
            <a:ext cx="183055" cy="302509"/>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6" name="Isosceles Triangle 15"/>
          <p:cNvSpPr/>
          <p:nvPr/>
        </p:nvSpPr>
        <p:spPr>
          <a:xfrm rot="8412519">
            <a:off x="2881956" y="4215405"/>
            <a:ext cx="183055" cy="302509"/>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53720370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957392"/>
          </a:xfrm>
          <a:prstGeom prst="rect">
            <a:avLst/>
          </a:prstGeom>
        </p:spPr>
      </p:pic>
      <p:sp>
        <p:nvSpPr>
          <p:cNvPr id="2" name="Footer Placeholder 1"/>
          <p:cNvSpPr>
            <a:spLocks noGrp="1"/>
          </p:cNvSpPr>
          <p:nvPr>
            <p:ph type="ftr" sz="quarter" idx="11"/>
          </p:nvPr>
        </p:nvSpPr>
        <p:spPr/>
        <p:txBody>
          <a:bodyPr/>
          <a:lstStyle/>
          <a:p>
            <a:r>
              <a:rPr lang="fa-IR" sz="2800" smtClean="0"/>
              <a:t>8</a:t>
            </a:r>
            <a:endParaRPr lang="fa-IR" sz="2800" dirty="0"/>
          </a:p>
        </p:txBody>
      </p:sp>
      <p:sp>
        <p:nvSpPr>
          <p:cNvPr id="3" name="TextBox 2"/>
          <p:cNvSpPr txBox="1"/>
          <p:nvPr/>
        </p:nvSpPr>
        <p:spPr>
          <a:xfrm>
            <a:off x="4550027" y="765133"/>
            <a:ext cx="4032448" cy="1815882"/>
          </a:xfrm>
          <a:prstGeom prst="rect">
            <a:avLst/>
          </a:prstGeom>
          <a:noFill/>
        </p:spPr>
        <p:txBody>
          <a:bodyPr wrap="square" rtlCol="1">
            <a:spAutoFit/>
          </a:bodyPr>
          <a:lstStyle/>
          <a:p>
            <a:r>
              <a:rPr lang="fa-IR" sz="2800" dirty="0">
                <a:solidFill>
                  <a:srgbClr val="FFFF00"/>
                </a:solidFill>
              </a:rPr>
              <a:t>علاوه بر سیاهی وسفیدی،کنتراست شکل وزمینه وفضای مثبت ومنفی دیده می شود</a:t>
            </a:r>
          </a:p>
          <a:p>
            <a:endParaRPr lang="fa-IR" sz="2800" dirty="0"/>
          </a:p>
        </p:txBody>
      </p:sp>
      <p:sp>
        <p:nvSpPr>
          <p:cNvPr id="6" name="Rectangle 5"/>
          <p:cNvSpPr/>
          <p:nvPr/>
        </p:nvSpPr>
        <p:spPr>
          <a:xfrm>
            <a:off x="1876980" y="3493416"/>
            <a:ext cx="1922512" cy="27978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lowchart: Process 6"/>
          <p:cNvSpPr/>
          <p:nvPr/>
        </p:nvSpPr>
        <p:spPr>
          <a:xfrm rot="19622556">
            <a:off x="1927068" y="3918183"/>
            <a:ext cx="1813932" cy="67009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Flowchart: Process 7"/>
          <p:cNvSpPr/>
          <p:nvPr/>
        </p:nvSpPr>
        <p:spPr>
          <a:xfrm rot="19622556">
            <a:off x="1969327" y="4734520"/>
            <a:ext cx="1735450" cy="670090"/>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Flowchart: Process 8"/>
          <p:cNvSpPr/>
          <p:nvPr/>
        </p:nvSpPr>
        <p:spPr>
          <a:xfrm rot="19622556">
            <a:off x="2182272" y="5587326"/>
            <a:ext cx="1138023" cy="411643"/>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3931346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442</TotalTime>
  <Words>3269</Words>
  <Application>Microsoft Office PowerPoint</Application>
  <PresentationFormat>On-screen Show (4:3)</PresentationFormat>
  <Paragraphs>230</Paragraphs>
  <Slides>49</Slides>
  <Notes>1</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Win2Farsi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Dear User</dc:creator>
  <cp:lastModifiedBy>Dear User</cp:lastModifiedBy>
  <cp:revision>256</cp:revision>
  <dcterms:created xsi:type="dcterms:W3CDTF">2011-10-20T07:59:52Z</dcterms:created>
  <dcterms:modified xsi:type="dcterms:W3CDTF">2011-10-22T06:15:37Z</dcterms:modified>
</cp:coreProperties>
</file>