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277" r:id="rId3"/>
    <p:sldId id="263" r:id="rId4"/>
    <p:sldId id="276" r:id="rId5"/>
    <p:sldId id="265" r:id="rId6"/>
    <p:sldId id="274" r:id="rId7"/>
    <p:sldId id="266" r:id="rId8"/>
    <p:sldId id="278" r:id="rId9"/>
    <p:sldId id="268" r:id="rId10"/>
    <p:sldId id="279" r:id="rId11"/>
    <p:sldId id="273" r:id="rId12"/>
    <p:sldId id="280" r:id="rId13"/>
    <p:sldId id="284" r:id="rId14"/>
    <p:sldId id="28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B4F"/>
    <a:srgbClr val="EF720B"/>
    <a:srgbClr val="D89102"/>
    <a:srgbClr val="003BC0"/>
    <a:srgbClr val="E20071"/>
    <a:srgbClr val="E20087"/>
    <a:srgbClr val="FFABCB"/>
    <a:srgbClr val="6F4001"/>
    <a:srgbClr val="CC9900"/>
    <a:srgbClr val="157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515D2-DA56-4302-BCB0-5F42006425A7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53BFC-D986-4C47-8F56-114826A0D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11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4375" y="2970885"/>
            <a:ext cx="8093365" cy="18324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75" y="4803345"/>
            <a:ext cx="8080555" cy="137434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EF720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D58E-A8A3-465E-BB70-F4FAA41BEF47}" type="datetime1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8C5B-1AB3-495B-822B-1E737F5E66A2}" type="datetime1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4B5C-186E-4A5D-8028-DF287884ECAA}" type="datetime1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E3EF-BFB0-42C1-9ED6-17F366172D66}" type="datetime1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4607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79B4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46070" cy="3970331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BC05-D00A-4303-A5AB-18CD6A5C22EA}" type="datetime1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79B4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291130"/>
            <a:ext cx="7016195" cy="4428445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6EF70-CCDA-4D33-B42D-6558B7B528B7}" type="datetime1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8D377-5E79-475D-A2C3-26C75BEA016E}" type="datetime1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D8F5-D551-4FD5-9ADB-F8534BB7D306}" type="datetime1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369770"/>
            <a:ext cx="807689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79B4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2050244"/>
            <a:ext cx="3817625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813769"/>
            <a:ext cx="381762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705" y="2050244"/>
            <a:ext cx="3817625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705" y="2813769"/>
            <a:ext cx="381762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6F8F3-687A-4AF9-857E-A1A3D515B487}" type="datetime1">
              <a:rPr lang="en-US" smtClean="0"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8ED4-0B1A-4409-A950-CC5797700A60}" type="datetime1">
              <a:rPr lang="en-US" smtClean="0"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C6D9-3CAA-4B9C-B28C-12A58929DBFA}" type="datetime1">
              <a:rPr lang="en-US" smtClean="0"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E1B5-2F99-4E27-B3E1-028F0ED98703}" type="datetime1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11010-219F-431C-8EF5-36AA24EB4CA9}" type="datetime1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مقدمه</a:t>
            </a:r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512770"/>
            <a:ext cx="8246070" cy="3970331"/>
          </a:xfrm>
        </p:spPr>
        <p:txBody>
          <a:bodyPr>
            <a:normAutofit lnSpcReduction="10000"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با پیشرفت تکنولوژی و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fa-IR" sz="2000" dirty="0">
                <a:cs typeface="B Nazanin" panose="00000400000000000000" pitchFamily="2" charset="-78"/>
              </a:rPr>
              <a:t> امروزه نرم افزار موبایل ها نقش بسزایی را در زندگی جامعه بشری ایفا کرده و سبک زندگی شهروندان را دگرگون ساخته اند. </a:t>
            </a:r>
          </a:p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یکی از حوزه هایی که این تکنولوژی آن را تحت تاثیر خود قرار داده، حوزه بهداشت و سلامت عمومی است. ابزار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fa-IR" sz="2000" dirty="0">
                <a:cs typeface="B Nazanin" panose="00000400000000000000" pitchFamily="2" charset="-78"/>
              </a:rPr>
              <a:t> با ورود به زندگی افراد، موجب تحول در سبک زندگی آن ها شده است و روز به روز به ضریب نفوذ آن افزوده می شود. </a:t>
            </a:r>
          </a:p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این موضوع دفتر آموزش و ارتقای سلامت وزارت بهداشت، درمان و آموزش پزشکی را بر آن داشت تا از پتانسیل های موجود استفاده نموده و اقدام به تولید نرم افزار موبایل هایی در حوزه سلامت و خودمراقبتی بنماید تا بتواند سطح کیفیت سلامت و بهداشت عمومی افراد جامعه را افزایش دهند.</a:t>
            </a:r>
          </a:p>
        </p:txBody>
      </p:sp>
      <p:sp>
        <p:nvSpPr>
          <p:cNvPr id="4" name="Rectangle 3"/>
          <p:cNvSpPr/>
          <p:nvPr/>
        </p:nvSpPr>
        <p:spPr>
          <a:xfrm>
            <a:off x="8542330" y="6635804"/>
            <a:ext cx="60167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21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4950" y="222195"/>
            <a:ext cx="8246070" cy="610820"/>
          </a:xfrm>
        </p:spPr>
        <p:txBody>
          <a:bodyPr>
            <a:noAutofit/>
          </a:bodyPr>
          <a:lstStyle/>
          <a:p>
            <a:pPr algn="ctr" rtl="1"/>
            <a:r>
              <a:rPr lang="fa-I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ترک چاقی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8475" y="1138425"/>
            <a:ext cx="5231171" cy="3817626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نرم افزار موبایل ترک چاقی نرم افزار خود مراقبتی در زمینه سلامتی بدنی و رسیدن به اندام و وزن ایده ال است. 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4098" name="Picture 2" descr="http://salamatma.ir/wp-content/uploads/2016/01/Screenshot_2016-01-27-10-09-2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395" y="2318455"/>
            <a:ext cx="2135978" cy="3645402"/>
          </a:xfrm>
          <a:prstGeom prst="rect">
            <a:avLst/>
          </a:prstGeom>
          <a:noFill/>
          <a:effectLst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alamatma.ir/wp-content/uploads/2016/01/Screenshot_2016-01-27-10-10-5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166" y="2360065"/>
            <a:ext cx="2147485" cy="3665041"/>
          </a:xfrm>
          <a:prstGeom prst="rect">
            <a:avLst/>
          </a:prstGeom>
          <a:noFill/>
          <a:effectLst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12/1</a:t>
            </a:r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0"/>
            <a:ext cx="1286923" cy="1286923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57" y="2900498"/>
            <a:ext cx="2188825" cy="3638414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73315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1235055"/>
            <a:ext cx="8246070" cy="610820"/>
          </a:xfrm>
        </p:spPr>
        <p:txBody>
          <a:bodyPr>
            <a:noAutofit/>
          </a:bodyPr>
          <a:lstStyle/>
          <a:p>
            <a:pPr algn="ctr"/>
            <a:r>
              <a:rPr lang="fa-I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قدم شمار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5525" y="1975021"/>
            <a:ext cx="3575634" cy="3512216"/>
          </a:xfrm>
        </p:spPr>
        <p:txBody>
          <a:bodyPr>
            <a:normAutofit lnSpcReduction="10000"/>
          </a:bodyPr>
          <a:lstStyle/>
          <a:p>
            <a:pPr marL="0" lvl="0" indent="0" algn="just" rtl="1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این </a:t>
            </a:r>
            <a:r>
              <a:rPr lang="fa-IR" sz="2400" dirty="0">
                <a:cs typeface="B Nazanin" panose="00000400000000000000" pitchFamily="2" charset="-78"/>
              </a:rPr>
              <a:t>نرم افزار موبایل جهت شمارش گام های کاربران و تشویق آن ها به پیاده روی طراحی و پیاده سازی گردیده است. کاربران با کمک این نرم افزار تشویق به 10000 گام در روز خواهند شد.</a:t>
            </a:r>
            <a:endParaRPr lang="en-US" sz="2400" dirty="0">
              <a:cs typeface="B Nazanin" panose="00000400000000000000" pitchFamily="2" charset="-78"/>
            </a:endParaRPr>
          </a:p>
          <a:p>
            <a:pPr algn="just" rtl="1"/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42330" y="6635804"/>
            <a:ext cx="60167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13/1</a:t>
            </a:r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972" y="70118"/>
            <a:ext cx="1286923" cy="1286923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7" y="1747252"/>
            <a:ext cx="2347176" cy="312956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790" y="2818180"/>
            <a:ext cx="2595985" cy="346131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050" y="3972452"/>
            <a:ext cx="1946397" cy="259519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8719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01025" y="222195"/>
            <a:ext cx="8246070" cy="610820"/>
          </a:xfrm>
        </p:spPr>
        <p:txBody>
          <a:bodyPr>
            <a:noAutofit/>
          </a:bodyPr>
          <a:lstStyle/>
          <a:p>
            <a:pPr algn="ctr" rtl="1"/>
            <a:r>
              <a:rPr lang="fa-I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دفتر آموزش و ارتقای سلامت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301025" y="985720"/>
            <a:ext cx="4886560" cy="2137870"/>
          </a:xfrm>
        </p:spPr>
        <p:txBody>
          <a:bodyPr>
            <a:normAutofit fontScale="77500" lnSpcReduction="20000"/>
          </a:bodyPr>
          <a:lstStyle/>
          <a:p>
            <a:pPr marL="0" indent="0" algn="just" rtl="1">
              <a:buNone/>
            </a:pPr>
            <a:r>
              <a:rPr lang="ar-SA" sz="2000" dirty="0">
                <a:cs typeface="B Nazanin" panose="00000400000000000000" pitchFamily="2" charset="-78"/>
              </a:rPr>
              <a:t>نرم افزار موبایل دفتر آموزش و ارتقای سلامت، نرم افزار تخصصی دفتر آموزش و ارتقای سلامت است که به معرفی فعالیت ها و اطلاع رسانی در مورد این دفتر می پردازد که می تواند ابزاری برای دسترسی سریع کاربران به اطلاعات دفتر باشد. این اطلاعات شامل متن و مقاله، تصویر و ویدئو می باشد که کاربران امکان دانلود محتواها را نیز دارا می باشند.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42330" y="6635804"/>
            <a:ext cx="60167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14/1</a:t>
            </a:r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712" y="2997018"/>
            <a:ext cx="2729090" cy="36387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670676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15/16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70605" y="1443835"/>
            <a:ext cx="8246070" cy="6108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79B4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سایر نرم افزارهای در دست طراحی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08475" y="2452064"/>
            <a:ext cx="4889724" cy="3420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مسایل جنسی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دیابت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نهضت سواد آموزی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ریسک قلب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بیماری ایدز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بیمارستان ها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خود مراقبتی در ناخوشی های جزئی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و...</a:t>
            </a:r>
          </a:p>
          <a:p>
            <a:pPr algn="r" rtl="1">
              <a:buFont typeface="Wingdings" panose="05000000000000000000" pitchFamily="2" charset="2"/>
              <a:buChar char="Ø"/>
            </a:pPr>
            <a:endParaRPr lang="fa-IR" sz="2400" dirty="0" smtClean="0">
              <a:cs typeface="B Nazanin" panose="00000400000000000000" pitchFamily="2" charset="-78"/>
            </a:endParaRPr>
          </a:p>
          <a:p>
            <a:pPr marL="0" indent="0" algn="r" rtl="1">
              <a:buFont typeface="Arial" pitchFamily="34" charset="0"/>
              <a:buNone/>
            </a:pPr>
            <a:endParaRPr lang="fa-IR" sz="2400" dirty="0" smtClean="0">
              <a:cs typeface="B Nazanin" panose="00000400000000000000" pitchFamily="2" charset="-78"/>
            </a:endParaRPr>
          </a:p>
          <a:p>
            <a:pPr marL="0" indent="0" algn="r" rtl="1">
              <a:buFont typeface="Arial" pitchFamily="34" charset="0"/>
              <a:buNone/>
            </a:pPr>
            <a:endParaRPr lang="fa-IR" sz="2400" dirty="0" smtClean="0">
              <a:cs typeface="B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Ø"/>
            </a:pPr>
            <a:endParaRPr lang="fa-IR" sz="2400" dirty="0" smtClean="0">
              <a:cs typeface="B Nazanin" panose="00000400000000000000" pitchFamily="2" charset="-78"/>
            </a:endParaRPr>
          </a:p>
          <a:p>
            <a:pPr marL="0" indent="0" algn="r" rtl="1">
              <a:buFont typeface="Arial" pitchFamily="34" charset="0"/>
              <a:buNone/>
            </a:pPr>
            <a:endParaRPr lang="fa-IR" sz="2400" dirty="0" smtClean="0">
              <a:cs typeface="B Nazanin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42330" y="6635804"/>
            <a:ext cx="60167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6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3765" y="2970885"/>
            <a:ext cx="6157746" cy="2748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با تشکر از توجه شما عزیزان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14</a:t>
            </a:fld>
            <a:r>
              <a:rPr lang="en-US" dirty="0" smtClean="0"/>
              <a:t>/16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542330" y="6635804"/>
            <a:ext cx="60167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0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65195" y="222195"/>
            <a:ext cx="8246070" cy="610820"/>
          </a:xfrm>
        </p:spPr>
        <p:txBody>
          <a:bodyPr>
            <a:noAutofit/>
          </a:bodyPr>
          <a:lstStyle/>
          <a:p>
            <a:pPr algn="ctr"/>
            <a:r>
              <a:rPr lang="fa-I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نرم افزار موبایل عکس های سلامت ما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0" y="1138425"/>
            <a:ext cx="4301521" cy="3670116"/>
          </a:xfrm>
        </p:spPr>
        <p:txBody>
          <a:bodyPr>
            <a:normAutofit/>
          </a:bodyPr>
          <a:lstStyle/>
          <a:p>
            <a:pPr algn="just" rtl="1"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شبکه اجتماعی عکس محور وزارت بهداشت</a:t>
            </a:r>
          </a:p>
          <a:p>
            <a:pPr algn="just" rtl="1"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تولید محتوای موثر و فرهنگ شازی در جهت ارتقای وضع سلامت جامعه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11" name="Picture 2" descr="http://www.mteamapps.com/wp-content/gallery/salamat-pic/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90" y="1445380"/>
            <a:ext cx="1985165" cy="2724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905" y="3446130"/>
            <a:ext cx="2043616" cy="2724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14" y="2818180"/>
            <a:ext cx="2028032" cy="2704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13"/>
          <p:cNvSpPr/>
          <p:nvPr/>
        </p:nvSpPr>
        <p:spPr>
          <a:xfrm>
            <a:off x="8542330" y="6635804"/>
            <a:ext cx="60167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4/16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20" y="87888"/>
            <a:ext cx="1128775" cy="112877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378649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5" y="1224926"/>
            <a:ext cx="8246070" cy="610820"/>
          </a:xfrm>
        </p:spPr>
        <p:txBody>
          <a:bodyPr>
            <a:noAutofit/>
          </a:bodyPr>
          <a:lstStyle/>
          <a:p>
            <a:pPr algn="ctr"/>
            <a:r>
              <a:rPr lang="fa-I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پیشگیری </a:t>
            </a:r>
            <a:r>
              <a:rPr lang="fa-I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از </a:t>
            </a:r>
            <a:r>
              <a:rPr lang="fa-I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سرطان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0042" y="2207360"/>
            <a:ext cx="3397620" cy="3512216"/>
          </a:xfrm>
        </p:spPr>
        <p:txBody>
          <a:bodyPr>
            <a:normAutofit fontScale="85000" lnSpcReduction="20000"/>
          </a:bodyPr>
          <a:lstStyle/>
          <a:p>
            <a:pPr marL="0" indent="0" algn="just" rtl="1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نرم </a:t>
            </a:r>
            <a:r>
              <a:rPr lang="fa-IR" sz="2400" dirty="0">
                <a:cs typeface="B Nazanin" panose="00000400000000000000" pitchFamily="2" charset="-78"/>
              </a:rPr>
              <a:t>افزار پیشگیری از سرطان یک نرم افزار اطلاع رسانی در حوزه آموزش و سلامت می باشد که با هدف افزایش آگاهی و ارائه راه کارهای مناسب در جهت پیشگیری از ابتلا به بیماری سرطان و همچنین ارتقاء سطح دانش مردم در برخورد با این بیماری طراحی و تولید گردیده است.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1026" name="Picture 2" descr="http://www.mteamapps.com/wp-content/gallery/saratan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1533353"/>
            <a:ext cx="2531618" cy="33754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531" y="2970885"/>
            <a:ext cx="2519633" cy="3359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8542330" y="6635804"/>
            <a:ext cx="60167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5/16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304" y="123472"/>
            <a:ext cx="1187024" cy="118702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494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4130" y="-4658"/>
            <a:ext cx="7016195" cy="684885"/>
          </a:xfrm>
        </p:spPr>
        <p:txBody>
          <a:bodyPr/>
          <a:lstStyle/>
          <a:p>
            <a:pPr algn="ctr" rtl="1"/>
            <a:r>
              <a:rPr lang="fa-I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ترک سیگار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27805" y="409645"/>
            <a:ext cx="7016195" cy="4428445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400" dirty="0">
                <a:cs typeface="B Nazanin" panose="00000400000000000000" pitchFamily="2" charset="-78"/>
              </a:rPr>
              <a:t/>
            </a:r>
            <a:br>
              <a:rPr lang="fa-IR" sz="2400" dirty="0">
                <a:cs typeface="B Nazanin" panose="00000400000000000000" pitchFamily="2" charset="-78"/>
              </a:rPr>
            </a:br>
            <a:r>
              <a:rPr lang="fa-IR" sz="2400" dirty="0" smtClean="0">
                <a:cs typeface="B Nazanin" panose="00000400000000000000" pitchFamily="2" charset="-78"/>
              </a:rPr>
              <a:t>نرم </a:t>
            </a:r>
            <a:r>
              <a:rPr lang="fa-IR" sz="2400" dirty="0">
                <a:cs typeface="B Nazanin" panose="00000400000000000000" pitchFamily="2" charset="-78"/>
              </a:rPr>
              <a:t>افزار ترک سیگار برای بهبود روند ترک سیگار طراحی شده </a:t>
            </a:r>
            <a:r>
              <a:rPr lang="fa-IR" sz="2400" dirty="0" smtClean="0">
                <a:cs typeface="B Nazanin" panose="00000400000000000000" pitchFamily="2" charset="-78"/>
              </a:rPr>
              <a:t>است. در </a:t>
            </a:r>
            <a:r>
              <a:rPr lang="fa-IR" sz="2400" dirty="0">
                <a:cs typeface="B Nazanin" panose="00000400000000000000" pitchFamily="2" charset="-78"/>
              </a:rPr>
              <a:t>این نرم افزار کاربر با وارد کردن تاریخ شروع ترک، سن و جنسیت و… می تواند مدت زمان دقیق ترک سیگار، پس انداز حاصل از نخریدن سیگار و نمودار بهبود سلامت بدن خود را مشاهده نماید.</a:t>
            </a:r>
            <a:endParaRPr lang="en-US" sz="2400" dirty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endParaRPr lang="en-US" sz="2400" dirty="0" smtClean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041" y="2207360"/>
            <a:ext cx="2446402" cy="329017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212" y="3581705"/>
            <a:ext cx="2178060" cy="292927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50" name="Picture 2" descr="http://salamatma.ir/wp-content/uploads/2015/07/IMG_18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934" y="2800107"/>
            <a:ext cx="2228787" cy="297171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542330" y="6635804"/>
            <a:ext cx="60167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6/16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55" y="63127"/>
            <a:ext cx="1234199" cy="123419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3509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84" y="1254415"/>
            <a:ext cx="8246070" cy="610820"/>
          </a:xfrm>
        </p:spPr>
        <p:txBody>
          <a:bodyPr>
            <a:noAutofit/>
          </a:bodyPr>
          <a:lstStyle/>
          <a:p>
            <a:pPr algn="r"/>
            <a:r>
              <a:rPr lang="fa-I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زیج خود مراقبتی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0538" y="1929881"/>
            <a:ext cx="3970330" cy="3664921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این نرم </a:t>
            </a:r>
            <a:r>
              <a:rPr lang="fa-IR" sz="2400" dirty="0">
                <a:cs typeface="B Nazanin" panose="00000400000000000000" pitchFamily="2" charset="-78"/>
              </a:rPr>
              <a:t>افزار با طرح آزمونهای مختلف مربوط به سلامت میزان سلامت روحی و فیزیکی شما را می سنجد و وضعیت کاربر را مشخص می کند، همچنین مراحل مختلف درمان را معرفی می کند.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5124" name="Picture 4" descr="http://www.mteamapps.com/wp-content/gallery/zij/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53" y="1559825"/>
            <a:ext cx="2481434" cy="3030830"/>
          </a:xfrm>
          <a:prstGeom prst="rect">
            <a:avLst/>
          </a:prstGeom>
          <a:noFill/>
          <a:effectLst>
            <a:glow rad="101600">
              <a:srgbClr val="92D050">
                <a:alpha val="60000"/>
              </a:srgbClr>
            </a:glo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108" y="3341890"/>
            <a:ext cx="2188875" cy="301446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  <a:reflection blurRad="6350" stA="50000" endA="300" endPos="5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524" y="3994879"/>
            <a:ext cx="2344127" cy="2863121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  <a:reflection blurRad="6350" stA="50000" endA="300" endPos="55000" dir="5400000" sy="-100000" algn="bl" rotWithShape="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7/1</a:t>
            </a:r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127" y="255861"/>
            <a:ext cx="933908" cy="933908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8542330" y="6635804"/>
            <a:ext cx="60167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8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4375" y="374900"/>
            <a:ext cx="8246070" cy="610820"/>
          </a:xfrm>
        </p:spPr>
        <p:txBody>
          <a:bodyPr>
            <a:noAutofit/>
          </a:bodyPr>
          <a:lstStyle/>
          <a:p>
            <a:pPr algn="ctr"/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</a:t>
            </a:r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30115" y="1334587"/>
            <a:ext cx="3970330" cy="3970331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نرم افزار موبایل </a:t>
            </a:r>
            <a:r>
              <a:rPr lang="en-US" sz="2400" i="1" dirty="0" smtClean="0">
                <a:latin typeface="Times New Roman" panose="02020603050405020304" pitchFamily="18" charset="0"/>
                <a:cs typeface="B Nazanin" panose="00000400000000000000" pitchFamily="2" charset="-78"/>
              </a:rPr>
              <a:t>assist</a:t>
            </a:r>
            <a:r>
              <a:rPr lang="fa-IR" sz="2400" dirty="0" smtClean="0">
                <a:cs typeface="B Nazanin" panose="00000400000000000000" pitchFamily="2" charset="-78"/>
              </a:rPr>
              <a:t> نرم افزاری در زمینه خود مراقبتی برای کمک به معتادان در جهت مبارزه و مقابله با بیماری اعتیاد است.</a:t>
            </a:r>
          </a:p>
          <a:p>
            <a:pPr algn="just" rtl="1"/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3074" name="Picture 2" descr="http://salamatma.ir/wp-content/uploads/2015/08/Screenshot_2015-09-22-12-41-5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074" y="2768423"/>
            <a:ext cx="2005327" cy="342242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alamatma.ir/wp-content/uploads/2015/08/Screenshot_2015-09-22-12-42-3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040" y="3083688"/>
            <a:ext cx="2044405" cy="3489119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542330" y="6635804"/>
            <a:ext cx="60167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8/15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33" y="55660"/>
            <a:ext cx="1231083" cy="1231083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06" y="1749245"/>
            <a:ext cx="2302332" cy="306977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2861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3065" y="1505167"/>
            <a:ext cx="8246070" cy="610820"/>
          </a:xfrm>
        </p:spPr>
        <p:txBody>
          <a:bodyPr>
            <a:noAutofit/>
          </a:bodyPr>
          <a:lstStyle/>
          <a:p>
            <a:pPr algn="ctr"/>
            <a:r>
              <a:rPr lang="fa-IR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قلب سالم 1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410" y="2115987"/>
            <a:ext cx="4123035" cy="3603589"/>
          </a:xfrm>
        </p:spPr>
        <p:txBody>
          <a:bodyPr>
            <a:normAutofit lnSpcReduction="10000"/>
          </a:bodyPr>
          <a:lstStyle/>
          <a:p>
            <a:pPr marL="0" indent="0" algn="r" rtl="1" fontAlgn="base">
              <a:buNone/>
            </a:pPr>
            <a:r>
              <a:rPr lang="fa-IR" sz="2000" dirty="0" smtClean="0">
                <a:cs typeface="B Nazanin" panose="00000400000000000000" pitchFamily="2" charset="-78"/>
              </a:rPr>
              <a:t>در </a:t>
            </a:r>
            <a:r>
              <a:rPr lang="fa-IR" sz="2000" dirty="0">
                <a:cs typeface="B Nazanin" panose="00000400000000000000" pitchFamily="2" charset="-78"/>
              </a:rPr>
              <a:t>این اپلیکیشن موارد زیر را می </a:t>
            </a:r>
            <a:r>
              <a:rPr lang="fa-IR" sz="2000" dirty="0" smtClean="0">
                <a:cs typeface="B Nazanin" panose="00000400000000000000" pitchFamily="2" charset="-78"/>
              </a:rPr>
              <a:t>خوانیم:</a:t>
            </a:r>
          </a:p>
          <a:p>
            <a:pPr algn="r" rtl="1" fontAlgn="base">
              <a:buFont typeface="Wingdings" panose="05000000000000000000" pitchFamily="2" charset="2"/>
              <a:buChar char="Ø"/>
            </a:pPr>
            <a:r>
              <a:rPr lang="fa-IR" sz="2000" dirty="0" smtClean="0">
                <a:cs typeface="B Nazanin" panose="00000400000000000000" pitchFamily="2" charset="-78"/>
              </a:rPr>
              <a:t>چرا </a:t>
            </a:r>
            <a:r>
              <a:rPr lang="fa-IR" sz="2000" dirty="0">
                <a:cs typeface="B Nazanin" panose="00000400000000000000" pitchFamily="2" charset="-78"/>
              </a:rPr>
              <a:t>باید در مورد بیماری های قلبی ناراحت </a:t>
            </a:r>
            <a:r>
              <a:rPr lang="fa-IR" sz="2000" dirty="0" smtClean="0">
                <a:cs typeface="B Nazanin" panose="00000400000000000000" pitchFamily="2" charset="-78"/>
              </a:rPr>
              <a:t>باشید؟</a:t>
            </a:r>
          </a:p>
          <a:p>
            <a:pPr algn="r" rtl="1" fontAlgn="base">
              <a:buFont typeface="Wingdings" panose="05000000000000000000" pitchFamily="2" charset="2"/>
              <a:buChar char="Ø"/>
            </a:pPr>
            <a:r>
              <a:rPr lang="fa-IR" sz="2000" dirty="0" smtClean="0">
                <a:cs typeface="B Nazanin" panose="00000400000000000000" pitchFamily="2" charset="-78"/>
              </a:rPr>
              <a:t>به </a:t>
            </a:r>
            <a:r>
              <a:rPr lang="fa-IR" sz="2000" dirty="0">
                <a:cs typeface="B Nazanin" panose="00000400000000000000" pitchFamily="2" charset="-78"/>
              </a:rPr>
              <a:t>چه اطلاعاتی در مورد بیماری قلبی نیاز </a:t>
            </a:r>
            <a:r>
              <a:rPr lang="fa-IR" sz="2000" dirty="0" smtClean="0">
                <a:cs typeface="B Nazanin" panose="00000400000000000000" pitchFamily="2" charset="-78"/>
              </a:rPr>
              <a:t>دارید؟</a:t>
            </a:r>
          </a:p>
          <a:p>
            <a:pPr algn="r" rtl="1" fontAlgn="base">
              <a:buFont typeface="Wingdings" panose="05000000000000000000" pitchFamily="2" charset="2"/>
              <a:buChar char="Ø"/>
            </a:pPr>
            <a:r>
              <a:rPr lang="fa-IR" sz="2000" dirty="0" smtClean="0">
                <a:cs typeface="B Nazanin" panose="00000400000000000000" pitchFamily="2" charset="-78"/>
              </a:rPr>
              <a:t>خطر </a:t>
            </a:r>
            <a:r>
              <a:rPr lang="fa-IR" sz="2000" dirty="0">
                <a:cs typeface="B Nazanin" panose="00000400000000000000" pitchFamily="2" charset="-78"/>
              </a:rPr>
              <a:t>ابتلا به بیماری قلبی را در خود محاسبه </a:t>
            </a:r>
            <a:r>
              <a:rPr lang="fa-IR" sz="2000" dirty="0" smtClean="0">
                <a:cs typeface="B Nazanin" panose="00000400000000000000" pitchFamily="2" charset="-78"/>
              </a:rPr>
              <a:t>کنید.</a:t>
            </a:r>
          </a:p>
          <a:p>
            <a:pPr algn="r" rtl="1" fontAlgn="base">
              <a:buFont typeface="Wingdings" panose="05000000000000000000" pitchFamily="2" charset="2"/>
              <a:buChar char="Ø"/>
            </a:pPr>
            <a:r>
              <a:rPr lang="fa-IR" sz="2000" dirty="0" smtClean="0">
                <a:cs typeface="B Nazanin" panose="00000400000000000000" pitchFamily="2" charset="-78"/>
              </a:rPr>
              <a:t>چه </a:t>
            </a:r>
            <a:r>
              <a:rPr lang="fa-IR" sz="2000" dirty="0">
                <a:cs typeface="B Nazanin" panose="00000400000000000000" pitchFamily="2" charset="-78"/>
              </a:rPr>
              <a:t>عوامل دیگری در ابتلا ب بیماری قلبی دخیل هستند؟</a:t>
            </a:r>
          </a:p>
          <a:p>
            <a:pPr algn="r" rtl="1"/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3074" name="Picture 2" descr="http://www.mteamapps.com/wp-content/gallery/health-heart1/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42" y="1596540"/>
            <a:ext cx="2098040" cy="3388015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737" y="3220576"/>
            <a:ext cx="2292780" cy="338801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8542330" y="6635804"/>
            <a:ext cx="60167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9/15</a:t>
            </a:r>
            <a:endParaRPr lang="en-US" dirty="0"/>
          </a:p>
        </p:txBody>
      </p:sp>
      <p:pic>
        <p:nvPicPr>
          <p:cNvPr id="9" name="Picture 4" descr="5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247" y="147961"/>
            <a:ext cx="1231083" cy="1231083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7954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86411" y="222195"/>
            <a:ext cx="8246070" cy="610820"/>
          </a:xfrm>
        </p:spPr>
        <p:txBody>
          <a:bodyPr>
            <a:noAutofit/>
          </a:bodyPr>
          <a:lstStyle/>
          <a:p>
            <a:pPr algn="r"/>
            <a:r>
              <a:rPr lang="fa-I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قلب سالم 2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40583" y="976067"/>
            <a:ext cx="8246070" cy="3970331"/>
          </a:xfrm>
        </p:spPr>
        <p:txBody>
          <a:bodyPr>
            <a:normAutofit/>
          </a:bodyPr>
          <a:lstStyle/>
          <a:p>
            <a:pPr marL="0" indent="0" algn="r" rtl="1" fontAlgn="base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در </a:t>
            </a:r>
            <a:r>
              <a:rPr lang="fa-IR" sz="2400" dirty="0">
                <a:cs typeface="B Nazanin" panose="00000400000000000000" pitchFamily="2" charset="-78"/>
              </a:rPr>
              <a:t>این اپلیکیشن موارد زیر را می </a:t>
            </a:r>
            <a:r>
              <a:rPr lang="fa-IR" sz="2400" dirty="0" smtClean="0">
                <a:cs typeface="B Nazanin" panose="00000400000000000000" pitchFamily="2" charset="-78"/>
              </a:rPr>
              <a:t>خوانیم:</a:t>
            </a:r>
          </a:p>
          <a:p>
            <a:pPr algn="r" rtl="1" fontAlgn="base"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دست </a:t>
            </a:r>
            <a:r>
              <a:rPr lang="fa-IR" sz="2400" dirty="0">
                <a:cs typeface="B Nazanin" panose="00000400000000000000" pitchFamily="2" charset="-78"/>
              </a:rPr>
              <a:t>به کار شوید، نقشه راه برای رسیدن به قلبی </a:t>
            </a:r>
            <a:r>
              <a:rPr lang="fa-IR" sz="2400" dirty="0" smtClean="0">
                <a:cs typeface="B Nazanin" panose="00000400000000000000" pitchFamily="2" charset="-78"/>
              </a:rPr>
              <a:t>سالم</a:t>
            </a:r>
            <a:endParaRPr lang="fa-IR" sz="2400" dirty="0">
              <a:cs typeface="B Nazanin" panose="00000400000000000000" pitchFamily="2" charset="-78"/>
            </a:endParaRPr>
          </a:p>
          <a:p>
            <a:pPr algn="r" rtl="1" fontAlgn="base"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تلاش </a:t>
            </a:r>
            <a:r>
              <a:rPr lang="fa-IR" sz="2400" dirty="0">
                <a:cs typeface="B Nazanin" panose="00000400000000000000" pitchFamily="2" charset="-78"/>
              </a:rPr>
              <a:t>برای رسیدن به وزنی ایده </a:t>
            </a:r>
            <a:r>
              <a:rPr lang="fa-IR" sz="2400" dirty="0" smtClean="0">
                <a:cs typeface="B Nazanin" panose="00000400000000000000" pitchFamily="2" charset="-78"/>
              </a:rPr>
              <a:t>آل</a:t>
            </a:r>
          </a:p>
          <a:p>
            <a:pPr algn="r" rtl="1" fontAlgn="base"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شما </a:t>
            </a:r>
            <a:r>
              <a:rPr lang="fa-IR" sz="2400" dirty="0">
                <a:cs typeface="B Nazanin" panose="00000400000000000000" pitchFamily="2" charset="-78"/>
              </a:rPr>
              <a:t>می توانید سیگار را ترک </a:t>
            </a:r>
            <a:r>
              <a:rPr lang="fa-IR" sz="2400" dirty="0" smtClean="0">
                <a:cs typeface="B Nazanin" panose="00000400000000000000" pitchFamily="2" charset="-78"/>
              </a:rPr>
              <a:t>کنید</a:t>
            </a:r>
          </a:p>
          <a:p>
            <a:pPr algn="r" rtl="1" fontAlgn="base"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حرکت </a:t>
            </a:r>
            <a:r>
              <a:rPr lang="fa-IR" sz="2400" dirty="0">
                <a:cs typeface="B Nazanin" panose="00000400000000000000" pitchFamily="2" charset="-78"/>
              </a:rPr>
              <a:t>خانواده به سمت قلبی سالم</a:t>
            </a:r>
            <a:br>
              <a:rPr lang="fa-IR" sz="2400" dirty="0">
                <a:cs typeface="B Nazanin" panose="00000400000000000000" pitchFamily="2" charset="-78"/>
              </a:rPr>
            </a:b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8" name="Picture 2" descr="http://www.mteamapps.com/wp-content/gallery/health-heart2/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047" y="2054655"/>
            <a:ext cx="2048394" cy="3495926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045" y="3274874"/>
            <a:ext cx="1958817" cy="3343048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466" y="3485600"/>
            <a:ext cx="1976015" cy="3372400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10/1</a:t>
            </a:r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13" name="Picture 2" descr="5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93" y="134876"/>
            <a:ext cx="1217435" cy="1217435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345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22195"/>
            <a:ext cx="8246070" cy="610820"/>
          </a:xfrm>
        </p:spPr>
        <p:txBody>
          <a:bodyPr>
            <a:noAutofit/>
          </a:bodyPr>
          <a:lstStyle/>
          <a:p>
            <a:pPr algn="r"/>
            <a:r>
              <a:rPr lang="fa-I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راهپیمایی اربعین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49245"/>
            <a:ext cx="4275739" cy="3817626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این </a:t>
            </a:r>
            <a:r>
              <a:rPr lang="fa-IR" sz="2400" dirty="0">
                <a:cs typeface="B Nazanin" panose="00000400000000000000" pitchFamily="2" charset="-78"/>
              </a:rPr>
              <a:t>نرم افزار با محتوی رعایت نکات بهداشتی و کمکهای اولیه، در راستای خدمت به راهپیمایان اربعین ارائه گردیده ، که شامل موارد زیر می </a:t>
            </a:r>
            <a:r>
              <a:rPr lang="fa-IR" sz="2400" dirty="0" smtClean="0">
                <a:cs typeface="B Nazanin" panose="00000400000000000000" pitchFamily="2" charset="-78"/>
              </a:rPr>
              <a:t>باشد:</a:t>
            </a:r>
          </a:p>
          <a:p>
            <a:pPr algn="just" rtl="1"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چهار </a:t>
            </a:r>
            <a:r>
              <a:rPr lang="fa-IR" sz="2400" dirty="0">
                <a:cs typeface="B Nazanin" panose="00000400000000000000" pitchFamily="2" charset="-78"/>
              </a:rPr>
              <a:t>کلید برای سلامت زائران (شستن دستها و انتخاب مواد غذایی و </a:t>
            </a:r>
            <a:r>
              <a:rPr lang="fa-IR" sz="2400" dirty="0" smtClean="0">
                <a:cs typeface="B Nazanin" panose="00000400000000000000" pitchFamily="2" charset="-78"/>
              </a:rPr>
              <a:t>…)</a:t>
            </a:r>
          </a:p>
          <a:p>
            <a:pPr algn="just" rtl="1"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توصیه </a:t>
            </a:r>
            <a:r>
              <a:rPr lang="fa-IR" sz="2400" dirty="0">
                <a:cs typeface="B Nazanin" panose="00000400000000000000" pitchFamily="2" charset="-78"/>
              </a:rPr>
              <a:t>های لازم برای بیماران </a:t>
            </a:r>
            <a:r>
              <a:rPr lang="fa-IR" sz="2400" dirty="0" smtClean="0">
                <a:cs typeface="B Nazanin" panose="00000400000000000000" pitchFamily="2" charset="-78"/>
              </a:rPr>
              <a:t>قلبی- عروقی</a:t>
            </a:r>
          </a:p>
          <a:p>
            <a:pPr algn="just" rtl="1"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توصیه </a:t>
            </a:r>
            <a:r>
              <a:rPr lang="fa-IR" sz="2400" dirty="0">
                <a:cs typeface="B Nazanin" panose="00000400000000000000" pitchFamily="2" charset="-78"/>
              </a:rPr>
              <a:t>های لازم برای بیماران </a:t>
            </a:r>
            <a:r>
              <a:rPr lang="fa-IR" sz="2400" dirty="0" smtClean="0">
                <a:cs typeface="B Nazanin" panose="00000400000000000000" pitchFamily="2" charset="-78"/>
              </a:rPr>
              <a:t>دیابتی</a:t>
            </a:r>
          </a:p>
          <a:p>
            <a:pPr algn="just" rtl="1">
              <a:buFont typeface="Wingdings" panose="05000000000000000000" pitchFamily="2" charset="2"/>
              <a:buChar char="Ø"/>
            </a:pPr>
            <a:r>
              <a:rPr lang="fa-IR" sz="2400" dirty="0" smtClean="0">
                <a:cs typeface="B Nazanin" panose="00000400000000000000" pitchFamily="2" charset="-78"/>
              </a:rPr>
              <a:t>کنترل </a:t>
            </a:r>
            <a:r>
              <a:rPr lang="fa-IR" sz="2400" dirty="0">
                <a:cs typeface="B Nazanin" panose="00000400000000000000" pitchFamily="2" charset="-78"/>
              </a:rPr>
              <a:t>و مراقبت بیماری آسم</a:t>
            </a:r>
            <a:br>
              <a:rPr lang="fa-IR" sz="2400" dirty="0">
                <a:cs typeface="B Nazanin" panose="00000400000000000000" pitchFamily="2" charset="-78"/>
              </a:rPr>
            </a:b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6146" name="Picture 2" descr="http://www.mteamapps.com/wp-content/gallery/rahpeymaei-arbaein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794" y="1443835"/>
            <a:ext cx="2146544" cy="3219817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393" y="2512770"/>
            <a:ext cx="2254253" cy="3381379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Rectangle 6"/>
          <p:cNvSpPr/>
          <p:nvPr/>
        </p:nvSpPr>
        <p:spPr>
          <a:xfrm>
            <a:off x="8542330" y="6635804"/>
            <a:ext cx="60167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dirty="0" smtClean="0"/>
              <a:t>11/1</a:t>
            </a:r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977" y="903585"/>
            <a:ext cx="1231083" cy="1231083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1807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629</Words>
  <Application>Microsoft Office PowerPoint</Application>
  <PresentationFormat>On-screen Show (4:3)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 Nazanin</vt:lpstr>
      <vt:lpstr>Calibri</vt:lpstr>
      <vt:lpstr>Times New Roman</vt:lpstr>
      <vt:lpstr>Wingdings</vt:lpstr>
      <vt:lpstr>Office Theme</vt:lpstr>
      <vt:lpstr>مقدمه</vt:lpstr>
      <vt:lpstr>نرم افزار موبایل عکس های سلامت ما</vt:lpstr>
      <vt:lpstr>پیشگیری از سرطان</vt:lpstr>
      <vt:lpstr>ترک سیگار</vt:lpstr>
      <vt:lpstr>زیج خود مراقبتی</vt:lpstr>
      <vt:lpstr>Assist</vt:lpstr>
      <vt:lpstr>قلب سالم 1</vt:lpstr>
      <vt:lpstr>قلب سالم 2</vt:lpstr>
      <vt:lpstr>راهپیمایی اربعین</vt:lpstr>
      <vt:lpstr>ترک چاقی</vt:lpstr>
      <vt:lpstr>قدم شمار</vt:lpstr>
      <vt:lpstr>دفتر آموزش و ارتقای سلامت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omid</cp:lastModifiedBy>
  <cp:revision>72</cp:revision>
  <dcterms:created xsi:type="dcterms:W3CDTF">2013-08-21T19:17:07Z</dcterms:created>
  <dcterms:modified xsi:type="dcterms:W3CDTF">2018-11-20T06:36:33Z</dcterms:modified>
</cp:coreProperties>
</file>