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F6EAD627-758E-47DE-903D-CDCD7A9AD059}" type="slidenum">
              <a:rPr lang="fa-IR" smtClean="0"/>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F6EAD627-758E-47DE-903D-CDCD7A9AD059}" type="slidenum">
              <a:rPr lang="fa-IR" smtClean="0"/>
              <a:t>‹#›</a:t>
            </a:fld>
            <a:endParaRPr lang="fa-IR"/>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F6EAD627-758E-47DE-903D-CDCD7A9AD059}" type="slidenum">
              <a:rPr lang="fa-IR" smtClean="0"/>
              <a:t>‹#›</a:t>
            </a:fld>
            <a:endParaRPr lang="fa-IR"/>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F6EAD627-758E-47DE-903D-CDCD7A9AD059}" type="slidenum">
              <a:rPr lang="fa-IR" smtClean="0"/>
              <a:t>‹#›</a:t>
            </a:fld>
            <a:endParaRPr lang="fa-IR"/>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F6EAD627-758E-47DE-903D-CDCD7A9AD059}" type="slidenum">
              <a:rPr lang="fa-IR" smtClean="0"/>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F6EAD627-758E-47DE-903D-CDCD7A9AD059}" type="slidenum">
              <a:rPr lang="fa-IR" smtClean="0"/>
              <a:t>‹#›</a:t>
            </a:fld>
            <a:endParaRPr lang="fa-IR"/>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F6EAD627-758E-47DE-903D-CDCD7A9AD059}" type="slidenum">
              <a:rPr lang="fa-IR" smtClean="0"/>
              <a:t>‹#›</a:t>
            </a:fld>
            <a:endParaRPr lang="fa-IR"/>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F6EAD627-758E-47DE-903D-CDCD7A9AD059}" type="slidenum">
              <a:rPr lang="fa-IR" smtClean="0"/>
              <a:t>‹#›</a:t>
            </a:fld>
            <a:endParaRPr lang="fa-IR"/>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F6EAD627-758E-47DE-903D-CDCD7A9AD059}" type="slidenum">
              <a:rPr lang="fa-IR" smtClean="0"/>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F6EAD627-758E-47DE-903D-CDCD7A9AD059}" type="slidenum">
              <a:rPr lang="fa-IR" smtClean="0"/>
              <a:t>‹#›</a:t>
            </a:fld>
            <a:endParaRPr lang="fa-IR"/>
          </a:p>
        </p:txBody>
      </p: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6A226F5-9C3F-4CDC-AF97-4D38C7B8C12C}" type="datetimeFigureOut">
              <a:rPr lang="fa-IR" smtClean="0"/>
              <a:t>04/16/1438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F6EAD627-758E-47DE-903D-CDCD7A9AD059}" type="slidenum">
              <a:rPr lang="fa-IR" smtClean="0"/>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A226F5-9C3F-4CDC-AF97-4D38C7B8C12C}" type="datetimeFigureOut">
              <a:rPr lang="fa-IR" smtClean="0"/>
              <a:t>04/16/1438</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6EAD627-758E-47DE-903D-CDCD7A9AD059}" type="slidenum">
              <a:rPr lang="fa-IR" smtClean="0"/>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newsflash/>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45061" name="Rectangle 5"/>
          <p:cNvSpPr>
            <a:spLocks noChangeArrowheads="1"/>
          </p:cNvSpPr>
          <p:nvPr/>
        </p:nvSpPr>
        <p:spPr bwMode="auto">
          <a:xfrm>
            <a:off x="2357422" y="2718151"/>
            <a:ext cx="4314001" cy="19389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algn="ctr" defTabSz="914400" rtl="1" eaLnBrk="0" fontAlgn="base" latinLnBrk="0" hangingPunct="0">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IranNastaliq"/>
                <a:ea typeface="Times New Roman" pitchFamily="18" charset="0"/>
                <a:cs typeface="B Nazanin" pitchFamily="2" charset="-78"/>
              </a:rPr>
              <a:t>عنوان</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R="0" lvl="0" algn="ctr" defTabSz="914400" rtl="1" eaLnBrk="0" fontAlgn="base" latinLnBrk="0" hangingPunct="0">
              <a:lnSpc>
                <a:spcPct val="100000"/>
              </a:lnSpc>
              <a:spcBef>
                <a:spcPct val="0"/>
              </a:spcBef>
              <a:spcAft>
                <a:spcPct val="0"/>
              </a:spcAft>
              <a:buClrTx/>
              <a:buSzTx/>
              <a:buFontTx/>
              <a:buNone/>
              <a:tabLst/>
            </a:pPr>
            <a:r>
              <a:rPr kumimoji="0" lang="fa-IR" sz="44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تعلیم و تربیت اسلامی</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R="0" lvl="0" algn="ctr" defTabSz="914400" rtl="1" eaLnBrk="0" fontAlgn="base" latinLnBrk="0" hangingPunct="0">
              <a:lnSpc>
                <a:spcPct val="100000"/>
              </a:lnSpc>
              <a:spcBef>
                <a:spcPct val="0"/>
              </a:spcBef>
              <a:spcAft>
                <a:spcPct val="0"/>
              </a:spcAft>
              <a:buClrTx/>
              <a:buSzTx/>
              <a:buFontTx/>
              <a:buNone/>
              <a:tabLst/>
            </a:pPr>
            <a:endParaRPr kumimoji="0" lang="fa-IR" sz="2400" b="1" i="0" u="none" strike="noStrike" cap="none" normalizeH="0" baseline="0" dirty="0" smtClean="0">
              <a:ln>
                <a:noFill/>
              </a:ln>
              <a:solidFill>
                <a:schemeClr val="tx1"/>
              </a:solidFill>
              <a:effectLst/>
              <a:latin typeface="IranNastaliq"/>
              <a:ea typeface="Times New Roman" pitchFamily="18" charset="0"/>
              <a:cs typeface="B Nazanin" pitchFamily="2" charset="-78"/>
            </a:endParaRPr>
          </a:p>
          <a:p>
            <a:pPr marR="0" lvl="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285728"/>
            <a:ext cx="7472386" cy="6357982"/>
          </a:xfrm>
        </p:spPr>
        <p:txBody>
          <a:bodyPr>
            <a:normAutofit fontScale="92500" lnSpcReduction="10000"/>
          </a:bodyPr>
          <a:lstStyle/>
          <a:p>
            <a:pPr marL="0" indent="0" algn="just">
              <a:lnSpc>
                <a:spcPct val="150000"/>
              </a:lnSpc>
              <a:buNone/>
            </a:pPr>
            <a:r>
              <a:rPr lang="fa-IR" dirty="0"/>
              <a:t>مرحله نیز مراتبی دارد: چون رضا و تسلیم، تحمل و صبر در راه خدا حصول زهد و ورع کامل و دوستی با دوستان و دشمنی با دشمنان خدا.</a:t>
            </a:r>
            <a:endParaRPr lang="en-US" dirty="0"/>
          </a:p>
          <a:p>
            <a:pPr marL="0" indent="0" algn="just">
              <a:lnSpc>
                <a:spcPct val="150000"/>
              </a:lnSpc>
              <a:buNone/>
            </a:pPr>
            <a:r>
              <a:rPr lang="fa-IR" dirty="0"/>
              <a:t>«اِذ قالَ لَه رَبهُ اَسلَمِ قالَ اَسلَمتُ لِرَبِّ العالَمین» بقره 131.</a:t>
            </a:r>
            <a:endParaRPr lang="en-US" dirty="0"/>
          </a:p>
          <a:p>
            <a:pPr marL="0" indent="0" algn="just">
              <a:lnSpc>
                <a:spcPct val="150000"/>
              </a:lnSpc>
              <a:buNone/>
            </a:pPr>
            <a:r>
              <a:rPr lang="fa-IR" dirty="0"/>
              <a:t>آنگاه گرامی گردید که خداوند به او فرمود: ای ابراهیم سر به فرمان خدا فرو آور عرض کرد مطیع فرمانم. </a:t>
            </a:r>
            <a:endParaRPr lang="en-US" dirty="0"/>
          </a:p>
          <a:p>
            <a:pPr marL="0" indent="0" algn="just">
              <a:lnSpc>
                <a:spcPct val="150000"/>
              </a:lnSpc>
              <a:buNone/>
            </a:pPr>
            <a:r>
              <a:rPr lang="fa-IR" dirty="0"/>
              <a:t>«فَلا و ریک لا یُؤمنونَ حَتّی یُحَکموک فیما شَجَرینهم ثُم لایَجدِوا فی انفُسَهُم حَرَجاً یَما قَفَیت وَ یُسلّموا تَسلیماً» نساء 65.</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285728"/>
            <a:ext cx="7472386" cy="5840435"/>
          </a:xfrm>
        </p:spPr>
        <p:txBody>
          <a:bodyPr>
            <a:noAutofit/>
          </a:bodyPr>
          <a:lstStyle/>
          <a:p>
            <a:pPr marL="0" indent="0" algn="just">
              <a:lnSpc>
                <a:spcPct val="160000"/>
              </a:lnSpc>
              <a:buNone/>
            </a:pPr>
            <a:r>
              <a:rPr lang="fa-IR" sz="2300" dirty="0"/>
              <a:t>نه چنین است. قسم به خدای (تو) که اینان به حقیقت اهل ایمان نمی شوند مگر آنکه در خصومت و نزاعشان تنها ترا حاکم کنند و آنان که به هر حکمی که به سود و زیان آنها کنی هیچ گونه اعتراضی در دل نداشته و کاملاً از دل و جان تسلیم فرمان تو باشند.</a:t>
            </a:r>
            <a:endParaRPr lang="en-US" sz="2300" dirty="0"/>
          </a:p>
          <a:p>
            <a:pPr marL="0" indent="0" algn="just">
              <a:lnSpc>
                <a:spcPct val="160000"/>
              </a:lnSpc>
              <a:buNone/>
            </a:pPr>
            <a:r>
              <a:rPr lang="fa-IR" sz="2300" b="1" dirty="0"/>
              <a:t>مرتبه چهارم اسلام ـ ایمان:</a:t>
            </a:r>
            <a:r>
              <a:rPr lang="fa-IR" sz="2300" dirty="0"/>
              <a:t> این مرتبه از اسلام حاصل اراده ی آدمی نیست بلکه تماماً موهبتی است و خداوند خود آن را برای کسانی که به اوج مرتبه ی پیش نایل شده باشند </a:t>
            </a:r>
            <a:r>
              <a:rPr lang="fa-IR" sz="2300" dirty="0" smtClean="0"/>
              <a:t>عنایت می </a:t>
            </a:r>
            <a:r>
              <a:rPr lang="fa-IR" sz="2300" dirty="0"/>
              <a:t>کند و آن ره یافتن و شهود این حقیقت است که مالکیت و تصرف در عالم، تنها از آن خداست.</a:t>
            </a:r>
            <a:endParaRPr lang="en-US" sz="2300" dirty="0"/>
          </a:p>
          <a:p>
            <a:pPr marL="0" indent="0" algn="just">
              <a:lnSpc>
                <a:spcPct val="160000"/>
              </a:lnSpc>
              <a:buNone/>
            </a:pPr>
            <a:r>
              <a:rPr lang="fa-IR" sz="2300" dirty="0"/>
              <a:t>در پی این اسلام – نیز ایمان حاصل می شود و آن عبارت است از تعمیم حالت مذبور در تمام احوال و افعال آدمی و یقین به عدم استقلال خود و ماسوی الله.</a:t>
            </a:r>
            <a:endParaRPr lang="en-US" sz="2300" dirty="0"/>
          </a:p>
          <a:p>
            <a:pPr marL="0" indent="0" algn="just">
              <a:lnSpc>
                <a:spcPct val="160000"/>
              </a:lnSpc>
              <a:buNone/>
            </a:pPr>
            <a:endParaRPr lang="fa-IR" sz="2300" dirty="0"/>
          </a:p>
        </p:txBody>
      </p:sp>
    </p:spTree>
  </p:cSld>
  <p:clrMapOvr>
    <a:masterClrMapping/>
  </p:clrMapOvr>
  <p:transition spd="slow">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1285860"/>
            <a:ext cx="7498080" cy="4800600"/>
          </a:xfrm>
        </p:spPr>
        <p:txBody>
          <a:bodyPr/>
          <a:lstStyle/>
          <a:p>
            <a:pPr marL="0" indent="0" algn="just">
              <a:lnSpc>
                <a:spcPct val="150000"/>
              </a:lnSpc>
              <a:buNone/>
            </a:pPr>
            <a:r>
              <a:rPr lang="fa-IR" b="1" dirty="0"/>
              <a:t>علامت این ایمان:</a:t>
            </a:r>
            <a:r>
              <a:rPr lang="fa-IR" dirty="0"/>
              <a:t> آن است که هیچ حادثه ای </a:t>
            </a:r>
            <a:r>
              <a:rPr lang="fa-IR" dirty="0" smtClean="0"/>
              <a:t>مؤمن </a:t>
            </a:r>
            <a:r>
              <a:rPr lang="fa-IR" dirty="0"/>
              <a:t>را به حزن نمی افکند و او می بیند که هر حادثه ای به اذن خدا جریان می یابد.</a:t>
            </a:r>
            <a:endParaRPr lang="en-US" dirty="0"/>
          </a:p>
          <a:p>
            <a:pPr marL="0" indent="0" algn="just">
              <a:lnSpc>
                <a:spcPct val="150000"/>
              </a:lnSpc>
              <a:buNone/>
            </a:pPr>
            <a:r>
              <a:rPr lang="fa-IR" dirty="0"/>
              <a:t>«رَبَنا وَ اجعَلنا مُسلِمینَ لَکَ». بقره 128.</a:t>
            </a:r>
            <a:endParaRPr lang="en-US" dirty="0"/>
          </a:p>
          <a:p>
            <a:pPr marL="0" indent="0" algn="just">
              <a:lnSpc>
                <a:spcPct val="150000"/>
              </a:lnSpc>
              <a:buNone/>
            </a:pPr>
            <a:r>
              <a:rPr lang="fa-IR" dirty="0"/>
              <a:t>پروردگارا دل ما را تسلیم فرمان خود گردان.</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71462"/>
            <a:ext cx="7472386" cy="5768997"/>
          </a:xfrm>
        </p:spPr>
        <p:txBody>
          <a:bodyPr>
            <a:noAutofit/>
          </a:bodyPr>
          <a:lstStyle/>
          <a:p>
            <a:pPr marL="0" indent="0" algn="just">
              <a:lnSpc>
                <a:spcPct val="170000"/>
              </a:lnSpc>
              <a:buNone/>
            </a:pPr>
            <a:r>
              <a:rPr lang="fa-IR" sz="2200" b="1" dirty="0"/>
              <a:t>با توضیح که در عین حال روایت مذکر را به نحو روشنتری مفهوم می سازد ما در بحث از مراحل همان عناوین ـ اسلام ـ ایمان و تقوی و یقین را اصلاح </a:t>
            </a:r>
            <a:r>
              <a:rPr lang="fa-IR" sz="2200" b="1" dirty="0" smtClean="0"/>
              <a:t/>
            </a:r>
            <a:br>
              <a:rPr lang="fa-IR" sz="2200" b="1" dirty="0" smtClean="0"/>
            </a:br>
            <a:r>
              <a:rPr lang="fa-IR" sz="2200" b="1" dirty="0" smtClean="0"/>
              <a:t>می </a:t>
            </a:r>
            <a:r>
              <a:rPr lang="fa-IR" sz="2200" b="1" dirty="0"/>
              <a:t>کنیم و با افزودن مرحله تمهید (که ناظر به قبل از مرحله اسلام نهایتاً پنج مرحله) خواهیم داشت.</a:t>
            </a:r>
            <a:endParaRPr lang="en-US" sz="2200" dirty="0"/>
          </a:p>
          <a:p>
            <a:pPr marL="0" indent="0" algn="just">
              <a:lnSpc>
                <a:spcPct val="170000"/>
              </a:lnSpc>
              <a:buNone/>
            </a:pPr>
            <a:r>
              <a:rPr lang="fa-IR" sz="2200" b="1" dirty="0"/>
              <a:t>مرحله تمهید:</a:t>
            </a:r>
            <a:r>
              <a:rPr lang="fa-IR" sz="2200" dirty="0"/>
              <a:t> محدوده این مرحله از هنگام تولد و بلکه پیش از آن تا وقت بلوغ است.</a:t>
            </a:r>
            <a:endParaRPr lang="en-US" sz="2200" dirty="0"/>
          </a:p>
          <a:p>
            <a:pPr marL="0" indent="0" algn="just">
              <a:lnSpc>
                <a:spcPct val="170000"/>
              </a:lnSpc>
              <a:buNone/>
            </a:pPr>
            <a:r>
              <a:rPr lang="fa-IR" sz="2200" b="1" dirty="0"/>
              <a:t>قلمرو حدود آن:</a:t>
            </a:r>
            <a:r>
              <a:rPr lang="fa-IR" sz="2200" dirty="0"/>
              <a:t> عبارت است از شناخت خدا به عنوان ربّ «انتخاب» او به عنوان ربّ خویش و تن دادن به طرح ربوبی او.</a:t>
            </a:r>
            <a:endParaRPr lang="en-US" sz="2200" dirty="0"/>
          </a:p>
          <a:p>
            <a:pPr marL="0" indent="0" algn="just">
              <a:lnSpc>
                <a:spcPct val="170000"/>
              </a:lnSpc>
              <a:buNone/>
            </a:pPr>
            <a:r>
              <a:rPr lang="fa-IR" sz="2200" dirty="0"/>
              <a:t>مرحله  تمهید به دو مرحله تقسیم می گردد:</a:t>
            </a:r>
            <a:endParaRPr lang="en-US" sz="2200" dirty="0"/>
          </a:p>
          <a:p>
            <a:pPr marL="0" indent="0" algn="just">
              <a:lnSpc>
                <a:spcPct val="170000"/>
              </a:lnSpc>
              <a:buNone/>
            </a:pPr>
            <a:r>
              <a:rPr lang="fa-IR" sz="2200" dirty="0"/>
              <a:t>1) زیر مرحله اول: بازی تا 7 سالگی.</a:t>
            </a:r>
            <a:endParaRPr lang="en-US" sz="2200" dirty="0"/>
          </a:p>
          <a:p>
            <a:pPr marL="0" indent="0" algn="just">
              <a:lnSpc>
                <a:spcPct val="170000"/>
              </a:lnSpc>
              <a:buNone/>
            </a:pPr>
            <a:r>
              <a:rPr lang="fa-IR" sz="2200" dirty="0"/>
              <a:t>2) زیر مرحله دوم: تأدیب از 7 سالگی تا بلوغ شرعی.</a:t>
            </a:r>
            <a:endParaRPr lang="en-US" sz="2200" dirty="0"/>
          </a:p>
          <a:p>
            <a:pPr marL="0" indent="0" algn="just">
              <a:lnSpc>
                <a:spcPct val="170000"/>
              </a:lnSpc>
              <a:buNone/>
            </a:pPr>
            <a:endParaRPr lang="fa-IR" sz="2200" dirty="0"/>
          </a:p>
        </p:txBody>
      </p:sp>
    </p:spTree>
  </p:cSld>
  <p:clrMapOvr>
    <a:masterClrMapping/>
  </p:clrMapOvr>
  <p:transition spd="slow">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714356"/>
            <a:ext cx="7472386" cy="5411807"/>
          </a:xfrm>
        </p:spPr>
        <p:txBody>
          <a:bodyPr>
            <a:normAutofit fontScale="92500" lnSpcReduction="20000"/>
          </a:bodyPr>
          <a:lstStyle/>
          <a:p>
            <a:pPr marL="0" indent="0" algn="just">
              <a:lnSpc>
                <a:spcPct val="150000"/>
              </a:lnSpc>
              <a:buNone/>
            </a:pPr>
            <a:r>
              <a:rPr lang="fa-IR" b="1" dirty="0"/>
              <a:t>1) زیر مرحله اول ـ بازی:</a:t>
            </a:r>
            <a:endParaRPr lang="en-US" dirty="0"/>
          </a:p>
          <a:p>
            <a:pPr marL="0" indent="0" algn="just">
              <a:lnSpc>
                <a:spcPct val="150000"/>
              </a:lnSpc>
              <a:buNone/>
            </a:pPr>
            <a:r>
              <a:rPr lang="fa-IR" dirty="0"/>
              <a:t>ویژگی اساسی هفت سال اول زندگی از حیث تربیتی، رها گذاشتن کودک و حاصل آن بازی است.</a:t>
            </a:r>
            <a:endParaRPr lang="en-US" dirty="0"/>
          </a:p>
          <a:p>
            <a:pPr marL="0" indent="0" algn="just">
              <a:lnSpc>
                <a:spcPct val="150000"/>
              </a:lnSpc>
              <a:buNone/>
            </a:pPr>
            <a:r>
              <a:rPr lang="fa-IR" dirty="0"/>
              <a:t>«وَ دَعُ ابئِکَ یَلعَب سَبعَ سنین» فرزندت را واگذار تا به مدت 7 سال بازی کند. (اصول کافی).</a:t>
            </a:r>
            <a:endParaRPr lang="en-US" dirty="0"/>
          </a:p>
          <a:p>
            <a:pPr marL="0" indent="0" algn="just">
              <a:lnSpc>
                <a:spcPct val="150000"/>
              </a:lnSpc>
              <a:buNone/>
            </a:pPr>
            <a:r>
              <a:rPr lang="fa-IR" dirty="0"/>
              <a:t>اهمیت تربیتی بازی بسیار چشمگیر و بی نظیر است.</a:t>
            </a:r>
            <a:endParaRPr lang="en-US" dirty="0"/>
          </a:p>
          <a:p>
            <a:pPr marL="0" indent="0" algn="just">
              <a:lnSpc>
                <a:spcPct val="150000"/>
              </a:lnSpc>
              <a:buNone/>
            </a:pPr>
            <a:r>
              <a:rPr lang="fa-IR" dirty="0"/>
              <a:t>تأثیرات عمده ای را که بازی از حیث تربیتی به جای </a:t>
            </a:r>
            <a:r>
              <a:rPr lang="fa-IR" dirty="0" smtClean="0"/>
              <a:t/>
            </a:r>
            <a:br>
              <a:rPr lang="fa-IR" dirty="0" smtClean="0"/>
            </a:br>
            <a:r>
              <a:rPr lang="fa-IR" dirty="0" smtClean="0"/>
              <a:t>می </a:t>
            </a:r>
            <a:r>
              <a:rPr lang="fa-IR" dirty="0"/>
              <a:t>گذارد:</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28604"/>
            <a:ext cx="7472386" cy="5697559"/>
          </a:xfrm>
        </p:spPr>
        <p:txBody>
          <a:bodyPr>
            <a:noAutofit/>
          </a:bodyPr>
          <a:lstStyle/>
          <a:p>
            <a:pPr marL="0" indent="0" algn="just">
              <a:lnSpc>
                <a:spcPct val="160000"/>
              </a:lnSpc>
              <a:buNone/>
            </a:pPr>
            <a:r>
              <a:rPr lang="fa-IR" sz="2400" dirty="0"/>
              <a:t>1) بازی زمینه ی نضج فیزیکی و کنترل بدنی کودک را فراهم می آورد.</a:t>
            </a:r>
            <a:endParaRPr lang="en-US" sz="2400" dirty="0"/>
          </a:p>
          <a:p>
            <a:pPr marL="0" indent="0" algn="just">
              <a:lnSpc>
                <a:spcPct val="160000"/>
              </a:lnSpc>
              <a:buNone/>
            </a:pPr>
            <a:r>
              <a:rPr lang="fa-IR" sz="2400" dirty="0"/>
              <a:t>2) بازی در تکوین شخصیت کودک نقش اساسی دارد. هم گسترش بخش هوشیار ذهن در اثر ارتباط با اشیاء و محیط و هم تخلیه هیجانها و تعادل یابی هر دو از دستاوردهای بازی است.</a:t>
            </a:r>
            <a:endParaRPr lang="en-US" sz="2400" dirty="0"/>
          </a:p>
          <a:p>
            <a:pPr marL="0" indent="0" algn="just">
              <a:lnSpc>
                <a:spcPct val="160000"/>
              </a:lnSpc>
              <a:buNone/>
            </a:pPr>
            <a:r>
              <a:rPr lang="fa-IR" sz="2400" dirty="0"/>
              <a:t>3) بازی در تحول اجتماعی کودک، قدرتی شگفت دارد و پیشرفت زبان و روابط اجتماعی کودک در گرو آن است.</a:t>
            </a:r>
            <a:endParaRPr lang="en-US" sz="2400" dirty="0"/>
          </a:p>
          <a:p>
            <a:pPr marL="0" indent="0" algn="just">
              <a:lnSpc>
                <a:spcPct val="160000"/>
              </a:lnSpc>
              <a:buNone/>
            </a:pPr>
            <a:r>
              <a:rPr lang="fa-IR" sz="2400" dirty="0"/>
              <a:t>4) بازی به سبب آن فعالیتی ارادی و شوق انگیز در شکوفایی خلاقیت تأثیر تعیین کننده ای دارد.</a:t>
            </a:r>
            <a:endParaRPr lang="en-US" sz="2400" dirty="0"/>
          </a:p>
          <a:p>
            <a:pPr marL="0" indent="0" algn="just">
              <a:lnSpc>
                <a:spcPct val="160000"/>
              </a:lnSpc>
              <a:buNone/>
            </a:pPr>
            <a:r>
              <a:rPr lang="fa-IR" sz="2400" dirty="0"/>
              <a:t>این ویژگی به خصوص در بازیهای آزاد و برنامه ریزی نشده نمایانتر است.</a:t>
            </a:r>
            <a:endParaRPr lang="en-US" sz="2400" dirty="0"/>
          </a:p>
          <a:p>
            <a:pPr marL="0" indent="0" algn="just">
              <a:lnSpc>
                <a:spcPct val="160000"/>
              </a:lnSpc>
              <a:buNone/>
            </a:pPr>
            <a:endParaRPr lang="fa-IR" sz="2400" dirty="0"/>
          </a:p>
        </p:txBody>
      </p:sp>
    </p:spTree>
  </p:cSld>
  <p:clrMapOvr>
    <a:masterClrMapping/>
  </p:clrMapOvr>
  <p:transition spd="slow">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7290" y="428604"/>
            <a:ext cx="7329510" cy="5697559"/>
          </a:xfrm>
        </p:spPr>
        <p:txBody>
          <a:bodyPr>
            <a:normAutofit fontScale="85000" lnSpcReduction="10000"/>
          </a:bodyPr>
          <a:lstStyle/>
          <a:p>
            <a:pPr marL="0" indent="0" algn="just">
              <a:lnSpc>
                <a:spcPct val="150000"/>
              </a:lnSpc>
              <a:buNone/>
            </a:pPr>
            <a:r>
              <a:rPr lang="fa-IR" dirty="0"/>
              <a:t>در روایات ذکر گردیده:</a:t>
            </a:r>
            <a:endParaRPr lang="en-US" dirty="0"/>
          </a:p>
          <a:p>
            <a:pPr marL="0" indent="0" algn="just">
              <a:lnSpc>
                <a:spcPct val="150000"/>
              </a:lnSpc>
              <a:buNone/>
            </a:pPr>
            <a:r>
              <a:rPr lang="fa-IR" dirty="0"/>
              <a:t>«اَستَجابُ التَصابی مَعَ الوَلَدِ و مُلاعِبَته» استحباب کودکی ورزیدن با فرزند و بازی با او.</a:t>
            </a:r>
            <a:endParaRPr lang="en-US" dirty="0"/>
          </a:p>
          <a:p>
            <a:pPr marL="0" indent="0" algn="just">
              <a:lnSpc>
                <a:spcPct val="150000"/>
              </a:lnSpc>
              <a:buNone/>
            </a:pPr>
            <a:r>
              <a:rPr lang="fa-IR" b="1" dirty="0"/>
              <a:t>اثرات بازی والدین و بزرگسالان با کودک:</a:t>
            </a:r>
            <a:endParaRPr lang="en-US" dirty="0"/>
          </a:p>
          <a:p>
            <a:pPr marL="0" indent="0" algn="just">
              <a:lnSpc>
                <a:spcPct val="150000"/>
              </a:lnSpc>
              <a:buNone/>
            </a:pPr>
            <a:r>
              <a:rPr lang="fa-IR" dirty="0"/>
              <a:t>- کودک در بازی با والدین می تواند زبان استعمال صحیح واژه ها را فرا گیرد. </a:t>
            </a:r>
            <a:endParaRPr lang="en-US" dirty="0"/>
          </a:p>
          <a:p>
            <a:pPr marL="0" indent="0" algn="just">
              <a:lnSpc>
                <a:spcPct val="150000"/>
              </a:lnSpc>
              <a:buNone/>
            </a:pPr>
            <a:r>
              <a:rPr lang="fa-IR" dirty="0"/>
              <a:t>- در بازی کودک احساس حرمت و عزّت ویژه ای می کند.</a:t>
            </a:r>
            <a:endParaRPr lang="en-US" dirty="0"/>
          </a:p>
          <a:p>
            <a:pPr marL="0" indent="0" algn="just">
              <a:lnSpc>
                <a:spcPct val="150000"/>
              </a:lnSpc>
              <a:buNone/>
            </a:pPr>
            <a:r>
              <a:rPr lang="fa-IR" dirty="0"/>
              <a:t>- تا قبل از دو سالگی، تنها همبازیهایی که ذهن و عاطفه کودک را زیر تأثیر می گیرند والدین هستند.</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500042"/>
            <a:ext cx="7472386" cy="5626121"/>
          </a:xfrm>
        </p:spPr>
        <p:txBody>
          <a:bodyPr>
            <a:normAutofit fontScale="70000" lnSpcReduction="20000"/>
          </a:bodyPr>
          <a:lstStyle/>
          <a:p>
            <a:pPr marL="0" indent="0" algn="just">
              <a:lnSpc>
                <a:spcPct val="160000"/>
              </a:lnSpc>
              <a:buNone/>
            </a:pPr>
            <a:r>
              <a:rPr lang="fa-IR" b="1" dirty="0"/>
              <a:t>در مرحله حاضر باید اصول و روشهای زیر را به کار برد:</a:t>
            </a:r>
            <a:endParaRPr lang="en-US" dirty="0"/>
          </a:p>
          <a:p>
            <a:pPr marL="0" indent="0" algn="just">
              <a:lnSpc>
                <a:spcPct val="160000"/>
              </a:lnSpc>
              <a:buNone/>
            </a:pPr>
            <a:r>
              <a:rPr lang="fa-IR" b="1" dirty="0"/>
              <a:t>1- اصل تغییر ظاهر روشن تلقین به نفس:</a:t>
            </a:r>
            <a:endParaRPr lang="en-US" dirty="0"/>
          </a:p>
          <a:p>
            <a:pPr marL="0" indent="0" algn="just">
              <a:lnSpc>
                <a:spcPct val="160000"/>
              </a:lnSpc>
              <a:buNone/>
            </a:pPr>
            <a:r>
              <a:rPr lang="fa-IR" dirty="0"/>
              <a:t>- طبق این اصل باید ظواهر کودک را به سمت و گفتار ها و رفتارهای مطلوب سوق داد.</a:t>
            </a:r>
            <a:endParaRPr lang="en-US" dirty="0"/>
          </a:p>
          <a:p>
            <a:pPr marL="0" indent="0" algn="just">
              <a:lnSpc>
                <a:spcPct val="160000"/>
              </a:lnSpc>
              <a:buNone/>
            </a:pPr>
            <a:r>
              <a:rPr lang="fa-IR" dirty="0"/>
              <a:t>بر این اساس هرگاه خواستار رفتار مطلوبی در کودک بودیم باید به او بیاموزیم سخنانی به تناسب آن رفتار به زبان بیاورد و همچنین به تلقینهای منفی کودک مهار زد.</a:t>
            </a:r>
            <a:endParaRPr lang="en-US" dirty="0"/>
          </a:p>
          <a:p>
            <a:pPr marL="0" indent="0" algn="just">
              <a:lnSpc>
                <a:spcPct val="160000"/>
              </a:lnSpc>
              <a:buNone/>
            </a:pPr>
            <a:r>
              <a:rPr lang="fa-IR" b="1" dirty="0"/>
              <a:t>2- اصل اصلاح شرایط و روش های زمینه سازی، تغییر موقعیت و اسوه سازی</a:t>
            </a:r>
            <a:endParaRPr lang="en-US" dirty="0"/>
          </a:p>
          <a:p>
            <a:pPr marL="0" indent="0" algn="just">
              <a:lnSpc>
                <a:spcPct val="160000"/>
              </a:lnSpc>
              <a:buNone/>
            </a:pPr>
            <a:r>
              <a:rPr lang="fa-IR" dirty="0"/>
              <a:t>به جای تمرکز برخود کودک و رفتارهای او، نظر را به پیرامون او معطوف ساخت و روابط او را با محیط و عوامل محیطی مورد تغییر قرار داد.</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357166"/>
            <a:ext cx="7472386" cy="5768997"/>
          </a:xfrm>
        </p:spPr>
        <p:txBody>
          <a:bodyPr>
            <a:normAutofit fontScale="77500" lnSpcReduction="20000"/>
          </a:bodyPr>
          <a:lstStyle/>
          <a:p>
            <a:pPr marL="0" indent="0" algn="just">
              <a:lnSpc>
                <a:spcPct val="160000"/>
              </a:lnSpc>
            </a:pPr>
            <a:r>
              <a:rPr lang="fa-IR" b="1" dirty="0"/>
              <a:t>در روش تغییر موقعیت:</a:t>
            </a:r>
            <a:r>
              <a:rPr lang="fa-IR" dirty="0"/>
              <a:t> آنچه از حیث موقعیت زمانی و مکانی را شامل می شود.</a:t>
            </a:r>
            <a:endParaRPr lang="en-US" dirty="0"/>
          </a:p>
          <a:p>
            <a:pPr marL="0" indent="0" algn="just">
              <a:lnSpc>
                <a:spcPct val="160000"/>
              </a:lnSpc>
            </a:pPr>
            <a:r>
              <a:rPr lang="fa-IR" dirty="0"/>
              <a:t>به عنوان مثال: با تغییر و تنظیم درست ساعات خواب می توان کودک را سحرخیز بار آورد و بدین ترتیب آثار نامطلوب دیر خوابیدن و دیر برخاستن را در روی از بین برد.</a:t>
            </a:r>
            <a:endParaRPr lang="en-US" dirty="0"/>
          </a:p>
          <a:p>
            <a:pPr marL="0" indent="0" algn="just">
              <a:lnSpc>
                <a:spcPct val="160000"/>
              </a:lnSpc>
            </a:pPr>
            <a:r>
              <a:rPr lang="fa-IR" b="1" dirty="0"/>
              <a:t>روش اُسوه سازی:</a:t>
            </a:r>
            <a:r>
              <a:rPr lang="fa-IR" dirty="0"/>
              <a:t> کودک به سبب تقلید از اداب، حرکات و رفتارهای والدین و بزرگسالان و همبازیها، همواره چشم به اُسوه و الگو دارد.</a:t>
            </a:r>
            <a:endParaRPr lang="en-US" dirty="0"/>
          </a:p>
          <a:p>
            <a:pPr marL="0" indent="0" algn="just">
              <a:lnSpc>
                <a:spcPct val="160000"/>
              </a:lnSpc>
            </a:pPr>
            <a:r>
              <a:rPr lang="fa-IR" dirty="0"/>
              <a:t>اُسوه های مطلوب را باید در معرض دید کودک قرار داده تا اُسوه های نامطلوب اگر نتوان حذف کرد مورد توضیح و تبیین قرار داد و جهت نامطلوب شمردن آنها را برای کودک باز گفت.</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357166"/>
            <a:ext cx="7543824" cy="5768997"/>
          </a:xfrm>
        </p:spPr>
        <p:txBody>
          <a:bodyPr>
            <a:normAutofit fontScale="70000" lnSpcReduction="20000"/>
          </a:bodyPr>
          <a:lstStyle/>
          <a:p>
            <a:pPr marL="0" indent="0" algn="just">
              <a:lnSpc>
                <a:spcPct val="170000"/>
              </a:lnSpc>
              <a:buNone/>
            </a:pPr>
            <a:r>
              <a:rPr lang="fa-IR" b="1" dirty="0"/>
              <a:t>3- اصل مسئولیت و روش مواجهه با نتایج اعمال</a:t>
            </a:r>
            <a:endParaRPr lang="en-US" dirty="0"/>
          </a:p>
          <a:p>
            <a:pPr marL="0" indent="0" algn="just">
              <a:lnSpc>
                <a:spcPct val="170000"/>
              </a:lnSpc>
              <a:buNone/>
            </a:pPr>
            <a:r>
              <a:rPr lang="fa-IR" dirty="0"/>
              <a:t>مواجهه با نتایج اعمال هم در سطح دریافتن و هم در سطح دیدن و چشیدن هر دو این سنین قابل استفاده است.</a:t>
            </a:r>
            <a:endParaRPr lang="en-US" dirty="0"/>
          </a:p>
          <a:p>
            <a:pPr marL="0" indent="0" algn="just">
              <a:lnSpc>
                <a:spcPct val="170000"/>
              </a:lnSpc>
              <a:buNone/>
            </a:pPr>
            <a:r>
              <a:rPr lang="fa-IR" b="1" dirty="0"/>
              <a:t>4- اصل آراستگی و روشهای آراستن ظاهر و تزیین کلام</a:t>
            </a:r>
            <a:endParaRPr lang="en-US" dirty="0"/>
          </a:p>
          <a:p>
            <a:pPr marL="0" indent="0" algn="just">
              <a:lnSpc>
                <a:spcPct val="170000"/>
              </a:lnSpc>
              <a:buNone/>
            </a:pPr>
            <a:r>
              <a:rPr lang="fa-IR" dirty="0"/>
              <a:t>باید اصل آراستگی بر روابط میان والدین و مربیان کودک سایه افکندن و آنان بدون سوق دادن کودک به تجمل گرایی، ذوق و زیبایی را روی برپا کند و بگستراند و میل به آراسته بودن در او شکل دهند و هدایت کنند.</a:t>
            </a:r>
            <a:endParaRPr lang="en-US" dirty="0"/>
          </a:p>
          <a:p>
            <a:pPr marL="0" indent="0" algn="just">
              <a:lnSpc>
                <a:spcPct val="170000"/>
              </a:lnSpc>
              <a:buNone/>
            </a:pPr>
            <a:r>
              <a:rPr lang="fa-IR" dirty="0"/>
              <a:t>روش تزیین کلام نیز در این مرحله در سطحی معین قابل استفاده است و ان عمدتاً عبارت است از جاذبه سخن آهنگین که در شعر و سرود جلوه می کند.</a:t>
            </a:r>
            <a:endParaRPr lang="en-US" dirty="0"/>
          </a:p>
          <a:p>
            <a:pPr marL="0" indent="0" algn="just">
              <a:lnSpc>
                <a:spcPct val="170000"/>
              </a:lnSpc>
              <a:buNone/>
            </a:pPr>
            <a:r>
              <a:rPr lang="fa-IR" dirty="0"/>
              <a:t>محتواهای مطلوب را در چنین قالبی باید به کودک عرضه کرد.</a:t>
            </a:r>
            <a:endParaRPr lang="en-US" dirty="0"/>
          </a:p>
          <a:p>
            <a:pPr marL="0" indent="0" algn="just">
              <a:lnSpc>
                <a:spcPct val="170000"/>
              </a:lnSpc>
              <a:buNone/>
            </a:pPr>
            <a:endParaRPr lang="fa-IR" dirty="0"/>
          </a:p>
        </p:txBody>
      </p:sp>
    </p:spTree>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192.168.16.1\g\بسم الله الرحمن الرحيم\053.jpg"/>
          <p:cNvPicPr>
            <a:picLocks noChangeAspect="1" noChangeArrowheads="1"/>
          </p:cNvPicPr>
          <p:nvPr/>
        </p:nvPicPr>
        <p:blipFill>
          <a:blip r:embed="rId2"/>
          <a:srcRect/>
          <a:stretch>
            <a:fillRect/>
          </a:stretch>
        </p:blipFill>
        <p:spPr bwMode="auto">
          <a:xfrm>
            <a:off x="1857356" y="857232"/>
            <a:ext cx="6643734" cy="508622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142852"/>
            <a:ext cx="7543824" cy="6143668"/>
          </a:xfrm>
        </p:spPr>
        <p:txBody>
          <a:bodyPr>
            <a:noAutofit/>
          </a:bodyPr>
          <a:lstStyle/>
          <a:p>
            <a:pPr marL="0" indent="0" algn="just">
              <a:lnSpc>
                <a:spcPct val="150000"/>
              </a:lnSpc>
              <a:buNone/>
            </a:pPr>
            <a:r>
              <a:rPr lang="fa-IR" sz="2100" b="1" dirty="0"/>
              <a:t>5- اصل عزّت و روشهای ابزار توانایی و تغافل</a:t>
            </a:r>
            <a:endParaRPr lang="en-US" sz="2100" dirty="0"/>
          </a:p>
          <a:p>
            <a:pPr marL="0" indent="0" algn="just">
              <a:lnSpc>
                <a:spcPct val="150000"/>
              </a:lnSpc>
              <a:buNone/>
            </a:pPr>
            <a:r>
              <a:rPr lang="fa-IR" sz="2100" dirty="0"/>
              <a:t>احساس عزت را در کودک گسترش داد و او را از احساس ذلت محافظت نمود و از این حیث هم روش ابزار توانایی و تغافل را باید بکار گرفته شود.</a:t>
            </a:r>
            <a:endParaRPr lang="en-US" sz="2100" dirty="0"/>
          </a:p>
          <a:p>
            <a:pPr marL="0" indent="0" algn="just">
              <a:lnSpc>
                <a:spcPct val="150000"/>
              </a:lnSpc>
              <a:buNone/>
            </a:pPr>
            <a:r>
              <a:rPr lang="fa-IR" sz="2100" dirty="0"/>
              <a:t>«اِذا سَمِیتُم الوَلَد فَاکَرِ لَه و اَوسِعُوا له من المَجلس و لا تُقَلحُوا له وَجها» کودک را به نامی نامگذاری کنید و هنگامی که به مجلس شما می آید برای او جا باز کنید و به او روی ترش نکنید. (جامع الاخبار).</a:t>
            </a:r>
            <a:endParaRPr lang="en-US" sz="2100" dirty="0"/>
          </a:p>
          <a:p>
            <a:pPr marL="0" indent="0" algn="just">
              <a:lnSpc>
                <a:spcPct val="150000"/>
              </a:lnSpc>
              <a:buNone/>
            </a:pPr>
            <a:r>
              <a:rPr lang="fa-IR" sz="2100" b="1" dirty="0"/>
              <a:t>6- اصل تذکر و روش موعظه ی حسنه</a:t>
            </a:r>
            <a:endParaRPr lang="en-US" sz="2100" dirty="0"/>
          </a:p>
          <a:p>
            <a:pPr marL="0" indent="0" algn="just">
              <a:lnSpc>
                <a:spcPct val="150000"/>
              </a:lnSpc>
              <a:buNone/>
            </a:pPr>
            <a:r>
              <a:rPr lang="fa-IR" sz="2100" dirty="0"/>
              <a:t>نیسان در کودک فراوانتر از هر وقت دیگری رخ می کند و لذا تذکر و یادآوری مکرر درخواستها به کودک ضرورت می یابد. اگر کودک بارها آنچه را گفته شده فراموش کند نباید بی طاقت شد. زیرا مربی در یک نگاه تنها مذکر است و تذکر کار اصلی اوست.</a:t>
            </a:r>
            <a:endParaRPr lang="en-US" sz="2100" dirty="0"/>
          </a:p>
          <a:p>
            <a:pPr marL="0" indent="0" algn="just">
              <a:lnSpc>
                <a:spcPct val="150000"/>
              </a:lnSpc>
              <a:buNone/>
            </a:pPr>
            <a:r>
              <a:rPr lang="fa-IR" sz="2100" dirty="0"/>
              <a:t>روش موعظه به هر صورت یادآوری نعمتها و عبرت آموزش (قصه گویی) باید به کار گرفت.</a:t>
            </a:r>
            <a:endParaRPr lang="en-US" sz="2100" dirty="0"/>
          </a:p>
          <a:p>
            <a:pPr marL="0" indent="0" algn="just">
              <a:lnSpc>
                <a:spcPct val="150000"/>
              </a:lnSpc>
              <a:buNone/>
            </a:pPr>
            <a:r>
              <a:rPr lang="fa-IR" sz="2100" dirty="0"/>
              <a:t>در این مورد هم قصه های قرآنی و قصه های تاریخی و هم قصه های خیالی مورد توجهند.</a:t>
            </a:r>
            <a:endParaRPr lang="en-US" sz="2100" dirty="0"/>
          </a:p>
          <a:p>
            <a:pPr marL="0" indent="0" algn="just">
              <a:lnSpc>
                <a:spcPct val="150000"/>
              </a:lnSpc>
              <a:buNone/>
            </a:pPr>
            <a:r>
              <a:rPr lang="fa-IR" sz="2100" dirty="0"/>
              <a:t>ولی در هر دو مسأله عبرت آموزند مورد عنایت قرار گیرند</a:t>
            </a:r>
            <a:r>
              <a:rPr lang="fa-IR" sz="2100" dirty="0" smtClean="0"/>
              <a:t>.</a:t>
            </a:r>
          </a:p>
          <a:p>
            <a:pPr marL="0" indent="0" algn="just">
              <a:lnSpc>
                <a:spcPct val="150000"/>
              </a:lnSpc>
              <a:buNone/>
            </a:pPr>
            <a:r>
              <a:rPr lang="fa-IR" sz="2100" b="1" dirty="0"/>
              <a:t>7- اصل ابزار یا منع محبت و روشهای بیان مهر و قهر و عطا و حرمان</a:t>
            </a:r>
            <a:endParaRPr lang="en-US" sz="2100" dirty="0"/>
          </a:p>
          <a:p>
            <a:pPr marL="0" indent="0" algn="just">
              <a:lnSpc>
                <a:spcPct val="150000"/>
              </a:lnSpc>
              <a:buNone/>
            </a:pPr>
            <a:r>
              <a:rPr lang="fa-IR" sz="2100" dirty="0"/>
              <a:t>اصل محبت در شکل ابراز منع، در هفت سال اول بسیار مورد تأکید است</a:t>
            </a:r>
            <a:r>
              <a:rPr lang="fa-IR" sz="2100" dirty="0" smtClean="0"/>
              <a:t>.</a:t>
            </a:r>
            <a:endParaRPr lang="en-US" sz="2100" dirty="0"/>
          </a:p>
        </p:txBody>
      </p:sp>
    </p:spTree>
  </p:cSld>
  <p:clrMapOvr>
    <a:masterClrMapping/>
  </p:clrMapOvr>
  <p:transition spd="slow">
    <p:newsfla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500042"/>
            <a:ext cx="7472386" cy="5911873"/>
          </a:xfrm>
        </p:spPr>
        <p:txBody>
          <a:bodyPr>
            <a:normAutofit fontScale="62500" lnSpcReduction="20000"/>
          </a:bodyPr>
          <a:lstStyle/>
          <a:p>
            <a:pPr marL="0" indent="0" algn="just">
              <a:lnSpc>
                <a:spcPct val="160000"/>
              </a:lnSpc>
              <a:buNone/>
            </a:pPr>
            <a:r>
              <a:rPr lang="fa-IR" b="1" dirty="0"/>
              <a:t>به عنوان مثال:</a:t>
            </a:r>
            <a:endParaRPr lang="en-US" dirty="0"/>
          </a:p>
          <a:p>
            <a:pPr marL="0" indent="0" algn="just">
              <a:lnSpc>
                <a:spcPct val="160000"/>
              </a:lnSpc>
              <a:buNone/>
            </a:pPr>
            <a:r>
              <a:rPr lang="fa-IR" dirty="0"/>
              <a:t>- قهر به عنوان مهمترین روش تنبیهی در کودکی شمرده شده و استفاده از آن به جای تنبیه بدنی سفارش گردیده.</a:t>
            </a:r>
            <a:endParaRPr lang="en-US" dirty="0"/>
          </a:p>
          <a:p>
            <a:pPr marL="0" indent="0" algn="just">
              <a:lnSpc>
                <a:spcPct val="160000"/>
              </a:lnSpc>
              <a:buNone/>
            </a:pPr>
            <a:r>
              <a:rPr lang="fa-IR" dirty="0"/>
              <a:t>امام علی (ع): «لاتَضربهُ و امُجرهُ و لاتُطِل».</a:t>
            </a:r>
            <a:endParaRPr lang="en-US" dirty="0"/>
          </a:p>
          <a:p>
            <a:pPr marL="0" indent="0" algn="just">
              <a:lnSpc>
                <a:spcPct val="160000"/>
              </a:lnSpc>
              <a:buNone/>
            </a:pPr>
            <a:r>
              <a:rPr lang="fa-IR" dirty="0"/>
              <a:t>بیان مهر و آشکار ساختن محبت.</a:t>
            </a:r>
            <a:endParaRPr lang="en-US" dirty="0"/>
          </a:p>
          <a:p>
            <a:pPr marL="0" indent="0" algn="just">
              <a:lnSpc>
                <a:spcPct val="160000"/>
              </a:lnSpc>
              <a:buNone/>
            </a:pPr>
            <a:r>
              <a:rPr lang="fa-IR" dirty="0"/>
              <a:t>«مَن قَبَّلَ وَلَدَهُ کَتَب اللهَ عَزَّوَجَلَّ لهَ حَسَنه وَ من فَرَّحَهُ اللهُ یَومَ القیمه» هر کس فرزند خود را ببوسد، خداوند آن را به عنوان عمل نیک برای او خواهد نوشت و هر کس فرزند خود را شاد کند خداوند او را در روز محاسبه و رستاخیر مسرور خواهد داشت.</a:t>
            </a:r>
            <a:endParaRPr lang="en-US" dirty="0"/>
          </a:p>
          <a:p>
            <a:pPr marL="0" indent="0" algn="just">
              <a:lnSpc>
                <a:spcPct val="160000"/>
              </a:lnSpc>
              <a:buNone/>
            </a:pPr>
            <a:r>
              <a:rPr lang="fa-IR" dirty="0"/>
              <a:t>در مورد هدیه نیز پیامبر (ص) توصبه فرموده اند:</a:t>
            </a:r>
            <a:endParaRPr lang="en-US" dirty="0"/>
          </a:p>
          <a:p>
            <a:pPr marL="0" indent="0" algn="just">
              <a:lnSpc>
                <a:spcPct val="160000"/>
              </a:lnSpc>
              <a:buNone/>
            </a:pPr>
            <a:r>
              <a:rPr lang="fa-IR" dirty="0"/>
              <a:t>پدران، تحفه هایی برای فرزندان بخرند و هنگامی که به خانه داخل شدند ذختر بچه خویش را در دادن هدیه مقدم دارند و به هر حال خردسالان خویش را اعّم از دختر و پسر مسرور دارند و محبت خویش را اینچنین ابراز کنند.</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28604"/>
            <a:ext cx="7543824" cy="5697559"/>
          </a:xfrm>
        </p:spPr>
        <p:txBody>
          <a:bodyPr>
            <a:normAutofit fontScale="85000" lnSpcReduction="20000"/>
          </a:bodyPr>
          <a:lstStyle/>
          <a:p>
            <a:pPr marL="0" indent="0" algn="just">
              <a:lnSpc>
                <a:spcPct val="150000"/>
              </a:lnSpc>
              <a:buNone/>
            </a:pPr>
            <a:r>
              <a:rPr lang="fa-IR" b="1" dirty="0"/>
              <a:t>ب) زیر مرحله دوم تأدیب</a:t>
            </a:r>
            <a:endParaRPr lang="en-US" dirty="0"/>
          </a:p>
          <a:p>
            <a:pPr marL="0" indent="0" algn="just">
              <a:lnSpc>
                <a:spcPct val="150000"/>
              </a:lnSpc>
              <a:buNone/>
            </a:pPr>
            <a:r>
              <a:rPr lang="fa-IR" dirty="0"/>
              <a:t>تأدیب آن است که کودک را با ادب و آداب اسلامی ملازم کنیم و او را نسبت به رعایت آنها مکلف سازیم.</a:t>
            </a:r>
            <a:endParaRPr lang="en-US" dirty="0"/>
          </a:p>
          <a:p>
            <a:pPr marL="0" indent="0" algn="just">
              <a:lnSpc>
                <a:spcPct val="150000"/>
              </a:lnSpc>
              <a:buNone/>
            </a:pPr>
            <a:r>
              <a:rPr lang="fa-IR" dirty="0"/>
              <a:t>هدف از ادب و آداب در این مرحله ادب و آداب ظاهری و رفتاری است و از باب تمرین و تمهید وی را به انجام آنها تکلیف کنیم و کودک باید خود را در برابر تکلیف احساس کند و بداند که اگر تن به تکلیف نهد الزام هایی روبرو خواهد شد.</a:t>
            </a:r>
            <a:endParaRPr lang="en-US" dirty="0"/>
          </a:p>
          <a:p>
            <a:pPr marL="0" indent="0" algn="just">
              <a:lnSpc>
                <a:spcPct val="150000"/>
              </a:lnSpc>
              <a:buNone/>
            </a:pPr>
            <a:r>
              <a:rPr lang="fa-IR" dirty="0"/>
              <a:t>همچنین ویژگی تکلیف سازنده است و کودک را به انجام اعمال معین موفق می کند و حاصل آن مصون ماندن از پاره ای لغزش ها در حال یا در آینده است.</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28604"/>
            <a:ext cx="7515220" cy="5911873"/>
          </a:xfrm>
        </p:spPr>
        <p:txBody>
          <a:bodyPr>
            <a:normAutofit fontScale="77500" lnSpcReduction="20000"/>
          </a:bodyPr>
          <a:lstStyle/>
          <a:p>
            <a:pPr marL="0" indent="0" algn="just">
              <a:lnSpc>
                <a:spcPct val="160000"/>
              </a:lnSpc>
              <a:buNone/>
            </a:pPr>
            <a:r>
              <a:rPr lang="fa-IR" b="1" dirty="0"/>
              <a:t>مرحله دوم ـ اسلام</a:t>
            </a:r>
            <a:endParaRPr lang="en-US" dirty="0"/>
          </a:p>
          <a:p>
            <a:pPr marL="0" indent="0" algn="just">
              <a:lnSpc>
                <a:spcPct val="160000"/>
              </a:lnSpc>
              <a:buNone/>
            </a:pPr>
            <a:r>
              <a:rPr lang="fa-IR" dirty="0"/>
              <a:t>این مرحله با بلوغ شرعی آغاز می شود و اولین مرحله اصلی و متنی تربیت بر حسب </a:t>
            </a:r>
            <a:r>
              <a:rPr lang="fa-IR" dirty="0" smtClean="0"/>
              <a:t>تعریف </a:t>
            </a:r>
            <a:r>
              <a:rPr lang="fa-IR" dirty="0"/>
              <a:t>هایی که مطرح شد به حساب می آید.</a:t>
            </a:r>
            <a:endParaRPr lang="en-US" dirty="0"/>
          </a:p>
          <a:p>
            <a:pPr marL="0" indent="0" algn="just">
              <a:lnSpc>
                <a:spcPct val="160000"/>
              </a:lnSpc>
              <a:buNone/>
            </a:pPr>
            <a:r>
              <a:rPr lang="fa-IR" dirty="0"/>
              <a:t>زیرا در مفهوم تربیت یعنی ربوبی شدن و ربوبی ساختن آدمی مواجهه انسان با خدا اساس است. </a:t>
            </a:r>
            <a:endParaRPr lang="en-US" dirty="0"/>
          </a:p>
          <a:p>
            <a:pPr marL="0" indent="0" algn="just">
              <a:lnSpc>
                <a:spcPct val="160000"/>
              </a:lnSpc>
              <a:buNone/>
            </a:pPr>
            <a:r>
              <a:rPr lang="fa-IR" b="1" dirty="0"/>
              <a:t>امام سجاد (ع):</a:t>
            </a:r>
            <a:endParaRPr lang="en-US" dirty="0"/>
          </a:p>
          <a:p>
            <a:pPr marL="0" indent="0" algn="just">
              <a:lnSpc>
                <a:spcPct val="160000"/>
              </a:lnSpc>
              <a:buNone/>
            </a:pPr>
            <a:r>
              <a:rPr lang="fa-IR" dirty="0"/>
              <a:t>«وَ اِنَّکَ مَسئولُ عَمّاوَلَّیتَه بِحُسنِ الاَدبَ وَ الدَلالَه اِلِی رَبّه» </a:t>
            </a:r>
            <a:endParaRPr lang="en-US" dirty="0"/>
          </a:p>
          <a:p>
            <a:pPr marL="0" indent="0" algn="just">
              <a:lnSpc>
                <a:spcPct val="160000"/>
              </a:lnSpc>
              <a:buNone/>
            </a:pPr>
            <a:r>
              <a:rPr lang="fa-IR" dirty="0"/>
              <a:t>خطاب به پدر: تو درباره ی فرزند و کسی که بر او ولایت داری مسئول هستی که تأدیب نیکو انجام دهی و او را به سوی خدایش راهنمایی کنی</a:t>
            </a:r>
          </a:p>
        </p:txBody>
      </p:sp>
    </p:spTree>
  </p:cSld>
  <p:clrMapOvr>
    <a:masterClrMapping/>
  </p:clrMapOvr>
  <p:transition spd="slow">
    <p:newsfla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52" y="1000108"/>
            <a:ext cx="7498080" cy="4800600"/>
          </a:xfrm>
        </p:spPr>
        <p:txBody>
          <a:bodyPr/>
          <a:lstStyle/>
          <a:p>
            <a:pPr marL="0" indent="0" algn="just">
              <a:lnSpc>
                <a:spcPct val="150000"/>
              </a:lnSpc>
              <a:buNone/>
            </a:pPr>
            <a:r>
              <a:rPr lang="fa-IR" dirty="0"/>
              <a:t>خداوند در سوره لقمان می فرمایند:</a:t>
            </a:r>
            <a:endParaRPr lang="en-US" dirty="0"/>
          </a:p>
          <a:p>
            <a:pPr marL="0" indent="0" algn="just">
              <a:lnSpc>
                <a:spcPct val="150000"/>
              </a:lnSpc>
              <a:buNone/>
            </a:pPr>
            <a:r>
              <a:rPr lang="fa-IR" dirty="0"/>
              <a:t>«وَ إِنَ جاهَداکَ عَلی اَن تُشرِکَ بی مالَیسَ لَکَ بِه عِلمُ فَلا تُطعِمُها»</a:t>
            </a:r>
            <a:endParaRPr lang="en-US" dirty="0"/>
          </a:p>
          <a:p>
            <a:pPr marL="0" indent="0" algn="just">
              <a:lnSpc>
                <a:spcPct val="150000"/>
              </a:lnSpc>
              <a:buNone/>
            </a:pPr>
            <a:r>
              <a:rPr lang="fa-IR" dirty="0"/>
              <a:t>و اگر والدین خواستند ترا وا دارند که چیزی غیر معقول را شریک من قرار دهی از آیین شرک آمیز آنان پیروی مکن.</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7290" y="357166"/>
            <a:ext cx="7329510" cy="5768997"/>
          </a:xfrm>
        </p:spPr>
        <p:txBody>
          <a:bodyPr>
            <a:normAutofit fontScale="85000" lnSpcReduction="20000"/>
          </a:bodyPr>
          <a:lstStyle/>
          <a:p>
            <a:pPr marL="0" indent="0" algn="just">
              <a:lnSpc>
                <a:spcPct val="160000"/>
              </a:lnSpc>
              <a:buNone/>
            </a:pPr>
            <a:r>
              <a:rPr lang="fa-IR" b="1" dirty="0"/>
              <a:t>همه اصول و روشهایی که در مرحله پیش مطرح شد باید در این مرحله نیز همچنان مورد استفاده قرار گیرد. اما بر آنها موارد تازه ای تیز افزوده می شود که عبارتند از:</a:t>
            </a:r>
            <a:endParaRPr lang="en-US" dirty="0"/>
          </a:p>
          <a:p>
            <a:pPr marL="0" indent="0" algn="just">
              <a:lnSpc>
                <a:spcPct val="160000"/>
              </a:lnSpc>
              <a:buNone/>
            </a:pPr>
            <a:r>
              <a:rPr lang="fa-IR" dirty="0"/>
              <a:t>1) اصل تحول باطن و روشهای اعطای بینش و دعوت به ایمان</a:t>
            </a:r>
            <a:endParaRPr lang="en-US" dirty="0"/>
          </a:p>
          <a:p>
            <a:pPr marL="0" indent="0" algn="just">
              <a:lnSpc>
                <a:spcPct val="160000"/>
              </a:lnSpc>
              <a:buNone/>
            </a:pPr>
            <a:r>
              <a:rPr lang="fa-IR" dirty="0"/>
              <a:t>چون نوجوان در این مرحله امادگی استقلال اندیشه و عقل را یافته است . لازم است به پیروی از اصل تحول باطن به دنبال ایجاد تحول درونی در وی باشیم.</a:t>
            </a:r>
            <a:endParaRPr lang="en-US" dirty="0"/>
          </a:p>
          <a:p>
            <a:pPr marL="0" indent="0" algn="just">
              <a:lnSpc>
                <a:spcPct val="160000"/>
              </a:lnSpc>
              <a:buNone/>
            </a:pPr>
            <a:r>
              <a:rPr lang="fa-IR" dirty="0"/>
              <a:t>روشهای ما برای پدید آوردن این تحول هم ناظر به (فکر) اعطای بینش و هم ناظر (عزم) نوجوان (دعوت به ایمان) است.</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928670"/>
            <a:ext cx="7498080" cy="4800600"/>
          </a:xfrm>
        </p:spPr>
        <p:txBody>
          <a:bodyPr>
            <a:normAutofit lnSpcReduction="10000"/>
          </a:bodyPr>
          <a:lstStyle/>
          <a:p>
            <a:pPr algn="just">
              <a:lnSpc>
                <a:spcPct val="160000"/>
              </a:lnSpc>
              <a:buNone/>
            </a:pPr>
            <a:r>
              <a:rPr lang="fa-IR" dirty="0"/>
              <a:t>2) اصل مسئولیت و روش ابتلاء</a:t>
            </a:r>
            <a:endParaRPr lang="en-US" dirty="0"/>
          </a:p>
          <a:p>
            <a:pPr algn="just">
              <a:lnSpc>
                <a:spcPct val="160000"/>
              </a:lnSpc>
              <a:buNone/>
            </a:pPr>
            <a:r>
              <a:rPr lang="fa-IR" dirty="0"/>
              <a:t>احکام تکمیلی درباره ی کودکان منحصر به سه قسم است.</a:t>
            </a:r>
            <a:endParaRPr lang="en-US" dirty="0"/>
          </a:p>
          <a:p>
            <a:pPr algn="just">
              <a:lnSpc>
                <a:spcPct val="160000"/>
              </a:lnSpc>
              <a:buNone/>
            </a:pPr>
            <a:r>
              <a:rPr lang="fa-IR" dirty="0"/>
              <a:t>الف) مستحبات (شامل مستحبات و واجبات).</a:t>
            </a:r>
            <a:endParaRPr lang="en-US" dirty="0"/>
          </a:p>
          <a:p>
            <a:pPr algn="just">
              <a:lnSpc>
                <a:spcPct val="160000"/>
              </a:lnSpc>
              <a:buNone/>
            </a:pPr>
            <a:r>
              <a:rPr lang="fa-IR" dirty="0"/>
              <a:t>ب) مکروهات (شامل محرمات و مکروهات).</a:t>
            </a:r>
            <a:endParaRPr lang="en-US" dirty="0"/>
          </a:p>
          <a:p>
            <a:pPr algn="just">
              <a:lnSpc>
                <a:spcPct val="160000"/>
              </a:lnSpc>
              <a:buNone/>
            </a:pPr>
            <a:r>
              <a:rPr lang="fa-IR" dirty="0"/>
              <a:t>ج) مباحات.</a:t>
            </a:r>
            <a:endParaRPr lang="en-US" dirty="0"/>
          </a:p>
          <a:p>
            <a:pPr algn="just">
              <a:lnSpc>
                <a:spcPct val="160000"/>
              </a:lnSpc>
              <a:buNone/>
            </a:pPr>
            <a:endParaRPr lang="fa-IR" dirty="0"/>
          </a:p>
        </p:txBody>
      </p:sp>
    </p:spTree>
  </p:cSld>
  <p:clrMapOvr>
    <a:masterClrMapping/>
  </p:clrMapOvr>
  <p:transition spd="slow">
    <p:newsfla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46085"/>
            <a:ext cx="7472386" cy="6054749"/>
          </a:xfrm>
        </p:spPr>
        <p:txBody>
          <a:bodyPr>
            <a:normAutofit fontScale="62500" lnSpcReduction="20000"/>
          </a:bodyPr>
          <a:lstStyle/>
          <a:p>
            <a:pPr marL="0" indent="0" algn="just">
              <a:lnSpc>
                <a:spcPct val="160000"/>
              </a:lnSpc>
              <a:buNone/>
            </a:pPr>
            <a:r>
              <a:rPr lang="fa-IR" b="1" dirty="0"/>
              <a:t>اصول روشهای زیر در این مرحله مراعات گردد.</a:t>
            </a:r>
            <a:endParaRPr lang="en-US" dirty="0"/>
          </a:p>
          <a:p>
            <a:pPr marL="0" lvl="0" indent="0" algn="just">
              <a:lnSpc>
                <a:spcPct val="160000"/>
              </a:lnSpc>
              <a:buNone/>
            </a:pPr>
            <a:r>
              <a:rPr lang="fa-IR" dirty="0"/>
              <a:t>اصل مداومت و محافظت بر عمل و روش فرضیه سازی.</a:t>
            </a:r>
            <a:endParaRPr lang="en-US" dirty="0"/>
          </a:p>
          <a:p>
            <a:pPr marL="0" lvl="0" indent="0" algn="just">
              <a:lnSpc>
                <a:spcPct val="160000"/>
              </a:lnSpc>
              <a:buNone/>
            </a:pPr>
            <a:r>
              <a:rPr lang="fa-IR" dirty="0"/>
              <a:t>اصل عدل و روشهای تکلیف و به قدر وسع انداز و مجازات به قدر خطا.</a:t>
            </a:r>
            <a:endParaRPr lang="en-US" dirty="0"/>
          </a:p>
          <a:p>
            <a:pPr marL="0" lvl="0" indent="0" algn="just">
              <a:lnSpc>
                <a:spcPct val="160000"/>
              </a:lnSpc>
              <a:buNone/>
            </a:pPr>
            <a:r>
              <a:rPr lang="fa-IR" dirty="0"/>
              <a:t>اصل مسامحت و روشهای مرحله ای نمودن تکالیف و تجدید نظر در آنها.</a:t>
            </a:r>
            <a:endParaRPr lang="en-US" dirty="0"/>
          </a:p>
          <a:p>
            <a:pPr marL="0" indent="0" algn="just">
              <a:lnSpc>
                <a:spcPct val="160000"/>
              </a:lnSpc>
              <a:buNone/>
            </a:pPr>
            <a:r>
              <a:rPr lang="fa-IR" b="1" dirty="0"/>
              <a:t>4- اصل تعقل و روشهای تزکیه و تعلیم حکمت</a:t>
            </a:r>
            <a:endParaRPr lang="en-US" dirty="0"/>
          </a:p>
          <a:p>
            <a:pPr marL="0" indent="0" algn="just">
              <a:lnSpc>
                <a:spcPct val="160000"/>
              </a:lnSpc>
              <a:buNone/>
            </a:pPr>
            <a:r>
              <a:rPr lang="fa-IR" dirty="0"/>
              <a:t>طبق این اصل باید نوجوان را که به استقلال فکری دست یافته است به تفکر صحیح و راهیاب (تعقل) رهنمون شد.</a:t>
            </a:r>
            <a:endParaRPr lang="en-US" dirty="0"/>
          </a:p>
          <a:p>
            <a:pPr marL="0" indent="0" algn="just">
              <a:lnSpc>
                <a:spcPct val="160000"/>
              </a:lnSpc>
              <a:buNone/>
            </a:pPr>
            <a:r>
              <a:rPr lang="fa-IR" dirty="0"/>
              <a:t>از روشهای حاصل این کار نخست آن است که چگونگی بیرون رفتن از کشاکش هواها و هوسها را به نوجوان بیاموزیم</a:t>
            </a:r>
            <a:r>
              <a:rPr lang="fa-IR" dirty="0" smtClean="0"/>
              <a:t>.</a:t>
            </a:r>
          </a:p>
          <a:p>
            <a:pPr marL="0" indent="0" algn="just">
              <a:lnSpc>
                <a:spcPct val="160000"/>
              </a:lnSpc>
              <a:buNone/>
            </a:pPr>
            <a:r>
              <a:rPr lang="fa-IR" dirty="0"/>
              <a:t>حاصل رهایی و تسلط بر کشش های درونی، تزکیه است و به موازات و به میزانی که تزکیه حاصل می شود تعقل میسّر تر </a:t>
            </a:r>
            <a:endParaRPr lang="fa-IR" dirty="0" smtClean="0"/>
          </a:p>
          <a:p>
            <a:pPr marL="0" indent="0" algn="just">
              <a:lnSpc>
                <a:spcPct val="160000"/>
              </a:lnSpc>
              <a:buNone/>
            </a:pPr>
            <a:r>
              <a:rPr lang="fa-IR" dirty="0" smtClean="0"/>
              <a:t>می </a:t>
            </a:r>
            <a:r>
              <a:rPr lang="fa-IR" dirty="0"/>
              <a:t>گردد</a:t>
            </a:r>
            <a:r>
              <a:rPr lang="fa-IR" dirty="0" smtClean="0"/>
              <a:t>.</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374647"/>
            <a:ext cx="7543824" cy="5840435"/>
          </a:xfrm>
        </p:spPr>
        <p:txBody>
          <a:bodyPr>
            <a:normAutofit fontScale="77500" lnSpcReduction="20000"/>
          </a:bodyPr>
          <a:lstStyle/>
          <a:p>
            <a:pPr marL="0" indent="0" algn="just">
              <a:lnSpc>
                <a:spcPct val="160000"/>
              </a:lnSpc>
              <a:buNone/>
            </a:pPr>
            <a:r>
              <a:rPr lang="fa-IR" b="1" dirty="0"/>
              <a:t>مرحله سوم ایمان</a:t>
            </a:r>
            <a:endParaRPr lang="en-US" dirty="0"/>
          </a:p>
          <a:p>
            <a:pPr marL="0" indent="0" algn="just">
              <a:lnSpc>
                <a:spcPct val="160000"/>
              </a:lnSpc>
              <a:buNone/>
            </a:pPr>
            <a:r>
              <a:rPr lang="fa-IR" dirty="0"/>
              <a:t>ایمان در مرتبه ای به راه می یابد و در مرتبه ای دیگر در دل ریشه </a:t>
            </a:r>
            <a:r>
              <a:rPr lang="fa-IR" dirty="0" smtClean="0"/>
              <a:t/>
            </a:r>
            <a:br>
              <a:rPr lang="fa-IR" dirty="0" smtClean="0"/>
            </a:br>
            <a:r>
              <a:rPr lang="fa-IR" dirty="0" smtClean="0"/>
              <a:t>می </a:t>
            </a:r>
            <a:r>
              <a:rPr lang="fa-IR" dirty="0"/>
              <a:t>دواند.</a:t>
            </a:r>
            <a:endParaRPr lang="en-US" dirty="0"/>
          </a:p>
          <a:p>
            <a:pPr marL="0" indent="0" algn="just">
              <a:lnSpc>
                <a:spcPct val="160000"/>
              </a:lnSpc>
              <a:buNone/>
            </a:pPr>
            <a:r>
              <a:rPr lang="fa-IR" b="1" dirty="0"/>
              <a:t>مراحل:</a:t>
            </a:r>
            <a:endParaRPr lang="en-US" dirty="0"/>
          </a:p>
          <a:p>
            <a:pPr marL="0" indent="0" algn="just">
              <a:lnSpc>
                <a:spcPct val="160000"/>
              </a:lnSpc>
              <a:buNone/>
            </a:pPr>
            <a:r>
              <a:rPr lang="fa-IR" b="1" dirty="0"/>
              <a:t>1) اصل تغییر ظاهر و روش تحمیل به نفس: </a:t>
            </a:r>
            <a:r>
              <a:rPr lang="fa-IR" dirty="0"/>
              <a:t>روش تحمیل به نفس است که به کار بستن آن مستلزم حصول میزان قابل توجهی از کفّ نفس می باشد. فرد در این مرحله می تواند روش مزبور را در جهت تغییر ظاهر و اعمال خویش به کار بندد.</a:t>
            </a:r>
            <a:endParaRPr lang="en-US" dirty="0"/>
          </a:p>
          <a:p>
            <a:pPr marL="0" indent="0" algn="just">
              <a:lnSpc>
                <a:spcPct val="160000"/>
              </a:lnSpc>
              <a:buNone/>
            </a:pPr>
            <a:r>
              <a:rPr lang="fa-IR" dirty="0"/>
              <a:t>حاصل تحمیل اعمال بر خویش، ظهور وضعیتی درونی است که آن را در مرحله حاضر تثبیت ایمان نامیده می شود، مانند روزه داشتن.</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500042"/>
            <a:ext cx="7472386" cy="5626121"/>
          </a:xfrm>
        </p:spPr>
        <p:txBody>
          <a:bodyPr>
            <a:normAutofit fontScale="92500" lnSpcReduction="10000"/>
          </a:bodyPr>
          <a:lstStyle/>
          <a:p>
            <a:pPr marL="0" indent="0" algn="just">
              <a:lnSpc>
                <a:spcPct val="150000"/>
              </a:lnSpc>
              <a:buNone/>
            </a:pPr>
            <a:r>
              <a:rPr lang="fa-IR" b="1" dirty="0"/>
              <a:t>2) اصل تحول باطن و روش اعطای بینش:</a:t>
            </a:r>
            <a:r>
              <a:rPr lang="fa-IR" dirty="0"/>
              <a:t> باید فرد را به منظری وسیع تر به نگریستن در مسائل انسان و جهان فرا خواند.</a:t>
            </a:r>
            <a:endParaRPr lang="en-US" dirty="0"/>
          </a:p>
          <a:p>
            <a:pPr marL="0" indent="0" algn="just">
              <a:lnSpc>
                <a:spcPct val="150000"/>
              </a:lnSpc>
              <a:buNone/>
            </a:pPr>
            <a:r>
              <a:rPr lang="fa-IR" b="1" dirty="0"/>
              <a:t>3) اصل مداومت و محافظت بر عمل و روش فرضیه سازی و محاسبه نفس: </a:t>
            </a:r>
            <a:r>
              <a:rPr lang="fa-IR" dirty="0"/>
              <a:t>اعمال و افعال که دیگران آنها را به چشم مستحبات می نگرند او بر خود واجب می داند. چنانچه که اگر عملی در وقت از او انجام نشد آن را در وقت دیگر جبران کند.</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57372"/>
            <a:ext cx="8229600" cy="1143000"/>
          </a:xfrm>
        </p:spPr>
        <p:txBody>
          <a:bodyPr>
            <a:normAutofit/>
          </a:bodyPr>
          <a:lstStyle/>
          <a:p>
            <a:pPr algn="r"/>
            <a:r>
              <a:rPr lang="fa-IR" b="1" dirty="0"/>
              <a:t>مراحل تعلیم و تربیت در </a:t>
            </a:r>
            <a:r>
              <a:rPr lang="fa-IR" b="1" dirty="0" smtClean="0"/>
              <a:t>اسلام</a:t>
            </a:r>
            <a:endParaRPr lang="fa-IR" dirty="0"/>
          </a:p>
        </p:txBody>
      </p:sp>
    </p:spTree>
  </p:cSld>
  <p:clrMapOvr>
    <a:masterClrMapping/>
  </p:clrMapOvr>
  <p:transition spd="slow">
    <p:newsfla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52" y="374647"/>
            <a:ext cx="7400948" cy="5911873"/>
          </a:xfrm>
        </p:spPr>
        <p:txBody>
          <a:bodyPr>
            <a:noAutofit/>
          </a:bodyPr>
          <a:lstStyle/>
          <a:p>
            <a:pPr marL="0" indent="0" algn="just">
              <a:lnSpc>
                <a:spcPct val="170000"/>
              </a:lnSpc>
              <a:buNone/>
            </a:pPr>
            <a:r>
              <a:rPr lang="fa-IR" sz="1900" b="1" dirty="0"/>
              <a:t>4) اصل مسئولیت و روش تحریک ایمان.</a:t>
            </a:r>
            <a:endParaRPr lang="en-US" sz="1900" dirty="0"/>
          </a:p>
          <a:p>
            <a:pPr marL="0" indent="0" algn="just">
              <a:lnSpc>
                <a:spcPct val="170000"/>
              </a:lnSpc>
              <a:buNone/>
            </a:pPr>
            <a:r>
              <a:rPr lang="fa-IR" sz="1900" b="1" dirty="0"/>
              <a:t>مرحله چهارم: تقوی</a:t>
            </a:r>
            <a:endParaRPr lang="en-US" sz="1900" dirty="0"/>
          </a:p>
          <a:p>
            <a:pPr marL="0" indent="0" algn="just">
              <a:lnSpc>
                <a:spcPct val="170000"/>
              </a:lnSpc>
              <a:buNone/>
            </a:pPr>
            <a:r>
              <a:rPr lang="fa-IR" sz="1900" dirty="0"/>
              <a:t>پس از ثبات و استقرار ایمان ـ مرحله دیگری ظهور می کند که به منزله ی ثمره آن ایمان استوار است. در اینجا مراد (حق تقوی) است که مرتبه ای رفیع از تقوی محسوب می شود.</a:t>
            </a:r>
            <a:endParaRPr lang="en-US" sz="1900" dirty="0"/>
          </a:p>
          <a:p>
            <a:pPr marL="0" indent="0" algn="just">
              <a:lnSpc>
                <a:spcPct val="170000"/>
              </a:lnSpc>
              <a:buNone/>
            </a:pPr>
            <a:r>
              <a:rPr lang="fa-IR" sz="1900" dirty="0"/>
              <a:t>ویژگیهای بارز این مرحله در سختی از امام صادق (ع) برای تبیین و تفسیر حق آمده است.</a:t>
            </a:r>
            <a:endParaRPr lang="en-US" sz="1900" dirty="0"/>
          </a:p>
          <a:p>
            <a:pPr marL="0" indent="0" algn="just">
              <a:lnSpc>
                <a:spcPct val="170000"/>
              </a:lnSpc>
              <a:buNone/>
            </a:pPr>
            <a:r>
              <a:rPr lang="fa-IR" sz="1900" dirty="0"/>
              <a:t>عَن اَبی بَصیر قال سألت ابا عبدالله (ع) عَن قول الله عزوجل:</a:t>
            </a:r>
            <a:endParaRPr lang="en-US" sz="1900" dirty="0"/>
          </a:p>
          <a:p>
            <a:pPr marL="0" indent="0" algn="just">
              <a:lnSpc>
                <a:spcPct val="170000"/>
              </a:lnSpc>
              <a:buNone/>
            </a:pPr>
            <a:r>
              <a:rPr lang="fa-IR" sz="1900" dirty="0"/>
              <a:t>«اِتَقوا اللهَ حَقَّ تَقائِهِ قالَ یُطاع فلا یُعصی وَ یُذکرُ فلایسنی وَ یَشکر فلا یُفکِرَ»</a:t>
            </a:r>
            <a:endParaRPr lang="en-US" sz="1900" dirty="0"/>
          </a:p>
          <a:p>
            <a:pPr marL="0" indent="0" algn="just">
              <a:lnSpc>
                <a:spcPct val="170000"/>
              </a:lnSpc>
              <a:buNone/>
            </a:pPr>
            <a:r>
              <a:rPr lang="fa-IR" sz="1900" dirty="0"/>
              <a:t>ابی بصیر درباره ی این آیه که: خدا را آنچنان که حق تقوی است، تقوی بورزید پرسید، </a:t>
            </a:r>
            <a:br>
              <a:rPr lang="fa-IR" sz="1900" dirty="0"/>
            </a:br>
            <a:r>
              <a:rPr lang="fa-IR" sz="1900" dirty="0"/>
              <a:t>امام صادق (ع) فرمودند:</a:t>
            </a:r>
            <a:endParaRPr lang="en-US" sz="1900" dirty="0"/>
          </a:p>
          <a:p>
            <a:pPr marL="0" indent="0" algn="just">
              <a:lnSpc>
                <a:spcPct val="170000"/>
              </a:lnSpc>
              <a:buNone/>
            </a:pPr>
            <a:r>
              <a:rPr lang="fa-IR" sz="1900" dirty="0"/>
              <a:t>«در مرتبه حق تقوی، اطاعت بی عصیان، ذکر بی نیسان و شکر بی کفران موجود است».</a:t>
            </a:r>
            <a:endParaRPr lang="en-US" sz="1900" dirty="0"/>
          </a:p>
          <a:p>
            <a:pPr marL="0" indent="0" algn="just">
              <a:lnSpc>
                <a:spcPct val="170000"/>
              </a:lnSpc>
              <a:buNone/>
            </a:pPr>
            <a:endParaRPr lang="fa-IR" sz="1900" dirty="0"/>
          </a:p>
        </p:txBody>
      </p:sp>
    </p:spTree>
  </p:cSld>
  <p:clrMapOvr>
    <a:masterClrMapping/>
  </p:clrMapOvr>
  <p:transition spd="slow">
    <p:newsfla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52" y="785794"/>
            <a:ext cx="7400948" cy="5340369"/>
          </a:xfrm>
        </p:spPr>
        <p:txBody>
          <a:bodyPr/>
          <a:lstStyle/>
          <a:p>
            <a:pPr marL="0" indent="0" algn="just">
              <a:lnSpc>
                <a:spcPct val="150000"/>
              </a:lnSpc>
              <a:buNone/>
            </a:pPr>
            <a:r>
              <a:rPr lang="fa-IR" b="1" dirty="0"/>
              <a:t>مراحل:</a:t>
            </a:r>
            <a:endParaRPr lang="en-US" dirty="0"/>
          </a:p>
          <a:p>
            <a:pPr marL="0" indent="0" algn="just">
              <a:lnSpc>
                <a:spcPct val="150000"/>
              </a:lnSpc>
              <a:buNone/>
            </a:pPr>
            <a:r>
              <a:rPr lang="fa-IR" b="1" dirty="0"/>
              <a:t>1) اصل سبقت و روش تکلیف در غایت وسع:</a:t>
            </a:r>
            <a:r>
              <a:rPr lang="fa-IR" dirty="0"/>
              <a:t> اصل و قاعده ای که در این مرحله مصداق بارز آن محسوب می شود اصل سبقت است، پیشی جستن از دیگران و بیشتر و بیشتر رفتن، اصلی است که باید در تدابیر تربیتی در مرحله سایه افکند و لذا روش ویژه ای که در این مرحله باید به کار بست تکلیف در غایت وسع است.</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28604"/>
            <a:ext cx="7472386" cy="5697559"/>
          </a:xfrm>
        </p:spPr>
        <p:txBody>
          <a:bodyPr>
            <a:normAutofit fontScale="70000" lnSpcReduction="20000"/>
          </a:bodyPr>
          <a:lstStyle/>
          <a:p>
            <a:pPr marL="0" indent="0" algn="just">
              <a:lnSpc>
                <a:spcPct val="160000"/>
              </a:lnSpc>
              <a:buNone/>
            </a:pPr>
            <a:r>
              <a:rPr lang="fa-IR" b="1" dirty="0"/>
              <a:t>مرحله پنجم: ایمان</a:t>
            </a:r>
            <a:endParaRPr lang="en-US" dirty="0"/>
          </a:p>
          <a:p>
            <a:pPr marL="0" indent="0" algn="just">
              <a:lnSpc>
                <a:spcPct val="160000"/>
              </a:lnSpc>
              <a:buNone/>
            </a:pPr>
            <a:r>
              <a:rPr lang="fa-IR" dirty="0"/>
              <a:t>پس از مرحله تقوی، مرحله نهایی ربوبی شدن آدمی فرا می رسد و آن مرحله یقین و ایمان است و خداوند طی کنندگان آن را موقنین نامیده است.</a:t>
            </a:r>
            <a:endParaRPr lang="en-US" dirty="0"/>
          </a:p>
          <a:p>
            <a:pPr marL="0" indent="0" algn="just">
              <a:lnSpc>
                <a:spcPct val="160000"/>
              </a:lnSpc>
              <a:buNone/>
            </a:pPr>
            <a:r>
              <a:rPr lang="fa-IR" dirty="0"/>
              <a:t>خداوند برای آنکه ابراهیم (ع) به یقین نایل کند، چشم او را با نگاه ملکوتی باز </a:t>
            </a:r>
            <a:r>
              <a:rPr lang="fa-IR" dirty="0" smtClean="0"/>
              <a:t/>
            </a:r>
            <a:br>
              <a:rPr lang="fa-IR" dirty="0" smtClean="0"/>
            </a:br>
            <a:r>
              <a:rPr lang="fa-IR" dirty="0" smtClean="0"/>
              <a:t>می </a:t>
            </a:r>
            <a:r>
              <a:rPr lang="fa-IR" dirty="0"/>
              <a:t>کنند.</a:t>
            </a:r>
            <a:endParaRPr lang="en-US" dirty="0"/>
          </a:p>
          <a:p>
            <a:pPr marL="0" indent="0" algn="just">
              <a:lnSpc>
                <a:spcPct val="160000"/>
              </a:lnSpc>
              <a:buNone/>
            </a:pPr>
            <a:r>
              <a:rPr lang="fa-IR" dirty="0"/>
              <a:t>«وَ کَذلِکَ نُرِیَ ابراهیم مَلَکُوتَ السَمواتِ و الارضِ لِیَکونَ مَن الموُقِنین» (انعام 75).</a:t>
            </a:r>
            <a:endParaRPr lang="en-US" dirty="0"/>
          </a:p>
          <a:p>
            <a:pPr marL="0" indent="0" algn="just">
              <a:lnSpc>
                <a:spcPct val="160000"/>
              </a:lnSpc>
              <a:buNone/>
            </a:pPr>
            <a:r>
              <a:rPr lang="fa-IR" dirty="0"/>
              <a:t>(و چنین، ملکوت آسمانی و زمین را به ابراهیم نمایاندیم تا از اهل یقین شود).</a:t>
            </a:r>
            <a:endParaRPr lang="en-US" dirty="0"/>
          </a:p>
          <a:p>
            <a:pPr marL="0" indent="0" algn="just">
              <a:lnSpc>
                <a:spcPct val="160000"/>
              </a:lnSpc>
              <a:buNone/>
            </a:pPr>
            <a:r>
              <a:rPr lang="fa-IR" dirty="0"/>
              <a:t>«اّعبُدُ رَبِکَ حَتّی یَأتیکَ الیَقیُن». (یونس 63).</a:t>
            </a:r>
            <a:endParaRPr lang="en-US" dirty="0"/>
          </a:p>
          <a:p>
            <a:pPr marL="0" indent="0" algn="just">
              <a:lnSpc>
                <a:spcPct val="160000"/>
              </a:lnSpc>
              <a:buNone/>
            </a:pPr>
            <a:r>
              <a:rPr lang="fa-IR" dirty="0"/>
              <a:t>خدایت را عبادت کن تا یقین به نزد تو آمد.</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6" y="71414"/>
            <a:ext cx="8215338" cy="1143000"/>
          </a:xfrm>
        </p:spPr>
        <p:txBody>
          <a:bodyPr>
            <a:noAutofit/>
          </a:bodyPr>
          <a:lstStyle/>
          <a:p>
            <a:pPr algn="r"/>
            <a:r>
              <a:rPr lang="fa-IR" sz="2300" dirty="0"/>
              <a:t>وظایف در هنگام رسیدن به یقین تداوم دارد و از آن پس وظایف حکمت خواهد بود.</a:t>
            </a:r>
            <a:r>
              <a:rPr lang="en-US" sz="2300" dirty="0"/>
              <a:t/>
            </a:r>
            <a:br>
              <a:rPr lang="en-US" sz="2300" dirty="0"/>
            </a:br>
            <a:endParaRPr lang="fa-IR" sz="2300" dirty="0"/>
          </a:p>
        </p:txBody>
      </p:sp>
      <p:graphicFrame>
        <p:nvGraphicFramePr>
          <p:cNvPr id="4" name="Table 3"/>
          <p:cNvGraphicFramePr>
            <a:graphicFrameLocks noGrp="1"/>
          </p:cNvGraphicFramePr>
          <p:nvPr/>
        </p:nvGraphicFramePr>
        <p:xfrm>
          <a:off x="1214414" y="1071546"/>
          <a:ext cx="7643866" cy="5286416"/>
        </p:xfrm>
        <a:graphic>
          <a:graphicData uri="http://schemas.openxmlformats.org/drawingml/2006/table">
            <a:tbl>
              <a:tblPr rtl="1">
                <a:tableStyleId>{3C2FFA5D-87B4-456A-9821-1D502468CF0F}</a:tableStyleId>
              </a:tblPr>
              <a:tblGrid>
                <a:gridCol w="2618228"/>
                <a:gridCol w="2619079"/>
                <a:gridCol w="2406559"/>
              </a:tblGrid>
              <a:tr h="528642">
                <a:tc>
                  <a:txBody>
                    <a:bodyPr/>
                    <a:lstStyle/>
                    <a:p>
                      <a:pPr algn="ctr" rtl="1">
                        <a:lnSpc>
                          <a:spcPct val="150000"/>
                        </a:lnSpc>
                        <a:spcAft>
                          <a:spcPts val="0"/>
                        </a:spcAft>
                      </a:pPr>
                      <a:r>
                        <a:rPr lang="fa-IR" sz="2000" dirty="0"/>
                        <a:t>مراحل </a:t>
                      </a:r>
                      <a:r>
                        <a:rPr lang="fa-IR" sz="2000" dirty="0" smtClean="0"/>
                        <a:t>تطوّر </a:t>
                      </a:r>
                      <a:r>
                        <a:rPr lang="fa-IR" sz="2000" dirty="0"/>
                        <a:t>وسع آدمی</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a:t>محدوده ی تقریبی سنی</a:t>
                      </a:r>
                      <a:endParaRPr lang="en-US" sz="200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a:t>مراحل تربیت</a:t>
                      </a:r>
                      <a:endParaRPr lang="en-US" sz="2000">
                        <a:latin typeface="Times New Roman"/>
                        <a:ea typeface="Calibri"/>
                        <a:cs typeface="B Nazanin"/>
                      </a:endParaRPr>
                    </a:p>
                  </a:txBody>
                  <a:tcPr marL="68580" marR="68580" marT="0" marB="0" anchor="ctr"/>
                </a:tc>
              </a:tr>
              <a:tr h="1057282">
                <a:tc>
                  <a:txBody>
                    <a:bodyPr/>
                    <a:lstStyle/>
                    <a:p>
                      <a:pPr algn="ctr" rtl="1">
                        <a:lnSpc>
                          <a:spcPct val="150000"/>
                        </a:lnSpc>
                        <a:spcAft>
                          <a:spcPts val="0"/>
                        </a:spcAft>
                      </a:pPr>
                      <a:r>
                        <a:rPr lang="fa-IR" sz="2000" dirty="0"/>
                        <a:t>1- مرحله ی فعالیت</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dirty="0"/>
                        <a:t>7 سال</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a:t>1- مرحله تمهید</a:t>
                      </a:r>
                      <a:endParaRPr lang="en-US" sz="2000"/>
                    </a:p>
                    <a:p>
                      <a:pPr algn="ctr" rtl="1">
                        <a:lnSpc>
                          <a:spcPct val="150000"/>
                        </a:lnSpc>
                        <a:spcAft>
                          <a:spcPts val="0"/>
                        </a:spcAft>
                      </a:pPr>
                      <a:r>
                        <a:rPr lang="fa-IR" sz="2000"/>
                        <a:t>الف) زیر مرحله اول: بازی</a:t>
                      </a:r>
                      <a:endParaRPr lang="en-US" sz="2000">
                        <a:latin typeface="Times New Roman"/>
                        <a:ea typeface="Calibri"/>
                        <a:cs typeface="B Nazanin"/>
                      </a:endParaRPr>
                    </a:p>
                  </a:txBody>
                  <a:tcPr marL="68580" marR="68580" marT="0" marB="0" anchor="ctr"/>
                </a:tc>
              </a:tr>
              <a:tr h="1057282">
                <a:tc>
                  <a:txBody>
                    <a:bodyPr/>
                    <a:lstStyle/>
                    <a:p>
                      <a:pPr algn="ctr" rtl="1">
                        <a:lnSpc>
                          <a:spcPct val="150000"/>
                        </a:lnSpc>
                        <a:spcAft>
                          <a:spcPts val="0"/>
                        </a:spcAft>
                      </a:pPr>
                      <a:r>
                        <a:rPr lang="fa-IR" sz="2000" dirty="0"/>
                        <a:t>2- مرحله ی حصول</a:t>
                      </a:r>
                      <a:endParaRPr lang="en-US" sz="2000" dirty="0"/>
                    </a:p>
                    <a:p>
                      <a:pPr algn="ctr" rtl="1">
                        <a:lnSpc>
                          <a:spcPct val="150000"/>
                        </a:lnSpc>
                        <a:spcAft>
                          <a:spcPts val="0"/>
                        </a:spcAft>
                      </a:pPr>
                      <a:r>
                        <a:rPr lang="fa-IR" sz="2000" dirty="0"/>
                        <a:t>قابلیت تعلیم و تأدیب</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dirty="0"/>
                        <a:t>از 7 سالگی تا بلوغ شرعی</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a:t>ب) زیر مرحله دوم: تأدیب</a:t>
                      </a:r>
                      <a:endParaRPr lang="en-US" sz="2000">
                        <a:latin typeface="Times New Roman"/>
                        <a:ea typeface="Calibri"/>
                        <a:cs typeface="B Nazanin"/>
                      </a:endParaRPr>
                    </a:p>
                  </a:txBody>
                  <a:tcPr marL="68580" marR="68580" marT="0" marB="0" anchor="ctr"/>
                </a:tc>
              </a:tr>
              <a:tr h="528642">
                <a:tc>
                  <a:txBody>
                    <a:bodyPr/>
                    <a:lstStyle/>
                    <a:p>
                      <a:pPr algn="ctr" rtl="1">
                        <a:lnSpc>
                          <a:spcPct val="150000"/>
                        </a:lnSpc>
                        <a:spcAft>
                          <a:spcPts val="0"/>
                        </a:spcAft>
                      </a:pPr>
                      <a:r>
                        <a:rPr lang="fa-IR" sz="2000"/>
                        <a:t>3- مرحله ی بلوغ و اوج بلوغ</a:t>
                      </a:r>
                      <a:endParaRPr lang="en-US" sz="200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dirty="0"/>
                        <a:t>دهه ی دوم</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a:t>2- مرحله ی اسلام</a:t>
                      </a:r>
                      <a:endParaRPr lang="en-US" sz="2000">
                        <a:latin typeface="Times New Roman"/>
                        <a:ea typeface="Calibri"/>
                        <a:cs typeface="B Nazanin"/>
                      </a:endParaRPr>
                    </a:p>
                  </a:txBody>
                  <a:tcPr marL="68580" marR="68580" marT="0" marB="0" anchor="ctr"/>
                </a:tc>
              </a:tr>
              <a:tr h="528642">
                <a:tc>
                  <a:txBody>
                    <a:bodyPr/>
                    <a:lstStyle/>
                    <a:p>
                      <a:pPr algn="ctr" rtl="1">
                        <a:lnSpc>
                          <a:spcPct val="150000"/>
                        </a:lnSpc>
                        <a:spcAft>
                          <a:spcPts val="0"/>
                        </a:spcAft>
                      </a:pPr>
                      <a:r>
                        <a:rPr lang="fa-IR" sz="2000"/>
                        <a:t>4- مرحله اعتدال</a:t>
                      </a:r>
                      <a:endParaRPr lang="en-US" sz="200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dirty="0"/>
                        <a:t>دهه ی سوم</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a:t>3- مرحله ی ایمان</a:t>
                      </a:r>
                      <a:endParaRPr lang="en-US" sz="2000">
                        <a:latin typeface="Times New Roman"/>
                        <a:ea typeface="Calibri"/>
                        <a:cs typeface="B Nazanin"/>
                      </a:endParaRPr>
                    </a:p>
                  </a:txBody>
                  <a:tcPr marL="68580" marR="68580" marT="0" marB="0" anchor="ctr"/>
                </a:tc>
              </a:tr>
              <a:tr h="528642">
                <a:tc>
                  <a:txBody>
                    <a:bodyPr/>
                    <a:lstStyle/>
                    <a:p>
                      <a:pPr algn="ctr" rtl="1">
                        <a:lnSpc>
                          <a:spcPct val="150000"/>
                        </a:lnSpc>
                        <a:spcAft>
                          <a:spcPts val="0"/>
                        </a:spcAft>
                      </a:pPr>
                      <a:r>
                        <a:rPr lang="fa-IR" sz="2000"/>
                        <a:t>5- مرحله ی اعتلا</a:t>
                      </a:r>
                      <a:endParaRPr lang="en-US" sz="200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dirty="0"/>
                        <a:t>دهه ی چهارم</a:t>
                      </a:r>
                      <a:endParaRPr lang="en-US" sz="2000" dirty="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dirty="0"/>
                        <a:t>4- مرحله تقوی</a:t>
                      </a:r>
                      <a:endParaRPr lang="en-US" sz="2000" dirty="0">
                        <a:latin typeface="Times New Roman"/>
                        <a:ea typeface="Calibri"/>
                        <a:cs typeface="B Nazanin"/>
                      </a:endParaRPr>
                    </a:p>
                  </a:txBody>
                  <a:tcPr marL="68580" marR="68580" marT="0" marB="0" anchor="ctr"/>
                </a:tc>
              </a:tr>
              <a:tr h="528642">
                <a:tc>
                  <a:txBody>
                    <a:bodyPr/>
                    <a:lstStyle/>
                    <a:p>
                      <a:pPr algn="ctr" rtl="1">
                        <a:lnSpc>
                          <a:spcPct val="150000"/>
                        </a:lnSpc>
                        <a:spcAft>
                          <a:spcPts val="0"/>
                        </a:spcAft>
                      </a:pPr>
                      <a:r>
                        <a:rPr lang="fa-IR" sz="2000"/>
                        <a:t>6- مرحله بزرگسالی</a:t>
                      </a:r>
                      <a:endParaRPr lang="en-US" sz="200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a:t>دهه های پنجم و ششم و هفتم</a:t>
                      </a:r>
                      <a:endParaRPr lang="en-US" sz="2000">
                        <a:latin typeface="Times New Roman"/>
                        <a:ea typeface="Calibri"/>
                        <a:cs typeface="B Nazanin"/>
                      </a:endParaRPr>
                    </a:p>
                  </a:txBody>
                  <a:tcPr marL="68580" marR="68580" marT="0" marB="0" anchor="ctr"/>
                </a:tc>
                <a:tc rowSpan="2">
                  <a:txBody>
                    <a:bodyPr/>
                    <a:lstStyle/>
                    <a:p>
                      <a:pPr algn="ctr" rtl="1">
                        <a:lnSpc>
                          <a:spcPct val="150000"/>
                        </a:lnSpc>
                        <a:spcAft>
                          <a:spcPts val="0"/>
                        </a:spcAft>
                      </a:pPr>
                      <a:r>
                        <a:rPr lang="fa-IR" sz="2000" dirty="0"/>
                        <a:t>5- مرحله ی یقین</a:t>
                      </a:r>
                      <a:endParaRPr lang="en-US" sz="2000" dirty="0">
                        <a:latin typeface="Times New Roman"/>
                        <a:ea typeface="Calibri"/>
                        <a:cs typeface="B Nazanin"/>
                      </a:endParaRPr>
                    </a:p>
                  </a:txBody>
                  <a:tcPr marL="68580" marR="68580" marT="0" marB="0" anchor="ctr"/>
                </a:tc>
              </a:tr>
              <a:tr h="528642">
                <a:tc>
                  <a:txBody>
                    <a:bodyPr/>
                    <a:lstStyle/>
                    <a:p>
                      <a:pPr algn="ctr" rtl="1">
                        <a:lnSpc>
                          <a:spcPct val="150000"/>
                        </a:lnSpc>
                        <a:spcAft>
                          <a:spcPts val="0"/>
                        </a:spcAft>
                      </a:pPr>
                      <a:r>
                        <a:rPr lang="fa-IR" sz="2000"/>
                        <a:t>7- مرحله ی کهنسالی</a:t>
                      </a:r>
                      <a:endParaRPr lang="en-US" sz="2000">
                        <a:latin typeface="Times New Roman"/>
                        <a:ea typeface="Calibri"/>
                        <a:cs typeface="B Nazanin"/>
                      </a:endParaRPr>
                    </a:p>
                  </a:txBody>
                  <a:tcPr marL="68580" marR="68580" marT="0" marB="0" anchor="ctr"/>
                </a:tc>
                <a:tc>
                  <a:txBody>
                    <a:bodyPr/>
                    <a:lstStyle/>
                    <a:p>
                      <a:pPr algn="ctr" rtl="1">
                        <a:lnSpc>
                          <a:spcPct val="150000"/>
                        </a:lnSpc>
                        <a:spcAft>
                          <a:spcPts val="0"/>
                        </a:spcAft>
                      </a:pPr>
                      <a:r>
                        <a:rPr lang="fa-IR" sz="2000" dirty="0"/>
                        <a:t>دهه ی هشتم و بعداز آن</a:t>
                      </a:r>
                      <a:endParaRPr lang="en-US" sz="2000" dirty="0">
                        <a:latin typeface="Times New Roman"/>
                        <a:ea typeface="Calibri"/>
                        <a:cs typeface="B Nazanin"/>
                      </a:endParaRPr>
                    </a:p>
                  </a:txBody>
                  <a:tcPr marL="68580" marR="68580" marT="0" marB="0" anchor="ctr"/>
                </a:tc>
                <a:tc vMerge="1">
                  <a:txBody>
                    <a:bodyPr/>
                    <a:lstStyle/>
                    <a:p>
                      <a:pPr rtl="1"/>
                      <a:endParaRPr lang="fa-IR"/>
                    </a:p>
                  </a:txBody>
                  <a:tcPr/>
                </a:tc>
              </a:tr>
            </a:tbl>
          </a:graphicData>
        </a:graphic>
      </p:graphicFrame>
    </p:spTree>
  </p:cSld>
  <p:clrMapOvr>
    <a:masterClrMapping/>
  </p:clrMapOvr>
  <p:transition spd="slow">
    <p:newsfla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1752"/>
            <a:ext cx="8229600" cy="1143000"/>
          </a:xfrm>
        </p:spPr>
        <p:txBody>
          <a:bodyPr>
            <a:noAutofit/>
          </a:bodyPr>
          <a:lstStyle/>
          <a:p>
            <a:pPr algn="ctr"/>
            <a:r>
              <a:rPr lang="fa-IR" sz="7200" dirty="0" smtClean="0"/>
              <a:t>با تشکر</a:t>
            </a:r>
            <a:endParaRPr lang="fa-IR" sz="7200" dirty="0"/>
          </a:p>
        </p:txBody>
      </p:sp>
    </p:spTree>
  </p:cSld>
  <p:clrMapOvr>
    <a:masterClrMapping/>
  </p:clrMapOvr>
  <p:transition spd="slow">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214290"/>
            <a:ext cx="7543824" cy="5911873"/>
          </a:xfrm>
        </p:spPr>
        <p:txBody>
          <a:bodyPr>
            <a:normAutofit fontScale="85000" lnSpcReduction="20000"/>
          </a:bodyPr>
          <a:lstStyle/>
          <a:p>
            <a:pPr marL="0" indent="0" algn="just">
              <a:lnSpc>
                <a:spcPct val="150000"/>
              </a:lnSpc>
              <a:buNone/>
            </a:pPr>
            <a:r>
              <a:rPr lang="fa-IR" dirty="0"/>
              <a:t>تربیت را از دو نظر می توان تعریف کرد:</a:t>
            </a:r>
            <a:endParaRPr lang="en-US" dirty="0"/>
          </a:p>
          <a:p>
            <a:pPr marL="0" indent="0" algn="just">
              <a:lnSpc>
                <a:spcPct val="150000"/>
              </a:lnSpc>
              <a:buNone/>
            </a:pPr>
            <a:r>
              <a:rPr lang="fa-IR" b="1" dirty="0"/>
              <a:t>1- تربیت به معنی پرورش دادن </a:t>
            </a:r>
            <a:r>
              <a:rPr lang="en-US" dirty="0">
                <a:sym typeface="Wingdings"/>
              </a:rPr>
              <a:t></a:t>
            </a:r>
            <a:r>
              <a:rPr lang="en-US" dirty="0"/>
              <a:t> </a:t>
            </a:r>
            <a:r>
              <a:rPr lang="fa-IR" dirty="0"/>
              <a:t>رب و) مرحله پایانی آن هنگامی خواهد بود که فرد بتواند روی پای خود بایستد و استقلال و کفایتی یافته باشد که به مدد آن تنظیم امور خویش شود.</a:t>
            </a:r>
            <a:endParaRPr lang="en-US" dirty="0"/>
          </a:p>
          <a:p>
            <a:pPr marL="0" indent="0" algn="just">
              <a:lnSpc>
                <a:spcPct val="150000"/>
              </a:lnSpc>
              <a:buNone/>
            </a:pPr>
            <a:r>
              <a:rPr lang="fa-IR" dirty="0"/>
              <a:t>مفهوم مزبور: که اساساً دوره طفیلی بودن انسان را حیطه ی کار تربیت جلوه می دهد، مربی تا هنگامی دست به کار تربیت است که این خصیصه در مّتربی موجود باشد.</a:t>
            </a:r>
            <a:endParaRPr lang="en-US" dirty="0"/>
          </a:p>
          <a:p>
            <a:pPr marL="0" indent="0" algn="just">
              <a:lnSpc>
                <a:spcPct val="150000"/>
              </a:lnSpc>
              <a:buNone/>
            </a:pPr>
            <a:r>
              <a:rPr lang="fa-IR" b="1" dirty="0"/>
              <a:t>2- تربیت به معنی ربّوبی شدن (از رب ب) و ربوبی ساختن آدمی</a:t>
            </a:r>
            <a:endParaRPr lang="en-US" dirty="0"/>
          </a:p>
          <a:p>
            <a:pPr marL="0" indent="0" algn="just">
              <a:lnSpc>
                <a:spcPct val="150000"/>
              </a:lnSpc>
              <a:buNone/>
            </a:pPr>
            <a:r>
              <a:rPr lang="fa-IR" dirty="0"/>
              <a:t>دوره ی طفولیت و طفلیت بیرون از متن اصل تربیت و به منزله دوره ی تمهید برای ورود به آن است.</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28604"/>
            <a:ext cx="7543824" cy="5697559"/>
          </a:xfrm>
        </p:spPr>
        <p:txBody>
          <a:bodyPr>
            <a:normAutofit fontScale="85000" lnSpcReduction="20000"/>
          </a:bodyPr>
          <a:lstStyle/>
          <a:p>
            <a:pPr marL="0" indent="0" algn="just">
              <a:lnSpc>
                <a:spcPct val="160000"/>
              </a:lnSpc>
              <a:buNone/>
            </a:pPr>
            <a:r>
              <a:rPr lang="fa-IR" dirty="0"/>
              <a:t>دامنه و حد مراحل تربیت، گسترده ی زندگی را در خود می گیرد و چنین نیست که فی المثل دهه ی دوم زندگی پایه امر تربیت باشد.</a:t>
            </a:r>
            <a:endParaRPr lang="en-US" dirty="0"/>
          </a:p>
          <a:p>
            <a:pPr marL="0" indent="0" algn="just">
              <a:lnSpc>
                <a:spcPct val="160000"/>
              </a:lnSpc>
              <a:buNone/>
            </a:pPr>
            <a:r>
              <a:rPr lang="fa-IR" dirty="0"/>
              <a:t>پس ربوبی شدن و ربوبی ساختن آدمی بسیار دامن گستر است و به پای تحولات و تطورات وسع وی، عرصه ها و  مراحل تازه ای می یابد و در هر مرحله منزل و مقصدی تازه سربر </a:t>
            </a:r>
            <a:r>
              <a:rPr lang="fa-IR" dirty="0" smtClean="0"/>
              <a:t>می </a:t>
            </a:r>
            <a:r>
              <a:rPr lang="fa-IR" dirty="0"/>
              <a:t>آورد.</a:t>
            </a:r>
            <a:endParaRPr lang="en-US" dirty="0"/>
          </a:p>
          <a:p>
            <a:pPr marL="0" indent="0" algn="just">
              <a:lnSpc>
                <a:spcPct val="160000"/>
              </a:lnSpc>
              <a:buNone/>
            </a:pPr>
            <a:r>
              <a:rPr lang="fa-IR" b="1" dirty="0"/>
              <a:t>نکته: </a:t>
            </a:r>
            <a:r>
              <a:rPr lang="fa-IR" dirty="0"/>
              <a:t>از این رو نمی توان دستورالعملهایی را که در اخبار و روایات وارد شده و درباره ی هفت سال نخستین زندگی توصیه هایی دارد (بازی ـ تبعیت ـ وزارت) به منزله طرحی برای مراحل تربیت در نظر گرفت.</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28604"/>
            <a:ext cx="7543824" cy="5697559"/>
          </a:xfrm>
        </p:spPr>
        <p:txBody>
          <a:bodyPr>
            <a:normAutofit fontScale="85000" lnSpcReduction="10000"/>
          </a:bodyPr>
          <a:lstStyle/>
          <a:p>
            <a:pPr marL="0" indent="0" algn="just">
              <a:lnSpc>
                <a:spcPct val="150000"/>
              </a:lnSpc>
              <a:buNone/>
            </a:pPr>
            <a:r>
              <a:rPr lang="fa-IR" dirty="0"/>
              <a:t>روایتی از امام رضا (ع) نقل می کنیم که در بررسی حاضر مستند قرار گرفته و می توان سه هفت سال مزبور را نیز بعضاً (و شاید تماماً) در ضمن آن گنجانده بدون آن که هفت سال سوم مرحله پایانی باشد.</a:t>
            </a:r>
            <a:endParaRPr lang="en-US" dirty="0"/>
          </a:p>
          <a:p>
            <a:pPr marL="0" indent="0" algn="just">
              <a:lnSpc>
                <a:spcPct val="150000"/>
              </a:lnSpc>
              <a:buNone/>
            </a:pPr>
            <a:r>
              <a:rPr lang="fa-IR" dirty="0"/>
              <a:t>«الایمانُ فَوقَ الاسلامِ بِدَرَجَهٍ و التَقوی فَوقَ الایمان بِدَرَجَهٍ و الیَقینُ فَوقَ التَقوی بِدَرَجَهٍ وَلَم یُقَسِّمَ بین ابعادِ شیءُّ اَقَل مِنَ الیَقینِ».</a:t>
            </a:r>
            <a:endParaRPr lang="en-US" dirty="0"/>
          </a:p>
          <a:p>
            <a:pPr marL="0" indent="0" algn="just">
              <a:lnSpc>
                <a:spcPct val="150000"/>
              </a:lnSpc>
              <a:buNone/>
            </a:pPr>
            <a:r>
              <a:rPr lang="fa-IR" dirty="0"/>
              <a:t>(ایمان، یک درجه از اسلام برتر است و تقوی یک درجه از ایمان برتر است و یقین یک درجه از تقوی برتر است. یقین به مقیاس کمتری بین مردم تقسیم شده است).</a:t>
            </a:r>
            <a:endParaRPr lang="en-US" dirty="0"/>
          </a:p>
          <a:p>
            <a:pPr marL="0" indent="0" algn="just">
              <a:lnSpc>
                <a:spcPct val="150000"/>
              </a:lnSpc>
              <a:buNone/>
            </a:pPr>
            <a:endParaRPr lang="fa-IR" dirty="0"/>
          </a:p>
        </p:txBody>
      </p:sp>
    </p:spTree>
  </p:cSld>
  <p:clrMapOvr>
    <a:masterClrMapping/>
  </p:clrMapOvr>
  <p:transition spd="slow">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357166"/>
            <a:ext cx="7543824" cy="5768997"/>
          </a:xfrm>
        </p:spPr>
        <p:txBody>
          <a:bodyPr>
            <a:normAutofit fontScale="77500" lnSpcReduction="20000"/>
          </a:bodyPr>
          <a:lstStyle/>
          <a:p>
            <a:pPr marL="0" indent="0" algn="just">
              <a:lnSpc>
                <a:spcPct val="160000"/>
              </a:lnSpc>
              <a:buNone/>
            </a:pPr>
            <a:r>
              <a:rPr lang="fa-IR" b="1" dirty="0"/>
              <a:t>درجریان ربوبی شدن و ربوبی ساختن آدمی چهار مرحله شخص وجود دارد.</a:t>
            </a:r>
            <a:endParaRPr lang="en-US" dirty="0"/>
          </a:p>
          <a:p>
            <a:pPr marL="0" indent="0" algn="just">
              <a:lnSpc>
                <a:spcPct val="160000"/>
              </a:lnSpc>
              <a:buNone/>
            </a:pPr>
            <a:r>
              <a:rPr lang="fa-IR" b="1" dirty="0"/>
              <a:t>1- مرحله اسلام: </a:t>
            </a:r>
            <a:r>
              <a:rPr lang="fa-IR" dirty="0"/>
              <a:t>منظور از اسلام، تنها گردن گذاردن به ظواهر آیین اسلام است و مراتب عمیقتر اسلام در نظر گرفته نشده است.</a:t>
            </a:r>
            <a:endParaRPr lang="en-US" dirty="0"/>
          </a:p>
          <a:p>
            <a:pPr marL="0" indent="0" algn="just">
              <a:lnSpc>
                <a:spcPct val="160000"/>
              </a:lnSpc>
              <a:buNone/>
            </a:pPr>
            <a:r>
              <a:rPr lang="fa-IR" b="1" dirty="0"/>
              <a:t>2- مرحله ایمان: </a:t>
            </a:r>
            <a:r>
              <a:rPr lang="fa-IR" dirty="0"/>
              <a:t>منظور از ایمان و مرتبه ای از ایمان است که به حد ثبات و استوار رسیده است.</a:t>
            </a:r>
            <a:endParaRPr lang="en-US" dirty="0"/>
          </a:p>
          <a:p>
            <a:pPr marL="0" indent="0" algn="just">
              <a:lnSpc>
                <a:spcPct val="160000"/>
              </a:lnSpc>
              <a:buNone/>
            </a:pPr>
            <a:r>
              <a:rPr lang="fa-IR" b="1" dirty="0"/>
              <a:t>3- مرحله تقوی: </a:t>
            </a:r>
            <a:r>
              <a:rPr lang="fa-IR" dirty="0"/>
              <a:t>مرتبه ای از تقواست که ثمره ی ایمان ثابت و استوار است نه مراتبی از تقوی که بر هر حال در هر مؤمنی موجود است.</a:t>
            </a:r>
            <a:endParaRPr lang="en-US" dirty="0"/>
          </a:p>
          <a:p>
            <a:pPr marL="0" indent="0" algn="just">
              <a:lnSpc>
                <a:spcPct val="160000"/>
              </a:lnSpc>
              <a:buNone/>
            </a:pPr>
            <a:r>
              <a:rPr lang="fa-IR" b="1" dirty="0"/>
              <a:t>4- مرحله یقین:</a:t>
            </a:r>
            <a:r>
              <a:rPr lang="fa-IR" dirty="0"/>
              <a:t> مقصود از یقین مرتبه ای از آن است که گریبان از کف شک و ریب به در آورده و به شهود رسیده است.</a:t>
            </a:r>
            <a:endParaRPr lang="en-US" dirty="0"/>
          </a:p>
          <a:p>
            <a:pPr marL="0" indent="0" algn="just">
              <a:lnSpc>
                <a:spcPct val="160000"/>
              </a:lnSpc>
              <a:buNone/>
            </a:pPr>
            <a:endParaRPr lang="fa-IR" dirty="0"/>
          </a:p>
        </p:txBody>
      </p:sp>
    </p:spTree>
  </p:cSld>
  <p:clrMapOvr>
    <a:masterClrMapping/>
  </p:clrMapOvr>
  <p:transition spd="slow">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517523"/>
            <a:ext cx="7472386" cy="5840435"/>
          </a:xfrm>
        </p:spPr>
        <p:txBody>
          <a:bodyPr>
            <a:normAutofit fontScale="62500" lnSpcReduction="20000"/>
          </a:bodyPr>
          <a:lstStyle/>
          <a:p>
            <a:pPr marL="0" indent="0" algn="just">
              <a:lnSpc>
                <a:spcPct val="170000"/>
              </a:lnSpc>
              <a:buNone/>
            </a:pPr>
            <a:r>
              <a:rPr lang="fa-IR" b="1" dirty="0"/>
              <a:t>نمونه ای مرحله بندی توسط علامه طباطبایی در المیزان آورده شده که مشابهت چشمگیری با روایت فوق دارد:</a:t>
            </a:r>
            <a:endParaRPr lang="en-US" dirty="0"/>
          </a:p>
          <a:p>
            <a:pPr marL="0" indent="0" algn="just">
              <a:lnSpc>
                <a:spcPct val="170000"/>
              </a:lnSpc>
              <a:buNone/>
            </a:pPr>
            <a:r>
              <a:rPr lang="fa-IR" dirty="0"/>
              <a:t>«در بیان ایشان چهار مرتبه برای مفهوم دو سویه ی اسلام ـ ایمان در نظر گرفته شده است».</a:t>
            </a:r>
            <a:endParaRPr lang="en-US" dirty="0"/>
          </a:p>
          <a:p>
            <a:pPr marL="0" indent="0" algn="just">
              <a:lnSpc>
                <a:spcPct val="170000"/>
              </a:lnSpc>
              <a:buNone/>
            </a:pPr>
            <a:r>
              <a:rPr lang="fa-IR" b="1" dirty="0"/>
              <a:t>مرتبه اول اسلام ـ ایمان:</a:t>
            </a:r>
            <a:r>
              <a:rPr lang="fa-IR" dirty="0"/>
              <a:t> در اینجا اسلام به معنی قبول ظاهری اوامر و نواهی الهی است که با ذکر شهادتین حاصل می شود، گرچه در باطن خلاف آن باشد.</a:t>
            </a:r>
            <a:endParaRPr lang="en-US" dirty="0"/>
          </a:p>
          <a:p>
            <a:pPr marL="0" indent="0" algn="just">
              <a:lnSpc>
                <a:spcPct val="170000"/>
              </a:lnSpc>
              <a:buNone/>
            </a:pPr>
            <a:r>
              <a:rPr lang="fa-IR" b="1" dirty="0"/>
              <a:t>این رتبه از اسلامی ایمانی به تناسب خود در پی دارد و آن عبارت است از:</a:t>
            </a:r>
            <a:endParaRPr lang="en-US" dirty="0"/>
          </a:p>
          <a:p>
            <a:pPr marL="0" indent="0" algn="just">
              <a:lnSpc>
                <a:spcPct val="170000"/>
              </a:lnSpc>
              <a:buNone/>
            </a:pPr>
            <a:r>
              <a:rPr lang="fa-IR" dirty="0"/>
              <a:t>اعتقاد قلبی اجمالی به مضمون شهادتین و لوازم آن عمل به غالب احکام فرعی است.</a:t>
            </a:r>
            <a:endParaRPr lang="en-US" dirty="0"/>
          </a:p>
          <a:p>
            <a:pPr marL="0" indent="0" algn="just">
              <a:lnSpc>
                <a:spcPct val="170000"/>
              </a:lnSpc>
              <a:buNone/>
            </a:pPr>
            <a:r>
              <a:rPr lang="fa-IR" dirty="0"/>
              <a:t>«قالَت اِلاعرابُ آمنا قُل لَم تومَنوا وَلکِن قُولوا اَسلَمنا» حجرات 14.</a:t>
            </a:r>
            <a:endParaRPr lang="en-US" dirty="0"/>
          </a:p>
          <a:p>
            <a:pPr marL="0" indent="0" algn="just">
              <a:lnSpc>
                <a:spcPct val="170000"/>
              </a:lnSpc>
              <a:buNone/>
            </a:pPr>
            <a:r>
              <a:rPr lang="fa-IR" dirty="0"/>
              <a:t>اعراب بنی اسد گفتند ما ایمان آوردیم بگو به شما که ایمانتان به قلب وارد نشده به حقیقت هنوز ایمان نیاورده اید، لیکن بگوید ما اسلام آورده ایم.</a:t>
            </a:r>
            <a:endParaRPr lang="en-US" dirty="0"/>
          </a:p>
          <a:p>
            <a:pPr marL="0" indent="0" algn="just">
              <a:lnSpc>
                <a:spcPct val="170000"/>
              </a:lnSpc>
              <a:buNone/>
            </a:pPr>
            <a:endParaRPr lang="fa-IR" dirty="0"/>
          </a:p>
        </p:txBody>
      </p:sp>
    </p:spTree>
  </p:cSld>
  <p:clrMapOvr>
    <a:masterClrMapping/>
  </p:clrMapOvr>
  <p:transition spd="slow">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357166"/>
            <a:ext cx="7543824" cy="6072230"/>
          </a:xfrm>
        </p:spPr>
        <p:txBody>
          <a:bodyPr>
            <a:normAutofit fontScale="77500" lnSpcReduction="20000"/>
          </a:bodyPr>
          <a:lstStyle/>
          <a:p>
            <a:pPr marL="0" indent="0" algn="just">
              <a:lnSpc>
                <a:spcPct val="160000"/>
              </a:lnSpc>
            </a:pPr>
            <a:r>
              <a:rPr lang="fa-IR" b="1" dirty="0"/>
              <a:t>مرتبه دوم اسلام:</a:t>
            </a:r>
            <a:r>
              <a:rPr lang="fa-IR" dirty="0"/>
              <a:t> ایمان در این مرتبه از اسلام، تسلیم قلبی بیشتر به اعتقادات به نحو تفصیل است و لازمه آن انجام اعمال صالح است.</a:t>
            </a:r>
            <a:endParaRPr lang="en-US" dirty="0"/>
          </a:p>
          <a:p>
            <a:pPr marL="0" indent="0" algn="just">
              <a:lnSpc>
                <a:spcPct val="160000"/>
              </a:lnSpc>
            </a:pPr>
            <a:r>
              <a:rPr lang="fa-IR" dirty="0"/>
              <a:t>این اسلام نیز درپی خود، ایمانی در شأن خویش دارد و آن اعتقاد تفضیلی به تمام حقایق دینی.</a:t>
            </a:r>
            <a:endParaRPr lang="en-US" dirty="0"/>
          </a:p>
          <a:p>
            <a:pPr marL="0" indent="0" algn="just">
              <a:lnSpc>
                <a:spcPct val="160000"/>
              </a:lnSpc>
            </a:pPr>
            <a:r>
              <a:rPr lang="fa-IR" dirty="0"/>
              <a:t>«یا اَیُّها الَذینَ آمَنوا اَدخُلوا فی السِلمُ کافَهً». بقره 208.</a:t>
            </a:r>
            <a:endParaRPr lang="en-US" dirty="0"/>
          </a:p>
          <a:p>
            <a:pPr marL="0" indent="0" algn="just">
              <a:lnSpc>
                <a:spcPct val="160000"/>
              </a:lnSpc>
            </a:pPr>
            <a:r>
              <a:rPr lang="fa-IR" dirty="0"/>
              <a:t>ای اهل ایمان همه متفقاً نسبت به امر خدا در مقام تسلیم درآیید.</a:t>
            </a:r>
            <a:endParaRPr lang="en-US" dirty="0"/>
          </a:p>
          <a:p>
            <a:pPr marL="0" indent="0" algn="just">
              <a:lnSpc>
                <a:spcPct val="160000"/>
              </a:lnSpc>
            </a:pPr>
            <a:r>
              <a:rPr lang="fa-IR" b="1" dirty="0"/>
              <a:t>مرتبه سوم اسلام، ایمان: </a:t>
            </a:r>
            <a:r>
              <a:rPr lang="fa-IR" dirty="0"/>
              <a:t>اینجا مقصود از اسلام تسلیم بوده همه ی قوا و کششهای درونی و رفتار ها به ضوابط و آداب درون و بیرون است و این تسلیمی در ظاهر و باطن است.</a:t>
            </a:r>
          </a:p>
        </p:txBody>
      </p:sp>
    </p:spTree>
  </p:cSld>
  <p:clrMapOvr>
    <a:masterClrMapping/>
  </p:clrMapOvr>
  <p:transition spd="slow">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TotalTime>
  <Words>3072</Words>
  <Application>Microsoft Office PowerPoint</Application>
  <PresentationFormat>On-screen Show (4:3)</PresentationFormat>
  <Paragraphs>178</Paragraphs>
  <Slides>34</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34</vt:i4>
      </vt:variant>
    </vt:vector>
  </HeadingPairs>
  <TitlesOfParts>
    <vt:vector size="46" baseType="lpstr">
      <vt:lpstr>Arial</vt:lpstr>
      <vt:lpstr>B Nazanin</vt:lpstr>
      <vt:lpstr>B Titr</vt:lpstr>
      <vt:lpstr>Calibri</vt:lpstr>
      <vt:lpstr>Gill Sans MT</vt:lpstr>
      <vt:lpstr>IranNastaliq</vt:lpstr>
      <vt:lpstr>Majalla UI</vt:lpstr>
      <vt:lpstr>Times New Roman</vt:lpstr>
      <vt:lpstr>Verdana</vt:lpstr>
      <vt:lpstr>Wingdings</vt:lpstr>
      <vt:lpstr>Wingdings 2</vt:lpstr>
      <vt:lpstr>Solstice</vt:lpstr>
      <vt:lpstr>PowerPoint Presentation</vt:lpstr>
      <vt:lpstr>PowerPoint Presentation</vt:lpstr>
      <vt:lpstr>مراحل تعلیم و تربیت در اسلام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وظایف در هنگام رسیدن به یقین تداوم دارد و از آن پس وظایف حکمت خواهد بود. </vt:lpstr>
      <vt:lpstr>با تشکر</vt:lpstr>
    </vt:vector>
  </TitlesOfParts>
  <Company>omidsoft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omid</dc:creator>
  <cp:lastModifiedBy>MRT www.Win2Farsi.com</cp:lastModifiedBy>
  <cp:revision>6</cp:revision>
  <dcterms:created xsi:type="dcterms:W3CDTF">2010-12-28T13:27:28Z</dcterms:created>
  <dcterms:modified xsi:type="dcterms:W3CDTF">2017-01-13T21:33:41Z</dcterms:modified>
</cp:coreProperties>
</file>