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59" r:id="rId4"/>
    <p:sldId id="280"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283"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7" r:id="rId46"/>
    <p:sldId id="308" r:id="rId47"/>
    <p:sldId id="309" r:id="rId48"/>
    <p:sldId id="310" r:id="rId49"/>
    <p:sldId id="311" r:id="rId50"/>
    <p:sldId id="312" r:id="rId51"/>
    <p:sldId id="302" r:id="rId52"/>
    <p:sldId id="303" r:id="rId53"/>
    <p:sldId id="304" r:id="rId54"/>
    <p:sldId id="305" r:id="rId55"/>
    <p:sldId id="306" r:id="rId56"/>
    <p:sldId id="284" r:id="rId57"/>
    <p:sldId id="285"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shad" initials="m" lastIdx="2" clrIdx="0">
    <p:extLst>
      <p:ext uri="{19B8F6BF-5375-455C-9EA6-DF929625EA0E}">
        <p15:presenceInfo xmlns:p15="http://schemas.microsoft.com/office/powerpoint/2012/main" userId="mahsh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534E"/>
    <a:srgbClr val="392C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52AF38-79FD-4EBF-BE5B-39752B7C6FFB}" type="doc">
      <dgm:prSet loTypeId="urn:microsoft.com/office/officeart/2005/8/layout/cycle1" loCatId="cycle" qsTypeId="urn:microsoft.com/office/officeart/2005/8/quickstyle/simple1" qsCatId="simple" csTypeId="urn:microsoft.com/office/officeart/2005/8/colors/accent1_2" csCatId="accent1" phldr="1"/>
      <dgm:spPr>
        <a:scene3d>
          <a:camera prst="orthographicFront">
            <a:rot lat="0" lon="21599989" rev="0"/>
          </a:camera>
          <a:lightRig rig="threePt" dir="t"/>
        </a:scene3d>
      </dgm:spPr>
      <dgm:t>
        <a:bodyPr/>
        <a:lstStyle/>
        <a:p>
          <a:endParaRPr lang="en-US"/>
        </a:p>
      </dgm:t>
    </dgm:pt>
    <dgm:pt modelId="{F663BA53-6A52-46AD-9DEE-BAC4CC0FF1E2}">
      <dgm:prSet phldrT="[Text]" custT="1"/>
      <dgm:spPr/>
      <dgm:t>
        <a:bodyPr/>
        <a:lstStyle/>
        <a:p>
          <a:endParaRPr lang="en-US" sz="2000" dirty="0"/>
        </a:p>
      </dgm:t>
    </dgm:pt>
    <dgm:pt modelId="{4B28123E-8BB4-498C-B04D-5FD384A15272}" type="parTrans" cxnId="{936AC4DA-00A1-4130-85FB-6CC00F2F76EB}">
      <dgm:prSet/>
      <dgm:spPr/>
      <dgm:t>
        <a:bodyPr/>
        <a:lstStyle/>
        <a:p>
          <a:endParaRPr lang="en-US"/>
        </a:p>
      </dgm:t>
    </dgm:pt>
    <dgm:pt modelId="{1EAA52A8-025E-4FE3-918F-D0CE59179471}" type="sibTrans" cxnId="{936AC4DA-00A1-4130-85FB-6CC00F2F76EB}">
      <dgm:prSet/>
      <dgm:spPr>
        <a:solidFill>
          <a:srgbClr val="C00000"/>
        </a:solidFill>
        <a:ln>
          <a:noFill/>
        </a:ln>
      </dgm:spPr>
      <dgm:t>
        <a:bodyPr/>
        <a:lstStyle/>
        <a:p>
          <a:endParaRPr lang="en-US"/>
        </a:p>
      </dgm:t>
    </dgm:pt>
    <dgm:pt modelId="{1B199E40-A8FD-4FCB-B57A-3692C4AD003D}">
      <dgm:prSet phldrT="[Text]" custT="1"/>
      <dgm:spPr/>
      <dgm:t>
        <a:bodyPr/>
        <a:lstStyle/>
        <a:p>
          <a:endParaRPr lang="en-US" sz="2000" dirty="0"/>
        </a:p>
      </dgm:t>
    </dgm:pt>
    <dgm:pt modelId="{14AE8D59-B69B-4CA9-A87C-8BCCDC06DCEC}" type="parTrans" cxnId="{481EC457-946A-47C8-9EEB-F1F50ECBBC43}">
      <dgm:prSet/>
      <dgm:spPr/>
      <dgm:t>
        <a:bodyPr/>
        <a:lstStyle/>
        <a:p>
          <a:endParaRPr lang="en-US"/>
        </a:p>
      </dgm:t>
    </dgm:pt>
    <dgm:pt modelId="{09BEB3FC-BDCA-419E-80A1-C34AF07B3DC7}" type="sibTrans" cxnId="{481EC457-946A-47C8-9EEB-F1F50ECBBC43}">
      <dgm:prSet/>
      <dgm:spPr>
        <a:solidFill>
          <a:srgbClr val="C00000"/>
        </a:solidFill>
        <a:ln>
          <a:noFill/>
        </a:ln>
      </dgm:spPr>
      <dgm:t>
        <a:bodyPr/>
        <a:lstStyle/>
        <a:p>
          <a:endParaRPr lang="en-US"/>
        </a:p>
      </dgm:t>
    </dgm:pt>
    <dgm:pt modelId="{606DBC7E-40A4-488B-94AA-8DB471CDD755}">
      <dgm:prSet phldrT="[Text]" custT="1"/>
      <dgm:spPr/>
      <dgm:t>
        <a:bodyPr/>
        <a:lstStyle/>
        <a:p>
          <a:endParaRPr lang="en-US" sz="2000" dirty="0"/>
        </a:p>
      </dgm:t>
    </dgm:pt>
    <dgm:pt modelId="{A925E442-9E05-4B21-A136-5985390FB8DF}" type="parTrans" cxnId="{5BB0CC02-9A75-464A-B00D-C9EE5B652C68}">
      <dgm:prSet/>
      <dgm:spPr/>
      <dgm:t>
        <a:bodyPr/>
        <a:lstStyle/>
        <a:p>
          <a:endParaRPr lang="en-US"/>
        </a:p>
      </dgm:t>
    </dgm:pt>
    <dgm:pt modelId="{9DA87062-5879-4C06-A1BE-251583238493}" type="sibTrans" cxnId="{5BB0CC02-9A75-464A-B00D-C9EE5B652C68}">
      <dgm:prSet/>
      <dgm:spPr>
        <a:solidFill>
          <a:srgbClr val="C00000"/>
        </a:solidFill>
        <a:ln>
          <a:noFill/>
        </a:ln>
      </dgm:spPr>
      <dgm:t>
        <a:bodyPr/>
        <a:lstStyle/>
        <a:p>
          <a:endParaRPr lang="en-US"/>
        </a:p>
      </dgm:t>
    </dgm:pt>
    <dgm:pt modelId="{7608F9E1-A823-440C-9EAD-F3CEEE9F8585}">
      <dgm:prSet phldrT="[Text]" custT="1"/>
      <dgm:spPr/>
      <dgm:t>
        <a:bodyPr/>
        <a:lstStyle/>
        <a:p>
          <a:endParaRPr lang="en-US" sz="2000" dirty="0"/>
        </a:p>
      </dgm:t>
    </dgm:pt>
    <dgm:pt modelId="{4DB35D88-5303-4E8C-B6C2-85FF8831C930}" type="parTrans" cxnId="{58C42DA1-6036-48B0-9FA2-234B3818D577}">
      <dgm:prSet/>
      <dgm:spPr/>
      <dgm:t>
        <a:bodyPr/>
        <a:lstStyle/>
        <a:p>
          <a:endParaRPr lang="en-US"/>
        </a:p>
      </dgm:t>
    </dgm:pt>
    <dgm:pt modelId="{A620A1D3-BAF7-4D1C-9698-234FA9C6C574}" type="sibTrans" cxnId="{58C42DA1-6036-48B0-9FA2-234B3818D577}">
      <dgm:prSet/>
      <dgm:spPr>
        <a:solidFill>
          <a:srgbClr val="C00000"/>
        </a:solidFill>
        <a:ln>
          <a:noFill/>
        </a:ln>
      </dgm:spPr>
      <dgm:t>
        <a:bodyPr/>
        <a:lstStyle/>
        <a:p>
          <a:endParaRPr lang="en-US"/>
        </a:p>
      </dgm:t>
    </dgm:pt>
    <dgm:pt modelId="{463DF45B-3AE5-431B-B1FA-81EAAD51FBA4}">
      <dgm:prSet phldrT="[Text]" custT="1"/>
      <dgm:spPr/>
      <dgm:t>
        <a:bodyPr/>
        <a:lstStyle/>
        <a:p>
          <a:endParaRPr lang="en-US" sz="2000" dirty="0"/>
        </a:p>
      </dgm:t>
    </dgm:pt>
    <dgm:pt modelId="{BFAB3647-AD38-4421-ADE2-4977099057B6}" type="parTrans" cxnId="{9C4CE1BB-B2E2-42E4-88FC-307E50567C04}">
      <dgm:prSet/>
      <dgm:spPr/>
      <dgm:t>
        <a:bodyPr/>
        <a:lstStyle/>
        <a:p>
          <a:endParaRPr lang="en-US"/>
        </a:p>
      </dgm:t>
    </dgm:pt>
    <dgm:pt modelId="{2AA8E868-6BC7-4843-BF90-64E1CEE111A7}" type="sibTrans" cxnId="{9C4CE1BB-B2E2-42E4-88FC-307E50567C04}">
      <dgm:prSet/>
      <dgm:spPr>
        <a:solidFill>
          <a:srgbClr val="C00000"/>
        </a:solidFill>
        <a:ln>
          <a:noFill/>
        </a:ln>
      </dgm:spPr>
      <dgm:t>
        <a:bodyPr/>
        <a:lstStyle/>
        <a:p>
          <a:endParaRPr lang="en-US"/>
        </a:p>
      </dgm:t>
    </dgm:pt>
    <dgm:pt modelId="{1204B7C7-633F-4D7B-A002-0F3099707DA6}">
      <dgm:prSet custT="1"/>
      <dgm:spPr/>
      <dgm:t>
        <a:bodyPr/>
        <a:lstStyle/>
        <a:p>
          <a:endParaRPr lang="en-US" sz="2000" dirty="0"/>
        </a:p>
      </dgm:t>
    </dgm:pt>
    <dgm:pt modelId="{8BA8B460-C0B7-4421-93F2-A96A839618EB}" type="parTrans" cxnId="{AB67AD8F-785E-4805-8AC9-5AD6F6776228}">
      <dgm:prSet/>
      <dgm:spPr/>
      <dgm:t>
        <a:bodyPr/>
        <a:lstStyle/>
        <a:p>
          <a:endParaRPr lang="en-US"/>
        </a:p>
      </dgm:t>
    </dgm:pt>
    <dgm:pt modelId="{78E03708-1F04-4066-848F-4737553736BA}" type="sibTrans" cxnId="{AB67AD8F-785E-4805-8AC9-5AD6F6776228}">
      <dgm:prSet/>
      <dgm:spPr>
        <a:solidFill>
          <a:srgbClr val="C00000"/>
        </a:solidFill>
        <a:ln>
          <a:noFill/>
        </a:ln>
      </dgm:spPr>
      <dgm:t>
        <a:bodyPr/>
        <a:lstStyle/>
        <a:p>
          <a:endParaRPr lang="en-US"/>
        </a:p>
      </dgm:t>
    </dgm:pt>
    <dgm:pt modelId="{4A023778-9A2E-413F-940F-927014DEB72E}">
      <dgm:prSet custT="1"/>
      <dgm:spPr/>
      <dgm:t>
        <a:bodyPr/>
        <a:lstStyle/>
        <a:p>
          <a:endParaRPr lang="en-US" sz="2000" dirty="0"/>
        </a:p>
      </dgm:t>
    </dgm:pt>
    <dgm:pt modelId="{543545E9-7553-43E9-8FC7-4EA0A9BB6310}" type="sibTrans" cxnId="{D40EACE9-6B08-45AE-84FB-5579824FB597}">
      <dgm:prSet/>
      <dgm:spPr>
        <a:solidFill>
          <a:srgbClr val="C00000"/>
        </a:solidFill>
        <a:ln>
          <a:noFill/>
        </a:ln>
      </dgm:spPr>
      <dgm:t>
        <a:bodyPr/>
        <a:lstStyle/>
        <a:p>
          <a:endParaRPr lang="en-US"/>
        </a:p>
      </dgm:t>
    </dgm:pt>
    <dgm:pt modelId="{A905EE0F-9EEE-4158-B9F7-7032CEE4B27C}" type="parTrans" cxnId="{D40EACE9-6B08-45AE-84FB-5579824FB597}">
      <dgm:prSet/>
      <dgm:spPr/>
      <dgm:t>
        <a:bodyPr/>
        <a:lstStyle/>
        <a:p>
          <a:endParaRPr lang="en-US"/>
        </a:p>
      </dgm:t>
    </dgm:pt>
    <dgm:pt modelId="{F027FCBE-55C8-419D-B55B-1C1E7F0AD92A}" type="pres">
      <dgm:prSet presAssocID="{F052AF38-79FD-4EBF-BE5B-39752B7C6FFB}" presName="cycle" presStyleCnt="0">
        <dgm:presLayoutVars>
          <dgm:dir/>
          <dgm:resizeHandles val="exact"/>
        </dgm:presLayoutVars>
      </dgm:prSet>
      <dgm:spPr/>
      <dgm:t>
        <a:bodyPr/>
        <a:lstStyle/>
        <a:p>
          <a:endParaRPr lang="en-US"/>
        </a:p>
      </dgm:t>
    </dgm:pt>
    <dgm:pt modelId="{6ABC1DCC-50E3-451D-A02E-868A49003F3F}" type="pres">
      <dgm:prSet presAssocID="{F663BA53-6A52-46AD-9DEE-BAC4CC0FF1E2}" presName="dummy" presStyleCnt="0"/>
      <dgm:spPr/>
    </dgm:pt>
    <dgm:pt modelId="{0E7D0289-9944-4E39-910C-F9FAC900D06C}" type="pres">
      <dgm:prSet presAssocID="{F663BA53-6A52-46AD-9DEE-BAC4CC0FF1E2}" presName="node" presStyleLbl="revTx" presStyleIdx="0" presStyleCnt="7">
        <dgm:presLayoutVars>
          <dgm:bulletEnabled val="1"/>
        </dgm:presLayoutVars>
      </dgm:prSet>
      <dgm:spPr/>
      <dgm:t>
        <a:bodyPr/>
        <a:lstStyle/>
        <a:p>
          <a:endParaRPr lang="en-US"/>
        </a:p>
      </dgm:t>
    </dgm:pt>
    <dgm:pt modelId="{4EA30D36-3F05-4A14-AD37-199058583CD4}" type="pres">
      <dgm:prSet presAssocID="{1EAA52A8-025E-4FE3-918F-D0CE59179471}" presName="sibTrans" presStyleLbl="node1" presStyleIdx="0" presStyleCnt="7"/>
      <dgm:spPr/>
      <dgm:t>
        <a:bodyPr/>
        <a:lstStyle/>
        <a:p>
          <a:endParaRPr lang="en-US"/>
        </a:p>
      </dgm:t>
    </dgm:pt>
    <dgm:pt modelId="{684E8999-730B-416B-A804-EEDDD2ED0D67}" type="pres">
      <dgm:prSet presAssocID="{1B199E40-A8FD-4FCB-B57A-3692C4AD003D}" presName="dummy" presStyleCnt="0"/>
      <dgm:spPr/>
    </dgm:pt>
    <dgm:pt modelId="{ED9A8312-73BE-45A7-8F7E-B3B8ABBA7836}" type="pres">
      <dgm:prSet presAssocID="{1B199E40-A8FD-4FCB-B57A-3692C4AD003D}" presName="node" presStyleLbl="revTx" presStyleIdx="1" presStyleCnt="7">
        <dgm:presLayoutVars>
          <dgm:bulletEnabled val="1"/>
        </dgm:presLayoutVars>
      </dgm:prSet>
      <dgm:spPr/>
      <dgm:t>
        <a:bodyPr/>
        <a:lstStyle/>
        <a:p>
          <a:endParaRPr lang="en-US"/>
        </a:p>
      </dgm:t>
    </dgm:pt>
    <dgm:pt modelId="{055EA4B1-00CC-444D-A16F-8D854D079ED7}" type="pres">
      <dgm:prSet presAssocID="{09BEB3FC-BDCA-419E-80A1-C34AF07B3DC7}" presName="sibTrans" presStyleLbl="node1" presStyleIdx="1" presStyleCnt="7"/>
      <dgm:spPr/>
      <dgm:t>
        <a:bodyPr/>
        <a:lstStyle/>
        <a:p>
          <a:endParaRPr lang="en-US"/>
        </a:p>
      </dgm:t>
    </dgm:pt>
    <dgm:pt modelId="{EF25629A-B2E2-490B-B2A8-30502E99CCD9}" type="pres">
      <dgm:prSet presAssocID="{606DBC7E-40A4-488B-94AA-8DB471CDD755}" presName="dummy" presStyleCnt="0"/>
      <dgm:spPr/>
    </dgm:pt>
    <dgm:pt modelId="{56DBA7BB-D526-4E2B-A54C-B90C3225F864}" type="pres">
      <dgm:prSet presAssocID="{606DBC7E-40A4-488B-94AA-8DB471CDD755}" presName="node" presStyleLbl="revTx" presStyleIdx="2" presStyleCnt="7">
        <dgm:presLayoutVars>
          <dgm:bulletEnabled val="1"/>
        </dgm:presLayoutVars>
      </dgm:prSet>
      <dgm:spPr/>
      <dgm:t>
        <a:bodyPr/>
        <a:lstStyle/>
        <a:p>
          <a:endParaRPr lang="en-US"/>
        </a:p>
      </dgm:t>
    </dgm:pt>
    <dgm:pt modelId="{5C2E52DA-573F-45B7-A5E5-A628D396185B}" type="pres">
      <dgm:prSet presAssocID="{9DA87062-5879-4C06-A1BE-251583238493}" presName="sibTrans" presStyleLbl="node1" presStyleIdx="2" presStyleCnt="7"/>
      <dgm:spPr/>
      <dgm:t>
        <a:bodyPr/>
        <a:lstStyle/>
        <a:p>
          <a:endParaRPr lang="en-US"/>
        </a:p>
      </dgm:t>
    </dgm:pt>
    <dgm:pt modelId="{E9D784A1-1A3B-4C98-BE3F-C892D868D8E0}" type="pres">
      <dgm:prSet presAssocID="{7608F9E1-A823-440C-9EAD-F3CEEE9F8585}" presName="dummy" presStyleCnt="0"/>
      <dgm:spPr/>
    </dgm:pt>
    <dgm:pt modelId="{7A15012F-EA02-46D0-BE5C-33B9303E8ACF}" type="pres">
      <dgm:prSet presAssocID="{7608F9E1-A823-440C-9EAD-F3CEEE9F8585}" presName="node" presStyleLbl="revTx" presStyleIdx="3" presStyleCnt="7">
        <dgm:presLayoutVars>
          <dgm:bulletEnabled val="1"/>
        </dgm:presLayoutVars>
      </dgm:prSet>
      <dgm:spPr/>
      <dgm:t>
        <a:bodyPr/>
        <a:lstStyle/>
        <a:p>
          <a:endParaRPr lang="en-US"/>
        </a:p>
      </dgm:t>
    </dgm:pt>
    <dgm:pt modelId="{EC29F413-82AE-4DA9-9095-69495EDE2EC4}" type="pres">
      <dgm:prSet presAssocID="{A620A1D3-BAF7-4D1C-9698-234FA9C6C574}" presName="sibTrans" presStyleLbl="node1" presStyleIdx="3" presStyleCnt="7"/>
      <dgm:spPr/>
      <dgm:t>
        <a:bodyPr/>
        <a:lstStyle/>
        <a:p>
          <a:endParaRPr lang="en-US"/>
        </a:p>
      </dgm:t>
    </dgm:pt>
    <dgm:pt modelId="{F9CA81E9-36BD-43D9-B98C-9FD927CD18F0}" type="pres">
      <dgm:prSet presAssocID="{463DF45B-3AE5-431B-B1FA-81EAAD51FBA4}" presName="dummy" presStyleCnt="0"/>
      <dgm:spPr/>
    </dgm:pt>
    <dgm:pt modelId="{518CBA98-D826-4290-B23B-F5C559C05799}" type="pres">
      <dgm:prSet presAssocID="{463DF45B-3AE5-431B-B1FA-81EAAD51FBA4}" presName="node" presStyleLbl="revTx" presStyleIdx="4" presStyleCnt="7">
        <dgm:presLayoutVars>
          <dgm:bulletEnabled val="1"/>
        </dgm:presLayoutVars>
      </dgm:prSet>
      <dgm:spPr/>
      <dgm:t>
        <a:bodyPr/>
        <a:lstStyle/>
        <a:p>
          <a:endParaRPr lang="en-US"/>
        </a:p>
      </dgm:t>
    </dgm:pt>
    <dgm:pt modelId="{E0E76FD5-20BC-44F4-A3CD-1D2201F905EC}" type="pres">
      <dgm:prSet presAssocID="{2AA8E868-6BC7-4843-BF90-64E1CEE111A7}" presName="sibTrans" presStyleLbl="node1" presStyleIdx="4" presStyleCnt="7"/>
      <dgm:spPr/>
      <dgm:t>
        <a:bodyPr/>
        <a:lstStyle/>
        <a:p>
          <a:endParaRPr lang="en-US"/>
        </a:p>
      </dgm:t>
    </dgm:pt>
    <dgm:pt modelId="{DE1E48EA-0517-4F2B-84D1-A8A02875E799}" type="pres">
      <dgm:prSet presAssocID="{1204B7C7-633F-4D7B-A002-0F3099707DA6}" presName="dummy" presStyleCnt="0"/>
      <dgm:spPr/>
    </dgm:pt>
    <dgm:pt modelId="{BD05C919-6091-449B-AA6F-3FE6155FD28D}" type="pres">
      <dgm:prSet presAssocID="{1204B7C7-633F-4D7B-A002-0F3099707DA6}" presName="node" presStyleLbl="revTx" presStyleIdx="5" presStyleCnt="7">
        <dgm:presLayoutVars>
          <dgm:bulletEnabled val="1"/>
        </dgm:presLayoutVars>
      </dgm:prSet>
      <dgm:spPr/>
      <dgm:t>
        <a:bodyPr/>
        <a:lstStyle/>
        <a:p>
          <a:endParaRPr lang="en-US"/>
        </a:p>
      </dgm:t>
    </dgm:pt>
    <dgm:pt modelId="{93DFF070-A983-492A-892F-E6CA5361FBA4}" type="pres">
      <dgm:prSet presAssocID="{78E03708-1F04-4066-848F-4737553736BA}" presName="sibTrans" presStyleLbl="node1" presStyleIdx="5" presStyleCnt="7"/>
      <dgm:spPr/>
      <dgm:t>
        <a:bodyPr/>
        <a:lstStyle/>
        <a:p>
          <a:endParaRPr lang="en-US"/>
        </a:p>
      </dgm:t>
    </dgm:pt>
    <dgm:pt modelId="{55A7DFAB-2DCF-406F-B021-F3937A5EAB4C}" type="pres">
      <dgm:prSet presAssocID="{4A023778-9A2E-413F-940F-927014DEB72E}" presName="dummy" presStyleCnt="0"/>
      <dgm:spPr/>
    </dgm:pt>
    <dgm:pt modelId="{54DABF98-200D-4F26-B3C5-3C56B0AAE93F}" type="pres">
      <dgm:prSet presAssocID="{4A023778-9A2E-413F-940F-927014DEB72E}" presName="node" presStyleLbl="revTx" presStyleIdx="6" presStyleCnt="7">
        <dgm:presLayoutVars>
          <dgm:bulletEnabled val="1"/>
        </dgm:presLayoutVars>
      </dgm:prSet>
      <dgm:spPr/>
      <dgm:t>
        <a:bodyPr/>
        <a:lstStyle/>
        <a:p>
          <a:endParaRPr lang="en-US"/>
        </a:p>
      </dgm:t>
    </dgm:pt>
    <dgm:pt modelId="{A5AC6DC5-8987-48EB-B043-E4DAD93B54A0}" type="pres">
      <dgm:prSet presAssocID="{543545E9-7553-43E9-8FC7-4EA0A9BB6310}" presName="sibTrans" presStyleLbl="node1" presStyleIdx="6" presStyleCnt="7"/>
      <dgm:spPr/>
      <dgm:t>
        <a:bodyPr/>
        <a:lstStyle/>
        <a:p>
          <a:endParaRPr lang="en-US"/>
        </a:p>
      </dgm:t>
    </dgm:pt>
  </dgm:ptLst>
  <dgm:cxnLst>
    <dgm:cxn modelId="{481EC457-946A-47C8-9EEB-F1F50ECBBC43}" srcId="{F052AF38-79FD-4EBF-BE5B-39752B7C6FFB}" destId="{1B199E40-A8FD-4FCB-B57A-3692C4AD003D}" srcOrd="1" destOrd="0" parTransId="{14AE8D59-B69B-4CA9-A87C-8BCCDC06DCEC}" sibTransId="{09BEB3FC-BDCA-419E-80A1-C34AF07B3DC7}"/>
    <dgm:cxn modelId="{D40EACE9-6B08-45AE-84FB-5579824FB597}" srcId="{F052AF38-79FD-4EBF-BE5B-39752B7C6FFB}" destId="{4A023778-9A2E-413F-940F-927014DEB72E}" srcOrd="6" destOrd="0" parTransId="{A905EE0F-9EEE-4158-B9F7-7032CEE4B27C}" sibTransId="{543545E9-7553-43E9-8FC7-4EA0A9BB6310}"/>
    <dgm:cxn modelId="{E8E3ADA9-C5E8-4EC4-A559-6AC5EEB90FFC}" type="presOf" srcId="{463DF45B-3AE5-431B-B1FA-81EAAD51FBA4}" destId="{518CBA98-D826-4290-B23B-F5C559C05799}" srcOrd="0" destOrd="0" presId="urn:microsoft.com/office/officeart/2005/8/layout/cycle1"/>
    <dgm:cxn modelId="{162AD717-FC3C-4ADE-B887-B70ECBB8A395}" type="presOf" srcId="{09BEB3FC-BDCA-419E-80A1-C34AF07B3DC7}" destId="{055EA4B1-00CC-444D-A16F-8D854D079ED7}" srcOrd="0" destOrd="0" presId="urn:microsoft.com/office/officeart/2005/8/layout/cycle1"/>
    <dgm:cxn modelId="{AEF77EF3-AFCE-4D72-AD3E-9B79A6834500}" type="presOf" srcId="{2AA8E868-6BC7-4843-BF90-64E1CEE111A7}" destId="{E0E76FD5-20BC-44F4-A3CD-1D2201F905EC}" srcOrd="0" destOrd="0" presId="urn:microsoft.com/office/officeart/2005/8/layout/cycle1"/>
    <dgm:cxn modelId="{C051E753-9803-4B70-BD28-C9CEBD9F83DB}" type="presOf" srcId="{1EAA52A8-025E-4FE3-918F-D0CE59179471}" destId="{4EA30D36-3F05-4A14-AD37-199058583CD4}" srcOrd="0" destOrd="0" presId="urn:microsoft.com/office/officeart/2005/8/layout/cycle1"/>
    <dgm:cxn modelId="{14829867-7041-4388-A5D4-350C413BDB5F}" type="presOf" srcId="{1204B7C7-633F-4D7B-A002-0F3099707DA6}" destId="{BD05C919-6091-449B-AA6F-3FE6155FD28D}" srcOrd="0" destOrd="0" presId="urn:microsoft.com/office/officeart/2005/8/layout/cycle1"/>
    <dgm:cxn modelId="{EACE3944-1A18-4866-B79C-5536049A030D}" type="presOf" srcId="{F663BA53-6A52-46AD-9DEE-BAC4CC0FF1E2}" destId="{0E7D0289-9944-4E39-910C-F9FAC900D06C}" srcOrd="0" destOrd="0" presId="urn:microsoft.com/office/officeart/2005/8/layout/cycle1"/>
    <dgm:cxn modelId="{936AC4DA-00A1-4130-85FB-6CC00F2F76EB}" srcId="{F052AF38-79FD-4EBF-BE5B-39752B7C6FFB}" destId="{F663BA53-6A52-46AD-9DEE-BAC4CC0FF1E2}" srcOrd="0" destOrd="0" parTransId="{4B28123E-8BB4-498C-B04D-5FD384A15272}" sibTransId="{1EAA52A8-025E-4FE3-918F-D0CE59179471}"/>
    <dgm:cxn modelId="{5BB0CC02-9A75-464A-B00D-C9EE5B652C68}" srcId="{F052AF38-79FD-4EBF-BE5B-39752B7C6FFB}" destId="{606DBC7E-40A4-488B-94AA-8DB471CDD755}" srcOrd="2" destOrd="0" parTransId="{A925E442-9E05-4B21-A136-5985390FB8DF}" sibTransId="{9DA87062-5879-4C06-A1BE-251583238493}"/>
    <dgm:cxn modelId="{39244216-FC45-4E34-811E-8FFCF301C0C0}" type="presOf" srcId="{F052AF38-79FD-4EBF-BE5B-39752B7C6FFB}" destId="{F027FCBE-55C8-419D-B55B-1C1E7F0AD92A}" srcOrd="0" destOrd="0" presId="urn:microsoft.com/office/officeart/2005/8/layout/cycle1"/>
    <dgm:cxn modelId="{9C4CE1BB-B2E2-42E4-88FC-307E50567C04}" srcId="{F052AF38-79FD-4EBF-BE5B-39752B7C6FFB}" destId="{463DF45B-3AE5-431B-B1FA-81EAAD51FBA4}" srcOrd="4" destOrd="0" parTransId="{BFAB3647-AD38-4421-ADE2-4977099057B6}" sibTransId="{2AA8E868-6BC7-4843-BF90-64E1CEE111A7}"/>
    <dgm:cxn modelId="{0227CE25-5FCE-4AD6-88B4-8B81AE6A6C09}" type="presOf" srcId="{9DA87062-5879-4C06-A1BE-251583238493}" destId="{5C2E52DA-573F-45B7-A5E5-A628D396185B}" srcOrd="0" destOrd="0" presId="urn:microsoft.com/office/officeart/2005/8/layout/cycle1"/>
    <dgm:cxn modelId="{AE418F97-B046-4839-9523-5EE62A1D791F}" type="presOf" srcId="{543545E9-7553-43E9-8FC7-4EA0A9BB6310}" destId="{A5AC6DC5-8987-48EB-B043-E4DAD93B54A0}" srcOrd="0" destOrd="0" presId="urn:microsoft.com/office/officeart/2005/8/layout/cycle1"/>
    <dgm:cxn modelId="{1195B659-AF27-4E7B-AC02-94DDFD5AEA2F}" type="presOf" srcId="{1B199E40-A8FD-4FCB-B57A-3692C4AD003D}" destId="{ED9A8312-73BE-45A7-8F7E-B3B8ABBA7836}" srcOrd="0" destOrd="0" presId="urn:microsoft.com/office/officeart/2005/8/layout/cycle1"/>
    <dgm:cxn modelId="{58C42DA1-6036-48B0-9FA2-234B3818D577}" srcId="{F052AF38-79FD-4EBF-BE5B-39752B7C6FFB}" destId="{7608F9E1-A823-440C-9EAD-F3CEEE9F8585}" srcOrd="3" destOrd="0" parTransId="{4DB35D88-5303-4E8C-B6C2-85FF8831C930}" sibTransId="{A620A1D3-BAF7-4D1C-9698-234FA9C6C574}"/>
    <dgm:cxn modelId="{866A229A-EBB6-428E-9BA2-269E5E772B34}" type="presOf" srcId="{7608F9E1-A823-440C-9EAD-F3CEEE9F8585}" destId="{7A15012F-EA02-46D0-BE5C-33B9303E8ACF}" srcOrd="0" destOrd="0" presId="urn:microsoft.com/office/officeart/2005/8/layout/cycle1"/>
    <dgm:cxn modelId="{F2BC18FC-1FC4-4B0F-9A01-04D1C34EC6D4}" type="presOf" srcId="{4A023778-9A2E-413F-940F-927014DEB72E}" destId="{54DABF98-200D-4F26-B3C5-3C56B0AAE93F}" srcOrd="0" destOrd="0" presId="urn:microsoft.com/office/officeart/2005/8/layout/cycle1"/>
    <dgm:cxn modelId="{C609ED94-0E0E-4FA9-8444-454C276E84EC}" type="presOf" srcId="{78E03708-1F04-4066-848F-4737553736BA}" destId="{93DFF070-A983-492A-892F-E6CA5361FBA4}" srcOrd="0" destOrd="0" presId="urn:microsoft.com/office/officeart/2005/8/layout/cycle1"/>
    <dgm:cxn modelId="{68BCF024-E2EF-4C97-8A32-CEA51E28417C}" type="presOf" srcId="{606DBC7E-40A4-488B-94AA-8DB471CDD755}" destId="{56DBA7BB-D526-4E2B-A54C-B90C3225F864}" srcOrd="0" destOrd="0" presId="urn:microsoft.com/office/officeart/2005/8/layout/cycle1"/>
    <dgm:cxn modelId="{AB67AD8F-785E-4805-8AC9-5AD6F6776228}" srcId="{F052AF38-79FD-4EBF-BE5B-39752B7C6FFB}" destId="{1204B7C7-633F-4D7B-A002-0F3099707DA6}" srcOrd="5" destOrd="0" parTransId="{8BA8B460-C0B7-4421-93F2-A96A839618EB}" sibTransId="{78E03708-1F04-4066-848F-4737553736BA}"/>
    <dgm:cxn modelId="{265A0785-6C01-4421-817F-BFBA19D6C5E3}" type="presOf" srcId="{A620A1D3-BAF7-4D1C-9698-234FA9C6C574}" destId="{EC29F413-82AE-4DA9-9095-69495EDE2EC4}" srcOrd="0" destOrd="0" presId="urn:microsoft.com/office/officeart/2005/8/layout/cycle1"/>
    <dgm:cxn modelId="{5B791D9D-F0EC-410E-AAF4-83F22C491D2F}" type="presParOf" srcId="{F027FCBE-55C8-419D-B55B-1C1E7F0AD92A}" destId="{6ABC1DCC-50E3-451D-A02E-868A49003F3F}" srcOrd="0" destOrd="0" presId="urn:microsoft.com/office/officeart/2005/8/layout/cycle1"/>
    <dgm:cxn modelId="{7709B586-3932-4682-9112-CA3A2554EDC3}" type="presParOf" srcId="{F027FCBE-55C8-419D-B55B-1C1E7F0AD92A}" destId="{0E7D0289-9944-4E39-910C-F9FAC900D06C}" srcOrd="1" destOrd="0" presId="urn:microsoft.com/office/officeart/2005/8/layout/cycle1"/>
    <dgm:cxn modelId="{6DECB924-8F00-4473-ABD6-0EFE517258CA}" type="presParOf" srcId="{F027FCBE-55C8-419D-B55B-1C1E7F0AD92A}" destId="{4EA30D36-3F05-4A14-AD37-199058583CD4}" srcOrd="2" destOrd="0" presId="urn:microsoft.com/office/officeart/2005/8/layout/cycle1"/>
    <dgm:cxn modelId="{FDDAEB3C-BA37-42AE-B9F9-705D5DB8CAEE}" type="presParOf" srcId="{F027FCBE-55C8-419D-B55B-1C1E7F0AD92A}" destId="{684E8999-730B-416B-A804-EEDDD2ED0D67}" srcOrd="3" destOrd="0" presId="urn:microsoft.com/office/officeart/2005/8/layout/cycle1"/>
    <dgm:cxn modelId="{8E2F9E25-06E7-44E7-88C6-98950DC2994A}" type="presParOf" srcId="{F027FCBE-55C8-419D-B55B-1C1E7F0AD92A}" destId="{ED9A8312-73BE-45A7-8F7E-B3B8ABBA7836}" srcOrd="4" destOrd="0" presId="urn:microsoft.com/office/officeart/2005/8/layout/cycle1"/>
    <dgm:cxn modelId="{6E37D44A-AD67-461A-BA74-FEF909BAF25B}" type="presParOf" srcId="{F027FCBE-55C8-419D-B55B-1C1E7F0AD92A}" destId="{055EA4B1-00CC-444D-A16F-8D854D079ED7}" srcOrd="5" destOrd="0" presId="urn:microsoft.com/office/officeart/2005/8/layout/cycle1"/>
    <dgm:cxn modelId="{324C2426-FD27-41A9-A950-FD3879E13637}" type="presParOf" srcId="{F027FCBE-55C8-419D-B55B-1C1E7F0AD92A}" destId="{EF25629A-B2E2-490B-B2A8-30502E99CCD9}" srcOrd="6" destOrd="0" presId="urn:microsoft.com/office/officeart/2005/8/layout/cycle1"/>
    <dgm:cxn modelId="{19A02A0A-1D3C-41C0-B93E-2AD13DAD090F}" type="presParOf" srcId="{F027FCBE-55C8-419D-B55B-1C1E7F0AD92A}" destId="{56DBA7BB-D526-4E2B-A54C-B90C3225F864}" srcOrd="7" destOrd="0" presId="urn:microsoft.com/office/officeart/2005/8/layout/cycle1"/>
    <dgm:cxn modelId="{8B77B9A7-8EC2-49DD-8D81-20C4475F73B1}" type="presParOf" srcId="{F027FCBE-55C8-419D-B55B-1C1E7F0AD92A}" destId="{5C2E52DA-573F-45B7-A5E5-A628D396185B}" srcOrd="8" destOrd="0" presId="urn:microsoft.com/office/officeart/2005/8/layout/cycle1"/>
    <dgm:cxn modelId="{DB7F5F42-546E-4A32-9A91-06E0ABA5FAFA}" type="presParOf" srcId="{F027FCBE-55C8-419D-B55B-1C1E7F0AD92A}" destId="{E9D784A1-1A3B-4C98-BE3F-C892D868D8E0}" srcOrd="9" destOrd="0" presId="urn:microsoft.com/office/officeart/2005/8/layout/cycle1"/>
    <dgm:cxn modelId="{87B015E9-22F2-424F-8BF1-8FB69065C9CF}" type="presParOf" srcId="{F027FCBE-55C8-419D-B55B-1C1E7F0AD92A}" destId="{7A15012F-EA02-46D0-BE5C-33B9303E8ACF}" srcOrd="10" destOrd="0" presId="urn:microsoft.com/office/officeart/2005/8/layout/cycle1"/>
    <dgm:cxn modelId="{0A220E5C-8D95-4755-BD26-CF5D11BAF521}" type="presParOf" srcId="{F027FCBE-55C8-419D-B55B-1C1E7F0AD92A}" destId="{EC29F413-82AE-4DA9-9095-69495EDE2EC4}" srcOrd="11" destOrd="0" presId="urn:microsoft.com/office/officeart/2005/8/layout/cycle1"/>
    <dgm:cxn modelId="{E772EC72-8D35-48BE-B881-74A499CFE964}" type="presParOf" srcId="{F027FCBE-55C8-419D-B55B-1C1E7F0AD92A}" destId="{F9CA81E9-36BD-43D9-B98C-9FD927CD18F0}" srcOrd="12" destOrd="0" presId="urn:microsoft.com/office/officeart/2005/8/layout/cycle1"/>
    <dgm:cxn modelId="{A03F58C9-DA4A-4B50-A4C3-1648809AB63D}" type="presParOf" srcId="{F027FCBE-55C8-419D-B55B-1C1E7F0AD92A}" destId="{518CBA98-D826-4290-B23B-F5C559C05799}" srcOrd="13" destOrd="0" presId="urn:microsoft.com/office/officeart/2005/8/layout/cycle1"/>
    <dgm:cxn modelId="{E2E9D630-DC49-458B-B9EC-EED7EF052A09}" type="presParOf" srcId="{F027FCBE-55C8-419D-B55B-1C1E7F0AD92A}" destId="{E0E76FD5-20BC-44F4-A3CD-1D2201F905EC}" srcOrd="14" destOrd="0" presId="urn:microsoft.com/office/officeart/2005/8/layout/cycle1"/>
    <dgm:cxn modelId="{2DDBD39D-5DDF-4588-BEFE-03BD920426A0}" type="presParOf" srcId="{F027FCBE-55C8-419D-B55B-1C1E7F0AD92A}" destId="{DE1E48EA-0517-4F2B-84D1-A8A02875E799}" srcOrd="15" destOrd="0" presId="urn:microsoft.com/office/officeart/2005/8/layout/cycle1"/>
    <dgm:cxn modelId="{106439B3-3F63-4966-92CD-B5A881E40BBF}" type="presParOf" srcId="{F027FCBE-55C8-419D-B55B-1C1E7F0AD92A}" destId="{BD05C919-6091-449B-AA6F-3FE6155FD28D}" srcOrd="16" destOrd="0" presId="urn:microsoft.com/office/officeart/2005/8/layout/cycle1"/>
    <dgm:cxn modelId="{74A91981-70C7-4EEF-8024-BD63FC2FCF18}" type="presParOf" srcId="{F027FCBE-55C8-419D-B55B-1C1E7F0AD92A}" destId="{93DFF070-A983-492A-892F-E6CA5361FBA4}" srcOrd="17" destOrd="0" presId="urn:microsoft.com/office/officeart/2005/8/layout/cycle1"/>
    <dgm:cxn modelId="{C705CCBC-6DCC-4F52-9558-E4D7265CEC94}" type="presParOf" srcId="{F027FCBE-55C8-419D-B55B-1C1E7F0AD92A}" destId="{55A7DFAB-2DCF-406F-B021-F3937A5EAB4C}" srcOrd="18" destOrd="0" presId="urn:microsoft.com/office/officeart/2005/8/layout/cycle1"/>
    <dgm:cxn modelId="{E39CE02B-0ECC-42F7-9FD6-0A06903B5EC6}" type="presParOf" srcId="{F027FCBE-55C8-419D-B55B-1C1E7F0AD92A}" destId="{54DABF98-200D-4F26-B3C5-3C56B0AAE93F}" srcOrd="19" destOrd="0" presId="urn:microsoft.com/office/officeart/2005/8/layout/cycle1"/>
    <dgm:cxn modelId="{211F3EBE-F904-4ABA-8B10-37CAD79C282B}" type="presParOf" srcId="{F027FCBE-55C8-419D-B55B-1C1E7F0AD92A}" destId="{A5AC6DC5-8987-48EB-B043-E4DAD93B54A0}" srcOrd="20" destOrd="0" presId="urn:microsoft.com/office/officeart/2005/8/layout/cycle1"/>
  </dgm:cxnLst>
  <dgm:bg>
    <a:noFill/>
    <a:effectLst>
      <a:outerShdw blurRad="50800" dist="50800" dir="5400000" algn="ctr" rotWithShape="0">
        <a:srgbClr val="000000"/>
      </a:outerShdw>
    </a:effect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79D618-6154-45A2-A47F-EF26DDD7FF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3DAD81-3316-45BD-818E-18BAEA35A72E}">
      <dgm:prSet phldrT="[Text]"/>
      <dgm:spPr>
        <a:solidFill>
          <a:srgbClr val="C00000"/>
        </a:solidFill>
        <a:ln>
          <a:noFill/>
        </a:ln>
      </dgm:spPr>
      <dgm:t>
        <a:bodyPr/>
        <a:lstStyle/>
        <a:p>
          <a:endParaRPr lang="en-US" dirty="0"/>
        </a:p>
      </dgm:t>
    </dgm:pt>
    <dgm:pt modelId="{40EFC3FA-7502-4C75-B960-CD0857C36256}" type="parTrans" cxnId="{2CF5CCE9-F847-49ED-99EF-F6A83F6059BB}">
      <dgm:prSet/>
      <dgm:spPr/>
      <dgm:t>
        <a:bodyPr/>
        <a:lstStyle/>
        <a:p>
          <a:endParaRPr lang="en-US"/>
        </a:p>
      </dgm:t>
    </dgm:pt>
    <dgm:pt modelId="{5E2D205F-59F1-428C-BEEF-5EAC4A899547}" type="sibTrans" cxnId="{2CF5CCE9-F847-49ED-99EF-F6A83F6059BB}">
      <dgm:prSet/>
      <dgm:spPr/>
      <dgm:t>
        <a:bodyPr/>
        <a:lstStyle/>
        <a:p>
          <a:endParaRPr lang="en-US"/>
        </a:p>
      </dgm:t>
    </dgm:pt>
    <dgm:pt modelId="{CE84C196-22F1-4964-BB0C-66BB8AA1CEB8}" type="pres">
      <dgm:prSet presAssocID="{0379D618-6154-45A2-A47F-EF26DDD7FF37}" presName="linear" presStyleCnt="0">
        <dgm:presLayoutVars>
          <dgm:animLvl val="lvl"/>
          <dgm:resizeHandles val="exact"/>
        </dgm:presLayoutVars>
      </dgm:prSet>
      <dgm:spPr/>
      <dgm:t>
        <a:bodyPr/>
        <a:lstStyle/>
        <a:p>
          <a:endParaRPr lang="en-US"/>
        </a:p>
      </dgm:t>
    </dgm:pt>
    <dgm:pt modelId="{2E18989E-3EB6-4751-87E6-98083B8067E2}" type="pres">
      <dgm:prSet presAssocID="{2F3DAD81-3316-45BD-818E-18BAEA35A72E}" presName="parentText" presStyleLbl="node1" presStyleIdx="0" presStyleCnt="1" custAng="702265" custLinFactX="-4348" custLinFactY="518510" custLinFactNeighborX="-100000" custLinFactNeighborY="600000">
        <dgm:presLayoutVars>
          <dgm:chMax val="0"/>
          <dgm:bulletEnabled val="1"/>
        </dgm:presLayoutVars>
      </dgm:prSet>
      <dgm:spPr/>
      <dgm:t>
        <a:bodyPr/>
        <a:lstStyle/>
        <a:p>
          <a:endParaRPr lang="en-US"/>
        </a:p>
      </dgm:t>
    </dgm:pt>
  </dgm:ptLst>
  <dgm:cxnLst>
    <dgm:cxn modelId="{2CF5CCE9-F847-49ED-99EF-F6A83F6059BB}" srcId="{0379D618-6154-45A2-A47F-EF26DDD7FF37}" destId="{2F3DAD81-3316-45BD-818E-18BAEA35A72E}" srcOrd="0" destOrd="0" parTransId="{40EFC3FA-7502-4C75-B960-CD0857C36256}" sibTransId="{5E2D205F-59F1-428C-BEEF-5EAC4A899547}"/>
    <dgm:cxn modelId="{DA32A82A-F290-4F99-8D35-749ED917663C}" type="presOf" srcId="{0379D618-6154-45A2-A47F-EF26DDD7FF37}" destId="{CE84C196-22F1-4964-BB0C-66BB8AA1CEB8}" srcOrd="0" destOrd="0" presId="urn:microsoft.com/office/officeart/2005/8/layout/vList2"/>
    <dgm:cxn modelId="{9ECC0ACD-C667-45CD-B075-007ECE4CBCBA}" type="presOf" srcId="{2F3DAD81-3316-45BD-818E-18BAEA35A72E}" destId="{2E18989E-3EB6-4751-87E6-98083B8067E2}" srcOrd="0" destOrd="0" presId="urn:microsoft.com/office/officeart/2005/8/layout/vList2"/>
    <dgm:cxn modelId="{67B3B383-F029-4479-98FF-02FC94EFA25C}" type="presParOf" srcId="{CE84C196-22F1-4964-BB0C-66BB8AA1CEB8}" destId="{2E18989E-3EB6-4751-87E6-98083B8067E2}" srcOrd="0" destOrd="0" presId="urn:microsoft.com/office/officeart/2005/8/layout/vList2"/>
  </dgm:cxnLst>
  <dgm:bg/>
  <dgm:whole>
    <a:ln>
      <a:noFill/>
    </a:ln>
  </dgm:whole>
  <dgm:extLst>
    <a:ext uri="http://schemas.microsoft.com/office/drawing/2008/diagram">
      <dsp:dataModelExt xmlns:dsp="http://schemas.microsoft.com/office/drawing/2008/diagram" relId="rId3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04CE04-6FAB-4CD0-A7A5-2D48808B590F}" type="doc">
      <dgm:prSet loTypeId="urn:microsoft.com/office/officeart/2005/8/layout/hProcess3" loCatId="process" qsTypeId="urn:microsoft.com/office/officeart/2005/8/quickstyle/3d1" qsCatId="3D" csTypeId="urn:microsoft.com/office/officeart/2005/8/colors/accent1_2" csCatId="accent1" phldr="1"/>
      <dgm:spPr/>
    </dgm:pt>
    <dgm:pt modelId="{D7E49F07-E44A-4C30-9ED4-F7132E9B5EA7}" type="pres">
      <dgm:prSet presAssocID="{8604CE04-6FAB-4CD0-A7A5-2D48808B590F}" presName="Name0" presStyleCnt="0">
        <dgm:presLayoutVars>
          <dgm:dir/>
          <dgm:animLvl val="lvl"/>
          <dgm:resizeHandles val="exact"/>
        </dgm:presLayoutVars>
      </dgm:prSet>
      <dgm:spPr/>
    </dgm:pt>
    <dgm:pt modelId="{0100AB5D-A053-42DA-ABA8-4292D41BD95C}" type="pres">
      <dgm:prSet presAssocID="{8604CE04-6FAB-4CD0-A7A5-2D48808B590F}" presName="dummy" presStyleCnt="0"/>
      <dgm:spPr/>
    </dgm:pt>
    <dgm:pt modelId="{96E1B885-FAFA-41FC-91D1-B885290C75A8}" type="pres">
      <dgm:prSet presAssocID="{8604CE04-6FAB-4CD0-A7A5-2D48808B590F}" presName="linH" presStyleCnt="0"/>
      <dgm:spPr/>
    </dgm:pt>
    <dgm:pt modelId="{B0FB8A36-7089-40A1-8A50-D853BC9FA8F7}" type="pres">
      <dgm:prSet presAssocID="{8604CE04-6FAB-4CD0-A7A5-2D48808B590F}" presName="padding1" presStyleCnt="0"/>
      <dgm:spPr/>
    </dgm:pt>
    <dgm:pt modelId="{182227A4-AC12-43D1-8C3E-68FDF5A895E9}" type="pres">
      <dgm:prSet presAssocID="{8604CE04-6FAB-4CD0-A7A5-2D48808B590F}" presName="padding2" presStyleCnt="0"/>
      <dgm:spPr/>
    </dgm:pt>
    <dgm:pt modelId="{3F0EDF4F-09A9-457C-85B0-B1BEFD4263E7}" type="pres">
      <dgm:prSet presAssocID="{8604CE04-6FAB-4CD0-A7A5-2D48808B590F}" presName="negArrow" presStyleCnt="0"/>
      <dgm:spPr/>
    </dgm:pt>
    <dgm:pt modelId="{FFF5B291-A5A8-4E54-A210-DB891983CD04}" type="pres">
      <dgm:prSet presAssocID="{8604CE04-6FAB-4CD0-A7A5-2D48808B590F}" presName="backgroundArrow" presStyleLbl="node1" presStyleIdx="0" presStyleCnt="1" custLinFactNeighborX="-33333" custLinFactNeighborY="4139"/>
      <dgm:spPr/>
    </dgm:pt>
  </dgm:ptLst>
  <dgm:cxnLst>
    <dgm:cxn modelId="{E818D812-53BD-4448-8BD4-9797A7C2528D}" type="presOf" srcId="{8604CE04-6FAB-4CD0-A7A5-2D48808B590F}" destId="{D7E49F07-E44A-4C30-9ED4-F7132E9B5EA7}" srcOrd="0" destOrd="0" presId="urn:microsoft.com/office/officeart/2005/8/layout/hProcess3"/>
    <dgm:cxn modelId="{CE8C7C1F-8DA5-4244-B9A0-AD0A69EA8ECA}" type="presParOf" srcId="{D7E49F07-E44A-4C30-9ED4-F7132E9B5EA7}" destId="{0100AB5D-A053-42DA-ABA8-4292D41BD95C}" srcOrd="0" destOrd="0" presId="urn:microsoft.com/office/officeart/2005/8/layout/hProcess3"/>
    <dgm:cxn modelId="{6622C1F0-5AC2-47F2-9DFF-C22877CE98CC}" type="presParOf" srcId="{D7E49F07-E44A-4C30-9ED4-F7132E9B5EA7}" destId="{96E1B885-FAFA-41FC-91D1-B885290C75A8}" srcOrd="1" destOrd="0" presId="urn:microsoft.com/office/officeart/2005/8/layout/hProcess3"/>
    <dgm:cxn modelId="{0193EDB1-1C1E-4115-9812-6B0C46DD26F7}" type="presParOf" srcId="{96E1B885-FAFA-41FC-91D1-B885290C75A8}" destId="{B0FB8A36-7089-40A1-8A50-D853BC9FA8F7}" srcOrd="0" destOrd="0" presId="urn:microsoft.com/office/officeart/2005/8/layout/hProcess3"/>
    <dgm:cxn modelId="{4469E37B-F4E3-41AA-B33F-0D29E657674B}" type="presParOf" srcId="{96E1B885-FAFA-41FC-91D1-B885290C75A8}" destId="{182227A4-AC12-43D1-8C3E-68FDF5A895E9}" srcOrd="1" destOrd="0" presId="urn:microsoft.com/office/officeart/2005/8/layout/hProcess3"/>
    <dgm:cxn modelId="{59922E41-C209-4FE5-A139-966DE4F45524}" type="presParOf" srcId="{96E1B885-FAFA-41FC-91D1-B885290C75A8}" destId="{3F0EDF4F-09A9-457C-85B0-B1BEFD4263E7}" srcOrd="2" destOrd="0" presId="urn:microsoft.com/office/officeart/2005/8/layout/hProcess3"/>
    <dgm:cxn modelId="{2CE856C0-7F6A-4B68-AB1C-9C35E993F7B3}" type="presParOf" srcId="{96E1B885-FAFA-41FC-91D1-B885290C75A8}" destId="{FFF5B291-A5A8-4E54-A210-DB891983CD04}" srcOrd="3"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04CE04-6FAB-4CD0-A7A5-2D48808B590F}" type="doc">
      <dgm:prSet loTypeId="urn:microsoft.com/office/officeart/2005/8/layout/hProcess3" loCatId="process" qsTypeId="urn:microsoft.com/office/officeart/2005/8/quickstyle/3d1" qsCatId="3D" csTypeId="urn:microsoft.com/office/officeart/2005/8/colors/accent1_2" csCatId="accent1" phldr="1"/>
      <dgm:spPr/>
    </dgm:pt>
    <dgm:pt modelId="{D7E49F07-E44A-4C30-9ED4-F7132E9B5EA7}" type="pres">
      <dgm:prSet presAssocID="{8604CE04-6FAB-4CD0-A7A5-2D48808B590F}" presName="Name0" presStyleCnt="0">
        <dgm:presLayoutVars>
          <dgm:dir/>
          <dgm:animLvl val="lvl"/>
          <dgm:resizeHandles val="exact"/>
        </dgm:presLayoutVars>
      </dgm:prSet>
      <dgm:spPr/>
    </dgm:pt>
    <dgm:pt modelId="{0100AB5D-A053-42DA-ABA8-4292D41BD95C}" type="pres">
      <dgm:prSet presAssocID="{8604CE04-6FAB-4CD0-A7A5-2D48808B590F}" presName="dummy" presStyleCnt="0"/>
      <dgm:spPr/>
    </dgm:pt>
    <dgm:pt modelId="{96E1B885-FAFA-41FC-91D1-B885290C75A8}" type="pres">
      <dgm:prSet presAssocID="{8604CE04-6FAB-4CD0-A7A5-2D48808B590F}" presName="linH" presStyleCnt="0"/>
      <dgm:spPr/>
    </dgm:pt>
    <dgm:pt modelId="{B0FB8A36-7089-40A1-8A50-D853BC9FA8F7}" type="pres">
      <dgm:prSet presAssocID="{8604CE04-6FAB-4CD0-A7A5-2D48808B590F}" presName="padding1" presStyleCnt="0"/>
      <dgm:spPr/>
    </dgm:pt>
    <dgm:pt modelId="{182227A4-AC12-43D1-8C3E-68FDF5A895E9}" type="pres">
      <dgm:prSet presAssocID="{8604CE04-6FAB-4CD0-A7A5-2D48808B590F}" presName="padding2" presStyleCnt="0"/>
      <dgm:spPr/>
    </dgm:pt>
    <dgm:pt modelId="{3F0EDF4F-09A9-457C-85B0-B1BEFD4263E7}" type="pres">
      <dgm:prSet presAssocID="{8604CE04-6FAB-4CD0-A7A5-2D48808B590F}" presName="negArrow" presStyleCnt="0"/>
      <dgm:spPr/>
    </dgm:pt>
    <dgm:pt modelId="{FFF5B291-A5A8-4E54-A210-DB891983CD04}" type="pres">
      <dgm:prSet presAssocID="{8604CE04-6FAB-4CD0-A7A5-2D48808B590F}" presName="backgroundArrow" presStyleLbl="node1" presStyleIdx="0" presStyleCnt="1" custAng="10800000"/>
      <dgm:spPr/>
    </dgm:pt>
  </dgm:ptLst>
  <dgm:cxnLst>
    <dgm:cxn modelId="{B60A96AC-A891-46DD-BF1F-630D19CB5EA8}" type="presOf" srcId="{8604CE04-6FAB-4CD0-A7A5-2D48808B590F}" destId="{D7E49F07-E44A-4C30-9ED4-F7132E9B5EA7}" srcOrd="0" destOrd="0" presId="urn:microsoft.com/office/officeart/2005/8/layout/hProcess3"/>
    <dgm:cxn modelId="{426FF0B0-B451-4A35-879D-0267F2B9A120}" type="presParOf" srcId="{D7E49F07-E44A-4C30-9ED4-F7132E9B5EA7}" destId="{0100AB5D-A053-42DA-ABA8-4292D41BD95C}" srcOrd="0" destOrd="0" presId="urn:microsoft.com/office/officeart/2005/8/layout/hProcess3"/>
    <dgm:cxn modelId="{F4B68D94-9671-455C-A6EB-1E9C0D324836}" type="presParOf" srcId="{D7E49F07-E44A-4C30-9ED4-F7132E9B5EA7}" destId="{96E1B885-FAFA-41FC-91D1-B885290C75A8}" srcOrd="1" destOrd="0" presId="urn:microsoft.com/office/officeart/2005/8/layout/hProcess3"/>
    <dgm:cxn modelId="{D70ED915-60A5-4533-9894-326570B8EE7A}" type="presParOf" srcId="{96E1B885-FAFA-41FC-91D1-B885290C75A8}" destId="{B0FB8A36-7089-40A1-8A50-D853BC9FA8F7}" srcOrd="0" destOrd="0" presId="urn:microsoft.com/office/officeart/2005/8/layout/hProcess3"/>
    <dgm:cxn modelId="{0A6033FA-F2EE-4D8B-8F8C-BB800D7E0726}" type="presParOf" srcId="{96E1B885-FAFA-41FC-91D1-B885290C75A8}" destId="{182227A4-AC12-43D1-8C3E-68FDF5A895E9}" srcOrd="1" destOrd="0" presId="urn:microsoft.com/office/officeart/2005/8/layout/hProcess3"/>
    <dgm:cxn modelId="{2230C4AC-A915-4C48-B193-01E4E5E3EC7D}" type="presParOf" srcId="{96E1B885-FAFA-41FC-91D1-B885290C75A8}" destId="{3F0EDF4F-09A9-457C-85B0-B1BEFD4263E7}" srcOrd="2" destOrd="0" presId="urn:microsoft.com/office/officeart/2005/8/layout/hProcess3"/>
    <dgm:cxn modelId="{0C24D883-A0FB-4554-910E-777B5DE5D6E5}" type="presParOf" srcId="{96E1B885-FAFA-41FC-91D1-B885290C75A8}" destId="{FFF5B291-A5A8-4E54-A210-DB891983CD04}" srcOrd="3"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79D618-6154-45A2-A47F-EF26DDD7FF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E84C196-22F1-4964-BB0C-66BB8AA1CEB8}" type="pres">
      <dgm:prSet presAssocID="{0379D618-6154-45A2-A47F-EF26DDD7FF37}" presName="linear" presStyleCnt="0">
        <dgm:presLayoutVars>
          <dgm:animLvl val="lvl"/>
          <dgm:resizeHandles val="exact"/>
        </dgm:presLayoutVars>
      </dgm:prSet>
      <dgm:spPr/>
      <dgm:t>
        <a:bodyPr/>
        <a:lstStyle/>
        <a:p>
          <a:endParaRPr lang="en-US"/>
        </a:p>
      </dgm:t>
    </dgm:pt>
  </dgm:ptLst>
  <dgm:cxnLst>
    <dgm:cxn modelId="{9E27E160-5519-4B48-8B11-A43A950E074C}" type="presOf" srcId="{0379D618-6154-45A2-A47F-EF26DDD7FF37}" destId="{CE84C196-22F1-4964-BB0C-66BB8AA1CEB8}"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79D618-6154-45A2-A47F-EF26DDD7FF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E84C196-22F1-4964-BB0C-66BB8AA1CEB8}" type="pres">
      <dgm:prSet presAssocID="{0379D618-6154-45A2-A47F-EF26DDD7FF37}" presName="linear" presStyleCnt="0">
        <dgm:presLayoutVars>
          <dgm:animLvl val="lvl"/>
          <dgm:resizeHandles val="exact"/>
        </dgm:presLayoutVars>
      </dgm:prSet>
      <dgm:spPr/>
      <dgm:t>
        <a:bodyPr/>
        <a:lstStyle/>
        <a:p>
          <a:endParaRPr lang="en-US"/>
        </a:p>
      </dgm:t>
    </dgm:pt>
  </dgm:ptLst>
  <dgm:cxnLst>
    <dgm:cxn modelId="{40039976-0FCE-4C10-B572-D30419DC94B6}" type="presOf" srcId="{0379D618-6154-45A2-A47F-EF26DDD7FF37}" destId="{CE84C196-22F1-4964-BB0C-66BB8AA1CEB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79D618-6154-45A2-A47F-EF26DDD7FF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3DAD81-3316-45BD-818E-18BAEA35A72E}">
      <dgm:prSet phldrT="[Text]"/>
      <dgm:spPr>
        <a:solidFill>
          <a:srgbClr val="C00000"/>
        </a:solidFill>
        <a:ln>
          <a:noFill/>
        </a:ln>
      </dgm:spPr>
      <dgm:t>
        <a:bodyPr/>
        <a:lstStyle/>
        <a:p>
          <a:endParaRPr lang="en-US" dirty="0"/>
        </a:p>
      </dgm:t>
    </dgm:pt>
    <dgm:pt modelId="{40EFC3FA-7502-4C75-B960-CD0857C36256}" type="parTrans" cxnId="{2CF5CCE9-F847-49ED-99EF-F6A83F6059BB}">
      <dgm:prSet/>
      <dgm:spPr/>
      <dgm:t>
        <a:bodyPr/>
        <a:lstStyle/>
        <a:p>
          <a:endParaRPr lang="en-US"/>
        </a:p>
      </dgm:t>
    </dgm:pt>
    <dgm:pt modelId="{5E2D205F-59F1-428C-BEEF-5EAC4A899547}" type="sibTrans" cxnId="{2CF5CCE9-F847-49ED-99EF-F6A83F6059BB}">
      <dgm:prSet/>
      <dgm:spPr/>
      <dgm:t>
        <a:bodyPr/>
        <a:lstStyle/>
        <a:p>
          <a:endParaRPr lang="en-US"/>
        </a:p>
      </dgm:t>
    </dgm:pt>
    <dgm:pt modelId="{CE84C196-22F1-4964-BB0C-66BB8AA1CEB8}" type="pres">
      <dgm:prSet presAssocID="{0379D618-6154-45A2-A47F-EF26DDD7FF37}" presName="linear" presStyleCnt="0">
        <dgm:presLayoutVars>
          <dgm:animLvl val="lvl"/>
          <dgm:resizeHandles val="exact"/>
        </dgm:presLayoutVars>
      </dgm:prSet>
      <dgm:spPr/>
      <dgm:t>
        <a:bodyPr/>
        <a:lstStyle/>
        <a:p>
          <a:endParaRPr lang="en-US"/>
        </a:p>
      </dgm:t>
    </dgm:pt>
    <dgm:pt modelId="{2E18989E-3EB6-4751-87E6-98083B8067E2}" type="pres">
      <dgm:prSet presAssocID="{2F3DAD81-3316-45BD-818E-18BAEA35A72E}" presName="parentText" presStyleLbl="node1" presStyleIdx="0" presStyleCnt="1" custAng="18473501" custLinFactX="-100000" custLinFactY="-500000" custLinFactNeighborX="-173333" custLinFactNeighborY="-518510">
        <dgm:presLayoutVars>
          <dgm:chMax val="0"/>
          <dgm:bulletEnabled val="1"/>
        </dgm:presLayoutVars>
      </dgm:prSet>
      <dgm:spPr/>
      <dgm:t>
        <a:bodyPr/>
        <a:lstStyle/>
        <a:p>
          <a:endParaRPr lang="en-US"/>
        </a:p>
      </dgm:t>
    </dgm:pt>
  </dgm:ptLst>
  <dgm:cxnLst>
    <dgm:cxn modelId="{2CF5CCE9-F847-49ED-99EF-F6A83F6059BB}" srcId="{0379D618-6154-45A2-A47F-EF26DDD7FF37}" destId="{2F3DAD81-3316-45BD-818E-18BAEA35A72E}" srcOrd="0" destOrd="0" parTransId="{40EFC3FA-7502-4C75-B960-CD0857C36256}" sibTransId="{5E2D205F-59F1-428C-BEEF-5EAC4A899547}"/>
    <dgm:cxn modelId="{FD37C1D2-FCF0-4113-B223-27C746385650}" type="presOf" srcId="{2F3DAD81-3316-45BD-818E-18BAEA35A72E}" destId="{2E18989E-3EB6-4751-87E6-98083B8067E2}" srcOrd="0" destOrd="0" presId="urn:microsoft.com/office/officeart/2005/8/layout/vList2"/>
    <dgm:cxn modelId="{1DC1F1E5-D30F-4959-9703-CF9253BE3F49}" type="presOf" srcId="{0379D618-6154-45A2-A47F-EF26DDD7FF37}" destId="{CE84C196-22F1-4964-BB0C-66BB8AA1CEB8}" srcOrd="0" destOrd="0" presId="urn:microsoft.com/office/officeart/2005/8/layout/vList2"/>
    <dgm:cxn modelId="{4B00EA81-CCC8-4929-A452-1D3B01E629CE}" type="presParOf" srcId="{CE84C196-22F1-4964-BB0C-66BB8AA1CEB8}" destId="{2E18989E-3EB6-4751-87E6-98083B8067E2}"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79D618-6154-45A2-A47F-EF26DDD7FF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3DAD81-3316-45BD-818E-18BAEA35A72E}">
      <dgm:prSet phldrT="[Text]"/>
      <dgm:spPr>
        <a:solidFill>
          <a:srgbClr val="C00000"/>
        </a:solidFill>
        <a:ln>
          <a:noFill/>
        </a:ln>
      </dgm:spPr>
      <dgm:t>
        <a:bodyPr/>
        <a:lstStyle/>
        <a:p>
          <a:endParaRPr lang="en-US" dirty="0"/>
        </a:p>
      </dgm:t>
    </dgm:pt>
    <dgm:pt modelId="{40EFC3FA-7502-4C75-B960-CD0857C36256}" type="parTrans" cxnId="{2CF5CCE9-F847-49ED-99EF-F6A83F6059BB}">
      <dgm:prSet/>
      <dgm:spPr/>
      <dgm:t>
        <a:bodyPr/>
        <a:lstStyle/>
        <a:p>
          <a:endParaRPr lang="en-US"/>
        </a:p>
      </dgm:t>
    </dgm:pt>
    <dgm:pt modelId="{5E2D205F-59F1-428C-BEEF-5EAC4A899547}" type="sibTrans" cxnId="{2CF5CCE9-F847-49ED-99EF-F6A83F6059BB}">
      <dgm:prSet/>
      <dgm:spPr/>
      <dgm:t>
        <a:bodyPr/>
        <a:lstStyle/>
        <a:p>
          <a:endParaRPr lang="en-US"/>
        </a:p>
      </dgm:t>
    </dgm:pt>
    <dgm:pt modelId="{CE84C196-22F1-4964-BB0C-66BB8AA1CEB8}" type="pres">
      <dgm:prSet presAssocID="{0379D618-6154-45A2-A47F-EF26DDD7FF37}" presName="linear" presStyleCnt="0">
        <dgm:presLayoutVars>
          <dgm:animLvl val="lvl"/>
          <dgm:resizeHandles val="exact"/>
        </dgm:presLayoutVars>
      </dgm:prSet>
      <dgm:spPr/>
      <dgm:t>
        <a:bodyPr/>
        <a:lstStyle/>
        <a:p>
          <a:endParaRPr lang="en-US"/>
        </a:p>
      </dgm:t>
    </dgm:pt>
    <dgm:pt modelId="{2E18989E-3EB6-4751-87E6-98083B8067E2}" type="pres">
      <dgm:prSet presAssocID="{2F3DAD81-3316-45BD-818E-18BAEA35A72E}" presName="parentText" presStyleLbl="node1" presStyleIdx="0" presStyleCnt="1" custAng="16200000" custLinFactX="-16131" custLinFactNeighborX="-100000" custLinFactNeighborY="25441">
        <dgm:presLayoutVars>
          <dgm:chMax val="0"/>
          <dgm:bulletEnabled val="1"/>
        </dgm:presLayoutVars>
      </dgm:prSet>
      <dgm:spPr/>
      <dgm:t>
        <a:bodyPr/>
        <a:lstStyle/>
        <a:p>
          <a:endParaRPr lang="en-US"/>
        </a:p>
      </dgm:t>
    </dgm:pt>
  </dgm:ptLst>
  <dgm:cxnLst>
    <dgm:cxn modelId="{2CF5CCE9-F847-49ED-99EF-F6A83F6059BB}" srcId="{0379D618-6154-45A2-A47F-EF26DDD7FF37}" destId="{2F3DAD81-3316-45BD-818E-18BAEA35A72E}" srcOrd="0" destOrd="0" parTransId="{40EFC3FA-7502-4C75-B960-CD0857C36256}" sibTransId="{5E2D205F-59F1-428C-BEEF-5EAC4A899547}"/>
    <dgm:cxn modelId="{E2C3EC21-C0F6-484C-AAA9-84270C30811B}" type="presOf" srcId="{2F3DAD81-3316-45BD-818E-18BAEA35A72E}" destId="{2E18989E-3EB6-4751-87E6-98083B8067E2}" srcOrd="0" destOrd="0" presId="urn:microsoft.com/office/officeart/2005/8/layout/vList2"/>
    <dgm:cxn modelId="{6FD2A6FB-2A0B-41C5-8F30-C3EA75B906D6}" type="presOf" srcId="{0379D618-6154-45A2-A47F-EF26DDD7FF37}" destId="{CE84C196-22F1-4964-BB0C-66BB8AA1CEB8}" srcOrd="0" destOrd="0" presId="urn:microsoft.com/office/officeart/2005/8/layout/vList2"/>
    <dgm:cxn modelId="{4D6352B5-5767-4924-8F56-6429929154BA}" type="presParOf" srcId="{CE84C196-22F1-4964-BB0C-66BB8AA1CEB8}" destId="{2E18989E-3EB6-4751-87E6-98083B8067E2}"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79D618-6154-45A2-A47F-EF26DDD7FF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3DAD81-3316-45BD-818E-18BAEA35A72E}">
      <dgm:prSet phldrT="[Text]"/>
      <dgm:spPr>
        <a:solidFill>
          <a:srgbClr val="C00000"/>
        </a:solidFill>
        <a:ln>
          <a:noFill/>
        </a:ln>
      </dgm:spPr>
      <dgm:t>
        <a:bodyPr/>
        <a:lstStyle/>
        <a:p>
          <a:endParaRPr lang="en-US" dirty="0"/>
        </a:p>
      </dgm:t>
    </dgm:pt>
    <dgm:pt modelId="{40EFC3FA-7502-4C75-B960-CD0857C36256}" type="parTrans" cxnId="{2CF5CCE9-F847-49ED-99EF-F6A83F6059BB}">
      <dgm:prSet/>
      <dgm:spPr/>
      <dgm:t>
        <a:bodyPr/>
        <a:lstStyle/>
        <a:p>
          <a:endParaRPr lang="en-US"/>
        </a:p>
      </dgm:t>
    </dgm:pt>
    <dgm:pt modelId="{5E2D205F-59F1-428C-BEEF-5EAC4A899547}" type="sibTrans" cxnId="{2CF5CCE9-F847-49ED-99EF-F6A83F6059BB}">
      <dgm:prSet/>
      <dgm:spPr/>
      <dgm:t>
        <a:bodyPr/>
        <a:lstStyle/>
        <a:p>
          <a:endParaRPr lang="en-US"/>
        </a:p>
      </dgm:t>
    </dgm:pt>
    <dgm:pt modelId="{CE84C196-22F1-4964-BB0C-66BB8AA1CEB8}" type="pres">
      <dgm:prSet presAssocID="{0379D618-6154-45A2-A47F-EF26DDD7FF37}" presName="linear" presStyleCnt="0">
        <dgm:presLayoutVars>
          <dgm:animLvl val="lvl"/>
          <dgm:resizeHandles val="exact"/>
        </dgm:presLayoutVars>
      </dgm:prSet>
      <dgm:spPr/>
      <dgm:t>
        <a:bodyPr/>
        <a:lstStyle/>
        <a:p>
          <a:endParaRPr lang="en-US"/>
        </a:p>
      </dgm:t>
    </dgm:pt>
    <dgm:pt modelId="{2E18989E-3EB6-4751-87E6-98083B8067E2}" type="pres">
      <dgm:prSet presAssocID="{2F3DAD81-3316-45BD-818E-18BAEA35A72E}" presName="parentText" presStyleLbl="node1" presStyleIdx="0" presStyleCnt="1" custAng="15922136" custScaleX="64702" custScaleY="101763" custLinFactY="207933" custLinFactNeighborX="5263" custLinFactNeighborY="300000">
        <dgm:presLayoutVars>
          <dgm:chMax val="0"/>
          <dgm:bulletEnabled val="1"/>
        </dgm:presLayoutVars>
      </dgm:prSet>
      <dgm:spPr/>
      <dgm:t>
        <a:bodyPr/>
        <a:lstStyle/>
        <a:p>
          <a:endParaRPr lang="en-US"/>
        </a:p>
      </dgm:t>
    </dgm:pt>
  </dgm:ptLst>
  <dgm:cxnLst>
    <dgm:cxn modelId="{2CF5CCE9-F847-49ED-99EF-F6A83F6059BB}" srcId="{0379D618-6154-45A2-A47F-EF26DDD7FF37}" destId="{2F3DAD81-3316-45BD-818E-18BAEA35A72E}" srcOrd="0" destOrd="0" parTransId="{40EFC3FA-7502-4C75-B960-CD0857C36256}" sibTransId="{5E2D205F-59F1-428C-BEEF-5EAC4A899547}"/>
    <dgm:cxn modelId="{1DA5AA41-D75C-45CF-9CDE-98F5C7F8B6A7}" type="presOf" srcId="{2F3DAD81-3316-45BD-818E-18BAEA35A72E}" destId="{2E18989E-3EB6-4751-87E6-98083B8067E2}" srcOrd="0" destOrd="0" presId="urn:microsoft.com/office/officeart/2005/8/layout/vList2"/>
    <dgm:cxn modelId="{1C3A47D0-B41B-487F-9F81-0AA43F447EA3}" type="presOf" srcId="{0379D618-6154-45A2-A47F-EF26DDD7FF37}" destId="{CE84C196-22F1-4964-BB0C-66BB8AA1CEB8}" srcOrd="0" destOrd="0" presId="urn:microsoft.com/office/officeart/2005/8/layout/vList2"/>
    <dgm:cxn modelId="{C3B265A6-BD64-4656-80A8-582870B688FA}" type="presParOf" srcId="{CE84C196-22F1-4964-BB0C-66BB8AA1CEB8}" destId="{2E18989E-3EB6-4751-87E6-98083B8067E2}" srcOrd="0" destOrd="0" presId="urn:microsoft.com/office/officeart/2005/8/layout/vList2"/>
  </dgm:cxnLst>
  <dgm:bg/>
  <dgm:whole>
    <a:ln>
      <a:noFill/>
    </a:ln>
  </dgm:whole>
  <dgm:extLst>
    <a:ext uri="http://schemas.microsoft.com/office/drawing/2008/diagram">
      <dsp:dataModelExt xmlns:dsp="http://schemas.microsoft.com/office/drawing/2008/diagram" relId="rId2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79D618-6154-45A2-A47F-EF26DDD7FF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3DAD81-3316-45BD-818E-18BAEA35A72E}">
      <dgm:prSet phldrT="[Text]"/>
      <dgm:spPr>
        <a:solidFill>
          <a:srgbClr val="C00000"/>
        </a:solidFill>
        <a:ln>
          <a:noFill/>
        </a:ln>
      </dgm:spPr>
      <dgm:t>
        <a:bodyPr/>
        <a:lstStyle/>
        <a:p>
          <a:endParaRPr lang="en-US" dirty="0"/>
        </a:p>
      </dgm:t>
    </dgm:pt>
    <dgm:pt modelId="{40EFC3FA-7502-4C75-B960-CD0857C36256}" type="parTrans" cxnId="{2CF5CCE9-F847-49ED-99EF-F6A83F6059BB}">
      <dgm:prSet/>
      <dgm:spPr/>
      <dgm:t>
        <a:bodyPr/>
        <a:lstStyle/>
        <a:p>
          <a:endParaRPr lang="en-US"/>
        </a:p>
      </dgm:t>
    </dgm:pt>
    <dgm:pt modelId="{5E2D205F-59F1-428C-BEEF-5EAC4A899547}" type="sibTrans" cxnId="{2CF5CCE9-F847-49ED-99EF-F6A83F6059BB}">
      <dgm:prSet/>
      <dgm:spPr/>
      <dgm:t>
        <a:bodyPr/>
        <a:lstStyle/>
        <a:p>
          <a:endParaRPr lang="en-US"/>
        </a:p>
      </dgm:t>
    </dgm:pt>
    <dgm:pt modelId="{CE84C196-22F1-4964-BB0C-66BB8AA1CEB8}" type="pres">
      <dgm:prSet presAssocID="{0379D618-6154-45A2-A47F-EF26DDD7FF37}" presName="linear" presStyleCnt="0">
        <dgm:presLayoutVars>
          <dgm:animLvl val="lvl"/>
          <dgm:resizeHandles val="exact"/>
        </dgm:presLayoutVars>
      </dgm:prSet>
      <dgm:spPr/>
      <dgm:t>
        <a:bodyPr/>
        <a:lstStyle/>
        <a:p>
          <a:endParaRPr lang="en-US"/>
        </a:p>
      </dgm:t>
    </dgm:pt>
    <dgm:pt modelId="{2E18989E-3EB6-4751-87E6-98083B8067E2}" type="pres">
      <dgm:prSet presAssocID="{2F3DAD81-3316-45BD-818E-18BAEA35A72E}" presName="parentText" presStyleLbl="node1" presStyleIdx="0" presStyleCnt="1" custAng="16200000" custScaleY="116300" custLinFactNeighborX="-50000">
        <dgm:presLayoutVars>
          <dgm:chMax val="0"/>
          <dgm:bulletEnabled val="1"/>
        </dgm:presLayoutVars>
      </dgm:prSet>
      <dgm:spPr/>
      <dgm:t>
        <a:bodyPr/>
        <a:lstStyle/>
        <a:p>
          <a:endParaRPr lang="en-US"/>
        </a:p>
      </dgm:t>
    </dgm:pt>
  </dgm:ptLst>
  <dgm:cxnLst>
    <dgm:cxn modelId="{1025C057-8FB9-4BCC-9101-C5624EEDCB05}" type="presOf" srcId="{0379D618-6154-45A2-A47F-EF26DDD7FF37}" destId="{CE84C196-22F1-4964-BB0C-66BB8AA1CEB8}" srcOrd="0" destOrd="0" presId="urn:microsoft.com/office/officeart/2005/8/layout/vList2"/>
    <dgm:cxn modelId="{2CF5CCE9-F847-49ED-99EF-F6A83F6059BB}" srcId="{0379D618-6154-45A2-A47F-EF26DDD7FF37}" destId="{2F3DAD81-3316-45BD-818E-18BAEA35A72E}" srcOrd="0" destOrd="0" parTransId="{40EFC3FA-7502-4C75-B960-CD0857C36256}" sibTransId="{5E2D205F-59F1-428C-BEEF-5EAC4A899547}"/>
    <dgm:cxn modelId="{2268AF5A-A31A-465C-8DA8-D3F4F78E5606}" type="presOf" srcId="{2F3DAD81-3316-45BD-818E-18BAEA35A72E}" destId="{2E18989E-3EB6-4751-87E6-98083B8067E2}" srcOrd="0" destOrd="0" presId="urn:microsoft.com/office/officeart/2005/8/layout/vList2"/>
    <dgm:cxn modelId="{4C15C56E-2F57-4954-8A49-EBC236A1EA37}" type="presParOf" srcId="{CE84C196-22F1-4964-BB0C-66BB8AA1CEB8}" destId="{2E18989E-3EB6-4751-87E6-98083B8067E2}" srcOrd="0" destOrd="0" presId="urn:microsoft.com/office/officeart/2005/8/layout/vList2"/>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D0289-9944-4E39-910C-F9FAC900D06C}">
      <dsp:nvSpPr>
        <dsp:cNvPr id="0" name=""/>
        <dsp:cNvSpPr/>
      </dsp:nvSpPr>
      <dsp:spPr>
        <a:xfrm>
          <a:off x="1062557" y="228"/>
          <a:ext cx="206964" cy="206964"/>
        </a:xfrm>
        <a:prstGeom prst="rect">
          <a:avLst/>
        </a:prstGeom>
        <a:noFill/>
        <a:ln>
          <a:noFill/>
        </a:ln>
        <a:effectLst/>
        <a:scene3d>
          <a:camera prst="orthographicFront">
            <a:rot lat="0" lon="21599989" rev="0"/>
          </a:camera>
          <a:lightRig rig="threePt" dir="t"/>
        </a:scene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1062557" y="228"/>
        <a:ext cx="206964" cy="206964"/>
      </dsp:txXfrm>
    </dsp:sp>
    <dsp:sp modelId="{4EA30D36-3F05-4A14-AD37-199058583CD4}">
      <dsp:nvSpPr>
        <dsp:cNvPr id="0" name=""/>
        <dsp:cNvSpPr/>
      </dsp:nvSpPr>
      <dsp:spPr>
        <a:xfrm>
          <a:off x="416619" y="11250"/>
          <a:ext cx="1071760" cy="1071760"/>
        </a:xfrm>
        <a:prstGeom prst="circularArrow">
          <a:avLst>
            <a:gd name="adj1" fmla="val 3766"/>
            <a:gd name="adj2" fmla="val 234964"/>
            <a:gd name="adj3" fmla="val 19826380"/>
            <a:gd name="adj4" fmla="val 18606097"/>
            <a:gd name="adj5" fmla="val 4393"/>
          </a:avLst>
        </a:prstGeom>
        <a:solidFill>
          <a:srgbClr val="C00000"/>
        </a:solidFill>
        <a:ln w="12700" cap="flat" cmpd="sng" algn="ctr">
          <a:noFill/>
          <a:prstDash val="solid"/>
          <a:miter lim="800000"/>
        </a:ln>
        <a:effectLst/>
        <a:scene3d>
          <a:camera prst="orthographicFront">
            <a:rot lat="0" lon="21599989" rev="0"/>
          </a:camera>
          <a:lightRig rig="threePt" dir="t"/>
        </a:scene3d>
      </dsp:spPr>
      <dsp:style>
        <a:lnRef idx="2">
          <a:scrgbClr r="0" g="0" b="0"/>
        </a:lnRef>
        <a:fillRef idx="1">
          <a:scrgbClr r="0" g="0" b="0"/>
        </a:fillRef>
        <a:effectRef idx="0">
          <a:scrgbClr r="0" g="0" b="0"/>
        </a:effectRef>
        <a:fontRef idx="minor">
          <a:schemeClr val="lt1"/>
        </a:fontRef>
      </dsp:style>
    </dsp:sp>
    <dsp:sp modelId="{ED9A8312-73BE-45A7-8F7E-B3B8ABBA7836}">
      <dsp:nvSpPr>
        <dsp:cNvPr id="0" name=""/>
        <dsp:cNvSpPr/>
      </dsp:nvSpPr>
      <dsp:spPr>
        <a:xfrm>
          <a:off x="1328837" y="334132"/>
          <a:ext cx="206964" cy="206964"/>
        </a:xfrm>
        <a:prstGeom prst="rect">
          <a:avLst/>
        </a:prstGeom>
        <a:noFill/>
        <a:ln>
          <a:noFill/>
        </a:ln>
        <a:effectLst/>
        <a:scene3d>
          <a:camera prst="orthographicFront">
            <a:rot lat="0" lon="21599989" rev="0"/>
          </a:camera>
          <a:lightRig rig="threePt" dir="t"/>
        </a:scene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1328837" y="334132"/>
        <a:ext cx="206964" cy="206964"/>
      </dsp:txXfrm>
    </dsp:sp>
    <dsp:sp modelId="{055EA4B1-00CC-444D-A16F-8D854D079ED7}">
      <dsp:nvSpPr>
        <dsp:cNvPr id="0" name=""/>
        <dsp:cNvSpPr/>
      </dsp:nvSpPr>
      <dsp:spPr>
        <a:xfrm>
          <a:off x="416619" y="11250"/>
          <a:ext cx="1071760" cy="1071760"/>
        </a:xfrm>
        <a:prstGeom prst="circularArrow">
          <a:avLst>
            <a:gd name="adj1" fmla="val 3766"/>
            <a:gd name="adj2" fmla="val 234964"/>
            <a:gd name="adj3" fmla="val 1229504"/>
            <a:gd name="adj4" fmla="val 21557854"/>
            <a:gd name="adj5" fmla="val 4393"/>
          </a:avLst>
        </a:prstGeom>
        <a:solidFill>
          <a:srgbClr val="C00000"/>
        </a:solidFill>
        <a:ln w="12700" cap="flat" cmpd="sng" algn="ctr">
          <a:noFill/>
          <a:prstDash val="solid"/>
          <a:miter lim="800000"/>
        </a:ln>
        <a:effectLst/>
        <a:scene3d>
          <a:camera prst="orthographicFront">
            <a:rot lat="0" lon="21599989" rev="0"/>
          </a:camera>
          <a:lightRig rig="threePt" dir="t"/>
        </a:scene3d>
      </dsp:spPr>
      <dsp:style>
        <a:lnRef idx="2">
          <a:scrgbClr r="0" g="0" b="0"/>
        </a:lnRef>
        <a:fillRef idx="1">
          <a:scrgbClr r="0" g="0" b="0"/>
        </a:fillRef>
        <a:effectRef idx="0">
          <a:scrgbClr r="0" g="0" b="0"/>
        </a:effectRef>
        <a:fontRef idx="minor">
          <a:schemeClr val="lt1"/>
        </a:fontRef>
      </dsp:style>
    </dsp:sp>
    <dsp:sp modelId="{56DBA7BB-D526-4E2B-A54C-B90C3225F864}">
      <dsp:nvSpPr>
        <dsp:cNvPr id="0" name=""/>
        <dsp:cNvSpPr/>
      </dsp:nvSpPr>
      <dsp:spPr>
        <a:xfrm>
          <a:off x="1233803" y="750504"/>
          <a:ext cx="206964" cy="206964"/>
        </a:xfrm>
        <a:prstGeom prst="rect">
          <a:avLst/>
        </a:prstGeom>
        <a:noFill/>
        <a:ln>
          <a:noFill/>
        </a:ln>
        <a:effectLst/>
        <a:scene3d>
          <a:camera prst="orthographicFront">
            <a:rot lat="0" lon="21599989" rev="0"/>
          </a:camera>
          <a:lightRig rig="threePt" dir="t"/>
        </a:scene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1233803" y="750504"/>
        <a:ext cx="206964" cy="206964"/>
      </dsp:txXfrm>
    </dsp:sp>
    <dsp:sp modelId="{5C2E52DA-573F-45B7-A5E5-A628D396185B}">
      <dsp:nvSpPr>
        <dsp:cNvPr id="0" name=""/>
        <dsp:cNvSpPr/>
      </dsp:nvSpPr>
      <dsp:spPr>
        <a:xfrm>
          <a:off x="416619" y="11250"/>
          <a:ext cx="1071760" cy="1071760"/>
        </a:xfrm>
        <a:prstGeom prst="circularArrow">
          <a:avLst>
            <a:gd name="adj1" fmla="val 3766"/>
            <a:gd name="adj2" fmla="val 234964"/>
            <a:gd name="adj3" fmla="val 4436776"/>
            <a:gd name="adj4" fmla="val 3308413"/>
            <a:gd name="adj5" fmla="val 4393"/>
          </a:avLst>
        </a:prstGeom>
        <a:solidFill>
          <a:srgbClr val="C00000"/>
        </a:solidFill>
        <a:ln w="12700" cap="flat" cmpd="sng" algn="ctr">
          <a:noFill/>
          <a:prstDash val="solid"/>
          <a:miter lim="800000"/>
        </a:ln>
        <a:effectLst/>
        <a:scene3d>
          <a:camera prst="orthographicFront">
            <a:rot lat="0" lon="21599989" rev="0"/>
          </a:camera>
          <a:lightRig rig="threePt" dir="t"/>
        </a:scene3d>
      </dsp:spPr>
      <dsp:style>
        <a:lnRef idx="2">
          <a:scrgbClr r="0" g="0" b="0"/>
        </a:lnRef>
        <a:fillRef idx="1">
          <a:scrgbClr r="0" g="0" b="0"/>
        </a:fillRef>
        <a:effectRef idx="0">
          <a:scrgbClr r="0" g="0" b="0"/>
        </a:effectRef>
        <a:fontRef idx="minor">
          <a:schemeClr val="lt1"/>
        </a:fontRef>
      </dsp:style>
    </dsp:sp>
    <dsp:sp modelId="{7A15012F-EA02-46D0-BE5C-33B9303E8ACF}">
      <dsp:nvSpPr>
        <dsp:cNvPr id="0" name=""/>
        <dsp:cNvSpPr/>
      </dsp:nvSpPr>
      <dsp:spPr>
        <a:xfrm>
          <a:off x="849017" y="935807"/>
          <a:ext cx="206964" cy="206964"/>
        </a:xfrm>
        <a:prstGeom prst="rect">
          <a:avLst/>
        </a:prstGeom>
        <a:noFill/>
        <a:ln>
          <a:noFill/>
        </a:ln>
        <a:effectLst/>
        <a:scene3d>
          <a:camera prst="orthographicFront">
            <a:rot lat="0" lon="21599989" rev="0"/>
          </a:camera>
          <a:lightRig rig="threePt" dir="t"/>
        </a:scene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849017" y="935807"/>
        <a:ext cx="206964" cy="206964"/>
      </dsp:txXfrm>
    </dsp:sp>
    <dsp:sp modelId="{EC29F413-82AE-4DA9-9095-69495EDE2EC4}">
      <dsp:nvSpPr>
        <dsp:cNvPr id="0" name=""/>
        <dsp:cNvSpPr/>
      </dsp:nvSpPr>
      <dsp:spPr>
        <a:xfrm>
          <a:off x="416619" y="11250"/>
          <a:ext cx="1071760" cy="1071760"/>
        </a:xfrm>
        <a:prstGeom prst="circularArrow">
          <a:avLst>
            <a:gd name="adj1" fmla="val 3766"/>
            <a:gd name="adj2" fmla="val 234964"/>
            <a:gd name="adj3" fmla="val 7256623"/>
            <a:gd name="adj4" fmla="val 6128260"/>
            <a:gd name="adj5" fmla="val 4393"/>
          </a:avLst>
        </a:prstGeom>
        <a:solidFill>
          <a:srgbClr val="C00000"/>
        </a:solidFill>
        <a:ln w="12700" cap="flat" cmpd="sng" algn="ctr">
          <a:noFill/>
          <a:prstDash val="solid"/>
          <a:miter lim="800000"/>
        </a:ln>
        <a:effectLst/>
        <a:scene3d>
          <a:camera prst="orthographicFront">
            <a:rot lat="0" lon="21599989" rev="0"/>
          </a:camera>
          <a:lightRig rig="threePt" dir="t"/>
        </a:scene3d>
      </dsp:spPr>
      <dsp:style>
        <a:lnRef idx="2">
          <a:scrgbClr r="0" g="0" b="0"/>
        </a:lnRef>
        <a:fillRef idx="1">
          <a:scrgbClr r="0" g="0" b="0"/>
        </a:fillRef>
        <a:effectRef idx="0">
          <a:scrgbClr r="0" g="0" b="0"/>
        </a:effectRef>
        <a:fontRef idx="minor">
          <a:schemeClr val="lt1"/>
        </a:fontRef>
      </dsp:style>
    </dsp:sp>
    <dsp:sp modelId="{518CBA98-D826-4290-B23B-F5C559C05799}">
      <dsp:nvSpPr>
        <dsp:cNvPr id="0" name=""/>
        <dsp:cNvSpPr/>
      </dsp:nvSpPr>
      <dsp:spPr>
        <a:xfrm>
          <a:off x="464232" y="750504"/>
          <a:ext cx="206964" cy="206964"/>
        </a:xfrm>
        <a:prstGeom prst="rect">
          <a:avLst/>
        </a:prstGeom>
        <a:noFill/>
        <a:ln>
          <a:noFill/>
        </a:ln>
        <a:effectLst/>
        <a:scene3d>
          <a:camera prst="orthographicFront">
            <a:rot lat="0" lon="21599989" rev="0"/>
          </a:camera>
          <a:lightRig rig="threePt" dir="t"/>
        </a:scene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464232" y="750504"/>
        <a:ext cx="206964" cy="206964"/>
      </dsp:txXfrm>
    </dsp:sp>
    <dsp:sp modelId="{E0E76FD5-20BC-44F4-A3CD-1D2201F905EC}">
      <dsp:nvSpPr>
        <dsp:cNvPr id="0" name=""/>
        <dsp:cNvSpPr/>
      </dsp:nvSpPr>
      <dsp:spPr>
        <a:xfrm>
          <a:off x="416619" y="11250"/>
          <a:ext cx="1071760" cy="1071760"/>
        </a:xfrm>
        <a:prstGeom prst="circularArrow">
          <a:avLst>
            <a:gd name="adj1" fmla="val 3766"/>
            <a:gd name="adj2" fmla="val 234964"/>
            <a:gd name="adj3" fmla="val 10607182"/>
            <a:gd name="adj4" fmla="val 9335532"/>
            <a:gd name="adj5" fmla="val 4393"/>
          </a:avLst>
        </a:prstGeom>
        <a:solidFill>
          <a:srgbClr val="C00000"/>
        </a:solidFill>
        <a:ln w="12700" cap="flat" cmpd="sng" algn="ctr">
          <a:noFill/>
          <a:prstDash val="solid"/>
          <a:miter lim="800000"/>
        </a:ln>
        <a:effectLst/>
        <a:scene3d>
          <a:camera prst="orthographicFront">
            <a:rot lat="0" lon="21599989" rev="0"/>
          </a:camera>
          <a:lightRig rig="threePt" dir="t"/>
        </a:scene3d>
      </dsp:spPr>
      <dsp:style>
        <a:lnRef idx="2">
          <a:scrgbClr r="0" g="0" b="0"/>
        </a:lnRef>
        <a:fillRef idx="1">
          <a:scrgbClr r="0" g="0" b="0"/>
        </a:fillRef>
        <a:effectRef idx="0">
          <a:scrgbClr r="0" g="0" b="0"/>
        </a:effectRef>
        <a:fontRef idx="minor">
          <a:schemeClr val="lt1"/>
        </a:fontRef>
      </dsp:style>
    </dsp:sp>
    <dsp:sp modelId="{BD05C919-6091-449B-AA6F-3FE6155FD28D}">
      <dsp:nvSpPr>
        <dsp:cNvPr id="0" name=""/>
        <dsp:cNvSpPr/>
      </dsp:nvSpPr>
      <dsp:spPr>
        <a:xfrm>
          <a:off x="369198" y="334132"/>
          <a:ext cx="206964" cy="206964"/>
        </a:xfrm>
        <a:prstGeom prst="rect">
          <a:avLst/>
        </a:prstGeom>
        <a:noFill/>
        <a:ln>
          <a:noFill/>
        </a:ln>
        <a:effectLst/>
        <a:scene3d>
          <a:camera prst="orthographicFront">
            <a:rot lat="0" lon="21599989" rev="0"/>
          </a:camera>
          <a:lightRig rig="threePt" dir="t"/>
        </a:scene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369198" y="334132"/>
        <a:ext cx="206964" cy="206964"/>
      </dsp:txXfrm>
    </dsp:sp>
    <dsp:sp modelId="{93DFF070-A983-492A-892F-E6CA5361FBA4}">
      <dsp:nvSpPr>
        <dsp:cNvPr id="0" name=""/>
        <dsp:cNvSpPr/>
      </dsp:nvSpPr>
      <dsp:spPr>
        <a:xfrm>
          <a:off x="416619" y="11250"/>
          <a:ext cx="1071760" cy="1071760"/>
        </a:xfrm>
        <a:prstGeom prst="circularArrow">
          <a:avLst>
            <a:gd name="adj1" fmla="val 3766"/>
            <a:gd name="adj2" fmla="val 234964"/>
            <a:gd name="adj3" fmla="val 13558939"/>
            <a:gd name="adj4" fmla="val 12338656"/>
            <a:gd name="adj5" fmla="val 4393"/>
          </a:avLst>
        </a:prstGeom>
        <a:solidFill>
          <a:srgbClr val="C00000"/>
        </a:solidFill>
        <a:ln w="12700" cap="flat" cmpd="sng" algn="ctr">
          <a:noFill/>
          <a:prstDash val="solid"/>
          <a:miter lim="800000"/>
        </a:ln>
        <a:effectLst/>
        <a:scene3d>
          <a:camera prst="orthographicFront">
            <a:rot lat="0" lon="21599989" rev="0"/>
          </a:camera>
          <a:lightRig rig="threePt" dir="t"/>
        </a:scene3d>
      </dsp:spPr>
      <dsp:style>
        <a:lnRef idx="2">
          <a:scrgbClr r="0" g="0" b="0"/>
        </a:lnRef>
        <a:fillRef idx="1">
          <a:scrgbClr r="0" g="0" b="0"/>
        </a:fillRef>
        <a:effectRef idx="0">
          <a:scrgbClr r="0" g="0" b="0"/>
        </a:effectRef>
        <a:fontRef idx="minor">
          <a:schemeClr val="lt1"/>
        </a:fontRef>
      </dsp:style>
    </dsp:sp>
    <dsp:sp modelId="{54DABF98-200D-4F26-B3C5-3C56B0AAE93F}">
      <dsp:nvSpPr>
        <dsp:cNvPr id="0" name=""/>
        <dsp:cNvSpPr/>
      </dsp:nvSpPr>
      <dsp:spPr>
        <a:xfrm>
          <a:off x="635478" y="228"/>
          <a:ext cx="206964" cy="206964"/>
        </a:xfrm>
        <a:prstGeom prst="rect">
          <a:avLst/>
        </a:prstGeom>
        <a:noFill/>
        <a:ln>
          <a:noFill/>
        </a:ln>
        <a:effectLst/>
        <a:scene3d>
          <a:camera prst="orthographicFront">
            <a:rot lat="0" lon="21599989" rev="0"/>
          </a:camera>
          <a:lightRig rig="threePt" dir="t"/>
        </a:scene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635478" y="228"/>
        <a:ext cx="206964" cy="206964"/>
      </dsp:txXfrm>
    </dsp:sp>
    <dsp:sp modelId="{A5AC6DC5-8987-48EB-B043-E4DAD93B54A0}">
      <dsp:nvSpPr>
        <dsp:cNvPr id="0" name=""/>
        <dsp:cNvSpPr/>
      </dsp:nvSpPr>
      <dsp:spPr>
        <a:xfrm>
          <a:off x="416619" y="11250"/>
          <a:ext cx="1071760" cy="1071760"/>
        </a:xfrm>
        <a:prstGeom prst="circularArrow">
          <a:avLst>
            <a:gd name="adj1" fmla="val 3766"/>
            <a:gd name="adj2" fmla="val 234964"/>
            <a:gd name="adj3" fmla="val 16740349"/>
            <a:gd name="adj4" fmla="val 15424687"/>
            <a:gd name="adj5" fmla="val 4393"/>
          </a:avLst>
        </a:prstGeom>
        <a:solidFill>
          <a:srgbClr val="C00000"/>
        </a:solidFill>
        <a:ln w="12700" cap="flat" cmpd="sng" algn="ctr">
          <a:noFill/>
          <a:prstDash val="solid"/>
          <a:miter lim="800000"/>
        </a:ln>
        <a:effectLst/>
        <a:scene3d>
          <a:camera prst="orthographicFront">
            <a:rot lat="0" lon="21599989" rev="0"/>
          </a:camera>
          <a:lightRig rig="threePt" dir="t"/>
        </a:scene3d>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8989E-3EB6-4751-87E6-98083B8067E2}">
      <dsp:nvSpPr>
        <dsp:cNvPr id="0" name=""/>
        <dsp:cNvSpPr/>
      </dsp:nvSpPr>
      <dsp:spPr>
        <a:xfrm rot="702265">
          <a:off x="-51631" y="1319"/>
          <a:ext cx="3505200" cy="149760"/>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a:lnSpc>
              <a:spcPct val="90000"/>
            </a:lnSpc>
            <a:spcBef>
              <a:spcPct val="0"/>
            </a:spcBef>
            <a:spcAft>
              <a:spcPct val="35000"/>
            </a:spcAft>
          </a:pPr>
          <a:endParaRPr lang="en-US" sz="800" kern="1200" dirty="0"/>
        </a:p>
      </dsp:txBody>
      <dsp:txXfrm>
        <a:off x="-44320" y="8630"/>
        <a:ext cx="3490578" cy="135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5B291-A5A8-4E54-A210-DB891983CD04}">
      <dsp:nvSpPr>
        <dsp:cNvPr id="0" name=""/>
        <dsp:cNvSpPr/>
      </dsp:nvSpPr>
      <dsp:spPr>
        <a:xfrm>
          <a:off x="0" y="50800"/>
          <a:ext cx="914400" cy="360000"/>
        </a:xfrm>
        <a:prstGeom prst="rightArrow">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5B291-A5A8-4E54-A210-DB891983CD04}">
      <dsp:nvSpPr>
        <dsp:cNvPr id="0" name=""/>
        <dsp:cNvSpPr/>
      </dsp:nvSpPr>
      <dsp:spPr>
        <a:xfrm rot="10800000">
          <a:off x="0" y="35899"/>
          <a:ext cx="914400" cy="360000"/>
        </a:xfrm>
        <a:prstGeom prst="rightArrow">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8989E-3EB6-4751-87E6-98083B8067E2}">
      <dsp:nvSpPr>
        <dsp:cNvPr id="0" name=""/>
        <dsp:cNvSpPr/>
      </dsp:nvSpPr>
      <dsp:spPr>
        <a:xfrm rot="18473501">
          <a:off x="-87907" y="1319"/>
          <a:ext cx="762000" cy="149760"/>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a:lnSpc>
              <a:spcPct val="90000"/>
            </a:lnSpc>
            <a:spcBef>
              <a:spcPct val="0"/>
            </a:spcBef>
            <a:spcAft>
              <a:spcPct val="35000"/>
            </a:spcAft>
          </a:pPr>
          <a:endParaRPr lang="en-US" sz="800" kern="1200" dirty="0"/>
        </a:p>
      </dsp:txBody>
      <dsp:txXfrm>
        <a:off x="-80596" y="8630"/>
        <a:ext cx="747378" cy="135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8989E-3EB6-4751-87E6-98083B8067E2}">
      <dsp:nvSpPr>
        <dsp:cNvPr id="0" name=""/>
        <dsp:cNvSpPr/>
      </dsp:nvSpPr>
      <dsp:spPr>
        <a:xfrm rot="16200000">
          <a:off x="-2173020" y="1319"/>
          <a:ext cx="4495800" cy="149760"/>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a:lnSpc>
              <a:spcPct val="90000"/>
            </a:lnSpc>
            <a:spcBef>
              <a:spcPct val="0"/>
            </a:spcBef>
            <a:spcAft>
              <a:spcPct val="35000"/>
            </a:spcAft>
          </a:pPr>
          <a:endParaRPr lang="en-US" sz="800" kern="1200" dirty="0"/>
        </a:p>
      </dsp:txBody>
      <dsp:txXfrm>
        <a:off x="-2165709" y="8630"/>
        <a:ext cx="4481178" cy="1351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8989E-3EB6-4751-87E6-98083B8067E2}">
      <dsp:nvSpPr>
        <dsp:cNvPr id="0" name=""/>
        <dsp:cNvSpPr/>
      </dsp:nvSpPr>
      <dsp:spPr>
        <a:xfrm rot="15922136">
          <a:off x="209507" y="9524"/>
          <a:ext cx="591635" cy="133350"/>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n-US" sz="700" kern="1200" dirty="0"/>
        </a:p>
      </dsp:txBody>
      <dsp:txXfrm>
        <a:off x="216017" y="16034"/>
        <a:ext cx="578615" cy="1203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8989E-3EB6-4751-87E6-98083B8067E2}">
      <dsp:nvSpPr>
        <dsp:cNvPr id="0" name=""/>
        <dsp:cNvSpPr/>
      </dsp:nvSpPr>
      <dsp:spPr>
        <a:xfrm rot="16200000">
          <a:off x="-2171700" y="0"/>
          <a:ext cx="4495800" cy="152399"/>
        </a:xfrm>
        <a:prstGeom prst="round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n-US" sz="700" kern="1200" dirty="0"/>
        </a:p>
      </dsp:txBody>
      <dsp:txXfrm>
        <a:off x="-2164260" y="7440"/>
        <a:ext cx="4480920" cy="137519"/>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04FBB4-38CF-4898-A021-92C108B45775}" type="datetimeFigureOut">
              <a:rPr lang="en-US" smtClean="0"/>
              <a:t>10/22/2016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5C6E1-5452-4AB3-9988-28C2716D89FE}" type="slidenum">
              <a:rPr lang="en-US" smtClean="0"/>
              <a:t>‹#›</a:t>
            </a:fld>
            <a:endParaRPr lang="en-US"/>
          </a:p>
        </p:txBody>
      </p:sp>
    </p:spTree>
    <p:extLst>
      <p:ext uri="{BB962C8B-B14F-4D97-AF65-F5344CB8AC3E}">
        <p14:creationId xmlns:p14="http://schemas.microsoft.com/office/powerpoint/2010/main" val="310572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B5C6E1-5452-4AB3-9988-28C2716D89FE}" type="slidenum">
              <a:rPr lang="en-US" smtClean="0"/>
              <a:t>15</a:t>
            </a:fld>
            <a:endParaRPr lang="en-US"/>
          </a:p>
        </p:txBody>
      </p:sp>
    </p:spTree>
    <p:extLst>
      <p:ext uri="{BB962C8B-B14F-4D97-AF65-F5344CB8AC3E}">
        <p14:creationId xmlns:p14="http://schemas.microsoft.com/office/powerpoint/2010/main" val="201864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FA5BA6-507D-4E57-BD51-732F045E6587}"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267380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A5BA6-507D-4E57-BD51-732F045E6587}"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661196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A5BA6-507D-4E57-BD51-732F045E6587}"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368593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A5BA6-507D-4E57-BD51-732F045E6587}"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137945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FA5BA6-507D-4E57-BD51-732F045E6587}"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28763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FA5BA6-507D-4E57-BD51-732F045E6587}"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406228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FA5BA6-507D-4E57-BD51-732F045E6587}" type="datetimeFigureOut">
              <a:rPr lang="en-US" smtClean="0"/>
              <a:t>10/22/2016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288477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FA5BA6-507D-4E57-BD51-732F045E6587}" type="datetimeFigureOut">
              <a:rPr lang="en-US" smtClean="0"/>
              <a:t>10/22/2016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103237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A5BA6-507D-4E57-BD51-732F045E6587}" type="datetimeFigureOut">
              <a:rPr lang="en-US" smtClean="0"/>
              <a:t>10/22/2016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9500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A5BA6-507D-4E57-BD51-732F045E6587}"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329940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A5BA6-507D-4E57-BD51-732F045E6587}"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0E99CA-864E-49DD-883D-FC3883738CDD}" type="slidenum">
              <a:rPr lang="en-US" smtClean="0"/>
              <a:t>‹#›</a:t>
            </a:fld>
            <a:endParaRPr lang="en-US"/>
          </a:p>
        </p:txBody>
      </p:sp>
    </p:spTree>
    <p:extLst>
      <p:ext uri="{BB962C8B-B14F-4D97-AF65-F5344CB8AC3E}">
        <p14:creationId xmlns:p14="http://schemas.microsoft.com/office/powerpoint/2010/main" val="1881329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A5BA6-507D-4E57-BD51-732F045E6587}" type="datetimeFigureOut">
              <a:rPr lang="en-US" smtClean="0"/>
              <a:t>10/22/2016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E99CA-864E-49DD-883D-FC3883738CDD}" type="slidenum">
              <a:rPr lang="en-US" smtClean="0"/>
              <a:t>‹#›</a:t>
            </a:fld>
            <a:endParaRPr lang="en-US"/>
          </a:p>
        </p:txBody>
      </p:sp>
    </p:spTree>
    <p:extLst>
      <p:ext uri="{BB962C8B-B14F-4D97-AF65-F5344CB8AC3E}">
        <p14:creationId xmlns:p14="http://schemas.microsoft.com/office/powerpoint/2010/main" val="4088208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25.jpe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26.jpeg"/><Relationship Id="rId9" Type="http://schemas.microsoft.com/office/2007/relationships/diagramDrawing" Target="../diagrams/drawing2.xml"/><Relationship Id="rId14" Type="http://schemas.microsoft.com/office/2007/relationships/diagramDrawing" Target="../diagrams/drawing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3" Type="http://schemas.microsoft.com/office/2007/relationships/diagramDrawing" Target="../diagrams/drawing5.xml"/><Relationship Id="rId18" Type="http://schemas.microsoft.com/office/2007/relationships/diagramDrawing" Target="../diagrams/drawing6.xml"/><Relationship Id="rId26" Type="http://schemas.openxmlformats.org/officeDocument/2006/relationships/diagramQuickStyle" Target="../diagrams/quickStyle8.xml"/><Relationship Id="rId21" Type="http://schemas.openxmlformats.org/officeDocument/2006/relationships/diagramQuickStyle" Target="../diagrams/quickStyle7.xml"/><Relationship Id="rId34" Type="http://schemas.openxmlformats.org/officeDocument/2006/relationships/diagramData" Target="../diagrams/data10.xml"/><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diagramColors" Target="../diagrams/colors6.xml"/><Relationship Id="rId25" Type="http://schemas.openxmlformats.org/officeDocument/2006/relationships/diagramLayout" Target="../diagrams/layout8.xml"/><Relationship Id="rId33" Type="http://schemas.microsoft.com/office/2007/relationships/diagramDrawing" Target="../diagrams/drawing9.xml"/><Relationship Id="rId38" Type="http://schemas.microsoft.com/office/2007/relationships/diagramDrawing" Target="../diagrams/drawing10.xml"/><Relationship Id="rId2" Type="http://schemas.openxmlformats.org/officeDocument/2006/relationships/image" Target="../media/image2.jpg"/><Relationship Id="rId16" Type="http://schemas.openxmlformats.org/officeDocument/2006/relationships/diagramQuickStyle" Target="../diagrams/quickStyle6.xml"/><Relationship Id="rId20" Type="http://schemas.openxmlformats.org/officeDocument/2006/relationships/diagramLayout" Target="../diagrams/layout7.xml"/><Relationship Id="rId29" Type="http://schemas.openxmlformats.org/officeDocument/2006/relationships/diagramData" Target="../diagrams/data9.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24" Type="http://schemas.openxmlformats.org/officeDocument/2006/relationships/diagramData" Target="../diagrams/data8.xml"/><Relationship Id="rId32" Type="http://schemas.openxmlformats.org/officeDocument/2006/relationships/diagramColors" Target="../diagrams/colors9.xml"/><Relationship Id="rId37" Type="http://schemas.openxmlformats.org/officeDocument/2006/relationships/diagramColors" Target="../diagrams/colors10.xml"/><Relationship Id="rId5" Type="http://schemas.openxmlformats.org/officeDocument/2006/relationships/diagramLayout" Target="../diagrams/layout4.xml"/><Relationship Id="rId15" Type="http://schemas.openxmlformats.org/officeDocument/2006/relationships/diagramLayout" Target="../diagrams/layout6.xml"/><Relationship Id="rId23" Type="http://schemas.microsoft.com/office/2007/relationships/diagramDrawing" Target="../diagrams/drawing7.xml"/><Relationship Id="rId28" Type="http://schemas.microsoft.com/office/2007/relationships/diagramDrawing" Target="../diagrams/drawing8.xml"/><Relationship Id="rId36" Type="http://schemas.openxmlformats.org/officeDocument/2006/relationships/diagramQuickStyle" Target="../diagrams/quickStyle10.xml"/><Relationship Id="rId10" Type="http://schemas.openxmlformats.org/officeDocument/2006/relationships/diagramLayout" Target="../diagrams/layout5.xml"/><Relationship Id="rId19" Type="http://schemas.openxmlformats.org/officeDocument/2006/relationships/diagramData" Target="../diagrams/data7.xml"/><Relationship Id="rId31" Type="http://schemas.openxmlformats.org/officeDocument/2006/relationships/diagramQuickStyle" Target="../diagrams/quickStyle9.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diagramData" Target="../diagrams/data6.xml"/><Relationship Id="rId22" Type="http://schemas.openxmlformats.org/officeDocument/2006/relationships/diagramColors" Target="../diagrams/colors7.xml"/><Relationship Id="rId27" Type="http://schemas.openxmlformats.org/officeDocument/2006/relationships/diagramColors" Target="../diagrams/colors8.xml"/><Relationship Id="rId30" Type="http://schemas.openxmlformats.org/officeDocument/2006/relationships/diagramLayout" Target="../diagrams/layout9.xml"/><Relationship Id="rId35" Type="http://schemas.openxmlformats.org/officeDocument/2006/relationships/diagramLayout" Target="../diagrams/layout10.xml"/><Relationship Id="rId8" Type="http://schemas.microsoft.com/office/2007/relationships/diagramDrawing" Target="../diagrams/drawing4.xml"/><Relationship Id="rId3"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2715064" y="2672863"/>
            <a:ext cx="6583680" cy="1107996"/>
          </a:xfrm>
          <a:prstGeom prst="rect">
            <a:avLst/>
          </a:prstGeom>
          <a:noFill/>
        </p:spPr>
        <p:txBody>
          <a:bodyPr wrap="square" rtlCol="0">
            <a:spAutoFit/>
          </a:bodyPr>
          <a:lstStyle/>
          <a:p>
            <a:pPr algn="r" rtl="1"/>
            <a:r>
              <a:rPr lang="fa-IR" sz="6600" dirty="0" smtClean="0">
                <a:solidFill>
                  <a:srgbClr val="66534E"/>
                </a:solidFill>
                <a:cs typeface="B Nazanin" panose="00000400000000000000" pitchFamily="2" charset="-78"/>
              </a:rPr>
              <a:t>تحلیل مجتمع مسکونی</a:t>
            </a:r>
            <a:endParaRPr lang="en-US" sz="66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602632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275384" y="351693"/>
            <a:ext cx="6555545" cy="707886"/>
          </a:xfrm>
          <a:prstGeom prst="rect">
            <a:avLst/>
          </a:prstGeom>
          <a:noFill/>
        </p:spPr>
        <p:txBody>
          <a:bodyPr wrap="square" rtlCol="0">
            <a:spAutoFit/>
          </a:bodyPr>
          <a:lstStyle/>
          <a:p>
            <a:pPr algn="just" rtl="1"/>
            <a:r>
              <a:rPr lang="fa-IR" altLang="fa-IR" sz="4000" dirty="0" smtClean="0">
                <a:solidFill>
                  <a:srgbClr val="66534E"/>
                </a:solidFill>
                <a:cs typeface="B Nazanin" panose="00000400000000000000" pitchFamily="2" charset="-78"/>
              </a:rPr>
              <a:t>بررسی سلسله مراتب در مسیر حرکت:</a:t>
            </a:r>
            <a:endParaRPr lang="en-US" altLang="fa-IR" sz="4000" dirty="0" smtClean="0">
              <a:solidFill>
                <a:srgbClr val="66534E"/>
              </a:solidFill>
              <a:cs typeface="B Nazanin" panose="00000400000000000000" pitchFamily="2" charset="-78"/>
            </a:endParaRPr>
          </a:p>
        </p:txBody>
      </p:sp>
      <p:sp>
        <p:nvSpPr>
          <p:cNvPr id="5" name="Text Box 5"/>
          <p:cNvSpPr txBox="1">
            <a:spLocks noChangeArrowheads="1"/>
          </p:cNvSpPr>
          <p:nvPr/>
        </p:nvSpPr>
        <p:spPr bwMode="auto">
          <a:xfrm>
            <a:off x="641519" y="2163361"/>
            <a:ext cx="21172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خیابان</a:t>
            </a:r>
          </a:p>
          <a:p>
            <a:pPr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(کاملا عمومی)</a:t>
            </a:r>
            <a:endParaRPr lang="en-US" altLang="en-US">
              <a:solidFill>
                <a:srgbClr val="660033"/>
              </a:solidFill>
              <a:latin typeface="Verdana" panose="020B0604030504040204" pitchFamily="34" charset="0"/>
            </a:endParaRPr>
          </a:p>
        </p:txBody>
      </p:sp>
      <p:sp>
        <p:nvSpPr>
          <p:cNvPr id="6" name="Rectangle 6"/>
          <p:cNvSpPr>
            <a:spLocks noChangeArrowheads="1"/>
          </p:cNvSpPr>
          <p:nvPr/>
        </p:nvSpPr>
        <p:spPr bwMode="auto">
          <a:xfrm>
            <a:off x="641519" y="2163361"/>
            <a:ext cx="2117289" cy="1384643"/>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7" name="Rectangle 7"/>
          <p:cNvSpPr>
            <a:spLocks noChangeArrowheads="1"/>
          </p:cNvSpPr>
          <p:nvPr/>
        </p:nvSpPr>
        <p:spPr bwMode="auto">
          <a:xfrm>
            <a:off x="3729556" y="2163361"/>
            <a:ext cx="2117289" cy="1384643"/>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 name="Text Box 9"/>
          <p:cNvSpPr txBox="1">
            <a:spLocks noChangeArrowheads="1"/>
          </p:cNvSpPr>
          <p:nvPr/>
        </p:nvSpPr>
        <p:spPr bwMode="auto">
          <a:xfrm>
            <a:off x="4080363" y="2091923"/>
            <a:ext cx="169345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rtl="0" eaLnBrk="1" hangingPunct="1">
              <a:lnSpc>
                <a:spcPct val="100000"/>
              </a:lnSpc>
              <a:spcBef>
                <a:spcPct val="50000"/>
              </a:spcBef>
              <a:spcAft>
                <a:spcPct val="0"/>
              </a:spcAft>
              <a:buClrTx/>
              <a:buSzTx/>
              <a:buFontTx/>
              <a:buNone/>
            </a:pPr>
            <a:r>
              <a:rPr lang="fa-IR" altLang="en-US" sz="2400" dirty="0">
                <a:solidFill>
                  <a:srgbClr val="660033"/>
                </a:solidFill>
                <a:latin typeface="Verdana" panose="020B0604030504040204" pitchFamily="34" charset="0"/>
              </a:rPr>
              <a:t>محوطه داخل مجتمع</a:t>
            </a:r>
          </a:p>
          <a:p>
            <a:pPr rtl="0" eaLnBrk="1" hangingPunct="1">
              <a:lnSpc>
                <a:spcPct val="100000"/>
              </a:lnSpc>
              <a:spcBef>
                <a:spcPct val="50000"/>
              </a:spcBef>
              <a:spcAft>
                <a:spcPct val="0"/>
              </a:spcAft>
              <a:buClrTx/>
              <a:buSzTx/>
              <a:buFontTx/>
              <a:buNone/>
            </a:pPr>
            <a:r>
              <a:rPr lang="fa-IR" altLang="en-US" dirty="0">
                <a:solidFill>
                  <a:srgbClr val="660033"/>
                </a:solidFill>
                <a:latin typeface="Verdana" panose="020B0604030504040204" pitchFamily="34" charset="0"/>
              </a:rPr>
              <a:t>(نیمه عمومی)</a:t>
            </a:r>
            <a:endParaRPr lang="en-US" altLang="en-US" dirty="0">
              <a:solidFill>
                <a:srgbClr val="660033"/>
              </a:solidFill>
              <a:latin typeface="Verdana" panose="020B0604030504040204" pitchFamily="34" charset="0"/>
            </a:endParaRPr>
          </a:p>
        </p:txBody>
      </p:sp>
      <p:sp>
        <p:nvSpPr>
          <p:cNvPr id="10" name="Rectangle 11"/>
          <p:cNvSpPr>
            <a:spLocks noChangeArrowheads="1"/>
          </p:cNvSpPr>
          <p:nvPr/>
        </p:nvSpPr>
        <p:spPr bwMode="auto">
          <a:xfrm>
            <a:off x="6855986" y="4451366"/>
            <a:ext cx="2117289" cy="1384643"/>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11" name="Text Box 12"/>
          <p:cNvSpPr txBox="1">
            <a:spLocks noChangeArrowheads="1"/>
          </p:cNvSpPr>
          <p:nvPr/>
        </p:nvSpPr>
        <p:spPr bwMode="auto">
          <a:xfrm>
            <a:off x="5951335" y="4595829"/>
            <a:ext cx="287906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داخل واحد</a:t>
            </a:r>
          </a:p>
          <a:p>
            <a:pPr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(کاملا خصوصی)</a:t>
            </a:r>
            <a:endParaRPr lang="en-US" altLang="en-US">
              <a:solidFill>
                <a:srgbClr val="660033"/>
              </a:solidFill>
              <a:latin typeface="Verdana" panose="020B0604030504040204" pitchFamily="34" charset="0"/>
            </a:endParaRPr>
          </a:p>
        </p:txBody>
      </p:sp>
      <p:sp>
        <p:nvSpPr>
          <p:cNvPr id="12" name="AutoShape 13"/>
          <p:cNvSpPr>
            <a:spLocks noChangeArrowheads="1"/>
          </p:cNvSpPr>
          <p:nvPr/>
        </p:nvSpPr>
        <p:spPr bwMode="auto">
          <a:xfrm>
            <a:off x="2638535" y="2460969"/>
            <a:ext cx="1056104" cy="789425"/>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15" name="Rectangle 18"/>
          <p:cNvSpPr>
            <a:spLocks noChangeArrowheads="1"/>
          </p:cNvSpPr>
          <p:nvPr/>
        </p:nvSpPr>
        <p:spPr bwMode="auto">
          <a:xfrm>
            <a:off x="6855986" y="2163361"/>
            <a:ext cx="2117289" cy="1384643"/>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16" name="AutoShape 13"/>
          <p:cNvSpPr>
            <a:spLocks noChangeArrowheads="1"/>
          </p:cNvSpPr>
          <p:nvPr/>
        </p:nvSpPr>
        <p:spPr bwMode="auto">
          <a:xfrm>
            <a:off x="5761489" y="2445576"/>
            <a:ext cx="1056104" cy="789425"/>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17" name="TextBox 16"/>
          <p:cNvSpPr txBox="1"/>
          <p:nvPr/>
        </p:nvSpPr>
        <p:spPr>
          <a:xfrm>
            <a:off x="7168400" y="2460969"/>
            <a:ext cx="1483231" cy="1154162"/>
          </a:xfrm>
          <a:prstGeom prst="rect">
            <a:avLst/>
          </a:prstGeom>
          <a:noFill/>
        </p:spPr>
        <p:txBody>
          <a:bodyPr wrap="square" rtlCol="0">
            <a:spAutoFit/>
          </a:bodyPr>
          <a:lstStyle/>
          <a:p>
            <a:pPr>
              <a:spcBef>
                <a:spcPct val="50000"/>
              </a:spcBef>
              <a:spcAft>
                <a:spcPct val="0"/>
              </a:spcAft>
            </a:pPr>
            <a:r>
              <a:rPr lang="fa-IR" altLang="en-US" sz="2400" dirty="0" smtClean="0">
                <a:solidFill>
                  <a:srgbClr val="660033"/>
                </a:solidFill>
                <a:latin typeface="Verdana" panose="020B0604030504040204" pitchFamily="34" charset="0"/>
              </a:rPr>
              <a:t>داخل بلوک</a:t>
            </a:r>
          </a:p>
          <a:p>
            <a:pPr>
              <a:spcBef>
                <a:spcPct val="50000"/>
              </a:spcBef>
              <a:spcAft>
                <a:spcPct val="0"/>
              </a:spcAft>
            </a:pPr>
            <a:r>
              <a:rPr lang="fa-IR" altLang="en-US" dirty="0" smtClean="0">
                <a:solidFill>
                  <a:srgbClr val="660033"/>
                </a:solidFill>
                <a:latin typeface="Verdana" panose="020B0604030504040204" pitchFamily="34" charset="0"/>
              </a:rPr>
              <a:t>(نیمه خصوصی)</a:t>
            </a:r>
            <a:endParaRPr lang="en-US" altLang="en-US" dirty="0" smtClean="0">
              <a:solidFill>
                <a:srgbClr val="660033"/>
              </a:solidFill>
              <a:latin typeface="Verdana" panose="020B0604030504040204" pitchFamily="34" charset="0"/>
            </a:endParaRPr>
          </a:p>
          <a:p>
            <a:endParaRPr lang="en-US" dirty="0"/>
          </a:p>
        </p:txBody>
      </p:sp>
      <p:sp>
        <p:nvSpPr>
          <p:cNvPr id="18" name="AutoShape 13"/>
          <p:cNvSpPr>
            <a:spLocks noChangeArrowheads="1"/>
          </p:cNvSpPr>
          <p:nvPr/>
        </p:nvSpPr>
        <p:spPr bwMode="auto">
          <a:xfrm rot="5400000">
            <a:off x="7357074" y="3497671"/>
            <a:ext cx="1056104" cy="789425"/>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Tree>
    <p:extLst>
      <p:ext uri="{BB962C8B-B14F-4D97-AF65-F5344CB8AC3E}">
        <p14:creationId xmlns:p14="http://schemas.microsoft.com/office/powerpoint/2010/main" val="3241646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835830" y="416728"/>
            <a:ext cx="3187091" cy="707886"/>
          </a:xfrm>
          <a:prstGeom prst="rect">
            <a:avLst/>
          </a:prstGeom>
        </p:spPr>
        <p:txBody>
          <a:bodyPr wrap="none">
            <a:spAutoFit/>
          </a:bodyPr>
          <a:lstStyle/>
          <a:p>
            <a:pPr algn="just" rtl="1">
              <a:spcBef>
                <a:spcPct val="50000"/>
              </a:spcBef>
              <a:spcAft>
                <a:spcPct val="0"/>
              </a:spcAft>
            </a:pPr>
            <a:r>
              <a:rPr lang="fa-IR" altLang="en-US" sz="4000" dirty="0" smtClean="0">
                <a:solidFill>
                  <a:srgbClr val="66534E"/>
                </a:solidFill>
                <a:latin typeface="Verdana" panose="020B0604030504040204" pitchFamily="34" charset="0"/>
                <a:cs typeface="B Nazanin" panose="00000400000000000000" pitchFamily="2" charset="-78"/>
              </a:rPr>
              <a:t>الگوی حرکت پیاده:</a:t>
            </a:r>
            <a:endParaRPr lang="en-US" altLang="en-US" sz="4000" dirty="0">
              <a:solidFill>
                <a:srgbClr val="66534E"/>
              </a:solidFill>
              <a:latin typeface="Verdana" panose="020B0604030504040204" pitchFamily="34" charset="0"/>
              <a:cs typeface="B Nazanin" panose="00000400000000000000" pitchFamily="2" charset="-78"/>
            </a:endParaRPr>
          </a:p>
        </p:txBody>
      </p:sp>
      <p:sp>
        <p:nvSpPr>
          <p:cNvPr id="25" name="Oval 5"/>
          <p:cNvSpPr>
            <a:spLocks noChangeArrowheads="1"/>
          </p:cNvSpPr>
          <p:nvPr/>
        </p:nvSpPr>
        <p:spPr bwMode="auto">
          <a:xfrm>
            <a:off x="4283002" y="2988017"/>
            <a:ext cx="1800225" cy="1873250"/>
          </a:xfrm>
          <a:prstGeom prst="ellipse">
            <a:avLst/>
          </a:prstGeom>
          <a:solidFill>
            <a:srgbClr val="BCD6F2"/>
          </a:solidFill>
          <a:ln w="57150">
            <a:solidFill>
              <a:srgbClr val="660033"/>
            </a:solidFill>
            <a:round/>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accent2"/>
              </a:solidFill>
              <a:latin typeface="Verdana" panose="020B0604030504040204" pitchFamily="34" charset="0"/>
            </a:endParaRPr>
          </a:p>
        </p:txBody>
      </p:sp>
      <p:sp>
        <p:nvSpPr>
          <p:cNvPr id="26" name="Oval 6"/>
          <p:cNvSpPr>
            <a:spLocks noChangeArrowheads="1"/>
          </p:cNvSpPr>
          <p:nvPr/>
        </p:nvSpPr>
        <p:spPr bwMode="auto">
          <a:xfrm>
            <a:off x="7019852" y="3348380"/>
            <a:ext cx="1081087" cy="1223962"/>
          </a:xfrm>
          <a:prstGeom prst="ellipse">
            <a:avLst/>
          </a:prstGeom>
          <a:solidFill>
            <a:srgbClr val="BCD6F2"/>
          </a:solidFill>
          <a:ln w="57150">
            <a:solidFill>
              <a:srgbClr val="660033"/>
            </a:solidFill>
            <a:round/>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accent2"/>
              </a:solidFill>
              <a:latin typeface="Verdana" panose="020B0604030504040204" pitchFamily="34" charset="0"/>
            </a:endParaRPr>
          </a:p>
        </p:txBody>
      </p:sp>
      <p:sp>
        <p:nvSpPr>
          <p:cNvPr id="27" name="Oval 8"/>
          <p:cNvSpPr>
            <a:spLocks noChangeArrowheads="1"/>
          </p:cNvSpPr>
          <p:nvPr/>
        </p:nvSpPr>
        <p:spPr bwMode="auto">
          <a:xfrm>
            <a:off x="2339902" y="3348380"/>
            <a:ext cx="1081087" cy="1223962"/>
          </a:xfrm>
          <a:prstGeom prst="ellipse">
            <a:avLst/>
          </a:prstGeom>
          <a:solidFill>
            <a:srgbClr val="BCD6F2"/>
          </a:solidFill>
          <a:ln w="57150">
            <a:solidFill>
              <a:srgbClr val="660033"/>
            </a:solidFill>
            <a:round/>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28" name="Oval 10"/>
          <p:cNvSpPr>
            <a:spLocks noChangeArrowheads="1"/>
          </p:cNvSpPr>
          <p:nvPr/>
        </p:nvSpPr>
        <p:spPr bwMode="auto">
          <a:xfrm>
            <a:off x="8459714" y="2483192"/>
            <a:ext cx="863600" cy="936625"/>
          </a:xfrm>
          <a:prstGeom prst="ellipse">
            <a:avLst/>
          </a:prstGeom>
          <a:solidFill>
            <a:schemeClr val="bg2"/>
          </a:solidFill>
          <a:ln w="9525">
            <a:solidFill>
              <a:schemeClr val="tx1"/>
            </a:solidFill>
            <a:round/>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29" name="Oval 11"/>
          <p:cNvSpPr>
            <a:spLocks noChangeArrowheads="1"/>
          </p:cNvSpPr>
          <p:nvPr/>
        </p:nvSpPr>
        <p:spPr bwMode="auto">
          <a:xfrm>
            <a:off x="8604177" y="4211980"/>
            <a:ext cx="863600" cy="936625"/>
          </a:xfrm>
          <a:prstGeom prst="ellipse">
            <a:avLst/>
          </a:prstGeom>
          <a:solidFill>
            <a:schemeClr val="bg2"/>
          </a:solidFill>
          <a:ln w="9525">
            <a:solidFill>
              <a:schemeClr val="tx1"/>
            </a:solidFill>
            <a:round/>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30" name="Oval 12"/>
          <p:cNvSpPr>
            <a:spLocks noChangeArrowheads="1"/>
          </p:cNvSpPr>
          <p:nvPr/>
        </p:nvSpPr>
        <p:spPr bwMode="auto">
          <a:xfrm>
            <a:off x="6875389" y="5220042"/>
            <a:ext cx="863600" cy="936625"/>
          </a:xfrm>
          <a:prstGeom prst="ellipse">
            <a:avLst/>
          </a:prstGeom>
          <a:solidFill>
            <a:schemeClr val="bg2"/>
          </a:solidFill>
          <a:ln w="9525">
            <a:solidFill>
              <a:schemeClr val="tx1"/>
            </a:solidFill>
            <a:round/>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31" name="Text Box 17"/>
          <p:cNvSpPr txBox="1">
            <a:spLocks noChangeArrowheads="1"/>
          </p:cNvSpPr>
          <p:nvPr/>
        </p:nvSpPr>
        <p:spPr bwMode="auto">
          <a:xfrm>
            <a:off x="8496227" y="2627655"/>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واحدها</a:t>
            </a:r>
            <a:endParaRPr lang="en-US" altLang="en-US" sz="2400">
              <a:solidFill>
                <a:srgbClr val="660033"/>
              </a:solidFill>
              <a:latin typeface="Verdana" panose="020B0604030504040204" pitchFamily="34" charset="0"/>
            </a:endParaRPr>
          </a:p>
        </p:txBody>
      </p:sp>
      <p:sp>
        <p:nvSpPr>
          <p:cNvPr id="32" name="Text Box 18"/>
          <p:cNvSpPr txBox="1">
            <a:spLocks noChangeArrowheads="1"/>
          </p:cNvSpPr>
          <p:nvPr/>
        </p:nvSpPr>
        <p:spPr bwMode="auto">
          <a:xfrm>
            <a:off x="8748639" y="4427880"/>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واحدها</a:t>
            </a:r>
            <a:endParaRPr lang="en-US" altLang="en-US" sz="2400">
              <a:solidFill>
                <a:srgbClr val="660033"/>
              </a:solidFill>
              <a:latin typeface="Verdana" panose="020B0604030504040204" pitchFamily="34" charset="0"/>
            </a:endParaRPr>
          </a:p>
        </p:txBody>
      </p:sp>
      <p:sp>
        <p:nvSpPr>
          <p:cNvPr id="33" name="Text Box 19"/>
          <p:cNvSpPr txBox="1">
            <a:spLocks noChangeArrowheads="1"/>
          </p:cNvSpPr>
          <p:nvPr/>
        </p:nvSpPr>
        <p:spPr bwMode="auto">
          <a:xfrm>
            <a:off x="6875389" y="5435942"/>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واحدها</a:t>
            </a:r>
            <a:endParaRPr lang="en-US" altLang="en-US" sz="2400">
              <a:solidFill>
                <a:srgbClr val="660033"/>
              </a:solidFill>
              <a:latin typeface="Verdana" panose="020B0604030504040204" pitchFamily="34" charset="0"/>
            </a:endParaRPr>
          </a:p>
        </p:txBody>
      </p:sp>
      <p:sp>
        <p:nvSpPr>
          <p:cNvPr id="34" name="AutoShape 20"/>
          <p:cNvSpPr>
            <a:spLocks noChangeArrowheads="1"/>
          </p:cNvSpPr>
          <p:nvPr/>
        </p:nvSpPr>
        <p:spPr bwMode="auto">
          <a:xfrm>
            <a:off x="3492427" y="3708742"/>
            <a:ext cx="719137" cy="574675"/>
          </a:xfrm>
          <a:prstGeom prst="rightArrow">
            <a:avLst>
              <a:gd name="adj1" fmla="val 50000"/>
              <a:gd name="adj2" fmla="val 31285"/>
            </a:avLst>
          </a:prstGeom>
          <a:solidFill>
            <a:srgbClr val="F8BD46"/>
          </a:solidFill>
          <a:ln w="9525">
            <a:solidFill>
              <a:schemeClr val="accent2"/>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35" name="AutoShape 21"/>
          <p:cNvSpPr>
            <a:spLocks noChangeArrowheads="1"/>
          </p:cNvSpPr>
          <p:nvPr/>
        </p:nvSpPr>
        <p:spPr bwMode="auto">
          <a:xfrm>
            <a:off x="6227689" y="3635717"/>
            <a:ext cx="719138" cy="574675"/>
          </a:xfrm>
          <a:prstGeom prst="rightArrow">
            <a:avLst>
              <a:gd name="adj1" fmla="val 50000"/>
              <a:gd name="adj2" fmla="val 31285"/>
            </a:avLst>
          </a:prstGeom>
          <a:solidFill>
            <a:srgbClr val="F8BD46"/>
          </a:solidFill>
          <a:ln w="9525">
            <a:solidFill>
              <a:schemeClr val="accent2"/>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36" name="AutoShape 22"/>
          <p:cNvSpPr>
            <a:spLocks noChangeArrowheads="1"/>
          </p:cNvSpPr>
          <p:nvPr/>
        </p:nvSpPr>
        <p:spPr bwMode="auto">
          <a:xfrm rot="19660563">
            <a:off x="8100939" y="3059455"/>
            <a:ext cx="360363" cy="574675"/>
          </a:xfrm>
          <a:prstGeom prst="rightArrow">
            <a:avLst>
              <a:gd name="adj1" fmla="val 50000"/>
              <a:gd name="adj2" fmla="val 25000"/>
            </a:avLst>
          </a:prstGeom>
          <a:solidFill>
            <a:srgbClr val="F8BD46"/>
          </a:solidFill>
          <a:ln w="9525">
            <a:solidFill>
              <a:schemeClr val="accent2"/>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accent2"/>
              </a:solidFill>
              <a:latin typeface="Verdana" panose="020B0604030504040204" pitchFamily="34" charset="0"/>
            </a:endParaRPr>
          </a:p>
        </p:txBody>
      </p:sp>
      <p:sp>
        <p:nvSpPr>
          <p:cNvPr id="37" name="AutoShape 23"/>
          <p:cNvSpPr>
            <a:spLocks noChangeArrowheads="1"/>
          </p:cNvSpPr>
          <p:nvPr/>
        </p:nvSpPr>
        <p:spPr bwMode="auto">
          <a:xfrm rot="16200000">
            <a:off x="7271470" y="2664961"/>
            <a:ext cx="360363" cy="574675"/>
          </a:xfrm>
          <a:prstGeom prst="rightArrow">
            <a:avLst>
              <a:gd name="adj1" fmla="val 50000"/>
              <a:gd name="adj2" fmla="val 25000"/>
            </a:avLst>
          </a:prstGeom>
          <a:solidFill>
            <a:srgbClr val="F8BD46"/>
          </a:solidFill>
          <a:ln w="9525">
            <a:solidFill>
              <a:schemeClr val="accent2"/>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38" name="AutoShape 24"/>
          <p:cNvSpPr>
            <a:spLocks noChangeArrowheads="1"/>
          </p:cNvSpPr>
          <p:nvPr/>
        </p:nvSpPr>
        <p:spPr bwMode="auto">
          <a:xfrm rot="1961442">
            <a:off x="8100939" y="4211980"/>
            <a:ext cx="358775" cy="574675"/>
          </a:xfrm>
          <a:prstGeom prst="rightArrow">
            <a:avLst>
              <a:gd name="adj1" fmla="val 50000"/>
              <a:gd name="adj2" fmla="val 25000"/>
            </a:avLst>
          </a:prstGeom>
          <a:solidFill>
            <a:srgbClr val="F8BD46"/>
          </a:solidFill>
          <a:ln w="9525">
            <a:solidFill>
              <a:schemeClr val="accent2"/>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39" name="AutoShape 25"/>
          <p:cNvSpPr>
            <a:spLocks noChangeArrowheads="1"/>
          </p:cNvSpPr>
          <p:nvPr/>
        </p:nvSpPr>
        <p:spPr bwMode="auto">
          <a:xfrm rot="6404517">
            <a:off x="7236546" y="4644573"/>
            <a:ext cx="430212" cy="574675"/>
          </a:xfrm>
          <a:prstGeom prst="rightArrow">
            <a:avLst>
              <a:gd name="adj1" fmla="val 50000"/>
              <a:gd name="adj2" fmla="val 25000"/>
            </a:avLst>
          </a:prstGeom>
          <a:solidFill>
            <a:srgbClr val="F8BD46"/>
          </a:solidFill>
          <a:ln w="9525">
            <a:solidFill>
              <a:schemeClr val="accent2"/>
            </a:solidFill>
            <a:miter lim="800000"/>
            <a:headEnd/>
            <a:tailEnd/>
          </a:ln>
        </p:spPr>
        <p:txBody>
          <a:bodyPr rot="10800000"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40" name="Oval 29"/>
          <p:cNvSpPr>
            <a:spLocks noChangeArrowheads="1"/>
          </p:cNvSpPr>
          <p:nvPr/>
        </p:nvSpPr>
        <p:spPr bwMode="auto">
          <a:xfrm>
            <a:off x="7164314" y="1764055"/>
            <a:ext cx="863600" cy="936625"/>
          </a:xfrm>
          <a:prstGeom prst="ellipse">
            <a:avLst/>
          </a:prstGeom>
          <a:solidFill>
            <a:schemeClr val="bg2"/>
          </a:solidFill>
          <a:ln w="9525">
            <a:solidFill>
              <a:schemeClr val="tx1"/>
            </a:solidFill>
            <a:round/>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41" name="Text Box 30"/>
          <p:cNvSpPr txBox="1">
            <a:spLocks noChangeArrowheads="1"/>
          </p:cNvSpPr>
          <p:nvPr/>
        </p:nvSpPr>
        <p:spPr bwMode="auto">
          <a:xfrm>
            <a:off x="7235752" y="1979955"/>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واحدها</a:t>
            </a:r>
            <a:endParaRPr lang="en-US" altLang="en-US" sz="2400">
              <a:solidFill>
                <a:srgbClr val="660033"/>
              </a:solidFill>
              <a:latin typeface="Verdana" panose="020B0604030504040204" pitchFamily="34" charset="0"/>
            </a:endParaRPr>
          </a:p>
        </p:txBody>
      </p:sp>
      <p:sp>
        <p:nvSpPr>
          <p:cNvPr id="42" name="Text Box 31"/>
          <p:cNvSpPr txBox="1">
            <a:spLocks noChangeArrowheads="1"/>
          </p:cNvSpPr>
          <p:nvPr/>
        </p:nvSpPr>
        <p:spPr bwMode="auto">
          <a:xfrm>
            <a:off x="2411339" y="3708742"/>
            <a:ext cx="107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ورودی</a:t>
            </a:r>
            <a:endParaRPr lang="en-US" altLang="en-US" sz="2400">
              <a:solidFill>
                <a:srgbClr val="660033"/>
              </a:solidFill>
              <a:latin typeface="Verdana" panose="020B0604030504040204" pitchFamily="34" charset="0"/>
            </a:endParaRPr>
          </a:p>
        </p:txBody>
      </p:sp>
      <p:sp>
        <p:nvSpPr>
          <p:cNvPr id="43" name="Text Box 32"/>
          <p:cNvSpPr txBox="1">
            <a:spLocks noChangeArrowheads="1"/>
          </p:cNvSpPr>
          <p:nvPr/>
        </p:nvSpPr>
        <p:spPr bwMode="auto">
          <a:xfrm>
            <a:off x="4427464" y="3708742"/>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حیاط مشترک</a:t>
            </a:r>
            <a:endParaRPr lang="en-US" altLang="en-US" sz="2400">
              <a:solidFill>
                <a:srgbClr val="660033"/>
              </a:solidFill>
              <a:latin typeface="Verdana" panose="020B0604030504040204" pitchFamily="34" charset="0"/>
            </a:endParaRPr>
          </a:p>
        </p:txBody>
      </p:sp>
      <p:sp>
        <p:nvSpPr>
          <p:cNvPr id="44" name="Text Box 33"/>
          <p:cNvSpPr txBox="1">
            <a:spLocks noChangeArrowheads="1"/>
          </p:cNvSpPr>
          <p:nvPr/>
        </p:nvSpPr>
        <p:spPr bwMode="auto">
          <a:xfrm>
            <a:off x="7091289" y="3780180"/>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بلوک ها</a:t>
            </a:r>
            <a:endParaRPr lang="en-US" altLang="en-US" sz="2400">
              <a:solidFill>
                <a:srgbClr val="660033"/>
              </a:solidFill>
              <a:latin typeface="Verdana" panose="020B0604030504040204" pitchFamily="34" charset="0"/>
            </a:endParaRPr>
          </a:p>
        </p:txBody>
      </p:sp>
    </p:spTree>
    <p:extLst>
      <p:ext uri="{BB962C8B-B14F-4D97-AF65-F5344CB8AC3E}">
        <p14:creationId xmlns:p14="http://schemas.microsoft.com/office/powerpoint/2010/main" val="39281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4" name="Rectangle 4"/>
          <p:cNvSpPr>
            <a:spLocks noChangeArrowheads="1"/>
          </p:cNvSpPr>
          <p:nvPr/>
        </p:nvSpPr>
        <p:spPr bwMode="auto">
          <a:xfrm>
            <a:off x="8028842" y="260350"/>
            <a:ext cx="3855543" cy="707886"/>
          </a:xfrm>
          <a:prstGeom prst="rect">
            <a:avLst/>
          </a:prstGeom>
          <a:noFill/>
          <a:ln>
            <a:noFill/>
          </a:ln>
          <a:effectLst>
            <a:outerShdw dist="117088" dir="8363922"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Verdana" panose="020B0604030504040204" pitchFamily="34" charset="0"/>
                <a:cs typeface="Arial" panose="020B0604020202020204" pitchFamily="34" charset="0"/>
              </a:defRPr>
            </a:lvl1pPr>
            <a:lvl2pPr marL="742950" indent="-285750">
              <a:defRPr b="1">
                <a:solidFill>
                  <a:schemeClr val="tx1"/>
                </a:solidFill>
                <a:latin typeface="Verdana" panose="020B0604030504040204" pitchFamily="34" charset="0"/>
                <a:cs typeface="Arial" panose="020B0604020202020204" pitchFamily="34" charset="0"/>
              </a:defRPr>
            </a:lvl2pPr>
            <a:lvl3pPr marL="1143000" indent="-228600">
              <a:defRPr b="1">
                <a:solidFill>
                  <a:schemeClr val="tx1"/>
                </a:solidFill>
                <a:latin typeface="Verdana" panose="020B0604030504040204" pitchFamily="34" charset="0"/>
                <a:cs typeface="Arial" panose="020B0604020202020204" pitchFamily="34" charset="0"/>
              </a:defRPr>
            </a:lvl3pPr>
            <a:lvl4pPr marL="1600200" indent="-228600">
              <a:defRPr b="1">
                <a:solidFill>
                  <a:schemeClr val="tx1"/>
                </a:solidFill>
                <a:latin typeface="Verdana" panose="020B0604030504040204" pitchFamily="34" charset="0"/>
                <a:cs typeface="Arial" panose="020B0604020202020204" pitchFamily="34" charset="0"/>
              </a:defRPr>
            </a:lvl4pPr>
            <a:lvl5pPr marL="2057400" indent="-228600">
              <a:defRPr b="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cs typeface="Arial" panose="020B0604020202020204" pitchFamily="34" charset="0"/>
              </a:defRPr>
            </a:lvl9pPr>
          </a:lstStyle>
          <a:p>
            <a:pPr eaLnBrk="1" hangingPunct="1"/>
            <a:r>
              <a:rPr lang="fa-IR" altLang="fa-IR" sz="4000" b="0" dirty="0">
                <a:solidFill>
                  <a:srgbClr val="66534E"/>
                </a:solidFill>
                <a:cs typeface="B Nazanin" panose="00000400000000000000" pitchFamily="2" charset="-78"/>
              </a:rPr>
              <a:t>مسیرهای حرکت </a:t>
            </a:r>
            <a:r>
              <a:rPr lang="fa-IR" altLang="fa-IR" sz="4000" b="0" dirty="0" smtClean="0">
                <a:solidFill>
                  <a:srgbClr val="66534E"/>
                </a:solidFill>
                <a:cs typeface="B Nazanin" panose="00000400000000000000" pitchFamily="2" charset="-78"/>
              </a:rPr>
              <a:t>سواره:</a:t>
            </a:r>
            <a:endParaRPr lang="en-US" altLang="fa-IR" sz="4000" b="0" dirty="0">
              <a:solidFill>
                <a:srgbClr val="66534E"/>
              </a:solidFill>
              <a:cs typeface="B Nazanin" panose="00000400000000000000" pitchFamily="2" charset="-78"/>
            </a:endParaRPr>
          </a:p>
        </p:txBody>
      </p:sp>
      <p:pic>
        <p:nvPicPr>
          <p:cNvPr id="45" name="Picture 6"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2363" y="1567620"/>
            <a:ext cx="91440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Line 8"/>
          <p:cNvSpPr>
            <a:spLocks noChangeShapeType="1"/>
          </p:cNvSpPr>
          <p:nvPr/>
        </p:nvSpPr>
        <p:spPr bwMode="auto">
          <a:xfrm>
            <a:off x="1717651" y="4807708"/>
            <a:ext cx="6192837" cy="576262"/>
          </a:xfrm>
          <a:prstGeom prst="line">
            <a:avLst/>
          </a:prstGeom>
          <a:noFill/>
          <a:ln w="1270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AutoShape 13"/>
          <p:cNvSpPr>
            <a:spLocks noChangeArrowheads="1"/>
          </p:cNvSpPr>
          <p:nvPr/>
        </p:nvSpPr>
        <p:spPr bwMode="auto">
          <a:xfrm>
            <a:off x="3806801" y="4231445"/>
            <a:ext cx="144462" cy="720725"/>
          </a:xfrm>
          <a:prstGeom prst="upArrow">
            <a:avLst>
              <a:gd name="adj1" fmla="val 50000"/>
              <a:gd name="adj2" fmla="val 124726"/>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48" name="AutoShape 14"/>
          <p:cNvSpPr>
            <a:spLocks noChangeArrowheads="1"/>
          </p:cNvSpPr>
          <p:nvPr/>
        </p:nvSpPr>
        <p:spPr bwMode="auto">
          <a:xfrm>
            <a:off x="4454501" y="4304470"/>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49" name="AutoShape 18"/>
          <p:cNvSpPr>
            <a:spLocks noChangeArrowheads="1"/>
          </p:cNvSpPr>
          <p:nvPr/>
        </p:nvSpPr>
        <p:spPr bwMode="auto">
          <a:xfrm>
            <a:off x="3949676" y="2504245"/>
            <a:ext cx="217487" cy="792163"/>
          </a:xfrm>
          <a:prstGeom prst="downArrow">
            <a:avLst>
              <a:gd name="adj1" fmla="val 50000"/>
              <a:gd name="adj2" fmla="val 91059"/>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0" name="AutoShape 19"/>
          <p:cNvSpPr>
            <a:spLocks noChangeArrowheads="1"/>
          </p:cNvSpPr>
          <p:nvPr/>
        </p:nvSpPr>
        <p:spPr bwMode="auto">
          <a:xfrm>
            <a:off x="4310038" y="2504245"/>
            <a:ext cx="217488" cy="792163"/>
          </a:xfrm>
          <a:prstGeom prst="downArrow">
            <a:avLst>
              <a:gd name="adj1" fmla="val 50000"/>
              <a:gd name="adj2" fmla="val 91058"/>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1" name="AutoShape 27"/>
          <p:cNvSpPr>
            <a:spLocks noChangeArrowheads="1"/>
          </p:cNvSpPr>
          <p:nvPr/>
        </p:nvSpPr>
        <p:spPr bwMode="auto">
          <a:xfrm>
            <a:off x="7118326" y="2504245"/>
            <a:ext cx="217487" cy="649288"/>
          </a:xfrm>
          <a:prstGeom prst="downArrow">
            <a:avLst>
              <a:gd name="adj1" fmla="val 50000"/>
              <a:gd name="adj2" fmla="val 74635"/>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2" name="AutoShape 28"/>
          <p:cNvSpPr>
            <a:spLocks noChangeArrowheads="1"/>
          </p:cNvSpPr>
          <p:nvPr/>
        </p:nvSpPr>
        <p:spPr bwMode="auto">
          <a:xfrm>
            <a:off x="7550126" y="2431220"/>
            <a:ext cx="217487" cy="722313"/>
          </a:xfrm>
          <a:prstGeom prst="downArrow">
            <a:avLst>
              <a:gd name="adj1" fmla="val 50000"/>
              <a:gd name="adj2" fmla="val 83029"/>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r>
              <a:rPr lang="fa-IR" altLang="en-US" sz="1800">
                <a:solidFill>
                  <a:schemeClr val="tx1"/>
                </a:solidFill>
                <a:latin typeface="Verdana" panose="020B0604030504040204" pitchFamily="34" charset="0"/>
              </a:rPr>
              <a:t>ز</a:t>
            </a:r>
            <a:endParaRPr lang="en-US" altLang="en-US" sz="1800">
              <a:solidFill>
                <a:schemeClr val="tx1"/>
              </a:solidFill>
              <a:latin typeface="Verdana" panose="020B0604030504040204" pitchFamily="34" charset="0"/>
            </a:endParaRPr>
          </a:p>
        </p:txBody>
      </p:sp>
      <p:sp>
        <p:nvSpPr>
          <p:cNvPr id="53" name="AutoShape 29"/>
          <p:cNvSpPr>
            <a:spLocks noChangeArrowheads="1"/>
          </p:cNvSpPr>
          <p:nvPr/>
        </p:nvSpPr>
        <p:spPr bwMode="auto">
          <a:xfrm>
            <a:off x="3301976" y="2431220"/>
            <a:ext cx="719137" cy="144463"/>
          </a:xfrm>
          <a:prstGeom prst="leftArrow">
            <a:avLst>
              <a:gd name="adj1" fmla="val 50000"/>
              <a:gd name="adj2" fmla="val 124450"/>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4" name="AutoShape 30"/>
          <p:cNvSpPr>
            <a:spLocks noChangeArrowheads="1"/>
          </p:cNvSpPr>
          <p:nvPr/>
        </p:nvSpPr>
        <p:spPr bwMode="auto">
          <a:xfrm>
            <a:off x="6542063" y="2359783"/>
            <a:ext cx="719138" cy="144462"/>
          </a:xfrm>
          <a:prstGeom prst="leftArrow">
            <a:avLst>
              <a:gd name="adj1" fmla="val 50000"/>
              <a:gd name="adj2" fmla="val 124451"/>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5" name="AutoShape 31"/>
          <p:cNvSpPr>
            <a:spLocks noChangeArrowheads="1"/>
          </p:cNvSpPr>
          <p:nvPr/>
        </p:nvSpPr>
        <p:spPr bwMode="auto">
          <a:xfrm>
            <a:off x="4454501" y="2431220"/>
            <a:ext cx="720725" cy="144463"/>
          </a:xfrm>
          <a:prstGeom prst="rightArrow">
            <a:avLst>
              <a:gd name="adj1" fmla="val 50000"/>
              <a:gd name="adj2" fmla="val 124725"/>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6" name="AutoShape 32"/>
          <p:cNvSpPr>
            <a:spLocks noChangeArrowheads="1"/>
          </p:cNvSpPr>
          <p:nvPr/>
        </p:nvSpPr>
        <p:spPr bwMode="auto">
          <a:xfrm>
            <a:off x="7694588" y="2359783"/>
            <a:ext cx="720725" cy="144462"/>
          </a:xfrm>
          <a:prstGeom prst="rightArrow">
            <a:avLst>
              <a:gd name="adj1" fmla="val 50000"/>
              <a:gd name="adj2" fmla="val 124726"/>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7" name="AutoShape 33"/>
          <p:cNvSpPr>
            <a:spLocks noChangeArrowheads="1"/>
          </p:cNvSpPr>
          <p:nvPr/>
        </p:nvSpPr>
        <p:spPr bwMode="auto">
          <a:xfrm>
            <a:off x="6902426" y="4520370"/>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8" name="AutoShape 34"/>
          <p:cNvSpPr>
            <a:spLocks noChangeArrowheads="1"/>
          </p:cNvSpPr>
          <p:nvPr/>
        </p:nvSpPr>
        <p:spPr bwMode="auto">
          <a:xfrm>
            <a:off x="7623151" y="4591808"/>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9" name="AutoShape 36"/>
          <p:cNvSpPr>
            <a:spLocks noChangeArrowheads="1"/>
          </p:cNvSpPr>
          <p:nvPr/>
        </p:nvSpPr>
        <p:spPr bwMode="auto">
          <a:xfrm rot="16200000">
            <a:off x="9674995" y="2035139"/>
            <a:ext cx="233362" cy="882650"/>
          </a:xfrm>
          <a:prstGeom prst="upArrow">
            <a:avLst>
              <a:gd name="adj1" fmla="val 50000"/>
              <a:gd name="adj2" fmla="val 94558"/>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60" name="AutoShape 37"/>
          <p:cNvSpPr>
            <a:spLocks noChangeArrowheads="1"/>
          </p:cNvSpPr>
          <p:nvPr/>
        </p:nvSpPr>
        <p:spPr bwMode="auto">
          <a:xfrm rot="16200000">
            <a:off x="9782945" y="4608476"/>
            <a:ext cx="233362" cy="631825"/>
          </a:xfrm>
          <a:prstGeom prst="upArrow">
            <a:avLst>
              <a:gd name="adj1" fmla="val 50000"/>
              <a:gd name="adj2" fmla="val 67687"/>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61" name="AutoShape 45"/>
          <p:cNvSpPr>
            <a:spLocks noChangeArrowheads="1"/>
          </p:cNvSpPr>
          <p:nvPr/>
        </p:nvSpPr>
        <p:spPr bwMode="auto">
          <a:xfrm>
            <a:off x="10215538" y="2359783"/>
            <a:ext cx="250825" cy="1079500"/>
          </a:xfrm>
          <a:prstGeom prst="upArrow">
            <a:avLst>
              <a:gd name="adj1" fmla="val 50000"/>
              <a:gd name="adj2" fmla="val 107595"/>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62" name="AutoShape 46"/>
          <p:cNvSpPr>
            <a:spLocks noChangeArrowheads="1"/>
          </p:cNvSpPr>
          <p:nvPr/>
        </p:nvSpPr>
        <p:spPr bwMode="auto">
          <a:xfrm>
            <a:off x="10142513" y="3944108"/>
            <a:ext cx="323850" cy="1079500"/>
          </a:xfrm>
          <a:prstGeom prst="downArrow">
            <a:avLst>
              <a:gd name="adj1" fmla="val 50000"/>
              <a:gd name="adj2" fmla="val 83333"/>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63" name="AutoShape 47"/>
          <p:cNvSpPr>
            <a:spLocks noChangeArrowheads="1"/>
          </p:cNvSpPr>
          <p:nvPr/>
        </p:nvSpPr>
        <p:spPr bwMode="auto">
          <a:xfrm>
            <a:off x="8126388" y="5383970"/>
            <a:ext cx="1800225" cy="144463"/>
          </a:xfrm>
          <a:prstGeom prst="leftArrow">
            <a:avLst>
              <a:gd name="adj1" fmla="val 50000"/>
              <a:gd name="adj2" fmla="val 311537"/>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64" name="AutoShape 49"/>
          <p:cNvSpPr>
            <a:spLocks noChangeArrowheads="1"/>
          </p:cNvSpPr>
          <p:nvPr/>
        </p:nvSpPr>
        <p:spPr bwMode="auto">
          <a:xfrm>
            <a:off x="5318101" y="4520370"/>
            <a:ext cx="433387" cy="217488"/>
          </a:xfrm>
          <a:custGeom>
            <a:avLst/>
            <a:gdLst>
              <a:gd name="T0" fmla="*/ 2147483646 w 21600"/>
              <a:gd name="T1" fmla="*/ 0 h 21600"/>
              <a:gd name="T2" fmla="*/ 0 w 21600"/>
              <a:gd name="T3" fmla="*/ 1596782649 h 21600"/>
              <a:gd name="T4" fmla="*/ 2147483646 w 21600"/>
              <a:gd name="T5" fmla="*/ 1916051025 h 21600"/>
              <a:gd name="T6" fmla="*/ 2147483646 w 21600"/>
              <a:gd name="T7" fmla="*/ 1596782649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65" name="AutoShape 50"/>
          <p:cNvSpPr>
            <a:spLocks noChangeArrowheads="1"/>
          </p:cNvSpPr>
          <p:nvPr/>
        </p:nvSpPr>
        <p:spPr bwMode="auto">
          <a:xfrm>
            <a:off x="5894363" y="4520370"/>
            <a:ext cx="433388" cy="217488"/>
          </a:xfrm>
          <a:custGeom>
            <a:avLst/>
            <a:gdLst>
              <a:gd name="T0" fmla="*/ 2147483646 w 21600"/>
              <a:gd name="T1" fmla="*/ 0 h 21600"/>
              <a:gd name="T2" fmla="*/ 0 w 21600"/>
              <a:gd name="T3" fmla="*/ 1596782649 h 21600"/>
              <a:gd name="T4" fmla="*/ 2147483646 w 21600"/>
              <a:gd name="T5" fmla="*/ 1916051025 h 21600"/>
              <a:gd name="T6" fmla="*/ 2147483646 w 21600"/>
              <a:gd name="T7" fmla="*/ 1596782649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66" name="AutoShape 53"/>
          <p:cNvSpPr>
            <a:spLocks noChangeArrowheads="1"/>
          </p:cNvSpPr>
          <p:nvPr/>
        </p:nvSpPr>
        <p:spPr bwMode="auto">
          <a:xfrm>
            <a:off x="8270851" y="4736270"/>
            <a:ext cx="433387" cy="217488"/>
          </a:xfrm>
          <a:custGeom>
            <a:avLst/>
            <a:gdLst>
              <a:gd name="T0" fmla="*/ 2147483646 w 21600"/>
              <a:gd name="T1" fmla="*/ 0 h 21600"/>
              <a:gd name="T2" fmla="*/ 0 w 21600"/>
              <a:gd name="T3" fmla="*/ 1596782649 h 21600"/>
              <a:gd name="T4" fmla="*/ 2147483646 w 21600"/>
              <a:gd name="T5" fmla="*/ 1916051025 h 21600"/>
              <a:gd name="T6" fmla="*/ 2147483646 w 21600"/>
              <a:gd name="T7" fmla="*/ 1596782649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67" name="AutoShape 54"/>
          <p:cNvSpPr>
            <a:spLocks noChangeArrowheads="1"/>
          </p:cNvSpPr>
          <p:nvPr/>
        </p:nvSpPr>
        <p:spPr bwMode="auto">
          <a:xfrm>
            <a:off x="8847113" y="4736270"/>
            <a:ext cx="433388" cy="217488"/>
          </a:xfrm>
          <a:custGeom>
            <a:avLst/>
            <a:gdLst>
              <a:gd name="T0" fmla="*/ 2147483646 w 21600"/>
              <a:gd name="T1" fmla="*/ 0 h 21600"/>
              <a:gd name="T2" fmla="*/ 0 w 21600"/>
              <a:gd name="T3" fmla="*/ 1596782649 h 21600"/>
              <a:gd name="T4" fmla="*/ 2147483646 w 21600"/>
              <a:gd name="T5" fmla="*/ 1916051025 h 21600"/>
              <a:gd name="T6" fmla="*/ 2147483646 w 21600"/>
              <a:gd name="T7" fmla="*/ 1596782649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68" name="AutoShape 56"/>
          <p:cNvSpPr>
            <a:spLocks noChangeArrowheads="1"/>
          </p:cNvSpPr>
          <p:nvPr/>
        </p:nvSpPr>
        <p:spPr bwMode="auto">
          <a:xfrm>
            <a:off x="4525938" y="4663245"/>
            <a:ext cx="576263" cy="215900"/>
          </a:xfrm>
          <a:prstGeom prst="rightArrow">
            <a:avLst>
              <a:gd name="adj1" fmla="val 50000"/>
              <a:gd name="adj2" fmla="val 66728"/>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69" name="AutoShape 57"/>
          <p:cNvSpPr>
            <a:spLocks noChangeArrowheads="1"/>
          </p:cNvSpPr>
          <p:nvPr/>
        </p:nvSpPr>
        <p:spPr bwMode="auto">
          <a:xfrm>
            <a:off x="6399188" y="4736270"/>
            <a:ext cx="574675" cy="215900"/>
          </a:xfrm>
          <a:prstGeom prst="leftArrow">
            <a:avLst>
              <a:gd name="adj1" fmla="val 50000"/>
              <a:gd name="adj2" fmla="val 66544"/>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70" name="AutoShape 58"/>
          <p:cNvSpPr>
            <a:spLocks noChangeArrowheads="1"/>
          </p:cNvSpPr>
          <p:nvPr/>
        </p:nvSpPr>
        <p:spPr bwMode="auto">
          <a:xfrm>
            <a:off x="5318101" y="2431220"/>
            <a:ext cx="431800" cy="4318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71" name="AutoShape 59"/>
          <p:cNvSpPr>
            <a:spLocks noChangeArrowheads="1"/>
          </p:cNvSpPr>
          <p:nvPr/>
        </p:nvSpPr>
        <p:spPr bwMode="auto">
          <a:xfrm>
            <a:off x="6038826" y="2431220"/>
            <a:ext cx="431800" cy="4318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72" name="AutoShape 60"/>
          <p:cNvSpPr>
            <a:spLocks noChangeArrowheads="1"/>
          </p:cNvSpPr>
          <p:nvPr/>
        </p:nvSpPr>
        <p:spPr bwMode="auto">
          <a:xfrm>
            <a:off x="8342288" y="2288345"/>
            <a:ext cx="431800" cy="4318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73" name="AutoShape 61"/>
          <p:cNvSpPr>
            <a:spLocks noChangeArrowheads="1"/>
          </p:cNvSpPr>
          <p:nvPr/>
        </p:nvSpPr>
        <p:spPr bwMode="auto">
          <a:xfrm>
            <a:off x="8847113" y="2359783"/>
            <a:ext cx="431800" cy="4318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74" name="AutoShape 62"/>
          <p:cNvSpPr>
            <a:spLocks noChangeArrowheads="1"/>
          </p:cNvSpPr>
          <p:nvPr/>
        </p:nvSpPr>
        <p:spPr bwMode="auto">
          <a:xfrm>
            <a:off x="2654276" y="2431220"/>
            <a:ext cx="431800" cy="4318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3216 w 21600"/>
              <a:gd name="T13" fmla="*/ 8656 h 21600"/>
              <a:gd name="T14" fmla="*/ 18384 w 21600"/>
              <a:gd name="T15" fmla="*/ 12944 h 21600"/>
            </a:gdLst>
            <a:ahLst/>
            <a:cxnLst>
              <a:cxn ang="T8">
                <a:pos x="T0" y="T1"/>
              </a:cxn>
              <a:cxn ang="T9">
                <a:pos x="T2" y="T3"/>
              </a:cxn>
              <a:cxn ang="T10">
                <a:pos x="T4" y="T5"/>
              </a:cxn>
              <a:cxn ang="T11">
                <a:pos x="T6" y="T7"/>
              </a:cxn>
            </a:cxnLst>
            <a:rect l="T12" t="T13" r="T14" b="T15"/>
            <a:pathLst>
              <a:path w="21600" h="21600">
                <a:moveTo>
                  <a:pt x="10800" y="0"/>
                </a:moveTo>
                <a:lnTo>
                  <a:pt x="6480" y="6480"/>
                </a:lnTo>
                <a:lnTo>
                  <a:pt x="8656" y="6480"/>
                </a:lnTo>
                <a:lnTo>
                  <a:pt x="8656" y="8656"/>
                </a:lnTo>
                <a:lnTo>
                  <a:pt x="6480" y="8656"/>
                </a:lnTo>
                <a:lnTo>
                  <a:pt x="6480" y="6480"/>
                </a:lnTo>
                <a:lnTo>
                  <a:pt x="0" y="10800"/>
                </a:lnTo>
                <a:lnTo>
                  <a:pt x="6480" y="15120"/>
                </a:lnTo>
                <a:lnTo>
                  <a:pt x="6480" y="12944"/>
                </a:lnTo>
                <a:lnTo>
                  <a:pt x="8656" y="12944"/>
                </a:lnTo>
                <a:lnTo>
                  <a:pt x="8656" y="15120"/>
                </a:lnTo>
                <a:lnTo>
                  <a:pt x="6480" y="15120"/>
                </a:lnTo>
                <a:lnTo>
                  <a:pt x="10800" y="21600"/>
                </a:lnTo>
                <a:lnTo>
                  <a:pt x="15120" y="15120"/>
                </a:lnTo>
                <a:lnTo>
                  <a:pt x="12944" y="15120"/>
                </a:lnTo>
                <a:lnTo>
                  <a:pt x="12944" y="12944"/>
                </a:lnTo>
                <a:lnTo>
                  <a:pt x="15120" y="12944"/>
                </a:lnTo>
                <a:lnTo>
                  <a:pt x="15120" y="15120"/>
                </a:lnTo>
                <a:lnTo>
                  <a:pt x="21600" y="10800"/>
                </a:lnTo>
                <a:lnTo>
                  <a:pt x="15120" y="6480"/>
                </a:lnTo>
                <a:lnTo>
                  <a:pt x="15120" y="8656"/>
                </a:lnTo>
                <a:lnTo>
                  <a:pt x="12944" y="8656"/>
                </a:lnTo>
                <a:lnTo>
                  <a:pt x="12944" y="6480"/>
                </a:lnTo>
                <a:lnTo>
                  <a:pt x="15120" y="6480"/>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75" name="Text Box 63"/>
          <p:cNvSpPr txBox="1">
            <a:spLocks noChangeArrowheads="1"/>
          </p:cNvSpPr>
          <p:nvPr/>
        </p:nvSpPr>
        <p:spPr bwMode="auto">
          <a:xfrm>
            <a:off x="2870176" y="630995"/>
            <a:ext cx="18716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ورودی ماشین از سر در شرقی</a:t>
            </a:r>
            <a:endParaRPr lang="en-US" altLang="en-US">
              <a:solidFill>
                <a:srgbClr val="660033"/>
              </a:solidFill>
              <a:latin typeface="Verdana" panose="020B0604030504040204" pitchFamily="34" charset="0"/>
            </a:endParaRPr>
          </a:p>
        </p:txBody>
      </p:sp>
      <p:sp>
        <p:nvSpPr>
          <p:cNvPr id="76" name="Text Box 64"/>
          <p:cNvSpPr txBox="1">
            <a:spLocks noChangeArrowheads="1"/>
          </p:cNvSpPr>
          <p:nvPr/>
        </p:nvSpPr>
        <p:spPr bwMode="auto">
          <a:xfrm>
            <a:off x="5102201" y="630995"/>
            <a:ext cx="18716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ورودی ماشین از سر در شرقی</a:t>
            </a:r>
            <a:endParaRPr lang="en-US" altLang="en-US">
              <a:solidFill>
                <a:srgbClr val="660033"/>
              </a:solidFill>
              <a:latin typeface="Verdana" panose="020B0604030504040204" pitchFamily="34" charset="0"/>
            </a:endParaRPr>
          </a:p>
        </p:txBody>
      </p:sp>
      <p:sp>
        <p:nvSpPr>
          <p:cNvPr id="77" name="Text Box 65"/>
          <p:cNvSpPr txBox="1">
            <a:spLocks noChangeArrowheads="1"/>
          </p:cNvSpPr>
          <p:nvPr/>
        </p:nvSpPr>
        <p:spPr bwMode="auto">
          <a:xfrm>
            <a:off x="1322363" y="5455408"/>
            <a:ext cx="1871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ورودی ماشین از سر در شمالی</a:t>
            </a:r>
            <a:endParaRPr lang="en-US" altLang="en-US">
              <a:solidFill>
                <a:srgbClr val="660033"/>
              </a:solidFill>
              <a:latin typeface="Verdana" panose="020B0604030504040204" pitchFamily="34" charset="0"/>
            </a:endParaRPr>
          </a:p>
        </p:txBody>
      </p:sp>
      <p:sp>
        <p:nvSpPr>
          <p:cNvPr id="78" name="AutoShape 68"/>
          <p:cNvSpPr>
            <a:spLocks noChangeArrowheads="1"/>
          </p:cNvSpPr>
          <p:nvPr/>
        </p:nvSpPr>
        <p:spPr bwMode="auto">
          <a:xfrm>
            <a:off x="3662338" y="1639058"/>
            <a:ext cx="1150938" cy="790575"/>
          </a:xfrm>
          <a:prstGeom prst="downArrow">
            <a:avLst>
              <a:gd name="adj1" fmla="val 50000"/>
              <a:gd name="adj2" fmla="val 25000"/>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79" name="AutoShape 69"/>
          <p:cNvSpPr>
            <a:spLocks noChangeArrowheads="1"/>
          </p:cNvSpPr>
          <p:nvPr/>
        </p:nvSpPr>
        <p:spPr bwMode="auto">
          <a:xfrm>
            <a:off x="6902426" y="1496183"/>
            <a:ext cx="1150937" cy="790575"/>
          </a:xfrm>
          <a:prstGeom prst="downArrow">
            <a:avLst>
              <a:gd name="adj1" fmla="val 50000"/>
              <a:gd name="adj2" fmla="val 25000"/>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0" name="AutoShape 70"/>
          <p:cNvSpPr>
            <a:spLocks noChangeArrowheads="1"/>
          </p:cNvSpPr>
          <p:nvPr/>
        </p:nvSpPr>
        <p:spPr bwMode="auto">
          <a:xfrm>
            <a:off x="1322363" y="4375908"/>
            <a:ext cx="755650" cy="936625"/>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1" name="AutoShape 71"/>
          <p:cNvSpPr>
            <a:spLocks noChangeArrowheads="1"/>
          </p:cNvSpPr>
          <p:nvPr/>
        </p:nvSpPr>
        <p:spPr bwMode="auto">
          <a:xfrm>
            <a:off x="7694588" y="4952170"/>
            <a:ext cx="647700" cy="215900"/>
          </a:xfrm>
          <a:prstGeom prst="rightArrow">
            <a:avLst>
              <a:gd name="adj1" fmla="val 50000"/>
              <a:gd name="adj2" fmla="val 75000"/>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2" name="AutoShape 72"/>
          <p:cNvSpPr>
            <a:spLocks noChangeArrowheads="1"/>
          </p:cNvSpPr>
          <p:nvPr/>
        </p:nvSpPr>
        <p:spPr bwMode="auto">
          <a:xfrm>
            <a:off x="3373413" y="4663245"/>
            <a:ext cx="433388" cy="142875"/>
          </a:xfrm>
          <a:prstGeom prst="leftArrow">
            <a:avLst>
              <a:gd name="adj1" fmla="val 50000"/>
              <a:gd name="adj2" fmla="val 75833"/>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3" name="AutoShape 73"/>
          <p:cNvSpPr>
            <a:spLocks noChangeArrowheads="1"/>
          </p:cNvSpPr>
          <p:nvPr/>
        </p:nvSpPr>
        <p:spPr bwMode="auto">
          <a:xfrm>
            <a:off x="2654276" y="4375908"/>
            <a:ext cx="431800" cy="4318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3216 w 21600"/>
              <a:gd name="T13" fmla="*/ 8656 h 21600"/>
              <a:gd name="T14" fmla="*/ 18384 w 21600"/>
              <a:gd name="T15" fmla="*/ 12944 h 21600"/>
            </a:gdLst>
            <a:ahLst/>
            <a:cxnLst>
              <a:cxn ang="T8">
                <a:pos x="T0" y="T1"/>
              </a:cxn>
              <a:cxn ang="T9">
                <a:pos x="T2" y="T3"/>
              </a:cxn>
              <a:cxn ang="T10">
                <a:pos x="T4" y="T5"/>
              </a:cxn>
              <a:cxn ang="T11">
                <a:pos x="T6" y="T7"/>
              </a:cxn>
            </a:cxnLst>
            <a:rect l="T12" t="T13" r="T14" b="T15"/>
            <a:pathLst>
              <a:path w="21600" h="21600">
                <a:moveTo>
                  <a:pt x="10800" y="0"/>
                </a:moveTo>
                <a:lnTo>
                  <a:pt x="6480" y="6480"/>
                </a:lnTo>
                <a:lnTo>
                  <a:pt x="8656" y="6480"/>
                </a:lnTo>
                <a:lnTo>
                  <a:pt x="8656" y="8656"/>
                </a:lnTo>
                <a:lnTo>
                  <a:pt x="6480" y="8656"/>
                </a:lnTo>
                <a:lnTo>
                  <a:pt x="6480" y="6480"/>
                </a:lnTo>
                <a:lnTo>
                  <a:pt x="0" y="10800"/>
                </a:lnTo>
                <a:lnTo>
                  <a:pt x="6480" y="15120"/>
                </a:lnTo>
                <a:lnTo>
                  <a:pt x="6480" y="12944"/>
                </a:lnTo>
                <a:lnTo>
                  <a:pt x="8656" y="12944"/>
                </a:lnTo>
                <a:lnTo>
                  <a:pt x="8656" y="15120"/>
                </a:lnTo>
                <a:lnTo>
                  <a:pt x="6480" y="15120"/>
                </a:lnTo>
                <a:lnTo>
                  <a:pt x="10800" y="21600"/>
                </a:lnTo>
                <a:lnTo>
                  <a:pt x="15120" y="15120"/>
                </a:lnTo>
                <a:lnTo>
                  <a:pt x="12944" y="15120"/>
                </a:lnTo>
                <a:lnTo>
                  <a:pt x="12944" y="12944"/>
                </a:lnTo>
                <a:lnTo>
                  <a:pt x="15120" y="12944"/>
                </a:lnTo>
                <a:lnTo>
                  <a:pt x="15120" y="15120"/>
                </a:lnTo>
                <a:lnTo>
                  <a:pt x="21600" y="10800"/>
                </a:lnTo>
                <a:lnTo>
                  <a:pt x="15120" y="6480"/>
                </a:lnTo>
                <a:lnTo>
                  <a:pt x="15120" y="8656"/>
                </a:lnTo>
                <a:lnTo>
                  <a:pt x="12944" y="8656"/>
                </a:lnTo>
                <a:lnTo>
                  <a:pt x="12944" y="6480"/>
                </a:lnTo>
                <a:lnTo>
                  <a:pt x="15120" y="6480"/>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84" name="AutoShape 74"/>
          <p:cNvSpPr>
            <a:spLocks noChangeArrowheads="1"/>
          </p:cNvSpPr>
          <p:nvPr/>
        </p:nvSpPr>
        <p:spPr bwMode="auto">
          <a:xfrm rot="16200000">
            <a:off x="9746432" y="3368639"/>
            <a:ext cx="792162" cy="6477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85" name="Rectangle 75"/>
          <p:cNvSpPr>
            <a:spLocks noChangeArrowheads="1"/>
          </p:cNvSpPr>
          <p:nvPr/>
        </p:nvSpPr>
        <p:spPr bwMode="auto">
          <a:xfrm>
            <a:off x="6110263" y="5815770"/>
            <a:ext cx="360363" cy="215900"/>
          </a:xfrm>
          <a:prstGeom prst="rect">
            <a:avLst/>
          </a:prstGeom>
          <a:solidFill>
            <a:srgbClr val="BCD6F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rgbClr val="79A9EF"/>
              </a:solidFill>
              <a:latin typeface="Verdana" panose="020B0604030504040204" pitchFamily="34" charset="0"/>
            </a:endParaRPr>
          </a:p>
        </p:txBody>
      </p:sp>
      <p:sp>
        <p:nvSpPr>
          <p:cNvPr id="86" name="Text Box 76"/>
          <p:cNvSpPr txBox="1">
            <a:spLocks noChangeArrowheads="1"/>
          </p:cNvSpPr>
          <p:nvPr/>
        </p:nvSpPr>
        <p:spPr bwMode="auto">
          <a:xfrm>
            <a:off x="5678463" y="5815770"/>
            <a:ext cx="1943100" cy="3762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7" name="Text Box 78"/>
          <p:cNvSpPr txBox="1">
            <a:spLocks noChangeArrowheads="1"/>
          </p:cNvSpPr>
          <p:nvPr/>
        </p:nvSpPr>
        <p:spPr bwMode="auto">
          <a:xfrm>
            <a:off x="5102201" y="5671308"/>
            <a:ext cx="1943100" cy="376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1800">
                <a:solidFill>
                  <a:schemeClr val="tx1"/>
                </a:solidFill>
                <a:latin typeface="Verdana" panose="020B0604030504040204" pitchFamily="34" charset="0"/>
              </a:rPr>
              <a:t>پارکینگ</a:t>
            </a:r>
            <a:endParaRPr lang="en-US" altLang="en-US" sz="1800">
              <a:solidFill>
                <a:schemeClr val="tx1"/>
              </a:solidFill>
              <a:latin typeface="Verdana" panose="020B0604030504040204" pitchFamily="34" charset="0"/>
            </a:endParaRPr>
          </a:p>
        </p:txBody>
      </p:sp>
      <p:sp>
        <p:nvSpPr>
          <p:cNvPr id="88" name="Rectangle 81"/>
          <p:cNvSpPr>
            <a:spLocks noChangeArrowheads="1"/>
          </p:cNvSpPr>
          <p:nvPr/>
        </p:nvSpPr>
        <p:spPr bwMode="auto">
          <a:xfrm>
            <a:off x="6110263" y="6176133"/>
            <a:ext cx="360363" cy="215900"/>
          </a:xfrm>
          <a:prstGeom prst="rect">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9" name="Text Box 82"/>
          <p:cNvSpPr txBox="1">
            <a:spLocks noChangeArrowheads="1"/>
          </p:cNvSpPr>
          <p:nvPr/>
        </p:nvSpPr>
        <p:spPr bwMode="auto">
          <a:xfrm>
            <a:off x="4886301" y="6031670"/>
            <a:ext cx="144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1800">
                <a:solidFill>
                  <a:schemeClr val="tx1"/>
                </a:solidFill>
                <a:latin typeface="Verdana" panose="020B0604030504040204" pitchFamily="34" charset="0"/>
              </a:rPr>
              <a:t>حرکت ماشین</a:t>
            </a:r>
            <a:endParaRPr lang="en-US" altLang="en-US" sz="1800">
              <a:solidFill>
                <a:schemeClr val="tx1"/>
              </a:solidFill>
              <a:latin typeface="Verdana" panose="020B0604030504040204" pitchFamily="34" charset="0"/>
            </a:endParaRPr>
          </a:p>
        </p:txBody>
      </p:sp>
    </p:spTree>
    <p:extLst>
      <p:ext uri="{BB962C8B-B14F-4D97-AF65-F5344CB8AC3E}">
        <p14:creationId xmlns:p14="http://schemas.microsoft.com/office/powerpoint/2010/main" val="3722386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4" name="Picture 5"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58" y="1756283"/>
            <a:ext cx="9251162" cy="436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11336069" y="1802349"/>
            <a:ext cx="481943" cy="367343"/>
          </a:xfrm>
          <a:prstGeom prst="rect">
            <a:avLst/>
          </a:prstGeom>
          <a:solidFill>
            <a:srgbClr val="79A9EF"/>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6" name="Rectangle 8"/>
          <p:cNvSpPr>
            <a:spLocks noChangeArrowheads="1"/>
          </p:cNvSpPr>
          <p:nvPr/>
        </p:nvSpPr>
        <p:spPr bwMode="auto">
          <a:xfrm>
            <a:off x="11336069" y="2431465"/>
            <a:ext cx="504825" cy="323981"/>
          </a:xfrm>
          <a:prstGeom prst="rect">
            <a:avLst/>
          </a:prstGeom>
          <a:solidFill>
            <a:srgbClr val="54B8EA"/>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7" name="Text Box 9"/>
          <p:cNvSpPr txBox="1">
            <a:spLocks noChangeArrowheads="1"/>
          </p:cNvSpPr>
          <p:nvPr/>
        </p:nvSpPr>
        <p:spPr bwMode="auto">
          <a:xfrm>
            <a:off x="9703499" y="2232227"/>
            <a:ext cx="1399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2800" b="0" dirty="0">
                <a:solidFill>
                  <a:schemeClr val="tx1"/>
                </a:solidFill>
                <a:latin typeface="Arial" panose="020B0604020202020204" pitchFamily="34" charset="0"/>
              </a:rPr>
              <a:t>پارکینگ</a:t>
            </a:r>
            <a:endParaRPr lang="en-US" altLang="en-US" sz="2800" b="0" dirty="0">
              <a:solidFill>
                <a:schemeClr val="tx1"/>
              </a:solidFill>
              <a:latin typeface="Arial" panose="020B0604020202020204" pitchFamily="34" charset="0"/>
            </a:endParaRPr>
          </a:p>
        </p:txBody>
      </p:sp>
      <p:sp>
        <p:nvSpPr>
          <p:cNvPr id="8" name="Text Box 10"/>
          <p:cNvSpPr txBox="1">
            <a:spLocks noChangeArrowheads="1"/>
          </p:cNvSpPr>
          <p:nvPr/>
        </p:nvSpPr>
        <p:spPr bwMode="auto">
          <a:xfrm>
            <a:off x="10167856" y="1646472"/>
            <a:ext cx="9350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800" b="0" dirty="0">
                <a:solidFill>
                  <a:schemeClr val="tx1"/>
                </a:solidFill>
                <a:latin typeface="Arial" panose="020B0604020202020204" pitchFamily="34" charset="0"/>
              </a:rPr>
              <a:t>انبار</a:t>
            </a:r>
            <a:endParaRPr lang="en-US" altLang="en-US" sz="2800" b="0" dirty="0">
              <a:solidFill>
                <a:schemeClr val="tx1"/>
              </a:solidFill>
              <a:latin typeface="Arial" panose="020B0604020202020204" pitchFamily="34" charset="0"/>
            </a:endParaRPr>
          </a:p>
        </p:txBody>
      </p:sp>
      <p:sp>
        <p:nvSpPr>
          <p:cNvPr id="9" name="Rectangle 13"/>
          <p:cNvSpPr>
            <a:spLocks noChangeArrowheads="1"/>
          </p:cNvSpPr>
          <p:nvPr/>
        </p:nvSpPr>
        <p:spPr bwMode="auto">
          <a:xfrm>
            <a:off x="11336069" y="3007360"/>
            <a:ext cx="504825" cy="333842"/>
          </a:xfrm>
          <a:prstGeom prst="rect">
            <a:avLst/>
          </a:prstGeom>
          <a:solidFill>
            <a:srgbClr val="F8BD46"/>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10" name="Rectangle 15"/>
          <p:cNvSpPr>
            <a:spLocks noChangeArrowheads="1"/>
          </p:cNvSpPr>
          <p:nvPr/>
        </p:nvSpPr>
        <p:spPr bwMode="auto">
          <a:xfrm>
            <a:off x="11336069" y="3602481"/>
            <a:ext cx="504825" cy="333842"/>
          </a:xfrm>
          <a:prstGeom prst="rect">
            <a:avLst/>
          </a:prstGeom>
          <a:solidFill>
            <a:srgbClr val="DFF41C"/>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11" name="Text Box 17"/>
          <p:cNvSpPr txBox="1">
            <a:spLocks noChangeArrowheads="1"/>
          </p:cNvSpPr>
          <p:nvPr/>
        </p:nvSpPr>
        <p:spPr bwMode="auto">
          <a:xfrm>
            <a:off x="9678719" y="3413103"/>
            <a:ext cx="1657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800" b="0" dirty="0">
                <a:solidFill>
                  <a:schemeClr val="tx1"/>
                </a:solidFill>
                <a:latin typeface="Arial" panose="020B0604020202020204" pitchFamily="34" charset="0"/>
              </a:rPr>
              <a:t>سالن اجتماع</a:t>
            </a:r>
            <a:endParaRPr lang="en-US" altLang="en-US" sz="2800" b="0" dirty="0">
              <a:solidFill>
                <a:schemeClr val="tx1"/>
              </a:solidFill>
              <a:latin typeface="Arial" panose="020B0604020202020204" pitchFamily="34" charset="0"/>
            </a:endParaRPr>
          </a:p>
        </p:txBody>
      </p:sp>
      <p:sp>
        <p:nvSpPr>
          <p:cNvPr id="12" name="Text Box 18"/>
          <p:cNvSpPr txBox="1">
            <a:spLocks noChangeArrowheads="1"/>
          </p:cNvSpPr>
          <p:nvPr/>
        </p:nvSpPr>
        <p:spPr bwMode="auto">
          <a:xfrm>
            <a:off x="9823182" y="2817982"/>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2800" b="0" dirty="0">
                <a:solidFill>
                  <a:schemeClr val="tx1"/>
                </a:solidFill>
                <a:latin typeface="Arial" panose="020B0604020202020204" pitchFamily="34" charset="0"/>
              </a:rPr>
              <a:t>راه پله</a:t>
            </a:r>
            <a:endParaRPr lang="en-US" altLang="en-US" sz="2800" b="0" dirty="0">
              <a:solidFill>
                <a:schemeClr val="tx1"/>
              </a:solidFill>
              <a:latin typeface="Arial" panose="020B0604020202020204" pitchFamily="34" charset="0"/>
            </a:endParaRPr>
          </a:p>
        </p:txBody>
      </p:sp>
      <p:sp>
        <p:nvSpPr>
          <p:cNvPr id="13" name="Text Box 19"/>
          <p:cNvSpPr txBox="1">
            <a:spLocks noChangeArrowheads="1"/>
          </p:cNvSpPr>
          <p:nvPr/>
        </p:nvSpPr>
        <p:spPr bwMode="auto">
          <a:xfrm>
            <a:off x="9200271" y="357189"/>
            <a:ext cx="26851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b="0" dirty="0">
                <a:solidFill>
                  <a:srgbClr val="66534E"/>
                </a:solidFill>
                <a:latin typeface="Arial" panose="020B0604020202020204" pitchFamily="34" charset="0"/>
                <a:cs typeface="B Nazanin" panose="00000400000000000000" pitchFamily="2" charset="-78"/>
              </a:rPr>
              <a:t>پلان زیر </a:t>
            </a:r>
            <a:r>
              <a:rPr lang="fa-IR" altLang="en-US" sz="4000" b="0" dirty="0" smtClean="0">
                <a:solidFill>
                  <a:srgbClr val="66534E"/>
                </a:solidFill>
                <a:latin typeface="Arial" panose="020B0604020202020204" pitchFamily="34" charset="0"/>
                <a:cs typeface="B Nazanin" panose="00000400000000000000" pitchFamily="2" charset="-78"/>
              </a:rPr>
              <a:t>زمین:</a:t>
            </a:r>
            <a:endParaRPr lang="en-US" altLang="en-US" sz="4000" b="0" dirty="0">
              <a:solidFill>
                <a:srgbClr val="66534E"/>
              </a:solidFill>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20934765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6861249" y="385347"/>
            <a:ext cx="5111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ارتباط بین سواره </a:t>
            </a:r>
            <a:r>
              <a:rPr lang="fa-IR" altLang="en-US" sz="4000" dirty="0" smtClean="0">
                <a:solidFill>
                  <a:srgbClr val="66534E"/>
                </a:solidFill>
                <a:latin typeface="Verdana" panose="020B0604030504040204" pitchFamily="34" charset="0"/>
                <a:cs typeface="B Nazanin" panose="00000400000000000000" pitchFamily="2" charset="-78"/>
              </a:rPr>
              <a:t>وپیاده:</a:t>
            </a:r>
            <a:endParaRPr lang="en-US" altLang="en-US" sz="4000" dirty="0">
              <a:solidFill>
                <a:srgbClr val="66534E"/>
              </a:solidFill>
              <a:latin typeface="Verdana" panose="020B0604030504040204" pitchFamily="34" charset="0"/>
              <a:cs typeface="B Nazanin" panose="00000400000000000000" pitchFamily="2" charset="-78"/>
            </a:endParaRPr>
          </a:p>
        </p:txBody>
      </p:sp>
      <p:sp>
        <p:nvSpPr>
          <p:cNvPr id="16" name="Rectangle 15"/>
          <p:cNvSpPr/>
          <p:nvPr/>
        </p:nvSpPr>
        <p:spPr>
          <a:xfrm>
            <a:off x="253218" y="1093233"/>
            <a:ext cx="11719781" cy="1815882"/>
          </a:xfrm>
          <a:prstGeom prst="rect">
            <a:avLst/>
          </a:prstGeom>
        </p:spPr>
        <p:txBody>
          <a:bodyPr wrap="square">
            <a:spAutoFit/>
          </a:bodyPr>
          <a:lstStyle/>
          <a:p>
            <a:pPr algn="just" rtl="1">
              <a:spcBef>
                <a:spcPct val="50000"/>
              </a:spcBef>
              <a:spcAft>
                <a:spcPct val="0"/>
              </a:spcAft>
            </a:pPr>
            <a:r>
              <a:rPr lang="fa-IR" altLang="en-US" sz="2800" dirty="0">
                <a:solidFill>
                  <a:srgbClr val="660033"/>
                </a:solidFill>
                <a:latin typeface="Verdana" panose="020B0604030504040204" pitchFamily="34" charset="0"/>
                <a:cs typeface="B Nazanin" panose="00000400000000000000" pitchFamily="2" charset="-78"/>
              </a:rPr>
              <a:t>ورودی سواره وپیاده در بدو ورود مشترک ودر کنار هم میباشد ولی با این تفاوت که پیاده در همکف به مسیر خود ادامه می دهد وبه  سمت فضای مورد نظر حرکت میکند ولی ماشین ها برای پارک کردن به زیر زمین میروند ودر انجا مستقر میشوند واین یکی از مزایای طرح است که الودکی های صوتی ساکنین را اذیت نمی </a:t>
            </a:r>
            <a:r>
              <a:rPr lang="fa-IR" altLang="en-US" sz="2800" dirty="0" smtClean="0">
                <a:solidFill>
                  <a:srgbClr val="660033"/>
                </a:solidFill>
                <a:latin typeface="Verdana" panose="020B0604030504040204" pitchFamily="34" charset="0"/>
                <a:cs typeface="B Nazanin" panose="00000400000000000000" pitchFamily="2" charset="-78"/>
              </a:rPr>
              <a:t>کند.</a:t>
            </a:r>
            <a:endParaRPr lang="en-US" altLang="en-US" sz="2800" dirty="0">
              <a:solidFill>
                <a:srgbClr val="660033"/>
              </a:solidFill>
              <a:latin typeface="Verdana" panose="020B0604030504040204" pitchFamily="34" charset="0"/>
              <a:cs typeface="B Nazanin" panose="00000400000000000000" pitchFamily="2" charset="-78"/>
            </a:endParaRPr>
          </a:p>
        </p:txBody>
      </p:sp>
      <p:pic>
        <p:nvPicPr>
          <p:cNvPr id="17" name="Picture 5" descr="CIMG1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499" y="2654690"/>
            <a:ext cx="7848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7"/>
          <p:cNvSpPr>
            <a:spLocks noChangeArrowheads="1"/>
          </p:cNvSpPr>
          <p:nvPr/>
        </p:nvSpPr>
        <p:spPr bwMode="auto">
          <a:xfrm>
            <a:off x="9259961" y="4526353"/>
            <a:ext cx="719138" cy="215900"/>
          </a:xfrm>
          <a:prstGeom prst="leftArrow">
            <a:avLst>
              <a:gd name="adj1" fmla="val 50000"/>
              <a:gd name="adj2" fmla="val 83272"/>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19" name="AutoShape 8"/>
          <p:cNvSpPr>
            <a:spLocks noChangeArrowheads="1"/>
          </p:cNvSpPr>
          <p:nvPr/>
        </p:nvSpPr>
        <p:spPr bwMode="auto">
          <a:xfrm>
            <a:off x="1770136" y="4239015"/>
            <a:ext cx="719138" cy="215900"/>
          </a:xfrm>
          <a:prstGeom prst="rightArrow">
            <a:avLst>
              <a:gd name="adj1" fmla="val 50000"/>
              <a:gd name="adj2" fmla="val 83272"/>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20" name="AutoShape 9"/>
          <p:cNvSpPr>
            <a:spLocks noChangeArrowheads="1"/>
          </p:cNvSpPr>
          <p:nvPr/>
        </p:nvSpPr>
        <p:spPr bwMode="auto">
          <a:xfrm>
            <a:off x="4867349" y="5750315"/>
            <a:ext cx="215900" cy="647700"/>
          </a:xfrm>
          <a:prstGeom prst="upArrow">
            <a:avLst>
              <a:gd name="adj1" fmla="val 50000"/>
              <a:gd name="adj2" fmla="val 75000"/>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21" name="AutoShape 10"/>
          <p:cNvSpPr>
            <a:spLocks noChangeArrowheads="1"/>
          </p:cNvSpPr>
          <p:nvPr/>
        </p:nvSpPr>
        <p:spPr bwMode="auto">
          <a:xfrm>
            <a:off x="7531174" y="5750315"/>
            <a:ext cx="215900" cy="647700"/>
          </a:xfrm>
          <a:prstGeom prst="upArrow">
            <a:avLst>
              <a:gd name="adj1" fmla="val 50000"/>
              <a:gd name="adj2" fmla="val 75000"/>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22" name="Text Box 11"/>
          <p:cNvSpPr txBox="1">
            <a:spLocks noChangeArrowheads="1"/>
          </p:cNvSpPr>
          <p:nvPr/>
        </p:nvSpPr>
        <p:spPr bwMode="auto">
          <a:xfrm>
            <a:off x="1519311" y="431045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پیاده</a:t>
            </a:r>
            <a:endParaRPr lang="en-US" altLang="en-US">
              <a:solidFill>
                <a:srgbClr val="660033"/>
              </a:solidFill>
              <a:latin typeface="Verdana" panose="020B0604030504040204" pitchFamily="34" charset="0"/>
            </a:endParaRPr>
          </a:p>
        </p:txBody>
      </p:sp>
      <p:sp>
        <p:nvSpPr>
          <p:cNvPr id="23" name="Text Box 12"/>
          <p:cNvSpPr txBox="1">
            <a:spLocks noChangeArrowheads="1"/>
          </p:cNvSpPr>
          <p:nvPr/>
        </p:nvSpPr>
        <p:spPr bwMode="auto">
          <a:xfrm>
            <a:off x="4795911" y="6334515"/>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پیاده</a:t>
            </a:r>
            <a:endParaRPr lang="en-US" altLang="en-US">
              <a:solidFill>
                <a:srgbClr val="660033"/>
              </a:solidFill>
              <a:latin typeface="Verdana" panose="020B0604030504040204" pitchFamily="34" charset="0"/>
            </a:endParaRPr>
          </a:p>
        </p:txBody>
      </p:sp>
      <p:sp>
        <p:nvSpPr>
          <p:cNvPr id="24" name="Text Box 15"/>
          <p:cNvSpPr txBox="1">
            <a:spLocks noChangeArrowheads="1"/>
          </p:cNvSpPr>
          <p:nvPr/>
        </p:nvSpPr>
        <p:spPr bwMode="auto">
          <a:xfrm>
            <a:off x="7099374" y="633451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پیاده</a:t>
            </a:r>
            <a:endParaRPr lang="en-US" altLang="en-US">
              <a:solidFill>
                <a:srgbClr val="660033"/>
              </a:solidFill>
              <a:latin typeface="Verdana" panose="020B0604030504040204" pitchFamily="34" charset="0"/>
            </a:endParaRPr>
          </a:p>
        </p:txBody>
      </p:sp>
      <p:sp>
        <p:nvSpPr>
          <p:cNvPr id="25" name="Text Box 18"/>
          <p:cNvSpPr txBox="1">
            <a:spLocks noChangeArrowheads="1"/>
          </p:cNvSpPr>
          <p:nvPr/>
        </p:nvSpPr>
        <p:spPr bwMode="auto">
          <a:xfrm>
            <a:off x="9547299" y="4310453"/>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a:solidFill>
                  <a:srgbClr val="660033"/>
                </a:solidFill>
                <a:latin typeface="Verdana" panose="020B0604030504040204" pitchFamily="34" charset="0"/>
              </a:rPr>
              <a:t>پیاده</a:t>
            </a:r>
            <a:endParaRPr lang="en-US" altLang="en-US">
              <a:solidFill>
                <a:srgbClr val="660033"/>
              </a:solidFill>
              <a:latin typeface="Verdana" panose="020B0604030504040204" pitchFamily="34" charset="0"/>
            </a:endParaRPr>
          </a:p>
        </p:txBody>
      </p:sp>
      <p:sp>
        <p:nvSpPr>
          <p:cNvPr id="26" name="AutoShape 19"/>
          <p:cNvSpPr>
            <a:spLocks noChangeArrowheads="1"/>
          </p:cNvSpPr>
          <p:nvPr/>
        </p:nvSpPr>
        <p:spPr bwMode="auto">
          <a:xfrm>
            <a:off x="7099374" y="5607440"/>
            <a:ext cx="431800" cy="6477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54B8EA"/>
          </a:solidFill>
          <a:ln w="9525">
            <a:solidFill>
              <a:schemeClr val="tx1"/>
            </a:solidFill>
            <a:miter lim="800000"/>
            <a:headEnd/>
            <a:tailEnd/>
          </a:ln>
        </p:spPr>
        <p:txBody>
          <a:bodyPr wrap="none" anchor="ctr"/>
          <a:lstStyle/>
          <a:p>
            <a:endParaRPr lang="en-US"/>
          </a:p>
        </p:txBody>
      </p:sp>
      <p:sp>
        <p:nvSpPr>
          <p:cNvPr id="27" name="AutoShape 20"/>
          <p:cNvSpPr>
            <a:spLocks noChangeArrowheads="1"/>
          </p:cNvSpPr>
          <p:nvPr/>
        </p:nvSpPr>
        <p:spPr bwMode="auto">
          <a:xfrm>
            <a:off x="4362524" y="5534415"/>
            <a:ext cx="431800" cy="6477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54B8EA"/>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r>
              <a:rPr lang="fa-IR" altLang="en-US" sz="1800">
                <a:solidFill>
                  <a:schemeClr val="tx1"/>
                </a:solidFill>
                <a:latin typeface="Verdana" panose="020B0604030504040204" pitchFamily="34" charset="0"/>
              </a:rPr>
              <a:t>ز</a:t>
            </a:r>
            <a:endParaRPr lang="en-US" altLang="en-US" sz="1800">
              <a:solidFill>
                <a:schemeClr val="tx1"/>
              </a:solidFill>
              <a:latin typeface="Verdana" panose="020B0604030504040204" pitchFamily="34" charset="0"/>
            </a:endParaRPr>
          </a:p>
        </p:txBody>
      </p:sp>
      <p:sp>
        <p:nvSpPr>
          <p:cNvPr id="28" name="AutoShape 21"/>
          <p:cNvSpPr>
            <a:spLocks noChangeArrowheads="1"/>
          </p:cNvSpPr>
          <p:nvPr/>
        </p:nvSpPr>
        <p:spPr bwMode="auto">
          <a:xfrm>
            <a:off x="2059061" y="3518290"/>
            <a:ext cx="503238" cy="6477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54B8EA"/>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r>
              <a:rPr lang="fa-IR" altLang="en-US" sz="1800">
                <a:solidFill>
                  <a:schemeClr val="tx1"/>
                </a:solidFill>
                <a:latin typeface="Verdana" panose="020B0604030504040204" pitchFamily="34" charset="0"/>
              </a:rPr>
              <a:t>ز</a:t>
            </a:r>
            <a:endParaRPr lang="en-US" altLang="en-US" sz="1800">
              <a:solidFill>
                <a:schemeClr val="tx1"/>
              </a:solidFill>
              <a:latin typeface="Verdana" panose="020B0604030504040204" pitchFamily="34" charset="0"/>
            </a:endParaRPr>
          </a:p>
        </p:txBody>
      </p:sp>
      <p:sp>
        <p:nvSpPr>
          <p:cNvPr id="29" name="AutoShape 22"/>
          <p:cNvSpPr>
            <a:spLocks noChangeArrowheads="1"/>
          </p:cNvSpPr>
          <p:nvPr/>
        </p:nvSpPr>
        <p:spPr bwMode="auto">
          <a:xfrm flipH="1">
            <a:off x="5083249" y="5534415"/>
            <a:ext cx="503237" cy="60166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54B8EA"/>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r>
              <a:rPr lang="fa-IR" altLang="en-US" sz="1800">
                <a:solidFill>
                  <a:schemeClr val="tx1"/>
                </a:solidFill>
                <a:latin typeface="Verdana" panose="020B0604030504040204" pitchFamily="34" charset="0"/>
              </a:rPr>
              <a:t>ز</a:t>
            </a:r>
            <a:endParaRPr lang="en-US" altLang="en-US" sz="1800">
              <a:solidFill>
                <a:schemeClr val="tx1"/>
              </a:solidFill>
              <a:latin typeface="Verdana" panose="020B0604030504040204" pitchFamily="34" charset="0"/>
            </a:endParaRPr>
          </a:p>
        </p:txBody>
      </p:sp>
      <p:sp>
        <p:nvSpPr>
          <p:cNvPr id="30" name="AutoShape 23"/>
          <p:cNvSpPr>
            <a:spLocks noChangeArrowheads="1"/>
          </p:cNvSpPr>
          <p:nvPr/>
        </p:nvSpPr>
        <p:spPr bwMode="auto">
          <a:xfrm flipH="1">
            <a:off x="7747074" y="5607440"/>
            <a:ext cx="503237" cy="60166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54B8EA"/>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r>
              <a:rPr lang="fa-IR" altLang="en-US" sz="1800">
                <a:solidFill>
                  <a:schemeClr val="tx1"/>
                </a:solidFill>
                <a:latin typeface="Verdana" panose="020B0604030504040204" pitchFamily="34" charset="0"/>
              </a:rPr>
              <a:t>ز</a:t>
            </a:r>
            <a:endParaRPr lang="en-US" altLang="en-US" sz="1800">
              <a:solidFill>
                <a:schemeClr val="tx1"/>
              </a:solidFill>
              <a:latin typeface="Verdana" panose="020B0604030504040204" pitchFamily="34" charset="0"/>
            </a:endParaRPr>
          </a:p>
        </p:txBody>
      </p:sp>
      <p:sp>
        <p:nvSpPr>
          <p:cNvPr id="31" name="AutoShape 24"/>
          <p:cNvSpPr>
            <a:spLocks noChangeArrowheads="1"/>
          </p:cNvSpPr>
          <p:nvPr/>
        </p:nvSpPr>
        <p:spPr bwMode="auto">
          <a:xfrm rot="273397">
            <a:off x="9475861" y="3302390"/>
            <a:ext cx="719138" cy="358775"/>
          </a:xfrm>
          <a:prstGeom prst="leftArrow">
            <a:avLst>
              <a:gd name="adj1" fmla="val 50000"/>
              <a:gd name="adj2" fmla="val 50111"/>
            </a:avLst>
          </a:prstGeom>
          <a:solidFill>
            <a:srgbClr val="54B8EA"/>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32" name="AutoShape 25"/>
          <p:cNvSpPr>
            <a:spLocks noChangeArrowheads="1"/>
          </p:cNvSpPr>
          <p:nvPr/>
        </p:nvSpPr>
        <p:spPr bwMode="auto">
          <a:xfrm flipV="1">
            <a:off x="2059061" y="4454915"/>
            <a:ext cx="504825" cy="56991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54B8EA"/>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r>
              <a:rPr lang="fa-IR" altLang="en-US" sz="1800">
                <a:solidFill>
                  <a:schemeClr val="tx1"/>
                </a:solidFill>
                <a:latin typeface="Verdana" panose="020B0604030504040204" pitchFamily="34" charset="0"/>
              </a:rPr>
              <a:t>ز</a:t>
            </a:r>
            <a:endParaRPr lang="en-US" altLang="en-US" sz="1800">
              <a:solidFill>
                <a:schemeClr val="tx1"/>
              </a:solidFill>
              <a:latin typeface="Verdana" panose="020B0604030504040204" pitchFamily="34" charset="0"/>
            </a:endParaRPr>
          </a:p>
        </p:txBody>
      </p:sp>
      <p:sp>
        <p:nvSpPr>
          <p:cNvPr id="33" name="Text Box 26"/>
          <p:cNvSpPr txBox="1">
            <a:spLocks noChangeArrowheads="1"/>
          </p:cNvSpPr>
          <p:nvPr/>
        </p:nvSpPr>
        <p:spPr bwMode="auto">
          <a:xfrm>
            <a:off x="1519311" y="3373828"/>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1800">
                <a:solidFill>
                  <a:srgbClr val="660033"/>
                </a:solidFill>
                <a:latin typeface="Verdana" panose="020B0604030504040204" pitchFamily="34" charset="0"/>
              </a:rPr>
              <a:t>سواره</a:t>
            </a:r>
            <a:endParaRPr lang="en-US" altLang="en-US" sz="1800">
              <a:solidFill>
                <a:srgbClr val="660033"/>
              </a:solidFill>
              <a:latin typeface="Verdana" panose="020B0604030504040204" pitchFamily="34" charset="0"/>
            </a:endParaRPr>
          </a:p>
        </p:txBody>
      </p:sp>
      <p:sp>
        <p:nvSpPr>
          <p:cNvPr id="34" name="Text Box 33"/>
          <p:cNvSpPr txBox="1">
            <a:spLocks noChangeArrowheads="1"/>
          </p:cNvSpPr>
          <p:nvPr/>
        </p:nvSpPr>
        <p:spPr bwMode="auto">
          <a:xfrm>
            <a:off x="1519311" y="4815278"/>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1800">
                <a:solidFill>
                  <a:srgbClr val="660033"/>
                </a:solidFill>
                <a:latin typeface="Verdana" panose="020B0604030504040204" pitchFamily="34" charset="0"/>
              </a:rPr>
              <a:t>سواره</a:t>
            </a:r>
            <a:endParaRPr lang="en-US" altLang="en-US" sz="1800">
              <a:solidFill>
                <a:srgbClr val="660033"/>
              </a:solidFill>
              <a:latin typeface="Verdana" panose="020B0604030504040204" pitchFamily="34" charset="0"/>
            </a:endParaRPr>
          </a:p>
        </p:txBody>
      </p:sp>
      <p:sp>
        <p:nvSpPr>
          <p:cNvPr id="35" name="Text Box 35"/>
          <p:cNvSpPr txBox="1">
            <a:spLocks noChangeArrowheads="1"/>
          </p:cNvSpPr>
          <p:nvPr/>
        </p:nvSpPr>
        <p:spPr bwMode="auto">
          <a:xfrm>
            <a:off x="3498924" y="5894778"/>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1800">
                <a:solidFill>
                  <a:srgbClr val="660033"/>
                </a:solidFill>
                <a:latin typeface="Verdana" panose="020B0604030504040204" pitchFamily="34" charset="0"/>
              </a:rPr>
              <a:t>سواره</a:t>
            </a:r>
            <a:endParaRPr lang="en-US" altLang="en-US" sz="1800">
              <a:solidFill>
                <a:srgbClr val="660033"/>
              </a:solidFill>
              <a:latin typeface="Verdana" panose="020B0604030504040204" pitchFamily="34" charset="0"/>
            </a:endParaRPr>
          </a:p>
        </p:txBody>
      </p:sp>
      <p:sp>
        <p:nvSpPr>
          <p:cNvPr id="36" name="Text Box 37"/>
          <p:cNvSpPr txBox="1">
            <a:spLocks noChangeArrowheads="1"/>
          </p:cNvSpPr>
          <p:nvPr/>
        </p:nvSpPr>
        <p:spPr bwMode="auto">
          <a:xfrm>
            <a:off x="5515049" y="5966215"/>
            <a:ext cx="1081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1800">
                <a:solidFill>
                  <a:srgbClr val="660033"/>
                </a:solidFill>
                <a:latin typeface="Verdana" panose="020B0604030504040204" pitchFamily="34" charset="0"/>
              </a:rPr>
              <a:t>سواره</a:t>
            </a:r>
            <a:endParaRPr lang="en-US" altLang="en-US" sz="1800">
              <a:solidFill>
                <a:srgbClr val="660033"/>
              </a:solidFill>
              <a:latin typeface="Verdana" panose="020B0604030504040204" pitchFamily="34" charset="0"/>
            </a:endParaRPr>
          </a:p>
        </p:txBody>
      </p:sp>
      <p:sp>
        <p:nvSpPr>
          <p:cNvPr id="37" name="Text Box 39"/>
          <p:cNvSpPr txBox="1">
            <a:spLocks noChangeArrowheads="1"/>
          </p:cNvSpPr>
          <p:nvPr/>
        </p:nvSpPr>
        <p:spPr bwMode="auto">
          <a:xfrm>
            <a:off x="9582224" y="3015053"/>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1800">
                <a:solidFill>
                  <a:srgbClr val="660033"/>
                </a:solidFill>
                <a:latin typeface="Verdana" panose="020B0604030504040204" pitchFamily="34" charset="0"/>
              </a:rPr>
              <a:t>سواره</a:t>
            </a:r>
            <a:endParaRPr lang="en-US" altLang="en-US" sz="1800">
              <a:solidFill>
                <a:srgbClr val="660033"/>
              </a:solidFill>
              <a:latin typeface="Verdana" panose="020B0604030504040204" pitchFamily="34" charset="0"/>
            </a:endParaRPr>
          </a:p>
        </p:txBody>
      </p:sp>
      <p:sp>
        <p:nvSpPr>
          <p:cNvPr id="38" name="Text Box 42"/>
          <p:cNvSpPr txBox="1">
            <a:spLocks noChangeArrowheads="1"/>
          </p:cNvSpPr>
          <p:nvPr/>
        </p:nvSpPr>
        <p:spPr bwMode="auto">
          <a:xfrm>
            <a:off x="6378649" y="5966215"/>
            <a:ext cx="1081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1800">
                <a:solidFill>
                  <a:srgbClr val="660033"/>
                </a:solidFill>
                <a:latin typeface="Verdana" panose="020B0604030504040204" pitchFamily="34" charset="0"/>
              </a:rPr>
              <a:t>سوار</a:t>
            </a:r>
            <a:endParaRPr lang="en-US" altLang="en-US" sz="1800">
              <a:solidFill>
                <a:srgbClr val="660033"/>
              </a:solidFill>
              <a:latin typeface="Verdana" panose="020B0604030504040204" pitchFamily="34" charset="0"/>
            </a:endParaRPr>
          </a:p>
        </p:txBody>
      </p:sp>
      <p:sp>
        <p:nvSpPr>
          <p:cNvPr id="39" name="AutoShape 43"/>
          <p:cNvSpPr>
            <a:spLocks noChangeArrowheads="1"/>
          </p:cNvSpPr>
          <p:nvPr/>
        </p:nvSpPr>
        <p:spPr bwMode="auto">
          <a:xfrm>
            <a:off x="4578424" y="4165990"/>
            <a:ext cx="576262" cy="576263"/>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0 w 21600"/>
              <a:gd name="T13" fmla="*/ 10800 h 21600"/>
              <a:gd name="T14" fmla="*/ 21600 w 21600"/>
              <a:gd name="T15" fmla="*/ 10800 h 21600"/>
            </a:gdLst>
            <a:ahLst/>
            <a:cxnLst>
              <a:cxn ang="T8">
                <a:pos x="T0" y="T1"/>
              </a:cxn>
              <a:cxn ang="T9">
                <a:pos x="T2" y="T3"/>
              </a:cxn>
              <a:cxn ang="T10">
                <a:pos x="T4" y="T5"/>
              </a:cxn>
              <a:cxn ang="T11">
                <a:pos x="T6" y="T7"/>
              </a:cxn>
            </a:cxnLst>
            <a:rect l="T12" t="T13" r="T14" b="T15"/>
            <a:pathLst>
              <a:path w="21600" h="21600">
                <a:moveTo>
                  <a:pt x="10800" y="0"/>
                </a:moveTo>
                <a:lnTo>
                  <a:pt x="6480" y="5831"/>
                </a:lnTo>
                <a:lnTo>
                  <a:pt x="10800" y="5831"/>
                </a:lnTo>
                <a:lnTo>
                  <a:pt x="10800" y="10800"/>
                </a:lnTo>
                <a:lnTo>
                  <a:pt x="5831" y="10800"/>
                </a:lnTo>
                <a:lnTo>
                  <a:pt x="5831" y="6480"/>
                </a:lnTo>
                <a:lnTo>
                  <a:pt x="0" y="10800"/>
                </a:lnTo>
                <a:lnTo>
                  <a:pt x="5831" y="15120"/>
                </a:lnTo>
                <a:lnTo>
                  <a:pt x="5831" y="10800"/>
                </a:lnTo>
                <a:lnTo>
                  <a:pt x="10800" y="10800"/>
                </a:lnTo>
                <a:lnTo>
                  <a:pt x="10800" y="15769"/>
                </a:lnTo>
                <a:lnTo>
                  <a:pt x="6480" y="15769"/>
                </a:lnTo>
                <a:lnTo>
                  <a:pt x="10800" y="21600"/>
                </a:lnTo>
                <a:lnTo>
                  <a:pt x="15120" y="15769"/>
                </a:lnTo>
                <a:lnTo>
                  <a:pt x="10800" y="15769"/>
                </a:lnTo>
                <a:lnTo>
                  <a:pt x="10800" y="10800"/>
                </a:lnTo>
                <a:lnTo>
                  <a:pt x="15769" y="10800"/>
                </a:lnTo>
                <a:lnTo>
                  <a:pt x="15769" y="15120"/>
                </a:lnTo>
                <a:lnTo>
                  <a:pt x="21600" y="10800"/>
                </a:lnTo>
                <a:lnTo>
                  <a:pt x="15769" y="6480"/>
                </a:lnTo>
                <a:lnTo>
                  <a:pt x="15769" y="10800"/>
                </a:lnTo>
                <a:lnTo>
                  <a:pt x="10800" y="10800"/>
                </a:lnTo>
                <a:lnTo>
                  <a:pt x="10800" y="5831"/>
                </a:lnTo>
                <a:lnTo>
                  <a:pt x="15120" y="5831"/>
                </a:lnTo>
                <a:lnTo>
                  <a:pt x="108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40" name="AutoShape 44"/>
          <p:cNvSpPr>
            <a:spLocks noChangeArrowheads="1"/>
          </p:cNvSpPr>
          <p:nvPr/>
        </p:nvSpPr>
        <p:spPr bwMode="auto">
          <a:xfrm>
            <a:off x="7315274" y="4239015"/>
            <a:ext cx="576262" cy="576263"/>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0 w 21600"/>
              <a:gd name="T13" fmla="*/ 10800 h 21600"/>
              <a:gd name="T14" fmla="*/ 21600 w 21600"/>
              <a:gd name="T15" fmla="*/ 10800 h 21600"/>
            </a:gdLst>
            <a:ahLst/>
            <a:cxnLst>
              <a:cxn ang="T8">
                <a:pos x="T0" y="T1"/>
              </a:cxn>
              <a:cxn ang="T9">
                <a:pos x="T2" y="T3"/>
              </a:cxn>
              <a:cxn ang="T10">
                <a:pos x="T4" y="T5"/>
              </a:cxn>
              <a:cxn ang="T11">
                <a:pos x="T6" y="T7"/>
              </a:cxn>
            </a:cxnLst>
            <a:rect l="T12" t="T13" r="T14" b="T15"/>
            <a:pathLst>
              <a:path w="21600" h="21600">
                <a:moveTo>
                  <a:pt x="10800" y="0"/>
                </a:moveTo>
                <a:lnTo>
                  <a:pt x="6480" y="5831"/>
                </a:lnTo>
                <a:lnTo>
                  <a:pt x="10800" y="5831"/>
                </a:lnTo>
                <a:lnTo>
                  <a:pt x="10800" y="10800"/>
                </a:lnTo>
                <a:lnTo>
                  <a:pt x="5831" y="10800"/>
                </a:lnTo>
                <a:lnTo>
                  <a:pt x="5831" y="6480"/>
                </a:lnTo>
                <a:lnTo>
                  <a:pt x="0" y="10800"/>
                </a:lnTo>
                <a:lnTo>
                  <a:pt x="5831" y="15120"/>
                </a:lnTo>
                <a:lnTo>
                  <a:pt x="5831" y="10800"/>
                </a:lnTo>
                <a:lnTo>
                  <a:pt x="10800" y="10800"/>
                </a:lnTo>
                <a:lnTo>
                  <a:pt x="10800" y="15769"/>
                </a:lnTo>
                <a:lnTo>
                  <a:pt x="6480" y="15769"/>
                </a:lnTo>
                <a:lnTo>
                  <a:pt x="10800" y="21600"/>
                </a:lnTo>
                <a:lnTo>
                  <a:pt x="15120" y="15769"/>
                </a:lnTo>
                <a:lnTo>
                  <a:pt x="10800" y="15769"/>
                </a:lnTo>
                <a:lnTo>
                  <a:pt x="10800" y="10800"/>
                </a:lnTo>
                <a:lnTo>
                  <a:pt x="15769" y="10800"/>
                </a:lnTo>
                <a:lnTo>
                  <a:pt x="15769" y="15120"/>
                </a:lnTo>
                <a:lnTo>
                  <a:pt x="21600" y="10800"/>
                </a:lnTo>
                <a:lnTo>
                  <a:pt x="15769" y="6480"/>
                </a:lnTo>
                <a:lnTo>
                  <a:pt x="15769" y="10800"/>
                </a:lnTo>
                <a:lnTo>
                  <a:pt x="10800" y="10800"/>
                </a:lnTo>
                <a:lnTo>
                  <a:pt x="10800" y="5831"/>
                </a:lnTo>
                <a:lnTo>
                  <a:pt x="15120" y="5831"/>
                </a:lnTo>
                <a:lnTo>
                  <a:pt x="10800" y="0"/>
                </a:lnTo>
                <a:close/>
              </a:path>
            </a:pathLst>
          </a:cu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r>
              <a:rPr lang="fa-IR" altLang="en-US" sz="1800" dirty="0">
                <a:solidFill>
                  <a:schemeClr val="tx1"/>
                </a:solidFill>
                <a:latin typeface="Verdana" panose="020B0604030504040204" pitchFamily="34" charset="0"/>
              </a:rPr>
              <a:t>ززز</a:t>
            </a:r>
            <a:endParaRPr lang="en-US" altLang="en-US" sz="1800" dirty="0">
              <a:solidFill>
                <a:schemeClr val="tx1"/>
              </a:solidFill>
              <a:latin typeface="Verdana" panose="020B0604030504040204" pitchFamily="34" charset="0"/>
            </a:endParaRPr>
          </a:p>
        </p:txBody>
      </p:sp>
    </p:spTree>
    <p:extLst>
      <p:ext uri="{BB962C8B-B14F-4D97-AF65-F5344CB8AC3E}">
        <p14:creationId xmlns:p14="http://schemas.microsoft.com/office/powerpoint/2010/main" val="2730167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051497" y="196948"/>
            <a:ext cx="7962314" cy="707886"/>
          </a:xfrm>
          <a:prstGeom prst="rect">
            <a:avLst/>
          </a:prstGeom>
          <a:noFill/>
        </p:spPr>
        <p:txBody>
          <a:bodyPr wrap="square" rtlCol="0">
            <a:spAutoFit/>
          </a:bodyPr>
          <a:lstStyle/>
          <a:p>
            <a:pPr algn="just" rtl="1"/>
            <a:r>
              <a:rPr lang="fa-IR" altLang="en-US" sz="4000" dirty="0" smtClean="0">
                <a:solidFill>
                  <a:srgbClr val="66534E"/>
                </a:solidFill>
                <a:latin typeface="Verdana" panose="020B0604030504040204" pitchFamily="34" charset="0"/>
                <a:cs typeface="B Nazanin" panose="00000400000000000000" pitchFamily="2" charset="-78"/>
              </a:rPr>
              <a:t>هویت بخشی به فضاها و عدم تکرار(نشانه ها):</a:t>
            </a:r>
            <a:endParaRPr lang="en-US" altLang="en-US" sz="4000" dirty="0" smtClean="0">
              <a:solidFill>
                <a:srgbClr val="66534E"/>
              </a:solidFill>
              <a:latin typeface="Verdana" panose="020B0604030504040204" pitchFamily="34" charset="0"/>
              <a:cs typeface="B Nazanin" panose="00000400000000000000" pitchFamily="2" charset="-78"/>
            </a:endParaRPr>
          </a:p>
        </p:txBody>
      </p:sp>
      <p:sp>
        <p:nvSpPr>
          <p:cNvPr id="2" name="TextBox 1"/>
          <p:cNvSpPr txBox="1"/>
          <p:nvPr/>
        </p:nvSpPr>
        <p:spPr>
          <a:xfrm>
            <a:off x="3269057" y="1571223"/>
            <a:ext cx="8744754" cy="2893100"/>
          </a:xfrm>
          <a:prstGeom prst="rect">
            <a:avLst/>
          </a:prstGeom>
          <a:noFill/>
        </p:spPr>
        <p:txBody>
          <a:bodyPr wrap="square" rtlCol="0">
            <a:spAutoFit/>
          </a:bodyPr>
          <a:lstStyle/>
          <a:p>
            <a:pPr algn="just" rtl="1">
              <a:spcBef>
                <a:spcPct val="50000"/>
              </a:spcBef>
              <a:spcAft>
                <a:spcPct val="0"/>
              </a:spcAft>
            </a:pPr>
            <a:r>
              <a:rPr lang="fa-IR" altLang="en-US" sz="2800" dirty="0">
                <a:solidFill>
                  <a:srgbClr val="66534E"/>
                </a:solidFill>
                <a:latin typeface="Verdana" panose="020B0604030504040204" pitchFamily="34" charset="0"/>
                <a:cs typeface="B Nazanin" panose="00000400000000000000" pitchFamily="2" charset="-78"/>
              </a:rPr>
              <a:t>ساختمان های مجموعه از 42 حجم در 10 طرح مختلف ساخته شده است که:</a:t>
            </a:r>
          </a:p>
          <a:p>
            <a:pPr algn="just" rtl="1">
              <a:spcBef>
                <a:spcPct val="50000"/>
              </a:spcBef>
              <a:spcAft>
                <a:spcPct val="0"/>
              </a:spcAft>
            </a:pPr>
            <a:r>
              <a:rPr lang="fa-IR" altLang="en-US" sz="2800" dirty="0">
                <a:solidFill>
                  <a:srgbClr val="66534E"/>
                </a:solidFill>
                <a:latin typeface="Verdana" panose="020B0604030504040204" pitchFamily="34" charset="0"/>
                <a:cs typeface="B Nazanin" panose="00000400000000000000" pitchFamily="2" charset="-78"/>
              </a:rPr>
              <a:t>8 حجم با ارتفاع 9 طبقه با دو طرح متقاوت که در حاشیه پروژه قرار گرفته اند .</a:t>
            </a:r>
          </a:p>
          <a:p>
            <a:pPr algn="just" rtl="1">
              <a:spcBef>
                <a:spcPct val="50000"/>
              </a:spcBef>
              <a:spcAft>
                <a:spcPct val="0"/>
              </a:spcAft>
            </a:pPr>
            <a:r>
              <a:rPr lang="fa-IR" altLang="en-US" sz="2800" dirty="0">
                <a:solidFill>
                  <a:srgbClr val="66534E"/>
                </a:solidFill>
                <a:latin typeface="Verdana" panose="020B0604030504040204" pitchFamily="34" charset="0"/>
                <a:cs typeface="B Nazanin" panose="00000400000000000000" pitchFamily="2" charset="-78"/>
              </a:rPr>
              <a:t>18 حجم با ارتفاع 4 طبقه با 5 طرح متفاوت </a:t>
            </a:r>
          </a:p>
          <a:p>
            <a:pPr algn="just" rtl="1">
              <a:spcBef>
                <a:spcPct val="50000"/>
              </a:spcBef>
              <a:spcAft>
                <a:spcPct val="0"/>
              </a:spcAft>
            </a:pPr>
            <a:r>
              <a:rPr lang="fa-IR" altLang="en-US" sz="2800" dirty="0">
                <a:solidFill>
                  <a:srgbClr val="66534E"/>
                </a:solidFill>
                <a:latin typeface="Verdana" panose="020B0604030504040204" pitchFamily="34" charset="0"/>
                <a:cs typeface="B Nazanin" panose="00000400000000000000" pitchFamily="2" charset="-78"/>
              </a:rPr>
              <a:t>16حجم با ارتفاع 3 طبقه با 3 طرح متفاوت در اطراف فضاهای باز مرکزی</a:t>
            </a:r>
            <a:endParaRPr lang="en-US" altLang="en-US" sz="2800" dirty="0">
              <a:solidFill>
                <a:srgbClr val="66534E"/>
              </a:solidFill>
              <a:latin typeface="Verdana" panose="020B0604030504040204" pitchFamily="34" charset="0"/>
              <a:cs typeface="B Nazanin" panose="00000400000000000000" pitchFamily="2" charset="-78"/>
            </a:endParaRPr>
          </a:p>
          <a:p>
            <a:pPr algn="just" rtl="1"/>
            <a:endParaRPr lang="en-US" sz="28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3057660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105910" y="321704"/>
            <a:ext cx="87836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هماهنگی وتنیدگی واحدها در عین متفاوت بودن :</a:t>
            </a:r>
            <a:endParaRPr lang="en-US" altLang="en-US" sz="4000" dirty="0">
              <a:solidFill>
                <a:srgbClr val="66534E"/>
              </a:solidFill>
              <a:latin typeface="Verdana" panose="020B0604030504040204" pitchFamily="34" charset="0"/>
              <a:cs typeface="B Nazanin" panose="00000400000000000000" pitchFamily="2" charset="-78"/>
            </a:endParaRPr>
          </a:p>
        </p:txBody>
      </p:sp>
      <p:sp>
        <p:nvSpPr>
          <p:cNvPr id="5" name="Text Box 6"/>
          <p:cNvSpPr txBox="1">
            <a:spLocks noChangeArrowheads="1"/>
          </p:cNvSpPr>
          <p:nvPr/>
        </p:nvSpPr>
        <p:spPr bwMode="auto">
          <a:xfrm>
            <a:off x="141668" y="2109296"/>
            <a:ext cx="1174788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2800" dirty="0">
                <a:solidFill>
                  <a:srgbClr val="66534E"/>
                </a:solidFill>
                <a:latin typeface="Verdana" panose="020B0604030504040204" pitchFamily="34" charset="0"/>
                <a:cs typeface="B Nazanin" panose="00000400000000000000" pitchFamily="2" charset="-78"/>
              </a:rPr>
              <a:t>با نگاه اول  به مجتمع زیتون انسان یک پیوستگی و هماهنگی در کل مجموعه می بیند و متوجه ویژگی های مشترکی بین انها می شود که مانند دانه های تسبیه انها را به هم متصل کرده عواملی که در این تفکر بصری دخالت دارند تا انسان این مجموعه را با وجود اینکه احجام تکرار شونده ای ندارد به عنوان یک کل واحد ببیند 1- نوع مصالح به کار رفته 2- رنگ احجام 3- هنرمندی طراح در بافتن این واحدها با هم 4- چیدمان انها  وترکیب احجام در ارتفاع است. </a:t>
            </a:r>
            <a:endParaRPr lang="en-US" altLang="en-US" sz="2800" dirty="0">
              <a:solidFill>
                <a:srgbClr val="66534E"/>
              </a:solidFill>
              <a:latin typeface="Verdana" panose="020B0604030504040204" pitchFamily="34" charset="0"/>
              <a:cs typeface="B Nazanin" panose="00000400000000000000" pitchFamily="2" charset="-78"/>
            </a:endParaRPr>
          </a:p>
        </p:txBody>
      </p:sp>
    </p:spTree>
    <p:extLst>
      <p:ext uri="{BB962C8B-B14F-4D97-AF65-F5344CB8AC3E}">
        <p14:creationId xmlns:p14="http://schemas.microsoft.com/office/powerpoint/2010/main" val="4150917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8118072" y="294739"/>
            <a:ext cx="3816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مدولهای تکرار شونده:</a:t>
            </a:r>
            <a:endParaRPr lang="en-US" altLang="en-US" sz="4000" dirty="0">
              <a:solidFill>
                <a:srgbClr val="66534E"/>
              </a:solidFill>
              <a:latin typeface="Verdana" panose="020B0604030504040204" pitchFamily="34" charset="0"/>
              <a:cs typeface="B Nazanin" panose="00000400000000000000" pitchFamily="2" charset="-78"/>
            </a:endParaRPr>
          </a:p>
        </p:txBody>
      </p:sp>
      <p:pic>
        <p:nvPicPr>
          <p:cNvPr id="5" name="Picture 5" descr="CIMG1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44" y="1419919"/>
            <a:ext cx="10715223" cy="47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669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9401577" y="309093"/>
            <a:ext cx="24511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فضاهای سبز </a:t>
            </a:r>
            <a:r>
              <a:rPr lang="fa-IR" altLang="en-US" sz="4000" dirty="0" smtClean="0">
                <a:solidFill>
                  <a:srgbClr val="66534E"/>
                </a:solidFill>
                <a:latin typeface="Verdana" panose="020B0604030504040204" pitchFamily="34" charset="0"/>
                <a:cs typeface="B Nazanin" panose="00000400000000000000" pitchFamily="2" charset="-78"/>
              </a:rPr>
              <a:t>:</a:t>
            </a:r>
            <a:endParaRPr lang="fa-IR" altLang="en-US" sz="4000" dirty="0">
              <a:solidFill>
                <a:srgbClr val="66534E"/>
              </a:solidFill>
              <a:latin typeface="Verdana" panose="020B0604030504040204" pitchFamily="34" charset="0"/>
              <a:cs typeface="B Nazanin" panose="00000400000000000000" pitchFamily="2" charset="-78"/>
            </a:endParaRPr>
          </a:p>
        </p:txBody>
      </p:sp>
      <p:sp>
        <p:nvSpPr>
          <p:cNvPr id="5" name="TextBox 4"/>
          <p:cNvSpPr txBox="1"/>
          <p:nvPr/>
        </p:nvSpPr>
        <p:spPr>
          <a:xfrm>
            <a:off x="3296992" y="1184856"/>
            <a:ext cx="8645928" cy="954107"/>
          </a:xfrm>
          <a:prstGeom prst="rect">
            <a:avLst/>
          </a:prstGeom>
          <a:noFill/>
        </p:spPr>
        <p:txBody>
          <a:bodyPr wrap="square" rtlCol="0">
            <a:spAutoFit/>
          </a:bodyPr>
          <a:lstStyle/>
          <a:p>
            <a:pPr algn="just" rtl="1"/>
            <a:r>
              <a:rPr lang="fa-IR" altLang="en-US" sz="2800" dirty="0">
                <a:solidFill>
                  <a:srgbClr val="66534E"/>
                </a:solidFill>
                <a:latin typeface="Verdana" panose="020B0604030504040204" pitchFamily="34" charset="0"/>
                <a:cs typeface="B Nazanin" panose="00000400000000000000" pitchFamily="2" charset="-78"/>
              </a:rPr>
              <a:t>فضاهای سبز در مسیر  حرکت پیاده ودر قلب مجموعه گسترده شدهاست.</a:t>
            </a:r>
            <a:endParaRPr lang="en-US" altLang="en-US" sz="2800" dirty="0">
              <a:solidFill>
                <a:srgbClr val="66534E"/>
              </a:solidFill>
              <a:latin typeface="Verdana" panose="020B0604030504040204" pitchFamily="34" charset="0"/>
              <a:cs typeface="B Nazanin" panose="00000400000000000000" pitchFamily="2" charset="-78"/>
            </a:endParaRPr>
          </a:p>
          <a:p>
            <a:pPr algn="just" rtl="1"/>
            <a:endParaRPr lang="en-US" sz="2800" dirty="0">
              <a:solidFill>
                <a:srgbClr val="66534E"/>
              </a:solidFill>
              <a:cs typeface="B Nazanin" panose="00000400000000000000" pitchFamily="2" charset="-78"/>
            </a:endParaRPr>
          </a:p>
        </p:txBody>
      </p:sp>
      <p:pic>
        <p:nvPicPr>
          <p:cNvPr id="6" name="Picture 4" descr="CIMG106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778858" y="2020977"/>
            <a:ext cx="10322732" cy="45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022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9672034" y="270188"/>
            <a:ext cx="21250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پر و خالی:</a:t>
            </a:r>
            <a:endParaRPr lang="en-US" altLang="en-US" sz="4000" dirty="0">
              <a:solidFill>
                <a:srgbClr val="66534E"/>
              </a:solidFill>
              <a:latin typeface="Verdana" panose="020B0604030504040204" pitchFamily="34" charset="0"/>
              <a:cs typeface="B Nazanin" panose="00000400000000000000" pitchFamily="2" charset="-78"/>
            </a:endParaRPr>
          </a:p>
        </p:txBody>
      </p:sp>
      <p:pic>
        <p:nvPicPr>
          <p:cNvPr id="5" name="Picture 4" descr="CIMG1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20" y="978074"/>
            <a:ext cx="9626344" cy="428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463639" y="5463840"/>
            <a:ext cx="113334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2800" dirty="0">
                <a:solidFill>
                  <a:srgbClr val="66534E"/>
                </a:solidFill>
                <a:latin typeface="Verdana" panose="020B0604030504040204" pitchFamily="34" charset="0"/>
                <a:cs typeface="B Nazanin" panose="00000400000000000000" pitchFamily="2" charset="-78"/>
              </a:rPr>
              <a:t>مرز فضاهای پر و خالی به شکل خطوط دندانه داریست که مانند انگشتان دو دست در هم چفت و بست شدهاند.</a:t>
            </a:r>
            <a:endParaRPr lang="en-US" altLang="en-US" sz="2800" dirty="0">
              <a:solidFill>
                <a:srgbClr val="66534E"/>
              </a:solidFill>
              <a:latin typeface="Verdana" panose="020B0604030504040204" pitchFamily="34" charset="0"/>
              <a:cs typeface="B Nazanin" panose="00000400000000000000" pitchFamily="2" charset="-78"/>
            </a:endParaRPr>
          </a:p>
        </p:txBody>
      </p:sp>
    </p:spTree>
    <p:extLst>
      <p:ext uri="{BB962C8B-B14F-4D97-AF65-F5344CB8AC3E}">
        <p14:creationId xmlns:p14="http://schemas.microsoft.com/office/powerpoint/2010/main" val="2040002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4713633" y="3336716"/>
            <a:ext cx="2977398" cy="707886"/>
          </a:xfrm>
          <a:prstGeom prst="rect">
            <a:avLst/>
          </a:prstGeom>
          <a:noFill/>
        </p:spPr>
        <p:txBody>
          <a:bodyPr wrap="square" rtlCol="0">
            <a:spAutoFit/>
          </a:bodyPr>
          <a:lstStyle/>
          <a:p>
            <a:pPr algn="ctr"/>
            <a:r>
              <a:rPr lang="fa-IR" sz="4000" b="1" dirty="0" smtClean="0">
                <a:solidFill>
                  <a:srgbClr val="66534E"/>
                </a:solidFill>
                <a:cs typeface="B Nazanin" panose="00000400000000000000" pitchFamily="2" charset="-78"/>
              </a:rPr>
              <a:t>گردآورندگان :</a:t>
            </a:r>
            <a:endParaRPr lang="en-US" sz="4000" b="1" dirty="0">
              <a:solidFill>
                <a:srgbClr val="66534E"/>
              </a:solidFill>
              <a:cs typeface="B Nazanin" panose="00000400000000000000" pitchFamily="2" charset="-78"/>
            </a:endParaRPr>
          </a:p>
        </p:txBody>
      </p:sp>
      <p:sp>
        <p:nvSpPr>
          <p:cNvPr id="8" name="TextBox 7"/>
          <p:cNvSpPr txBox="1"/>
          <p:nvPr/>
        </p:nvSpPr>
        <p:spPr>
          <a:xfrm>
            <a:off x="3738372" y="4268573"/>
            <a:ext cx="4927919" cy="646331"/>
          </a:xfrm>
          <a:prstGeom prst="rect">
            <a:avLst/>
          </a:prstGeom>
          <a:noFill/>
        </p:spPr>
        <p:txBody>
          <a:bodyPr wrap="square" rtlCol="0">
            <a:spAutoFit/>
          </a:bodyPr>
          <a:lstStyle/>
          <a:p>
            <a:pPr algn="ctr"/>
            <a:r>
              <a:rPr lang="fa-IR" sz="3600" dirty="0" smtClean="0">
                <a:solidFill>
                  <a:srgbClr val="66534E"/>
                </a:solidFill>
                <a:cs typeface="B Nazanin" panose="00000400000000000000" pitchFamily="2" charset="-78"/>
              </a:rPr>
              <a:t>سید رضا عاملی - مهشاد کاویانی</a:t>
            </a:r>
            <a:endParaRPr lang="en-US" sz="3600" dirty="0">
              <a:solidFill>
                <a:srgbClr val="66534E"/>
              </a:solidFill>
              <a:cs typeface="B Nazanin" panose="00000400000000000000" pitchFamily="2" charset="-78"/>
            </a:endParaRPr>
          </a:p>
        </p:txBody>
      </p:sp>
      <p:sp>
        <p:nvSpPr>
          <p:cNvPr id="9" name="TextBox 8"/>
          <p:cNvSpPr txBox="1"/>
          <p:nvPr/>
        </p:nvSpPr>
        <p:spPr>
          <a:xfrm>
            <a:off x="3738372" y="5138875"/>
            <a:ext cx="4806198" cy="646331"/>
          </a:xfrm>
          <a:prstGeom prst="rect">
            <a:avLst/>
          </a:prstGeom>
          <a:noFill/>
        </p:spPr>
        <p:txBody>
          <a:bodyPr wrap="square" rtlCol="0">
            <a:spAutoFit/>
          </a:bodyPr>
          <a:lstStyle/>
          <a:p>
            <a:pPr algn="ctr"/>
            <a:r>
              <a:rPr lang="fa-IR" sz="3600" dirty="0" smtClean="0">
                <a:solidFill>
                  <a:srgbClr val="66534E"/>
                </a:solidFill>
                <a:cs typeface="B Nazanin" panose="00000400000000000000" pitchFamily="2" charset="-78"/>
              </a:rPr>
              <a:t>مریم اسدی - مریم رحیمی</a:t>
            </a:r>
          </a:p>
        </p:txBody>
      </p:sp>
      <p:sp>
        <p:nvSpPr>
          <p:cNvPr id="10" name="TextBox 9"/>
          <p:cNvSpPr txBox="1"/>
          <p:nvPr/>
        </p:nvSpPr>
        <p:spPr>
          <a:xfrm>
            <a:off x="4342659" y="1229723"/>
            <a:ext cx="3830929" cy="707886"/>
          </a:xfrm>
          <a:prstGeom prst="rect">
            <a:avLst/>
          </a:prstGeom>
          <a:noFill/>
        </p:spPr>
        <p:txBody>
          <a:bodyPr wrap="square" rtlCol="0">
            <a:spAutoFit/>
          </a:bodyPr>
          <a:lstStyle/>
          <a:p>
            <a:pPr algn="ctr"/>
            <a:r>
              <a:rPr lang="fa-IR" sz="4000" b="1" dirty="0" smtClean="0">
                <a:solidFill>
                  <a:srgbClr val="66534E"/>
                </a:solidFill>
                <a:cs typeface="B Nazanin" panose="00000400000000000000" pitchFamily="2" charset="-78"/>
              </a:rPr>
              <a:t>استاد راهنما :</a:t>
            </a:r>
            <a:endParaRPr lang="en-US" sz="4000" b="1" dirty="0">
              <a:solidFill>
                <a:srgbClr val="66534E"/>
              </a:solidFill>
              <a:cs typeface="B Nazanin" panose="00000400000000000000" pitchFamily="2" charset="-78"/>
            </a:endParaRPr>
          </a:p>
        </p:txBody>
      </p:sp>
      <p:sp>
        <p:nvSpPr>
          <p:cNvPr id="11" name="TextBox 10"/>
          <p:cNvSpPr txBox="1"/>
          <p:nvPr/>
        </p:nvSpPr>
        <p:spPr>
          <a:xfrm>
            <a:off x="4440867" y="2421107"/>
            <a:ext cx="3634511" cy="646331"/>
          </a:xfrm>
          <a:prstGeom prst="rect">
            <a:avLst/>
          </a:prstGeom>
          <a:noFill/>
        </p:spPr>
        <p:txBody>
          <a:bodyPr wrap="square" rtlCol="0">
            <a:spAutoFit/>
          </a:bodyPr>
          <a:lstStyle/>
          <a:p>
            <a:pPr algn="ctr"/>
            <a:r>
              <a:rPr lang="fa-IR" sz="3600" dirty="0" smtClean="0">
                <a:solidFill>
                  <a:srgbClr val="66534E"/>
                </a:solidFill>
                <a:cs typeface="B Nazanin" panose="00000400000000000000" pitchFamily="2" charset="-78"/>
              </a:rPr>
              <a:t>خانم مهندس ایوبیان</a:t>
            </a:r>
            <a:endParaRPr lang="en-US" sz="36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338781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80">
                                          <p:stCondLst>
                                            <p:cond delay="0"/>
                                          </p:stCondLst>
                                        </p:cTn>
                                        <p:tgtEl>
                                          <p:spTgt spid="7">
                                            <p:txEl>
                                              <p:pRg st="0" end="0"/>
                                            </p:txEl>
                                          </p:spTgt>
                                        </p:tgtEl>
                                      </p:cBhvr>
                                    </p:animEffect>
                                    <p:anim calcmode="lin" valueType="num">
                                      <p:cBhvr>
                                        <p:cTn id="24"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xEl>
                                              <p:pRg st="0" end="0"/>
                                            </p:txEl>
                                          </p:spTgt>
                                        </p:tgtEl>
                                      </p:cBhvr>
                                      <p:to x="100000" y="60000"/>
                                    </p:animScale>
                                    <p:animScale>
                                      <p:cBhvr>
                                        <p:cTn id="30" dur="166" decel="50000">
                                          <p:stCondLst>
                                            <p:cond delay="676"/>
                                          </p:stCondLst>
                                        </p:cTn>
                                        <p:tgtEl>
                                          <p:spTgt spid="7">
                                            <p:txEl>
                                              <p:pRg st="0" end="0"/>
                                            </p:txEl>
                                          </p:spTgt>
                                        </p:tgtEl>
                                      </p:cBhvr>
                                      <p:to x="100000" y="100000"/>
                                    </p:animScale>
                                    <p:animScale>
                                      <p:cBhvr>
                                        <p:cTn id="31" dur="26">
                                          <p:stCondLst>
                                            <p:cond delay="1312"/>
                                          </p:stCondLst>
                                        </p:cTn>
                                        <p:tgtEl>
                                          <p:spTgt spid="7">
                                            <p:txEl>
                                              <p:pRg st="0" end="0"/>
                                            </p:txEl>
                                          </p:spTgt>
                                        </p:tgtEl>
                                      </p:cBhvr>
                                      <p:to x="100000" y="80000"/>
                                    </p:animScale>
                                    <p:animScale>
                                      <p:cBhvr>
                                        <p:cTn id="32" dur="166" decel="50000">
                                          <p:stCondLst>
                                            <p:cond delay="1338"/>
                                          </p:stCondLst>
                                        </p:cTn>
                                        <p:tgtEl>
                                          <p:spTgt spid="7">
                                            <p:txEl>
                                              <p:pRg st="0" end="0"/>
                                            </p:txEl>
                                          </p:spTgt>
                                        </p:tgtEl>
                                      </p:cBhvr>
                                      <p:to x="100000" y="100000"/>
                                    </p:animScale>
                                    <p:animScale>
                                      <p:cBhvr>
                                        <p:cTn id="33" dur="26">
                                          <p:stCondLst>
                                            <p:cond delay="1642"/>
                                          </p:stCondLst>
                                        </p:cTn>
                                        <p:tgtEl>
                                          <p:spTgt spid="7">
                                            <p:txEl>
                                              <p:pRg st="0" end="0"/>
                                            </p:txEl>
                                          </p:spTgt>
                                        </p:tgtEl>
                                      </p:cBhvr>
                                      <p:to x="100000" y="90000"/>
                                    </p:animScale>
                                    <p:animScale>
                                      <p:cBhvr>
                                        <p:cTn id="34" dur="166" decel="50000">
                                          <p:stCondLst>
                                            <p:cond delay="1668"/>
                                          </p:stCondLst>
                                        </p:cTn>
                                        <p:tgtEl>
                                          <p:spTgt spid="7">
                                            <p:txEl>
                                              <p:pRg st="0" end="0"/>
                                            </p:txEl>
                                          </p:spTgt>
                                        </p:tgtEl>
                                      </p:cBhvr>
                                      <p:to x="100000" y="100000"/>
                                    </p:animScale>
                                    <p:animScale>
                                      <p:cBhvr>
                                        <p:cTn id="35" dur="26">
                                          <p:stCondLst>
                                            <p:cond delay="1808"/>
                                          </p:stCondLst>
                                        </p:cTn>
                                        <p:tgtEl>
                                          <p:spTgt spid="7">
                                            <p:txEl>
                                              <p:pRg st="0" end="0"/>
                                            </p:txEl>
                                          </p:spTgt>
                                        </p:tgtEl>
                                      </p:cBhvr>
                                      <p:to x="100000" y="95000"/>
                                    </p:animScale>
                                    <p:animScale>
                                      <p:cBhvr>
                                        <p:cTn id="36" dur="166" decel="50000">
                                          <p:stCondLst>
                                            <p:cond delay="1834"/>
                                          </p:stCondLst>
                                        </p:cTn>
                                        <p:tgtEl>
                                          <p:spTgt spid="7">
                                            <p:txEl>
                                              <p:pRg st="0" end="0"/>
                                            </p:txEl>
                                          </p:spTgt>
                                        </p:tgtEl>
                                      </p:cBhvr>
                                      <p:to x="100000" y="100000"/>
                                    </p:animScale>
                                  </p:childTnLst>
                                </p:cTn>
                              </p:par>
                              <p:par>
                                <p:cTn id="37" presetID="45"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000"/>
                                        <p:tgtEl>
                                          <p:spTgt spid="11"/>
                                        </p:tgtEl>
                                      </p:cBhvr>
                                    </p:animEffect>
                                    <p:anim calcmode="lin" valueType="num">
                                      <p:cBhvr>
                                        <p:cTn id="40" dur="2000" fill="hold"/>
                                        <p:tgtEl>
                                          <p:spTgt spid="11"/>
                                        </p:tgtEl>
                                        <p:attrNameLst>
                                          <p:attrName>ppt_w</p:attrName>
                                        </p:attrNameLst>
                                      </p:cBhvr>
                                      <p:tavLst>
                                        <p:tav tm="0" fmla="#ppt_w*sin(2.5*pi*$)">
                                          <p:val>
                                            <p:fltVal val="0"/>
                                          </p:val>
                                        </p:tav>
                                        <p:tav tm="100000">
                                          <p:val>
                                            <p:fltVal val="1"/>
                                          </p:val>
                                        </p:tav>
                                      </p:tavLst>
                                    </p:anim>
                                    <p:anim calcmode="lin" valueType="num">
                                      <p:cBhvr>
                                        <p:cTn id="41" dur="2000" fill="hold"/>
                                        <p:tgtEl>
                                          <p:spTgt spid="11"/>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000"/>
                                        <p:tgtEl>
                                          <p:spTgt spid="8"/>
                                        </p:tgtEl>
                                      </p:cBhvr>
                                    </p:animEffect>
                                    <p:anim calcmode="lin" valueType="num">
                                      <p:cBhvr>
                                        <p:cTn id="45" dur="2000" fill="hold"/>
                                        <p:tgtEl>
                                          <p:spTgt spid="8"/>
                                        </p:tgtEl>
                                        <p:attrNameLst>
                                          <p:attrName>ppt_w</p:attrName>
                                        </p:attrNameLst>
                                      </p:cBhvr>
                                      <p:tavLst>
                                        <p:tav tm="0" fmla="#ppt_w*sin(2.5*pi*$)">
                                          <p:val>
                                            <p:fltVal val="0"/>
                                          </p:val>
                                        </p:tav>
                                        <p:tav tm="100000">
                                          <p:val>
                                            <p:fltVal val="1"/>
                                          </p:val>
                                        </p:tav>
                                      </p:tavLst>
                                    </p:anim>
                                    <p:anim calcmode="lin" valueType="num">
                                      <p:cBhvr>
                                        <p:cTn id="46" dur="2000" fill="hold"/>
                                        <p:tgtEl>
                                          <p:spTgt spid="8"/>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anim calcmode="lin" valueType="num">
                                      <p:cBhvr>
                                        <p:cTn id="50" dur="2000" fill="hold"/>
                                        <p:tgtEl>
                                          <p:spTgt spid="9"/>
                                        </p:tgtEl>
                                        <p:attrNameLst>
                                          <p:attrName>ppt_w</p:attrName>
                                        </p:attrNameLst>
                                      </p:cBhvr>
                                      <p:tavLst>
                                        <p:tav tm="0" fmla="#ppt_w*sin(2.5*pi*$)">
                                          <p:val>
                                            <p:fltVal val="0"/>
                                          </p:val>
                                        </p:tav>
                                        <p:tav tm="100000">
                                          <p:val>
                                            <p:fltVal val="1"/>
                                          </p:val>
                                        </p:tav>
                                      </p:tavLst>
                                    </p:anim>
                                    <p:anim calcmode="lin" valueType="num">
                                      <p:cBhvr>
                                        <p:cTn id="51"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8925059" y="353297"/>
            <a:ext cx="29750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پر وخالی در نما:</a:t>
            </a:r>
            <a:endParaRPr lang="en-US" altLang="en-US" sz="4000" dirty="0">
              <a:solidFill>
                <a:srgbClr val="66534E"/>
              </a:solidFill>
              <a:latin typeface="Verdana" panose="020B0604030504040204" pitchFamily="34" charset="0"/>
              <a:cs typeface="B Nazanin" panose="00000400000000000000" pitchFamily="2" charset="-78"/>
            </a:endParaRPr>
          </a:p>
        </p:txBody>
      </p:sp>
      <p:pic>
        <p:nvPicPr>
          <p:cNvPr id="5" name="Picture 4" descr="CIMG10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72" y="147236"/>
            <a:ext cx="6782493" cy="3117800"/>
          </a:xfrm>
          <a:prstGeom prst="rect">
            <a:avLst/>
          </a:prstGeom>
          <a:noFill/>
          <a:ln>
            <a:noFill/>
          </a:ln>
          <a:effectLst>
            <a:outerShdw dist="107763" dir="8100000" algn="ctr" rotWithShape="0">
              <a:srgbClr val="66003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IMG10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72" y="3513684"/>
            <a:ext cx="6782493" cy="3077455"/>
          </a:xfrm>
          <a:prstGeom prst="rect">
            <a:avLst/>
          </a:prstGeom>
          <a:noFill/>
          <a:ln>
            <a:noFill/>
          </a:ln>
          <a:effectLst>
            <a:outerShdw dist="107763" dir="8100000" algn="ctr" rotWithShape="0">
              <a:srgbClr val="66003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657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9059594" y="152693"/>
            <a:ext cx="29303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پر وخالی در نما:</a:t>
            </a:r>
            <a:endParaRPr lang="en-US" altLang="en-US" sz="4000" dirty="0">
              <a:solidFill>
                <a:srgbClr val="66534E"/>
              </a:solidFill>
              <a:latin typeface="Verdana" panose="020B0604030504040204" pitchFamily="34" charset="0"/>
              <a:cs typeface="B Nazanin" panose="00000400000000000000" pitchFamily="2" charset="-78"/>
            </a:endParaRPr>
          </a:p>
        </p:txBody>
      </p:sp>
      <p:pic>
        <p:nvPicPr>
          <p:cNvPr id="5" name="Picture 4" descr="CIMG1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16" y="377776"/>
            <a:ext cx="7430215" cy="2552309"/>
          </a:xfrm>
          <a:prstGeom prst="rect">
            <a:avLst/>
          </a:prstGeom>
          <a:noFill/>
          <a:ln>
            <a:noFill/>
          </a:ln>
          <a:effectLst>
            <a:outerShdw dist="107763" dir="8100000" algn="ctr" rotWithShape="0">
              <a:schemeClr val="folHlin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IMG1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16" y="3516923"/>
            <a:ext cx="7329978" cy="2662287"/>
          </a:xfrm>
          <a:prstGeom prst="rect">
            <a:avLst/>
          </a:prstGeom>
          <a:noFill/>
          <a:ln>
            <a:noFill/>
          </a:ln>
          <a:effectLst>
            <a:outerShdw dist="107763" dir="81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223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64"/>
          <p:cNvSpPr txBox="1">
            <a:spLocks noChangeArrowheads="1"/>
          </p:cNvSpPr>
          <p:nvPr/>
        </p:nvSpPr>
        <p:spPr bwMode="auto">
          <a:xfrm>
            <a:off x="6996112" y="175945"/>
            <a:ext cx="494596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تهویه و نور طبیعی:</a:t>
            </a:r>
          </a:p>
          <a:p>
            <a:pPr algn="just" eaLnBrk="1" hangingPunct="1">
              <a:lnSpc>
                <a:spcPct val="100000"/>
              </a:lnSpc>
              <a:spcBef>
                <a:spcPct val="50000"/>
              </a:spcBef>
              <a:spcAft>
                <a:spcPct val="0"/>
              </a:spcAft>
              <a:buClrTx/>
              <a:buSzTx/>
              <a:buFontTx/>
              <a:buNone/>
            </a:pPr>
            <a:endParaRPr lang="fa-IR" altLang="en-US" sz="2800" dirty="0">
              <a:solidFill>
                <a:srgbClr val="66534E"/>
              </a:solidFill>
              <a:latin typeface="Verdana" panose="020B0604030504040204" pitchFamily="34" charset="0"/>
              <a:cs typeface="B Nazanin" panose="00000400000000000000" pitchFamily="2" charset="-78"/>
            </a:endParaRPr>
          </a:p>
          <a:p>
            <a:pPr algn="just" eaLnBrk="1" hangingPunct="1">
              <a:lnSpc>
                <a:spcPct val="100000"/>
              </a:lnSpc>
              <a:spcBef>
                <a:spcPct val="50000"/>
              </a:spcBef>
              <a:spcAft>
                <a:spcPct val="0"/>
              </a:spcAft>
              <a:buClrTx/>
              <a:buSzTx/>
              <a:buFontTx/>
              <a:buNone/>
            </a:pPr>
            <a:r>
              <a:rPr lang="fa-IR" altLang="en-US" sz="2800" dirty="0">
                <a:solidFill>
                  <a:srgbClr val="66534E"/>
                </a:solidFill>
                <a:latin typeface="Verdana" panose="020B0604030504040204" pitchFamily="34" charset="0"/>
                <a:cs typeface="B Nazanin" panose="00000400000000000000" pitchFamily="2" charset="-78"/>
              </a:rPr>
              <a:t>مجموعه زیتون از مدولهایی تشکیل شده که هر مدول تعدادی از واحدها را در کنار هم و در خود جای داده است. شکل گیری این مدولها به شکل فرفره موجب شده که نور گیری  وتهویه را در ان توسط بازشو های محیطی بسیار اسان کرده است. </a:t>
            </a:r>
            <a:endParaRPr lang="en-US" altLang="en-US" sz="2800" dirty="0">
              <a:solidFill>
                <a:srgbClr val="66534E"/>
              </a:solidFill>
              <a:latin typeface="Verdana" panose="020B0604030504040204" pitchFamily="34" charset="0"/>
              <a:cs typeface="B Nazanin" panose="00000400000000000000" pitchFamily="2" charset="-78"/>
            </a:endParaRPr>
          </a:p>
        </p:txBody>
      </p:sp>
      <p:pic>
        <p:nvPicPr>
          <p:cNvPr id="5" name="Picture 5" descr="CIMG10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5"/>
            <a:ext cx="6024562"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5"/>
          <p:cNvSpPr>
            <a:spLocks noChangeShapeType="1"/>
          </p:cNvSpPr>
          <p:nvPr/>
        </p:nvSpPr>
        <p:spPr bwMode="auto">
          <a:xfrm>
            <a:off x="611188" y="1341438"/>
            <a:ext cx="431800" cy="64770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16"/>
          <p:cNvSpPr>
            <a:spLocks noChangeShapeType="1"/>
          </p:cNvSpPr>
          <p:nvPr/>
        </p:nvSpPr>
        <p:spPr bwMode="auto">
          <a:xfrm>
            <a:off x="1547813" y="1268413"/>
            <a:ext cx="0" cy="576262"/>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7"/>
          <p:cNvSpPr>
            <a:spLocks noChangeShapeType="1"/>
          </p:cNvSpPr>
          <p:nvPr/>
        </p:nvSpPr>
        <p:spPr bwMode="auto">
          <a:xfrm>
            <a:off x="1908175" y="1341438"/>
            <a:ext cx="0" cy="64770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8"/>
          <p:cNvSpPr>
            <a:spLocks noChangeShapeType="1"/>
          </p:cNvSpPr>
          <p:nvPr/>
        </p:nvSpPr>
        <p:spPr bwMode="auto">
          <a:xfrm>
            <a:off x="2195513" y="1412875"/>
            <a:ext cx="0" cy="4318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19"/>
          <p:cNvSpPr>
            <a:spLocks noChangeShapeType="1"/>
          </p:cNvSpPr>
          <p:nvPr/>
        </p:nvSpPr>
        <p:spPr bwMode="auto">
          <a:xfrm>
            <a:off x="2411413" y="1341438"/>
            <a:ext cx="215900" cy="6477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21"/>
          <p:cNvSpPr>
            <a:spLocks noChangeShapeType="1"/>
          </p:cNvSpPr>
          <p:nvPr/>
        </p:nvSpPr>
        <p:spPr bwMode="auto">
          <a:xfrm flipV="1">
            <a:off x="395288" y="2852738"/>
            <a:ext cx="504825" cy="1081087"/>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22"/>
          <p:cNvSpPr>
            <a:spLocks noChangeShapeType="1"/>
          </p:cNvSpPr>
          <p:nvPr/>
        </p:nvSpPr>
        <p:spPr bwMode="auto">
          <a:xfrm flipV="1">
            <a:off x="1116013" y="3141663"/>
            <a:ext cx="504825" cy="8636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24"/>
          <p:cNvSpPr>
            <a:spLocks noChangeShapeType="1"/>
          </p:cNvSpPr>
          <p:nvPr/>
        </p:nvSpPr>
        <p:spPr bwMode="auto">
          <a:xfrm flipV="1">
            <a:off x="1619250" y="3429000"/>
            <a:ext cx="431800" cy="21590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25"/>
          <p:cNvSpPr>
            <a:spLocks noChangeShapeType="1"/>
          </p:cNvSpPr>
          <p:nvPr/>
        </p:nvSpPr>
        <p:spPr bwMode="auto">
          <a:xfrm flipV="1">
            <a:off x="1547813" y="3933825"/>
            <a:ext cx="720725" cy="71438"/>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a:off x="1403350" y="4221163"/>
            <a:ext cx="792163" cy="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7"/>
          <p:cNvSpPr>
            <a:spLocks noChangeShapeType="1"/>
          </p:cNvSpPr>
          <p:nvPr/>
        </p:nvSpPr>
        <p:spPr bwMode="auto">
          <a:xfrm>
            <a:off x="1331913" y="5084763"/>
            <a:ext cx="1008062" cy="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a:off x="1547813" y="5516563"/>
            <a:ext cx="720725" cy="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auto">
          <a:xfrm>
            <a:off x="1476375" y="5805488"/>
            <a:ext cx="647700" cy="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auto">
          <a:xfrm flipV="1">
            <a:off x="2195513" y="6165850"/>
            <a:ext cx="360362" cy="43180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31"/>
          <p:cNvSpPr>
            <a:spLocks noChangeShapeType="1"/>
          </p:cNvSpPr>
          <p:nvPr/>
        </p:nvSpPr>
        <p:spPr bwMode="auto">
          <a:xfrm flipV="1">
            <a:off x="2843213" y="6165850"/>
            <a:ext cx="0" cy="69215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32"/>
          <p:cNvSpPr>
            <a:spLocks noChangeShapeType="1"/>
          </p:cNvSpPr>
          <p:nvPr/>
        </p:nvSpPr>
        <p:spPr bwMode="auto">
          <a:xfrm flipH="1">
            <a:off x="3348038" y="5589588"/>
            <a:ext cx="719137" cy="144462"/>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33"/>
          <p:cNvSpPr>
            <a:spLocks noChangeShapeType="1"/>
          </p:cNvSpPr>
          <p:nvPr/>
        </p:nvSpPr>
        <p:spPr bwMode="auto">
          <a:xfrm flipH="1" flipV="1">
            <a:off x="3276600" y="4868863"/>
            <a:ext cx="719138" cy="360362"/>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34"/>
          <p:cNvSpPr>
            <a:spLocks noChangeShapeType="1"/>
          </p:cNvSpPr>
          <p:nvPr/>
        </p:nvSpPr>
        <p:spPr bwMode="auto">
          <a:xfrm flipH="1" flipV="1">
            <a:off x="3635375" y="4508500"/>
            <a:ext cx="360363" cy="576263"/>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Line 35"/>
          <p:cNvSpPr>
            <a:spLocks noChangeShapeType="1"/>
          </p:cNvSpPr>
          <p:nvPr/>
        </p:nvSpPr>
        <p:spPr bwMode="auto">
          <a:xfrm flipV="1">
            <a:off x="4211638" y="4365625"/>
            <a:ext cx="0" cy="64770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Line 36"/>
          <p:cNvSpPr>
            <a:spLocks noChangeShapeType="1"/>
          </p:cNvSpPr>
          <p:nvPr/>
        </p:nvSpPr>
        <p:spPr bwMode="auto">
          <a:xfrm flipV="1">
            <a:off x="4500563" y="4292600"/>
            <a:ext cx="0" cy="649288"/>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37"/>
          <p:cNvSpPr>
            <a:spLocks noChangeShapeType="1"/>
          </p:cNvSpPr>
          <p:nvPr/>
        </p:nvSpPr>
        <p:spPr bwMode="auto">
          <a:xfrm flipV="1">
            <a:off x="4932363" y="4221163"/>
            <a:ext cx="0" cy="720725"/>
          </a:xfrm>
          <a:prstGeom prst="line">
            <a:avLst/>
          </a:prstGeom>
          <a:noFill/>
          <a:ln w="381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Line 38"/>
          <p:cNvSpPr>
            <a:spLocks noChangeShapeType="1"/>
          </p:cNvSpPr>
          <p:nvPr/>
        </p:nvSpPr>
        <p:spPr bwMode="auto">
          <a:xfrm flipV="1">
            <a:off x="5219700" y="4292600"/>
            <a:ext cx="0" cy="649288"/>
          </a:xfrm>
          <a:prstGeom prst="line">
            <a:avLst/>
          </a:prstGeom>
          <a:noFill/>
          <a:ln w="76200" cap="rnd">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39"/>
          <p:cNvSpPr>
            <a:spLocks noChangeShapeType="1"/>
          </p:cNvSpPr>
          <p:nvPr/>
        </p:nvSpPr>
        <p:spPr bwMode="auto">
          <a:xfrm flipH="1" flipV="1">
            <a:off x="5724525" y="4292600"/>
            <a:ext cx="71438" cy="576263"/>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40"/>
          <p:cNvSpPr>
            <a:spLocks noChangeShapeType="1"/>
          </p:cNvSpPr>
          <p:nvPr/>
        </p:nvSpPr>
        <p:spPr bwMode="auto">
          <a:xfrm flipH="1" flipV="1">
            <a:off x="6011863" y="4292600"/>
            <a:ext cx="73025" cy="576263"/>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41"/>
          <p:cNvSpPr>
            <a:spLocks noChangeShapeType="1"/>
          </p:cNvSpPr>
          <p:nvPr/>
        </p:nvSpPr>
        <p:spPr bwMode="auto">
          <a:xfrm flipH="1">
            <a:off x="5940425" y="3860800"/>
            <a:ext cx="719138" cy="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42"/>
          <p:cNvSpPr>
            <a:spLocks noChangeShapeType="1"/>
          </p:cNvSpPr>
          <p:nvPr/>
        </p:nvSpPr>
        <p:spPr bwMode="auto">
          <a:xfrm flipH="1">
            <a:off x="5940425" y="3500438"/>
            <a:ext cx="719138" cy="0"/>
          </a:xfrm>
          <a:prstGeom prst="line">
            <a:avLst/>
          </a:prstGeom>
          <a:noFill/>
          <a:ln w="76200" cap="rnd">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Line 43"/>
          <p:cNvSpPr>
            <a:spLocks noChangeShapeType="1"/>
          </p:cNvSpPr>
          <p:nvPr/>
        </p:nvSpPr>
        <p:spPr bwMode="auto">
          <a:xfrm>
            <a:off x="5940425" y="2492375"/>
            <a:ext cx="0" cy="792163"/>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Line 44"/>
          <p:cNvSpPr>
            <a:spLocks noChangeShapeType="1"/>
          </p:cNvSpPr>
          <p:nvPr/>
        </p:nvSpPr>
        <p:spPr bwMode="auto">
          <a:xfrm flipH="1">
            <a:off x="5148263" y="2492375"/>
            <a:ext cx="360362" cy="936625"/>
          </a:xfrm>
          <a:prstGeom prst="line">
            <a:avLst/>
          </a:prstGeom>
          <a:noFill/>
          <a:ln w="381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Line 45"/>
          <p:cNvSpPr>
            <a:spLocks noChangeShapeType="1"/>
          </p:cNvSpPr>
          <p:nvPr/>
        </p:nvSpPr>
        <p:spPr bwMode="auto">
          <a:xfrm>
            <a:off x="2916238" y="404813"/>
            <a:ext cx="576262" cy="360362"/>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Line 46"/>
          <p:cNvSpPr>
            <a:spLocks noChangeShapeType="1"/>
          </p:cNvSpPr>
          <p:nvPr/>
        </p:nvSpPr>
        <p:spPr bwMode="auto">
          <a:xfrm>
            <a:off x="2916238" y="1125538"/>
            <a:ext cx="792162" cy="14287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47"/>
          <p:cNvSpPr>
            <a:spLocks noChangeShapeType="1"/>
          </p:cNvSpPr>
          <p:nvPr/>
        </p:nvSpPr>
        <p:spPr bwMode="auto">
          <a:xfrm>
            <a:off x="2771775" y="1341438"/>
            <a:ext cx="360363" cy="574675"/>
          </a:xfrm>
          <a:prstGeom prst="line">
            <a:avLst/>
          </a:prstGeom>
          <a:noFill/>
          <a:ln w="381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Line 48"/>
          <p:cNvSpPr>
            <a:spLocks noChangeShapeType="1"/>
          </p:cNvSpPr>
          <p:nvPr/>
        </p:nvSpPr>
        <p:spPr bwMode="auto">
          <a:xfrm flipH="1">
            <a:off x="4643438" y="2492375"/>
            <a:ext cx="504825" cy="50482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Line 50"/>
          <p:cNvSpPr>
            <a:spLocks noChangeShapeType="1"/>
          </p:cNvSpPr>
          <p:nvPr/>
        </p:nvSpPr>
        <p:spPr bwMode="auto">
          <a:xfrm flipH="1">
            <a:off x="4572000" y="1916113"/>
            <a:ext cx="720725" cy="7302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Line 51"/>
          <p:cNvSpPr>
            <a:spLocks noChangeShapeType="1"/>
          </p:cNvSpPr>
          <p:nvPr/>
        </p:nvSpPr>
        <p:spPr bwMode="auto">
          <a:xfrm flipH="1" flipV="1">
            <a:off x="4500563" y="2276475"/>
            <a:ext cx="792162" cy="7302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Line 52"/>
          <p:cNvSpPr>
            <a:spLocks noChangeShapeType="1"/>
          </p:cNvSpPr>
          <p:nvPr/>
        </p:nvSpPr>
        <p:spPr bwMode="auto">
          <a:xfrm flipH="1">
            <a:off x="4284663" y="1700213"/>
            <a:ext cx="1079500" cy="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 name="Line 53"/>
          <p:cNvSpPr>
            <a:spLocks noChangeShapeType="1"/>
          </p:cNvSpPr>
          <p:nvPr/>
        </p:nvSpPr>
        <p:spPr bwMode="auto">
          <a:xfrm flipH="1">
            <a:off x="4572000" y="1125538"/>
            <a:ext cx="647700" cy="2159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Line 54"/>
          <p:cNvSpPr>
            <a:spLocks noChangeShapeType="1"/>
          </p:cNvSpPr>
          <p:nvPr/>
        </p:nvSpPr>
        <p:spPr bwMode="auto">
          <a:xfrm flipH="1">
            <a:off x="4427538" y="836613"/>
            <a:ext cx="792162" cy="71437"/>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55"/>
          <p:cNvSpPr>
            <a:spLocks noChangeShapeType="1"/>
          </p:cNvSpPr>
          <p:nvPr/>
        </p:nvSpPr>
        <p:spPr bwMode="auto">
          <a:xfrm flipH="1">
            <a:off x="4427538" y="620713"/>
            <a:ext cx="649287" cy="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Line 56"/>
          <p:cNvSpPr>
            <a:spLocks noChangeShapeType="1"/>
          </p:cNvSpPr>
          <p:nvPr/>
        </p:nvSpPr>
        <p:spPr bwMode="auto">
          <a:xfrm flipH="1" flipV="1">
            <a:off x="3059113" y="2349500"/>
            <a:ext cx="288925" cy="57467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Line 57"/>
          <p:cNvSpPr>
            <a:spLocks noChangeShapeType="1"/>
          </p:cNvSpPr>
          <p:nvPr/>
        </p:nvSpPr>
        <p:spPr bwMode="auto">
          <a:xfrm flipV="1">
            <a:off x="3419475" y="2636838"/>
            <a:ext cx="144463" cy="360362"/>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 name="Line 58"/>
          <p:cNvSpPr>
            <a:spLocks noChangeShapeType="1"/>
          </p:cNvSpPr>
          <p:nvPr/>
        </p:nvSpPr>
        <p:spPr bwMode="auto">
          <a:xfrm flipV="1">
            <a:off x="3563938" y="2781300"/>
            <a:ext cx="431800" cy="360363"/>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 name="Line 59"/>
          <p:cNvSpPr>
            <a:spLocks noChangeShapeType="1"/>
          </p:cNvSpPr>
          <p:nvPr/>
        </p:nvSpPr>
        <p:spPr bwMode="auto">
          <a:xfrm>
            <a:off x="3563938" y="3284538"/>
            <a:ext cx="431800" cy="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Line 60"/>
          <p:cNvSpPr>
            <a:spLocks noChangeShapeType="1"/>
          </p:cNvSpPr>
          <p:nvPr/>
        </p:nvSpPr>
        <p:spPr bwMode="auto">
          <a:xfrm>
            <a:off x="3419475" y="3429000"/>
            <a:ext cx="360363" cy="50482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 name="Line 61"/>
          <p:cNvSpPr>
            <a:spLocks noChangeShapeType="1"/>
          </p:cNvSpPr>
          <p:nvPr/>
        </p:nvSpPr>
        <p:spPr bwMode="auto">
          <a:xfrm flipH="1">
            <a:off x="3203575" y="3284538"/>
            <a:ext cx="73025" cy="4318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 name="Line 62"/>
          <p:cNvSpPr>
            <a:spLocks noChangeShapeType="1"/>
          </p:cNvSpPr>
          <p:nvPr/>
        </p:nvSpPr>
        <p:spPr bwMode="auto">
          <a:xfrm flipH="1" flipV="1">
            <a:off x="2843213" y="2924175"/>
            <a:ext cx="433387" cy="144463"/>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 name="Line 63"/>
          <p:cNvSpPr>
            <a:spLocks noChangeShapeType="1"/>
          </p:cNvSpPr>
          <p:nvPr/>
        </p:nvSpPr>
        <p:spPr bwMode="auto">
          <a:xfrm flipH="1">
            <a:off x="2627313" y="3213100"/>
            <a:ext cx="576262" cy="287338"/>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 name="Rectangle 65"/>
          <p:cNvSpPr>
            <a:spLocks noChangeArrowheads="1"/>
          </p:cNvSpPr>
          <p:nvPr/>
        </p:nvSpPr>
        <p:spPr bwMode="auto">
          <a:xfrm>
            <a:off x="1835150" y="404813"/>
            <a:ext cx="288925" cy="287337"/>
          </a:xfrm>
          <a:prstGeom prst="rect">
            <a:avLst/>
          </a:prstGeom>
          <a:solidFill>
            <a:srgbClr val="54B8EA"/>
          </a:solidFill>
          <a:ln w="9525">
            <a:solidFill>
              <a:srgbClr val="54B8EA"/>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53" name="Text Box 66"/>
          <p:cNvSpPr txBox="1">
            <a:spLocks noChangeArrowheads="1"/>
          </p:cNvSpPr>
          <p:nvPr/>
        </p:nvSpPr>
        <p:spPr bwMode="auto">
          <a:xfrm>
            <a:off x="468313" y="333375"/>
            <a:ext cx="169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chemeClr val="hlink"/>
                </a:solidFill>
                <a:latin typeface="Verdana" panose="020B0604030504040204" pitchFamily="34" charset="0"/>
              </a:rPr>
              <a:t>جریان هوا</a:t>
            </a:r>
            <a:endParaRPr lang="en-US" altLang="en-US" sz="2400">
              <a:solidFill>
                <a:schemeClr val="hlink"/>
              </a:solidFill>
              <a:latin typeface="Verdana" panose="020B0604030504040204" pitchFamily="34" charset="0"/>
            </a:endParaRPr>
          </a:p>
        </p:txBody>
      </p:sp>
    </p:spTree>
    <p:extLst>
      <p:ext uri="{BB962C8B-B14F-4D97-AF65-F5344CB8AC3E}">
        <p14:creationId xmlns:p14="http://schemas.microsoft.com/office/powerpoint/2010/main" val="923142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43"/>
          <p:cNvSpPr txBox="1">
            <a:spLocks noChangeArrowheads="1"/>
          </p:cNvSpPr>
          <p:nvPr/>
        </p:nvSpPr>
        <p:spPr bwMode="auto">
          <a:xfrm>
            <a:off x="7596188" y="1479574"/>
            <a:ext cx="440040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Low" eaLnBrk="1" hangingPunct="1">
              <a:lnSpc>
                <a:spcPct val="100000"/>
              </a:lnSpc>
              <a:spcBef>
                <a:spcPct val="50000"/>
              </a:spcBef>
              <a:spcAft>
                <a:spcPct val="0"/>
              </a:spcAft>
              <a:buClrTx/>
              <a:buSzTx/>
              <a:buFontTx/>
              <a:buNone/>
            </a:pPr>
            <a:r>
              <a:rPr lang="fa-IR" altLang="en-US" sz="2800" dirty="0">
                <a:solidFill>
                  <a:srgbClr val="66534E"/>
                </a:solidFill>
                <a:latin typeface="Verdana" panose="020B0604030504040204" pitchFamily="34" charset="0"/>
                <a:cs typeface="B Nazanin" panose="00000400000000000000" pitchFamily="2" charset="-78"/>
              </a:rPr>
              <a:t>نورگیری در واحدها به خاطر فرم فرفرهای شکل  بلوک به صورت </a:t>
            </a:r>
            <a:r>
              <a:rPr lang="fa-IR" altLang="en-US" sz="2800" dirty="0" smtClean="0">
                <a:solidFill>
                  <a:srgbClr val="66534E"/>
                </a:solidFill>
                <a:latin typeface="Verdana" panose="020B0604030504040204" pitchFamily="34" charset="0"/>
                <a:cs typeface="B Nazanin" panose="00000400000000000000" pitchFamily="2" charset="-78"/>
              </a:rPr>
              <a:t>بسیارخوب </a:t>
            </a:r>
            <a:r>
              <a:rPr lang="fa-IR" altLang="en-US" sz="2800" dirty="0">
                <a:solidFill>
                  <a:srgbClr val="66534E"/>
                </a:solidFill>
                <a:latin typeface="Verdana" panose="020B0604030504040204" pitchFamily="34" charset="0"/>
                <a:cs typeface="B Nazanin" panose="00000400000000000000" pitchFamily="2" charset="-78"/>
              </a:rPr>
              <a:t>انجام میگیرد</a:t>
            </a:r>
            <a:endParaRPr lang="en-US" altLang="en-US" sz="2800" dirty="0">
              <a:solidFill>
                <a:srgbClr val="66534E"/>
              </a:solidFill>
              <a:latin typeface="Verdana" panose="020B0604030504040204" pitchFamily="34" charset="0"/>
              <a:cs typeface="B Nazanin" panose="00000400000000000000" pitchFamily="2" charset="-78"/>
            </a:endParaRPr>
          </a:p>
        </p:txBody>
      </p:sp>
      <p:sp>
        <p:nvSpPr>
          <p:cNvPr id="5" name="AutoShape 44"/>
          <p:cNvSpPr>
            <a:spLocks noChangeArrowheads="1"/>
          </p:cNvSpPr>
          <p:nvPr/>
        </p:nvSpPr>
        <p:spPr bwMode="auto">
          <a:xfrm>
            <a:off x="10804720" y="212749"/>
            <a:ext cx="1081088" cy="1008062"/>
          </a:xfrm>
          <a:prstGeom prst="sun">
            <a:avLst>
              <a:gd name="adj" fmla="val 25000"/>
            </a:avLst>
          </a:prstGeom>
          <a:solidFill>
            <a:srgbClr val="F8BD46"/>
          </a:solidFill>
          <a:ln w="9525">
            <a:solidFill>
              <a:srgbClr val="F8BD46"/>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pic>
        <p:nvPicPr>
          <p:cNvPr id="6" name="Picture 3" descr="CIMG10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43"/>
            <a:ext cx="6538913" cy="66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5"/>
          <p:cNvSpPr>
            <a:spLocks noChangeShapeType="1"/>
          </p:cNvSpPr>
          <p:nvPr/>
        </p:nvSpPr>
        <p:spPr bwMode="auto">
          <a:xfrm>
            <a:off x="900113" y="908050"/>
            <a:ext cx="287337" cy="5048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6"/>
          <p:cNvSpPr>
            <a:spLocks noChangeShapeType="1"/>
          </p:cNvSpPr>
          <p:nvPr/>
        </p:nvSpPr>
        <p:spPr bwMode="auto">
          <a:xfrm>
            <a:off x="468313" y="1341438"/>
            <a:ext cx="71437" cy="6477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7"/>
          <p:cNvSpPr>
            <a:spLocks noChangeShapeType="1"/>
          </p:cNvSpPr>
          <p:nvPr/>
        </p:nvSpPr>
        <p:spPr bwMode="auto">
          <a:xfrm flipV="1">
            <a:off x="250825" y="3068638"/>
            <a:ext cx="288925" cy="7207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ShapeType="1"/>
          </p:cNvSpPr>
          <p:nvPr/>
        </p:nvSpPr>
        <p:spPr bwMode="auto">
          <a:xfrm flipV="1">
            <a:off x="900113" y="3644900"/>
            <a:ext cx="215900" cy="576263"/>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a:off x="2627313" y="981075"/>
            <a:ext cx="144462" cy="360363"/>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p:nvSpPr>
        <p:spPr bwMode="auto">
          <a:xfrm flipV="1">
            <a:off x="1116013" y="3716338"/>
            <a:ext cx="360362" cy="433387"/>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1"/>
          <p:cNvSpPr>
            <a:spLocks noChangeShapeType="1"/>
          </p:cNvSpPr>
          <p:nvPr/>
        </p:nvSpPr>
        <p:spPr bwMode="auto">
          <a:xfrm flipV="1">
            <a:off x="1331913" y="4149725"/>
            <a:ext cx="287337" cy="2159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2"/>
          <p:cNvSpPr>
            <a:spLocks noChangeShapeType="1"/>
          </p:cNvSpPr>
          <p:nvPr/>
        </p:nvSpPr>
        <p:spPr bwMode="auto">
          <a:xfrm>
            <a:off x="1331913" y="4868863"/>
            <a:ext cx="719137" cy="144462"/>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3"/>
          <p:cNvSpPr>
            <a:spLocks noChangeShapeType="1"/>
          </p:cNvSpPr>
          <p:nvPr/>
        </p:nvSpPr>
        <p:spPr bwMode="auto">
          <a:xfrm>
            <a:off x="1187450" y="5373688"/>
            <a:ext cx="647700" cy="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4"/>
          <p:cNvSpPr>
            <a:spLocks noChangeShapeType="1"/>
          </p:cNvSpPr>
          <p:nvPr/>
        </p:nvSpPr>
        <p:spPr bwMode="auto">
          <a:xfrm flipV="1">
            <a:off x="1331913" y="5876925"/>
            <a:ext cx="503237" cy="730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5"/>
          <p:cNvSpPr>
            <a:spLocks noChangeShapeType="1"/>
          </p:cNvSpPr>
          <p:nvPr/>
        </p:nvSpPr>
        <p:spPr bwMode="auto">
          <a:xfrm flipV="1">
            <a:off x="1331913" y="6237288"/>
            <a:ext cx="431800" cy="2159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6"/>
          <p:cNvSpPr>
            <a:spLocks noChangeShapeType="1"/>
          </p:cNvSpPr>
          <p:nvPr/>
        </p:nvSpPr>
        <p:spPr bwMode="auto">
          <a:xfrm flipV="1">
            <a:off x="1835150" y="6308725"/>
            <a:ext cx="144463" cy="54927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7"/>
          <p:cNvSpPr>
            <a:spLocks noChangeShapeType="1"/>
          </p:cNvSpPr>
          <p:nvPr/>
        </p:nvSpPr>
        <p:spPr bwMode="auto">
          <a:xfrm flipV="1">
            <a:off x="2339975" y="6308725"/>
            <a:ext cx="0" cy="54927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18"/>
          <p:cNvSpPr>
            <a:spLocks noChangeShapeType="1"/>
          </p:cNvSpPr>
          <p:nvPr/>
        </p:nvSpPr>
        <p:spPr bwMode="auto">
          <a:xfrm flipV="1">
            <a:off x="2627313" y="6381750"/>
            <a:ext cx="0" cy="47625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19"/>
          <p:cNvSpPr>
            <a:spLocks noChangeShapeType="1"/>
          </p:cNvSpPr>
          <p:nvPr/>
        </p:nvSpPr>
        <p:spPr bwMode="auto">
          <a:xfrm flipH="1">
            <a:off x="3132138" y="6021388"/>
            <a:ext cx="503237" cy="71437"/>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20"/>
          <p:cNvSpPr>
            <a:spLocks noChangeShapeType="1"/>
          </p:cNvSpPr>
          <p:nvPr/>
        </p:nvSpPr>
        <p:spPr bwMode="auto">
          <a:xfrm flipH="1" flipV="1">
            <a:off x="3059113" y="5373688"/>
            <a:ext cx="576262" cy="2159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21"/>
          <p:cNvSpPr>
            <a:spLocks noChangeShapeType="1"/>
          </p:cNvSpPr>
          <p:nvPr/>
        </p:nvSpPr>
        <p:spPr bwMode="auto">
          <a:xfrm flipH="1" flipV="1">
            <a:off x="3563938" y="4581525"/>
            <a:ext cx="144462" cy="6477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Line 22"/>
          <p:cNvSpPr>
            <a:spLocks noChangeShapeType="1"/>
          </p:cNvSpPr>
          <p:nvPr/>
        </p:nvSpPr>
        <p:spPr bwMode="auto">
          <a:xfrm flipV="1">
            <a:off x="4572000" y="4581525"/>
            <a:ext cx="0" cy="6477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Line 23"/>
          <p:cNvSpPr>
            <a:spLocks noChangeShapeType="1"/>
          </p:cNvSpPr>
          <p:nvPr/>
        </p:nvSpPr>
        <p:spPr bwMode="auto">
          <a:xfrm flipH="1" flipV="1">
            <a:off x="3995738" y="4508500"/>
            <a:ext cx="144462" cy="7207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24"/>
          <p:cNvSpPr>
            <a:spLocks noChangeShapeType="1"/>
          </p:cNvSpPr>
          <p:nvPr/>
        </p:nvSpPr>
        <p:spPr bwMode="auto">
          <a:xfrm flipH="1" flipV="1">
            <a:off x="4787900" y="4437063"/>
            <a:ext cx="144463" cy="9366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Line 25"/>
          <p:cNvSpPr>
            <a:spLocks noChangeShapeType="1"/>
          </p:cNvSpPr>
          <p:nvPr/>
        </p:nvSpPr>
        <p:spPr bwMode="auto">
          <a:xfrm flipV="1">
            <a:off x="5148263" y="4508500"/>
            <a:ext cx="215900" cy="7207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H="1" flipV="1">
            <a:off x="5724525" y="4581525"/>
            <a:ext cx="215900" cy="503238"/>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27"/>
          <p:cNvSpPr>
            <a:spLocks noChangeShapeType="1"/>
          </p:cNvSpPr>
          <p:nvPr/>
        </p:nvSpPr>
        <p:spPr bwMode="auto">
          <a:xfrm flipV="1">
            <a:off x="6227763" y="4581525"/>
            <a:ext cx="0" cy="6477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28"/>
          <p:cNvSpPr>
            <a:spLocks noChangeShapeType="1"/>
          </p:cNvSpPr>
          <p:nvPr/>
        </p:nvSpPr>
        <p:spPr bwMode="auto">
          <a:xfrm flipH="1">
            <a:off x="6443663" y="4076700"/>
            <a:ext cx="433387" cy="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29"/>
          <p:cNvSpPr>
            <a:spLocks noChangeShapeType="1"/>
          </p:cNvSpPr>
          <p:nvPr/>
        </p:nvSpPr>
        <p:spPr bwMode="auto">
          <a:xfrm>
            <a:off x="2843213" y="404813"/>
            <a:ext cx="576262" cy="144462"/>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Line 30"/>
          <p:cNvSpPr>
            <a:spLocks noChangeShapeType="1"/>
          </p:cNvSpPr>
          <p:nvPr/>
        </p:nvSpPr>
        <p:spPr bwMode="auto">
          <a:xfrm flipH="1" flipV="1">
            <a:off x="2771775" y="2349500"/>
            <a:ext cx="360363" cy="719138"/>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Line 31"/>
          <p:cNvSpPr>
            <a:spLocks noChangeShapeType="1"/>
          </p:cNvSpPr>
          <p:nvPr/>
        </p:nvSpPr>
        <p:spPr bwMode="auto">
          <a:xfrm flipH="1">
            <a:off x="2484438" y="3357563"/>
            <a:ext cx="574675" cy="14287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Line 32"/>
          <p:cNvSpPr>
            <a:spLocks noChangeShapeType="1"/>
          </p:cNvSpPr>
          <p:nvPr/>
        </p:nvSpPr>
        <p:spPr bwMode="auto">
          <a:xfrm>
            <a:off x="3348038" y="3429000"/>
            <a:ext cx="71437" cy="720725"/>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Line 33"/>
          <p:cNvSpPr>
            <a:spLocks noChangeShapeType="1"/>
          </p:cNvSpPr>
          <p:nvPr/>
        </p:nvSpPr>
        <p:spPr bwMode="auto">
          <a:xfrm flipV="1">
            <a:off x="3492500" y="2997200"/>
            <a:ext cx="503238" cy="2159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34"/>
          <p:cNvSpPr>
            <a:spLocks noChangeShapeType="1"/>
          </p:cNvSpPr>
          <p:nvPr/>
        </p:nvSpPr>
        <p:spPr bwMode="auto">
          <a:xfrm flipH="1">
            <a:off x="4787900" y="2565400"/>
            <a:ext cx="288925" cy="35877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Line 35"/>
          <p:cNvSpPr>
            <a:spLocks noChangeShapeType="1"/>
          </p:cNvSpPr>
          <p:nvPr/>
        </p:nvSpPr>
        <p:spPr bwMode="auto">
          <a:xfrm flipH="1">
            <a:off x="4572000" y="1916113"/>
            <a:ext cx="647700" cy="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Line 36"/>
          <p:cNvSpPr>
            <a:spLocks noChangeShapeType="1"/>
          </p:cNvSpPr>
          <p:nvPr/>
        </p:nvSpPr>
        <p:spPr bwMode="auto">
          <a:xfrm>
            <a:off x="5435600" y="2852738"/>
            <a:ext cx="0" cy="647700"/>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Line 37"/>
          <p:cNvSpPr>
            <a:spLocks noChangeShapeType="1"/>
          </p:cNvSpPr>
          <p:nvPr/>
        </p:nvSpPr>
        <p:spPr bwMode="auto">
          <a:xfrm>
            <a:off x="5940425" y="2708275"/>
            <a:ext cx="144463" cy="576263"/>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Line 38"/>
          <p:cNvSpPr>
            <a:spLocks noChangeShapeType="1"/>
          </p:cNvSpPr>
          <p:nvPr/>
        </p:nvSpPr>
        <p:spPr bwMode="auto">
          <a:xfrm>
            <a:off x="4356100" y="0"/>
            <a:ext cx="0" cy="476250"/>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 name="Line 39"/>
          <p:cNvSpPr>
            <a:spLocks noChangeShapeType="1"/>
          </p:cNvSpPr>
          <p:nvPr/>
        </p:nvSpPr>
        <p:spPr bwMode="auto">
          <a:xfrm flipH="1">
            <a:off x="4643438" y="1268413"/>
            <a:ext cx="504825" cy="0"/>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Line 40"/>
          <p:cNvSpPr>
            <a:spLocks noChangeShapeType="1"/>
          </p:cNvSpPr>
          <p:nvPr/>
        </p:nvSpPr>
        <p:spPr bwMode="auto">
          <a:xfrm flipH="1">
            <a:off x="4572000" y="765175"/>
            <a:ext cx="504825" cy="0"/>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41"/>
          <p:cNvSpPr>
            <a:spLocks noChangeShapeType="1"/>
          </p:cNvSpPr>
          <p:nvPr/>
        </p:nvSpPr>
        <p:spPr bwMode="auto">
          <a:xfrm flipH="1">
            <a:off x="3419475" y="0"/>
            <a:ext cx="73025" cy="47625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Line 42"/>
          <p:cNvSpPr>
            <a:spLocks noChangeShapeType="1"/>
          </p:cNvSpPr>
          <p:nvPr/>
        </p:nvSpPr>
        <p:spPr bwMode="auto">
          <a:xfrm flipH="1">
            <a:off x="6156325" y="3500438"/>
            <a:ext cx="503238" cy="144462"/>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72585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457146" y="236000"/>
            <a:ext cx="5472112" cy="707886"/>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erdana" panose="020B0604030504040204" pitchFamily="34" charset="0"/>
                <a:cs typeface="Arial" panose="020B0604020202020204" pitchFamily="34" charset="0"/>
              </a:defRPr>
            </a:lvl1pPr>
            <a:lvl2pPr marL="742950" indent="-285750">
              <a:defRPr b="1">
                <a:solidFill>
                  <a:schemeClr val="tx1"/>
                </a:solidFill>
                <a:latin typeface="Verdana" panose="020B0604030504040204" pitchFamily="34" charset="0"/>
                <a:cs typeface="Arial" panose="020B0604020202020204" pitchFamily="34" charset="0"/>
              </a:defRPr>
            </a:lvl2pPr>
            <a:lvl3pPr marL="1143000" indent="-228600">
              <a:defRPr b="1">
                <a:solidFill>
                  <a:schemeClr val="tx1"/>
                </a:solidFill>
                <a:latin typeface="Verdana" panose="020B0604030504040204" pitchFamily="34" charset="0"/>
                <a:cs typeface="Arial" panose="020B0604020202020204" pitchFamily="34" charset="0"/>
              </a:defRPr>
            </a:lvl3pPr>
            <a:lvl4pPr marL="1600200" indent="-228600">
              <a:defRPr b="1">
                <a:solidFill>
                  <a:schemeClr val="tx1"/>
                </a:solidFill>
                <a:latin typeface="Verdana" panose="020B0604030504040204" pitchFamily="34" charset="0"/>
                <a:cs typeface="Arial" panose="020B0604020202020204" pitchFamily="34" charset="0"/>
              </a:defRPr>
            </a:lvl4pPr>
            <a:lvl5pPr marL="2057400" indent="-228600">
              <a:defRPr b="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cs typeface="Arial" panose="020B0604020202020204" pitchFamily="34" charset="0"/>
              </a:defRPr>
            </a:lvl9pPr>
          </a:lstStyle>
          <a:p>
            <a:pPr algn="just" rtl="1" eaLnBrk="1" hangingPunct="1">
              <a:spcBef>
                <a:spcPct val="50000"/>
              </a:spcBef>
            </a:pPr>
            <a:r>
              <a:rPr lang="fa-IR" altLang="fa-IR" sz="4000" dirty="0">
                <a:solidFill>
                  <a:srgbClr val="66534E"/>
                </a:solidFill>
                <a:cs typeface="B Nazanin" panose="00000400000000000000" pitchFamily="2" charset="-78"/>
              </a:rPr>
              <a:t>تاثیر اقلیم بر طراحی:</a:t>
            </a:r>
            <a:endParaRPr lang="en-US" altLang="fa-IR" sz="4000" dirty="0">
              <a:solidFill>
                <a:srgbClr val="66534E"/>
              </a:solidFill>
              <a:cs typeface="B Nazanin" panose="00000400000000000000" pitchFamily="2" charset="-78"/>
            </a:endParaRPr>
          </a:p>
        </p:txBody>
      </p:sp>
      <p:sp>
        <p:nvSpPr>
          <p:cNvPr id="5" name="Text Box 5"/>
          <p:cNvSpPr txBox="1">
            <a:spLocks noChangeArrowheads="1"/>
          </p:cNvSpPr>
          <p:nvPr/>
        </p:nvSpPr>
        <p:spPr bwMode="auto">
          <a:xfrm>
            <a:off x="323558" y="1444796"/>
            <a:ext cx="116057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2800" dirty="0">
                <a:solidFill>
                  <a:srgbClr val="66534E"/>
                </a:solidFill>
                <a:latin typeface="Verdana" panose="020B0604030504040204" pitchFamily="34" charset="0"/>
                <a:cs typeface="B Nazanin" panose="00000400000000000000" pitchFamily="2" charset="-78"/>
              </a:rPr>
              <a:t>از انجایی که اقلیم اصفهان گرم و خشک میباشد در فصول گرم سال دارای روز های ا فتابی وگرم است که راه رفتن برای انسان زیر این ا فتاب ملال ا ور است. طراح با طراحی خود طوری پیوند و ارتباط بین احجام ایجاد کرده که در بعضی قسمت ها این احجام بر روی معابر قرار گرفته و سایه های حاصل از ان در روزهای افتابی بسیار خنک ودلنشین است.که نمونه های این عناصر در معماری سنتی ایران نیز وجود دارد از طرفی با چیدن بناها در اطراف حیاط  یک فضای مرکزی مطلوبی ایجاد کرده که در معماری سنتی  به ان حیاط مرکزی گفته می شد واشاره به معماری درون گرای اقلیم گرم وخشک دارد.  </a:t>
            </a:r>
            <a:endParaRPr lang="en-US" altLang="en-US" sz="2800" dirty="0">
              <a:solidFill>
                <a:srgbClr val="66534E"/>
              </a:solidFill>
              <a:latin typeface="Verdana" panose="020B0604030504040204" pitchFamily="34" charset="0"/>
              <a:cs typeface="B Nazanin" panose="00000400000000000000" pitchFamily="2" charset="-78"/>
            </a:endParaRPr>
          </a:p>
        </p:txBody>
      </p:sp>
    </p:spTree>
    <p:extLst>
      <p:ext uri="{BB962C8B-B14F-4D97-AF65-F5344CB8AC3E}">
        <p14:creationId xmlns:p14="http://schemas.microsoft.com/office/powerpoint/2010/main" val="379691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666893" y="404885"/>
            <a:ext cx="425464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just" eaLnBrk="1" hangingPunct="1">
              <a:lnSpc>
                <a:spcPct val="100000"/>
              </a:lnSpc>
              <a:spcBef>
                <a:spcPct val="50000"/>
              </a:spcBef>
              <a:spcAft>
                <a:spcPct val="0"/>
              </a:spcAft>
              <a:buClrTx/>
              <a:buSzTx/>
              <a:buFontTx/>
              <a:buNone/>
            </a:pPr>
            <a:r>
              <a:rPr lang="fa-IR" altLang="en-US" sz="2800" dirty="0">
                <a:solidFill>
                  <a:srgbClr val="66534E"/>
                </a:solidFill>
                <a:latin typeface="Verdana" panose="020B0604030504040204" pitchFamily="34" charset="0"/>
                <a:cs typeface="B Nazanin" panose="00000400000000000000" pitchFamily="2" charset="-78"/>
              </a:rPr>
              <a:t>همچنین گسترش مجموعه در ارتفاع ( وتراکم نسبتا زیاد </a:t>
            </a:r>
            <a:r>
              <a:rPr lang="fa-IR" altLang="en-US" sz="2800" dirty="0" smtClean="0">
                <a:solidFill>
                  <a:srgbClr val="66534E"/>
                </a:solidFill>
                <a:latin typeface="Verdana" panose="020B0604030504040204" pitchFamily="34" charset="0"/>
                <a:cs typeface="B Nazanin" panose="00000400000000000000" pitchFamily="2" charset="-78"/>
              </a:rPr>
              <a:t>ان)وطراحی </a:t>
            </a:r>
            <a:r>
              <a:rPr lang="fa-IR" altLang="en-US" sz="2800" dirty="0">
                <a:solidFill>
                  <a:srgbClr val="66534E"/>
                </a:solidFill>
                <a:latin typeface="Verdana" panose="020B0604030504040204" pitchFamily="34" charset="0"/>
                <a:cs typeface="B Nazanin" panose="00000400000000000000" pitchFamily="2" charset="-78"/>
              </a:rPr>
              <a:t>بلوکها به صورت مجموعه واحد های به هم چسبیده  موجب شده که سطح تماس واحدها با بیرون کم  به گونه ای که توسط یک و حداکثر دو ضلع با ذیوار بیرون در تماس باشند  که این مساله در کاهش تبادل حرارت با بیرون در گرما وسرما بسیار موثر است </a:t>
            </a:r>
            <a:r>
              <a:rPr lang="fa-IR" altLang="en-US" sz="2800" dirty="0" smtClean="0">
                <a:solidFill>
                  <a:srgbClr val="66534E"/>
                </a:solidFill>
                <a:latin typeface="Verdana" panose="020B0604030504040204" pitchFamily="34" charset="0"/>
                <a:cs typeface="B Nazanin" panose="00000400000000000000" pitchFamily="2" charset="-78"/>
              </a:rPr>
              <a:t>.</a:t>
            </a:r>
            <a:endParaRPr lang="en-US" altLang="en-US" sz="2800" dirty="0">
              <a:solidFill>
                <a:srgbClr val="66534E"/>
              </a:solidFill>
              <a:latin typeface="Verdana" panose="020B0604030504040204" pitchFamily="34" charset="0"/>
              <a:cs typeface="B Nazanin" panose="00000400000000000000" pitchFamily="2" charset="-78"/>
            </a:endParaRPr>
          </a:p>
        </p:txBody>
      </p:sp>
      <p:pic>
        <p:nvPicPr>
          <p:cNvPr id="5" name="Picture 5" descr="Untitl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45" y="565541"/>
            <a:ext cx="5576888" cy="5672138"/>
          </a:xfrm>
          <a:prstGeom prst="rect">
            <a:avLst/>
          </a:prstGeom>
          <a:noFill/>
          <a:ln>
            <a:noFill/>
          </a:ln>
          <a:effectLst>
            <a:outerShdw dist="107763" dir="81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
          <p:cNvSpPr>
            <a:spLocks noChangeShapeType="1"/>
          </p:cNvSpPr>
          <p:nvPr/>
        </p:nvSpPr>
        <p:spPr bwMode="auto">
          <a:xfrm flipV="1">
            <a:off x="789183" y="3302391"/>
            <a:ext cx="936625" cy="71438"/>
          </a:xfrm>
          <a:prstGeom prst="line">
            <a:avLst/>
          </a:prstGeom>
          <a:noFill/>
          <a:ln w="76200">
            <a:solidFill>
              <a:srgbClr val="54B8E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7"/>
          <p:cNvSpPr>
            <a:spLocks noChangeShapeType="1"/>
          </p:cNvSpPr>
          <p:nvPr/>
        </p:nvSpPr>
        <p:spPr bwMode="auto">
          <a:xfrm>
            <a:off x="789183" y="3373829"/>
            <a:ext cx="0" cy="863600"/>
          </a:xfrm>
          <a:prstGeom prst="line">
            <a:avLst/>
          </a:prstGeom>
          <a:noFill/>
          <a:ln w="76200">
            <a:solidFill>
              <a:srgbClr val="54B8E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8"/>
          <p:cNvSpPr>
            <a:spLocks noChangeShapeType="1"/>
          </p:cNvSpPr>
          <p:nvPr/>
        </p:nvSpPr>
        <p:spPr bwMode="auto">
          <a:xfrm>
            <a:off x="2013145" y="2078429"/>
            <a:ext cx="0" cy="936625"/>
          </a:xfrm>
          <a:prstGeom prst="line">
            <a:avLst/>
          </a:prstGeom>
          <a:noFill/>
          <a:ln w="76200">
            <a:solidFill>
              <a:srgbClr val="FF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AutoShape 9"/>
          <p:cNvSpPr>
            <a:spLocks noChangeArrowheads="1"/>
          </p:cNvSpPr>
          <p:nvPr/>
        </p:nvSpPr>
        <p:spPr bwMode="auto">
          <a:xfrm rot="3278253">
            <a:off x="574077" y="2725334"/>
            <a:ext cx="647700" cy="360363"/>
          </a:xfrm>
          <a:prstGeom prst="rightArrow">
            <a:avLst>
              <a:gd name="adj1" fmla="val 50000"/>
              <a:gd name="adj2" fmla="val 44934"/>
            </a:avLst>
          </a:prstGeom>
          <a:solidFill>
            <a:srgbClr val="BCD6F2"/>
          </a:solidFill>
          <a:ln w="9525">
            <a:solidFill>
              <a:schemeClr val="hlink"/>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10" name="AutoShape 10"/>
          <p:cNvSpPr>
            <a:spLocks noChangeArrowheads="1"/>
          </p:cNvSpPr>
          <p:nvPr/>
        </p:nvSpPr>
        <p:spPr bwMode="auto">
          <a:xfrm rot="17104546">
            <a:off x="1269402" y="2030010"/>
            <a:ext cx="550862" cy="647700"/>
          </a:xfrm>
          <a:prstGeom prst="downArrow">
            <a:avLst>
              <a:gd name="adj1" fmla="val 50000"/>
              <a:gd name="adj2" fmla="val 29395"/>
            </a:avLst>
          </a:prstGeom>
          <a:solidFill>
            <a:srgbClr val="BCD6F2"/>
          </a:solidFill>
          <a:ln w="9525">
            <a:solidFill>
              <a:srgbClr val="FF99FF"/>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Tree>
    <p:extLst>
      <p:ext uri="{BB962C8B-B14F-4D97-AF65-F5344CB8AC3E}">
        <p14:creationId xmlns:p14="http://schemas.microsoft.com/office/powerpoint/2010/main" val="3786713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83" y="519201"/>
            <a:ext cx="11753111" cy="5811261"/>
          </a:xfrm>
          <a:prstGeom prst="rect">
            <a:avLst/>
          </a:prstGeom>
        </p:spPr>
      </p:pic>
    </p:spTree>
    <p:extLst>
      <p:ext uri="{BB962C8B-B14F-4D97-AF65-F5344CB8AC3E}">
        <p14:creationId xmlns:p14="http://schemas.microsoft.com/office/powerpoint/2010/main" val="2035074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5438" y="0"/>
            <a:ext cx="9138897" cy="6858000"/>
          </a:xfrm>
        </p:spPr>
      </p:pic>
    </p:spTree>
    <p:extLst>
      <p:ext uri="{BB962C8B-B14F-4D97-AF65-F5344CB8AC3E}">
        <p14:creationId xmlns:p14="http://schemas.microsoft.com/office/powerpoint/2010/main" val="3468385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4057" y="15033"/>
            <a:ext cx="9123956" cy="6842967"/>
          </a:xfrm>
        </p:spPr>
      </p:pic>
    </p:spTree>
    <p:extLst>
      <p:ext uri="{BB962C8B-B14F-4D97-AF65-F5344CB8AC3E}">
        <p14:creationId xmlns:p14="http://schemas.microsoft.com/office/powerpoint/2010/main" val="1325476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530499" y="2794167"/>
            <a:ext cx="9236824" cy="1107996"/>
          </a:xfrm>
          <a:prstGeom prst="rect">
            <a:avLst/>
          </a:prstGeom>
        </p:spPr>
        <p:txBody>
          <a:bodyPr wrap="none">
            <a:spAutoFit/>
          </a:bodyPr>
          <a:lstStyle/>
          <a:p>
            <a:pPr fontAlgn="auto">
              <a:spcBef>
                <a:spcPts val="0"/>
              </a:spcBef>
              <a:spcAft>
                <a:spcPts val="0"/>
              </a:spcAft>
              <a:defRPr/>
            </a:pPr>
            <a:r>
              <a:rPr lang="en-US" sz="6600" b="1" kern="0" spc="-100" dirty="0" err="1" smtClean="0">
                <a:ln w="3200">
                  <a:solidFill>
                    <a:srgbClr val="444D26">
                      <a:shade val="75000"/>
                      <a:alpha val="25000"/>
                    </a:srgbClr>
                  </a:solidFill>
                  <a:prstDash val="solid"/>
                  <a:round/>
                </a:ln>
                <a:effectLst>
                  <a:innerShdw blurRad="50800" dist="25400" dir="13500000">
                    <a:prstClr val="black">
                      <a:alpha val="70000"/>
                    </a:prstClr>
                  </a:innerShdw>
                </a:effectLst>
                <a:latin typeface="Castellar" panose="020A0402060406010301" pitchFamily="18" charset="0"/>
              </a:rPr>
              <a:t>Potsdamer</a:t>
            </a:r>
            <a:r>
              <a:rPr lang="en-US" sz="6600" b="1" kern="0" spc="-100" dirty="0" smtClean="0">
                <a:ln w="3200">
                  <a:solidFill>
                    <a:srgbClr val="444D26">
                      <a:shade val="75000"/>
                      <a:alpha val="25000"/>
                    </a:srgbClr>
                  </a:solidFill>
                  <a:prstDash val="solid"/>
                  <a:round/>
                </a:ln>
                <a:effectLst>
                  <a:innerShdw blurRad="50800" dist="25400" dir="13500000">
                    <a:prstClr val="black">
                      <a:alpha val="70000"/>
                    </a:prstClr>
                  </a:innerShdw>
                </a:effectLst>
                <a:latin typeface="Castellar" panose="020A0402060406010301" pitchFamily="18" charset="0"/>
              </a:rPr>
              <a:t>  </a:t>
            </a:r>
            <a:r>
              <a:rPr lang="en-US" sz="6600" b="1" kern="0" spc="-100" dirty="0" err="1" smtClean="0">
                <a:ln w="3200">
                  <a:solidFill>
                    <a:srgbClr val="444D26">
                      <a:shade val="75000"/>
                      <a:alpha val="25000"/>
                    </a:srgbClr>
                  </a:solidFill>
                  <a:prstDash val="solid"/>
                  <a:round/>
                </a:ln>
                <a:effectLst>
                  <a:innerShdw blurRad="50800" dist="25400" dir="13500000">
                    <a:prstClr val="black">
                      <a:alpha val="70000"/>
                    </a:prstClr>
                  </a:innerShdw>
                </a:effectLst>
                <a:latin typeface="Castellar" panose="020A0402060406010301" pitchFamily="18" charset="0"/>
              </a:rPr>
              <a:t>Platz</a:t>
            </a:r>
            <a:endParaRPr lang="en-US" sz="6600" kern="0" dirty="0">
              <a:latin typeface="Castellar" panose="020A0402060406010301" pitchFamily="18" charset="0"/>
            </a:endParaRPr>
          </a:p>
        </p:txBody>
      </p:sp>
      <p:sp>
        <p:nvSpPr>
          <p:cNvPr id="3" name="Rectangle 2"/>
          <p:cNvSpPr/>
          <p:nvPr/>
        </p:nvSpPr>
        <p:spPr>
          <a:xfrm>
            <a:off x="8610600" y="5168255"/>
            <a:ext cx="3581400" cy="1385888"/>
          </a:xfrm>
          <a:prstGeom prst="rect">
            <a:avLst/>
          </a:prstGeom>
        </p:spPr>
        <p:txBody>
          <a:bodyPr>
            <a:spAutoFit/>
          </a:bodyPr>
          <a:lstStyle/>
          <a:p>
            <a:pPr algn="just" rtl="1" fontAlgn="auto">
              <a:spcBef>
                <a:spcPts val="0"/>
              </a:spcBef>
              <a:spcAft>
                <a:spcPts val="0"/>
              </a:spcAft>
              <a:buFont typeface="Wingdings" pitchFamily="2" charset="2"/>
              <a:buChar char="ü"/>
              <a:defRPr/>
            </a:pPr>
            <a:r>
              <a:rPr lang="fa-IR" sz="2800" kern="0" dirty="0">
                <a:solidFill>
                  <a:srgbClr val="66534E"/>
                </a:solidFill>
                <a:cs typeface="B Nazanin" panose="00000400000000000000" pitchFamily="2" charset="-78"/>
              </a:rPr>
              <a:t>معمار بنا: رنزو پیانو    </a:t>
            </a:r>
          </a:p>
          <a:p>
            <a:pPr algn="just" rtl="1" fontAlgn="auto">
              <a:spcBef>
                <a:spcPts val="0"/>
              </a:spcBef>
              <a:spcAft>
                <a:spcPts val="0"/>
              </a:spcAft>
              <a:buFont typeface="Wingdings" pitchFamily="2" charset="2"/>
              <a:buChar char="ü"/>
              <a:defRPr/>
            </a:pPr>
            <a:r>
              <a:rPr lang="fa-IR" sz="2800" kern="0" dirty="0">
                <a:solidFill>
                  <a:srgbClr val="66534E"/>
                </a:solidFill>
                <a:cs typeface="B Nazanin" panose="00000400000000000000" pitchFamily="2" charset="-78"/>
              </a:rPr>
              <a:t>موقعیت بنا: برلین –آلمان</a:t>
            </a:r>
          </a:p>
          <a:p>
            <a:pPr algn="just" rtl="1" fontAlgn="auto">
              <a:spcBef>
                <a:spcPts val="0"/>
              </a:spcBef>
              <a:spcAft>
                <a:spcPts val="0"/>
              </a:spcAft>
              <a:buFont typeface="Wingdings" pitchFamily="2" charset="2"/>
              <a:buChar char="ü"/>
              <a:defRPr/>
            </a:pPr>
            <a:r>
              <a:rPr lang="fa-IR" sz="2800" kern="0" dirty="0">
                <a:solidFill>
                  <a:srgbClr val="66534E"/>
                </a:solidFill>
                <a:cs typeface="B Nazanin" panose="00000400000000000000" pitchFamily="2" charset="-78"/>
              </a:rPr>
              <a:t>زمان ساخت: 1992      </a:t>
            </a:r>
            <a:endParaRPr lang="en-US" sz="2800" kern="0" dirty="0">
              <a:solidFill>
                <a:srgbClr val="66534E"/>
              </a:solidFill>
              <a:cs typeface="B Nazanin" panose="00000400000000000000" pitchFamily="2" charset="-78"/>
            </a:endParaRPr>
          </a:p>
        </p:txBody>
      </p:sp>
    </p:spTree>
    <p:extLst>
      <p:ext uri="{BB962C8B-B14F-4D97-AF65-F5344CB8AC3E}">
        <p14:creationId xmlns:p14="http://schemas.microsoft.com/office/powerpoint/2010/main" val="356020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180"/>
                                        <p:tgtEl>
                                          <p:spTgt spid="3"/>
                                        </p:tgtEl>
                                        <p:attrNameLst>
                                          <p:attrName>style.color</p:attrName>
                                        </p:attrNameLst>
                                      </p:cBhvr>
                                      <p:tavLst>
                                        <p:tav tm="0">
                                          <p:val>
                                            <p:clrVal>
                                              <a:schemeClr val="tx2"/>
                                            </p:clrVal>
                                          </p:val>
                                        </p:tav>
                                        <p:tav tm="50000">
                                          <p:val>
                                            <p:clrVal>
                                              <a:schemeClr val="accent1"/>
                                            </p:clrVal>
                                          </p:val>
                                        </p:tav>
                                      </p:tavLst>
                                    </p:anim>
                                    <p:anim calcmode="discrete" valueType="clr">
                                      <p:cBhvr>
                                        <p:cTn id="8" dur="180"/>
                                        <p:tgtEl>
                                          <p:spTgt spid="3"/>
                                        </p:tgtEl>
                                        <p:attrNameLst>
                                          <p:attrName>fillcolor</p:attrName>
                                        </p:attrNameLst>
                                      </p:cBhvr>
                                      <p:tavLst>
                                        <p:tav tm="0">
                                          <p:val>
                                            <p:clrVal>
                                              <a:schemeClr val="accent2"/>
                                            </p:clrVal>
                                          </p:val>
                                        </p:tav>
                                        <p:tav tm="50000">
                                          <p:val>
                                            <p:clrVal>
                                              <a:schemeClr val="hlink"/>
                                            </p:clrVal>
                                          </p:val>
                                        </p:tav>
                                      </p:tavLst>
                                    </p:anim>
                                    <p:set>
                                      <p:cBhvr>
                                        <p:cTn id="9" dur="1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2039815" y="2616590"/>
            <a:ext cx="7934179" cy="1107996"/>
          </a:xfrm>
          <a:prstGeom prst="rect">
            <a:avLst/>
          </a:prstGeom>
          <a:noFill/>
        </p:spPr>
        <p:txBody>
          <a:bodyPr wrap="square" rtlCol="0">
            <a:spAutoFit/>
          </a:bodyPr>
          <a:lstStyle/>
          <a:p>
            <a:pPr algn="r" rtl="1"/>
            <a:r>
              <a:rPr lang="fa-IR" sz="6600" dirty="0" smtClean="0">
                <a:solidFill>
                  <a:srgbClr val="66534E"/>
                </a:solidFill>
                <a:cs typeface="B Nazanin" panose="00000400000000000000" pitchFamily="2" charset="-78"/>
              </a:rPr>
              <a:t>تحلیل شهرک مسکونی زیتون</a:t>
            </a:r>
            <a:endParaRPr lang="en-US" sz="66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4292374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C:\Documents and Settings\nima\Desktop\print\posdamer platz\Scan00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022" y="18512"/>
            <a:ext cx="4811149" cy="681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4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3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4"/>
                                        </p:tgtEl>
                                        <p:attrNameLst>
                                          <p:attrName>ppt_x</p:attrName>
                                          <p:attrName>ppt_y</p:attrName>
                                        </p:attrNameLst>
                                      </p:cBhvr>
                                    </p:animMotion>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2"/>
          <p:cNvSpPr>
            <a:spLocks noGrp="1"/>
          </p:cNvSpPr>
          <p:nvPr>
            <p:ph type="title"/>
          </p:nvPr>
        </p:nvSpPr>
        <p:spPr>
          <a:xfrm>
            <a:off x="7849772" y="358726"/>
            <a:ext cx="4097217" cy="685800"/>
          </a:xfrm>
        </p:spPr>
        <p:txBody>
          <a:bodyPr>
            <a:noAutofit/>
          </a:bodyPr>
          <a:lstStyle/>
          <a:p>
            <a:pPr algn="just" rtl="1" eaLnBrk="1" fontAlgn="auto" hangingPunct="1">
              <a:spcAft>
                <a:spcPts val="0"/>
              </a:spcAft>
              <a:defRPr/>
            </a:pPr>
            <a:r>
              <a:rPr lang="fa-IR" sz="4000" dirty="0" smtClean="0">
                <a:solidFill>
                  <a:srgbClr val="66534E"/>
                </a:solidFill>
                <a:cs typeface="B Nazanin" panose="00000400000000000000" pitchFamily="2" charset="-78"/>
              </a:rPr>
              <a:t>معرفی سایت </a:t>
            </a:r>
            <a:r>
              <a:rPr lang="fa-IR" sz="4000" dirty="0" smtClean="0">
                <a:solidFill>
                  <a:srgbClr val="66534E"/>
                </a:solidFill>
                <a:cs typeface="B Nazanin" panose="00000400000000000000" pitchFamily="2" charset="-78"/>
              </a:rPr>
              <a:t>مجموعه:</a:t>
            </a:r>
            <a:endParaRPr lang="en-US" sz="4000" dirty="0">
              <a:solidFill>
                <a:srgbClr val="66534E"/>
              </a:solidFill>
              <a:cs typeface="B Nazanin" panose="00000400000000000000" pitchFamily="2" charset="-78"/>
            </a:endParaRPr>
          </a:p>
        </p:txBody>
      </p:sp>
      <p:sp>
        <p:nvSpPr>
          <p:cNvPr id="5" name="Rectangle 4"/>
          <p:cNvSpPr/>
          <p:nvPr/>
        </p:nvSpPr>
        <p:spPr>
          <a:xfrm>
            <a:off x="488851" y="1309468"/>
            <a:ext cx="11261189" cy="954107"/>
          </a:xfrm>
          <a:prstGeom prst="rect">
            <a:avLst/>
          </a:prstGeom>
        </p:spPr>
        <p:txBody>
          <a:bodyPr wrap="square">
            <a:spAutoFit/>
          </a:bodyPr>
          <a:lstStyle/>
          <a:p>
            <a:pPr algn="just" rtl="1" fontAlgn="auto">
              <a:spcBef>
                <a:spcPts val="0"/>
              </a:spcBef>
              <a:spcAft>
                <a:spcPts val="0"/>
              </a:spcAft>
              <a:defRPr/>
            </a:pPr>
            <a:r>
              <a:rPr lang="fa-IR" sz="2800" dirty="0">
                <a:solidFill>
                  <a:srgbClr val="66534E"/>
                </a:solidFill>
                <a:cs typeface="B Nazanin" panose="00000400000000000000" pitchFamily="2" charset="-78"/>
              </a:rPr>
              <a:t>سایت پروژه </a:t>
            </a:r>
            <a:r>
              <a:rPr lang="fa-IR" sz="2800" dirty="0" smtClean="0">
                <a:solidFill>
                  <a:srgbClr val="66534E"/>
                </a:solidFill>
                <a:cs typeface="B Nazanin" panose="00000400000000000000" pitchFamily="2" charset="-78"/>
              </a:rPr>
              <a:t>طراحی </a:t>
            </a:r>
            <a:r>
              <a:rPr lang="fa-IR" sz="2800" dirty="0">
                <a:solidFill>
                  <a:srgbClr val="66534E"/>
                </a:solidFill>
                <a:cs typeface="B Nazanin" panose="00000400000000000000" pitchFamily="2" charset="-78"/>
              </a:rPr>
              <a:t>شده توسط رنزو پیانو در جنوب رودخانه اشمایر و در منطقه تاریخی پوسدامر انتخاب شده است.      </a:t>
            </a:r>
            <a:endParaRPr lang="en-US" sz="2800" dirty="0">
              <a:solidFill>
                <a:srgbClr val="66534E"/>
              </a:solidFill>
              <a:cs typeface="B Nazanin" panose="00000400000000000000" pitchFamily="2" charset="-78"/>
            </a:endParaRPr>
          </a:p>
        </p:txBody>
      </p:sp>
      <p:pic>
        <p:nvPicPr>
          <p:cNvPr id="6" name="Picture 2" descr="C:\Documents and Settings\nima\Desktop\Black\Scan0012.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1979096" y="2626991"/>
            <a:ext cx="7735817" cy="3256931"/>
          </a:xfrm>
          <a:prstGeom prst="rect">
            <a:avLst/>
          </a:prstGeom>
          <a:noFill/>
          <a:ln>
            <a:noFill/>
          </a:ln>
        </p:spPr>
      </p:pic>
      <p:graphicFrame>
        <p:nvGraphicFramePr>
          <p:cNvPr id="7" name="Content Placeholder 5"/>
          <p:cNvGraphicFramePr>
            <a:graphicFrameLocks noGrp="1"/>
          </p:cNvGraphicFramePr>
          <p:nvPr>
            <p:ph sz="quarter" idx="4294967295"/>
            <p:extLst>
              <p:ext uri="{D42A27DB-BD31-4B8C-83A1-F6EECF244321}">
                <p14:modId xmlns:p14="http://schemas.microsoft.com/office/powerpoint/2010/main" val="297271082"/>
              </p:ext>
            </p:extLst>
          </p:nvPr>
        </p:nvGraphicFramePr>
        <p:xfrm>
          <a:off x="4304713" y="4227191"/>
          <a:ext cx="1905000" cy="114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Notched Right Arrow 7"/>
          <p:cNvSpPr/>
          <p:nvPr/>
        </p:nvSpPr>
        <p:spPr>
          <a:xfrm rot="14690300">
            <a:off x="2074276" y="3658866"/>
            <a:ext cx="282575" cy="301625"/>
          </a:xfrm>
          <a:prstGeom prst="notchedRight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a:spLocks noChangeArrowheads="1"/>
          </p:cNvSpPr>
          <p:nvPr/>
        </p:nvSpPr>
        <p:spPr bwMode="auto">
          <a:xfrm rot="20252148">
            <a:off x="2228263" y="3976366"/>
            <a:ext cx="357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solidFill>
                  <a:srgbClr val="C00000"/>
                </a:solidFill>
              </a:rPr>
              <a:t>N</a:t>
            </a:r>
          </a:p>
        </p:txBody>
      </p:sp>
    </p:spTree>
    <p:extLst>
      <p:ext uri="{BB962C8B-B14F-4D97-AF65-F5344CB8AC3E}">
        <p14:creationId xmlns:p14="http://schemas.microsoft.com/office/powerpoint/2010/main" val="1970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tx2"/>
                                            </p:clrVal>
                                          </p:val>
                                        </p:tav>
                                        <p:tav tm="50000">
                                          <p:val>
                                            <p:clrVal>
                                              <a:schemeClr val="accent1"/>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3" presetClass="entr" presetSubtype="16" fill="hold" grpId="0" nodeType="withEffect">
                                  <p:stCondLst>
                                    <p:cond delay="0"/>
                                  </p:stCondLst>
                                  <p:iterate type="lt">
                                    <p:tmPct val="0"/>
                                  </p:iterate>
                                  <p:childTnLst>
                                    <p:set>
                                      <p:cBhvr>
                                        <p:cTn id="19" dur="1" fill="hold">
                                          <p:stCondLst>
                                            <p:cond delay="0"/>
                                          </p:stCondLst>
                                        </p:cTn>
                                        <p:tgtEl>
                                          <p:spTgt spid="7"/>
                                        </p:tgtEl>
                                        <p:attrNameLst>
                                          <p:attrName>style.visibility</p:attrName>
                                        </p:attrNameLst>
                                      </p:cBhvr>
                                      <p:to>
                                        <p:strVal val="visible"/>
                                      </p:to>
                                    </p:set>
                                    <p:animEffect transition="in" filter="plus(in)">
                                      <p:cBhvr>
                                        <p:cTn id="20" dur="2000"/>
                                        <p:tgtEl>
                                          <p:spTgt spid="7"/>
                                        </p:tgtEl>
                                      </p:cBhvr>
                                    </p:animEffect>
                                  </p:childTnLst>
                                </p:cTn>
                              </p:par>
                            </p:childTnLst>
                          </p:cTn>
                        </p:par>
                        <p:par>
                          <p:cTn id="21" fill="hold">
                            <p:stCondLst>
                              <p:cond delay="436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par>
                          <p:cTn id="28" fill="hold">
                            <p:stCondLst>
                              <p:cond delay="6360"/>
                            </p:stCondLst>
                            <p:childTnLst>
                              <p:par>
                                <p:cTn id="29" presetID="8" presetClass="emph" presetSubtype="0" fill="hold" grpId="1" nodeType="afterEffect">
                                  <p:stCondLst>
                                    <p:cond delay="0"/>
                                  </p:stCondLst>
                                  <p:iterate type="lt">
                                    <p:tmPct val="0"/>
                                  </p:iterate>
                                  <p:childTnLst>
                                    <p:animRot by="21600000">
                                      <p:cBhvr>
                                        <p:cTn id="30" dur="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7" grpId="0">
        <p:bldAsOne/>
      </p:bldGraphic>
      <p:bldGraphic spid="7" grpId="1">
        <p:bldAsOne/>
      </p:bldGraphic>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494660" y="226469"/>
            <a:ext cx="3441968" cy="707886"/>
          </a:xfrm>
          <a:prstGeom prst="rect">
            <a:avLst/>
          </a:prstGeom>
        </p:spPr>
        <p:txBody>
          <a:bodyPr wrap="none">
            <a:spAutoFit/>
          </a:bodyPr>
          <a:lstStyle/>
          <a:p>
            <a:pPr algn="just" rtl="1" fontAlgn="auto">
              <a:spcBef>
                <a:spcPts val="0"/>
              </a:spcBef>
              <a:spcAft>
                <a:spcPts val="0"/>
              </a:spcAft>
              <a:defRPr/>
            </a:pPr>
            <a:r>
              <a:rPr lang="fa-IR" sz="4000" kern="0"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ea typeface="+mj-ea"/>
                <a:cs typeface="B Nazanin" panose="00000400000000000000" pitchFamily="2" charset="-78"/>
              </a:rPr>
              <a:t>پیشینه تاریخی منطقه:</a:t>
            </a:r>
            <a:endParaRPr lang="en-US" sz="4000" kern="0" dirty="0">
              <a:solidFill>
                <a:srgbClr val="66534E"/>
              </a:solidFill>
              <a:cs typeface="B Nazanin" panose="00000400000000000000" pitchFamily="2" charset="-78"/>
            </a:endParaRPr>
          </a:p>
        </p:txBody>
      </p:sp>
      <p:sp>
        <p:nvSpPr>
          <p:cNvPr id="7" name="Content Placeholder 4"/>
          <p:cNvSpPr>
            <a:spLocks noGrp="1"/>
          </p:cNvSpPr>
          <p:nvPr>
            <p:ph sz="quarter" idx="4294967295"/>
          </p:nvPr>
        </p:nvSpPr>
        <p:spPr>
          <a:xfrm>
            <a:off x="457200" y="1524000"/>
            <a:ext cx="11479428" cy="2935162"/>
          </a:xfrm>
          <a:prstGeom prst="rect">
            <a:avLst/>
          </a:prstGeom>
        </p:spPr>
        <p:txBody>
          <a:bodyPr wrap="square">
            <a:spAutoFit/>
          </a:bodyPr>
          <a:lstStyle/>
          <a:p>
            <a:pPr marL="0" indent="0" algn="just" rtl="1" eaLnBrk="1" fontAlgn="auto" hangingPunct="1">
              <a:spcAft>
                <a:spcPts val="0"/>
              </a:spcAft>
              <a:buFontTx/>
              <a:buNone/>
              <a:defRPr/>
            </a:pPr>
            <a:r>
              <a:rPr lang="ar-SA" dirty="0" smtClean="0">
                <a:solidFill>
                  <a:srgbClr val="66534E"/>
                </a:solidFill>
                <a:cs typeface="B Nazanin" panose="00000400000000000000" pitchFamily="2" charset="-78"/>
              </a:rPr>
              <a:t>سالهاي 1920 ، نقطه عطفي براي پوتسدامر پلاتز بود، در آن زمان پوتسدام قلب تپنده برلين بود، حيات اجتماعي و اقتصادي روز و شب درآن امتداد داشت. به همين سبب مركزيت شهر را برلين را به خود اختصاص داده بود</a:t>
            </a:r>
            <a:r>
              <a:rPr lang="fa-IR" dirty="0" smtClean="0">
                <a:solidFill>
                  <a:srgbClr val="66534E"/>
                </a:solidFill>
                <a:cs typeface="B Nazanin" panose="00000400000000000000" pitchFamily="2" charset="-78"/>
              </a:rPr>
              <a:t>.</a:t>
            </a:r>
          </a:p>
          <a:p>
            <a:pPr marL="0" indent="0" algn="just" rtl="1" eaLnBrk="1" fontAlgn="auto" hangingPunct="1">
              <a:spcAft>
                <a:spcPts val="0"/>
              </a:spcAft>
              <a:buFontTx/>
              <a:buNone/>
              <a:defRPr/>
            </a:pPr>
            <a:r>
              <a:rPr lang="ar-SA" dirty="0" smtClean="0">
                <a:solidFill>
                  <a:srgbClr val="66534E"/>
                </a:solidFill>
                <a:cs typeface="B Nazanin" panose="00000400000000000000" pitchFamily="2" charset="-78"/>
              </a:rPr>
              <a:t>هنگام </a:t>
            </a:r>
            <a:r>
              <a:rPr lang="ar-SA" dirty="0" smtClean="0">
                <a:solidFill>
                  <a:srgbClr val="66534E"/>
                </a:solidFill>
                <a:cs typeface="B Nazanin" panose="00000400000000000000" pitchFamily="2" charset="-78"/>
              </a:rPr>
              <a:t>جنگ جهاني دوم اين مركزيت شهري تخريب شد. </a:t>
            </a:r>
            <a:r>
              <a:rPr lang="ar-SA" dirty="0" smtClean="0">
                <a:solidFill>
                  <a:srgbClr val="66534E"/>
                </a:solidFill>
                <a:cs typeface="B Nazanin" panose="00000400000000000000" pitchFamily="2" charset="-78"/>
              </a:rPr>
              <a:t>پس از آن برلين به دو بخش تقسيم شد و ديوار برلين از ميان پوتسدام عبور كرد. دو بخش ايجاد شده هر كدام مركز خود را بنيان نهادند؛ برلين شرقي به مركزيت الگساندر پلاتز و برلين غربي به مركزيت كودام. </a:t>
            </a:r>
            <a:r>
              <a:rPr lang="ar-SA" dirty="0" smtClean="0">
                <a:solidFill>
                  <a:srgbClr val="66534E"/>
                </a:solidFill>
                <a:cs typeface="B Nazanin" panose="00000400000000000000" pitchFamily="2" charset="-78"/>
              </a:rPr>
              <a:t>اما پوتسدام پس از آن واقعه تبديل به بياباني خالي از سكنه شد.</a:t>
            </a:r>
            <a:r>
              <a:rPr lang="fa-IR" dirty="0" smtClean="0">
                <a:solidFill>
                  <a:srgbClr val="66534E"/>
                </a:solidFill>
                <a:cs typeface="B Nazanin" panose="00000400000000000000" pitchFamily="2" charset="-78"/>
              </a:rPr>
              <a:t> </a:t>
            </a:r>
          </a:p>
        </p:txBody>
      </p:sp>
      <p:sp>
        <p:nvSpPr>
          <p:cNvPr id="9" name="Rectangle 8"/>
          <p:cNvSpPr>
            <a:spLocks noChangeArrowheads="1"/>
          </p:cNvSpPr>
          <p:nvPr/>
        </p:nvSpPr>
        <p:spPr bwMode="auto">
          <a:xfrm>
            <a:off x="457200" y="4419600"/>
            <a:ext cx="1147942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just" rtl="1" eaLnBrk="1" hangingPunct="1"/>
            <a:r>
              <a:rPr lang="ar-SA" sz="2800" dirty="0">
                <a:solidFill>
                  <a:srgbClr val="66534E"/>
                </a:solidFill>
                <a:cs typeface="B Nazanin" panose="00000400000000000000" pitchFamily="2" charset="-78"/>
              </a:rPr>
              <a:t>با فروريختن ديوار در 1989،‌ فكر باززنده سازي آن به عنوان مركزيت جديد شهري در پيرامون آن شكل گرفت. پس از برگزاري چندين مسابقه طي سالهاي 1991 و 1992 براي طرح و برنامه فضايي به همراه آماده سازي و اجراي زير ساختهاي شهري و با در نظر داشتن امكان ارتباط آسان و سريع پوتسدامر پلاتز با كل شهر مورد بهره برداري قرارگرفت</a:t>
            </a:r>
            <a:r>
              <a:rPr lang="ar-SA" sz="2800" dirty="0" smtClean="0">
                <a:solidFill>
                  <a:srgbClr val="66534E"/>
                </a:solidFill>
                <a:cs typeface="B Nazanin" panose="00000400000000000000" pitchFamily="2" charset="-78"/>
              </a:rPr>
              <a:t>.</a:t>
            </a:r>
            <a:endParaRPr lang="en-US" sz="28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125220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45368" y="386860"/>
            <a:ext cx="4374916" cy="707886"/>
          </a:xfrm>
          <a:prstGeom prst="rect">
            <a:avLst/>
          </a:prstGeom>
        </p:spPr>
        <p:txBody>
          <a:bodyPr wrap="none">
            <a:spAutoFit/>
          </a:bodyPr>
          <a:lstStyle/>
          <a:p>
            <a:pPr algn="just" rtl="1" fontAlgn="auto">
              <a:spcBef>
                <a:spcPts val="0"/>
              </a:spcBef>
              <a:spcAft>
                <a:spcPts val="0"/>
              </a:spcAft>
              <a:defRPr/>
            </a:pPr>
            <a:r>
              <a:rPr lang="fa-IR" sz="4000" b="1" kern="0"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ea typeface="+mj-ea"/>
                <a:cs typeface="B Nazanin" panose="00000400000000000000" pitchFamily="2" charset="-78"/>
              </a:rPr>
              <a:t>اهداف پروژه و ایده طراح:</a:t>
            </a:r>
            <a:r>
              <a:rPr lang="fa-IR" sz="4000" kern="0"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ea typeface="+mj-ea"/>
                <a:cs typeface="B Nazanin" panose="00000400000000000000" pitchFamily="2" charset="-78"/>
              </a:rPr>
              <a:t> </a:t>
            </a:r>
            <a:endParaRPr lang="en-US" sz="4000" kern="0" dirty="0">
              <a:solidFill>
                <a:srgbClr val="66534E"/>
              </a:solidFill>
              <a:cs typeface="B Nazanin" panose="00000400000000000000" pitchFamily="2" charset="-78"/>
            </a:endParaRPr>
          </a:p>
        </p:txBody>
      </p:sp>
      <p:sp>
        <p:nvSpPr>
          <p:cNvPr id="5" name="Content Placeholder 1"/>
          <p:cNvSpPr txBox="1">
            <a:spLocks/>
          </p:cNvSpPr>
          <p:nvPr/>
        </p:nvSpPr>
        <p:spPr bwMode="auto">
          <a:xfrm>
            <a:off x="267286" y="1094746"/>
            <a:ext cx="11652998" cy="156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just" rtl="1" eaLnBrk="1" hangingPunct="1">
              <a:spcBef>
                <a:spcPts val="600"/>
              </a:spcBef>
              <a:buClr>
                <a:srgbClr val="F3A447"/>
              </a:buClr>
              <a:buSzPct val="85000"/>
              <a:buFont typeface="Wingdings" panose="05000000000000000000" pitchFamily="2" charset="2"/>
              <a:buChar char="ü"/>
            </a:pPr>
            <a:r>
              <a:rPr lang="ar-SA" sz="2800" dirty="0">
                <a:solidFill>
                  <a:srgbClr val="66534E"/>
                </a:solidFill>
                <a:cs typeface="B Nazanin" panose="00000400000000000000" pitchFamily="2" charset="-78"/>
              </a:rPr>
              <a:t>از ابتداي برنامه ريزي براي پوتسدامرپلاتز، طرح بر پايي احياي هويت تاريخي مكان در يك بافت شهري و ايجاد فضاي زندگي در غالبي شهري با امكانات فضايي كار و تفريح و گذران اوقات فراغت و ... و دسترسي مناسب به نيازمنديهاي ساكنان اين مركزيت قرار داده شده بود.</a:t>
            </a:r>
            <a:endParaRPr lang="en-US" sz="2800" dirty="0">
              <a:solidFill>
                <a:srgbClr val="66534E"/>
              </a:solidFill>
              <a:cs typeface="B Nazanin" panose="00000400000000000000" pitchFamily="2" charset="-78"/>
            </a:endParaRPr>
          </a:p>
        </p:txBody>
      </p:sp>
      <p:pic>
        <p:nvPicPr>
          <p:cNvPr id="6" name="Picture 3" descr="I:\Tarh 5\nemoone haye moredi\Posdamer Platz (Renzo Piano)\Scan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13" y="2152357"/>
            <a:ext cx="3457771" cy="449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Tarh 5\nemoone haye moredi\Posdamer Platz (Renzo Piano)\Scan0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078" y="3012145"/>
            <a:ext cx="5001206" cy="326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p:cNvSpPr txBox="1">
            <a:spLocks/>
          </p:cNvSpPr>
          <p:nvPr/>
        </p:nvSpPr>
        <p:spPr>
          <a:xfrm>
            <a:off x="4054235" y="3719733"/>
            <a:ext cx="1981200" cy="685800"/>
          </a:xfrm>
          <a:prstGeom prst="rect">
            <a:avLst/>
          </a:prstGeom>
          <a:ln w="6350" cap="rnd">
            <a:noFill/>
          </a:ln>
        </p:spPr>
        <p:txBody>
          <a:bodyPr anchor="b">
            <a:normAutofit/>
          </a:bodyPr>
          <a:lstStyle/>
          <a:p>
            <a:pPr algn="r" fontAlgn="auto">
              <a:spcAft>
                <a:spcPts val="0"/>
              </a:spcAft>
              <a:defRPr/>
            </a:pPr>
            <a:r>
              <a:rPr lang="fa-IR" sz="2000"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mn-lt"/>
                <a:cs typeface="+mn-cs"/>
              </a:rPr>
              <a:t>دید کلی و نقشه هوایی</a:t>
            </a:r>
            <a:endParaRPr lang="en-US" sz="2000"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mn-lt"/>
              <a:cs typeface="+mn-cs"/>
            </a:endParaRPr>
          </a:p>
        </p:txBody>
      </p:sp>
      <p:graphicFrame>
        <p:nvGraphicFramePr>
          <p:cNvPr id="9" name="Diagram 8"/>
          <p:cNvGraphicFramePr/>
          <p:nvPr>
            <p:extLst>
              <p:ext uri="{D42A27DB-BD31-4B8C-83A1-F6EECF244321}">
                <p14:modId xmlns:p14="http://schemas.microsoft.com/office/powerpoint/2010/main" val="398583603"/>
              </p:ext>
            </p:extLst>
          </p:nvPr>
        </p:nvGraphicFramePr>
        <p:xfrm>
          <a:off x="5730635" y="3719733"/>
          <a:ext cx="914400" cy="431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p:cNvGraphicFramePr/>
          <p:nvPr>
            <p:extLst>
              <p:ext uri="{D42A27DB-BD31-4B8C-83A1-F6EECF244321}">
                <p14:modId xmlns:p14="http://schemas.microsoft.com/office/powerpoint/2010/main" val="3362272895"/>
              </p:ext>
            </p:extLst>
          </p:nvPr>
        </p:nvGraphicFramePr>
        <p:xfrm>
          <a:off x="5349635" y="4354733"/>
          <a:ext cx="914400" cy="4318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21808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par>
                          <p:cTn id="27" fill="hold">
                            <p:stCondLst>
                              <p:cond delay="2000"/>
                            </p:stCondLst>
                            <p:childTnLst>
                              <p:par>
                                <p:cTn id="28" presetID="10" presetClass="entr" presetSubtype="0" fill="hold" nodeType="after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par>
                                <p:cTn id="31" presetID="19" presetClass="entr" presetSubtype="1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0" fill="hold"/>
                                        <p:tgtEl>
                                          <p:spTgt spid="9"/>
                                        </p:tgtEl>
                                        <p:attrNameLst>
                                          <p:attrName>ppt_w</p:attrName>
                                        </p:attrNameLst>
                                      </p:cBhvr>
                                      <p:tavLst>
                                        <p:tav tm="0" fmla="#ppt_w*sin(2.5*pi*$)">
                                          <p:val>
                                            <p:fltVal val="0"/>
                                          </p:val>
                                        </p:tav>
                                        <p:tav tm="100000">
                                          <p:val>
                                            <p:fltVal val="1"/>
                                          </p:val>
                                        </p:tav>
                                      </p:tavLst>
                                    </p:anim>
                                    <p:anim calcmode="lin" valueType="num">
                                      <p:cBhvr>
                                        <p:cTn id="34" dur="5000" fill="hold"/>
                                        <p:tgtEl>
                                          <p:spTgt spid="9"/>
                                        </p:tgtEl>
                                        <p:attrNameLst>
                                          <p:attrName>ppt_h</p:attrName>
                                        </p:attrNameLst>
                                      </p:cBhvr>
                                      <p:tavLst>
                                        <p:tav tm="0">
                                          <p:val>
                                            <p:strVal val="#ppt_h"/>
                                          </p:val>
                                        </p:tav>
                                        <p:tav tm="100000">
                                          <p:val>
                                            <p:strVal val="#ppt_h"/>
                                          </p:val>
                                        </p:tav>
                                      </p:tavLst>
                                    </p:anim>
                                  </p:childTnLst>
                                </p:cTn>
                              </p:par>
                              <p:par>
                                <p:cTn id="35" presetID="19"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0" fill="hold"/>
                                        <p:tgtEl>
                                          <p:spTgt spid="10"/>
                                        </p:tgtEl>
                                        <p:attrNameLst>
                                          <p:attrName>ppt_w</p:attrName>
                                        </p:attrNameLst>
                                      </p:cBhvr>
                                      <p:tavLst>
                                        <p:tav tm="0" fmla="#ppt_w*sin(2.5*pi*$)">
                                          <p:val>
                                            <p:fltVal val="0"/>
                                          </p:val>
                                        </p:tav>
                                        <p:tav tm="100000">
                                          <p:val>
                                            <p:fltVal val="1"/>
                                          </p:val>
                                        </p:tav>
                                      </p:tavLst>
                                    </p:anim>
                                    <p:anim calcmode="lin" valueType="num">
                                      <p:cBhvr>
                                        <p:cTn id="3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9" grpId="0">
        <p:bldAsOne/>
      </p:bldGraphic>
      <p:bldGraphic spid="10"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808763" y="450166"/>
            <a:ext cx="5064369" cy="707886"/>
          </a:xfrm>
          <a:prstGeom prst="rect">
            <a:avLst/>
          </a:prstGeom>
          <a:noFill/>
        </p:spPr>
        <p:txBody>
          <a:bodyPr wrap="square" rtlCol="0">
            <a:spAutoFit/>
          </a:bodyPr>
          <a:lstStyle/>
          <a:p>
            <a:pPr algn="just" rtl="1"/>
            <a:r>
              <a:rPr lang="fa-IR" sz="4000" dirty="0" smtClean="0">
                <a:solidFill>
                  <a:srgbClr val="66534E"/>
                </a:solidFill>
                <a:cs typeface="B Nazanin" panose="00000400000000000000" pitchFamily="2" charset="-78"/>
              </a:rPr>
              <a:t>تفکیک کاربری های مجموعه:</a:t>
            </a:r>
            <a:endParaRPr lang="en-US" sz="4000" dirty="0">
              <a:solidFill>
                <a:srgbClr val="66534E"/>
              </a:solidFill>
              <a:cs typeface="B Nazanin" panose="00000400000000000000" pitchFamily="2" charset="-78"/>
            </a:endParaRPr>
          </a:p>
        </p:txBody>
      </p:sp>
      <p:pic>
        <p:nvPicPr>
          <p:cNvPr id="6" name="Picture 2" descr="I:\Tarh 5\nemoone haye moredi\Posdamer Platz (Renzo Piano)\Scan001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00" y="450166"/>
            <a:ext cx="5851040" cy="636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Callout 6"/>
          <p:cNvSpPr/>
          <p:nvPr/>
        </p:nvSpPr>
        <p:spPr>
          <a:xfrm rot="10800000">
            <a:off x="11312023" y="1722632"/>
            <a:ext cx="533400" cy="381000"/>
          </a:xfrm>
          <a:prstGeom prst="rightArrowCallout">
            <a:avLst/>
          </a:prstGeom>
          <a:solidFill>
            <a:srgbClr val="E7BC29">
              <a:lumMod val="20000"/>
              <a:lumOff val="80000"/>
            </a:srgbClr>
          </a:solidFill>
          <a:ln>
            <a:noFill/>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p:spPr>
        <p:txBody>
          <a:bodyPr anchor="ctr"/>
          <a:lstStyle/>
          <a:p>
            <a:pPr algn="ctr" fontAlgn="auto">
              <a:spcBef>
                <a:spcPts val="0"/>
              </a:spcBef>
              <a:spcAft>
                <a:spcPts val="0"/>
              </a:spcAft>
              <a:defRPr/>
            </a:pPr>
            <a:endParaRPr lang="en-US" kern="0">
              <a:solidFill>
                <a:sysClr val="window" lastClr="FFFFFF"/>
              </a:solidFill>
              <a:latin typeface="Constantia"/>
              <a:cs typeface="+mn-cs"/>
            </a:endParaRPr>
          </a:p>
        </p:txBody>
      </p:sp>
      <p:sp>
        <p:nvSpPr>
          <p:cNvPr id="8" name="Rectangle 7"/>
          <p:cNvSpPr/>
          <p:nvPr/>
        </p:nvSpPr>
        <p:spPr>
          <a:xfrm>
            <a:off x="9574942" y="1722632"/>
            <a:ext cx="1515158" cy="523220"/>
          </a:xfrm>
          <a:prstGeom prst="rect">
            <a:avLst/>
          </a:prstGeom>
        </p:spPr>
        <p:txBody>
          <a:bodyPr wrap="none">
            <a:spAutoFit/>
          </a:bodyPr>
          <a:lstStyle/>
          <a:p>
            <a:pPr algn="r" fontAlgn="auto">
              <a:spcAft>
                <a:spcPts val="0"/>
              </a:spcAft>
              <a:defRPr/>
            </a:pPr>
            <a:r>
              <a:rPr lang="fa-IR"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rPr>
              <a:t>فضای اداری</a:t>
            </a:r>
            <a:endParaRPr lang="en-US"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endParaRPr>
          </a:p>
        </p:txBody>
      </p:sp>
      <p:sp>
        <p:nvSpPr>
          <p:cNvPr id="9" name="Right Arrow Callout 8"/>
          <p:cNvSpPr/>
          <p:nvPr/>
        </p:nvSpPr>
        <p:spPr>
          <a:xfrm rot="10800000">
            <a:off x="11312022" y="2858213"/>
            <a:ext cx="533400" cy="381000"/>
          </a:xfrm>
          <a:prstGeom prst="rightArrowCallout">
            <a:avLst/>
          </a:prstGeom>
          <a:solidFill>
            <a:srgbClr val="3F1AA6"/>
          </a:solidFill>
          <a:ln>
            <a:noFill/>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p:spPr>
        <p:txBody>
          <a:bodyPr anchor="ctr"/>
          <a:lstStyle/>
          <a:p>
            <a:pPr algn="ctr" fontAlgn="auto">
              <a:spcBef>
                <a:spcPts val="0"/>
              </a:spcBef>
              <a:spcAft>
                <a:spcPts val="0"/>
              </a:spcAft>
              <a:defRPr/>
            </a:pPr>
            <a:endParaRPr lang="en-US" kern="0">
              <a:solidFill>
                <a:sysClr val="window" lastClr="FFFFFF"/>
              </a:solidFill>
              <a:latin typeface="Constantia"/>
              <a:cs typeface="+mn-cs"/>
            </a:endParaRPr>
          </a:p>
        </p:txBody>
      </p:sp>
      <p:sp>
        <p:nvSpPr>
          <p:cNvPr id="10" name="Rectangle 9"/>
          <p:cNvSpPr/>
          <p:nvPr/>
        </p:nvSpPr>
        <p:spPr>
          <a:xfrm>
            <a:off x="8511991" y="2858213"/>
            <a:ext cx="2738250" cy="523220"/>
          </a:xfrm>
          <a:prstGeom prst="rect">
            <a:avLst/>
          </a:prstGeom>
        </p:spPr>
        <p:txBody>
          <a:bodyPr wrap="none">
            <a:spAutoFit/>
          </a:bodyPr>
          <a:lstStyle/>
          <a:p>
            <a:pPr algn="r" fontAlgn="auto">
              <a:spcAft>
                <a:spcPts val="0"/>
              </a:spcAft>
              <a:defRPr/>
            </a:pPr>
            <a:r>
              <a:rPr lang="fa-IR"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rPr>
              <a:t>فضای مسکونی-اقامتی</a:t>
            </a:r>
            <a:endParaRPr lang="en-US"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endParaRPr>
          </a:p>
        </p:txBody>
      </p:sp>
      <p:sp>
        <p:nvSpPr>
          <p:cNvPr id="11" name="Right Arrow Callout 10"/>
          <p:cNvSpPr/>
          <p:nvPr/>
        </p:nvSpPr>
        <p:spPr>
          <a:xfrm rot="10800000">
            <a:off x="11339042" y="4048833"/>
            <a:ext cx="533400" cy="381000"/>
          </a:xfrm>
          <a:prstGeom prst="rightArrowCallout">
            <a:avLst/>
          </a:prstGeom>
          <a:solidFill>
            <a:srgbClr val="C77F97"/>
          </a:solidFill>
          <a:ln w="38100" cap="flat" cmpd="sng" algn="ctr">
            <a:solidFill>
              <a:srgbClr val="D092A7">
                <a:shade val="50000"/>
              </a:srgb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onstantia"/>
              <a:cs typeface="+mn-cs"/>
            </a:endParaRPr>
          </a:p>
        </p:txBody>
      </p:sp>
      <p:sp>
        <p:nvSpPr>
          <p:cNvPr id="12" name="Rectangle 11"/>
          <p:cNvSpPr/>
          <p:nvPr/>
        </p:nvSpPr>
        <p:spPr>
          <a:xfrm>
            <a:off x="10004545" y="3977874"/>
            <a:ext cx="846707" cy="523220"/>
          </a:xfrm>
          <a:prstGeom prst="rect">
            <a:avLst/>
          </a:prstGeom>
        </p:spPr>
        <p:txBody>
          <a:bodyPr wrap="none">
            <a:spAutoFit/>
          </a:bodyPr>
          <a:lstStyle/>
          <a:p>
            <a:pPr algn="r" fontAlgn="auto">
              <a:spcAft>
                <a:spcPts val="0"/>
              </a:spcAft>
              <a:defRPr/>
            </a:pPr>
            <a:r>
              <a:rPr lang="fa-IR"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rPr>
              <a:t>سینما</a:t>
            </a:r>
            <a:endParaRPr lang="en-US"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endParaRPr>
          </a:p>
        </p:txBody>
      </p:sp>
      <p:sp>
        <p:nvSpPr>
          <p:cNvPr id="13" name="Right Arrow Callout 12"/>
          <p:cNvSpPr/>
          <p:nvPr/>
        </p:nvSpPr>
        <p:spPr>
          <a:xfrm rot="10800000">
            <a:off x="11312023" y="5007433"/>
            <a:ext cx="533400" cy="381000"/>
          </a:xfrm>
          <a:prstGeom prst="rightArrowCallout">
            <a:avLst/>
          </a:prstGeom>
          <a:solidFill>
            <a:srgbClr val="0D6353"/>
          </a:solidFill>
          <a:ln w="38100" cap="flat" cmpd="sng" algn="ctr">
            <a:solidFill>
              <a:srgbClr val="007635"/>
            </a:solidFill>
            <a:prstDash val="solid"/>
          </a:ln>
          <a:effectLst/>
          <a:scene3d>
            <a:camera prst="orthographicFront"/>
            <a:lightRig rig="threePt" dir="t"/>
          </a:scene3d>
          <a:sp3d extrusionH="76200" contourW="12700">
            <a:extrusionClr>
              <a:srgbClr val="A5B592">
                <a:lumMod val="75000"/>
              </a:srgbClr>
            </a:extrusionClr>
            <a:contourClr>
              <a:srgbClr val="A5B592">
                <a:lumMod val="75000"/>
              </a:srgbClr>
            </a:contourClr>
          </a:sp3d>
        </p:spPr>
        <p:txBody>
          <a:bodyPr anchor="ctr"/>
          <a:lstStyle/>
          <a:p>
            <a:pPr algn="ctr" fontAlgn="auto">
              <a:spcBef>
                <a:spcPts val="0"/>
              </a:spcBef>
              <a:spcAft>
                <a:spcPts val="0"/>
              </a:spcAft>
              <a:defRPr/>
            </a:pPr>
            <a:endParaRPr lang="en-US" kern="0">
              <a:solidFill>
                <a:sysClr val="window" lastClr="FFFFFF"/>
              </a:solidFill>
              <a:latin typeface="Constantia"/>
              <a:cs typeface="+mn-cs"/>
            </a:endParaRPr>
          </a:p>
        </p:txBody>
      </p:sp>
      <p:sp>
        <p:nvSpPr>
          <p:cNvPr id="14" name="Rectangle 13"/>
          <p:cNvSpPr/>
          <p:nvPr/>
        </p:nvSpPr>
        <p:spPr>
          <a:xfrm>
            <a:off x="9401618" y="4936323"/>
            <a:ext cx="1659430" cy="523220"/>
          </a:xfrm>
          <a:prstGeom prst="rect">
            <a:avLst/>
          </a:prstGeom>
        </p:spPr>
        <p:txBody>
          <a:bodyPr wrap="none">
            <a:spAutoFit/>
          </a:bodyPr>
          <a:lstStyle/>
          <a:p>
            <a:pPr algn="r" fontAlgn="auto">
              <a:spcAft>
                <a:spcPts val="0"/>
              </a:spcAft>
              <a:defRPr/>
            </a:pPr>
            <a:r>
              <a:rPr lang="fa-IR"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rPr>
              <a:t>تالار موسیقی</a:t>
            </a:r>
            <a:endParaRPr lang="en-US"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endParaRPr>
          </a:p>
        </p:txBody>
      </p:sp>
      <p:sp>
        <p:nvSpPr>
          <p:cNvPr id="15" name="Right Arrow Callout 14"/>
          <p:cNvSpPr/>
          <p:nvPr/>
        </p:nvSpPr>
        <p:spPr>
          <a:xfrm rot="10800000">
            <a:off x="11339732" y="5951677"/>
            <a:ext cx="533400" cy="381000"/>
          </a:xfrm>
          <a:prstGeom prst="rightArrowCallout">
            <a:avLst/>
          </a:prstGeom>
          <a:solidFill>
            <a:srgbClr val="7596BD"/>
          </a:solidFill>
          <a:ln w="63500" cap="flat" cmpd="sng" algn="ctr">
            <a:noFill/>
            <a:prstDash val="solid"/>
          </a:ln>
          <a:effectLst>
            <a:outerShdw blurRad="95000" rotWithShape="0">
              <a:srgbClr val="000000">
                <a:alpha val="50000"/>
              </a:srgbClr>
            </a:outerShdw>
            <a:softEdge rad="12700"/>
          </a:effectLst>
        </p:spPr>
        <p:txBody>
          <a:bodyPr anchor="ctr"/>
          <a:lstStyle/>
          <a:p>
            <a:pPr algn="ctr" fontAlgn="auto">
              <a:spcBef>
                <a:spcPts val="0"/>
              </a:spcBef>
              <a:spcAft>
                <a:spcPts val="0"/>
              </a:spcAft>
              <a:defRPr/>
            </a:pPr>
            <a:endParaRPr lang="en-US" kern="0">
              <a:solidFill>
                <a:sysClr val="window" lastClr="FFFFFF"/>
              </a:solidFill>
              <a:latin typeface="Constantia"/>
              <a:cs typeface="+mn-cs"/>
            </a:endParaRPr>
          </a:p>
        </p:txBody>
      </p:sp>
      <p:sp>
        <p:nvSpPr>
          <p:cNvPr id="16" name="Rectangle 15"/>
          <p:cNvSpPr/>
          <p:nvPr/>
        </p:nvSpPr>
        <p:spPr>
          <a:xfrm>
            <a:off x="10057444" y="5951677"/>
            <a:ext cx="861134" cy="523220"/>
          </a:xfrm>
          <a:prstGeom prst="rect">
            <a:avLst/>
          </a:prstGeom>
        </p:spPr>
        <p:txBody>
          <a:bodyPr wrap="none">
            <a:spAutoFit/>
          </a:bodyPr>
          <a:lstStyle/>
          <a:p>
            <a:pPr algn="r" fontAlgn="auto">
              <a:spcAft>
                <a:spcPts val="0"/>
              </a:spcAft>
              <a:defRPr/>
            </a:pPr>
            <a:r>
              <a:rPr lang="fa-IR"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rPr>
              <a:t>کازینو</a:t>
            </a:r>
            <a:endParaRPr lang="en-US" sz="2800" b="1" spc="-100" dirty="0">
              <a:ln w="3200">
                <a:solidFill>
                  <a:srgbClr val="444D26">
                    <a:shade val="75000"/>
                    <a:alpha val="25000"/>
                  </a:srgbClr>
                </a:solidFill>
                <a:prstDash val="solid"/>
                <a:round/>
              </a:ln>
              <a:solidFill>
                <a:srgbClr val="66534E"/>
              </a:solidFill>
              <a:effectLst>
                <a:innerShdw blurRad="50800" dist="25400" dir="13500000">
                  <a:prstClr val="black">
                    <a:alpha val="70000"/>
                  </a:prstClr>
                </a:innerShdw>
              </a:effectLst>
              <a:latin typeface="Constantia"/>
              <a:cs typeface="B Nazanin" panose="00000400000000000000" pitchFamily="2" charset="-78"/>
            </a:endParaRPr>
          </a:p>
        </p:txBody>
      </p:sp>
    </p:spTree>
    <p:extLst>
      <p:ext uri="{BB962C8B-B14F-4D97-AF65-F5344CB8AC3E}">
        <p14:creationId xmlns:p14="http://schemas.microsoft.com/office/powerpoint/2010/main" val="397893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7" presetClass="emph" presetSubtype="0" fill="hold" grpId="1" nodeType="clickEffect">
                                  <p:stCondLst>
                                    <p:cond delay="0"/>
                                  </p:stCondLst>
                                  <p:childTnLst>
                                    <p:animClr clrSpc="rgb" dir="cw">
                                      <p:cBhvr override="childStyle">
                                        <p:cTn id="24" dur="250" autoRev="1" fill="hold"/>
                                        <p:tgtEl>
                                          <p:spTgt spid="11"/>
                                        </p:tgtEl>
                                        <p:attrNameLst>
                                          <p:attrName>style.color</p:attrName>
                                        </p:attrNameLst>
                                      </p:cBhvr>
                                      <p:to>
                                        <a:schemeClr val="bg1"/>
                                      </p:to>
                                    </p:animClr>
                                    <p:animClr clrSpc="rgb" dir="cw">
                                      <p:cBhvr>
                                        <p:cTn id="25" dur="250" autoRev="1" fill="hold"/>
                                        <p:tgtEl>
                                          <p:spTgt spid="11"/>
                                        </p:tgtEl>
                                        <p:attrNameLst>
                                          <p:attrName>fillcolor</p:attrName>
                                        </p:attrNameLst>
                                      </p:cBhvr>
                                      <p:to>
                                        <a:schemeClr val="bg1"/>
                                      </p:to>
                                    </p:animClr>
                                    <p:set>
                                      <p:cBhvr>
                                        <p:cTn id="26" dur="250" autoRev="1" fill="hold"/>
                                        <p:tgtEl>
                                          <p:spTgt spid="11"/>
                                        </p:tgtEl>
                                        <p:attrNameLst>
                                          <p:attrName>fill.type</p:attrName>
                                        </p:attrNameLst>
                                      </p:cBhvr>
                                      <p:to>
                                        <p:strVal val="solid"/>
                                      </p:to>
                                    </p:set>
                                    <p:set>
                                      <p:cBhvr>
                                        <p:cTn id="27" dur="250" autoRev="1" fill="hold"/>
                                        <p:tgtEl>
                                          <p:spTgt spid="11"/>
                                        </p:tgtEl>
                                        <p:attrNameLst>
                                          <p:attrName>fill.on</p:attrName>
                                        </p:attrNameLst>
                                      </p:cBhvr>
                                      <p:to>
                                        <p:strVal val="true"/>
                                      </p:to>
                                    </p:set>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0-#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fill="hold"/>
                                        <p:tgtEl>
                                          <p:spTgt spid="15"/>
                                        </p:tgtEl>
                                        <p:attrNameLst>
                                          <p:attrName>ppt_x</p:attrName>
                                        </p:attrNameLst>
                                      </p:cBhvr>
                                      <p:tavLst>
                                        <p:tav tm="0">
                                          <p:val>
                                            <p:strVal val="0-#ppt_w/2"/>
                                          </p:val>
                                        </p:tav>
                                        <p:tav tm="100000">
                                          <p:val>
                                            <p:strVal val="#ppt_x"/>
                                          </p:val>
                                        </p:tav>
                                      </p:tavLst>
                                    </p:anim>
                                    <p:anim calcmode="lin" valueType="num">
                                      <p:cBhvr additive="base">
                                        <p:cTn id="35"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989256" y="281353"/>
            <a:ext cx="2785403" cy="707886"/>
          </a:xfrm>
          <a:prstGeom prst="rect">
            <a:avLst/>
          </a:prstGeom>
          <a:noFill/>
        </p:spPr>
        <p:txBody>
          <a:bodyPr wrap="square" rtlCol="0">
            <a:spAutoFit/>
          </a:bodyPr>
          <a:lstStyle/>
          <a:p>
            <a:pPr algn="just" rtl="1"/>
            <a:r>
              <a:rPr lang="fa-IR" sz="4000" dirty="0" smtClean="0">
                <a:solidFill>
                  <a:srgbClr val="66534E"/>
                </a:solidFill>
                <a:cs typeface="B Nazanin" panose="00000400000000000000" pitchFamily="2" charset="-78"/>
              </a:rPr>
              <a:t>دسترسی ها:</a:t>
            </a:r>
            <a:endParaRPr lang="en-US" sz="4000" dirty="0">
              <a:solidFill>
                <a:srgbClr val="66534E"/>
              </a:solidFill>
              <a:cs typeface="B Nazanin" panose="00000400000000000000" pitchFamily="2" charset="-78"/>
            </a:endParaRPr>
          </a:p>
        </p:txBody>
      </p:sp>
      <p:sp>
        <p:nvSpPr>
          <p:cNvPr id="70" name="Content Placeholder 1"/>
          <p:cNvSpPr>
            <a:spLocks noGrp="1"/>
          </p:cNvSpPr>
          <p:nvPr>
            <p:ph sz="quarter" idx="4294967295"/>
          </p:nvPr>
        </p:nvSpPr>
        <p:spPr>
          <a:xfrm>
            <a:off x="8557594" y="1497693"/>
            <a:ext cx="2617788" cy="711200"/>
          </a:xfrm>
          <a:prstGeom prst="rect">
            <a:avLst/>
          </a:prstGeom>
        </p:spPr>
        <p:txBody>
          <a:bodyPr>
            <a:noAutofit/>
          </a:bodyPr>
          <a:lstStyle/>
          <a:p>
            <a:pPr marL="0" indent="0" algn="just" rtl="1" eaLnBrk="1" fontAlgn="auto" hangingPunct="1">
              <a:spcAft>
                <a:spcPts val="0"/>
              </a:spcAft>
              <a:buFontTx/>
              <a:buNone/>
              <a:defRPr/>
            </a:pPr>
            <a:r>
              <a:rPr lang="fa-IR" sz="2800" dirty="0" smtClean="0">
                <a:solidFill>
                  <a:srgbClr val="66534E"/>
                </a:solidFill>
                <a:cs typeface="B Nazanin" panose="00000400000000000000" pitchFamily="2" charset="-78"/>
              </a:rPr>
              <a:t>مسیر سواره</a:t>
            </a:r>
            <a:endParaRPr lang="en-US" sz="2800" dirty="0">
              <a:solidFill>
                <a:srgbClr val="66534E"/>
              </a:solidFill>
              <a:cs typeface="B Nazanin" panose="00000400000000000000" pitchFamily="2" charset="-78"/>
            </a:endParaRPr>
          </a:p>
        </p:txBody>
      </p:sp>
      <p:pic>
        <p:nvPicPr>
          <p:cNvPr id="71" name="Picture 2" descr="I:\Tarh 5\nemoone haye moredi\Posdamer Platz (Renzo Piano)\Scan0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951" y="281353"/>
            <a:ext cx="41148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Notched Right Arrow 71"/>
          <p:cNvSpPr/>
          <p:nvPr/>
        </p:nvSpPr>
        <p:spPr>
          <a:xfrm rot="14690300">
            <a:off x="1056714" y="551228"/>
            <a:ext cx="282575" cy="301625"/>
          </a:xfrm>
          <a:prstGeom prst="notchedRight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3" name="Rectangle 72"/>
          <p:cNvSpPr>
            <a:spLocks noChangeArrowheads="1"/>
          </p:cNvSpPr>
          <p:nvPr/>
        </p:nvSpPr>
        <p:spPr bwMode="auto">
          <a:xfrm rot="20252148">
            <a:off x="1210701" y="868728"/>
            <a:ext cx="357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solidFill>
                  <a:srgbClr val="C00000"/>
                </a:solidFill>
              </a:rPr>
              <a:t>N</a:t>
            </a:r>
          </a:p>
        </p:txBody>
      </p:sp>
      <p:sp>
        <p:nvSpPr>
          <p:cNvPr id="74" name="Content Placeholder 1"/>
          <p:cNvSpPr txBox="1">
            <a:spLocks/>
          </p:cNvSpPr>
          <p:nvPr/>
        </p:nvSpPr>
        <p:spPr bwMode="auto">
          <a:xfrm>
            <a:off x="9346582" y="2450647"/>
            <a:ext cx="182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just" rtl="1" eaLnBrk="1" hangingPunct="1">
              <a:spcBef>
                <a:spcPts val="600"/>
              </a:spcBef>
              <a:buClr>
                <a:srgbClr val="F3A447"/>
              </a:buClr>
              <a:buSzPct val="85000"/>
            </a:pPr>
            <a:r>
              <a:rPr lang="fa-IR" sz="2800" dirty="0">
                <a:solidFill>
                  <a:srgbClr val="66534E"/>
                </a:solidFill>
                <a:cs typeface="B Nazanin" panose="00000400000000000000" pitchFamily="2" charset="-78"/>
              </a:rPr>
              <a:t>مسیر پیاده</a:t>
            </a:r>
            <a:endParaRPr lang="en-US" sz="2800" dirty="0">
              <a:solidFill>
                <a:srgbClr val="66534E"/>
              </a:solidFill>
              <a:cs typeface="B Nazanin" panose="00000400000000000000" pitchFamily="2" charset="-78"/>
            </a:endParaRPr>
          </a:p>
        </p:txBody>
      </p:sp>
      <p:sp>
        <p:nvSpPr>
          <p:cNvPr id="75" name="Rounded Rectangle 74"/>
          <p:cNvSpPr/>
          <p:nvPr/>
        </p:nvSpPr>
        <p:spPr>
          <a:xfrm>
            <a:off x="11376994" y="2450193"/>
            <a:ext cx="381000" cy="3810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00"/>
              </a:solidFill>
            </a:endParaRPr>
          </a:p>
        </p:txBody>
      </p:sp>
      <p:sp>
        <p:nvSpPr>
          <p:cNvPr id="76" name="Rounded Rectangle 75"/>
          <p:cNvSpPr/>
          <p:nvPr/>
        </p:nvSpPr>
        <p:spPr>
          <a:xfrm>
            <a:off x="11376994" y="1611993"/>
            <a:ext cx="381000" cy="3810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aphicFrame>
        <p:nvGraphicFramePr>
          <p:cNvPr id="77" name="Diagram 76"/>
          <p:cNvGraphicFramePr/>
          <p:nvPr>
            <p:extLst>
              <p:ext uri="{D42A27DB-BD31-4B8C-83A1-F6EECF244321}">
                <p14:modId xmlns:p14="http://schemas.microsoft.com/office/powerpoint/2010/main" val="3976747318"/>
              </p:ext>
            </p:extLst>
          </p:nvPr>
        </p:nvGraphicFramePr>
        <p:xfrm>
          <a:off x="1686951" y="890953"/>
          <a:ext cx="4495800" cy="22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8" name="Diagram 77"/>
          <p:cNvGraphicFramePr/>
          <p:nvPr>
            <p:extLst>
              <p:ext uri="{D42A27DB-BD31-4B8C-83A1-F6EECF244321}">
                <p14:modId xmlns:p14="http://schemas.microsoft.com/office/powerpoint/2010/main" val="1510988550"/>
              </p:ext>
            </p:extLst>
          </p:nvPr>
        </p:nvGraphicFramePr>
        <p:xfrm>
          <a:off x="1839351" y="890953"/>
          <a:ext cx="4495800" cy="152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79" name="Diagram 78"/>
          <p:cNvGraphicFramePr/>
          <p:nvPr>
            <p:extLst>
              <p:ext uri="{D42A27DB-BD31-4B8C-83A1-F6EECF244321}">
                <p14:modId xmlns:p14="http://schemas.microsoft.com/office/powerpoint/2010/main" val="3143089990"/>
              </p:ext>
            </p:extLst>
          </p:nvPr>
        </p:nvGraphicFramePr>
        <p:xfrm>
          <a:off x="1305951" y="2186353"/>
          <a:ext cx="762000" cy="1524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80" name="Diagram 79"/>
          <p:cNvGraphicFramePr/>
          <p:nvPr>
            <p:extLst>
              <p:ext uri="{D42A27DB-BD31-4B8C-83A1-F6EECF244321}">
                <p14:modId xmlns:p14="http://schemas.microsoft.com/office/powerpoint/2010/main" val="558742233"/>
              </p:ext>
            </p:extLst>
          </p:nvPr>
        </p:nvGraphicFramePr>
        <p:xfrm>
          <a:off x="1305951" y="4700953"/>
          <a:ext cx="4495800" cy="1524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81" name="Diagram 80"/>
          <p:cNvGraphicFramePr/>
          <p:nvPr>
            <p:extLst>
              <p:ext uri="{D42A27DB-BD31-4B8C-83A1-F6EECF244321}">
                <p14:modId xmlns:p14="http://schemas.microsoft.com/office/powerpoint/2010/main" val="3133707917"/>
              </p:ext>
            </p:extLst>
          </p:nvPr>
        </p:nvGraphicFramePr>
        <p:xfrm>
          <a:off x="2753751" y="3024553"/>
          <a:ext cx="914400" cy="15240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82" name="Rounded Rectangle 81"/>
          <p:cNvSpPr/>
          <p:nvPr/>
        </p:nvSpPr>
        <p:spPr>
          <a:xfrm rot="19206364">
            <a:off x="2980764" y="2907078"/>
            <a:ext cx="307975" cy="107950"/>
          </a:xfrm>
          <a:prstGeom prst="roundRect">
            <a:avLst/>
          </a:pr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83" name="Group 33"/>
          <p:cNvGrpSpPr>
            <a:grpSpLocks/>
          </p:cNvGrpSpPr>
          <p:nvPr/>
        </p:nvGrpSpPr>
        <p:grpSpPr bwMode="auto">
          <a:xfrm rot="2072005">
            <a:off x="3020451" y="4056428"/>
            <a:ext cx="2606675" cy="136525"/>
            <a:chOff x="-84697" y="26915"/>
            <a:chExt cx="2607616" cy="136821"/>
          </a:xfrm>
        </p:grpSpPr>
        <p:sp>
          <p:nvSpPr>
            <p:cNvPr id="84" name="Rounded Rectangle 83"/>
            <p:cNvSpPr/>
            <p:nvPr/>
          </p:nvSpPr>
          <p:spPr>
            <a:xfrm rot="173341">
              <a:off x="-88019" y="59586"/>
              <a:ext cx="1915216" cy="103412"/>
            </a:xfrm>
            <a:prstGeom prst="roundRect">
              <a:avLst/>
            </a:pr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5" name="Rounded Rectangle 4"/>
            <p:cNvSpPr/>
            <p:nvPr/>
          </p:nvSpPr>
          <p:spPr>
            <a:xfrm>
              <a:off x="95949" y="27508"/>
              <a:ext cx="2423400" cy="135231"/>
            </a:xfrm>
            <a:prstGeom prst="rect">
              <a:avLst/>
            </a:prstGeom>
            <a:ln>
              <a:noFill/>
            </a:ln>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defTabSz="355600" fontAlgn="auto">
                <a:lnSpc>
                  <a:spcPct val="90000"/>
                </a:lnSpc>
                <a:spcAft>
                  <a:spcPct val="35000"/>
                </a:spcAft>
                <a:defRPr/>
              </a:pPr>
              <a:endParaRPr lang="en-US" sz="800" dirty="0">
                <a:solidFill>
                  <a:prstClr val="white"/>
                </a:solidFill>
              </a:endParaRPr>
            </a:p>
          </p:txBody>
        </p:sp>
      </p:grpSp>
      <p:graphicFrame>
        <p:nvGraphicFramePr>
          <p:cNvPr id="86" name="Diagram 85"/>
          <p:cNvGraphicFramePr/>
          <p:nvPr>
            <p:extLst>
              <p:ext uri="{D42A27DB-BD31-4B8C-83A1-F6EECF244321}">
                <p14:modId xmlns:p14="http://schemas.microsoft.com/office/powerpoint/2010/main" val="4113217592"/>
              </p:ext>
            </p:extLst>
          </p:nvPr>
        </p:nvGraphicFramePr>
        <p:xfrm>
          <a:off x="4658751" y="3938953"/>
          <a:ext cx="4495800" cy="15240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pSp>
        <p:nvGrpSpPr>
          <p:cNvPr id="87" name="Group 37"/>
          <p:cNvGrpSpPr>
            <a:grpSpLocks/>
          </p:cNvGrpSpPr>
          <p:nvPr/>
        </p:nvGrpSpPr>
        <p:grpSpPr bwMode="auto">
          <a:xfrm rot="3698994">
            <a:off x="2255276" y="-39322"/>
            <a:ext cx="914400" cy="4953000"/>
            <a:chOff x="7311" y="-2164390"/>
            <a:chExt cx="1134370" cy="4481178"/>
          </a:xfrm>
        </p:grpSpPr>
        <p:sp>
          <p:nvSpPr>
            <p:cNvPr id="88" name="Rounded Rectangle 87"/>
            <p:cNvSpPr/>
            <p:nvPr/>
          </p:nvSpPr>
          <p:spPr>
            <a:xfrm rot="16200000">
              <a:off x="874243" y="-2019511"/>
              <a:ext cx="382049" cy="151643"/>
            </a:xfrm>
            <a:prstGeom prst="roundRect">
              <a:avLst/>
            </a:pr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9" name="Rounded Rectangle 4"/>
            <p:cNvSpPr/>
            <p:nvPr/>
          </p:nvSpPr>
          <p:spPr>
            <a:xfrm rot="16200000">
              <a:off x="-2168351" y="8086"/>
              <a:ext cx="4481179" cy="135887"/>
            </a:xfrm>
            <a:prstGeom prst="rect">
              <a:avLst/>
            </a:prstGeom>
            <a:ln>
              <a:noFill/>
            </a:ln>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defTabSz="355600" fontAlgn="auto">
                <a:lnSpc>
                  <a:spcPct val="90000"/>
                </a:lnSpc>
                <a:spcAft>
                  <a:spcPct val="35000"/>
                </a:spcAft>
                <a:defRPr/>
              </a:pPr>
              <a:endParaRPr lang="en-US" sz="800" dirty="0">
                <a:solidFill>
                  <a:prstClr val="white"/>
                </a:solidFill>
              </a:endParaRPr>
            </a:p>
          </p:txBody>
        </p:sp>
      </p:grpSp>
      <p:grpSp>
        <p:nvGrpSpPr>
          <p:cNvPr id="90" name="Group 41"/>
          <p:cNvGrpSpPr>
            <a:grpSpLocks/>
          </p:cNvGrpSpPr>
          <p:nvPr/>
        </p:nvGrpSpPr>
        <p:grpSpPr bwMode="auto">
          <a:xfrm>
            <a:off x="1571064" y="949691"/>
            <a:ext cx="4984750" cy="388937"/>
            <a:chOff x="-689958" y="-244598"/>
            <a:chExt cx="4985868" cy="388366"/>
          </a:xfrm>
        </p:grpSpPr>
        <p:sp>
          <p:nvSpPr>
            <p:cNvPr id="91" name="Rounded Rectangle 90"/>
            <p:cNvSpPr/>
            <p:nvPr/>
          </p:nvSpPr>
          <p:spPr>
            <a:xfrm rot="20047869">
              <a:off x="-689958" y="-244598"/>
              <a:ext cx="4495220" cy="149006"/>
            </a:xfrm>
            <a:prstGeom prst="roundRect">
              <a:avLst/>
            </a:pr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2" name="Rounded Rectangle 4"/>
            <p:cNvSpPr/>
            <p:nvPr/>
          </p:nvSpPr>
          <p:spPr>
            <a:xfrm rot="20047869">
              <a:off x="-185020" y="9029"/>
              <a:ext cx="4480930" cy="134739"/>
            </a:xfrm>
            <a:prstGeom prst="rect">
              <a:avLst/>
            </a:prstGeom>
            <a:ln>
              <a:noFill/>
            </a:ln>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defTabSz="355600" fontAlgn="auto">
                <a:lnSpc>
                  <a:spcPct val="90000"/>
                </a:lnSpc>
                <a:spcAft>
                  <a:spcPct val="35000"/>
                </a:spcAft>
                <a:defRPr/>
              </a:pPr>
              <a:endParaRPr lang="en-US" sz="800" dirty="0">
                <a:solidFill>
                  <a:prstClr val="white"/>
                </a:solidFill>
              </a:endParaRPr>
            </a:p>
          </p:txBody>
        </p:sp>
      </p:grpSp>
      <p:grpSp>
        <p:nvGrpSpPr>
          <p:cNvPr id="93" name="Group 48"/>
          <p:cNvGrpSpPr>
            <a:grpSpLocks/>
          </p:cNvGrpSpPr>
          <p:nvPr/>
        </p:nvGrpSpPr>
        <p:grpSpPr bwMode="auto">
          <a:xfrm rot="3524144">
            <a:off x="1612339" y="2568941"/>
            <a:ext cx="2424112" cy="144462"/>
            <a:chOff x="99141" y="26915"/>
            <a:chExt cx="2423778" cy="145438"/>
          </a:xfrm>
        </p:grpSpPr>
        <p:sp>
          <p:nvSpPr>
            <p:cNvPr id="94" name="Rounded Rectangle 93"/>
            <p:cNvSpPr/>
            <p:nvPr/>
          </p:nvSpPr>
          <p:spPr>
            <a:xfrm rot="173341">
              <a:off x="253665" y="40081"/>
              <a:ext cx="1574583" cy="131054"/>
            </a:xfrm>
            <a:prstGeom prst="roundRect">
              <a:avLst/>
            </a:pr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5" name="Rounded Rectangle 4"/>
            <p:cNvSpPr/>
            <p:nvPr/>
          </p:nvSpPr>
          <p:spPr>
            <a:xfrm>
              <a:off x="96718" y="26489"/>
              <a:ext cx="2423779" cy="135850"/>
            </a:xfrm>
            <a:prstGeom prst="rect">
              <a:avLst/>
            </a:prstGeom>
            <a:ln>
              <a:noFill/>
            </a:ln>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defTabSz="355600" fontAlgn="auto">
                <a:lnSpc>
                  <a:spcPct val="90000"/>
                </a:lnSpc>
                <a:spcAft>
                  <a:spcPct val="35000"/>
                </a:spcAft>
                <a:defRPr/>
              </a:pPr>
              <a:endParaRPr lang="en-US" sz="800" dirty="0">
                <a:solidFill>
                  <a:prstClr val="white"/>
                </a:solidFill>
              </a:endParaRPr>
            </a:p>
          </p:txBody>
        </p:sp>
      </p:grpSp>
      <p:grpSp>
        <p:nvGrpSpPr>
          <p:cNvPr id="96" name="Group 51"/>
          <p:cNvGrpSpPr>
            <a:grpSpLocks/>
          </p:cNvGrpSpPr>
          <p:nvPr/>
        </p:nvGrpSpPr>
        <p:grpSpPr bwMode="auto">
          <a:xfrm rot="-3471821">
            <a:off x="1567888" y="-134572"/>
            <a:ext cx="2895601" cy="2473325"/>
            <a:chOff x="1421319" y="-3958011"/>
            <a:chExt cx="2895089" cy="2472793"/>
          </a:xfrm>
        </p:grpSpPr>
        <p:sp>
          <p:nvSpPr>
            <p:cNvPr id="97" name="Rounded Rectangle 96"/>
            <p:cNvSpPr/>
            <p:nvPr/>
          </p:nvSpPr>
          <p:spPr>
            <a:xfrm rot="156185">
              <a:off x="1421146" y="-1605021"/>
              <a:ext cx="2895088" cy="117450"/>
            </a:xfrm>
            <a:prstGeom prst="roundRect">
              <a:avLst/>
            </a:pr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8" name="Rounded Rectangle 4"/>
            <p:cNvSpPr/>
            <p:nvPr/>
          </p:nvSpPr>
          <p:spPr>
            <a:xfrm>
              <a:off x="1523870" y="-3960296"/>
              <a:ext cx="2423684" cy="134908"/>
            </a:xfrm>
            <a:prstGeom prst="rect">
              <a:avLst/>
            </a:prstGeom>
            <a:ln>
              <a:noFill/>
            </a:ln>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defTabSz="355600" fontAlgn="auto">
                <a:lnSpc>
                  <a:spcPct val="90000"/>
                </a:lnSpc>
                <a:spcAft>
                  <a:spcPct val="35000"/>
                </a:spcAft>
                <a:defRPr/>
              </a:pPr>
              <a:endParaRPr lang="en-US" sz="800" dirty="0">
                <a:solidFill>
                  <a:prstClr val="white"/>
                </a:solidFill>
              </a:endParaRPr>
            </a:p>
          </p:txBody>
        </p:sp>
      </p:grpSp>
      <p:graphicFrame>
        <p:nvGraphicFramePr>
          <p:cNvPr id="99" name="Diagram 98"/>
          <p:cNvGraphicFramePr/>
          <p:nvPr>
            <p:extLst>
              <p:ext uri="{D42A27DB-BD31-4B8C-83A1-F6EECF244321}">
                <p14:modId xmlns:p14="http://schemas.microsoft.com/office/powerpoint/2010/main" val="1838999058"/>
              </p:ext>
            </p:extLst>
          </p:nvPr>
        </p:nvGraphicFramePr>
        <p:xfrm>
          <a:off x="1382151" y="5386753"/>
          <a:ext cx="3505200" cy="152400"/>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pSp>
        <p:nvGrpSpPr>
          <p:cNvPr id="100" name="Group 55"/>
          <p:cNvGrpSpPr>
            <a:grpSpLocks/>
          </p:cNvGrpSpPr>
          <p:nvPr/>
        </p:nvGrpSpPr>
        <p:grpSpPr bwMode="auto">
          <a:xfrm rot="-3114517">
            <a:off x="1573445" y="3884184"/>
            <a:ext cx="3057525" cy="296863"/>
            <a:chOff x="-249867" y="26915"/>
            <a:chExt cx="2772786" cy="219982"/>
          </a:xfrm>
        </p:grpSpPr>
        <p:sp>
          <p:nvSpPr>
            <p:cNvPr id="101" name="Rounded Rectangle 100"/>
            <p:cNvSpPr/>
            <p:nvPr/>
          </p:nvSpPr>
          <p:spPr>
            <a:xfrm rot="96656">
              <a:off x="-247777" y="141990"/>
              <a:ext cx="1916188" cy="102344"/>
            </a:xfrm>
            <a:prstGeom prst="roundRect">
              <a:avLst/>
            </a:pr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2" name="Rounded Rectangle 4"/>
            <p:cNvSpPr/>
            <p:nvPr/>
          </p:nvSpPr>
          <p:spPr>
            <a:xfrm>
              <a:off x="99132" y="24566"/>
              <a:ext cx="2424388" cy="135282"/>
            </a:xfrm>
            <a:prstGeom prst="rect">
              <a:avLst/>
            </a:prstGeom>
            <a:ln>
              <a:noFill/>
            </a:ln>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defTabSz="355600" fontAlgn="auto">
                <a:lnSpc>
                  <a:spcPct val="90000"/>
                </a:lnSpc>
                <a:spcAft>
                  <a:spcPct val="35000"/>
                </a:spcAft>
                <a:defRPr/>
              </a:pPr>
              <a:endParaRPr lang="en-US" sz="800" dirty="0">
                <a:solidFill>
                  <a:prstClr val="white"/>
                </a:solidFill>
              </a:endParaRPr>
            </a:p>
          </p:txBody>
        </p:sp>
      </p:grpSp>
      <p:sp>
        <p:nvSpPr>
          <p:cNvPr id="103" name="Rounded Rectangle 102"/>
          <p:cNvSpPr/>
          <p:nvPr/>
        </p:nvSpPr>
        <p:spPr>
          <a:xfrm rot="20075652">
            <a:off x="1707589" y="1389428"/>
            <a:ext cx="30480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04" name="Rounded Rectangle 103"/>
          <p:cNvSpPr/>
          <p:nvPr/>
        </p:nvSpPr>
        <p:spPr>
          <a:xfrm rot="5400000">
            <a:off x="2296551" y="3329353"/>
            <a:ext cx="46482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05" name="Rounded Rectangle 104"/>
          <p:cNvSpPr/>
          <p:nvPr/>
        </p:nvSpPr>
        <p:spPr>
          <a:xfrm>
            <a:off x="4201551" y="2567353"/>
            <a:ext cx="4572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06" name="Rounded Rectangle 105"/>
          <p:cNvSpPr/>
          <p:nvPr/>
        </p:nvSpPr>
        <p:spPr>
          <a:xfrm>
            <a:off x="3515751" y="2567353"/>
            <a:ext cx="4572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07" name="Rounded Rectangle 106"/>
          <p:cNvSpPr/>
          <p:nvPr/>
        </p:nvSpPr>
        <p:spPr>
          <a:xfrm>
            <a:off x="4201551" y="3176953"/>
            <a:ext cx="4572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08" name="Rounded Rectangle 107"/>
          <p:cNvSpPr/>
          <p:nvPr/>
        </p:nvSpPr>
        <p:spPr>
          <a:xfrm>
            <a:off x="4049151" y="3786553"/>
            <a:ext cx="6096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09" name="Rounded Rectangle 108"/>
          <p:cNvSpPr/>
          <p:nvPr/>
        </p:nvSpPr>
        <p:spPr>
          <a:xfrm>
            <a:off x="3363351" y="3176953"/>
            <a:ext cx="6096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0" name="Rounded Rectangle 109"/>
          <p:cNvSpPr/>
          <p:nvPr/>
        </p:nvSpPr>
        <p:spPr>
          <a:xfrm>
            <a:off x="4049151" y="5081953"/>
            <a:ext cx="6096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1" name="Rounded Rectangle 110"/>
          <p:cNvSpPr/>
          <p:nvPr/>
        </p:nvSpPr>
        <p:spPr>
          <a:xfrm rot="16200000">
            <a:off x="3553851" y="4586653"/>
            <a:ext cx="10668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2" name="Rounded Rectangle 111"/>
          <p:cNvSpPr/>
          <p:nvPr/>
        </p:nvSpPr>
        <p:spPr>
          <a:xfrm rot="16200000">
            <a:off x="3896751" y="1957753"/>
            <a:ext cx="3810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3" name="Rounded Rectangle 112"/>
          <p:cNvSpPr/>
          <p:nvPr/>
        </p:nvSpPr>
        <p:spPr>
          <a:xfrm rot="683675">
            <a:off x="2387039" y="5389928"/>
            <a:ext cx="22860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4" name="Rounded Rectangle 113"/>
          <p:cNvSpPr/>
          <p:nvPr/>
        </p:nvSpPr>
        <p:spPr>
          <a:xfrm rot="18560311">
            <a:off x="2025089" y="4451716"/>
            <a:ext cx="1951037" cy="7143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5" name="Rounded Rectangle 114"/>
          <p:cNvSpPr/>
          <p:nvPr/>
        </p:nvSpPr>
        <p:spPr>
          <a:xfrm rot="2174856">
            <a:off x="3477651" y="4119928"/>
            <a:ext cx="1319213" cy="4603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6" name="Rounded Rectangle 115"/>
          <p:cNvSpPr/>
          <p:nvPr/>
        </p:nvSpPr>
        <p:spPr>
          <a:xfrm rot="2174856">
            <a:off x="3190314" y="3792903"/>
            <a:ext cx="1590675" cy="666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7" name="Rounded Rectangle 116"/>
          <p:cNvSpPr/>
          <p:nvPr/>
        </p:nvSpPr>
        <p:spPr>
          <a:xfrm rot="18248504">
            <a:off x="2836302" y="1964103"/>
            <a:ext cx="2216150" cy="857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8" name="Rounded Rectangle 117"/>
          <p:cNvSpPr/>
          <p:nvPr/>
        </p:nvSpPr>
        <p:spPr>
          <a:xfrm rot="16200000">
            <a:off x="3144276" y="3065828"/>
            <a:ext cx="4572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19" name="Rounded Rectangle 118"/>
          <p:cNvSpPr/>
          <p:nvPr/>
        </p:nvSpPr>
        <p:spPr>
          <a:xfrm rot="21064009">
            <a:off x="2602939" y="1992678"/>
            <a:ext cx="11430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0" name="Rounded Rectangle 119"/>
          <p:cNvSpPr/>
          <p:nvPr/>
        </p:nvSpPr>
        <p:spPr>
          <a:xfrm rot="18313439">
            <a:off x="2493402" y="1829165"/>
            <a:ext cx="2508250" cy="1047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1" name="Rounded Rectangle 120"/>
          <p:cNvSpPr/>
          <p:nvPr/>
        </p:nvSpPr>
        <p:spPr>
          <a:xfrm rot="3610853">
            <a:off x="2124307" y="2310973"/>
            <a:ext cx="1196975" cy="5556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2" name="Rounded Rectangle 121"/>
          <p:cNvSpPr/>
          <p:nvPr/>
        </p:nvSpPr>
        <p:spPr>
          <a:xfrm rot="3814912">
            <a:off x="3409388" y="1529129"/>
            <a:ext cx="538163" cy="492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3" name="Rounded Rectangle 122"/>
          <p:cNvSpPr/>
          <p:nvPr/>
        </p:nvSpPr>
        <p:spPr>
          <a:xfrm rot="3814912">
            <a:off x="2743433" y="1982359"/>
            <a:ext cx="933450" cy="4603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4" name="Rounded Rectangle 123"/>
          <p:cNvSpPr/>
          <p:nvPr/>
        </p:nvSpPr>
        <p:spPr>
          <a:xfrm rot="18297308">
            <a:off x="1332939" y="2307003"/>
            <a:ext cx="698500" cy="603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5" name="Rounded Rectangle 124"/>
          <p:cNvSpPr/>
          <p:nvPr/>
        </p:nvSpPr>
        <p:spPr>
          <a:xfrm rot="5400000">
            <a:off x="239151" y="3786553"/>
            <a:ext cx="25146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6" name="Rounded Rectangle 125"/>
          <p:cNvSpPr/>
          <p:nvPr/>
        </p:nvSpPr>
        <p:spPr>
          <a:xfrm rot="806633">
            <a:off x="1455176" y="5099416"/>
            <a:ext cx="700088" cy="539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7" name="Rounded Rectangle 126"/>
          <p:cNvSpPr/>
          <p:nvPr/>
        </p:nvSpPr>
        <p:spPr>
          <a:xfrm rot="20075652">
            <a:off x="1553601" y="1181466"/>
            <a:ext cx="3179763" cy="98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8" name="Rounded Rectangle 127"/>
          <p:cNvSpPr/>
          <p:nvPr/>
        </p:nvSpPr>
        <p:spPr>
          <a:xfrm rot="18297308">
            <a:off x="1083702" y="2213340"/>
            <a:ext cx="825500" cy="730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29" name="Rounded Rectangle 128"/>
          <p:cNvSpPr/>
          <p:nvPr/>
        </p:nvSpPr>
        <p:spPr>
          <a:xfrm rot="5400000">
            <a:off x="10551" y="3710353"/>
            <a:ext cx="25146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30" name="Rounded Rectangle 129"/>
          <p:cNvSpPr/>
          <p:nvPr/>
        </p:nvSpPr>
        <p:spPr>
          <a:xfrm rot="3610853">
            <a:off x="1917932" y="2498298"/>
            <a:ext cx="1457325" cy="619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31" name="Isosceles Triangle 130"/>
          <p:cNvSpPr/>
          <p:nvPr/>
        </p:nvSpPr>
        <p:spPr>
          <a:xfrm rot="1427755">
            <a:off x="2887101" y="3024553"/>
            <a:ext cx="457200" cy="38100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2" name="Rounded Rectangle 131"/>
          <p:cNvSpPr/>
          <p:nvPr/>
        </p:nvSpPr>
        <p:spPr>
          <a:xfrm rot="2303379">
            <a:off x="3117289" y="3438891"/>
            <a:ext cx="381000" cy="76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
        <p:nvSpPr>
          <p:cNvPr id="133" name="Rounded Rectangle 132"/>
          <p:cNvSpPr/>
          <p:nvPr/>
        </p:nvSpPr>
        <p:spPr>
          <a:xfrm rot="18560311">
            <a:off x="1735370" y="4373135"/>
            <a:ext cx="2130425" cy="4603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D6353"/>
              </a:solidFill>
            </a:endParaRPr>
          </a:p>
        </p:txBody>
      </p:sp>
    </p:spTree>
    <p:extLst>
      <p:ext uri="{BB962C8B-B14F-4D97-AF65-F5344CB8AC3E}">
        <p14:creationId xmlns:p14="http://schemas.microsoft.com/office/powerpoint/2010/main" val="27356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70">
                                            <p:txEl>
                                              <p:pRg st="0" end="0"/>
                                            </p:txEl>
                                          </p:spTgt>
                                        </p:tgtEl>
                                        <p:attrNameLst>
                                          <p:attrName>style.visibility</p:attrName>
                                        </p:attrNameLst>
                                      </p:cBhvr>
                                      <p:to>
                                        <p:strVal val="visible"/>
                                      </p:to>
                                    </p:set>
                                    <p:set>
                                      <p:cBhvr>
                                        <p:cTn id="7" dur="228" fill="hold">
                                          <p:stCondLst>
                                            <p:cond delay="0"/>
                                          </p:stCondLst>
                                        </p:cTn>
                                        <p:tgtEl>
                                          <p:spTgt spid="70">
                                            <p:txEl>
                                              <p:pRg st="0" end="0"/>
                                            </p:txEl>
                                          </p:spTgt>
                                        </p:tgtEl>
                                        <p:attrNameLst>
                                          <p:attrName>style.rotation</p:attrName>
                                        </p:attrNameLst>
                                      </p:cBhvr>
                                      <p:to>
                                        <p:strVal val="-45.0"/>
                                      </p:to>
                                    </p:set>
                                    <p:anim calcmode="lin" valueType="num">
                                      <p:cBhvr>
                                        <p:cTn id="8" dur="228" fill="hold">
                                          <p:stCondLst>
                                            <p:cond delay="228"/>
                                          </p:stCondLst>
                                        </p:cTn>
                                        <p:tgtEl>
                                          <p:spTgt spid="7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70">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7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0">
                                            <p:txEl>
                                              <p:pRg st="0" end="0"/>
                                            </p:txEl>
                                          </p:spTgt>
                                        </p:tgtEl>
                                        <p:attrNameLst>
                                          <p:attrName>ppt_y</p:attrName>
                                        </p:attrNameLst>
                                      </p:cBhvr>
                                      <p:tavLst>
                                        <p:tav tm="0">
                                          <p:val>
                                            <p:strVal val="#ppt_y-(0.354*#ppt_w-0.172*#ppt_h)"/>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2000"/>
                                        <p:tgtEl>
                                          <p:spTgt spid="9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2000"/>
                                        <p:tgtEl>
                                          <p:spTgt spid="7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2000"/>
                                        <p:tgtEl>
                                          <p:spTgt spid="8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2000"/>
                                        <p:tgtEl>
                                          <p:spTgt spid="9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2000"/>
                                        <p:tgtEl>
                                          <p:spTgt spid="86"/>
                                        </p:tgtEl>
                                      </p:cBhvr>
                                    </p:animEffect>
                                  </p:childTnLst>
                                </p:cTn>
                              </p:par>
                              <p:par>
                                <p:cTn id="27" presetID="19" presetClass="entr" presetSubtype="1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p:cTn id="29" dur="5000" fill="hold"/>
                                        <p:tgtEl>
                                          <p:spTgt spid="76"/>
                                        </p:tgtEl>
                                        <p:attrNameLst>
                                          <p:attrName>ppt_w</p:attrName>
                                        </p:attrNameLst>
                                      </p:cBhvr>
                                      <p:tavLst>
                                        <p:tav tm="0" fmla="#ppt_w*sin(2.5*pi*$)">
                                          <p:val>
                                            <p:fltVal val="0"/>
                                          </p:val>
                                        </p:tav>
                                        <p:tav tm="100000">
                                          <p:val>
                                            <p:fltVal val="1"/>
                                          </p:val>
                                        </p:tav>
                                      </p:tavLst>
                                    </p:anim>
                                    <p:anim calcmode="lin" valueType="num">
                                      <p:cBhvr>
                                        <p:cTn id="30" dur="5000" fill="hold"/>
                                        <p:tgtEl>
                                          <p:spTgt spid="76"/>
                                        </p:tgtEl>
                                        <p:attrNameLst>
                                          <p:attrName>ppt_h</p:attrName>
                                        </p:attrNameLst>
                                      </p:cBhvr>
                                      <p:tavLst>
                                        <p:tav tm="0">
                                          <p:val>
                                            <p:strVal val="#ppt_h"/>
                                          </p:val>
                                        </p:tav>
                                        <p:tav tm="100000">
                                          <p:val>
                                            <p:strVal val="#ppt_h"/>
                                          </p:val>
                                        </p:tav>
                                      </p:tavLst>
                                    </p:anim>
                                  </p:childTnLst>
                                </p:cTn>
                              </p:par>
                              <p:par>
                                <p:cTn id="31" presetID="10" presetClass="entr" presetSubtype="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2000"/>
                                        <p:tgtEl>
                                          <p:spTgt spid="87"/>
                                        </p:tgtEl>
                                      </p:cBhvr>
                                    </p:animEffect>
                                  </p:childTnLst>
                                </p:cTn>
                              </p:par>
                              <p:par>
                                <p:cTn id="34" presetID="10"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2000"/>
                                        <p:tgtEl>
                                          <p:spTgt spid="100"/>
                                        </p:tgtEl>
                                      </p:cBhvr>
                                    </p:animEffect>
                                  </p:childTnLst>
                                </p:cTn>
                              </p:par>
                              <p:par>
                                <p:cTn id="37" presetID="10" presetClass="entr" presetSubtype="0"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2000"/>
                                        <p:tgtEl>
                                          <p:spTgt spid="83"/>
                                        </p:tgtEl>
                                      </p:cBhvr>
                                    </p:animEffect>
                                  </p:childTnLst>
                                </p:cTn>
                              </p:par>
                              <p:par>
                                <p:cTn id="40" presetID="10" presetClass="entr" presetSubtype="0" fill="hold"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2000"/>
                                        <p:tgtEl>
                                          <p:spTgt spid="82"/>
                                        </p:tgtEl>
                                      </p:cBhvr>
                                    </p:animEffect>
                                  </p:childTnLst>
                                </p:cTn>
                              </p:par>
                              <p:par>
                                <p:cTn id="43" presetID="10"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000"/>
                                        <p:tgtEl>
                                          <p:spTgt spid="96"/>
                                        </p:tgtEl>
                                      </p:cBhvr>
                                    </p:animEffect>
                                  </p:childTnLst>
                                </p:cTn>
                              </p:par>
                              <p:par>
                                <p:cTn id="46" presetID="10" presetClass="entr" presetSubtype="0" fill="hold" nodeType="with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fade">
                                      <p:cBhvr>
                                        <p:cTn id="48" dur="2000"/>
                                        <p:tgtEl>
                                          <p:spTgt spid="9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fade">
                                      <p:cBhvr>
                                        <p:cTn id="51" dur="2000"/>
                                        <p:tgtEl>
                                          <p:spTgt spid="81"/>
                                        </p:tgtEl>
                                      </p:cBhvr>
                                    </p:animEffect>
                                  </p:childTnLst>
                                </p:cTn>
                              </p:par>
                            </p:childTnLst>
                          </p:cTn>
                        </p:par>
                        <p:par>
                          <p:cTn id="52" fill="hold">
                            <p:stCondLst>
                              <p:cond delay="5000"/>
                            </p:stCondLst>
                            <p:childTnLst>
                              <p:par>
                                <p:cTn id="53" presetID="10" presetClass="entr" presetSubtype="0" fill="hold" grpId="1"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2000"/>
                                        <p:tgtEl>
                                          <p:spTgt spid="73"/>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2000"/>
                                        <p:tgtEl>
                                          <p:spTgt spid="72"/>
                                        </p:tgtEl>
                                      </p:cBhvr>
                                    </p:animEffect>
                                  </p:childTnLst>
                                </p:cTn>
                              </p:par>
                            </p:childTnLst>
                          </p:cTn>
                        </p:par>
                        <p:par>
                          <p:cTn id="59" fill="hold">
                            <p:stCondLst>
                              <p:cond delay="7000"/>
                            </p:stCondLst>
                            <p:childTnLst>
                              <p:par>
                                <p:cTn id="60" presetID="10" presetClass="entr" presetSubtype="0" fill="hold" nodeType="after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2000"/>
                                        <p:tgtEl>
                                          <p:spTgt spid="71"/>
                                        </p:tgtEl>
                                      </p:cBhvr>
                                    </p:animEffect>
                                  </p:childTnLst>
                                </p:cTn>
                              </p:par>
                              <p:par>
                                <p:cTn id="63" presetID="26" presetClass="emph" presetSubtype="0" fill="hold" grpId="0" nodeType="withEffect">
                                  <p:stCondLst>
                                    <p:cond delay="0"/>
                                  </p:stCondLst>
                                  <p:childTnLst>
                                    <p:animEffect transition="out" filter="fade">
                                      <p:cBhvr>
                                        <p:cTn id="64" dur="500" tmFilter="0, 0; .2, .5; .8, .5; 1, 0"/>
                                        <p:tgtEl>
                                          <p:spTgt spid="72"/>
                                        </p:tgtEl>
                                      </p:cBhvr>
                                    </p:animEffect>
                                    <p:animScale>
                                      <p:cBhvr>
                                        <p:cTn id="65" dur="250" autoRev="1" fill="hold"/>
                                        <p:tgtEl>
                                          <p:spTgt spid="72"/>
                                        </p:tgtEl>
                                      </p:cBhvr>
                                      <p:by x="105000" y="105000"/>
                                    </p:animScale>
                                  </p:childTnLst>
                                </p:cTn>
                              </p:par>
                              <p:par>
                                <p:cTn id="66" presetID="26" presetClass="emph" presetSubtype="0" fill="hold" grpId="0" nodeType="withEffect">
                                  <p:stCondLst>
                                    <p:cond delay="0"/>
                                  </p:stCondLst>
                                  <p:childTnLst>
                                    <p:animEffect transition="out" filter="fade">
                                      <p:cBhvr>
                                        <p:cTn id="67" dur="500" tmFilter="0, 0; .2, .5; .8, .5; 1, 0"/>
                                        <p:tgtEl>
                                          <p:spTgt spid="73"/>
                                        </p:tgtEl>
                                      </p:cBhvr>
                                    </p:animEffect>
                                    <p:animScale>
                                      <p:cBhvr>
                                        <p:cTn id="68" dur="250" autoRev="1" fill="hold"/>
                                        <p:tgtEl>
                                          <p:spTgt spid="73"/>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35" presetClass="exit" presetSubtype="0" fill="hold" nodeType="clickEffect">
                                  <p:stCondLst>
                                    <p:cond delay="0"/>
                                  </p:stCondLst>
                                  <p:childTnLst>
                                    <p:animEffect transition="out" filter="fade">
                                      <p:cBhvr>
                                        <p:cTn id="72" dur="2000"/>
                                        <p:tgtEl>
                                          <p:spTgt spid="90"/>
                                        </p:tgtEl>
                                      </p:cBhvr>
                                    </p:animEffect>
                                    <p:anim calcmode="lin" valueType="num">
                                      <p:cBhvr>
                                        <p:cTn id="73" dur="2000"/>
                                        <p:tgtEl>
                                          <p:spTgt spid="90"/>
                                        </p:tgtEl>
                                        <p:attrNameLst>
                                          <p:attrName>style.rotation</p:attrName>
                                        </p:attrNameLst>
                                      </p:cBhvr>
                                      <p:tavLst>
                                        <p:tav tm="0">
                                          <p:val>
                                            <p:fltVal val="0"/>
                                          </p:val>
                                        </p:tav>
                                        <p:tav tm="100000">
                                          <p:val>
                                            <p:fltVal val="720"/>
                                          </p:val>
                                        </p:tav>
                                      </p:tavLst>
                                    </p:anim>
                                    <p:anim calcmode="lin" valueType="num">
                                      <p:cBhvr>
                                        <p:cTn id="74" dur="2000"/>
                                        <p:tgtEl>
                                          <p:spTgt spid="90"/>
                                        </p:tgtEl>
                                        <p:attrNameLst>
                                          <p:attrName>ppt_h</p:attrName>
                                        </p:attrNameLst>
                                      </p:cBhvr>
                                      <p:tavLst>
                                        <p:tav tm="0">
                                          <p:val>
                                            <p:strVal val="ppt_h"/>
                                          </p:val>
                                        </p:tav>
                                        <p:tav tm="100000">
                                          <p:val>
                                            <p:fltVal val="0"/>
                                          </p:val>
                                        </p:tav>
                                      </p:tavLst>
                                    </p:anim>
                                    <p:anim calcmode="lin" valueType="num">
                                      <p:cBhvr>
                                        <p:cTn id="75" dur="2000"/>
                                        <p:tgtEl>
                                          <p:spTgt spid="90"/>
                                        </p:tgtEl>
                                        <p:attrNameLst>
                                          <p:attrName>ppt_w</p:attrName>
                                        </p:attrNameLst>
                                      </p:cBhvr>
                                      <p:tavLst>
                                        <p:tav tm="0">
                                          <p:val>
                                            <p:strVal val="ppt_w"/>
                                          </p:val>
                                        </p:tav>
                                        <p:tav tm="100000">
                                          <p:val>
                                            <p:fltVal val="0"/>
                                          </p:val>
                                        </p:tav>
                                      </p:tavLst>
                                    </p:anim>
                                    <p:set>
                                      <p:cBhvr>
                                        <p:cTn id="76" dur="1" fill="hold">
                                          <p:stCondLst>
                                            <p:cond delay="1999"/>
                                          </p:stCondLst>
                                        </p:cTn>
                                        <p:tgtEl>
                                          <p:spTgt spid="90"/>
                                        </p:tgtEl>
                                        <p:attrNameLst>
                                          <p:attrName>style.visibility</p:attrName>
                                        </p:attrNameLst>
                                      </p:cBhvr>
                                      <p:to>
                                        <p:strVal val="hidden"/>
                                      </p:to>
                                    </p:set>
                                  </p:childTnLst>
                                </p:cTn>
                              </p:par>
                              <p:par>
                                <p:cTn id="77" presetID="35" presetClass="exit" presetSubtype="0" fill="hold" grpId="1" nodeType="withEffect">
                                  <p:stCondLst>
                                    <p:cond delay="0"/>
                                  </p:stCondLst>
                                  <p:childTnLst>
                                    <p:animEffect transition="out" filter="fade">
                                      <p:cBhvr>
                                        <p:cTn id="78" dur="2000"/>
                                        <p:tgtEl>
                                          <p:spTgt spid="79"/>
                                        </p:tgtEl>
                                      </p:cBhvr>
                                    </p:animEffect>
                                    <p:anim calcmode="lin" valueType="num">
                                      <p:cBhvr>
                                        <p:cTn id="79" dur="2000"/>
                                        <p:tgtEl>
                                          <p:spTgt spid="79"/>
                                        </p:tgtEl>
                                        <p:attrNameLst>
                                          <p:attrName>style.rotation</p:attrName>
                                        </p:attrNameLst>
                                      </p:cBhvr>
                                      <p:tavLst>
                                        <p:tav tm="0">
                                          <p:val>
                                            <p:fltVal val="0"/>
                                          </p:val>
                                        </p:tav>
                                        <p:tav tm="100000">
                                          <p:val>
                                            <p:fltVal val="720"/>
                                          </p:val>
                                        </p:tav>
                                      </p:tavLst>
                                    </p:anim>
                                    <p:anim calcmode="lin" valueType="num">
                                      <p:cBhvr>
                                        <p:cTn id="80" dur="2000"/>
                                        <p:tgtEl>
                                          <p:spTgt spid="79"/>
                                        </p:tgtEl>
                                        <p:attrNameLst>
                                          <p:attrName>ppt_h</p:attrName>
                                        </p:attrNameLst>
                                      </p:cBhvr>
                                      <p:tavLst>
                                        <p:tav tm="0">
                                          <p:val>
                                            <p:strVal val="ppt_h"/>
                                          </p:val>
                                        </p:tav>
                                        <p:tav tm="100000">
                                          <p:val>
                                            <p:fltVal val="0"/>
                                          </p:val>
                                        </p:tav>
                                      </p:tavLst>
                                    </p:anim>
                                    <p:anim calcmode="lin" valueType="num">
                                      <p:cBhvr>
                                        <p:cTn id="81" dur="2000"/>
                                        <p:tgtEl>
                                          <p:spTgt spid="79"/>
                                        </p:tgtEl>
                                        <p:attrNameLst>
                                          <p:attrName>ppt_w</p:attrName>
                                        </p:attrNameLst>
                                      </p:cBhvr>
                                      <p:tavLst>
                                        <p:tav tm="0">
                                          <p:val>
                                            <p:strVal val="ppt_w"/>
                                          </p:val>
                                        </p:tav>
                                        <p:tav tm="100000">
                                          <p:val>
                                            <p:fltVal val="0"/>
                                          </p:val>
                                        </p:tav>
                                      </p:tavLst>
                                    </p:anim>
                                    <p:set>
                                      <p:cBhvr>
                                        <p:cTn id="82" dur="1" fill="hold">
                                          <p:stCondLst>
                                            <p:cond delay="1999"/>
                                          </p:stCondLst>
                                        </p:cTn>
                                        <p:tgtEl>
                                          <p:spTgt spid="79"/>
                                        </p:tgtEl>
                                        <p:attrNameLst>
                                          <p:attrName>style.visibility</p:attrName>
                                        </p:attrNameLst>
                                      </p:cBhvr>
                                      <p:to>
                                        <p:strVal val="hidden"/>
                                      </p:to>
                                    </p:set>
                                  </p:childTnLst>
                                </p:cTn>
                              </p:par>
                              <p:par>
                                <p:cTn id="83" presetID="35" presetClass="exit" presetSubtype="0" fill="hold" grpId="1" nodeType="withEffect">
                                  <p:stCondLst>
                                    <p:cond delay="0"/>
                                  </p:stCondLst>
                                  <p:childTnLst>
                                    <p:animEffect transition="out" filter="fade">
                                      <p:cBhvr>
                                        <p:cTn id="84" dur="2000"/>
                                        <p:tgtEl>
                                          <p:spTgt spid="80"/>
                                        </p:tgtEl>
                                      </p:cBhvr>
                                    </p:animEffect>
                                    <p:anim calcmode="lin" valueType="num">
                                      <p:cBhvr>
                                        <p:cTn id="85" dur="2000"/>
                                        <p:tgtEl>
                                          <p:spTgt spid="80"/>
                                        </p:tgtEl>
                                        <p:attrNameLst>
                                          <p:attrName>style.rotation</p:attrName>
                                        </p:attrNameLst>
                                      </p:cBhvr>
                                      <p:tavLst>
                                        <p:tav tm="0">
                                          <p:val>
                                            <p:fltVal val="0"/>
                                          </p:val>
                                        </p:tav>
                                        <p:tav tm="100000">
                                          <p:val>
                                            <p:fltVal val="720"/>
                                          </p:val>
                                        </p:tav>
                                      </p:tavLst>
                                    </p:anim>
                                    <p:anim calcmode="lin" valueType="num">
                                      <p:cBhvr>
                                        <p:cTn id="86" dur="2000"/>
                                        <p:tgtEl>
                                          <p:spTgt spid="80"/>
                                        </p:tgtEl>
                                        <p:attrNameLst>
                                          <p:attrName>ppt_h</p:attrName>
                                        </p:attrNameLst>
                                      </p:cBhvr>
                                      <p:tavLst>
                                        <p:tav tm="0">
                                          <p:val>
                                            <p:strVal val="ppt_h"/>
                                          </p:val>
                                        </p:tav>
                                        <p:tav tm="100000">
                                          <p:val>
                                            <p:fltVal val="0"/>
                                          </p:val>
                                        </p:tav>
                                      </p:tavLst>
                                    </p:anim>
                                    <p:anim calcmode="lin" valueType="num">
                                      <p:cBhvr>
                                        <p:cTn id="87" dur="2000"/>
                                        <p:tgtEl>
                                          <p:spTgt spid="80"/>
                                        </p:tgtEl>
                                        <p:attrNameLst>
                                          <p:attrName>ppt_w</p:attrName>
                                        </p:attrNameLst>
                                      </p:cBhvr>
                                      <p:tavLst>
                                        <p:tav tm="0">
                                          <p:val>
                                            <p:strVal val="ppt_w"/>
                                          </p:val>
                                        </p:tav>
                                        <p:tav tm="100000">
                                          <p:val>
                                            <p:fltVal val="0"/>
                                          </p:val>
                                        </p:tav>
                                      </p:tavLst>
                                    </p:anim>
                                    <p:set>
                                      <p:cBhvr>
                                        <p:cTn id="88" dur="1" fill="hold">
                                          <p:stCondLst>
                                            <p:cond delay="1999"/>
                                          </p:stCondLst>
                                        </p:cTn>
                                        <p:tgtEl>
                                          <p:spTgt spid="80"/>
                                        </p:tgtEl>
                                        <p:attrNameLst>
                                          <p:attrName>style.visibility</p:attrName>
                                        </p:attrNameLst>
                                      </p:cBhvr>
                                      <p:to>
                                        <p:strVal val="hidden"/>
                                      </p:to>
                                    </p:set>
                                  </p:childTnLst>
                                </p:cTn>
                              </p:par>
                              <p:par>
                                <p:cTn id="89" presetID="35" presetClass="exit" presetSubtype="0" fill="hold" grpId="1" nodeType="withEffect">
                                  <p:stCondLst>
                                    <p:cond delay="0"/>
                                  </p:stCondLst>
                                  <p:childTnLst>
                                    <p:animEffect transition="out" filter="fade">
                                      <p:cBhvr>
                                        <p:cTn id="90" dur="2000"/>
                                        <p:tgtEl>
                                          <p:spTgt spid="99"/>
                                        </p:tgtEl>
                                      </p:cBhvr>
                                    </p:animEffect>
                                    <p:anim calcmode="lin" valueType="num">
                                      <p:cBhvr>
                                        <p:cTn id="91" dur="2000"/>
                                        <p:tgtEl>
                                          <p:spTgt spid="99"/>
                                        </p:tgtEl>
                                        <p:attrNameLst>
                                          <p:attrName>style.rotation</p:attrName>
                                        </p:attrNameLst>
                                      </p:cBhvr>
                                      <p:tavLst>
                                        <p:tav tm="0">
                                          <p:val>
                                            <p:fltVal val="0"/>
                                          </p:val>
                                        </p:tav>
                                        <p:tav tm="100000">
                                          <p:val>
                                            <p:fltVal val="720"/>
                                          </p:val>
                                        </p:tav>
                                      </p:tavLst>
                                    </p:anim>
                                    <p:anim calcmode="lin" valueType="num">
                                      <p:cBhvr>
                                        <p:cTn id="92" dur="2000"/>
                                        <p:tgtEl>
                                          <p:spTgt spid="99"/>
                                        </p:tgtEl>
                                        <p:attrNameLst>
                                          <p:attrName>ppt_h</p:attrName>
                                        </p:attrNameLst>
                                      </p:cBhvr>
                                      <p:tavLst>
                                        <p:tav tm="0">
                                          <p:val>
                                            <p:strVal val="ppt_h"/>
                                          </p:val>
                                        </p:tav>
                                        <p:tav tm="100000">
                                          <p:val>
                                            <p:fltVal val="0"/>
                                          </p:val>
                                        </p:tav>
                                      </p:tavLst>
                                    </p:anim>
                                    <p:anim calcmode="lin" valueType="num">
                                      <p:cBhvr>
                                        <p:cTn id="93" dur="2000"/>
                                        <p:tgtEl>
                                          <p:spTgt spid="99"/>
                                        </p:tgtEl>
                                        <p:attrNameLst>
                                          <p:attrName>ppt_w</p:attrName>
                                        </p:attrNameLst>
                                      </p:cBhvr>
                                      <p:tavLst>
                                        <p:tav tm="0">
                                          <p:val>
                                            <p:strVal val="ppt_w"/>
                                          </p:val>
                                        </p:tav>
                                        <p:tav tm="100000">
                                          <p:val>
                                            <p:fltVal val="0"/>
                                          </p:val>
                                        </p:tav>
                                      </p:tavLst>
                                    </p:anim>
                                    <p:set>
                                      <p:cBhvr>
                                        <p:cTn id="94" dur="1" fill="hold">
                                          <p:stCondLst>
                                            <p:cond delay="1999"/>
                                          </p:stCondLst>
                                        </p:cTn>
                                        <p:tgtEl>
                                          <p:spTgt spid="99"/>
                                        </p:tgtEl>
                                        <p:attrNameLst>
                                          <p:attrName>style.visibility</p:attrName>
                                        </p:attrNameLst>
                                      </p:cBhvr>
                                      <p:to>
                                        <p:strVal val="hidden"/>
                                      </p:to>
                                    </p:set>
                                  </p:childTnLst>
                                </p:cTn>
                              </p:par>
                              <p:par>
                                <p:cTn id="95" presetID="35" presetClass="exit" presetSubtype="0" fill="hold" nodeType="withEffect">
                                  <p:stCondLst>
                                    <p:cond delay="0"/>
                                  </p:stCondLst>
                                  <p:childTnLst>
                                    <p:animEffect transition="out" filter="fade">
                                      <p:cBhvr>
                                        <p:cTn id="96" dur="2000"/>
                                        <p:tgtEl>
                                          <p:spTgt spid="100"/>
                                        </p:tgtEl>
                                      </p:cBhvr>
                                    </p:animEffect>
                                    <p:anim calcmode="lin" valueType="num">
                                      <p:cBhvr>
                                        <p:cTn id="97" dur="2000"/>
                                        <p:tgtEl>
                                          <p:spTgt spid="100"/>
                                        </p:tgtEl>
                                        <p:attrNameLst>
                                          <p:attrName>style.rotation</p:attrName>
                                        </p:attrNameLst>
                                      </p:cBhvr>
                                      <p:tavLst>
                                        <p:tav tm="0">
                                          <p:val>
                                            <p:fltVal val="0"/>
                                          </p:val>
                                        </p:tav>
                                        <p:tav tm="100000">
                                          <p:val>
                                            <p:fltVal val="720"/>
                                          </p:val>
                                        </p:tav>
                                      </p:tavLst>
                                    </p:anim>
                                    <p:anim calcmode="lin" valueType="num">
                                      <p:cBhvr>
                                        <p:cTn id="98" dur="2000"/>
                                        <p:tgtEl>
                                          <p:spTgt spid="100"/>
                                        </p:tgtEl>
                                        <p:attrNameLst>
                                          <p:attrName>ppt_h</p:attrName>
                                        </p:attrNameLst>
                                      </p:cBhvr>
                                      <p:tavLst>
                                        <p:tav tm="0">
                                          <p:val>
                                            <p:strVal val="ppt_h"/>
                                          </p:val>
                                        </p:tav>
                                        <p:tav tm="100000">
                                          <p:val>
                                            <p:fltVal val="0"/>
                                          </p:val>
                                        </p:tav>
                                      </p:tavLst>
                                    </p:anim>
                                    <p:anim calcmode="lin" valueType="num">
                                      <p:cBhvr>
                                        <p:cTn id="99" dur="2000"/>
                                        <p:tgtEl>
                                          <p:spTgt spid="100"/>
                                        </p:tgtEl>
                                        <p:attrNameLst>
                                          <p:attrName>ppt_w</p:attrName>
                                        </p:attrNameLst>
                                      </p:cBhvr>
                                      <p:tavLst>
                                        <p:tav tm="0">
                                          <p:val>
                                            <p:strVal val="ppt_w"/>
                                          </p:val>
                                        </p:tav>
                                        <p:tav tm="100000">
                                          <p:val>
                                            <p:fltVal val="0"/>
                                          </p:val>
                                        </p:tav>
                                      </p:tavLst>
                                    </p:anim>
                                    <p:set>
                                      <p:cBhvr>
                                        <p:cTn id="100" dur="1" fill="hold">
                                          <p:stCondLst>
                                            <p:cond delay="1999"/>
                                          </p:stCondLst>
                                        </p:cTn>
                                        <p:tgtEl>
                                          <p:spTgt spid="100"/>
                                        </p:tgtEl>
                                        <p:attrNameLst>
                                          <p:attrName>style.visibility</p:attrName>
                                        </p:attrNameLst>
                                      </p:cBhvr>
                                      <p:to>
                                        <p:strVal val="hidden"/>
                                      </p:to>
                                    </p:set>
                                  </p:childTnLst>
                                </p:cTn>
                              </p:par>
                              <p:par>
                                <p:cTn id="101" presetID="35" presetClass="exit" presetSubtype="0" fill="hold" grpId="1" nodeType="withEffect">
                                  <p:stCondLst>
                                    <p:cond delay="0"/>
                                  </p:stCondLst>
                                  <p:childTnLst>
                                    <p:animEffect transition="out" filter="fade">
                                      <p:cBhvr>
                                        <p:cTn id="102" dur="2000"/>
                                        <p:tgtEl>
                                          <p:spTgt spid="86"/>
                                        </p:tgtEl>
                                      </p:cBhvr>
                                    </p:animEffect>
                                    <p:anim calcmode="lin" valueType="num">
                                      <p:cBhvr>
                                        <p:cTn id="103" dur="2000"/>
                                        <p:tgtEl>
                                          <p:spTgt spid="86"/>
                                        </p:tgtEl>
                                        <p:attrNameLst>
                                          <p:attrName>style.rotation</p:attrName>
                                        </p:attrNameLst>
                                      </p:cBhvr>
                                      <p:tavLst>
                                        <p:tav tm="0">
                                          <p:val>
                                            <p:fltVal val="0"/>
                                          </p:val>
                                        </p:tav>
                                        <p:tav tm="100000">
                                          <p:val>
                                            <p:fltVal val="720"/>
                                          </p:val>
                                        </p:tav>
                                      </p:tavLst>
                                    </p:anim>
                                    <p:anim calcmode="lin" valueType="num">
                                      <p:cBhvr>
                                        <p:cTn id="104" dur="2000"/>
                                        <p:tgtEl>
                                          <p:spTgt spid="86"/>
                                        </p:tgtEl>
                                        <p:attrNameLst>
                                          <p:attrName>ppt_h</p:attrName>
                                        </p:attrNameLst>
                                      </p:cBhvr>
                                      <p:tavLst>
                                        <p:tav tm="0">
                                          <p:val>
                                            <p:strVal val="ppt_h"/>
                                          </p:val>
                                        </p:tav>
                                        <p:tav tm="100000">
                                          <p:val>
                                            <p:fltVal val="0"/>
                                          </p:val>
                                        </p:tav>
                                      </p:tavLst>
                                    </p:anim>
                                    <p:anim calcmode="lin" valueType="num">
                                      <p:cBhvr>
                                        <p:cTn id="105" dur="2000"/>
                                        <p:tgtEl>
                                          <p:spTgt spid="86"/>
                                        </p:tgtEl>
                                        <p:attrNameLst>
                                          <p:attrName>ppt_w</p:attrName>
                                        </p:attrNameLst>
                                      </p:cBhvr>
                                      <p:tavLst>
                                        <p:tav tm="0">
                                          <p:val>
                                            <p:strVal val="ppt_w"/>
                                          </p:val>
                                        </p:tav>
                                        <p:tav tm="100000">
                                          <p:val>
                                            <p:fltVal val="0"/>
                                          </p:val>
                                        </p:tav>
                                      </p:tavLst>
                                    </p:anim>
                                    <p:set>
                                      <p:cBhvr>
                                        <p:cTn id="106" dur="1" fill="hold">
                                          <p:stCondLst>
                                            <p:cond delay="1999"/>
                                          </p:stCondLst>
                                        </p:cTn>
                                        <p:tgtEl>
                                          <p:spTgt spid="86"/>
                                        </p:tgtEl>
                                        <p:attrNameLst>
                                          <p:attrName>style.visibility</p:attrName>
                                        </p:attrNameLst>
                                      </p:cBhvr>
                                      <p:to>
                                        <p:strVal val="hidden"/>
                                      </p:to>
                                    </p:set>
                                  </p:childTnLst>
                                </p:cTn>
                              </p:par>
                              <p:par>
                                <p:cTn id="107" presetID="35" presetClass="exit" presetSubtype="0" fill="hold" nodeType="withEffect">
                                  <p:stCondLst>
                                    <p:cond delay="0"/>
                                  </p:stCondLst>
                                  <p:childTnLst>
                                    <p:animEffect transition="out" filter="fade">
                                      <p:cBhvr>
                                        <p:cTn id="108" dur="2000"/>
                                        <p:tgtEl>
                                          <p:spTgt spid="87"/>
                                        </p:tgtEl>
                                      </p:cBhvr>
                                    </p:animEffect>
                                    <p:anim calcmode="lin" valueType="num">
                                      <p:cBhvr>
                                        <p:cTn id="109" dur="2000"/>
                                        <p:tgtEl>
                                          <p:spTgt spid="87"/>
                                        </p:tgtEl>
                                        <p:attrNameLst>
                                          <p:attrName>style.rotation</p:attrName>
                                        </p:attrNameLst>
                                      </p:cBhvr>
                                      <p:tavLst>
                                        <p:tav tm="0">
                                          <p:val>
                                            <p:fltVal val="0"/>
                                          </p:val>
                                        </p:tav>
                                        <p:tav tm="100000">
                                          <p:val>
                                            <p:fltVal val="720"/>
                                          </p:val>
                                        </p:tav>
                                      </p:tavLst>
                                    </p:anim>
                                    <p:anim calcmode="lin" valueType="num">
                                      <p:cBhvr>
                                        <p:cTn id="110" dur="2000"/>
                                        <p:tgtEl>
                                          <p:spTgt spid="87"/>
                                        </p:tgtEl>
                                        <p:attrNameLst>
                                          <p:attrName>ppt_h</p:attrName>
                                        </p:attrNameLst>
                                      </p:cBhvr>
                                      <p:tavLst>
                                        <p:tav tm="0">
                                          <p:val>
                                            <p:strVal val="ppt_h"/>
                                          </p:val>
                                        </p:tav>
                                        <p:tav tm="100000">
                                          <p:val>
                                            <p:fltVal val="0"/>
                                          </p:val>
                                        </p:tav>
                                      </p:tavLst>
                                    </p:anim>
                                    <p:anim calcmode="lin" valueType="num">
                                      <p:cBhvr>
                                        <p:cTn id="111" dur="2000"/>
                                        <p:tgtEl>
                                          <p:spTgt spid="87"/>
                                        </p:tgtEl>
                                        <p:attrNameLst>
                                          <p:attrName>ppt_w</p:attrName>
                                        </p:attrNameLst>
                                      </p:cBhvr>
                                      <p:tavLst>
                                        <p:tav tm="0">
                                          <p:val>
                                            <p:strVal val="ppt_w"/>
                                          </p:val>
                                        </p:tav>
                                        <p:tav tm="100000">
                                          <p:val>
                                            <p:fltVal val="0"/>
                                          </p:val>
                                        </p:tav>
                                      </p:tavLst>
                                    </p:anim>
                                    <p:set>
                                      <p:cBhvr>
                                        <p:cTn id="112" dur="1" fill="hold">
                                          <p:stCondLst>
                                            <p:cond delay="1999"/>
                                          </p:stCondLst>
                                        </p:cTn>
                                        <p:tgtEl>
                                          <p:spTgt spid="87"/>
                                        </p:tgtEl>
                                        <p:attrNameLst>
                                          <p:attrName>style.visibility</p:attrName>
                                        </p:attrNameLst>
                                      </p:cBhvr>
                                      <p:to>
                                        <p:strVal val="hidden"/>
                                      </p:to>
                                    </p:set>
                                  </p:childTnLst>
                                </p:cTn>
                              </p:par>
                              <p:par>
                                <p:cTn id="113" presetID="35" presetClass="exit" presetSubtype="0" fill="hold" nodeType="withEffect">
                                  <p:stCondLst>
                                    <p:cond delay="0"/>
                                  </p:stCondLst>
                                  <p:childTnLst>
                                    <p:animEffect transition="out" filter="fade">
                                      <p:cBhvr>
                                        <p:cTn id="114" dur="2000"/>
                                        <p:tgtEl>
                                          <p:spTgt spid="93"/>
                                        </p:tgtEl>
                                      </p:cBhvr>
                                    </p:animEffect>
                                    <p:anim calcmode="lin" valueType="num">
                                      <p:cBhvr>
                                        <p:cTn id="115" dur="2000"/>
                                        <p:tgtEl>
                                          <p:spTgt spid="93"/>
                                        </p:tgtEl>
                                        <p:attrNameLst>
                                          <p:attrName>style.rotation</p:attrName>
                                        </p:attrNameLst>
                                      </p:cBhvr>
                                      <p:tavLst>
                                        <p:tav tm="0">
                                          <p:val>
                                            <p:fltVal val="0"/>
                                          </p:val>
                                        </p:tav>
                                        <p:tav tm="100000">
                                          <p:val>
                                            <p:fltVal val="720"/>
                                          </p:val>
                                        </p:tav>
                                      </p:tavLst>
                                    </p:anim>
                                    <p:anim calcmode="lin" valueType="num">
                                      <p:cBhvr>
                                        <p:cTn id="116" dur="2000"/>
                                        <p:tgtEl>
                                          <p:spTgt spid="93"/>
                                        </p:tgtEl>
                                        <p:attrNameLst>
                                          <p:attrName>ppt_h</p:attrName>
                                        </p:attrNameLst>
                                      </p:cBhvr>
                                      <p:tavLst>
                                        <p:tav tm="0">
                                          <p:val>
                                            <p:strVal val="ppt_h"/>
                                          </p:val>
                                        </p:tav>
                                        <p:tav tm="100000">
                                          <p:val>
                                            <p:fltVal val="0"/>
                                          </p:val>
                                        </p:tav>
                                      </p:tavLst>
                                    </p:anim>
                                    <p:anim calcmode="lin" valueType="num">
                                      <p:cBhvr>
                                        <p:cTn id="117" dur="2000"/>
                                        <p:tgtEl>
                                          <p:spTgt spid="93"/>
                                        </p:tgtEl>
                                        <p:attrNameLst>
                                          <p:attrName>ppt_w</p:attrName>
                                        </p:attrNameLst>
                                      </p:cBhvr>
                                      <p:tavLst>
                                        <p:tav tm="0">
                                          <p:val>
                                            <p:strVal val="ppt_w"/>
                                          </p:val>
                                        </p:tav>
                                        <p:tav tm="100000">
                                          <p:val>
                                            <p:fltVal val="0"/>
                                          </p:val>
                                        </p:tav>
                                      </p:tavLst>
                                    </p:anim>
                                    <p:set>
                                      <p:cBhvr>
                                        <p:cTn id="118" dur="1" fill="hold">
                                          <p:stCondLst>
                                            <p:cond delay="1999"/>
                                          </p:stCondLst>
                                        </p:cTn>
                                        <p:tgtEl>
                                          <p:spTgt spid="93"/>
                                        </p:tgtEl>
                                        <p:attrNameLst>
                                          <p:attrName>style.visibility</p:attrName>
                                        </p:attrNameLst>
                                      </p:cBhvr>
                                      <p:to>
                                        <p:strVal val="hidden"/>
                                      </p:to>
                                    </p:set>
                                  </p:childTnLst>
                                </p:cTn>
                              </p:par>
                              <p:par>
                                <p:cTn id="119" presetID="35" presetClass="exit" presetSubtype="0" fill="hold" nodeType="withEffect">
                                  <p:stCondLst>
                                    <p:cond delay="0"/>
                                  </p:stCondLst>
                                  <p:childTnLst>
                                    <p:animEffect transition="out" filter="fade">
                                      <p:cBhvr>
                                        <p:cTn id="120" dur="2000"/>
                                        <p:tgtEl>
                                          <p:spTgt spid="83"/>
                                        </p:tgtEl>
                                      </p:cBhvr>
                                    </p:animEffect>
                                    <p:anim calcmode="lin" valueType="num">
                                      <p:cBhvr>
                                        <p:cTn id="121" dur="2000"/>
                                        <p:tgtEl>
                                          <p:spTgt spid="83"/>
                                        </p:tgtEl>
                                        <p:attrNameLst>
                                          <p:attrName>style.rotation</p:attrName>
                                        </p:attrNameLst>
                                      </p:cBhvr>
                                      <p:tavLst>
                                        <p:tav tm="0">
                                          <p:val>
                                            <p:fltVal val="0"/>
                                          </p:val>
                                        </p:tav>
                                        <p:tav tm="100000">
                                          <p:val>
                                            <p:fltVal val="720"/>
                                          </p:val>
                                        </p:tav>
                                      </p:tavLst>
                                    </p:anim>
                                    <p:anim calcmode="lin" valueType="num">
                                      <p:cBhvr>
                                        <p:cTn id="122" dur="2000"/>
                                        <p:tgtEl>
                                          <p:spTgt spid="83"/>
                                        </p:tgtEl>
                                        <p:attrNameLst>
                                          <p:attrName>ppt_h</p:attrName>
                                        </p:attrNameLst>
                                      </p:cBhvr>
                                      <p:tavLst>
                                        <p:tav tm="0">
                                          <p:val>
                                            <p:strVal val="ppt_h"/>
                                          </p:val>
                                        </p:tav>
                                        <p:tav tm="100000">
                                          <p:val>
                                            <p:fltVal val="0"/>
                                          </p:val>
                                        </p:tav>
                                      </p:tavLst>
                                    </p:anim>
                                    <p:anim calcmode="lin" valueType="num">
                                      <p:cBhvr>
                                        <p:cTn id="123" dur="2000"/>
                                        <p:tgtEl>
                                          <p:spTgt spid="83"/>
                                        </p:tgtEl>
                                        <p:attrNameLst>
                                          <p:attrName>ppt_w</p:attrName>
                                        </p:attrNameLst>
                                      </p:cBhvr>
                                      <p:tavLst>
                                        <p:tav tm="0">
                                          <p:val>
                                            <p:strVal val="ppt_w"/>
                                          </p:val>
                                        </p:tav>
                                        <p:tav tm="100000">
                                          <p:val>
                                            <p:fltVal val="0"/>
                                          </p:val>
                                        </p:tav>
                                      </p:tavLst>
                                    </p:anim>
                                    <p:set>
                                      <p:cBhvr>
                                        <p:cTn id="124" dur="1" fill="hold">
                                          <p:stCondLst>
                                            <p:cond delay="1999"/>
                                          </p:stCondLst>
                                        </p:cTn>
                                        <p:tgtEl>
                                          <p:spTgt spid="83"/>
                                        </p:tgtEl>
                                        <p:attrNameLst>
                                          <p:attrName>style.visibility</p:attrName>
                                        </p:attrNameLst>
                                      </p:cBhvr>
                                      <p:to>
                                        <p:strVal val="hidden"/>
                                      </p:to>
                                    </p:set>
                                  </p:childTnLst>
                                </p:cTn>
                              </p:par>
                              <p:par>
                                <p:cTn id="125" presetID="35" presetClass="exit" presetSubtype="0" fill="hold" nodeType="withEffect">
                                  <p:stCondLst>
                                    <p:cond delay="0"/>
                                  </p:stCondLst>
                                  <p:childTnLst>
                                    <p:animEffect transition="out" filter="fade">
                                      <p:cBhvr>
                                        <p:cTn id="126" dur="2000"/>
                                        <p:tgtEl>
                                          <p:spTgt spid="96"/>
                                        </p:tgtEl>
                                      </p:cBhvr>
                                    </p:animEffect>
                                    <p:anim calcmode="lin" valueType="num">
                                      <p:cBhvr>
                                        <p:cTn id="127" dur="2000"/>
                                        <p:tgtEl>
                                          <p:spTgt spid="96"/>
                                        </p:tgtEl>
                                        <p:attrNameLst>
                                          <p:attrName>style.rotation</p:attrName>
                                        </p:attrNameLst>
                                      </p:cBhvr>
                                      <p:tavLst>
                                        <p:tav tm="0">
                                          <p:val>
                                            <p:fltVal val="0"/>
                                          </p:val>
                                        </p:tav>
                                        <p:tav tm="100000">
                                          <p:val>
                                            <p:fltVal val="720"/>
                                          </p:val>
                                        </p:tav>
                                      </p:tavLst>
                                    </p:anim>
                                    <p:anim calcmode="lin" valueType="num">
                                      <p:cBhvr>
                                        <p:cTn id="128" dur="2000"/>
                                        <p:tgtEl>
                                          <p:spTgt spid="96"/>
                                        </p:tgtEl>
                                        <p:attrNameLst>
                                          <p:attrName>ppt_h</p:attrName>
                                        </p:attrNameLst>
                                      </p:cBhvr>
                                      <p:tavLst>
                                        <p:tav tm="0">
                                          <p:val>
                                            <p:strVal val="ppt_h"/>
                                          </p:val>
                                        </p:tav>
                                        <p:tav tm="100000">
                                          <p:val>
                                            <p:fltVal val="0"/>
                                          </p:val>
                                        </p:tav>
                                      </p:tavLst>
                                    </p:anim>
                                    <p:anim calcmode="lin" valueType="num">
                                      <p:cBhvr>
                                        <p:cTn id="129" dur="2000"/>
                                        <p:tgtEl>
                                          <p:spTgt spid="96"/>
                                        </p:tgtEl>
                                        <p:attrNameLst>
                                          <p:attrName>ppt_w</p:attrName>
                                        </p:attrNameLst>
                                      </p:cBhvr>
                                      <p:tavLst>
                                        <p:tav tm="0">
                                          <p:val>
                                            <p:strVal val="ppt_w"/>
                                          </p:val>
                                        </p:tav>
                                        <p:tav tm="100000">
                                          <p:val>
                                            <p:fltVal val="0"/>
                                          </p:val>
                                        </p:tav>
                                      </p:tavLst>
                                    </p:anim>
                                    <p:set>
                                      <p:cBhvr>
                                        <p:cTn id="130" dur="1" fill="hold">
                                          <p:stCondLst>
                                            <p:cond delay="1999"/>
                                          </p:stCondLst>
                                        </p:cTn>
                                        <p:tgtEl>
                                          <p:spTgt spid="96"/>
                                        </p:tgtEl>
                                        <p:attrNameLst>
                                          <p:attrName>style.visibility</p:attrName>
                                        </p:attrNameLst>
                                      </p:cBhvr>
                                      <p:to>
                                        <p:strVal val="hidden"/>
                                      </p:to>
                                    </p:set>
                                  </p:childTnLst>
                                </p:cTn>
                              </p:par>
                              <p:par>
                                <p:cTn id="131" presetID="35" presetClass="exit" presetSubtype="0" fill="hold" grpId="1" nodeType="withEffect">
                                  <p:stCondLst>
                                    <p:cond delay="0"/>
                                  </p:stCondLst>
                                  <p:childTnLst>
                                    <p:animEffect transition="out" filter="fade">
                                      <p:cBhvr>
                                        <p:cTn id="132" dur="2000"/>
                                        <p:tgtEl>
                                          <p:spTgt spid="81"/>
                                        </p:tgtEl>
                                      </p:cBhvr>
                                    </p:animEffect>
                                    <p:anim calcmode="lin" valueType="num">
                                      <p:cBhvr>
                                        <p:cTn id="133" dur="2000"/>
                                        <p:tgtEl>
                                          <p:spTgt spid="81"/>
                                        </p:tgtEl>
                                        <p:attrNameLst>
                                          <p:attrName>style.rotation</p:attrName>
                                        </p:attrNameLst>
                                      </p:cBhvr>
                                      <p:tavLst>
                                        <p:tav tm="0">
                                          <p:val>
                                            <p:fltVal val="0"/>
                                          </p:val>
                                        </p:tav>
                                        <p:tav tm="100000">
                                          <p:val>
                                            <p:fltVal val="720"/>
                                          </p:val>
                                        </p:tav>
                                      </p:tavLst>
                                    </p:anim>
                                    <p:anim calcmode="lin" valueType="num">
                                      <p:cBhvr>
                                        <p:cTn id="134" dur="2000"/>
                                        <p:tgtEl>
                                          <p:spTgt spid="81"/>
                                        </p:tgtEl>
                                        <p:attrNameLst>
                                          <p:attrName>ppt_h</p:attrName>
                                        </p:attrNameLst>
                                      </p:cBhvr>
                                      <p:tavLst>
                                        <p:tav tm="0">
                                          <p:val>
                                            <p:strVal val="ppt_h"/>
                                          </p:val>
                                        </p:tav>
                                        <p:tav tm="100000">
                                          <p:val>
                                            <p:fltVal val="0"/>
                                          </p:val>
                                        </p:tav>
                                      </p:tavLst>
                                    </p:anim>
                                    <p:anim calcmode="lin" valueType="num">
                                      <p:cBhvr>
                                        <p:cTn id="135" dur="2000"/>
                                        <p:tgtEl>
                                          <p:spTgt spid="81"/>
                                        </p:tgtEl>
                                        <p:attrNameLst>
                                          <p:attrName>ppt_w</p:attrName>
                                        </p:attrNameLst>
                                      </p:cBhvr>
                                      <p:tavLst>
                                        <p:tav tm="0">
                                          <p:val>
                                            <p:strVal val="ppt_w"/>
                                          </p:val>
                                        </p:tav>
                                        <p:tav tm="100000">
                                          <p:val>
                                            <p:fltVal val="0"/>
                                          </p:val>
                                        </p:tav>
                                      </p:tavLst>
                                    </p:anim>
                                    <p:set>
                                      <p:cBhvr>
                                        <p:cTn id="136" dur="1" fill="hold">
                                          <p:stCondLst>
                                            <p:cond delay="1999"/>
                                          </p:stCondLst>
                                        </p:cTn>
                                        <p:tgtEl>
                                          <p:spTgt spid="81"/>
                                        </p:tgtEl>
                                        <p:attrNameLst>
                                          <p:attrName>style.visibility</p:attrName>
                                        </p:attrNameLst>
                                      </p:cBhvr>
                                      <p:to>
                                        <p:strVal val="hidden"/>
                                      </p:to>
                                    </p:set>
                                  </p:childTnLst>
                                </p:cTn>
                              </p:par>
                              <p:par>
                                <p:cTn id="137" presetID="35" presetClass="exit" presetSubtype="0" fill="hold" nodeType="withEffect">
                                  <p:stCondLst>
                                    <p:cond delay="0"/>
                                  </p:stCondLst>
                                  <p:childTnLst>
                                    <p:animEffect transition="out" filter="fade">
                                      <p:cBhvr>
                                        <p:cTn id="138" dur="2000"/>
                                        <p:tgtEl>
                                          <p:spTgt spid="82"/>
                                        </p:tgtEl>
                                      </p:cBhvr>
                                    </p:animEffect>
                                    <p:anim calcmode="lin" valueType="num">
                                      <p:cBhvr>
                                        <p:cTn id="139" dur="2000"/>
                                        <p:tgtEl>
                                          <p:spTgt spid="82"/>
                                        </p:tgtEl>
                                        <p:attrNameLst>
                                          <p:attrName>style.rotation</p:attrName>
                                        </p:attrNameLst>
                                      </p:cBhvr>
                                      <p:tavLst>
                                        <p:tav tm="0">
                                          <p:val>
                                            <p:fltVal val="0"/>
                                          </p:val>
                                        </p:tav>
                                        <p:tav tm="100000">
                                          <p:val>
                                            <p:fltVal val="720"/>
                                          </p:val>
                                        </p:tav>
                                      </p:tavLst>
                                    </p:anim>
                                    <p:anim calcmode="lin" valueType="num">
                                      <p:cBhvr>
                                        <p:cTn id="140" dur="2000"/>
                                        <p:tgtEl>
                                          <p:spTgt spid="82"/>
                                        </p:tgtEl>
                                        <p:attrNameLst>
                                          <p:attrName>ppt_h</p:attrName>
                                        </p:attrNameLst>
                                      </p:cBhvr>
                                      <p:tavLst>
                                        <p:tav tm="0">
                                          <p:val>
                                            <p:strVal val="ppt_h"/>
                                          </p:val>
                                        </p:tav>
                                        <p:tav tm="100000">
                                          <p:val>
                                            <p:fltVal val="0"/>
                                          </p:val>
                                        </p:tav>
                                      </p:tavLst>
                                    </p:anim>
                                    <p:anim calcmode="lin" valueType="num">
                                      <p:cBhvr>
                                        <p:cTn id="141" dur="2000"/>
                                        <p:tgtEl>
                                          <p:spTgt spid="82"/>
                                        </p:tgtEl>
                                        <p:attrNameLst>
                                          <p:attrName>ppt_w</p:attrName>
                                        </p:attrNameLst>
                                      </p:cBhvr>
                                      <p:tavLst>
                                        <p:tav tm="0">
                                          <p:val>
                                            <p:strVal val="ppt_w"/>
                                          </p:val>
                                        </p:tav>
                                        <p:tav tm="100000">
                                          <p:val>
                                            <p:fltVal val="0"/>
                                          </p:val>
                                        </p:tav>
                                      </p:tavLst>
                                    </p:anim>
                                    <p:set>
                                      <p:cBhvr>
                                        <p:cTn id="142" dur="1" fill="hold">
                                          <p:stCondLst>
                                            <p:cond delay="1999"/>
                                          </p:stCondLst>
                                        </p:cTn>
                                        <p:tgtEl>
                                          <p:spTgt spid="82"/>
                                        </p:tgtEl>
                                        <p:attrNameLst>
                                          <p:attrName>style.visibility</p:attrName>
                                        </p:attrNameLst>
                                      </p:cBhvr>
                                      <p:to>
                                        <p:strVal val="hidden"/>
                                      </p:to>
                                    </p:set>
                                  </p:childTnLst>
                                </p:cTn>
                              </p:par>
                            </p:childTnLst>
                          </p:cTn>
                        </p:par>
                        <p:par>
                          <p:cTn id="143" fill="hold">
                            <p:stCondLst>
                              <p:cond delay="2000"/>
                            </p:stCondLst>
                            <p:childTnLst>
                              <p:par>
                                <p:cTn id="144" presetID="38" presetClass="entr" presetSubtype="0" accel="50000" fill="hold" grpId="0" nodeType="afterEffect">
                                  <p:stCondLst>
                                    <p:cond delay="0"/>
                                  </p:stCondLst>
                                  <p:iterate type="lt">
                                    <p:tmPct val="50000"/>
                                  </p:iterate>
                                  <p:childTnLst>
                                    <p:set>
                                      <p:cBhvr>
                                        <p:cTn id="145" dur="1" fill="hold">
                                          <p:stCondLst>
                                            <p:cond delay="0"/>
                                          </p:stCondLst>
                                        </p:cTn>
                                        <p:tgtEl>
                                          <p:spTgt spid="74"/>
                                        </p:tgtEl>
                                        <p:attrNameLst>
                                          <p:attrName>style.visibility</p:attrName>
                                        </p:attrNameLst>
                                      </p:cBhvr>
                                      <p:to>
                                        <p:strVal val="visible"/>
                                      </p:to>
                                    </p:set>
                                    <p:set>
                                      <p:cBhvr>
                                        <p:cTn id="146" dur="228" fill="hold">
                                          <p:stCondLst>
                                            <p:cond delay="0"/>
                                          </p:stCondLst>
                                        </p:cTn>
                                        <p:tgtEl>
                                          <p:spTgt spid="74"/>
                                        </p:tgtEl>
                                        <p:attrNameLst>
                                          <p:attrName>style.rotation</p:attrName>
                                        </p:attrNameLst>
                                      </p:cBhvr>
                                      <p:to>
                                        <p:strVal val="-45.0"/>
                                      </p:to>
                                    </p:set>
                                    <p:anim calcmode="lin" valueType="num">
                                      <p:cBhvr>
                                        <p:cTn id="147" dur="228" fill="hold">
                                          <p:stCondLst>
                                            <p:cond delay="228"/>
                                          </p:stCondLst>
                                        </p:cTn>
                                        <p:tgtEl>
                                          <p:spTgt spid="74"/>
                                        </p:tgtEl>
                                        <p:attrNameLst>
                                          <p:attrName>style.rotation</p:attrName>
                                        </p:attrNameLst>
                                      </p:cBhvr>
                                      <p:tavLst>
                                        <p:tav tm="0">
                                          <p:val>
                                            <p:fltVal val="-45"/>
                                          </p:val>
                                        </p:tav>
                                        <p:tav tm="69900">
                                          <p:val>
                                            <p:fltVal val="45"/>
                                          </p:val>
                                        </p:tav>
                                        <p:tav tm="100000">
                                          <p:val>
                                            <p:fltVal val="0"/>
                                          </p:val>
                                        </p:tav>
                                      </p:tavLst>
                                    </p:anim>
                                    <p:anim calcmode="lin" valueType="num">
                                      <p:cBhvr>
                                        <p:cTn id="148" dur="228" fill="hold">
                                          <p:stCondLst>
                                            <p:cond delay="0"/>
                                          </p:stCondLst>
                                        </p:cTn>
                                        <p:tgtEl>
                                          <p:spTgt spid="74"/>
                                        </p:tgtEl>
                                        <p:attrNameLst>
                                          <p:attrName>ppt_y</p:attrName>
                                        </p:attrNameLst>
                                      </p:cBhvr>
                                      <p:tavLst>
                                        <p:tav tm="0">
                                          <p:val>
                                            <p:strVal val="#ppt_y-1"/>
                                          </p:val>
                                        </p:tav>
                                        <p:tav tm="100000">
                                          <p:val>
                                            <p:strVal val="#ppt_y-(0.354*#ppt_w-0.172*#ppt_h)"/>
                                          </p:val>
                                        </p:tav>
                                      </p:tavLst>
                                    </p:anim>
                                    <p:anim calcmode="lin" valueType="num">
                                      <p:cBhvr>
                                        <p:cTn id="149" dur="78" decel="50000" autoRev="1" fill="hold">
                                          <p:stCondLst>
                                            <p:cond delay="228"/>
                                          </p:stCondLst>
                                        </p:cTn>
                                        <p:tgtEl>
                                          <p:spTgt spid="74"/>
                                        </p:tgtEl>
                                        <p:attrNameLst>
                                          <p:attrName>ppt_y</p:attrName>
                                        </p:attrNameLst>
                                      </p:cBhvr>
                                      <p:tavLst>
                                        <p:tav tm="0">
                                          <p:val>
                                            <p:strVal val="#ppt_y-(0.354*#ppt_w-0.172*#ppt_h)"/>
                                          </p:val>
                                        </p:tav>
                                        <p:tav tm="100000">
                                          <p:val>
                                            <p:strVal val="#ppt_y-(0.354*#ppt_w-0.172*#ppt_h)-#ppt_h/2"/>
                                          </p:val>
                                        </p:tav>
                                      </p:tavLst>
                                    </p:anim>
                                    <p:anim calcmode="lin" valueType="num">
                                      <p:cBhvr>
                                        <p:cTn id="150" dur="68" fill="hold">
                                          <p:stCondLst>
                                            <p:cond delay="432"/>
                                          </p:stCondLst>
                                        </p:cTn>
                                        <p:tgtEl>
                                          <p:spTgt spid="74"/>
                                        </p:tgtEl>
                                        <p:attrNameLst>
                                          <p:attrName>ppt_y</p:attrName>
                                        </p:attrNameLst>
                                      </p:cBhvr>
                                      <p:tavLst>
                                        <p:tav tm="0">
                                          <p:val>
                                            <p:strVal val="#ppt_y-(0.354*#ppt_w-0.172*#ppt_h)"/>
                                          </p:val>
                                        </p:tav>
                                        <p:tav tm="100000">
                                          <p:val>
                                            <p:strVal val="#ppt_y"/>
                                          </p:val>
                                        </p:tav>
                                      </p:tavLst>
                                    </p:anim>
                                  </p:childTnLst>
                                </p:cTn>
                              </p:par>
                              <p:par>
                                <p:cTn id="151" presetID="19" presetClass="entr" presetSubtype="10" fill="hold" grpId="0" nodeType="withEffect">
                                  <p:stCondLst>
                                    <p:cond delay="0"/>
                                  </p:stCondLst>
                                  <p:childTnLst>
                                    <p:set>
                                      <p:cBhvr>
                                        <p:cTn id="152" dur="1" fill="hold">
                                          <p:stCondLst>
                                            <p:cond delay="0"/>
                                          </p:stCondLst>
                                        </p:cTn>
                                        <p:tgtEl>
                                          <p:spTgt spid="75"/>
                                        </p:tgtEl>
                                        <p:attrNameLst>
                                          <p:attrName>style.visibility</p:attrName>
                                        </p:attrNameLst>
                                      </p:cBhvr>
                                      <p:to>
                                        <p:strVal val="visible"/>
                                      </p:to>
                                    </p:set>
                                    <p:anim calcmode="lin" valueType="num">
                                      <p:cBhvr>
                                        <p:cTn id="153" dur="5000" fill="hold"/>
                                        <p:tgtEl>
                                          <p:spTgt spid="75"/>
                                        </p:tgtEl>
                                        <p:attrNameLst>
                                          <p:attrName>ppt_w</p:attrName>
                                        </p:attrNameLst>
                                      </p:cBhvr>
                                      <p:tavLst>
                                        <p:tav tm="0" fmla="#ppt_w*sin(2.5*pi*$)">
                                          <p:val>
                                            <p:fltVal val="0"/>
                                          </p:val>
                                        </p:tav>
                                        <p:tav tm="100000">
                                          <p:val>
                                            <p:fltVal val="1"/>
                                          </p:val>
                                        </p:tav>
                                      </p:tavLst>
                                    </p:anim>
                                    <p:anim calcmode="lin" valueType="num">
                                      <p:cBhvr>
                                        <p:cTn id="154" dur="5000" fill="hold"/>
                                        <p:tgtEl>
                                          <p:spTgt spid="75"/>
                                        </p:tgtEl>
                                        <p:attrNameLst>
                                          <p:attrName>ppt_h</p:attrName>
                                        </p:attrNameLst>
                                      </p:cBhvr>
                                      <p:tavLst>
                                        <p:tav tm="0">
                                          <p:val>
                                            <p:strVal val="#ppt_h"/>
                                          </p:val>
                                        </p:tav>
                                        <p:tav tm="100000">
                                          <p:val>
                                            <p:strVal val="#ppt_h"/>
                                          </p:val>
                                        </p:tav>
                                      </p:tavLst>
                                    </p:anim>
                                  </p:childTnLst>
                                </p:cTn>
                              </p:par>
                            </p:childTnLst>
                          </p:cTn>
                        </p:par>
                        <p:par>
                          <p:cTn id="155" fill="hold">
                            <p:stCondLst>
                              <p:cond delay="7000"/>
                            </p:stCondLst>
                            <p:childTnLst>
                              <p:par>
                                <p:cTn id="156" presetID="10" presetClass="entr" presetSubtype="0" fill="hold" grpId="0" nodeType="afterEffect">
                                  <p:stCondLst>
                                    <p:cond delay="0"/>
                                  </p:stCondLst>
                                  <p:childTnLst>
                                    <p:set>
                                      <p:cBhvr>
                                        <p:cTn id="157" dur="1" fill="hold">
                                          <p:stCondLst>
                                            <p:cond delay="0"/>
                                          </p:stCondLst>
                                        </p:cTn>
                                        <p:tgtEl>
                                          <p:spTgt spid="127"/>
                                        </p:tgtEl>
                                        <p:attrNameLst>
                                          <p:attrName>style.visibility</p:attrName>
                                        </p:attrNameLst>
                                      </p:cBhvr>
                                      <p:to>
                                        <p:strVal val="visible"/>
                                      </p:to>
                                    </p:set>
                                    <p:animEffect transition="in" filter="fade">
                                      <p:cBhvr>
                                        <p:cTn id="158" dur="2000"/>
                                        <p:tgtEl>
                                          <p:spTgt spid="127"/>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28"/>
                                        </p:tgtEl>
                                        <p:attrNameLst>
                                          <p:attrName>style.visibility</p:attrName>
                                        </p:attrNameLst>
                                      </p:cBhvr>
                                      <p:to>
                                        <p:strVal val="visible"/>
                                      </p:to>
                                    </p:set>
                                    <p:animEffect transition="in" filter="fade">
                                      <p:cBhvr>
                                        <p:cTn id="161" dur="2000"/>
                                        <p:tgtEl>
                                          <p:spTgt spid="128"/>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29"/>
                                        </p:tgtEl>
                                        <p:attrNameLst>
                                          <p:attrName>style.visibility</p:attrName>
                                        </p:attrNameLst>
                                      </p:cBhvr>
                                      <p:to>
                                        <p:strVal val="visible"/>
                                      </p:to>
                                    </p:set>
                                    <p:animEffect transition="in" filter="fade">
                                      <p:cBhvr>
                                        <p:cTn id="164" dur="2000"/>
                                        <p:tgtEl>
                                          <p:spTgt spid="129"/>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25"/>
                                        </p:tgtEl>
                                        <p:attrNameLst>
                                          <p:attrName>style.visibility</p:attrName>
                                        </p:attrNameLst>
                                      </p:cBhvr>
                                      <p:to>
                                        <p:strVal val="visible"/>
                                      </p:to>
                                    </p:set>
                                    <p:animEffect transition="in" filter="fade">
                                      <p:cBhvr>
                                        <p:cTn id="167" dur="2000"/>
                                        <p:tgtEl>
                                          <p:spTgt spid="125"/>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24"/>
                                        </p:tgtEl>
                                        <p:attrNameLst>
                                          <p:attrName>style.visibility</p:attrName>
                                        </p:attrNameLst>
                                      </p:cBhvr>
                                      <p:to>
                                        <p:strVal val="visible"/>
                                      </p:to>
                                    </p:set>
                                    <p:animEffect transition="in" filter="fade">
                                      <p:cBhvr>
                                        <p:cTn id="170" dur="2000"/>
                                        <p:tgtEl>
                                          <p:spTgt spid="124"/>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30"/>
                                        </p:tgtEl>
                                        <p:attrNameLst>
                                          <p:attrName>style.visibility</p:attrName>
                                        </p:attrNameLst>
                                      </p:cBhvr>
                                      <p:to>
                                        <p:strVal val="visible"/>
                                      </p:to>
                                    </p:set>
                                    <p:animEffect transition="in" filter="fade">
                                      <p:cBhvr>
                                        <p:cTn id="173" dur="2000"/>
                                        <p:tgtEl>
                                          <p:spTgt spid="130"/>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21"/>
                                        </p:tgtEl>
                                        <p:attrNameLst>
                                          <p:attrName>style.visibility</p:attrName>
                                        </p:attrNameLst>
                                      </p:cBhvr>
                                      <p:to>
                                        <p:strVal val="visible"/>
                                      </p:to>
                                    </p:set>
                                    <p:animEffect transition="in" filter="fade">
                                      <p:cBhvr>
                                        <p:cTn id="176" dur="2000"/>
                                        <p:tgtEl>
                                          <p:spTgt spid="121"/>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fade">
                                      <p:cBhvr>
                                        <p:cTn id="179" dur="2000"/>
                                        <p:tgtEl>
                                          <p:spTgt spid="119"/>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23"/>
                                        </p:tgtEl>
                                        <p:attrNameLst>
                                          <p:attrName>style.visibility</p:attrName>
                                        </p:attrNameLst>
                                      </p:cBhvr>
                                      <p:to>
                                        <p:strVal val="visible"/>
                                      </p:to>
                                    </p:set>
                                    <p:animEffect transition="in" filter="fade">
                                      <p:cBhvr>
                                        <p:cTn id="182" dur="2000"/>
                                        <p:tgtEl>
                                          <p:spTgt spid="123"/>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20"/>
                                        </p:tgtEl>
                                        <p:attrNameLst>
                                          <p:attrName>style.visibility</p:attrName>
                                        </p:attrNameLst>
                                      </p:cBhvr>
                                      <p:to>
                                        <p:strVal val="visible"/>
                                      </p:to>
                                    </p:set>
                                    <p:animEffect transition="in" filter="fade">
                                      <p:cBhvr>
                                        <p:cTn id="185" dur="2000"/>
                                        <p:tgtEl>
                                          <p:spTgt spid="120"/>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22"/>
                                        </p:tgtEl>
                                        <p:attrNameLst>
                                          <p:attrName>style.visibility</p:attrName>
                                        </p:attrNameLst>
                                      </p:cBhvr>
                                      <p:to>
                                        <p:strVal val="visible"/>
                                      </p:to>
                                    </p:set>
                                    <p:animEffect transition="in" filter="fade">
                                      <p:cBhvr>
                                        <p:cTn id="188" dur="2000"/>
                                        <p:tgtEl>
                                          <p:spTgt spid="122"/>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03"/>
                                        </p:tgtEl>
                                        <p:attrNameLst>
                                          <p:attrName>style.visibility</p:attrName>
                                        </p:attrNameLst>
                                      </p:cBhvr>
                                      <p:to>
                                        <p:strVal val="visible"/>
                                      </p:to>
                                    </p:set>
                                    <p:animEffect transition="in" filter="fade">
                                      <p:cBhvr>
                                        <p:cTn id="191" dur="2000"/>
                                        <p:tgtEl>
                                          <p:spTgt spid="103"/>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17"/>
                                        </p:tgtEl>
                                        <p:attrNameLst>
                                          <p:attrName>style.visibility</p:attrName>
                                        </p:attrNameLst>
                                      </p:cBhvr>
                                      <p:to>
                                        <p:strVal val="visible"/>
                                      </p:to>
                                    </p:set>
                                    <p:animEffect transition="in" filter="fade">
                                      <p:cBhvr>
                                        <p:cTn id="194" dur="2000"/>
                                        <p:tgtEl>
                                          <p:spTgt spid="117"/>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12"/>
                                        </p:tgtEl>
                                        <p:attrNameLst>
                                          <p:attrName>style.visibility</p:attrName>
                                        </p:attrNameLst>
                                      </p:cBhvr>
                                      <p:to>
                                        <p:strVal val="visible"/>
                                      </p:to>
                                    </p:set>
                                    <p:animEffect transition="in" filter="fade">
                                      <p:cBhvr>
                                        <p:cTn id="197" dur="2000"/>
                                        <p:tgtEl>
                                          <p:spTgt spid="112"/>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06"/>
                                        </p:tgtEl>
                                        <p:attrNameLst>
                                          <p:attrName>style.visibility</p:attrName>
                                        </p:attrNameLst>
                                      </p:cBhvr>
                                      <p:to>
                                        <p:strVal val="visible"/>
                                      </p:to>
                                    </p:set>
                                    <p:animEffect transition="in" filter="fade">
                                      <p:cBhvr>
                                        <p:cTn id="200" dur="2000"/>
                                        <p:tgtEl>
                                          <p:spTgt spid="106"/>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18"/>
                                        </p:tgtEl>
                                        <p:attrNameLst>
                                          <p:attrName>style.visibility</p:attrName>
                                        </p:attrNameLst>
                                      </p:cBhvr>
                                      <p:to>
                                        <p:strVal val="visible"/>
                                      </p:to>
                                    </p:set>
                                    <p:animEffect transition="in" filter="fade">
                                      <p:cBhvr>
                                        <p:cTn id="203" dur="2000"/>
                                        <p:tgtEl>
                                          <p:spTgt spid="118"/>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31"/>
                                        </p:tgtEl>
                                        <p:attrNameLst>
                                          <p:attrName>style.visibility</p:attrName>
                                        </p:attrNameLst>
                                      </p:cBhvr>
                                      <p:to>
                                        <p:strVal val="visible"/>
                                      </p:to>
                                    </p:set>
                                    <p:animEffect transition="in" filter="fade">
                                      <p:cBhvr>
                                        <p:cTn id="206" dur="2000"/>
                                        <p:tgtEl>
                                          <p:spTgt spid="131"/>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132"/>
                                        </p:tgtEl>
                                        <p:attrNameLst>
                                          <p:attrName>style.visibility</p:attrName>
                                        </p:attrNameLst>
                                      </p:cBhvr>
                                      <p:to>
                                        <p:strVal val="visible"/>
                                      </p:to>
                                    </p:set>
                                    <p:animEffect transition="in" filter="fade">
                                      <p:cBhvr>
                                        <p:cTn id="209" dur="2000"/>
                                        <p:tgtEl>
                                          <p:spTgt spid="132"/>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133"/>
                                        </p:tgtEl>
                                        <p:attrNameLst>
                                          <p:attrName>style.visibility</p:attrName>
                                        </p:attrNameLst>
                                      </p:cBhvr>
                                      <p:to>
                                        <p:strVal val="visible"/>
                                      </p:to>
                                    </p:set>
                                    <p:animEffect transition="in" filter="fade">
                                      <p:cBhvr>
                                        <p:cTn id="212" dur="2000"/>
                                        <p:tgtEl>
                                          <p:spTgt spid="133"/>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09"/>
                                        </p:tgtEl>
                                        <p:attrNameLst>
                                          <p:attrName>style.visibility</p:attrName>
                                        </p:attrNameLst>
                                      </p:cBhvr>
                                      <p:to>
                                        <p:strVal val="visible"/>
                                      </p:to>
                                    </p:set>
                                    <p:animEffect transition="in" filter="fade">
                                      <p:cBhvr>
                                        <p:cTn id="215" dur="2000"/>
                                        <p:tgtEl>
                                          <p:spTgt spid="109"/>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107"/>
                                        </p:tgtEl>
                                        <p:attrNameLst>
                                          <p:attrName>style.visibility</p:attrName>
                                        </p:attrNameLst>
                                      </p:cBhvr>
                                      <p:to>
                                        <p:strVal val="visible"/>
                                      </p:to>
                                    </p:set>
                                    <p:animEffect transition="in" filter="fade">
                                      <p:cBhvr>
                                        <p:cTn id="218" dur="2000"/>
                                        <p:tgtEl>
                                          <p:spTgt spid="107"/>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05"/>
                                        </p:tgtEl>
                                        <p:attrNameLst>
                                          <p:attrName>style.visibility</p:attrName>
                                        </p:attrNameLst>
                                      </p:cBhvr>
                                      <p:to>
                                        <p:strVal val="visible"/>
                                      </p:to>
                                    </p:set>
                                    <p:animEffect transition="in" filter="fade">
                                      <p:cBhvr>
                                        <p:cTn id="221" dur="2000"/>
                                        <p:tgtEl>
                                          <p:spTgt spid="105"/>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104"/>
                                        </p:tgtEl>
                                        <p:attrNameLst>
                                          <p:attrName>style.visibility</p:attrName>
                                        </p:attrNameLst>
                                      </p:cBhvr>
                                      <p:to>
                                        <p:strVal val="visible"/>
                                      </p:to>
                                    </p:set>
                                    <p:animEffect transition="in" filter="fade">
                                      <p:cBhvr>
                                        <p:cTn id="224" dur="2000"/>
                                        <p:tgtEl>
                                          <p:spTgt spid="104"/>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08"/>
                                        </p:tgtEl>
                                        <p:attrNameLst>
                                          <p:attrName>style.visibility</p:attrName>
                                        </p:attrNameLst>
                                      </p:cBhvr>
                                      <p:to>
                                        <p:strVal val="visible"/>
                                      </p:to>
                                    </p:set>
                                    <p:animEffect transition="in" filter="fade">
                                      <p:cBhvr>
                                        <p:cTn id="227" dur="2000"/>
                                        <p:tgtEl>
                                          <p:spTgt spid="108"/>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fade">
                                      <p:cBhvr>
                                        <p:cTn id="230" dur="2000"/>
                                        <p:tgtEl>
                                          <p:spTgt spid="116"/>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15"/>
                                        </p:tgtEl>
                                        <p:attrNameLst>
                                          <p:attrName>style.visibility</p:attrName>
                                        </p:attrNameLst>
                                      </p:cBhvr>
                                      <p:to>
                                        <p:strVal val="visible"/>
                                      </p:to>
                                    </p:set>
                                    <p:animEffect transition="in" filter="fade">
                                      <p:cBhvr>
                                        <p:cTn id="233" dur="2000"/>
                                        <p:tgtEl>
                                          <p:spTgt spid="115"/>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14"/>
                                        </p:tgtEl>
                                        <p:attrNameLst>
                                          <p:attrName>style.visibility</p:attrName>
                                        </p:attrNameLst>
                                      </p:cBhvr>
                                      <p:to>
                                        <p:strVal val="visible"/>
                                      </p:to>
                                    </p:set>
                                    <p:animEffect transition="in" filter="fade">
                                      <p:cBhvr>
                                        <p:cTn id="236" dur="2000"/>
                                        <p:tgtEl>
                                          <p:spTgt spid="114"/>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13"/>
                                        </p:tgtEl>
                                        <p:attrNameLst>
                                          <p:attrName>style.visibility</p:attrName>
                                        </p:attrNameLst>
                                      </p:cBhvr>
                                      <p:to>
                                        <p:strVal val="visible"/>
                                      </p:to>
                                    </p:set>
                                    <p:animEffect transition="in" filter="fade">
                                      <p:cBhvr>
                                        <p:cTn id="239" dur="2000"/>
                                        <p:tgtEl>
                                          <p:spTgt spid="113"/>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110"/>
                                        </p:tgtEl>
                                        <p:attrNameLst>
                                          <p:attrName>style.visibility</p:attrName>
                                        </p:attrNameLst>
                                      </p:cBhvr>
                                      <p:to>
                                        <p:strVal val="visible"/>
                                      </p:to>
                                    </p:set>
                                    <p:animEffect transition="in" filter="fade">
                                      <p:cBhvr>
                                        <p:cTn id="242" dur="2000"/>
                                        <p:tgtEl>
                                          <p:spTgt spid="110"/>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111"/>
                                        </p:tgtEl>
                                        <p:attrNameLst>
                                          <p:attrName>style.visibility</p:attrName>
                                        </p:attrNameLst>
                                      </p:cBhvr>
                                      <p:to>
                                        <p:strVal val="visible"/>
                                      </p:to>
                                    </p:set>
                                    <p:animEffect transition="in" filter="fade">
                                      <p:cBhvr>
                                        <p:cTn id="245" dur="2000"/>
                                        <p:tgtEl>
                                          <p:spTgt spid="111"/>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126"/>
                                        </p:tgtEl>
                                        <p:attrNameLst>
                                          <p:attrName>style.visibility</p:attrName>
                                        </p:attrNameLst>
                                      </p:cBhvr>
                                      <p:to>
                                        <p:strVal val="visible"/>
                                      </p:to>
                                    </p:set>
                                    <p:animEffect transition="in" filter="fade">
                                      <p:cBhvr>
                                        <p:cTn id="248" dur="2000"/>
                                        <p:tgtEl>
                                          <p:spTgt spid="126"/>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nodeType="clickEffect">
                                  <p:stCondLst>
                                    <p:cond delay="0"/>
                                  </p:stCondLst>
                                  <p:childTnLst>
                                    <p:set>
                                      <p:cBhvr>
                                        <p:cTn id="252" dur="1" fill="hold">
                                          <p:stCondLst>
                                            <p:cond delay="0"/>
                                          </p:stCondLst>
                                        </p:cTn>
                                        <p:tgtEl>
                                          <p:spTgt spid="90"/>
                                        </p:tgtEl>
                                        <p:attrNameLst>
                                          <p:attrName>style.visibility</p:attrName>
                                        </p:attrNameLst>
                                      </p:cBhvr>
                                      <p:to>
                                        <p:strVal val="visible"/>
                                      </p:to>
                                    </p:set>
                                    <p:animEffect transition="in" filter="fade">
                                      <p:cBhvr>
                                        <p:cTn id="253" dur="2000"/>
                                        <p:tgtEl>
                                          <p:spTgt spid="90"/>
                                        </p:tgtEl>
                                      </p:cBhvr>
                                    </p:animEffect>
                                  </p:childTnLst>
                                </p:cTn>
                              </p:par>
                              <p:par>
                                <p:cTn id="254" presetID="10" presetClass="entr" presetSubtype="0" fill="hold" grpId="2" nodeType="withEffect">
                                  <p:stCondLst>
                                    <p:cond delay="0"/>
                                  </p:stCondLst>
                                  <p:childTnLst>
                                    <p:set>
                                      <p:cBhvr>
                                        <p:cTn id="255" dur="1" fill="hold">
                                          <p:stCondLst>
                                            <p:cond delay="0"/>
                                          </p:stCondLst>
                                        </p:cTn>
                                        <p:tgtEl>
                                          <p:spTgt spid="80"/>
                                        </p:tgtEl>
                                        <p:attrNameLst>
                                          <p:attrName>style.visibility</p:attrName>
                                        </p:attrNameLst>
                                      </p:cBhvr>
                                      <p:to>
                                        <p:strVal val="visible"/>
                                      </p:to>
                                    </p:set>
                                    <p:animEffect transition="in" filter="fade">
                                      <p:cBhvr>
                                        <p:cTn id="256" dur="2000"/>
                                        <p:tgtEl>
                                          <p:spTgt spid="80"/>
                                        </p:tgtEl>
                                      </p:cBhvr>
                                    </p:animEffect>
                                  </p:childTnLst>
                                </p:cTn>
                              </p:par>
                              <p:par>
                                <p:cTn id="257" presetID="10" presetClass="entr" presetSubtype="0" fill="hold" grpId="2" nodeType="withEffect">
                                  <p:stCondLst>
                                    <p:cond delay="0"/>
                                  </p:stCondLst>
                                  <p:childTnLst>
                                    <p:set>
                                      <p:cBhvr>
                                        <p:cTn id="258" dur="1" fill="hold">
                                          <p:stCondLst>
                                            <p:cond delay="0"/>
                                          </p:stCondLst>
                                        </p:cTn>
                                        <p:tgtEl>
                                          <p:spTgt spid="99"/>
                                        </p:tgtEl>
                                        <p:attrNameLst>
                                          <p:attrName>style.visibility</p:attrName>
                                        </p:attrNameLst>
                                      </p:cBhvr>
                                      <p:to>
                                        <p:strVal val="visible"/>
                                      </p:to>
                                    </p:set>
                                    <p:animEffect transition="in" filter="fade">
                                      <p:cBhvr>
                                        <p:cTn id="259" dur="2000"/>
                                        <p:tgtEl>
                                          <p:spTgt spid="99"/>
                                        </p:tgtEl>
                                      </p:cBhvr>
                                    </p:animEffect>
                                  </p:childTnLst>
                                </p:cTn>
                              </p:par>
                              <p:par>
                                <p:cTn id="260" presetID="10" presetClass="entr" presetSubtype="0" fill="hold" nodeType="withEffect">
                                  <p:stCondLst>
                                    <p:cond delay="0"/>
                                  </p:stCondLst>
                                  <p:childTnLst>
                                    <p:set>
                                      <p:cBhvr>
                                        <p:cTn id="261" dur="1" fill="hold">
                                          <p:stCondLst>
                                            <p:cond delay="0"/>
                                          </p:stCondLst>
                                        </p:cTn>
                                        <p:tgtEl>
                                          <p:spTgt spid="100"/>
                                        </p:tgtEl>
                                        <p:attrNameLst>
                                          <p:attrName>style.visibility</p:attrName>
                                        </p:attrNameLst>
                                      </p:cBhvr>
                                      <p:to>
                                        <p:strVal val="visible"/>
                                      </p:to>
                                    </p:set>
                                    <p:animEffect transition="in" filter="fade">
                                      <p:cBhvr>
                                        <p:cTn id="262" dur="2000"/>
                                        <p:tgtEl>
                                          <p:spTgt spid="100"/>
                                        </p:tgtEl>
                                      </p:cBhvr>
                                    </p:animEffect>
                                  </p:childTnLst>
                                </p:cTn>
                              </p:par>
                              <p:par>
                                <p:cTn id="263" presetID="10" presetClass="entr" presetSubtype="0" fill="hold" nodeType="withEffect">
                                  <p:stCondLst>
                                    <p:cond delay="0"/>
                                  </p:stCondLst>
                                  <p:childTnLst>
                                    <p:set>
                                      <p:cBhvr>
                                        <p:cTn id="264" dur="1" fill="hold">
                                          <p:stCondLst>
                                            <p:cond delay="0"/>
                                          </p:stCondLst>
                                        </p:cTn>
                                        <p:tgtEl>
                                          <p:spTgt spid="83"/>
                                        </p:tgtEl>
                                        <p:attrNameLst>
                                          <p:attrName>style.visibility</p:attrName>
                                        </p:attrNameLst>
                                      </p:cBhvr>
                                      <p:to>
                                        <p:strVal val="visible"/>
                                      </p:to>
                                    </p:set>
                                    <p:animEffect transition="in" filter="fade">
                                      <p:cBhvr>
                                        <p:cTn id="265" dur="2000"/>
                                        <p:tgtEl>
                                          <p:spTgt spid="83"/>
                                        </p:tgtEl>
                                      </p:cBhvr>
                                    </p:animEffect>
                                  </p:childTnLst>
                                </p:cTn>
                              </p:par>
                              <p:par>
                                <p:cTn id="266" presetID="10" presetClass="entr" presetSubtype="0" fill="hold" grpId="2" nodeType="withEffect">
                                  <p:stCondLst>
                                    <p:cond delay="0"/>
                                  </p:stCondLst>
                                  <p:childTnLst>
                                    <p:set>
                                      <p:cBhvr>
                                        <p:cTn id="267" dur="1" fill="hold">
                                          <p:stCondLst>
                                            <p:cond delay="0"/>
                                          </p:stCondLst>
                                        </p:cTn>
                                        <p:tgtEl>
                                          <p:spTgt spid="86"/>
                                        </p:tgtEl>
                                        <p:attrNameLst>
                                          <p:attrName>style.visibility</p:attrName>
                                        </p:attrNameLst>
                                      </p:cBhvr>
                                      <p:to>
                                        <p:strVal val="visible"/>
                                      </p:to>
                                    </p:set>
                                    <p:animEffect transition="in" filter="fade">
                                      <p:cBhvr>
                                        <p:cTn id="268" dur="2000"/>
                                        <p:tgtEl>
                                          <p:spTgt spid="86"/>
                                        </p:tgtEl>
                                      </p:cBhvr>
                                    </p:animEffect>
                                  </p:childTnLst>
                                </p:cTn>
                              </p:par>
                              <p:par>
                                <p:cTn id="269" presetID="10" presetClass="entr" presetSubtype="0" fill="hold" nodeType="withEffect">
                                  <p:stCondLst>
                                    <p:cond delay="0"/>
                                  </p:stCondLst>
                                  <p:childTnLst>
                                    <p:set>
                                      <p:cBhvr>
                                        <p:cTn id="270" dur="1" fill="hold">
                                          <p:stCondLst>
                                            <p:cond delay="0"/>
                                          </p:stCondLst>
                                        </p:cTn>
                                        <p:tgtEl>
                                          <p:spTgt spid="87"/>
                                        </p:tgtEl>
                                        <p:attrNameLst>
                                          <p:attrName>style.visibility</p:attrName>
                                        </p:attrNameLst>
                                      </p:cBhvr>
                                      <p:to>
                                        <p:strVal val="visible"/>
                                      </p:to>
                                    </p:set>
                                    <p:animEffect transition="in" filter="fade">
                                      <p:cBhvr>
                                        <p:cTn id="271" dur="2000"/>
                                        <p:tgtEl>
                                          <p:spTgt spid="87"/>
                                        </p:tgtEl>
                                      </p:cBhvr>
                                    </p:animEffect>
                                  </p:childTnLst>
                                </p:cTn>
                              </p:par>
                              <p:par>
                                <p:cTn id="272" presetID="10" presetClass="entr" presetSubtype="0" fill="hold" nodeType="withEffect">
                                  <p:stCondLst>
                                    <p:cond delay="0"/>
                                  </p:stCondLst>
                                  <p:childTnLst>
                                    <p:set>
                                      <p:cBhvr>
                                        <p:cTn id="273" dur="1" fill="hold">
                                          <p:stCondLst>
                                            <p:cond delay="0"/>
                                          </p:stCondLst>
                                        </p:cTn>
                                        <p:tgtEl>
                                          <p:spTgt spid="93"/>
                                        </p:tgtEl>
                                        <p:attrNameLst>
                                          <p:attrName>style.visibility</p:attrName>
                                        </p:attrNameLst>
                                      </p:cBhvr>
                                      <p:to>
                                        <p:strVal val="visible"/>
                                      </p:to>
                                    </p:set>
                                    <p:animEffect transition="in" filter="fade">
                                      <p:cBhvr>
                                        <p:cTn id="274" dur="2000"/>
                                        <p:tgtEl>
                                          <p:spTgt spid="93"/>
                                        </p:tgtEl>
                                      </p:cBhvr>
                                    </p:animEffect>
                                  </p:childTnLst>
                                </p:cTn>
                              </p:par>
                              <p:par>
                                <p:cTn id="275" presetID="10" presetClass="entr" presetSubtype="0" fill="hold" nodeType="withEffect">
                                  <p:stCondLst>
                                    <p:cond delay="0"/>
                                  </p:stCondLst>
                                  <p:childTnLst>
                                    <p:set>
                                      <p:cBhvr>
                                        <p:cTn id="276" dur="1" fill="hold">
                                          <p:stCondLst>
                                            <p:cond delay="0"/>
                                          </p:stCondLst>
                                        </p:cTn>
                                        <p:tgtEl>
                                          <p:spTgt spid="96"/>
                                        </p:tgtEl>
                                        <p:attrNameLst>
                                          <p:attrName>style.visibility</p:attrName>
                                        </p:attrNameLst>
                                      </p:cBhvr>
                                      <p:to>
                                        <p:strVal val="visible"/>
                                      </p:to>
                                    </p:set>
                                    <p:animEffect transition="in" filter="fade">
                                      <p:cBhvr>
                                        <p:cTn id="277" dur="2000"/>
                                        <p:tgtEl>
                                          <p:spTgt spid="96"/>
                                        </p:tgtEl>
                                      </p:cBhvr>
                                    </p:animEffect>
                                  </p:childTnLst>
                                </p:cTn>
                              </p:par>
                              <p:par>
                                <p:cTn id="278" presetID="10" presetClass="entr" presetSubtype="0" fill="hold" grpId="2" nodeType="withEffect">
                                  <p:stCondLst>
                                    <p:cond delay="0"/>
                                  </p:stCondLst>
                                  <p:childTnLst>
                                    <p:set>
                                      <p:cBhvr>
                                        <p:cTn id="279" dur="1" fill="hold">
                                          <p:stCondLst>
                                            <p:cond delay="0"/>
                                          </p:stCondLst>
                                        </p:cTn>
                                        <p:tgtEl>
                                          <p:spTgt spid="81"/>
                                        </p:tgtEl>
                                        <p:attrNameLst>
                                          <p:attrName>style.visibility</p:attrName>
                                        </p:attrNameLst>
                                      </p:cBhvr>
                                      <p:to>
                                        <p:strVal val="visible"/>
                                      </p:to>
                                    </p:set>
                                    <p:animEffect transition="in" filter="fade">
                                      <p:cBhvr>
                                        <p:cTn id="280" dur="2000"/>
                                        <p:tgtEl>
                                          <p:spTgt spid="81"/>
                                        </p:tgtEl>
                                      </p:cBhvr>
                                    </p:animEffect>
                                  </p:childTnLst>
                                </p:cTn>
                              </p:par>
                              <p:par>
                                <p:cTn id="281" presetID="10" presetClass="entr" presetSubtype="0" fill="hold" nodeType="withEffect">
                                  <p:stCondLst>
                                    <p:cond delay="0"/>
                                  </p:stCondLst>
                                  <p:childTnLst>
                                    <p:set>
                                      <p:cBhvr>
                                        <p:cTn id="282" dur="1" fill="hold">
                                          <p:stCondLst>
                                            <p:cond delay="0"/>
                                          </p:stCondLst>
                                        </p:cTn>
                                        <p:tgtEl>
                                          <p:spTgt spid="82"/>
                                        </p:tgtEl>
                                        <p:attrNameLst>
                                          <p:attrName>style.visibility</p:attrName>
                                        </p:attrNameLst>
                                      </p:cBhvr>
                                      <p:to>
                                        <p:strVal val="visible"/>
                                      </p:to>
                                    </p:set>
                                    <p:animEffect transition="in" filter="fade">
                                      <p:cBhvr>
                                        <p:cTn id="283" dur="2000"/>
                                        <p:tgtEl>
                                          <p:spTgt spid="82"/>
                                        </p:tgtEl>
                                      </p:cBhvr>
                                    </p:animEffect>
                                  </p:childTnLst>
                                </p:cTn>
                              </p:par>
                              <p:par>
                                <p:cTn id="284" presetID="10" presetClass="entr" presetSubtype="0" fill="hold" grpId="2" nodeType="withEffect">
                                  <p:stCondLst>
                                    <p:cond delay="0"/>
                                  </p:stCondLst>
                                  <p:childTnLst>
                                    <p:set>
                                      <p:cBhvr>
                                        <p:cTn id="285" dur="1" fill="hold">
                                          <p:stCondLst>
                                            <p:cond delay="0"/>
                                          </p:stCondLst>
                                        </p:cTn>
                                        <p:tgtEl>
                                          <p:spTgt spid="79"/>
                                        </p:tgtEl>
                                        <p:attrNameLst>
                                          <p:attrName>style.visibility</p:attrName>
                                        </p:attrNameLst>
                                      </p:cBhvr>
                                      <p:to>
                                        <p:strVal val="visible"/>
                                      </p:to>
                                    </p:set>
                                    <p:animEffect transition="in" filter="fade">
                                      <p:cBhvr>
                                        <p:cTn id="286"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uild="p"/>
      <p:bldP spid="72" grpId="0" animBg="1"/>
      <p:bldP spid="72" grpId="1" animBg="1"/>
      <p:bldP spid="73" grpId="0"/>
      <p:bldP spid="73" grpId="1"/>
      <p:bldP spid="74" grpId="0"/>
      <p:bldP spid="75" grpId="0" animBg="1"/>
      <p:bldP spid="76" grpId="0" animBg="1"/>
      <p:bldGraphic spid="79" grpId="0">
        <p:bldAsOne/>
      </p:bldGraphic>
      <p:bldGraphic spid="79" grpId="1">
        <p:bldAsOne/>
      </p:bldGraphic>
      <p:bldGraphic spid="79" grpId="2">
        <p:bldAsOne/>
      </p:bldGraphic>
      <p:bldGraphic spid="80" grpId="0">
        <p:bldAsOne/>
      </p:bldGraphic>
      <p:bldGraphic spid="80" grpId="1">
        <p:bldAsOne/>
      </p:bldGraphic>
      <p:bldGraphic spid="80" grpId="2">
        <p:bldAsOne/>
      </p:bldGraphic>
      <p:bldGraphic spid="81" grpId="0">
        <p:bldAsOne/>
      </p:bldGraphic>
      <p:bldGraphic spid="81" grpId="1">
        <p:bldAsOne/>
      </p:bldGraphic>
      <p:bldGraphic spid="81" grpId="2">
        <p:bldAsOne/>
      </p:bldGraphic>
      <p:bldGraphic spid="86" grpId="0">
        <p:bldAsOne/>
      </p:bldGraphic>
      <p:bldGraphic spid="86" grpId="1">
        <p:bldAsOne/>
      </p:bldGraphic>
      <p:bldGraphic spid="86" grpId="2">
        <p:bldAsOne/>
      </p:bldGraphic>
      <p:bldGraphic spid="99" grpId="0">
        <p:bldAsOne/>
      </p:bldGraphic>
      <p:bldGraphic spid="99" grpId="1">
        <p:bldAsOne/>
      </p:bldGraphic>
      <p:bldGraphic spid="99" grpId="2">
        <p:bldAsOne/>
      </p:bldGraphic>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I:\Tarh 5\nemoone haye moredi\Posdamer Platz (Renzo Piano)\Scan00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09800"/>
            <a:ext cx="36322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rot="3376732">
            <a:off x="1821657" y="2902743"/>
            <a:ext cx="685800" cy="1635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ounded Rectangle 5"/>
          <p:cNvSpPr/>
          <p:nvPr/>
        </p:nvSpPr>
        <p:spPr>
          <a:xfrm>
            <a:off x="2362200" y="3352800"/>
            <a:ext cx="1219200" cy="76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rot="5400000">
            <a:off x="3162300" y="3543300"/>
            <a:ext cx="762000" cy="76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p:nvSpPr>
        <p:spPr>
          <a:xfrm rot="18734968">
            <a:off x="3446463" y="3079750"/>
            <a:ext cx="533400" cy="76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rot="2878834">
            <a:off x="3444875" y="4071938"/>
            <a:ext cx="533400" cy="76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ed Rectangle 9"/>
          <p:cNvSpPr/>
          <p:nvPr/>
        </p:nvSpPr>
        <p:spPr>
          <a:xfrm rot="4112059" flipV="1">
            <a:off x="1939132" y="3428206"/>
            <a:ext cx="1055688" cy="793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ed Rectangle 10"/>
          <p:cNvSpPr/>
          <p:nvPr/>
        </p:nvSpPr>
        <p:spPr>
          <a:xfrm rot="20262964">
            <a:off x="2192338" y="4017963"/>
            <a:ext cx="533400" cy="76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ed Rectangle 11"/>
          <p:cNvSpPr/>
          <p:nvPr/>
        </p:nvSpPr>
        <p:spPr>
          <a:xfrm rot="4870102">
            <a:off x="1447007" y="4009231"/>
            <a:ext cx="347662" cy="2952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rot="4201614">
            <a:off x="1717676" y="3990975"/>
            <a:ext cx="336550" cy="1619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le 13"/>
          <p:cNvSpPr/>
          <p:nvPr/>
        </p:nvSpPr>
        <p:spPr>
          <a:xfrm rot="4783403">
            <a:off x="1678781" y="4066382"/>
            <a:ext cx="198437" cy="1714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ounded Rectangle 14"/>
          <p:cNvSpPr/>
          <p:nvPr/>
        </p:nvSpPr>
        <p:spPr>
          <a:xfrm rot="3881671">
            <a:off x="1836738" y="3773488"/>
            <a:ext cx="444500" cy="2984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ounded Rectangle 15"/>
          <p:cNvSpPr/>
          <p:nvPr/>
        </p:nvSpPr>
        <p:spPr>
          <a:xfrm rot="4204952">
            <a:off x="2012157" y="3661569"/>
            <a:ext cx="525462" cy="2730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ed Rectangle 16"/>
          <p:cNvSpPr/>
          <p:nvPr/>
        </p:nvSpPr>
        <p:spPr>
          <a:xfrm rot="4216893" flipV="1">
            <a:off x="2073275" y="3613150"/>
            <a:ext cx="693738" cy="1984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ounded Rectangle 17"/>
          <p:cNvSpPr/>
          <p:nvPr/>
        </p:nvSpPr>
        <p:spPr>
          <a:xfrm rot="3376732">
            <a:off x="1744663" y="2914650"/>
            <a:ext cx="685800" cy="1651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ounded Rectangle 18"/>
          <p:cNvSpPr/>
          <p:nvPr/>
        </p:nvSpPr>
        <p:spPr>
          <a:xfrm rot="7217793" flipV="1">
            <a:off x="1819275" y="3451225"/>
            <a:ext cx="693738" cy="1984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ounded Rectangle 19"/>
          <p:cNvSpPr/>
          <p:nvPr/>
        </p:nvSpPr>
        <p:spPr>
          <a:xfrm>
            <a:off x="1981200" y="2209800"/>
            <a:ext cx="2514600" cy="152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ed Rectangle 20"/>
          <p:cNvSpPr/>
          <p:nvPr/>
        </p:nvSpPr>
        <p:spPr>
          <a:xfrm>
            <a:off x="1143000" y="4876800"/>
            <a:ext cx="3352800" cy="152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ounded Rectangle 21"/>
          <p:cNvSpPr/>
          <p:nvPr/>
        </p:nvSpPr>
        <p:spPr>
          <a:xfrm rot="5400000">
            <a:off x="3048000" y="3581400"/>
            <a:ext cx="2743200" cy="152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ounded Rectangle 22"/>
          <p:cNvSpPr/>
          <p:nvPr/>
        </p:nvSpPr>
        <p:spPr>
          <a:xfrm rot="18669778">
            <a:off x="760413" y="2738438"/>
            <a:ext cx="1638300" cy="27305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ounded Rectangle 23"/>
          <p:cNvSpPr/>
          <p:nvPr/>
        </p:nvSpPr>
        <p:spPr>
          <a:xfrm rot="16200000">
            <a:off x="251619" y="4091781"/>
            <a:ext cx="1677988" cy="2000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ounded Rectangle 24"/>
          <p:cNvSpPr/>
          <p:nvPr/>
        </p:nvSpPr>
        <p:spPr>
          <a:xfrm>
            <a:off x="11240794" y="3384718"/>
            <a:ext cx="609600" cy="590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ounded Rectangle 25"/>
          <p:cNvSpPr/>
          <p:nvPr/>
        </p:nvSpPr>
        <p:spPr>
          <a:xfrm>
            <a:off x="11240794" y="2208381"/>
            <a:ext cx="609600" cy="5953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8816370" y="2280226"/>
            <a:ext cx="2297424" cy="523220"/>
          </a:xfrm>
          <a:prstGeom prst="rect">
            <a:avLst/>
          </a:prstGeom>
        </p:spPr>
        <p:txBody>
          <a:bodyPr wrap="none">
            <a:spAutoFit/>
          </a:bodyPr>
          <a:lstStyle/>
          <a:p>
            <a:pPr algn="just" rtl="1" fontAlgn="auto">
              <a:spcBef>
                <a:spcPts val="0"/>
              </a:spcBef>
              <a:spcAft>
                <a:spcPts val="0"/>
              </a:spcAft>
              <a:defRPr/>
            </a:pPr>
            <a:r>
              <a:rPr lang="fa-IR" sz="2800" dirty="0">
                <a:solidFill>
                  <a:srgbClr val="66534E"/>
                </a:solidFill>
                <a:cs typeface="B Nazanin" panose="00000400000000000000" pitchFamily="2" charset="-78"/>
              </a:rPr>
              <a:t>مسیر پیاده عمومی</a:t>
            </a:r>
            <a:endParaRPr lang="en-US" sz="2800" dirty="0">
              <a:solidFill>
                <a:srgbClr val="66534E"/>
              </a:solidFill>
              <a:cs typeface="B Nazanin" panose="00000400000000000000" pitchFamily="2" charset="-78"/>
            </a:endParaRPr>
          </a:p>
        </p:txBody>
      </p:sp>
      <p:sp>
        <p:nvSpPr>
          <p:cNvPr id="28" name="Rectangle 27"/>
          <p:cNvSpPr/>
          <p:nvPr/>
        </p:nvSpPr>
        <p:spPr>
          <a:xfrm>
            <a:off x="8702556" y="3467893"/>
            <a:ext cx="2411238" cy="523220"/>
          </a:xfrm>
          <a:prstGeom prst="rect">
            <a:avLst/>
          </a:prstGeom>
        </p:spPr>
        <p:txBody>
          <a:bodyPr wrap="none">
            <a:spAutoFit/>
          </a:bodyPr>
          <a:lstStyle/>
          <a:p>
            <a:pPr algn="just" rtl="1" fontAlgn="auto">
              <a:spcBef>
                <a:spcPts val="0"/>
              </a:spcBef>
              <a:spcAft>
                <a:spcPts val="0"/>
              </a:spcAft>
              <a:defRPr/>
            </a:pPr>
            <a:r>
              <a:rPr lang="fa-IR" sz="2800" dirty="0">
                <a:solidFill>
                  <a:srgbClr val="66534E"/>
                </a:solidFill>
                <a:cs typeface="B Nazanin" panose="00000400000000000000" pitchFamily="2" charset="-78"/>
              </a:rPr>
              <a:t>مسیر پیاده خصوصی</a:t>
            </a:r>
            <a:endParaRPr lang="en-US" sz="2800" dirty="0">
              <a:solidFill>
                <a:srgbClr val="66534E"/>
              </a:solidFill>
              <a:cs typeface="B Nazanin" panose="00000400000000000000" pitchFamily="2" charset="-78"/>
            </a:endParaRPr>
          </a:p>
        </p:txBody>
      </p:sp>
      <p:sp>
        <p:nvSpPr>
          <p:cNvPr id="30" name="TextBox 29"/>
          <p:cNvSpPr txBox="1"/>
          <p:nvPr/>
        </p:nvSpPr>
        <p:spPr>
          <a:xfrm>
            <a:off x="3052689" y="407963"/>
            <a:ext cx="8492905" cy="707886"/>
          </a:xfrm>
          <a:prstGeom prst="rect">
            <a:avLst/>
          </a:prstGeom>
          <a:noFill/>
        </p:spPr>
        <p:txBody>
          <a:bodyPr wrap="square" rtlCol="0">
            <a:spAutoFit/>
          </a:bodyPr>
          <a:lstStyle/>
          <a:p>
            <a:pPr algn="just" rtl="1"/>
            <a:r>
              <a:rPr lang="fa-IR" sz="4000" dirty="0">
                <a:solidFill>
                  <a:srgbClr val="66534E"/>
                </a:solidFill>
                <a:cs typeface="B Nazanin" panose="00000400000000000000" pitchFamily="2" charset="-78"/>
              </a:rPr>
              <a:t>مسیر پیاده در یک واحد همسایگی مجموعه:</a:t>
            </a:r>
          </a:p>
        </p:txBody>
      </p:sp>
    </p:spTree>
    <p:extLst>
      <p:ext uri="{BB962C8B-B14F-4D97-AF65-F5344CB8AC3E}">
        <p14:creationId xmlns:p14="http://schemas.microsoft.com/office/powerpoint/2010/main" val="302590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80">
                                          <p:stCondLst>
                                            <p:cond delay="0"/>
                                          </p:stCondLst>
                                        </p:cTn>
                                        <p:tgtEl>
                                          <p:spTgt spid="25"/>
                                        </p:tgtEl>
                                      </p:cBhvr>
                                    </p:animEffect>
                                    <p:anim calcmode="lin" valueType="num">
                                      <p:cBhvr>
                                        <p:cTn id="1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7" dur="26">
                                          <p:stCondLst>
                                            <p:cond delay="650"/>
                                          </p:stCondLst>
                                        </p:cTn>
                                        <p:tgtEl>
                                          <p:spTgt spid="25"/>
                                        </p:tgtEl>
                                      </p:cBhvr>
                                      <p:to x="100000" y="60000"/>
                                    </p:animScale>
                                    <p:animScale>
                                      <p:cBhvr>
                                        <p:cTn id="18" dur="166" decel="50000">
                                          <p:stCondLst>
                                            <p:cond delay="676"/>
                                          </p:stCondLst>
                                        </p:cTn>
                                        <p:tgtEl>
                                          <p:spTgt spid="25"/>
                                        </p:tgtEl>
                                      </p:cBhvr>
                                      <p:to x="100000" y="100000"/>
                                    </p:animScale>
                                    <p:animScale>
                                      <p:cBhvr>
                                        <p:cTn id="19" dur="26">
                                          <p:stCondLst>
                                            <p:cond delay="1312"/>
                                          </p:stCondLst>
                                        </p:cTn>
                                        <p:tgtEl>
                                          <p:spTgt spid="25"/>
                                        </p:tgtEl>
                                      </p:cBhvr>
                                      <p:to x="100000" y="80000"/>
                                    </p:animScale>
                                    <p:animScale>
                                      <p:cBhvr>
                                        <p:cTn id="20" dur="166" decel="50000">
                                          <p:stCondLst>
                                            <p:cond delay="1338"/>
                                          </p:stCondLst>
                                        </p:cTn>
                                        <p:tgtEl>
                                          <p:spTgt spid="25"/>
                                        </p:tgtEl>
                                      </p:cBhvr>
                                      <p:to x="100000" y="100000"/>
                                    </p:animScale>
                                    <p:animScale>
                                      <p:cBhvr>
                                        <p:cTn id="21" dur="26">
                                          <p:stCondLst>
                                            <p:cond delay="1642"/>
                                          </p:stCondLst>
                                        </p:cTn>
                                        <p:tgtEl>
                                          <p:spTgt spid="25"/>
                                        </p:tgtEl>
                                      </p:cBhvr>
                                      <p:to x="100000" y="90000"/>
                                    </p:animScale>
                                    <p:animScale>
                                      <p:cBhvr>
                                        <p:cTn id="22" dur="166" decel="50000">
                                          <p:stCondLst>
                                            <p:cond delay="1668"/>
                                          </p:stCondLst>
                                        </p:cTn>
                                        <p:tgtEl>
                                          <p:spTgt spid="25"/>
                                        </p:tgtEl>
                                      </p:cBhvr>
                                      <p:to x="100000" y="100000"/>
                                    </p:animScale>
                                    <p:animScale>
                                      <p:cBhvr>
                                        <p:cTn id="23" dur="26">
                                          <p:stCondLst>
                                            <p:cond delay="1808"/>
                                          </p:stCondLst>
                                        </p:cTn>
                                        <p:tgtEl>
                                          <p:spTgt spid="25"/>
                                        </p:tgtEl>
                                      </p:cBhvr>
                                      <p:to x="100000" y="95000"/>
                                    </p:animScale>
                                    <p:animScale>
                                      <p:cBhvr>
                                        <p:cTn id="24" dur="166" decel="50000">
                                          <p:stCondLst>
                                            <p:cond delay="1834"/>
                                          </p:stCondLst>
                                        </p:cTn>
                                        <p:tgtEl>
                                          <p:spTgt spid="2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80">
                                          <p:stCondLst>
                                            <p:cond delay="0"/>
                                          </p:stCondLst>
                                        </p:cTn>
                                        <p:tgtEl>
                                          <p:spTgt spid="26"/>
                                        </p:tgtEl>
                                      </p:cBhvr>
                                    </p:animEffect>
                                    <p:anim calcmode="lin" valueType="num">
                                      <p:cBhvr>
                                        <p:cTn id="2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3" dur="26">
                                          <p:stCondLst>
                                            <p:cond delay="650"/>
                                          </p:stCondLst>
                                        </p:cTn>
                                        <p:tgtEl>
                                          <p:spTgt spid="26"/>
                                        </p:tgtEl>
                                      </p:cBhvr>
                                      <p:to x="100000" y="60000"/>
                                    </p:animScale>
                                    <p:animScale>
                                      <p:cBhvr>
                                        <p:cTn id="34" dur="166" decel="50000">
                                          <p:stCondLst>
                                            <p:cond delay="676"/>
                                          </p:stCondLst>
                                        </p:cTn>
                                        <p:tgtEl>
                                          <p:spTgt spid="26"/>
                                        </p:tgtEl>
                                      </p:cBhvr>
                                      <p:to x="100000" y="100000"/>
                                    </p:animScale>
                                    <p:animScale>
                                      <p:cBhvr>
                                        <p:cTn id="35" dur="26">
                                          <p:stCondLst>
                                            <p:cond delay="1312"/>
                                          </p:stCondLst>
                                        </p:cTn>
                                        <p:tgtEl>
                                          <p:spTgt spid="26"/>
                                        </p:tgtEl>
                                      </p:cBhvr>
                                      <p:to x="100000" y="80000"/>
                                    </p:animScale>
                                    <p:animScale>
                                      <p:cBhvr>
                                        <p:cTn id="36" dur="166" decel="50000">
                                          <p:stCondLst>
                                            <p:cond delay="1338"/>
                                          </p:stCondLst>
                                        </p:cTn>
                                        <p:tgtEl>
                                          <p:spTgt spid="26"/>
                                        </p:tgtEl>
                                      </p:cBhvr>
                                      <p:to x="100000" y="100000"/>
                                    </p:animScale>
                                    <p:animScale>
                                      <p:cBhvr>
                                        <p:cTn id="37" dur="26">
                                          <p:stCondLst>
                                            <p:cond delay="1642"/>
                                          </p:stCondLst>
                                        </p:cTn>
                                        <p:tgtEl>
                                          <p:spTgt spid="26"/>
                                        </p:tgtEl>
                                      </p:cBhvr>
                                      <p:to x="100000" y="90000"/>
                                    </p:animScale>
                                    <p:animScale>
                                      <p:cBhvr>
                                        <p:cTn id="38" dur="166" decel="50000">
                                          <p:stCondLst>
                                            <p:cond delay="1668"/>
                                          </p:stCondLst>
                                        </p:cTn>
                                        <p:tgtEl>
                                          <p:spTgt spid="26"/>
                                        </p:tgtEl>
                                      </p:cBhvr>
                                      <p:to x="100000" y="100000"/>
                                    </p:animScale>
                                    <p:animScale>
                                      <p:cBhvr>
                                        <p:cTn id="39" dur="26">
                                          <p:stCondLst>
                                            <p:cond delay="1808"/>
                                          </p:stCondLst>
                                        </p:cTn>
                                        <p:tgtEl>
                                          <p:spTgt spid="26"/>
                                        </p:tgtEl>
                                      </p:cBhvr>
                                      <p:to x="100000" y="95000"/>
                                    </p:animScale>
                                    <p:animScale>
                                      <p:cBhvr>
                                        <p:cTn id="40" dur="166" decel="50000">
                                          <p:stCondLst>
                                            <p:cond delay="1834"/>
                                          </p:stCondLst>
                                        </p:cTn>
                                        <p:tgtEl>
                                          <p:spTgt spid="26"/>
                                        </p:tgtEl>
                                      </p:cBhvr>
                                      <p:to x="100000" y="100000"/>
                                    </p:animScale>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0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200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2000"/>
                                        <p:tgtEl>
                                          <p:spTgt spid="22"/>
                                        </p:tgtEl>
                                      </p:cBhvr>
                                    </p:animEffect>
                                  </p:childTnLst>
                                </p:cTn>
                              </p:par>
                            </p:childTnLst>
                          </p:cTn>
                        </p:par>
                        <p:par>
                          <p:cTn id="57" fill="hold">
                            <p:stCondLst>
                              <p:cond delay="6000"/>
                            </p:stCondLst>
                            <p:childTnLst>
                              <p:par>
                                <p:cTn id="58" presetID="56" presetClass="entr" presetSubtype="0" fill="hold" grpId="0" nodeType="afterEffect">
                                  <p:stCondLst>
                                    <p:cond delay="0"/>
                                  </p:stCondLst>
                                  <p:iterate type="lt">
                                    <p:tmPct val="10000"/>
                                  </p:iterate>
                                  <p:childTnLst>
                                    <p:set>
                                      <p:cBhvr>
                                        <p:cTn id="59" dur="1" fill="hold">
                                          <p:stCondLst>
                                            <p:cond delay="0"/>
                                          </p:stCondLst>
                                        </p:cTn>
                                        <p:tgtEl>
                                          <p:spTgt spid="27"/>
                                        </p:tgtEl>
                                        <p:attrNameLst>
                                          <p:attrName>style.visibility</p:attrName>
                                        </p:attrNameLst>
                                      </p:cBhvr>
                                      <p:to>
                                        <p:strVal val="visible"/>
                                      </p:to>
                                    </p:set>
                                    <p:anim by="(-#ppt_w*2)" calcmode="lin" valueType="num">
                                      <p:cBhvr rctx="PPT">
                                        <p:cTn id="60" dur="250" autoRev="1" fill="hold">
                                          <p:stCondLst>
                                            <p:cond delay="0"/>
                                          </p:stCondLst>
                                        </p:cTn>
                                        <p:tgtEl>
                                          <p:spTgt spid="27"/>
                                        </p:tgtEl>
                                        <p:attrNameLst>
                                          <p:attrName>ppt_w</p:attrName>
                                        </p:attrNameLst>
                                      </p:cBhvr>
                                    </p:anim>
                                    <p:anim by="(#ppt_w*0.50)" calcmode="lin" valueType="num">
                                      <p:cBhvr>
                                        <p:cTn id="61" dur="250" decel="50000" autoRev="1" fill="hold">
                                          <p:stCondLst>
                                            <p:cond delay="0"/>
                                          </p:stCondLst>
                                        </p:cTn>
                                        <p:tgtEl>
                                          <p:spTgt spid="27"/>
                                        </p:tgtEl>
                                        <p:attrNameLst>
                                          <p:attrName>ppt_x</p:attrName>
                                        </p:attrNameLst>
                                      </p:cBhvr>
                                    </p:anim>
                                    <p:anim from="(-#ppt_h/2)" to="(#ppt_y)" calcmode="lin" valueType="num">
                                      <p:cBhvr>
                                        <p:cTn id="62" dur="500" fill="hold">
                                          <p:stCondLst>
                                            <p:cond delay="0"/>
                                          </p:stCondLst>
                                        </p:cTn>
                                        <p:tgtEl>
                                          <p:spTgt spid="27"/>
                                        </p:tgtEl>
                                        <p:attrNameLst>
                                          <p:attrName>ppt_y</p:attrName>
                                        </p:attrNameLst>
                                      </p:cBhvr>
                                    </p:anim>
                                    <p:animRot by="21600000">
                                      <p:cBhvr>
                                        <p:cTn id="63" dur="500" fill="hold">
                                          <p:stCondLst>
                                            <p:cond delay="0"/>
                                          </p:stCondLst>
                                        </p:cTn>
                                        <p:tgtEl>
                                          <p:spTgt spid="27"/>
                                        </p:tgtEl>
                                        <p:attrNameLst>
                                          <p:attrName>r</p:attrName>
                                        </p:attrNameLst>
                                      </p:cBhvr>
                                    </p:animRot>
                                  </p:childTnLst>
                                </p:cTn>
                              </p:par>
                            </p:childTnLst>
                          </p:cTn>
                        </p:par>
                        <p:par>
                          <p:cTn id="64" fill="hold">
                            <p:stCondLst>
                              <p:cond delay="7150"/>
                            </p:stCondLst>
                            <p:childTnLst>
                              <p:par>
                                <p:cTn id="65" presetID="56" presetClass="entr" presetSubtype="0" fill="hold" grpId="0" nodeType="afterEffect">
                                  <p:stCondLst>
                                    <p:cond delay="0"/>
                                  </p:stCondLst>
                                  <p:iterate type="lt">
                                    <p:tmPct val="10000"/>
                                  </p:iterate>
                                  <p:childTnLst>
                                    <p:set>
                                      <p:cBhvr>
                                        <p:cTn id="66" dur="1" fill="hold">
                                          <p:stCondLst>
                                            <p:cond delay="0"/>
                                          </p:stCondLst>
                                        </p:cTn>
                                        <p:tgtEl>
                                          <p:spTgt spid="28"/>
                                        </p:tgtEl>
                                        <p:attrNameLst>
                                          <p:attrName>style.visibility</p:attrName>
                                        </p:attrNameLst>
                                      </p:cBhvr>
                                      <p:to>
                                        <p:strVal val="visible"/>
                                      </p:to>
                                    </p:set>
                                    <p:anim by="(-#ppt_w*2)" calcmode="lin" valueType="num">
                                      <p:cBhvr rctx="PPT">
                                        <p:cTn id="67" dur="250" autoRev="1" fill="hold">
                                          <p:stCondLst>
                                            <p:cond delay="0"/>
                                          </p:stCondLst>
                                        </p:cTn>
                                        <p:tgtEl>
                                          <p:spTgt spid="28"/>
                                        </p:tgtEl>
                                        <p:attrNameLst>
                                          <p:attrName>ppt_w</p:attrName>
                                        </p:attrNameLst>
                                      </p:cBhvr>
                                    </p:anim>
                                    <p:anim by="(#ppt_w*0.50)" calcmode="lin" valueType="num">
                                      <p:cBhvr>
                                        <p:cTn id="68" dur="250" decel="50000" autoRev="1" fill="hold">
                                          <p:stCondLst>
                                            <p:cond delay="0"/>
                                          </p:stCondLst>
                                        </p:cTn>
                                        <p:tgtEl>
                                          <p:spTgt spid="28"/>
                                        </p:tgtEl>
                                        <p:attrNameLst>
                                          <p:attrName>ppt_x</p:attrName>
                                        </p:attrNameLst>
                                      </p:cBhvr>
                                    </p:anim>
                                    <p:anim from="(-#ppt_h/2)" to="(#ppt_y)" calcmode="lin" valueType="num">
                                      <p:cBhvr>
                                        <p:cTn id="69" dur="500" fill="hold">
                                          <p:stCondLst>
                                            <p:cond delay="0"/>
                                          </p:stCondLst>
                                        </p:cTn>
                                        <p:tgtEl>
                                          <p:spTgt spid="28"/>
                                        </p:tgtEl>
                                        <p:attrNameLst>
                                          <p:attrName>ppt_y</p:attrName>
                                        </p:attrNameLst>
                                      </p:cBhvr>
                                    </p:anim>
                                    <p:animRot by="21600000">
                                      <p:cBhvr>
                                        <p:cTn id="70" dur="500" fill="hold">
                                          <p:stCondLst>
                                            <p:cond delay="0"/>
                                          </p:stCondLst>
                                        </p:cTn>
                                        <p:tgtEl>
                                          <p:spTgt spid="28"/>
                                        </p:tgtEl>
                                        <p:attrNameLst>
                                          <p:attrName>r</p:attrName>
                                        </p:attrNameLst>
                                      </p:cBhvr>
                                    </p:animRot>
                                  </p:childTnLst>
                                </p:cTn>
                              </p:par>
                            </p:childTnLst>
                          </p:cTn>
                        </p:par>
                        <p:par>
                          <p:cTn id="71" fill="hold">
                            <p:stCondLst>
                              <p:cond delay="8300"/>
                            </p:stCondLst>
                            <p:childTnLst>
                              <p:par>
                                <p:cTn id="72" presetID="10" presetClass="entr" presetSubtype="0"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2000"/>
                                        <p:tgtEl>
                                          <p:spTgt spid="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2000"/>
                                        <p:tgtEl>
                                          <p:spTgt spid="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2000"/>
                                        <p:tgtEl>
                                          <p:spTgt spid="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2000"/>
                                        <p:tgtEl>
                                          <p:spTgt spid="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2000"/>
                                        <p:tgtEl>
                                          <p:spTgt spid="1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2000"/>
                                        <p:tgtEl>
                                          <p:spTgt spid="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2000"/>
                                        <p:tgtEl>
                                          <p:spTgt spid="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200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2000"/>
                                        <p:tgtEl>
                                          <p:spTgt spid="1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2000"/>
                                        <p:tgtEl>
                                          <p:spTgt spid="1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2000"/>
                                        <p:tgtEl>
                                          <p:spTgt spid="1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2000"/>
                                        <p:tgtEl>
                                          <p:spTgt spid="1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2000"/>
                                        <p:tgtEl>
                                          <p:spTgt spid="1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2000"/>
                                        <p:tgtEl>
                                          <p:spTgt spid="1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1"/>
          <p:cNvSpPr>
            <a:spLocks noGrp="1"/>
          </p:cNvSpPr>
          <p:nvPr>
            <p:ph sz="quarter" idx="4294967295"/>
          </p:nvPr>
        </p:nvSpPr>
        <p:spPr>
          <a:xfrm>
            <a:off x="5945945" y="1198391"/>
            <a:ext cx="5791200" cy="1981200"/>
          </a:xfrm>
          <a:prstGeom prst="rect">
            <a:avLst/>
          </a:prstGeom>
        </p:spPr>
        <p:txBody>
          <a:bodyPr/>
          <a:lstStyle/>
          <a:p>
            <a:pPr marL="0" indent="0" algn="just" rtl="1" eaLnBrk="1" fontAlgn="auto" hangingPunct="1">
              <a:spcAft>
                <a:spcPts val="0"/>
              </a:spcAft>
              <a:buFontTx/>
              <a:buNone/>
              <a:defRPr/>
            </a:pPr>
            <a:r>
              <a:rPr lang="fa-IR" dirty="0" smtClean="0">
                <a:solidFill>
                  <a:srgbClr val="66534E"/>
                </a:solidFill>
                <a:cs typeface="B Nazanin" panose="00000400000000000000" pitchFamily="2" charset="-78"/>
              </a:rPr>
              <a:t>رنزو پیانو در طرح خود یک پیاده گذر سرپوشیده در میان بلوک های مسکونی و بلوک های اداری در نظر گرفته که کاربری تجاری داشته و از آن ورودی هایی به ساختمان های اطراف این معبر گرفته است. </a:t>
            </a:r>
            <a:endParaRPr lang="en-US" dirty="0">
              <a:solidFill>
                <a:srgbClr val="66534E"/>
              </a:solidFill>
              <a:cs typeface="B Nazanin" panose="00000400000000000000" pitchFamily="2" charset="-78"/>
            </a:endParaRPr>
          </a:p>
        </p:txBody>
      </p:sp>
      <p:sp>
        <p:nvSpPr>
          <p:cNvPr id="5" name="Title 2"/>
          <p:cNvSpPr>
            <a:spLocks noGrp="1"/>
          </p:cNvSpPr>
          <p:nvPr>
            <p:ph type="title"/>
          </p:nvPr>
        </p:nvSpPr>
        <p:spPr>
          <a:xfrm>
            <a:off x="8344486" y="226841"/>
            <a:ext cx="3505200" cy="762000"/>
          </a:xfrm>
        </p:spPr>
        <p:txBody>
          <a:bodyPr>
            <a:normAutofit/>
          </a:bodyPr>
          <a:lstStyle/>
          <a:p>
            <a:pPr algn="just" rtl="1" eaLnBrk="1" fontAlgn="auto" hangingPunct="1">
              <a:spcAft>
                <a:spcPts val="0"/>
              </a:spcAft>
              <a:defRPr/>
            </a:pPr>
            <a:r>
              <a:rPr lang="fa-IR" sz="4000" dirty="0" smtClean="0">
                <a:solidFill>
                  <a:srgbClr val="66534E"/>
                </a:solidFill>
                <a:cs typeface="B Nazanin" panose="00000400000000000000" pitchFamily="2" charset="-78"/>
              </a:rPr>
              <a:t>پل سرپوشیده </a:t>
            </a:r>
            <a:endParaRPr lang="en-US" sz="4000" dirty="0">
              <a:solidFill>
                <a:srgbClr val="66534E"/>
              </a:solidFill>
              <a:cs typeface="B Nazanin" panose="00000400000000000000" pitchFamily="2" charset="-78"/>
            </a:endParaRPr>
          </a:p>
        </p:txBody>
      </p:sp>
      <p:pic>
        <p:nvPicPr>
          <p:cNvPr id="6" name="Picture 3" descr="I:\Tarh 5\nemoone haye moredi\Posdamer Platz (Renzo Piano)\Scan0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87" y="3065082"/>
            <a:ext cx="4969998" cy="340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Tarh 5\nemoone haye moredi\Posdamer Platz (Renzo Piano)\Scan0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36730">
            <a:off x="856956" y="551571"/>
            <a:ext cx="3278945" cy="440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8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30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childTnLst>
                          </p:cTn>
                        </p:par>
                        <p:par>
                          <p:cTn id="17" fill="hold">
                            <p:stCondLst>
                              <p:cond delay="3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4" descr="I:\Tarh 5\nemoone haye moredi\Posdamer Platz (Renzo Piano)\Scan0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005" y="0"/>
            <a:ext cx="5093677" cy="684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8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I:\Tarh 5\nemoone haye moredi\Posdamer Platz (Renzo Piano)\Scan0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467" y="11561"/>
            <a:ext cx="9989239" cy="684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70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7341" y="373478"/>
            <a:ext cx="9429359" cy="599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1584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1"/>
          <p:cNvSpPr>
            <a:spLocks noGrp="1"/>
          </p:cNvSpPr>
          <p:nvPr>
            <p:ph sz="quarter" idx="4294967295"/>
          </p:nvPr>
        </p:nvSpPr>
        <p:spPr>
          <a:xfrm>
            <a:off x="3657600" y="1137444"/>
            <a:ext cx="8312833" cy="1447800"/>
          </a:xfrm>
          <a:prstGeom prst="rect">
            <a:avLst/>
          </a:prstGeom>
        </p:spPr>
        <p:txBody>
          <a:bodyPr/>
          <a:lstStyle/>
          <a:p>
            <a:pPr marL="0" indent="0" algn="just" rtl="1" eaLnBrk="1" fontAlgn="auto" hangingPunct="1">
              <a:spcAft>
                <a:spcPts val="0"/>
              </a:spcAft>
              <a:buFontTx/>
              <a:buNone/>
              <a:defRPr/>
            </a:pPr>
            <a:r>
              <a:rPr lang="fa-IR" dirty="0" smtClean="0">
                <a:solidFill>
                  <a:srgbClr val="66534E"/>
                </a:solidFill>
                <a:cs typeface="B Nazanin" panose="00000400000000000000" pitchFamily="2" charset="-78"/>
              </a:rPr>
              <a:t>ورودی های این بلوک همسایگی در دو شکاف ایجاد شده در حجم بنا توسط پلکانی که به حیاط مرکزی در ترازی بالاتر راه می یابد،تعبیه شده است. </a:t>
            </a:r>
            <a:endParaRPr lang="en-US" dirty="0">
              <a:solidFill>
                <a:srgbClr val="66534E"/>
              </a:solidFill>
              <a:cs typeface="B Nazanin" panose="00000400000000000000" pitchFamily="2" charset="-78"/>
            </a:endParaRPr>
          </a:p>
        </p:txBody>
      </p:sp>
      <p:sp>
        <p:nvSpPr>
          <p:cNvPr id="5" name="Title 2"/>
          <p:cNvSpPr>
            <a:spLocks noGrp="1"/>
          </p:cNvSpPr>
          <p:nvPr>
            <p:ph type="title"/>
          </p:nvPr>
        </p:nvSpPr>
        <p:spPr>
          <a:xfrm>
            <a:off x="6521450" y="215705"/>
            <a:ext cx="5448983" cy="762000"/>
          </a:xfrm>
        </p:spPr>
        <p:txBody>
          <a:bodyPr>
            <a:noAutofit/>
          </a:bodyPr>
          <a:lstStyle/>
          <a:p>
            <a:pPr algn="just" rtl="1" eaLnBrk="1" fontAlgn="auto" hangingPunct="1">
              <a:spcAft>
                <a:spcPts val="0"/>
              </a:spcAft>
              <a:defRPr/>
            </a:pPr>
            <a:r>
              <a:rPr lang="fa-IR" sz="4000" i="1" dirty="0" smtClean="0">
                <a:solidFill>
                  <a:schemeClr val="accent3">
                    <a:lumMod val="50000"/>
                  </a:schemeClr>
                </a:solidFill>
                <a:cs typeface="B Nazanin" panose="00000400000000000000" pitchFamily="2" charset="-78"/>
              </a:rPr>
              <a:t>ورودی های قسمت </a:t>
            </a:r>
            <a:r>
              <a:rPr lang="fa-IR" sz="4000" i="1" dirty="0" smtClean="0">
                <a:solidFill>
                  <a:schemeClr val="accent3">
                    <a:lumMod val="50000"/>
                  </a:schemeClr>
                </a:solidFill>
                <a:cs typeface="B Nazanin" panose="00000400000000000000" pitchFamily="2" charset="-78"/>
              </a:rPr>
              <a:t>مسکونی:</a:t>
            </a:r>
            <a:endParaRPr lang="en-US" sz="4000" i="1" dirty="0">
              <a:solidFill>
                <a:schemeClr val="accent3">
                  <a:lumMod val="50000"/>
                </a:schemeClr>
              </a:solidFill>
              <a:cs typeface="B Nazanin" panose="00000400000000000000" pitchFamily="2" charset="-78"/>
            </a:endParaRPr>
          </a:p>
        </p:txBody>
      </p:sp>
      <p:pic>
        <p:nvPicPr>
          <p:cNvPr id="6" name="Picture 2" descr="I:\Tarh 5\nemoone haye moredi\Posdamer Platz (Renzo Piano)\Scan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25146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Tarh 5\nemoone haye moredi\Posdamer Platz (Renzo Piano)\Scan00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100" y="2776558"/>
            <a:ext cx="25368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I:\Tarh 5\nemoone haye moredi\Posdamer Platz (Renzo Piano)\Scan00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7671" y="2776559"/>
            <a:ext cx="244468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I:\Tarh 5\nemoone haye moredi\Posdamer Platz (Renzo Piano)\Scan006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3100" y="2776559"/>
            <a:ext cx="2283934" cy="324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138189" y="5996008"/>
            <a:ext cx="3483646" cy="523220"/>
          </a:xfrm>
          <a:prstGeom prst="rect">
            <a:avLst/>
          </a:prstGeom>
        </p:spPr>
        <p:txBody>
          <a:bodyPr wrap="none">
            <a:spAutoFit/>
          </a:bodyPr>
          <a:lstStyle/>
          <a:p>
            <a:pPr fontAlgn="auto">
              <a:spcBef>
                <a:spcPts val="0"/>
              </a:spcBef>
              <a:spcAft>
                <a:spcPts val="0"/>
              </a:spcAft>
              <a:defRPr/>
            </a:pPr>
            <a:r>
              <a:rPr lang="fa-IR" sz="2800" dirty="0">
                <a:solidFill>
                  <a:srgbClr val="66534E"/>
                </a:solidFill>
                <a:cs typeface="B Nazanin" panose="00000400000000000000" pitchFamily="2" charset="-78"/>
              </a:rPr>
              <a:t>شکاف ورودی (از داخل حیاط)</a:t>
            </a:r>
            <a:endParaRPr lang="en-US" sz="2800" dirty="0">
              <a:solidFill>
                <a:srgbClr val="66534E"/>
              </a:solidFill>
              <a:cs typeface="B Nazanin" panose="00000400000000000000" pitchFamily="2" charset="-78"/>
            </a:endParaRPr>
          </a:p>
        </p:txBody>
      </p:sp>
      <p:sp>
        <p:nvSpPr>
          <p:cNvPr id="11" name="Rectangle 10"/>
          <p:cNvSpPr/>
          <p:nvPr/>
        </p:nvSpPr>
        <p:spPr>
          <a:xfrm>
            <a:off x="8621835" y="5950218"/>
            <a:ext cx="3154173" cy="523220"/>
          </a:xfrm>
          <a:prstGeom prst="rect">
            <a:avLst/>
          </a:prstGeom>
        </p:spPr>
        <p:txBody>
          <a:bodyPr wrap="square">
            <a:spAutoFit/>
          </a:bodyPr>
          <a:lstStyle/>
          <a:p>
            <a:pPr algn="just" rtl="1" fontAlgn="auto">
              <a:spcBef>
                <a:spcPts val="0"/>
              </a:spcBef>
              <a:spcAft>
                <a:spcPts val="0"/>
              </a:spcAft>
              <a:defRPr/>
            </a:pPr>
            <a:r>
              <a:rPr lang="fa-IR" sz="2800" dirty="0">
                <a:solidFill>
                  <a:srgbClr val="66534E"/>
                </a:solidFill>
                <a:cs typeface="B Nazanin" panose="00000400000000000000" pitchFamily="2" charset="-78"/>
              </a:rPr>
              <a:t>شکاف ورودی (از بیرون بنا)</a:t>
            </a:r>
            <a:endParaRPr lang="en-US" sz="2800" dirty="0">
              <a:solidFill>
                <a:srgbClr val="66534E"/>
              </a:solidFill>
              <a:cs typeface="B Nazanin" panose="00000400000000000000" pitchFamily="2" charset="-78"/>
            </a:endParaRPr>
          </a:p>
        </p:txBody>
      </p:sp>
      <p:sp>
        <p:nvSpPr>
          <p:cNvPr id="12" name="Rectangle 11"/>
          <p:cNvSpPr/>
          <p:nvPr/>
        </p:nvSpPr>
        <p:spPr>
          <a:xfrm>
            <a:off x="1074055" y="2062024"/>
            <a:ext cx="1585690" cy="523220"/>
          </a:xfrm>
          <a:prstGeom prst="rect">
            <a:avLst/>
          </a:prstGeom>
        </p:spPr>
        <p:txBody>
          <a:bodyPr wrap="none">
            <a:spAutoFit/>
          </a:bodyPr>
          <a:lstStyle/>
          <a:p>
            <a:pPr algn="just" rtl="1" fontAlgn="auto">
              <a:spcBef>
                <a:spcPts val="0"/>
              </a:spcBef>
              <a:spcAft>
                <a:spcPts val="0"/>
              </a:spcAft>
              <a:defRPr/>
            </a:pPr>
            <a:r>
              <a:rPr lang="fa-IR" sz="2800" dirty="0">
                <a:solidFill>
                  <a:srgbClr val="66534E"/>
                </a:solidFill>
                <a:cs typeface="B Nazanin" panose="00000400000000000000" pitchFamily="2" charset="-78"/>
              </a:rPr>
              <a:t>پلکان ورودی</a:t>
            </a:r>
            <a:endParaRPr lang="en-US" sz="2800" dirty="0">
              <a:solidFill>
                <a:srgbClr val="66534E"/>
              </a:solidFill>
              <a:cs typeface="B Nazanin" panose="00000400000000000000" pitchFamily="2" charset="-78"/>
            </a:endParaRPr>
          </a:p>
        </p:txBody>
      </p:sp>
      <p:sp>
        <p:nvSpPr>
          <p:cNvPr id="13" name="Rectangle 12"/>
          <p:cNvSpPr/>
          <p:nvPr/>
        </p:nvSpPr>
        <p:spPr>
          <a:xfrm>
            <a:off x="1738141" y="5996008"/>
            <a:ext cx="3054041" cy="523220"/>
          </a:xfrm>
          <a:prstGeom prst="rect">
            <a:avLst/>
          </a:prstGeom>
        </p:spPr>
        <p:txBody>
          <a:bodyPr wrap="none">
            <a:spAutoFit/>
          </a:bodyPr>
          <a:lstStyle/>
          <a:p>
            <a:pPr fontAlgn="auto">
              <a:spcBef>
                <a:spcPts val="0"/>
              </a:spcBef>
              <a:spcAft>
                <a:spcPts val="0"/>
              </a:spcAft>
              <a:defRPr/>
            </a:pPr>
            <a:r>
              <a:rPr lang="fa-IR" sz="2800" dirty="0">
                <a:solidFill>
                  <a:srgbClr val="66534E"/>
                </a:solidFill>
                <a:cs typeface="B Nazanin" panose="00000400000000000000" pitchFamily="2" charset="-78"/>
              </a:rPr>
              <a:t>موقعیت ورودی ها در پلان</a:t>
            </a:r>
            <a:endParaRPr lang="en-US" sz="28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179277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4"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par>
                                <p:cTn id="13" presetID="34"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cTn>
                              </p:par>
                              <p:par>
                                <p:cTn id="19" presetID="34"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from="(-#ppt_w/2)" to="(#ppt_x)" calcmode="lin" valueType="num">
                                      <p:cBhvr>
                                        <p:cTn id="21" dur="600" fill="hold">
                                          <p:stCondLst>
                                            <p:cond delay="0"/>
                                          </p:stCondLst>
                                        </p:cTn>
                                        <p:tgtEl>
                                          <p:spTgt spid="7"/>
                                        </p:tgtEl>
                                        <p:attrNameLst>
                                          <p:attrName>ppt_x</p:attrName>
                                        </p:attrNameLst>
                                      </p:cBhvr>
                                    </p:anim>
                                    <p:anim from="0" to="-1.0" calcmode="lin" valueType="num">
                                      <p:cBhvr>
                                        <p:cTn id="22" dur="200" decel="50000" autoRev="1" fill="hold">
                                          <p:stCondLst>
                                            <p:cond delay="600"/>
                                          </p:stCondLst>
                                        </p:cTn>
                                        <p:tgtEl>
                                          <p:spTgt spid="7"/>
                                        </p:tgtEl>
                                        <p:attrNameLst>
                                          <p:attrName>xshear</p:attrName>
                                        </p:attrNameLst>
                                      </p:cBhvr>
                                    </p:anim>
                                    <p:animScale>
                                      <p:cBhvr>
                                        <p:cTn id="23" dur="200" decel="100000" autoRev="1" fill="hold">
                                          <p:stCondLst>
                                            <p:cond delay="600"/>
                                          </p:stCondLst>
                                        </p:cTn>
                                        <p:tgtEl>
                                          <p:spTgt spid="7"/>
                                        </p:tgtEl>
                                      </p:cBhvr>
                                      <p:from x="100000" y="100000"/>
                                      <p:to x="80000" y="100000"/>
                                    </p:animScale>
                                    <p:anim by="(#ppt_h/3+#ppt_w*0.1)" calcmode="lin" valueType="num">
                                      <p:cBhvr additive="sum">
                                        <p:cTn id="24" dur="200" decel="100000" autoRev="1" fill="hold">
                                          <p:stCondLst>
                                            <p:cond delay="600"/>
                                          </p:stCondLst>
                                        </p:cTn>
                                        <p:tgtEl>
                                          <p:spTgt spid="7"/>
                                        </p:tgtEl>
                                        <p:attrNameLst>
                                          <p:attrName>ppt_x</p:attrName>
                                        </p:attrNameLst>
                                      </p:cBhvr>
                                    </p:anim>
                                  </p:childTnLst>
                                </p:cTn>
                              </p:par>
                              <p:par>
                                <p:cTn id="25" presetID="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iterate type="lt">
                                    <p:tmPct val="0"/>
                                  </p:iterate>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exit" presetSubtype="0" accel="100000" fill="hold" nodeType="clickEffect">
                                  <p:stCondLst>
                                    <p:cond delay="0"/>
                                  </p:stCondLst>
                                  <p:childTnLst>
                                    <p:anim calcmode="lin" valueType="num">
                                      <p:cBhvr>
                                        <p:cTn id="36" dur="1000"/>
                                        <p:tgtEl>
                                          <p:spTgt spid="6"/>
                                        </p:tgtEl>
                                        <p:attrNameLst>
                                          <p:attrName>ppt_w</p:attrName>
                                        </p:attrNameLst>
                                      </p:cBhvr>
                                      <p:tavLst>
                                        <p:tav tm="0">
                                          <p:val>
                                            <p:strVal val="ppt_w"/>
                                          </p:val>
                                        </p:tav>
                                        <p:tav tm="100000">
                                          <p:val>
                                            <p:strVal val="ppt_w+.3"/>
                                          </p:val>
                                        </p:tav>
                                      </p:tavLst>
                                    </p:anim>
                                    <p:anim calcmode="lin" valueType="num">
                                      <p:cBhvr>
                                        <p:cTn id="37" dur="1000"/>
                                        <p:tgtEl>
                                          <p:spTgt spid="6"/>
                                        </p:tgtEl>
                                        <p:attrNameLst>
                                          <p:attrName>ppt_h</p:attrName>
                                        </p:attrNameLst>
                                      </p:cBhvr>
                                      <p:tavLst>
                                        <p:tav tm="0">
                                          <p:val>
                                            <p:strVal val="ppt_h"/>
                                          </p:val>
                                        </p:tav>
                                        <p:tav tm="100000">
                                          <p:val>
                                            <p:strVal val="ppt_h"/>
                                          </p:val>
                                        </p:tav>
                                      </p:tavLst>
                                    </p:anim>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50" presetClass="exit" presetSubtype="0" accel="100000" fill="hold" nodeType="withEffect">
                                  <p:stCondLst>
                                    <p:cond delay="0"/>
                                  </p:stCondLst>
                                  <p:childTnLst>
                                    <p:anim calcmode="lin" valueType="num">
                                      <p:cBhvr>
                                        <p:cTn id="41" dur="1000"/>
                                        <p:tgtEl>
                                          <p:spTgt spid="7"/>
                                        </p:tgtEl>
                                        <p:attrNameLst>
                                          <p:attrName>ppt_w</p:attrName>
                                        </p:attrNameLst>
                                      </p:cBhvr>
                                      <p:tavLst>
                                        <p:tav tm="0">
                                          <p:val>
                                            <p:strVal val="ppt_w"/>
                                          </p:val>
                                        </p:tav>
                                        <p:tav tm="100000">
                                          <p:val>
                                            <p:strVal val="ppt_w+.3"/>
                                          </p:val>
                                        </p:tav>
                                      </p:tavLst>
                                    </p:anim>
                                    <p:anim calcmode="lin" valueType="num">
                                      <p:cBhvr>
                                        <p:cTn id="42" dur="1000"/>
                                        <p:tgtEl>
                                          <p:spTgt spid="7"/>
                                        </p:tgtEl>
                                        <p:attrNameLst>
                                          <p:attrName>ppt_h</p:attrName>
                                        </p:attrNameLst>
                                      </p:cBhvr>
                                      <p:tavLst>
                                        <p:tav tm="0">
                                          <p:val>
                                            <p:strVal val="ppt_h"/>
                                          </p:val>
                                        </p:tav>
                                        <p:tav tm="100000">
                                          <p:val>
                                            <p:strVal val="ppt_h"/>
                                          </p:val>
                                        </p:tav>
                                      </p:tavLst>
                                    </p:anim>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par>
                                <p:cTn id="45" presetID="48" presetClass="exit" presetSubtype="0" decel="50000" fill="hold" grpId="1" nodeType="withEffect">
                                  <p:stCondLst>
                                    <p:cond delay="0"/>
                                  </p:stCondLst>
                                  <p:iterate type="lt">
                                    <p:tmPct val="0"/>
                                  </p:iterate>
                                  <p:childTnLst>
                                    <p:anim calcmode="lin" valueType="num">
                                      <p:cBhvr>
                                        <p:cTn id="46" dur="2000"/>
                                        <p:tgtEl>
                                          <p:spTgt spid="12"/>
                                        </p:tgtEl>
                                        <p:attrNameLst>
                                          <p:attrName>style.rotation</p:attrName>
                                        </p:attrNameLst>
                                      </p:cBhvr>
                                      <p:tavLst>
                                        <p:tav tm="0">
                                          <p:val>
                                            <p:fltVal val="0"/>
                                          </p:val>
                                        </p:tav>
                                        <p:tav tm="20000">
                                          <p:val>
                                            <p:fltVal val="90"/>
                                          </p:val>
                                        </p:tav>
                                        <p:tav tm="20000">
                                          <p:val>
                                            <p:fltVal val="90"/>
                                          </p:val>
                                        </p:tav>
                                        <p:tav tm="100000">
                                          <p:val>
                                            <p:fltVal val="90"/>
                                          </p:val>
                                        </p:tav>
                                      </p:tavLst>
                                    </p:anim>
                                    <p:anim calcmode="lin" valueType="num">
                                      <p:cBhvr>
                                        <p:cTn id="47" dur="2000"/>
                                        <p:tgtEl>
                                          <p:spTgt spid="12"/>
                                        </p:tgtEl>
                                        <p:attrNameLst>
                                          <p:attrName>ppt_x</p:attrName>
                                        </p:attrNameLst>
                                      </p:cBhvr>
                                      <p:tavLst>
                                        <p:tav tm="0">
                                          <p:val>
                                            <p:strVal val="ppt_x"/>
                                          </p:val>
                                        </p:tav>
                                        <p:tav tm="50000">
                                          <p:val>
                                            <p:fltVal val="0.95"/>
                                          </p:val>
                                        </p:tav>
                                        <p:tav tm="100000">
                                          <p:val>
                                            <p:fltVal val="-1"/>
                                          </p:val>
                                        </p:tav>
                                      </p:tavLst>
                                    </p:anim>
                                    <p:anim calcmode="lin" valueType="num">
                                      <p:cBhvr>
                                        <p:cTn id="48" dur="2000"/>
                                        <p:tgtEl>
                                          <p:spTgt spid="12"/>
                                        </p:tgtEl>
                                        <p:attrNameLst>
                                          <p:attrName>ppt_y</p:attrName>
                                        </p:attrNameLst>
                                      </p:cBhvr>
                                      <p:tavLst>
                                        <p:tav tm="0">
                                          <p:val>
                                            <p:strVal val="ppt_y"/>
                                          </p:val>
                                        </p:tav>
                                        <p:tav tm="100000">
                                          <p:val>
                                            <p:strVal val="ppt_y"/>
                                          </p:val>
                                        </p:tav>
                                      </p:tavLst>
                                    </p:anim>
                                    <p:animEffect transition="out" filter="fade">
                                      <p:cBhvr>
                                        <p:cTn id="49" dur="2000"/>
                                        <p:tgtEl>
                                          <p:spTgt spid="12"/>
                                        </p:tgtEl>
                                      </p:cBhvr>
                                    </p:animEffect>
                                    <p:set>
                                      <p:cBhvr>
                                        <p:cTn id="50" dur="1" fill="hold">
                                          <p:stCondLst>
                                            <p:cond delay="1999"/>
                                          </p:stCondLst>
                                        </p:cTn>
                                        <p:tgtEl>
                                          <p:spTgt spid="12"/>
                                        </p:tgtEl>
                                        <p:attrNameLst>
                                          <p:attrName>style.visibility</p:attrName>
                                        </p:attrNameLst>
                                      </p:cBhvr>
                                      <p:to>
                                        <p:strVal val="hidden"/>
                                      </p:to>
                                    </p:set>
                                  </p:childTnLst>
                                </p:cTn>
                              </p:par>
                              <p:par>
                                <p:cTn id="51" presetID="48" presetClass="exit" presetSubtype="0" decel="50000" fill="hold" grpId="1" nodeType="withEffect">
                                  <p:stCondLst>
                                    <p:cond delay="0"/>
                                  </p:stCondLst>
                                  <p:childTnLst>
                                    <p:anim calcmode="lin" valueType="num">
                                      <p:cBhvr>
                                        <p:cTn id="52" dur="2000"/>
                                        <p:tgtEl>
                                          <p:spTgt spid="13"/>
                                        </p:tgtEl>
                                        <p:attrNameLst>
                                          <p:attrName>style.rotation</p:attrName>
                                        </p:attrNameLst>
                                      </p:cBhvr>
                                      <p:tavLst>
                                        <p:tav tm="0">
                                          <p:val>
                                            <p:fltVal val="0"/>
                                          </p:val>
                                        </p:tav>
                                        <p:tav tm="20000">
                                          <p:val>
                                            <p:fltVal val="90"/>
                                          </p:val>
                                        </p:tav>
                                        <p:tav tm="20000">
                                          <p:val>
                                            <p:fltVal val="90"/>
                                          </p:val>
                                        </p:tav>
                                        <p:tav tm="100000">
                                          <p:val>
                                            <p:fltVal val="90"/>
                                          </p:val>
                                        </p:tav>
                                      </p:tavLst>
                                    </p:anim>
                                    <p:anim calcmode="lin" valueType="num">
                                      <p:cBhvr>
                                        <p:cTn id="53" dur="2000"/>
                                        <p:tgtEl>
                                          <p:spTgt spid="13"/>
                                        </p:tgtEl>
                                        <p:attrNameLst>
                                          <p:attrName>ppt_x</p:attrName>
                                        </p:attrNameLst>
                                      </p:cBhvr>
                                      <p:tavLst>
                                        <p:tav tm="0">
                                          <p:val>
                                            <p:strVal val="ppt_x"/>
                                          </p:val>
                                        </p:tav>
                                        <p:tav tm="50000">
                                          <p:val>
                                            <p:fltVal val="0.95"/>
                                          </p:val>
                                        </p:tav>
                                        <p:tav tm="100000">
                                          <p:val>
                                            <p:fltVal val="-1"/>
                                          </p:val>
                                        </p:tav>
                                      </p:tavLst>
                                    </p:anim>
                                    <p:anim calcmode="lin" valueType="num">
                                      <p:cBhvr>
                                        <p:cTn id="54" dur="2000"/>
                                        <p:tgtEl>
                                          <p:spTgt spid="13"/>
                                        </p:tgtEl>
                                        <p:attrNameLst>
                                          <p:attrName>ppt_y</p:attrName>
                                        </p:attrNameLst>
                                      </p:cBhvr>
                                      <p:tavLst>
                                        <p:tav tm="0">
                                          <p:val>
                                            <p:strVal val="ppt_y"/>
                                          </p:val>
                                        </p:tav>
                                        <p:tav tm="100000">
                                          <p:val>
                                            <p:strVal val="ppt_y"/>
                                          </p:val>
                                        </p:tav>
                                      </p:tavLst>
                                    </p:anim>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000"/>
                                        <p:tgtEl>
                                          <p:spTgt spid="8"/>
                                        </p:tgtEl>
                                      </p:cBhvr>
                                    </p:animEffect>
                                    <p:anim calcmode="lin" valueType="num">
                                      <p:cBhvr>
                                        <p:cTn id="62" dur="2000" fill="hold"/>
                                        <p:tgtEl>
                                          <p:spTgt spid="8"/>
                                        </p:tgtEl>
                                        <p:attrNameLst>
                                          <p:attrName>style.rotation</p:attrName>
                                        </p:attrNameLst>
                                      </p:cBhvr>
                                      <p:tavLst>
                                        <p:tav tm="0">
                                          <p:val>
                                            <p:fltVal val="720"/>
                                          </p:val>
                                        </p:tav>
                                        <p:tav tm="100000">
                                          <p:val>
                                            <p:fltVal val="0"/>
                                          </p:val>
                                        </p:tav>
                                      </p:tavLst>
                                    </p:anim>
                                    <p:anim calcmode="lin" valueType="num">
                                      <p:cBhvr>
                                        <p:cTn id="63" dur="2000" fill="hold"/>
                                        <p:tgtEl>
                                          <p:spTgt spid="8"/>
                                        </p:tgtEl>
                                        <p:attrNameLst>
                                          <p:attrName>ppt_h</p:attrName>
                                        </p:attrNameLst>
                                      </p:cBhvr>
                                      <p:tavLst>
                                        <p:tav tm="0">
                                          <p:val>
                                            <p:fltVal val="0"/>
                                          </p:val>
                                        </p:tav>
                                        <p:tav tm="100000">
                                          <p:val>
                                            <p:strVal val="#ppt_h"/>
                                          </p:val>
                                        </p:tav>
                                      </p:tavLst>
                                    </p:anim>
                                    <p:anim calcmode="lin" valueType="num">
                                      <p:cBhvr>
                                        <p:cTn id="64" dur="2000" fill="hold"/>
                                        <p:tgtEl>
                                          <p:spTgt spid="8"/>
                                        </p:tgtEl>
                                        <p:attrNameLst>
                                          <p:attrName>ppt_w</p:attrName>
                                        </p:attrNameLst>
                                      </p:cBhvr>
                                      <p:tavLst>
                                        <p:tav tm="0">
                                          <p:val>
                                            <p:fltVal val="0"/>
                                          </p:val>
                                        </p:tav>
                                        <p:tav tm="100000">
                                          <p:val>
                                            <p:strVal val="#ppt_w"/>
                                          </p:val>
                                        </p:tav>
                                      </p:tavLst>
                                    </p:anim>
                                  </p:childTnLst>
                                </p:cTn>
                              </p:par>
                            </p:childTnLst>
                          </p:cTn>
                        </p:par>
                        <p:par>
                          <p:cTn id="65" fill="hold">
                            <p:stCondLst>
                              <p:cond delay="2000"/>
                            </p:stCondLst>
                            <p:childTnLst>
                              <p:par>
                                <p:cTn id="66" presetID="56" presetClass="entr" presetSubtype="0" fill="hold" grpId="0" nodeType="afterEffect">
                                  <p:stCondLst>
                                    <p:cond delay="0"/>
                                  </p:stCondLst>
                                  <p:iterate type="lt">
                                    <p:tmPct val="10000"/>
                                  </p:iterate>
                                  <p:childTnLst>
                                    <p:set>
                                      <p:cBhvr>
                                        <p:cTn id="67" dur="1" fill="hold">
                                          <p:stCondLst>
                                            <p:cond delay="0"/>
                                          </p:stCondLst>
                                        </p:cTn>
                                        <p:tgtEl>
                                          <p:spTgt spid="10"/>
                                        </p:tgtEl>
                                        <p:attrNameLst>
                                          <p:attrName>style.visibility</p:attrName>
                                        </p:attrNameLst>
                                      </p:cBhvr>
                                      <p:to>
                                        <p:strVal val="visible"/>
                                      </p:to>
                                    </p:set>
                                    <p:anim by="(-#ppt_w*2)" calcmode="lin" valueType="num">
                                      <p:cBhvr rctx="PPT">
                                        <p:cTn id="68" dur="500" autoRev="1" fill="hold">
                                          <p:stCondLst>
                                            <p:cond delay="0"/>
                                          </p:stCondLst>
                                        </p:cTn>
                                        <p:tgtEl>
                                          <p:spTgt spid="10"/>
                                        </p:tgtEl>
                                        <p:attrNameLst>
                                          <p:attrName>ppt_w</p:attrName>
                                        </p:attrNameLst>
                                      </p:cBhvr>
                                    </p:anim>
                                    <p:anim by="(#ppt_w*0.50)" calcmode="lin" valueType="num">
                                      <p:cBhvr>
                                        <p:cTn id="69" dur="500" decel="50000" autoRev="1" fill="hold">
                                          <p:stCondLst>
                                            <p:cond delay="0"/>
                                          </p:stCondLst>
                                        </p:cTn>
                                        <p:tgtEl>
                                          <p:spTgt spid="10"/>
                                        </p:tgtEl>
                                        <p:attrNameLst>
                                          <p:attrName>ppt_x</p:attrName>
                                        </p:attrNameLst>
                                      </p:cBhvr>
                                    </p:anim>
                                    <p:anim from="(-#ppt_h/2)" to="(#ppt_y)" calcmode="lin" valueType="num">
                                      <p:cBhvr>
                                        <p:cTn id="70" dur="1000" fill="hold">
                                          <p:stCondLst>
                                            <p:cond delay="0"/>
                                          </p:stCondLst>
                                        </p:cTn>
                                        <p:tgtEl>
                                          <p:spTgt spid="10"/>
                                        </p:tgtEl>
                                        <p:attrNameLst>
                                          <p:attrName>ppt_y</p:attrName>
                                        </p:attrNameLst>
                                      </p:cBhvr>
                                    </p:anim>
                                    <p:animRot by="21600000">
                                      <p:cBhvr>
                                        <p:cTn id="71" dur="1000" fill="hold">
                                          <p:stCondLst>
                                            <p:cond delay="0"/>
                                          </p:stCondLst>
                                        </p:cTn>
                                        <p:tgtEl>
                                          <p:spTgt spid="10"/>
                                        </p:tgtEl>
                                        <p:attrNameLst>
                                          <p:attrName>r</p:attrName>
                                        </p:attrNameLst>
                                      </p:cBhvr>
                                    </p:animRot>
                                  </p:childTnLst>
                                </p:cTn>
                              </p:par>
                              <p:par>
                                <p:cTn id="72" presetID="35"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2000"/>
                                        <p:tgtEl>
                                          <p:spTgt spid="9"/>
                                        </p:tgtEl>
                                      </p:cBhvr>
                                    </p:animEffect>
                                    <p:anim calcmode="lin" valueType="num">
                                      <p:cBhvr>
                                        <p:cTn id="75" dur="2000" fill="hold"/>
                                        <p:tgtEl>
                                          <p:spTgt spid="9"/>
                                        </p:tgtEl>
                                        <p:attrNameLst>
                                          <p:attrName>style.rotation</p:attrName>
                                        </p:attrNameLst>
                                      </p:cBhvr>
                                      <p:tavLst>
                                        <p:tav tm="0">
                                          <p:val>
                                            <p:fltVal val="720"/>
                                          </p:val>
                                        </p:tav>
                                        <p:tav tm="100000">
                                          <p:val>
                                            <p:fltVal val="0"/>
                                          </p:val>
                                        </p:tav>
                                      </p:tavLst>
                                    </p:anim>
                                    <p:anim calcmode="lin" valueType="num">
                                      <p:cBhvr>
                                        <p:cTn id="76" dur="2000" fill="hold"/>
                                        <p:tgtEl>
                                          <p:spTgt spid="9"/>
                                        </p:tgtEl>
                                        <p:attrNameLst>
                                          <p:attrName>ppt_h</p:attrName>
                                        </p:attrNameLst>
                                      </p:cBhvr>
                                      <p:tavLst>
                                        <p:tav tm="0">
                                          <p:val>
                                            <p:fltVal val="0"/>
                                          </p:val>
                                        </p:tav>
                                        <p:tav tm="100000">
                                          <p:val>
                                            <p:strVal val="#ppt_h"/>
                                          </p:val>
                                        </p:tav>
                                      </p:tavLst>
                                    </p:anim>
                                    <p:anim calcmode="lin" valueType="num">
                                      <p:cBhvr>
                                        <p:cTn id="77" dur="2000" fill="hold"/>
                                        <p:tgtEl>
                                          <p:spTgt spid="9"/>
                                        </p:tgtEl>
                                        <p:attrNameLst>
                                          <p:attrName>ppt_w</p:attrName>
                                        </p:attrNameLst>
                                      </p:cBhvr>
                                      <p:tavLst>
                                        <p:tav tm="0">
                                          <p:val>
                                            <p:fltVal val="0"/>
                                          </p:val>
                                        </p:tav>
                                        <p:tav tm="100000">
                                          <p:val>
                                            <p:strVal val="#ppt_w"/>
                                          </p:val>
                                        </p:tav>
                                      </p:tavLst>
                                    </p:anim>
                                  </p:childTnLst>
                                </p:cTn>
                              </p:par>
                            </p:childTnLst>
                          </p:cTn>
                        </p:par>
                        <p:par>
                          <p:cTn id="78" fill="hold">
                            <p:stCondLst>
                              <p:cond delay="5000"/>
                            </p:stCondLst>
                            <p:childTnLst>
                              <p:par>
                                <p:cTn id="79" presetID="56" presetClass="entr" presetSubtype="0" fill="hold" grpId="0" nodeType="afterEffect">
                                  <p:stCondLst>
                                    <p:cond delay="0"/>
                                  </p:stCondLst>
                                  <p:iterate type="lt">
                                    <p:tmPct val="10000"/>
                                  </p:iterate>
                                  <p:childTnLst>
                                    <p:set>
                                      <p:cBhvr>
                                        <p:cTn id="80" dur="1" fill="hold">
                                          <p:stCondLst>
                                            <p:cond delay="0"/>
                                          </p:stCondLst>
                                        </p:cTn>
                                        <p:tgtEl>
                                          <p:spTgt spid="11"/>
                                        </p:tgtEl>
                                        <p:attrNameLst>
                                          <p:attrName>style.visibility</p:attrName>
                                        </p:attrNameLst>
                                      </p:cBhvr>
                                      <p:to>
                                        <p:strVal val="visible"/>
                                      </p:to>
                                    </p:set>
                                    <p:anim by="(-#ppt_w*2)" calcmode="lin" valueType="num">
                                      <p:cBhvr rctx="PPT">
                                        <p:cTn id="81" dur="500" autoRev="1" fill="hold">
                                          <p:stCondLst>
                                            <p:cond delay="0"/>
                                          </p:stCondLst>
                                        </p:cTn>
                                        <p:tgtEl>
                                          <p:spTgt spid="11"/>
                                        </p:tgtEl>
                                        <p:attrNameLst>
                                          <p:attrName>ppt_w</p:attrName>
                                        </p:attrNameLst>
                                      </p:cBhvr>
                                    </p:anim>
                                    <p:anim by="(#ppt_w*0.50)" calcmode="lin" valueType="num">
                                      <p:cBhvr>
                                        <p:cTn id="82" dur="500" decel="50000" autoRev="1" fill="hold">
                                          <p:stCondLst>
                                            <p:cond delay="0"/>
                                          </p:stCondLst>
                                        </p:cTn>
                                        <p:tgtEl>
                                          <p:spTgt spid="11"/>
                                        </p:tgtEl>
                                        <p:attrNameLst>
                                          <p:attrName>ppt_x</p:attrName>
                                        </p:attrNameLst>
                                      </p:cBhvr>
                                    </p:anim>
                                    <p:anim from="(-#ppt_h/2)" to="(#ppt_y)" calcmode="lin" valueType="num">
                                      <p:cBhvr>
                                        <p:cTn id="83" dur="1000" fill="hold">
                                          <p:stCondLst>
                                            <p:cond delay="0"/>
                                          </p:stCondLst>
                                        </p:cTn>
                                        <p:tgtEl>
                                          <p:spTgt spid="11"/>
                                        </p:tgtEl>
                                        <p:attrNameLst>
                                          <p:attrName>ppt_y</p:attrName>
                                        </p:attrNameLst>
                                      </p:cBhvr>
                                    </p:anim>
                                    <p:animRot by="21600000">
                                      <p:cBhvr>
                                        <p:cTn id="84" dur="1000" fill="hold">
                                          <p:stCondLst>
                                            <p:cond delay="0"/>
                                          </p:stCondLst>
                                        </p:cTn>
                                        <p:tgtEl>
                                          <p:spTgt spid="11"/>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51" presetClass="exit" presetSubtype="0" fill="hold" grpId="1" nodeType="clickEffect">
                                  <p:stCondLst>
                                    <p:cond delay="0"/>
                                  </p:stCondLst>
                                  <p:iterate type="lt">
                                    <p:tmPct val="0"/>
                                  </p:iterate>
                                  <p:childTnLst>
                                    <p:animEffect transition="out" filter="fade">
                                      <p:cBhvr>
                                        <p:cTn id="88" dur="770" accel="100000">
                                          <p:stCondLst>
                                            <p:cond delay="1230"/>
                                          </p:stCondLst>
                                        </p:cTn>
                                        <p:tgtEl>
                                          <p:spTgt spid="10"/>
                                        </p:tgtEl>
                                      </p:cBhvr>
                                    </p:animEffect>
                                    <p:animScale>
                                      <p:cBhvr>
                                        <p:cTn id="89" dur="770" accel="100000">
                                          <p:stCondLst>
                                            <p:cond delay="1230"/>
                                          </p:stCondLst>
                                        </p:cTn>
                                        <p:tgtEl>
                                          <p:spTgt spid="10"/>
                                        </p:tgtEl>
                                      </p:cBhvr>
                                      <p:from x="200000" y="450000"/>
                                      <p:to x="10000" y="10000"/>
                                    </p:animScale>
                                    <p:animScale>
                                      <p:cBhvr>
                                        <p:cTn id="90" dur="1230" decel="100000"/>
                                        <p:tgtEl>
                                          <p:spTgt spid="10"/>
                                        </p:tgtEl>
                                      </p:cBhvr>
                                      <p:from x="100000" y="100000"/>
                                      <p:to x="200000" y="450000"/>
                                    </p:animScale>
                                    <p:anim from="(ppt_x)" to="(0.5)" calcmode="lin" valueType="num">
                                      <p:cBhvr>
                                        <p:cTn id="91" dur="1230" decel="100000"/>
                                        <p:tgtEl>
                                          <p:spTgt spid="10"/>
                                        </p:tgtEl>
                                        <p:attrNameLst>
                                          <p:attrName>ppt_x</p:attrName>
                                        </p:attrNameLst>
                                      </p:cBhvr>
                                    </p:anim>
                                    <p:anim from="(0.5)" to="(0.5)" calcmode="lin" valueType="num">
                                      <p:cBhvr>
                                        <p:cTn id="92" dur="770">
                                          <p:stCondLst>
                                            <p:cond delay="1230"/>
                                          </p:stCondLst>
                                        </p:cTn>
                                        <p:tgtEl>
                                          <p:spTgt spid="10"/>
                                        </p:tgtEl>
                                        <p:attrNameLst>
                                          <p:attrName>ppt_x</p:attrName>
                                        </p:attrNameLst>
                                      </p:cBhvr>
                                    </p:anim>
                                    <p:anim from="(ppt_y)" to="(ppt_y+0.4)" calcmode="lin" valueType="num">
                                      <p:cBhvr>
                                        <p:cTn id="93" dur="1230" decel="100000"/>
                                        <p:tgtEl>
                                          <p:spTgt spid="10"/>
                                        </p:tgtEl>
                                        <p:attrNameLst>
                                          <p:attrName>ppt_y</p:attrName>
                                        </p:attrNameLst>
                                      </p:cBhvr>
                                    </p:anim>
                                    <p:anim from="(ppt_y)" to="(ppt_y)" calcmode="lin" valueType="num">
                                      <p:cBhvr>
                                        <p:cTn id="94" dur="770">
                                          <p:stCondLst>
                                            <p:cond delay="1230"/>
                                          </p:stCondLst>
                                        </p:cTn>
                                        <p:tgtEl>
                                          <p:spTgt spid="10"/>
                                        </p:tgtEl>
                                        <p:attrNameLst>
                                          <p:attrName>ppt_y</p:attrName>
                                        </p:attrNameLst>
                                      </p:cBhvr>
                                    </p:anim>
                                    <p:set>
                                      <p:cBhvr>
                                        <p:cTn id="95" dur="1" fill="hold">
                                          <p:stCondLst>
                                            <p:cond delay="1999"/>
                                          </p:stCondLst>
                                        </p:cTn>
                                        <p:tgtEl>
                                          <p:spTgt spid="10"/>
                                        </p:tgtEl>
                                        <p:attrNameLst>
                                          <p:attrName>style.visibility</p:attrName>
                                        </p:attrNameLst>
                                      </p:cBhvr>
                                      <p:to>
                                        <p:strVal val="hidden"/>
                                      </p:to>
                                    </p:set>
                                  </p:childTnLst>
                                </p:cTn>
                              </p:par>
                              <p:par>
                                <p:cTn id="96" presetID="51" presetClass="exit" presetSubtype="0" fill="hold" grpId="1" nodeType="withEffect">
                                  <p:stCondLst>
                                    <p:cond delay="0"/>
                                  </p:stCondLst>
                                  <p:iterate type="lt">
                                    <p:tmPct val="0"/>
                                  </p:iterate>
                                  <p:childTnLst>
                                    <p:animEffect transition="out" filter="fade">
                                      <p:cBhvr>
                                        <p:cTn id="97" dur="770" accel="100000">
                                          <p:stCondLst>
                                            <p:cond delay="1230"/>
                                          </p:stCondLst>
                                        </p:cTn>
                                        <p:tgtEl>
                                          <p:spTgt spid="11"/>
                                        </p:tgtEl>
                                      </p:cBhvr>
                                    </p:animEffect>
                                    <p:animScale>
                                      <p:cBhvr>
                                        <p:cTn id="98" dur="770" accel="100000">
                                          <p:stCondLst>
                                            <p:cond delay="1230"/>
                                          </p:stCondLst>
                                        </p:cTn>
                                        <p:tgtEl>
                                          <p:spTgt spid="11"/>
                                        </p:tgtEl>
                                      </p:cBhvr>
                                      <p:from x="200000" y="450000"/>
                                      <p:to x="10000" y="10000"/>
                                    </p:animScale>
                                    <p:animScale>
                                      <p:cBhvr>
                                        <p:cTn id="99" dur="1230" decel="100000"/>
                                        <p:tgtEl>
                                          <p:spTgt spid="11"/>
                                        </p:tgtEl>
                                      </p:cBhvr>
                                      <p:from x="100000" y="100000"/>
                                      <p:to x="200000" y="450000"/>
                                    </p:animScale>
                                    <p:anim from="(ppt_x)" to="(0.5)" calcmode="lin" valueType="num">
                                      <p:cBhvr>
                                        <p:cTn id="100" dur="1230" decel="100000"/>
                                        <p:tgtEl>
                                          <p:spTgt spid="11"/>
                                        </p:tgtEl>
                                        <p:attrNameLst>
                                          <p:attrName>ppt_x</p:attrName>
                                        </p:attrNameLst>
                                      </p:cBhvr>
                                    </p:anim>
                                    <p:anim from="(0.5)" to="(0.5)" calcmode="lin" valueType="num">
                                      <p:cBhvr>
                                        <p:cTn id="101" dur="770">
                                          <p:stCondLst>
                                            <p:cond delay="1230"/>
                                          </p:stCondLst>
                                        </p:cTn>
                                        <p:tgtEl>
                                          <p:spTgt spid="11"/>
                                        </p:tgtEl>
                                        <p:attrNameLst>
                                          <p:attrName>ppt_x</p:attrName>
                                        </p:attrNameLst>
                                      </p:cBhvr>
                                    </p:anim>
                                    <p:anim from="(ppt_y)" to="(ppt_y+0.4)" calcmode="lin" valueType="num">
                                      <p:cBhvr>
                                        <p:cTn id="102" dur="1230" decel="100000"/>
                                        <p:tgtEl>
                                          <p:spTgt spid="11"/>
                                        </p:tgtEl>
                                        <p:attrNameLst>
                                          <p:attrName>ppt_y</p:attrName>
                                        </p:attrNameLst>
                                      </p:cBhvr>
                                    </p:anim>
                                    <p:anim from="(ppt_y)" to="(ppt_y)" calcmode="lin" valueType="num">
                                      <p:cBhvr>
                                        <p:cTn id="103" dur="770">
                                          <p:stCondLst>
                                            <p:cond delay="1230"/>
                                          </p:stCondLst>
                                        </p:cTn>
                                        <p:tgtEl>
                                          <p:spTgt spid="11"/>
                                        </p:tgtEl>
                                        <p:attrNameLst>
                                          <p:attrName>ppt_y</p:attrName>
                                        </p:attrNameLst>
                                      </p:cBhvr>
                                    </p:anim>
                                    <p:set>
                                      <p:cBhvr>
                                        <p:cTn id="104" dur="1" fill="hold">
                                          <p:stCondLst>
                                            <p:cond delay="1999"/>
                                          </p:stCondLst>
                                        </p:cTn>
                                        <p:tgtEl>
                                          <p:spTgt spid="11"/>
                                        </p:tgtEl>
                                        <p:attrNameLst>
                                          <p:attrName>style.visibility</p:attrName>
                                        </p:attrNameLst>
                                      </p:cBhvr>
                                      <p:to>
                                        <p:strVal val="hidden"/>
                                      </p:to>
                                    </p:set>
                                  </p:childTnLst>
                                </p:cTn>
                              </p:par>
                            </p:childTnLst>
                          </p:cTn>
                        </p:par>
                        <p:par>
                          <p:cTn id="105" fill="hold">
                            <p:stCondLst>
                              <p:cond delay="2000"/>
                            </p:stCondLst>
                            <p:childTnLst>
                              <p:par>
                                <p:cTn id="106" presetID="48" presetClass="exit" presetSubtype="0" decel="50000" fill="hold" nodeType="afterEffect">
                                  <p:stCondLst>
                                    <p:cond delay="0"/>
                                  </p:stCondLst>
                                  <p:childTnLst>
                                    <p:anim calcmode="lin" valueType="num">
                                      <p:cBhvr>
                                        <p:cTn id="107" dur="2000"/>
                                        <p:tgtEl>
                                          <p:spTgt spid="9"/>
                                        </p:tgtEl>
                                        <p:attrNameLst>
                                          <p:attrName>style.rotation</p:attrName>
                                        </p:attrNameLst>
                                      </p:cBhvr>
                                      <p:tavLst>
                                        <p:tav tm="0">
                                          <p:val>
                                            <p:fltVal val="0"/>
                                          </p:val>
                                        </p:tav>
                                        <p:tav tm="20000">
                                          <p:val>
                                            <p:fltVal val="90"/>
                                          </p:val>
                                        </p:tav>
                                        <p:tav tm="20000">
                                          <p:val>
                                            <p:fltVal val="90"/>
                                          </p:val>
                                        </p:tav>
                                        <p:tav tm="100000">
                                          <p:val>
                                            <p:fltVal val="90"/>
                                          </p:val>
                                        </p:tav>
                                      </p:tavLst>
                                    </p:anim>
                                    <p:anim calcmode="lin" valueType="num">
                                      <p:cBhvr>
                                        <p:cTn id="108" dur="2000"/>
                                        <p:tgtEl>
                                          <p:spTgt spid="9"/>
                                        </p:tgtEl>
                                        <p:attrNameLst>
                                          <p:attrName>ppt_x</p:attrName>
                                        </p:attrNameLst>
                                      </p:cBhvr>
                                      <p:tavLst>
                                        <p:tav tm="0">
                                          <p:val>
                                            <p:strVal val="ppt_x"/>
                                          </p:val>
                                        </p:tav>
                                        <p:tav tm="50000">
                                          <p:val>
                                            <p:fltVal val="0.95"/>
                                          </p:val>
                                        </p:tav>
                                        <p:tav tm="100000">
                                          <p:val>
                                            <p:fltVal val="-1"/>
                                          </p:val>
                                        </p:tav>
                                      </p:tavLst>
                                    </p:anim>
                                    <p:anim calcmode="lin" valueType="num">
                                      <p:cBhvr>
                                        <p:cTn id="109" dur="2000"/>
                                        <p:tgtEl>
                                          <p:spTgt spid="9"/>
                                        </p:tgtEl>
                                        <p:attrNameLst>
                                          <p:attrName>ppt_y</p:attrName>
                                        </p:attrNameLst>
                                      </p:cBhvr>
                                      <p:tavLst>
                                        <p:tav tm="0">
                                          <p:val>
                                            <p:strVal val="ppt_y"/>
                                          </p:val>
                                        </p:tav>
                                        <p:tav tm="100000">
                                          <p:val>
                                            <p:strVal val="ppt_y"/>
                                          </p:val>
                                        </p:tav>
                                      </p:tavLst>
                                    </p:anim>
                                    <p:animEffect transition="out" filter="fade">
                                      <p:cBhvr>
                                        <p:cTn id="110" dur="2000"/>
                                        <p:tgtEl>
                                          <p:spTgt spid="9"/>
                                        </p:tgtEl>
                                      </p:cBhvr>
                                    </p:animEffect>
                                    <p:set>
                                      <p:cBhvr>
                                        <p:cTn id="111" dur="1" fill="hold">
                                          <p:stCondLst>
                                            <p:cond delay="1999"/>
                                          </p:stCondLst>
                                        </p:cTn>
                                        <p:tgtEl>
                                          <p:spTgt spid="9"/>
                                        </p:tgtEl>
                                        <p:attrNameLst>
                                          <p:attrName>style.visibility</p:attrName>
                                        </p:attrNameLst>
                                      </p:cBhvr>
                                      <p:to>
                                        <p:strVal val="hidden"/>
                                      </p:to>
                                    </p:set>
                                  </p:childTnLst>
                                </p:cTn>
                              </p:par>
                              <p:par>
                                <p:cTn id="112" presetID="35" presetClass="exit" presetSubtype="0" fill="hold" nodeType="withEffect">
                                  <p:stCondLst>
                                    <p:cond delay="0"/>
                                  </p:stCondLst>
                                  <p:childTnLst>
                                    <p:animEffect transition="out" filter="fade">
                                      <p:cBhvr>
                                        <p:cTn id="113" dur="2000"/>
                                        <p:tgtEl>
                                          <p:spTgt spid="8"/>
                                        </p:tgtEl>
                                      </p:cBhvr>
                                    </p:animEffect>
                                    <p:anim calcmode="lin" valueType="num">
                                      <p:cBhvr>
                                        <p:cTn id="114" dur="2000"/>
                                        <p:tgtEl>
                                          <p:spTgt spid="8"/>
                                        </p:tgtEl>
                                        <p:attrNameLst>
                                          <p:attrName>style.rotation</p:attrName>
                                        </p:attrNameLst>
                                      </p:cBhvr>
                                      <p:tavLst>
                                        <p:tav tm="0">
                                          <p:val>
                                            <p:fltVal val="0"/>
                                          </p:val>
                                        </p:tav>
                                        <p:tav tm="100000">
                                          <p:val>
                                            <p:fltVal val="720"/>
                                          </p:val>
                                        </p:tav>
                                      </p:tavLst>
                                    </p:anim>
                                    <p:anim calcmode="lin" valueType="num">
                                      <p:cBhvr>
                                        <p:cTn id="115" dur="2000"/>
                                        <p:tgtEl>
                                          <p:spTgt spid="8"/>
                                        </p:tgtEl>
                                        <p:attrNameLst>
                                          <p:attrName>ppt_h</p:attrName>
                                        </p:attrNameLst>
                                      </p:cBhvr>
                                      <p:tavLst>
                                        <p:tav tm="0">
                                          <p:val>
                                            <p:strVal val="ppt_h"/>
                                          </p:val>
                                        </p:tav>
                                        <p:tav tm="100000">
                                          <p:val>
                                            <p:fltVal val="0"/>
                                          </p:val>
                                        </p:tav>
                                      </p:tavLst>
                                    </p:anim>
                                    <p:anim calcmode="lin" valueType="num">
                                      <p:cBhvr>
                                        <p:cTn id="116" dur="2000"/>
                                        <p:tgtEl>
                                          <p:spTgt spid="8"/>
                                        </p:tgtEl>
                                        <p:attrNameLst>
                                          <p:attrName>ppt_w</p:attrName>
                                        </p:attrNameLst>
                                      </p:cBhvr>
                                      <p:tavLst>
                                        <p:tav tm="0">
                                          <p:val>
                                            <p:strVal val="ppt_w"/>
                                          </p:val>
                                        </p:tav>
                                        <p:tav tm="100000">
                                          <p:val>
                                            <p:fltVal val="0"/>
                                          </p:val>
                                        </p:tav>
                                      </p:tavLst>
                                    </p:anim>
                                    <p:set>
                                      <p:cBhvr>
                                        <p:cTn id="11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10" grpId="0"/>
      <p:bldP spid="10" grpId="1"/>
      <p:bldP spid="11" grpId="0"/>
      <p:bldP spid="11" grpId="1"/>
      <p:bldP spid="12" grpId="0"/>
      <p:bldP spid="12" grpId="1"/>
      <p:bldP spid="13" grpId="0"/>
      <p:bldP spid="13"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I:\Tarh 5\nemoone haye moredi\Posdamer Platz (Renzo Piano)\Scan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856" y="0"/>
            <a:ext cx="103556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42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0" presetClass="exit" presetSubtype="0" accel="100000" fill="hold" nodeType="clickEffect">
                                  <p:stCondLst>
                                    <p:cond delay="0"/>
                                  </p:stCondLst>
                                  <p:childTnLst>
                                    <p:anim calcmode="lin" valueType="num">
                                      <p:cBhvr>
                                        <p:cTn id="14" dur="1000"/>
                                        <p:tgtEl>
                                          <p:spTgt spid="4"/>
                                        </p:tgtEl>
                                        <p:attrNameLst>
                                          <p:attrName>ppt_w</p:attrName>
                                        </p:attrNameLst>
                                      </p:cBhvr>
                                      <p:tavLst>
                                        <p:tav tm="0">
                                          <p:val>
                                            <p:strVal val="ppt_w"/>
                                          </p:val>
                                        </p:tav>
                                        <p:tav tm="100000">
                                          <p:val>
                                            <p:strVal val="ppt_w+.3"/>
                                          </p:val>
                                        </p:tav>
                                      </p:tavLst>
                                    </p:anim>
                                    <p:anim calcmode="lin" valueType="num">
                                      <p:cBhvr>
                                        <p:cTn id="15" dur="1000"/>
                                        <p:tgtEl>
                                          <p:spTgt spid="4"/>
                                        </p:tgtEl>
                                        <p:attrNameLst>
                                          <p:attrName>ppt_h</p:attrName>
                                        </p:attrNameLst>
                                      </p:cBhvr>
                                      <p:tavLst>
                                        <p:tav tm="0">
                                          <p:val>
                                            <p:strVal val="ppt_h"/>
                                          </p:val>
                                        </p:tav>
                                        <p:tav tm="100000">
                                          <p:val>
                                            <p:strVal val="ppt_h"/>
                                          </p:val>
                                        </p:tav>
                                      </p:tavLst>
                                    </p:anim>
                                    <p:animEffect transition="out" filter="fad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6" descr="I:\Tarh 5\nemoone haye moredi\Posdamer Platz (Renzo Piano)\Scan00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626" y="0"/>
            <a:ext cx="4805396" cy="68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1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8" presetClass="exit" presetSubtype="0" decel="50000" fill="hold" nodeType="afterEffect">
                                  <p:stCondLst>
                                    <p:cond delay="0"/>
                                  </p:stCondLst>
                                  <p:childTnLst>
                                    <p:anim calcmode="lin" valueType="num">
                                      <p:cBhvr>
                                        <p:cTn id="13" dur="2000"/>
                                        <p:tgtEl>
                                          <p:spTgt spid="4"/>
                                        </p:tgtEl>
                                        <p:attrNameLst>
                                          <p:attrName>style.rotation</p:attrName>
                                        </p:attrNameLst>
                                      </p:cBhvr>
                                      <p:tavLst>
                                        <p:tav tm="0">
                                          <p:val>
                                            <p:fltVal val="0"/>
                                          </p:val>
                                        </p:tav>
                                        <p:tav tm="20000">
                                          <p:val>
                                            <p:fltVal val="90"/>
                                          </p:val>
                                        </p:tav>
                                        <p:tav tm="20000">
                                          <p:val>
                                            <p:fltVal val="90"/>
                                          </p:val>
                                        </p:tav>
                                        <p:tav tm="100000">
                                          <p:val>
                                            <p:fltVal val="90"/>
                                          </p:val>
                                        </p:tav>
                                      </p:tavLst>
                                    </p:anim>
                                    <p:anim calcmode="lin" valueType="num">
                                      <p:cBhvr>
                                        <p:cTn id="14" dur="2000"/>
                                        <p:tgtEl>
                                          <p:spTgt spid="4"/>
                                        </p:tgtEl>
                                        <p:attrNameLst>
                                          <p:attrName>ppt_x</p:attrName>
                                        </p:attrNameLst>
                                      </p:cBhvr>
                                      <p:tavLst>
                                        <p:tav tm="0">
                                          <p:val>
                                            <p:strVal val="ppt_x"/>
                                          </p:val>
                                        </p:tav>
                                        <p:tav tm="50000">
                                          <p:val>
                                            <p:fltVal val="0.95"/>
                                          </p:val>
                                        </p:tav>
                                        <p:tav tm="100000">
                                          <p:val>
                                            <p:fltVal val="-1"/>
                                          </p:val>
                                        </p:tav>
                                      </p:tavLst>
                                    </p:anim>
                                    <p:anim calcmode="lin" valueType="num">
                                      <p:cBhvr>
                                        <p:cTn id="15" dur="2000"/>
                                        <p:tgtEl>
                                          <p:spTgt spid="4"/>
                                        </p:tgtEl>
                                        <p:attrNameLst>
                                          <p:attrName>ppt_y</p:attrName>
                                        </p:attrNameLst>
                                      </p:cBhvr>
                                      <p:tavLst>
                                        <p:tav tm="0">
                                          <p:val>
                                            <p:strVal val="ppt_y"/>
                                          </p:val>
                                        </p:tav>
                                        <p:tav tm="100000">
                                          <p:val>
                                            <p:strVal val="ppt_y"/>
                                          </p:val>
                                        </p:tav>
                                      </p:tavLst>
                                    </p:anim>
                                    <p:animEffect transition="out" filter="fad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5" descr="I:\Tarh 5\nemoone haye moredi\Posdamer Platz (Renzo Piano)\Scan00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653" y="0"/>
            <a:ext cx="5236288" cy="689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79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xit" presetSubtype="0" fill="hold" nodeType="withEffect">
                                  <p:stCondLst>
                                    <p:cond delay="0"/>
                                  </p:stCondLst>
                                  <p:childTnLst>
                                    <p:animEffect transition="out" filter="fade">
                                      <p:cBhvr>
                                        <p:cTn id="12" dur="2000"/>
                                        <p:tgtEl>
                                          <p:spTgt spid="4"/>
                                        </p:tgtEl>
                                      </p:cBhvr>
                                    </p:animEffect>
                                    <p:anim calcmode="lin" valueType="num">
                                      <p:cBhvr>
                                        <p:cTn id="13" dur="2000"/>
                                        <p:tgtEl>
                                          <p:spTgt spid="4"/>
                                        </p:tgtEl>
                                        <p:attrNameLst>
                                          <p:attrName>style.rotation</p:attrName>
                                        </p:attrNameLst>
                                      </p:cBhvr>
                                      <p:tavLst>
                                        <p:tav tm="0">
                                          <p:val>
                                            <p:fltVal val="0"/>
                                          </p:val>
                                        </p:tav>
                                        <p:tav tm="100000">
                                          <p:val>
                                            <p:fltVal val="720"/>
                                          </p:val>
                                        </p:tav>
                                      </p:tavLst>
                                    </p:anim>
                                    <p:anim calcmode="lin" valueType="num">
                                      <p:cBhvr>
                                        <p:cTn id="14" dur="2000"/>
                                        <p:tgtEl>
                                          <p:spTgt spid="4"/>
                                        </p:tgtEl>
                                        <p:attrNameLst>
                                          <p:attrName>ppt_h</p:attrName>
                                        </p:attrNameLst>
                                      </p:cBhvr>
                                      <p:tavLst>
                                        <p:tav tm="0">
                                          <p:val>
                                            <p:strVal val="ppt_h"/>
                                          </p:val>
                                        </p:tav>
                                        <p:tav tm="100000">
                                          <p:val>
                                            <p:fltVal val="0"/>
                                          </p:val>
                                        </p:tav>
                                      </p:tavLst>
                                    </p:anim>
                                    <p:anim calcmode="lin" valueType="num">
                                      <p:cBhvr>
                                        <p:cTn id="15" dur="2000"/>
                                        <p:tgtEl>
                                          <p:spTgt spid="4"/>
                                        </p:tgtEl>
                                        <p:attrNameLst>
                                          <p:attrName>ppt_w</p:attrName>
                                        </p:attrNameLst>
                                      </p:cBhvr>
                                      <p:tavLst>
                                        <p:tav tm="0">
                                          <p:val>
                                            <p:strVal val="ppt_w"/>
                                          </p:val>
                                        </p:tav>
                                        <p:tav tm="100000">
                                          <p:val>
                                            <p:fltVal val="0"/>
                                          </p:val>
                                        </p:tav>
                                      </p:tavLst>
                                    </p:anim>
                                    <p:set>
                                      <p:cBhvr>
                                        <p:cTn id="1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I:\Tarh 5\nemoone haye moredi\Posdamer Platz (Renzo Piano)\Scan0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704" y="17499"/>
            <a:ext cx="5390099" cy="684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22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par>
                                <p:cTn id="11" presetID="50" presetClass="exit" presetSubtype="0" accel="100000" fill="hold" nodeType="withEffect">
                                  <p:stCondLst>
                                    <p:cond delay="0"/>
                                  </p:stCondLst>
                                  <p:childTnLst>
                                    <p:anim calcmode="lin" valueType="num">
                                      <p:cBhvr>
                                        <p:cTn id="12" dur="1000"/>
                                        <p:tgtEl>
                                          <p:spTgt spid="4"/>
                                        </p:tgtEl>
                                        <p:attrNameLst>
                                          <p:attrName>ppt_w</p:attrName>
                                        </p:attrNameLst>
                                      </p:cBhvr>
                                      <p:tavLst>
                                        <p:tav tm="0">
                                          <p:val>
                                            <p:strVal val="ppt_w"/>
                                          </p:val>
                                        </p:tav>
                                        <p:tav tm="100000">
                                          <p:val>
                                            <p:strVal val="ppt_w+.3"/>
                                          </p:val>
                                        </p:tav>
                                      </p:tavLst>
                                    </p:anim>
                                    <p:anim calcmode="lin" valueType="num">
                                      <p:cBhvr>
                                        <p:cTn id="13" dur="1000"/>
                                        <p:tgtEl>
                                          <p:spTgt spid="4"/>
                                        </p:tgtEl>
                                        <p:attrNameLst>
                                          <p:attrName>ppt_h</p:attrName>
                                        </p:attrNameLst>
                                      </p:cBhvr>
                                      <p:tavLst>
                                        <p:tav tm="0">
                                          <p:val>
                                            <p:strVal val="ppt_h"/>
                                          </p:val>
                                        </p:tav>
                                        <p:tav tm="100000">
                                          <p:val>
                                            <p:strVal val="ppt_h"/>
                                          </p:val>
                                        </p:tav>
                                      </p:tavLst>
                                    </p:anim>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7594209" y="6157913"/>
            <a:ext cx="2286000" cy="457200"/>
          </a:xfrm>
          <a:prstGeom prst="rect">
            <a:avLst/>
          </a:prstGeom>
        </p:spPr>
        <p:txBody>
          <a:bodyPr>
            <a:noAutofit/>
          </a:bodyPr>
          <a:lstStyle/>
          <a:p>
            <a:pPr marL="0" indent="0" algn="just" rtl="1">
              <a:buNone/>
              <a:defRPr/>
            </a:pPr>
            <a:r>
              <a:rPr lang="fa-IR" dirty="0" smtClean="0">
                <a:solidFill>
                  <a:srgbClr val="66534E"/>
                </a:solidFill>
                <a:cs typeface="B Nazanin" panose="00000400000000000000" pitchFamily="2" charset="-78"/>
              </a:rPr>
              <a:t>پلان طبقه همکف</a:t>
            </a:r>
            <a:endParaRPr lang="en-US" dirty="0">
              <a:solidFill>
                <a:srgbClr val="66534E"/>
              </a:solidFill>
              <a:cs typeface="B Nazanin" panose="00000400000000000000" pitchFamily="2" charset="-78"/>
            </a:endParaRPr>
          </a:p>
        </p:txBody>
      </p:sp>
      <p:pic>
        <p:nvPicPr>
          <p:cNvPr id="5122" name="Picture 2" descr="I:\Tarh 5\nemoone haye moredi\Posdamer Platz (Renzo Piano)\Scan0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946" y="1557830"/>
            <a:ext cx="3602500" cy="457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
          <p:cNvSpPr txBox="1">
            <a:spLocks/>
          </p:cNvSpPr>
          <p:nvPr/>
        </p:nvSpPr>
        <p:spPr>
          <a:xfrm>
            <a:off x="1957205" y="6157913"/>
            <a:ext cx="2276842" cy="457200"/>
          </a:xfrm>
          <a:prstGeom prst="rect">
            <a:avLst/>
          </a:prstGeom>
        </p:spPr>
        <p:txBody>
          <a:bodyPr/>
          <a:lstStyle/>
          <a:p>
            <a:pPr marL="274320" indent="-274320" algn="just" rtl="1">
              <a:spcBef>
                <a:spcPts val="600"/>
              </a:spcBef>
              <a:buClr>
                <a:schemeClr val="accent2"/>
              </a:buClr>
              <a:buSzPct val="85000"/>
              <a:defRPr/>
            </a:pPr>
            <a:r>
              <a:rPr lang="fa-IR" sz="2800" dirty="0">
                <a:solidFill>
                  <a:srgbClr val="66534E"/>
                </a:solidFill>
                <a:cs typeface="B Nazanin" panose="00000400000000000000" pitchFamily="2" charset="-78"/>
              </a:rPr>
              <a:t>پلان تیپ طبقات</a:t>
            </a:r>
            <a:endParaRPr lang="en-US" sz="2800" dirty="0">
              <a:solidFill>
                <a:srgbClr val="66534E"/>
              </a:solidFill>
              <a:cs typeface="B Nazanin" panose="00000400000000000000" pitchFamily="2" charset="-78"/>
            </a:endParaRPr>
          </a:p>
        </p:txBody>
      </p:sp>
      <p:pic>
        <p:nvPicPr>
          <p:cNvPr id="5124" name="Picture 4" descr="I:\Tarh 5\nemoone haye moredi\Posdamer Platz (Renzo Piano)\Scan0036F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557830"/>
            <a:ext cx="3645007" cy="457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3"/>
          <p:cNvSpPr>
            <a:spLocks noChangeArrowheads="1"/>
          </p:cNvSpPr>
          <p:nvPr/>
        </p:nvSpPr>
        <p:spPr bwMode="auto">
          <a:xfrm>
            <a:off x="1547813" y="533401"/>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just" rtl="1" eaLnBrk="1" hangingPunct="1">
              <a:spcBef>
                <a:spcPts val="600"/>
              </a:spcBef>
              <a:buClr>
                <a:schemeClr val="accent2"/>
              </a:buClr>
              <a:buSzPct val="85000"/>
            </a:pPr>
            <a:r>
              <a:rPr lang="fa-IR" sz="2800" dirty="0">
                <a:solidFill>
                  <a:srgbClr val="66534E"/>
                </a:solidFill>
                <a:cs typeface="B Nazanin" panose="00000400000000000000" pitchFamily="2" charset="-78"/>
              </a:rPr>
              <a:t>نحوه چیدمان واحد های آپارتمانی یک </a:t>
            </a:r>
            <a:r>
              <a:rPr lang="fa-IR" sz="2800" dirty="0" smtClean="0">
                <a:solidFill>
                  <a:srgbClr val="66534E"/>
                </a:solidFill>
                <a:cs typeface="B Nazanin" panose="00000400000000000000" pitchFamily="2" charset="-78"/>
              </a:rPr>
              <a:t>و دو  </a:t>
            </a:r>
            <a:r>
              <a:rPr lang="fa-IR" sz="2800" dirty="0">
                <a:solidFill>
                  <a:srgbClr val="66534E"/>
                </a:solidFill>
                <a:cs typeface="B Nazanin" panose="00000400000000000000" pitchFamily="2" charset="-78"/>
              </a:rPr>
              <a:t>خوابه در کنار هم</a:t>
            </a:r>
            <a:endParaRPr lang="en-US" sz="2800" dirty="0">
              <a:solidFill>
                <a:srgbClr val="66534E"/>
              </a:solidFill>
              <a:cs typeface="B Nazanin" panose="00000400000000000000" pitchFamily="2" charset="-78"/>
            </a:endParaRPr>
          </a:p>
        </p:txBody>
      </p:sp>
      <p:sp>
        <p:nvSpPr>
          <p:cNvPr id="31752" name="Rectangle 8"/>
          <p:cNvSpPr>
            <a:spLocks noChangeArrowheads="1"/>
          </p:cNvSpPr>
          <p:nvPr/>
        </p:nvSpPr>
        <p:spPr bwMode="auto">
          <a:xfrm>
            <a:off x="7467600" y="95891"/>
            <a:ext cx="4572000"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just" rtl="1" eaLnBrk="1" hangingPunct="1">
              <a:spcBef>
                <a:spcPts val="600"/>
              </a:spcBef>
              <a:buClr>
                <a:schemeClr val="accent2"/>
              </a:buClr>
              <a:buSzPct val="85000"/>
            </a:pPr>
            <a:r>
              <a:rPr lang="fa-IR" sz="2800" dirty="0">
                <a:solidFill>
                  <a:srgbClr val="66534E"/>
                </a:solidFill>
                <a:cs typeface="B Nazanin" panose="00000400000000000000" pitchFamily="2" charset="-78"/>
              </a:rPr>
              <a:t>کاربری:</a:t>
            </a:r>
          </a:p>
          <a:p>
            <a:pPr algn="just" rtl="1" eaLnBrk="1" hangingPunct="1">
              <a:spcBef>
                <a:spcPts val="600"/>
              </a:spcBef>
              <a:buClr>
                <a:schemeClr val="accent2"/>
              </a:buClr>
              <a:buSzPct val="85000"/>
            </a:pPr>
            <a:r>
              <a:rPr lang="fa-IR" sz="2800" dirty="0">
                <a:solidFill>
                  <a:srgbClr val="66534E"/>
                </a:solidFill>
                <a:cs typeface="B Nazanin" panose="00000400000000000000" pitchFamily="2" charset="-78"/>
              </a:rPr>
              <a:t>ورودی ها/دسترسی عمودی توسط پلکان و کافی شاپ و سوپر مارکت</a:t>
            </a:r>
            <a:endParaRPr lang="en-US" sz="28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1950783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plus(in)">
                                      <p:cBhvr>
                                        <p:cTn id="7" dur="10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fade">
                                      <p:cBhvr>
                                        <p:cTn id="18" dur="5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038599" y="1447800"/>
            <a:ext cx="7699717" cy="1752600"/>
          </a:xfrm>
          <a:prstGeom prst="rect">
            <a:avLst/>
          </a:prstGeom>
        </p:spPr>
        <p:txBody>
          <a:bodyPr/>
          <a:lstStyle/>
          <a:p>
            <a:pPr marL="0" indent="0" algn="just" rtl="1">
              <a:buNone/>
              <a:defRPr/>
            </a:pPr>
            <a:r>
              <a:rPr lang="fa-IR" dirty="0">
                <a:solidFill>
                  <a:srgbClr val="66534E"/>
                </a:solidFill>
                <a:cs typeface="B Nazanin" panose="00000400000000000000" pitchFamily="2" charset="-78"/>
              </a:rPr>
              <a:t>به دلیل کمبود فضای سبز در این پروژه با توجه به وسعت زیاد مجموعه و همچنین تا حدی برای کنترل تابش های بد سعی شده که در معابر اطراف بنا از پوشش گیاهی فشرده و خزان ناپذیر استفاده گردد،که این موضوع را در درون حیاط مرکزی بنا هم میتوان به وضوح یافت.</a:t>
            </a:r>
            <a:endParaRPr lang="en-US" dirty="0">
              <a:solidFill>
                <a:srgbClr val="66534E"/>
              </a:solidFill>
              <a:cs typeface="B Nazanin" panose="00000400000000000000" pitchFamily="2" charset="-78"/>
            </a:endParaRPr>
          </a:p>
        </p:txBody>
      </p:sp>
      <p:sp>
        <p:nvSpPr>
          <p:cNvPr id="5" name="Title 2"/>
          <p:cNvSpPr>
            <a:spLocks noGrp="1"/>
          </p:cNvSpPr>
          <p:nvPr>
            <p:ph type="title"/>
          </p:nvPr>
        </p:nvSpPr>
        <p:spPr>
          <a:xfrm>
            <a:off x="8792308" y="457200"/>
            <a:ext cx="2946009" cy="609600"/>
          </a:xfrm>
        </p:spPr>
        <p:txBody>
          <a:bodyPr>
            <a:noAutofit/>
          </a:bodyPr>
          <a:lstStyle/>
          <a:p>
            <a:pPr algn="just" rtl="1">
              <a:defRPr/>
            </a:pPr>
            <a:r>
              <a:rPr lang="fa-IR" sz="4000" i="1" dirty="0">
                <a:solidFill>
                  <a:srgbClr val="66534E"/>
                </a:solidFill>
                <a:cs typeface="B Nazanin" panose="00000400000000000000" pitchFamily="2" charset="-78"/>
              </a:rPr>
              <a:t>پوشش گیاهی</a:t>
            </a:r>
            <a:endParaRPr lang="en-US" sz="4000" i="1" dirty="0">
              <a:solidFill>
                <a:srgbClr val="66534E"/>
              </a:solidFill>
              <a:cs typeface="B Nazanin" panose="00000400000000000000" pitchFamily="2" charset="-78"/>
            </a:endParaRPr>
          </a:p>
        </p:txBody>
      </p:sp>
      <p:pic>
        <p:nvPicPr>
          <p:cNvPr id="6146" name="Picture 2" descr="I:\Tarh 5\nemoone haye moredi\Posdamer Platz (Renzo Piano)\Scan00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50" y="450850"/>
            <a:ext cx="1676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I:\Tarh 5\nemoone haye moredi\Posdamer Platz (Renzo Piano)\Scan00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50" y="3657600"/>
            <a:ext cx="35179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I:\Tarh 5\nemoone haye moredi\Posdamer Platz (Renzo Piano)\Scan0033X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658" y="3581400"/>
            <a:ext cx="1828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I:\Tarh 5\nemoone haye moredi\Posdamer Platz (Renzo Piano)\Scan00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5562" y="3657600"/>
            <a:ext cx="1809750" cy="2384425"/>
          </a:xfrm>
          <a:prstGeom prst="rect">
            <a:avLst/>
          </a:prstGeom>
          <a:blipFill>
            <a:blip r:embed="rId7"/>
            <a:tile tx="0" ty="0" sx="100000" sy="100000" flip="none" algn="tl"/>
          </a:blipFill>
          <a:ln>
            <a:noFill/>
          </a:ln>
        </p:spPr>
      </p:pic>
    </p:spTree>
    <p:extLst>
      <p:ext uri="{BB962C8B-B14F-4D97-AF65-F5344CB8AC3E}">
        <p14:creationId xmlns:p14="http://schemas.microsoft.com/office/powerpoint/2010/main" val="13835452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17" presetClass="entr" presetSubtype="10" fill="hold" nodeType="after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1000" fill="hold"/>
                                        <p:tgtEl>
                                          <p:spTgt spid="6146"/>
                                        </p:tgtEl>
                                        <p:attrNameLst>
                                          <p:attrName>ppt_w</p:attrName>
                                        </p:attrNameLst>
                                      </p:cBhvr>
                                      <p:tavLst>
                                        <p:tav tm="0">
                                          <p:val>
                                            <p:fltVal val="0"/>
                                          </p:val>
                                        </p:tav>
                                        <p:tav tm="100000">
                                          <p:val>
                                            <p:strVal val="#ppt_w"/>
                                          </p:val>
                                        </p:tav>
                                      </p:tavLst>
                                    </p:anim>
                                    <p:anim calcmode="lin" valueType="num">
                                      <p:cBhvr>
                                        <p:cTn id="13" dur="1000" fill="hold"/>
                                        <p:tgtEl>
                                          <p:spTgt spid="6146"/>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6147"/>
                                        </p:tgtEl>
                                        <p:attrNameLst>
                                          <p:attrName>style.visibility</p:attrName>
                                        </p:attrNameLst>
                                      </p:cBhvr>
                                      <p:to>
                                        <p:strVal val="visible"/>
                                      </p:to>
                                    </p:set>
                                    <p:anim calcmode="lin" valueType="num">
                                      <p:cBhvr>
                                        <p:cTn id="16" dur="1000" fill="hold"/>
                                        <p:tgtEl>
                                          <p:spTgt spid="6147"/>
                                        </p:tgtEl>
                                        <p:attrNameLst>
                                          <p:attrName>ppt_w</p:attrName>
                                        </p:attrNameLst>
                                      </p:cBhvr>
                                      <p:tavLst>
                                        <p:tav tm="0">
                                          <p:val>
                                            <p:fltVal val="0"/>
                                          </p:val>
                                        </p:tav>
                                        <p:tav tm="100000">
                                          <p:val>
                                            <p:strVal val="#ppt_w"/>
                                          </p:val>
                                        </p:tav>
                                      </p:tavLst>
                                    </p:anim>
                                    <p:anim calcmode="lin" valueType="num">
                                      <p:cBhvr>
                                        <p:cTn id="17" dur="1000" fill="hold"/>
                                        <p:tgtEl>
                                          <p:spTgt spid="6147"/>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2000"/>
                            </p:stCondLst>
                            <p:childTnLst>
                              <p:par>
                                <p:cTn id="19" presetID="18" presetClass="entr" presetSubtype="12" fill="hold" grpId="0"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strips(downLeft)">
                                      <p:cBhvr>
                                        <p:cTn id="21" dur="500"/>
                                        <p:tgtEl>
                                          <p:spTgt spid="2">
                                            <p:txEl>
                                              <p:pRg st="0" end="0"/>
                                            </p:txEl>
                                          </p:spTgt>
                                        </p:tgtEl>
                                      </p:cBhvr>
                                    </p:animEffect>
                                  </p:childTnLst>
                                </p:cTn>
                              </p:par>
                              <p:par>
                                <p:cTn id="22" presetID="17" presetClass="entr" presetSubtype="10"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 calcmode="lin" valueType="num">
                                      <p:cBhvr>
                                        <p:cTn id="24" dur="1000" fill="hold"/>
                                        <p:tgtEl>
                                          <p:spTgt spid="6148"/>
                                        </p:tgtEl>
                                        <p:attrNameLst>
                                          <p:attrName>ppt_w</p:attrName>
                                        </p:attrNameLst>
                                      </p:cBhvr>
                                      <p:tavLst>
                                        <p:tav tm="0">
                                          <p:val>
                                            <p:fltVal val="0"/>
                                          </p:val>
                                        </p:tav>
                                        <p:tav tm="100000">
                                          <p:val>
                                            <p:strVal val="#ppt_w"/>
                                          </p:val>
                                        </p:tav>
                                      </p:tavLst>
                                    </p:anim>
                                    <p:anim calcmode="lin" valueType="num">
                                      <p:cBhvr>
                                        <p:cTn id="25" dur="1000" fill="hold"/>
                                        <p:tgtEl>
                                          <p:spTgt spid="6148"/>
                                        </p:tgtEl>
                                        <p:attrNameLst>
                                          <p:attrName>ppt_h</p:attrName>
                                        </p:attrNameLst>
                                      </p:cBhvr>
                                      <p:tavLst>
                                        <p:tav tm="0">
                                          <p:val>
                                            <p:strVal val="#ppt_h"/>
                                          </p:val>
                                        </p:tav>
                                        <p:tav tm="100000">
                                          <p:val>
                                            <p:strVal val="#ppt_h"/>
                                          </p:val>
                                        </p:tav>
                                      </p:tavLst>
                                    </p:anim>
                                  </p:childTnLst>
                                </p:cTn>
                              </p:par>
                              <p:par>
                                <p:cTn id="26" presetID="17" presetClass="entr" presetSubtype="10" fill="hold" nodeType="withEffect">
                                  <p:stCondLst>
                                    <p:cond delay="0"/>
                                  </p:stCondLst>
                                  <p:childTnLst>
                                    <p:set>
                                      <p:cBhvr>
                                        <p:cTn id="27" dur="1" fill="hold">
                                          <p:stCondLst>
                                            <p:cond delay="0"/>
                                          </p:stCondLst>
                                        </p:cTn>
                                        <p:tgtEl>
                                          <p:spTgt spid="6149"/>
                                        </p:tgtEl>
                                        <p:attrNameLst>
                                          <p:attrName>style.visibility</p:attrName>
                                        </p:attrNameLst>
                                      </p:cBhvr>
                                      <p:to>
                                        <p:strVal val="visible"/>
                                      </p:to>
                                    </p:set>
                                    <p:anim calcmode="lin" valueType="num">
                                      <p:cBhvr>
                                        <p:cTn id="28" dur="1000" fill="hold"/>
                                        <p:tgtEl>
                                          <p:spTgt spid="6149"/>
                                        </p:tgtEl>
                                        <p:attrNameLst>
                                          <p:attrName>ppt_w</p:attrName>
                                        </p:attrNameLst>
                                      </p:cBhvr>
                                      <p:tavLst>
                                        <p:tav tm="0">
                                          <p:val>
                                            <p:fltVal val="0"/>
                                          </p:val>
                                        </p:tav>
                                        <p:tav tm="100000">
                                          <p:val>
                                            <p:strVal val="#ppt_w"/>
                                          </p:val>
                                        </p:tav>
                                      </p:tavLst>
                                    </p:anim>
                                    <p:anim calcmode="lin" valueType="num">
                                      <p:cBhvr>
                                        <p:cTn id="29" dur="1000" fill="hold"/>
                                        <p:tgtEl>
                                          <p:spTgt spid="61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9227234" y="283699"/>
            <a:ext cx="2819400" cy="762000"/>
          </a:xfrm>
        </p:spPr>
        <p:txBody>
          <a:bodyPr>
            <a:noAutofit/>
          </a:bodyPr>
          <a:lstStyle/>
          <a:p>
            <a:pPr algn="just" rtl="1">
              <a:defRPr/>
            </a:pPr>
            <a:r>
              <a:rPr lang="fa-IR" sz="4000" i="1" dirty="0" smtClean="0">
                <a:solidFill>
                  <a:srgbClr val="66534E"/>
                </a:solidFill>
                <a:cs typeface="B Nazanin" panose="00000400000000000000" pitchFamily="2" charset="-78"/>
              </a:rPr>
              <a:t>دید </a:t>
            </a:r>
            <a:r>
              <a:rPr lang="fa-IR" sz="4000" i="1" dirty="0">
                <a:solidFill>
                  <a:srgbClr val="66534E"/>
                </a:solidFill>
                <a:cs typeface="B Nazanin" panose="00000400000000000000" pitchFamily="2" charset="-78"/>
              </a:rPr>
              <a:t>به مجموعه</a:t>
            </a:r>
            <a:endParaRPr lang="en-US" sz="4000" i="1" dirty="0">
              <a:solidFill>
                <a:srgbClr val="66534E"/>
              </a:solidFill>
              <a:cs typeface="B Nazanin" panose="00000400000000000000" pitchFamily="2" charset="-78"/>
            </a:endParaRPr>
          </a:p>
        </p:txBody>
      </p:sp>
      <p:pic>
        <p:nvPicPr>
          <p:cNvPr id="7170" name="Picture 2" descr="I:\Tarh 5\nemoone haye moredi\Posdamer Platz (Renzo Piano)\Scan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797" y="1519311"/>
            <a:ext cx="3679502" cy="24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I:\Tarh 5\nemoone haye moredi\Posdamer Platz (Renzo Piano)\Scan00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26" y="283699"/>
            <a:ext cx="3112113" cy="367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I:\Tarh 5\nemoone haye moredi\Posdamer Platz (Renzo Piano)\Scan00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151" y="4306933"/>
            <a:ext cx="3288888" cy="235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I:\Tarh 5\nemoone haye moredi\Posdamer Platz (Renzo Piano)\Scan003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5282" y="4306933"/>
            <a:ext cx="3190946" cy="235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I:\Tarh 5\nemoone haye moredi\Posdamer Platz (Renzo Piano)\Scan00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1435" y="283698"/>
            <a:ext cx="2799094" cy="367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I:\Tarh 5\nemoone haye moredi\Posdamer Platz (Renzo Piano)\Scan005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6307" y="4274547"/>
            <a:ext cx="4036493" cy="238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9506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wipe(down)">
                                      <p:cBhvr>
                                        <p:cTn id="7" dur="580">
                                          <p:stCondLst>
                                            <p:cond delay="0"/>
                                          </p:stCondLst>
                                        </p:cTn>
                                        <p:tgtEl>
                                          <p:spTgt spid="7173"/>
                                        </p:tgtEl>
                                      </p:cBhvr>
                                    </p:animEffect>
                                    <p:anim calcmode="lin" valueType="num">
                                      <p:cBhvr>
                                        <p:cTn id="8"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3"/>
                                        </p:tgtEl>
                                      </p:cBhvr>
                                      <p:to x="100000" y="60000"/>
                                    </p:animScale>
                                    <p:animScale>
                                      <p:cBhvr>
                                        <p:cTn id="14" dur="166" decel="50000">
                                          <p:stCondLst>
                                            <p:cond delay="676"/>
                                          </p:stCondLst>
                                        </p:cTn>
                                        <p:tgtEl>
                                          <p:spTgt spid="7173"/>
                                        </p:tgtEl>
                                      </p:cBhvr>
                                      <p:to x="100000" y="100000"/>
                                    </p:animScale>
                                    <p:animScale>
                                      <p:cBhvr>
                                        <p:cTn id="15" dur="26">
                                          <p:stCondLst>
                                            <p:cond delay="1312"/>
                                          </p:stCondLst>
                                        </p:cTn>
                                        <p:tgtEl>
                                          <p:spTgt spid="7173"/>
                                        </p:tgtEl>
                                      </p:cBhvr>
                                      <p:to x="100000" y="80000"/>
                                    </p:animScale>
                                    <p:animScale>
                                      <p:cBhvr>
                                        <p:cTn id="16" dur="166" decel="50000">
                                          <p:stCondLst>
                                            <p:cond delay="1338"/>
                                          </p:stCondLst>
                                        </p:cTn>
                                        <p:tgtEl>
                                          <p:spTgt spid="7173"/>
                                        </p:tgtEl>
                                      </p:cBhvr>
                                      <p:to x="100000" y="100000"/>
                                    </p:animScale>
                                    <p:animScale>
                                      <p:cBhvr>
                                        <p:cTn id="17" dur="26">
                                          <p:stCondLst>
                                            <p:cond delay="1642"/>
                                          </p:stCondLst>
                                        </p:cTn>
                                        <p:tgtEl>
                                          <p:spTgt spid="7173"/>
                                        </p:tgtEl>
                                      </p:cBhvr>
                                      <p:to x="100000" y="90000"/>
                                    </p:animScale>
                                    <p:animScale>
                                      <p:cBhvr>
                                        <p:cTn id="18" dur="166" decel="50000">
                                          <p:stCondLst>
                                            <p:cond delay="1668"/>
                                          </p:stCondLst>
                                        </p:cTn>
                                        <p:tgtEl>
                                          <p:spTgt spid="7173"/>
                                        </p:tgtEl>
                                      </p:cBhvr>
                                      <p:to x="100000" y="100000"/>
                                    </p:animScale>
                                    <p:animScale>
                                      <p:cBhvr>
                                        <p:cTn id="19" dur="26">
                                          <p:stCondLst>
                                            <p:cond delay="1808"/>
                                          </p:stCondLst>
                                        </p:cTn>
                                        <p:tgtEl>
                                          <p:spTgt spid="7173"/>
                                        </p:tgtEl>
                                      </p:cBhvr>
                                      <p:to x="100000" y="95000"/>
                                    </p:animScale>
                                    <p:animScale>
                                      <p:cBhvr>
                                        <p:cTn id="20" dur="166" decel="50000">
                                          <p:stCondLst>
                                            <p:cond delay="1834"/>
                                          </p:stCondLst>
                                        </p:cTn>
                                        <p:tgtEl>
                                          <p:spTgt spid="717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580">
                                          <p:stCondLst>
                                            <p:cond delay="0"/>
                                          </p:stCondLst>
                                        </p:cTn>
                                        <p:tgtEl>
                                          <p:spTgt spid="7172"/>
                                        </p:tgtEl>
                                      </p:cBhvr>
                                    </p:animEffect>
                                    <p:anim calcmode="lin" valueType="num">
                                      <p:cBhvr>
                                        <p:cTn id="24" dur="1822" tmFilter="0,0; 0.14,0.36; 0.43,0.73; 0.71,0.91; 1.0,1.0">
                                          <p:stCondLst>
                                            <p:cond delay="0"/>
                                          </p:stCondLst>
                                        </p:cTn>
                                        <p:tgtEl>
                                          <p:spTgt spid="717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2"/>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2"/>
                                        </p:tgtEl>
                                      </p:cBhvr>
                                      <p:to x="100000" y="60000"/>
                                    </p:animScale>
                                    <p:animScale>
                                      <p:cBhvr>
                                        <p:cTn id="30" dur="166" decel="50000">
                                          <p:stCondLst>
                                            <p:cond delay="676"/>
                                          </p:stCondLst>
                                        </p:cTn>
                                        <p:tgtEl>
                                          <p:spTgt spid="7172"/>
                                        </p:tgtEl>
                                      </p:cBhvr>
                                      <p:to x="100000" y="100000"/>
                                    </p:animScale>
                                    <p:animScale>
                                      <p:cBhvr>
                                        <p:cTn id="31" dur="26">
                                          <p:stCondLst>
                                            <p:cond delay="1312"/>
                                          </p:stCondLst>
                                        </p:cTn>
                                        <p:tgtEl>
                                          <p:spTgt spid="7172"/>
                                        </p:tgtEl>
                                      </p:cBhvr>
                                      <p:to x="100000" y="80000"/>
                                    </p:animScale>
                                    <p:animScale>
                                      <p:cBhvr>
                                        <p:cTn id="32" dur="166" decel="50000">
                                          <p:stCondLst>
                                            <p:cond delay="1338"/>
                                          </p:stCondLst>
                                        </p:cTn>
                                        <p:tgtEl>
                                          <p:spTgt spid="7172"/>
                                        </p:tgtEl>
                                      </p:cBhvr>
                                      <p:to x="100000" y="100000"/>
                                    </p:animScale>
                                    <p:animScale>
                                      <p:cBhvr>
                                        <p:cTn id="33" dur="26">
                                          <p:stCondLst>
                                            <p:cond delay="1642"/>
                                          </p:stCondLst>
                                        </p:cTn>
                                        <p:tgtEl>
                                          <p:spTgt spid="7172"/>
                                        </p:tgtEl>
                                      </p:cBhvr>
                                      <p:to x="100000" y="90000"/>
                                    </p:animScale>
                                    <p:animScale>
                                      <p:cBhvr>
                                        <p:cTn id="34" dur="166" decel="50000">
                                          <p:stCondLst>
                                            <p:cond delay="1668"/>
                                          </p:stCondLst>
                                        </p:cTn>
                                        <p:tgtEl>
                                          <p:spTgt spid="7172"/>
                                        </p:tgtEl>
                                      </p:cBhvr>
                                      <p:to x="100000" y="100000"/>
                                    </p:animScale>
                                    <p:animScale>
                                      <p:cBhvr>
                                        <p:cTn id="35" dur="26">
                                          <p:stCondLst>
                                            <p:cond delay="1808"/>
                                          </p:stCondLst>
                                        </p:cTn>
                                        <p:tgtEl>
                                          <p:spTgt spid="7172"/>
                                        </p:tgtEl>
                                      </p:cBhvr>
                                      <p:to x="100000" y="95000"/>
                                    </p:animScale>
                                    <p:animScale>
                                      <p:cBhvr>
                                        <p:cTn id="36" dur="166" decel="50000">
                                          <p:stCondLst>
                                            <p:cond delay="1834"/>
                                          </p:stCondLst>
                                        </p:cTn>
                                        <p:tgtEl>
                                          <p:spTgt spid="717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171"/>
                                        </p:tgtEl>
                                        <p:attrNameLst>
                                          <p:attrName>style.visibility</p:attrName>
                                        </p:attrNameLst>
                                      </p:cBhvr>
                                      <p:to>
                                        <p:strVal val="visible"/>
                                      </p:to>
                                    </p:set>
                                    <p:animEffect transition="in" filter="wipe(down)">
                                      <p:cBhvr>
                                        <p:cTn id="39" dur="580">
                                          <p:stCondLst>
                                            <p:cond delay="0"/>
                                          </p:stCondLst>
                                        </p:cTn>
                                        <p:tgtEl>
                                          <p:spTgt spid="7171"/>
                                        </p:tgtEl>
                                      </p:cBhvr>
                                    </p:animEffect>
                                    <p:anim calcmode="lin" valueType="num">
                                      <p:cBhvr>
                                        <p:cTn id="40" dur="1822"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171"/>
                                        </p:tgtEl>
                                        <p:attrNameLst>
                                          <p:attrName>ppt_y</p:attrName>
                                        </p:attrNameLst>
                                      </p:cBhvr>
                                      <p:tavLst>
                                        <p:tav tm="0" fmla="#ppt_y-sin(pi*$)/81">
                                          <p:val>
                                            <p:fltVal val="0"/>
                                          </p:val>
                                        </p:tav>
                                        <p:tav tm="100000">
                                          <p:val>
                                            <p:fltVal val="1"/>
                                          </p:val>
                                        </p:tav>
                                      </p:tavLst>
                                    </p:anim>
                                    <p:animScale>
                                      <p:cBhvr>
                                        <p:cTn id="45" dur="26">
                                          <p:stCondLst>
                                            <p:cond delay="650"/>
                                          </p:stCondLst>
                                        </p:cTn>
                                        <p:tgtEl>
                                          <p:spTgt spid="7171"/>
                                        </p:tgtEl>
                                      </p:cBhvr>
                                      <p:to x="100000" y="60000"/>
                                    </p:animScale>
                                    <p:animScale>
                                      <p:cBhvr>
                                        <p:cTn id="46" dur="166" decel="50000">
                                          <p:stCondLst>
                                            <p:cond delay="676"/>
                                          </p:stCondLst>
                                        </p:cTn>
                                        <p:tgtEl>
                                          <p:spTgt spid="7171"/>
                                        </p:tgtEl>
                                      </p:cBhvr>
                                      <p:to x="100000" y="100000"/>
                                    </p:animScale>
                                    <p:animScale>
                                      <p:cBhvr>
                                        <p:cTn id="47" dur="26">
                                          <p:stCondLst>
                                            <p:cond delay="1312"/>
                                          </p:stCondLst>
                                        </p:cTn>
                                        <p:tgtEl>
                                          <p:spTgt spid="7171"/>
                                        </p:tgtEl>
                                      </p:cBhvr>
                                      <p:to x="100000" y="80000"/>
                                    </p:animScale>
                                    <p:animScale>
                                      <p:cBhvr>
                                        <p:cTn id="48" dur="166" decel="50000">
                                          <p:stCondLst>
                                            <p:cond delay="1338"/>
                                          </p:stCondLst>
                                        </p:cTn>
                                        <p:tgtEl>
                                          <p:spTgt spid="7171"/>
                                        </p:tgtEl>
                                      </p:cBhvr>
                                      <p:to x="100000" y="100000"/>
                                    </p:animScale>
                                    <p:animScale>
                                      <p:cBhvr>
                                        <p:cTn id="49" dur="26">
                                          <p:stCondLst>
                                            <p:cond delay="1642"/>
                                          </p:stCondLst>
                                        </p:cTn>
                                        <p:tgtEl>
                                          <p:spTgt spid="7171"/>
                                        </p:tgtEl>
                                      </p:cBhvr>
                                      <p:to x="100000" y="90000"/>
                                    </p:animScale>
                                    <p:animScale>
                                      <p:cBhvr>
                                        <p:cTn id="50" dur="166" decel="50000">
                                          <p:stCondLst>
                                            <p:cond delay="1668"/>
                                          </p:stCondLst>
                                        </p:cTn>
                                        <p:tgtEl>
                                          <p:spTgt spid="7171"/>
                                        </p:tgtEl>
                                      </p:cBhvr>
                                      <p:to x="100000" y="100000"/>
                                    </p:animScale>
                                    <p:animScale>
                                      <p:cBhvr>
                                        <p:cTn id="51" dur="26">
                                          <p:stCondLst>
                                            <p:cond delay="1808"/>
                                          </p:stCondLst>
                                        </p:cTn>
                                        <p:tgtEl>
                                          <p:spTgt spid="7171"/>
                                        </p:tgtEl>
                                      </p:cBhvr>
                                      <p:to x="100000" y="95000"/>
                                    </p:animScale>
                                    <p:animScale>
                                      <p:cBhvr>
                                        <p:cTn id="52" dur="166" decel="50000">
                                          <p:stCondLst>
                                            <p:cond delay="1834"/>
                                          </p:stCondLst>
                                        </p:cTn>
                                        <p:tgtEl>
                                          <p:spTgt spid="717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174"/>
                                        </p:tgtEl>
                                        <p:attrNameLst>
                                          <p:attrName>style.visibility</p:attrName>
                                        </p:attrNameLst>
                                      </p:cBhvr>
                                      <p:to>
                                        <p:strVal val="visible"/>
                                      </p:to>
                                    </p:set>
                                    <p:animEffect transition="in" filter="wipe(down)">
                                      <p:cBhvr>
                                        <p:cTn id="55" dur="580">
                                          <p:stCondLst>
                                            <p:cond delay="0"/>
                                          </p:stCondLst>
                                        </p:cTn>
                                        <p:tgtEl>
                                          <p:spTgt spid="7174"/>
                                        </p:tgtEl>
                                      </p:cBhvr>
                                    </p:animEffect>
                                    <p:anim calcmode="lin" valueType="num">
                                      <p:cBhvr>
                                        <p:cTn id="56" dur="1822" tmFilter="0,0; 0.14,0.36; 0.43,0.73; 0.71,0.91; 1.0,1.0">
                                          <p:stCondLst>
                                            <p:cond delay="0"/>
                                          </p:stCondLst>
                                        </p:cTn>
                                        <p:tgtEl>
                                          <p:spTgt spid="717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4"/>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4"/>
                                        </p:tgtEl>
                                      </p:cBhvr>
                                      <p:to x="100000" y="60000"/>
                                    </p:animScale>
                                    <p:animScale>
                                      <p:cBhvr>
                                        <p:cTn id="62" dur="166" decel="50000">
                                          <p:stCondLst>
                                            <p:cond delay="676"/>
                                          </p:stCondLst>
                                        </p:cTn>
                                        <p:tgtEl>
                                          <p:spTgt spid="7174"/>
                                        </p:tgtEl>
                                      </p:cBhvr>
                                      <p:to x="100000" y="100000"/>
                                    </p:animScale>
                                    <p:animScale>
                                      <p:cBhvr>
                                        <p:cTn id="63" dur="26">
                                          <p:stCondLst>
                                            <p:cond delay="1312"/>
                                          </p:stCondLst>
                                        </p:cTn>
                                        <p:tgtEl>
                                          <p:spTgt spid="7174"/>
                                        </p:tgtEl>
                                      </p:cBhvr>
                                      <p:to x="100000" y="80000"/>
                                    </p:animScale>
                                    <p:animScale>
                                      <p:cBhvr>
                                        <p:cTn id="64" dur="166" decel="50000">
                                          <p:stCondLst>
                                            <p:cond delay="1338"/>
                                          </p:stCondLst>
                                        </p:cTn>
                                        <p:tgtEl>
                                          <p:spTgt spid="7174"/>
                                        </p:tgtEl>
                                      </p:cBhvr>
                                      <p:to x="100000" y="100000"/>
                                    </p:animScale>
                                    <p:animScale>
                                      <p:cBhvr>
                                        <p:cTn id="65" dur="26">
                                          <p:stCondLst>
                                            <p:cond delay="1642"/>
                                          </p:stCondLst>
                                        </p:cTn>
                                        <p:tgtEl>
                                          <p:spTgt spid="7174"/>
                                        </p:tgtEl>
                                      </p:cBhvr>
                                      <p:to x="100000" y="90000"/>
                                    </p:animScale>
                                    <p:animScale>
                                      <p:cBhvr>
                                        <p:cTn id="66" dur="166" decel="50000">
                                          <p:stCondLst>
                                            <p:cond delay="1668"/>
                                          </p:stCondLst>
                                        </p:cTn>
                                        <p:tgtEl>
                                          <p:spTgt spid="7174"/>
                                        </p:tgtEl>
                                      </p:cBhvr>
                                      <p:to x="100000" y="100000"/>
                                    </p:animScale>
                                    <p:animScale>
                                      <p:cBhvr>
                                        <p:cTn id="67" dur="26">
                                          <p:stCondLst>
                                            <p:cond delay="1808"/>
                                          </p:stCondLst>
                                        </p:cTn>
                                        <p:tgtEl>
                                          <p:spTgt spid="7174"/>
                                        </p:tgtEl>
                                      </p:cBhvr>
                                      <p:to x="100000" y="95000"/>
                                    </p:animScale>
                                    <p:animScale>
                                      <p:cBhvr>
                                        <p:cTn id="68" dur="166" decel="50000">
                                          <p:stCondLst>
                                            <p:cond delay="1834"/>
                                          </p:stCondLst>
                                        </p:cTn>
                                        <p:tgtEl>
                                          <p:spTgt spid="717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7170"/>
                                        </p:tgtEl>
                                        <p:attrNameLst>
                                          <p:attrName>style.visibility</p:attrName>
                                        </p:attrNameLst>
                                      </p:cBhvr>
                                      <p:to>
                                        <p:strVal val="visible"/>
                                      </p:to>
                                    </p:set>
                                    <p:animEffect transition="in" filter="wipe(down)">
                                      <p:cBhvr>
                                        <p:cTn id="71" dur="580">
                                          <p:stCondLst>
                                            <p:cond delay="0"/>
                                          </p:stCondLst>
                                        </p:cTn>
                                        <p:tgtEl>
                                          <p:spTgt spid="7170"/>
                                        </p:tgtEl>
                                      </p:cBhvr>
                                    </p:animEffect>
                                    <p:anim calcmode="lin" valueType="num">
                                      <p:cBhvr>
                                        <p:cTn id="72"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77" dur="26">
                                          <p:stCondLst>
                                            <p:cond delay="650"/>
                                          </p:stCondLst>
                                        </p:cTn>
                                        <p:tgtEl>
                                          <p:spTgt spid="7170"/>
                                        </p:tgtEl>
                                      </p:cBhvr>
                                      <p:to x="100000" y="60000"/>
                                    </p:animScale>
                                    <p:animScale>
                                      <p:cBhvr>
                                        <p:cTn id="78" dur="166" decel="50000">
                                          <p:stCondLst>
                                            <p:cond delay="676"/>
                                          </p:stCondLst>
                                        </p:cTn>
                                        <p:tgtEl>
                                          <p:spTgt spid="7170"/>
                                        </p:tgtEl>
                                      </p:cBhvr>
                                      <p:to x="100000" y="100000"/>
                                    </p:animScale>
                                    <p:animScale>
                                      <p:cBhvr>
                                        <p:cTn id="79" dur="26">
                                          <p:stCondLst>
                                            <p:cond delay="1312"/>
                                          </p:stCondLst>
                                        </p:cTn>
                                        <p:tgtEl>
                                          <p:spTgt spid="7170"/>
                                        </p:tgtEl>
                                      </p:cBhvr>
                                      <p:to x="100000" y="80000"/>
                                    </p:animScale>
                                    <p:animScale>
                                      <p:cBhvr>
                                        <p:cTn id="80" dur="166" decel="50000">
                                          <p:stCondLst>
                                            <p:cond delay="1338"/>
                                          </p:stCondLst>
                                        </p:cTn>
                                        <p:tgtEl>
                                          <p:spTgt spid="7170"/>
                                        </p:tgtEl>
                                      </p:cBhvr>
                                      <p:to x="100000" y="100000"/>
                                    </p:animScale>
                                    <p:animScale>
                                      <p:cBhvr>
                                        <p:cTn id="81" dur="26">
                                          <p:stCondLst>
                                            <p:cond delay="1642"/>
                                          </p:stCondLst>
                                        </p:cTn>
                                        <p:tgtEl>
                                          <p:spTgt spid="7170"/>
                                        </p:tgtEl>
                                      </p:cBhvr>
                                      <p:to x="100000" y="90000"/>
                                    </p:animScale>
                                    <p:animScale>
                                      <p:cBhvr>
                                        <p:cTn id="82" dur="166" decel="50000">
                                          <p:stCondLst>
                                            <p:cond delay="1668"/>
                                          </p:stCondLst>
                                        </p:cTn>
                                        <p:tgtEl>
                                          <p:spTgt spid="7170"/>
                                        </p:tgtEl>
                                      </p:cBhvr>
                                      <p:to x="100000" y="100000"/>
                                    </p:animScale>
                                    <p:animScale>
                                      <p:cBhvr>
                                        <p:cTn id="83" dur="26">
                                          <p:stCondLst>
                                            <p:cond delay="1808"/>
                                          </p:stCondLst>
                                        </p:cTn>
                                        <p:tgtEl>
                                          <p:spTgt spid="7170"/>
                                        </p:tgtEl>
                                      </p:cBhvr>
                                      <p:to x="100000" y="95000"/>
                                    </p:animScale>
                                    <p:animScale>
                                      <p:cBhvr>
                                        <p:cTn id="84" dur="166" decel="50000">
                                          <p:stCondLst>
                                            <p:cond delay="1834"/>
                                          </p:stCondLst>
                                        </p:cTn>
                                        <p:tgtEl>
                                          <p:spTgt spid="7170"/>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7175"/>
                                        </p:tgtEl>
                                        <p:attrNameLst>
                                          <p:attrName>style.visibility</p:attrName>
                                        </p:attrNameLst>
                                      </p:cBhvr>
                                      <p:to>
                                        <p:strVal val="visible"/>
                                      </p:to>
                                    </p:set>
                                    <p:animEffect transition="in" filter="wipe(down)">
                                      <p:cBhvr>
                                        <p:cTn id="87" dur="580">
                                          <p:stCondLst>
                                            <p:cond delay="0"/>
                                          </p:stCondLst>
                                        </p:cTn>
                                        <p:tgtEl>
                                          <p:spTgt spid="7175"/>
                                        </p:tgtEl>
                                      </p:cBhvr>
                                    </p:animEffect>
                                    <p:anim calcmode="lin" valueType="num">
                                      <p:cBhvr>
                                        <p:cTn id="88" dur="1822" tmFilter="0,0; 0.14,0.36; 0.43,0.73; 0.71,0.91; 1.0,1.0">
                                          <p:stCondLst>
                                            <p:cond delay="0"/>
                                          </p:stCondLst>
                                        </p:cTn>
                                        <p:tgtEl>
                                          <p:spTgt spid="717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717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717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717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7175"/>
                                        </p:tgtEl>
                                        <p:attrNameLst>
                                          <p:attrName>ppt_y</p:attrName>
                                        </p:attrNameLst>
                                      </p:cBhvr>
                                      <p:tavLst>
                                        <p:tav tm="0" fmla="#ppt_y-sin(pi*$)/81">
                                          <p:val>
                                            <p:fltVal val="0"/>
                                          </p:val>
                                        </p:tav>
                                        <p:tav tm="100000">
                                          <p:val>
                                            <p:fltVal val="1"/>
                                          </p:val>
                                        </p:tav>
                                      </p:tavLst>
                                    </p:anim>
                                    <p:animScale>
                                      <p:cBhvr>
                                        <p:cTn id="93" dur="26">
                                          <p:stCondLst>
                                            <p:cond delay="650"/>
                                          </p:stCondLst>
                                        </p:cTn>
                                        <p:tgtEl>
                                          <p:spTgt spid="7175"/>
                                        </p:tgtEl>
                                      </p:cBhvr>
                                      <p:to x="100000" y="60000"/>
                                    </p:animScale>
                                    <p:animScale>
                                      <p:cBhvr>
                                        <p:cTn id="94" dur="166" decel="50000">
                                          <p:stCondLst>
                                            <p:cond delay="676"/>
                                          </p:stCondLst>
                                        </p:cTn>
                                        <p:tgtEl>
                                          <p:spTgt spid="7175"/>
                                        </p:tgtEl>
                                      </p:cBhvr>
                                      <p:to x="100000" y="100000"/>
                                    </p:animScale>
                                    <p:animScale>
                                      <p:cBhvr>
                                        <p:cTn id="95" dur="26">
                                          <p:stCondLst>
                                            <p:cond delay="1312"/>
                                          </p:stCondLst>
                                        </p:cTn>
                                        <p:tgtEl>
                                          <p:spTgt spid="7175"/>
                                        </p:tgtEl>
                                      </p:cBhvr>
                                      <p:to x="100000" y="80000"/>
                                    </p:animScale>
                                    <p:animScale>
                                      <p:cBhvr>
                                        <p:cTn id="96" dur="166" decel="50000">
                                          <p:stCondLst>
                                            <p:cond delay="1338"/>
                                          </p:stCondLst>
                                        </p:cTn>
                                        <p:tgtEl>
                                          <p:spTgt spid="7175"/>
                                        </p:tgtEl>
                                      </p:cBhvr>
                                      <p:to x="100000" y="100000"/>
                                    </p:animScale>
                                    <p:animScale>
                                      <p:cBhvr>
                                        <p:cTn id="97" dur="26">
                                          <p:stCondLst>
                                            <p:cond delay="1642"/>
                                          </p:stCondLst>
                                        </p:cTn>
                                        <p:tgtEl>
                                          <p:spTgt spid="7175"/>
                                        </p:tgtEl>
                                      </p:cBhvr>
                                      <p:to x="100000" y="90000"/>
                                    </p:animScale>
                                    <p:animScale>
                                      <p:cBhvr>
                                        <p:cTn id="98" dur="166" decel="50000">
                                          <p:stCondLst>
                                            <p:cond delay="1668"/>
                                          </p:stCondLst>
                                        </p:cTn>
                                        <p:tgtEl>
                                          <p:spTgt spid="7175"/>
                                        </p:tgtEl>
                                      </p:cBhvr>
                                      <p:to x="100000" y="100000"/>
                                    </p:animScale>
                                    <p:animScale>
                                      <p:cBhvr>
                                        <p:cTn id="99" dur="26">
                                          <p:stCondLst>
                                            <p:cond delay="1808"/>
                                          </p:stCondLst>
                                        </p:cTn>
                                        <p:tgtEl>
                                          <p:spTgt spid="7175"/>
                                        </p:tgtEl>
                                      </p:cBhvr>
                                      <p:to x="100000" y="95000"/>
                                    </p:animScale>
                                    <p:animScale>
                                      <p:cBhvr>
                                        <p:cTn id="100" dur="166" decel="50000">
                                          <p:stCondLst>
                                            <p:cond delay="1834"/>
                                          </p:stCondLst>
                                        </p:cTn>
                                        <p:tgtEl>
                                          <p:spTgt spid="7175"/>
                                        </p:tgtEl>
                                      </p:cBhvr>
                                      <p:to x="100000" y="100000"/>
                                    </p:animScale>
                                  </p:childTnLst>
                                </p:cTn>
                              </p:par>
                            </p:childTnLst>
                          </p:cTn>
                        </p:par>
                        <p:par>
                          <p:cTn id="101" fill="hold" nodeType="afterGroup">
                            <p:stCondLst>
                              <p:cond delay="2000"/>
                            </p:stCondLst>
                            <p:childTnLst>
                              <p:par>
                                <p:cTn id="102" presetID="2" presetClass="entr" presetSubtype="4"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additive="base">
                                        <p:cTn id="104" dur="1000" fill="hold"/>
                                        <p:tgtEl>
                                          <p:spTgt spid="3"/>
                                        </p:tgtEl>
                                        <p:attrNameLst>
                                          <p:attrName>ppt_x</p:attrName>
                                        </p:attrNameLst>
                                      </p:cBhvr>
                                      <p:tavLst>
                                        <p:tav tm="0">
                                          <p:val>
                                            <p:strVal val="#ppt_x"/>
                                          </p:val>
                                        </p:tav>
                                        <p:tav tm="100000">
                                          <p:val>
                                            <p:strVal val="#ppt_x"/>
                                          </p:val>
                                        </p:tav>
                                      </p:tavLst>
                                    </p:anim>
                                    <p:anim calcmode="lin" valueType="num">
                                      <p:cBhvr additive="base">
                                        <p:cTn id="105"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1981200" y="1524000"/>
            <a:ext cx="8229600" cy="4572000"/>
          </a:xfrm>
          <a:prstGeom prst="rect">
            <a:avLst/>
          </a:prstGeom>
        </p:spPr>
        <p:txBody>
          <a:bodyPr/>
          <a:lstStyle/>
          <a:p>
            <a:pPr marL="0" indent="0">
              <a:buNone/>
              <a:defRPr/>
            </a:pPr>
            <a:endParaRPr lang="fa-IR" dirty="0" smtClean="0"/>
          </a:p>
          <a:p>
            <a:pPr marL="0" indent="0">
              <a:buNone/>
              <a:defRPr/>
            </a:pPr>
            <a:endParaRPr lang="en-US" dirty="0"/>
          </a:p>
        </p:txBody>
      </p:sp>
      <p:sp>
        <p:nvSpPr>
          <p:cNvPr id="3" name="Title 2"/>
          <p:cNvSpPr>
            <a:spLocks noGrp="1"/>
          </p:cNvSpPr>
          <p:nvPr>
            <p:ph type="title"/>
          </p:nvPr>
        </p:nvSpPr>
        <p:spPr>
          <a:xfrm>
            <a:off x="8736037" y="381000"/>
            <a:ext cx="3137095" cy="762000"/>
          </a:xfrm>
        </p:spPr>
        <p:txBody>
          <a:bodyPr>
            <a:noAutofit/>
          </a:bodyPr>
          <a:lstStyle/>
          <a:p>
            <a:pPr algn="just" rtl="1">
              <a:defRPr/>
            </a:pPr>
            <a:r>
              <a:rPr lang="fa-IR" sz="4000" i="1" dirty="0">
                <a:solidFill>
                  <a:srgbClr val="66534E"/>
                </a:solidFill>
              </a:rPr>
              <a:t>دید از </a:t>
            </a:r>
            <a:r>
              <a:rPr lang="fa-IR" sz="4000" i="1" dirty="0" smtClean="0">
                <a:solidFill>
                  <a:srgbClr val="66534E"/>
                </a:solidFill>
              </a:rPr>
              <a:t>مجموعه:</a:t>
            </a:r>
            <a:endParaRPr lang="en-US" sz="4000" dirty="0">
              <a:solidFill>
                <a:srgbClr val="66534E"/>
              </a:solidFill>
            </a:endParaRPr>
          </a:p>
        </p:txBody>
      </p:sp>
      <p:pic>
        <p:nvPicPr>
          <p:cNvPr id="8194" name="Picture 2" descr="I:\Tarh 5\nemoone haye moredi\Posdamer Platz (Renzo Piano)\Scan00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 y="380999"/>
            <a:ext cx="4450670" cy="295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I:\Tarh 5\nemoone haye moredi\Posdamer Platz (Renzo Piano)\Scan00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870" y="1420474"/>
            <a:ext cx="4053840" cy="477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I:\Tarh 5\nemoone haye moredi\Posdamer Platz (Renzo Piano)\Scan00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2" y="3810000"/>
            <a:ext cx="4450670" cy="243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3398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down)">
                                      <p:cBhvr>
                                        <p:cTn id="7" dur="580">
                                          <p:stCondLst>
                                            <p:cond delay="0"/>
                                          </p:stCondLst>
                                        </p:cTn>
                                        <p:tgtEl>
                                          <p:spTgt spid="8195"/>
                                        </p:tgtEl>
                                      </p:cBhvr>
                                    </p:animEffect>
                                    <p:anim calcmode="lin" valueType="num">
                                      <p:cBhvr>
                                        <p:cTn id="8" dur="1822" tmFilter="0,0; 0.14,0.36; 0.43,0.73; 0.71,0.91; 1.0,1.0">
                                          <p:stCondLst>
                                            <p:cond delay="0"/>
                                          </p:stCondLst>
                                        </p:cTn>
                                        <p:tgtEl>
                                          <p:spTgt spid="819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5"/>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5"/>
                                        </p:tgtEl>
                                      </p:cBhvr>
                                      <p:to x="100000" y="60000"/>
                                    </p:animScale>
                                    <p:animScale>
                                      <p:cBhvr>
                                        <p:cTn id="14" dur="166" decel="50000">
                                          <p:stCondLst>
                                            <p:cond delay="676"/>
                                          </p:stCondLst>
                                        </p:cTn>
                                        <p:tgtEl>
                                          <p:spTgt spid="8195"/>
                                        </p:tgtEl>
                                      </p:cBhvr>
                                      <p:to x="100000" y="100000"/>
                                    </p:animScale>
                                    <p:animScale>
                                      <p:cBhvr>
                                        <p:cTn id="15" dur="26">
                                          <p:stCondLst>
                                            <p:cond delay="1312"/>
                                          </p:stCondLst>
                                        </p:cTn>
                                        <p:tgtEl>
                                          <p:spTgt spid="8195"/>
                                        </p:tgtEl>
                                      </p:cBhvr>
                                      <p:to x="100000" y="80000"/>
                                    </p:animScale>
                                    <p:animScale>
                                      <p:cBhvr>
                                        <p:cTn id="16" dur="166" decel="50000">
                                          <p:stCondLst>
                                            <p:cond delay="1338"/>
                                          </p:stCondLst>
                                        </p:cTn>
                                        <p:tgtEl>
                                          <p:spTgt spid="8195"/>
                                        </p:tgtEl>
                                      </p:cBhvr>
                                      <p:to x="100000" y="100000"/>
                                    </p:animScale>
                                    <p:animScale>
                                      <p:cBhvr>
                                        <p:cTn id="17" dur="26">
                                          <p:stCondLst>
                                            <p:cond delay="1642"/>
                                          </p:stCondLst>
                                        </p:cTn>
                                        <p:tgtEl>
                                          <p:spTgt spid="8195"/>
                                        </p:tgtEl>
                                      </p:cBhvr>
                                      <p:to x="100000" y="90000"/>
                                    </p:animScale>
                                    <p:animScale>
                                      <p:cBhvr>
                                        <p:cTn id="18" dur="166" decel="50000">
                                          <p:stCondLst>
                                            <p:cond delay="1668"/>
                                          </p:stCondLst>
                                        </p:cTn>
                                        <p:tgtEl>
                                          <p:spTgt spid="8195"/>
                                        </p:tgtEl>
                                      </p:cBhvr>
                                      <p:to x="100000" y="100000"/>
                                    </p:animScale>
                                    <p:animScale>
                                      <p:cBhvr>
                                        <p:cTn id="19" dur="26">
                                          <p:stCondLst>
                                            <p:cond delay="1808"/>
                                          </p:stCondLst>
                                        </p:cTn>
                                        <p:tgtEl>
                                          <p:spTgt spid="8195"/>
                                        </p:tgtEl>
                                      </p:cBhvr>
                                      <p:to x="100000" y="95000"/>
                                    </p:animScale>
                                    <p:animScale>
                                      <p:cBhvr>
                                        <p:cTn id="20" dur="166" decel="50000">
                                          <p:stCondLst>
                                            <p:cond delay="1834"/>
                                          </p:stCondLst>
                                        </p:cTn>
                                        <p:tgtEl>
                                          <p:spTgt spid="819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196"/>
                                        </p:tgtEl>
                                        <p:attrNameLst>
                                          <p:attrName>style.visibility</p:attrName>
                                        </p:attrNameLst>
                                      </p:cBhvr>
                                      <p:to>
                                        <p:strVal val="visible"/>
                                      </p:to>
                                    </p:set>
                                    <p:animEffect transition="in" filter="wipe(down)">
                                      <p:cBhvr>
                                        <p:cTn id="23" dur="580">
                                          <p:stCondLst>
                                            <p:cond delay="0"/>
                                          </p:stCondLst>
                                        </p:cTn>
                                        <p:tgtEl>
                                          <p:spTgt spid="8196"/>
                                        </p:tgtEl>
                                      </p:cBhvr>
                                    </p:animEffect>
                                    <p:anim calcmode="lin" valueType="num">
                                      <p:cBhvr>
                                        <p:cTn id="24" dur="1822" tmFilter="0,0; 0.14,0.36; 0.43,0.73; 0.71,0.91; 1.0,1.0">
                                          <p:stCondLst>
                                            <p:cond delay="0"/>
                                          </p:stCondLst>
                                        </p:cTn>
                                        <p:tgtEl>
                                          <p:spTgt spid="819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19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19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19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196"/>
                                        </p:tgtEl>
                                        <p:attrNameLst>
                                          <p:attrName>ppt_y</p:attrName>
                                        </p:attrNameLst>
                                      </p:cBhvr>
                                      <p:tavLst>
                                        <p:tav tm="0" fmla="#ppt_y-sin(pi*$)/81">
                                          <p:val>
                                            <p:fltVal val="0"/>
                                          </p:val>
                                        </p:tav>
                                        <p:tav tm="100000">
                                          <p:val>
                                            <p:fltVal val="1"/>
                                          </p:val>
                                        </p:tav>
                                      </p:tavLst>
                                    </p:anim>
                                    <p:animScale>
                                      <p:cBhvr>
                                        <p:cTn id="29" dur="26">
                                          <p:stCondLst>
                                            <p:cond delay="650"/>
                                          </p:stCondLst>
                                        </p:cTn>
                                        <p:tgtEl>
                                          <p:spTgt spid="8196"/>
                                        </p:tgtEl>
                                      </p:cBhvr>
                                      <p:to x="100000" y="60000"/>
                                    </p:animScale>
                                    <p:animScale>
                                      <p:cBhvr>
                                        <p:cTn id="30" dur="166" decel="50000">
                                          <p:stCondLst>
                                            <p:cond delay="676"/>
                                          </p:stCondLst>
                                        </p:cTn>
                                        <p:tgtEl>
                                          <p:spTgt spid="8196"/>
                                        </p:tgtEl>
                                      </p:cBhvr>
                                      <p:to x="100000" y="100000"/>
                                    </p:animScale>
                                    <p:animScale>
                                      <p:cBhvr>
                                        <p:cTn id="31" dur="26">
                                          <p:stCondLst>
                                            <p:cond delay="1312"/>
                                          </p:stCondLst>
                                        </p:cTn>
                                        <p:tgtEl>
                                          <p:spTgt spid="8196"/>
                                        </p:tgtEl>
                                      </p:cBhvr>
                                      <p:to x="100000" y="80000"/>
                                    </p:animScale>
                                    <p:animScale>
                                      <p:cBhvr>
                                        <p:cTn id="32" dur="166" decel="50000">
                                          <p:stCondLst>
                                            <p:cond delay="1338"/>
                                          </p:stCondLst>
                                        </p:cTn>
                                        <p:tgtEl>
                                          <p:spTgt spid="8196"/>
                                        </p:tgtEl>
                                      </p:cBhvr>
                                      <p:to x="100000" y="100000"/>
                                    </p:animScale>
                                    <p:animScale>
                                      <p:cBhvr>
                                        <p:cTn id="33" dur="26">
                                          <p:stCondLst>
                                            <p:cond delay="1642"/>
                                          </p:stCondLst>
                                        </p:cTn>
                                        <p:tgtEl>
                                          <p:spTgt spid="8196"/>
                                        </p:tgtEl>
                                      </p:cBhvr>
                                      <p:to x="100000" y="90000"/>
                                    </p:animScale>
                                    <p:animScale>
                                      <p:cBhvr>
                                        <p:cTn id="34" dur="166" decel="50000">
                                          <p:stCondLst>
                                            <p:cond delay="1668"/>
                                          </p:stCondLst>
                                        </p:cTn>
                                        <p:tgtEl>
                                          <p:spTgt spid="8196"/>
                                        </p:tgtEl>
                                      </p:cBhvr>
                                      <p:to x="100000" y="100000"/>
                                    </p:animScale>
                                    <p:animScale>
                                      <p:cBhvr>
                                        <p:cTn id="35" dur="26">
                                          <p:stCondLst>
                                            <p:cond delay="1808"/>
                                          </p:stCondLst>
                                        </p:cTn>
                                        <p:tgtEl>
                                          <p:spTgt spid="8196"/>
                                        </p:tgtEl>
                                      </p:cBhvr>
                                      <p:to x="100000" y="95000"/>
                                    </p:animScale>
                                    <p:animScale>
                                      <p:cBhvr>
                                        <p:cTn id="36" dur="166" decel="50000">
                                          <p:stCondLst>
                                            <p:cond delay="1834"/>
                                          </p:stCondLst>
                                        </p:cTn>
                                        <p:tgtEl>
                                          <p:spTgt spid="819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194"/>
                                        </p:tgtEl>
                                        <p:attrNameLst>
                                          <p:attrName>style.visibility</p:attrName>
                                        </p:attrNameLst>
                                      </p:cBhvr>
                                      <p:to>
                                        <p:strVal val="visible"/>
                                      </p:to>
                                    </p:set>
                                    <p:animEffect transition="in" filter="wipe(down)">
                                      <p:cBhvr>
                                        <p:cTn id="39" dur="580">
                                          <p:stCondLst>
                                            <p:cond delay="0"/>
                                          </p:stCondLst>
                                        </p:cTn>
                                        <p:tgtEl>
                                          <p:spTgt spid="8194"/>
                                        </p:tgtEl>
                                      </p:cBhvr>
                                    </p:animEffect>
                                    <p:anim calcmode="lin" valueType="num">
                                      <p:cBhvr>
                                        <p:cTn id="40"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45" dur="26">
                                          <p:stCondLst>
                                            <p:cond delay="650"/>
                                          </p:stCondLst>
                                        </p:cTn>
                                        <p:tgtEl>
                                          <p:spTgt spid="8194"/>
                                        </p:tgtEl>
                                      </p:cBhvr>
                                      <p:to x="100000" y="60000"/>
                                    </p:animScale>
                                    <p:animScale>
                                      <p:cBhvr>
                                        <p:cTn id="46" dur="166" decel="50000">
                                          <p:stCondLst>
                                            <p:cond delay="676"/>
                                          </p:stCondLst>
                                        </p:cTn>
                                        <p:tgtEl>
                                          <p:spTgt spid="8194"/>
                                        </p:tgtEl>
                                      </p:cBhvr>
                                      <p:to x="100000" y="100000"/>
                                    </p:animScale>
                                    <p:animScale>
                                      <p:cBhvr>
                                        <p:cTn id="47" dur="26">
                                          <p:stCondLst>
                                            <p:cond delay="1312"/>
                                          </p:stCondLst>
                                        </p:cTn>
                                        <p:tgtEl>
                                          <p:spTgt spid="8194"/>
                                        </p:tgtEl>
                                      </p:cBhvr>
                                      <p:to x="100000" y="80000"/>
                                    </p:animScale>
                                    <p:animScale>
                                      <p:cBhvr>
                                        <p:cTn id="48" dur="166" decel="50000">
                                          <p:stCondLst>
                                            <p:cond delay="1338"/>
                                          </p:stCondLst>
                                        </p:cTn>
                                        <p:tgtEl>
                                          <p:spTgt spid="8194"/>
                                        </p:tgtEl>
                                      </p:cBhvr>
                                      <p:to x="100000" y="100000"/>
                                    </p:animScale>
                                    <p:animScale>
                                      <p:cBhvr>
                                        <p:cTn id="49" dur="26">
                                          <p:stCondLst>
                                            <p:cond delay="1642"/>
                                          </p:stCondLst>
                                        </p:cTn>
                                        <p:tgtEl>
                                          <p:spTgt spid="8194"/>
                                        </p:tgtEl>
                                      </p:cBhvr>
                                      <p:to x="100000" y="90000"/>
                                    </p:animScale>
                                    <p:animScale>
                                      <p:cBhvr>
                                        <p:cTn id="50" dur="166" decel="50000">
                                          <p:stCondLst>
                                            <p:cond delay="1668"/>
                                          </p:stCondLst>
                                        </p:cTn>
                                        <p:tgtEl>
                                          <p:spTgt spid="8194"/>
                                        </p:tgtEl>
                                      </p:cBhvr>
                                      <p:to x="100000" y="100000"/>
                                    </p:animScale>
                                    <p:animScale>
                                      <p:cBhvr>
                                        <p:cTn id="51" dur="26">
                                          <p:stCondLst>
                                            <p:cond delay="1808"/>
                                          </p:stCondLst>
                                        </p:cTn>
                                        <p:tgtEl>
                                          <p:spTgt spid="8194"/>
                                        </p:tgtEl>
                                      </p:cBhvr>
                                      <p:to x="100000" y="95000"/>
                                    </p:animScale>
                                    <p:animScale>
                                      <p:cBhvr>
                                        <p:cTn id="52" dur="166" decel="50000">
                                          <p:stCondLst>
                                            <p:cond delay="1834"/>
                                          </p:stCondLst>
                                        </p:cTn>
                                        <p:tgtEl>
                                          <p:spTgt spid="8194"/>
                                        </p:tgtEl>
                                      </p:cBhvr>
                                      <p:to x="100000" y="100000"/>
                                    </p:animScale>
                                  </p:childTnLst>
                                </p:cTn>
                              </p:par>
                            </p:childTnLst>
                          </p:cTn>
                        </p:par>
                        <p:par>
                          <p:cTn id="53" fill="hold" nodeType="afterGroup">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895558" y="3523250"/>
            <a:ext cx="7065497" cy="1905000"/>
          </a:xfrm>
          <a:prstGeom prst="rect">
            <a:avLst/>
          </a:prstGeom>
        </p:spPr>
        <p:txBody>
          <a:bodyPr/>
          <a:lstStyle/>
          <a:p>
            <a:pPr marL="0" indent="0" algn="just" rtl="1">
              <a:buNone/>
              <a:defRPr/>
            </a:pPr>
            <a:r>
              <a:rPr lang="fa-IR" dirty="0" smtClean="0">
                <a:solidFill>
                  <a:srgbClr val="66534E"/>
                </a:solidFill>
                <a:cs typeface="B Nazanin" panose="00000400000000000000" pitchFamily="2" charset="-78"/>
              </a:rPr>
              <a:t>خط آسمان مجموعه پوسدامر پلاتز،خط آسمانی منحصر بفرد می باشد.صعود و نزول های شدید ناگهانی در دو سمت نمای اصلی منظره شهر را قاب کرده اس</a:t>
            </a:r>
            <a:r>
              <a:rPr lang="fa-IR" dirty="0">
                <a:solidFill>
                  <a:srgbClr val="66534E"/>
                </a:solidFill>
                <a:cs typeface="B Nazanin" panose="00000400000000000000" pitchFamily="2" charset="-78"/>
              </a:rPr>
              <a:t>ت.</a:t>
            </a:r>
            <a:endParaRPr lang="en-US" dirty="0">
              <a:solidFill>
                <a:srgbClr val="66534E"/>
              </a:solidFill>
              <a:cs typeface="B Nazanin" panose="00000400000000000000" pitchFamily="2" charset="-78"/>
            </a:endParaRPr>
          </a:p>
        </p:txBody>
      </p:sp>
      <p:sp>
        <p:nvSpPr>
          <p:cNvPr id="6" name="Title 2"/>
          <p:cNvSpPr>
            <a:spLocks noGrp="1"/>
          </p:cNvSpPr>
          <p:nvPr>
            <p:ph type="title"/>
          </p:nvPr>
        </p:nvSpPr>
        <p:spPr>
          <a:xfrm>
            <a:off x="9370255" y="338137"/>
            <a:ext cx="2590800" cy="685800"/>
          </a:xfrm>
        </p:spPr>
        <p:txBody>
          <a:bodyPr>
            <a:noAutofit/>
          </a:bodyPr>
          <a:lstStyle/>
          <a:p>
            <a:pPr algn="just" rtl="1">
              <a:defRPr/>
            </a:pPr>
            <a:r>
              <a:rPr lang="fa-IR" sz="4000" i="1" dirty="0">
                <a:solidFill>
                  <a:srgbClr val="66534E"/>
                </a:solidFill>
                <a:cs typeface="B Nazanin" panose="00000400000000000000" pitchFamily="2" charset="-78"/>
              </a:rPr>
              <a:t>خط </a:t>
            </a:r>
            <a:r>
              <a:rPr lang="fa-IR" sz="4000" i="1" dirty="0" smtClean="0">
                <a:solidFill>
                  <a:srgbClr val="66534E"/>
                </a:solidFill>
                <a:cs typeface="B Nazanin" panose="00000400000000000000" pitchFamily="2" charset="-78"/>
              </a:rPr>
              <a:t>آسمان:</a:t>
            </a:r>
            <a:endParaRPr lang="en-US" sz="4000" i="1" dirty="0">
              <a:solidFill>
                <a:srgbClr val="66534E"/>
              </a:solidFill>
              <a:cs typeface="B Nazanin" panose="00000400000000000000" pitchFamily="2" charset="-78"/>
            </a:endParaRPr>
          </a:p>
        </p:txBody>
      </p:sp>
      <p:pic>
        <p:nvPicPr>
          <p:cNvPr id="9220" name="Picture 4" descr="I:\Tarh 5\nemoone haye moredi\Posdamer Platz (Renzo Piano)\Untitled-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338137"/>
            <a:ext cx="9684142" cy="222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I:\Tarh 5\nemoone haye moredi\Posdamer Platz (Renzo Piano)\Scan0004X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49" y="3094087"/>
            <a:ext cx="4421945" cy="320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0525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par>
                          <p:cTn id="11" fill="hold" nodeType="afterGroup">
                            <p:stCondLst>
                              <p:cond delay="1700"/>
                            </p:stCondLst>
                            <p:childTnLst>
                              <p:par>
                                <p:cTn id="12" presetID="17" presetClass="entr" presetSubtype="10" fill="hold" nodeType="afterEffect">
                                  <p:stCondLst>
                                    <p:cond delay="0"/>
                                  </p:stCondLst>
                                  <p:childTnLst>
                                    <p:set>
                                      <p:cBhvr>
                                        <p:cTn id="13" dur="1" fill="hold">
                                          <p:stCondLst>
                                            <p:cond delay="0"/>
                                          </p:stCondLst>
                                        </p:cTn>
                                        <p:tgtEl>
                                          <p:spTgt spid="9220"/>
                                        </p:tgtEl>
                                        <p:attrNameLst>
                                          <p:attrName>style.visibility</p:attrName>
                                        </p:attrNameLst>
                                      </p:cBhvr>
                                      <p:to>
                                        <p:strVal val="visible"/>
                                      </p:to>
                                    </p:set>
                                    <p:anim calcmode="lin" valueType="num">
                                      <p:cBhvr>
                                        <p:cTn id="14" dur="500" fill="hold"/>
                                        <p:tgtEl>
                                          <p:spTgt spid="9220"/>
                                        </p:tgtEl>
                                        <p:attrNameLst>
                                          <p:attrName>ppt_w</p:attrName>
                                        </p:attrNameLst>
                                      </p:cBhvr>
                                      <p:tavLst>
                                        <p:tav tm="0">
                                          <p:val>
                                            <p:fltVal val="0"/>
                                          </p:val>
                                        </p:tav>
                                        <p:tav tm="100000">
                                          <p:val>
                                            <p:strVal val="#ppt_w"/>
                                          </p:val>
                                        </p:tav>
                                      </p:tavLst>
                                    </p:anim>
                                    <p:anim calcmode="lin" valueType="num">
                                      <p:cBhvr>
                                        <p:cTn id="15" dur="500" fill="hold"/>
                                        <p:tgtEl>
                                          <p:spTgt spid="922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9221"/>
                                        </p:tgtEl>
                                        <p:attrNameLst>
                                          <p:attrName>style.visibility</p:attrName>
                                        </p:attrNameLst>
                                      </p:cBhvr>
                                      <p:to>
                                        <p:strVal val="visible"/>
                                      </p:to>
                                    </p:set>
                                    <p:anim calcmode="lin" valueType="num">
                                      <p:cBhvr>
                                        <p:cTn id="18" dur="500" fill="hold"/>
                                        <p:tgtEl>
                                          <p:spTgt spid="9221"/>
                                        </p:tgtEl>
                                        <p:attrNameLst>
                                          <p:attrName>ppt_w</p:attrName>
                                        </p:attrNameLst>
                                      </p:cBhvr>
                                      <p:tavLst>
                                        <p:tav tm="0">
                                          <p:val>
                                            <p:fltVal val="0"/>
                                          </p:val>
                                        </p:tav>
                                        <p:tav tm="100000">
                                          <p:val>
                                            <p:strVal val="#ppt_w"/>
                                          </p:val>
                                        </p:tav>
                                      </p:tavLst>
                                    </p:anim>
                                    <p:anim calcmode="lin" valueType="num">
                                      <p:cBhvr>
                                        <p:cTn id="19" dur="500" fill="hold"/>
                                        <p:tgtEl>
                                          <p:spTgt spid="9221"/>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2200"/>
                            </p:stCondLst>
                            <p:childTnLst>
                              <p:par>
                                <p:cTn id="21" presetID="18" presetClass="entr" presetSubtype="12" fill="hold" grpId="0" nodeType="after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strips(downLeft)">
                                      <p:cBhvr>
                                        <p:cTn id="23"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964702" y="492368"/>
            <a:ext cx="5866227" cy="584775"/>
          </a:xfrm>
          <a:prstGeom prst="rect">
            <a:avLst/>
          </a:prstGeom>
          <a:noFill/>
        </p:spPr>
        <p:txBody>
          <a:bodyPr wrap="square" rtlCol="0">
            <a:spAutoFit/>
          </a:bodyPr>
          <a:lstStyle/>
          <a:p>
            <a:pPr algn="r" rtl="1"/>
            <a:r>
              <a:rPr lang="fa-IR" altLang="en-US" sz="3200" b="1" dirty="0" smtClean="0">
                <a:solidFill>
                  <a:srgbClr val="66534E"/>
                </a:solidFill>
                <a:latin typeface="Verdana" panose="020B0604030504040204" pitchFamily="34" charset="0"/>
                <a:cs typeface="B Nazanin" panose="00000400000000000000" pitchFamily="2" charset="-78"/>
              </a:rPr>
              <a:t>معرفی مجموعه مسکونی زیتون اصفهان:</a:t>
            </a:r>
            <a:endParaRPr lang="en-US" altLang="en-US" sz="3200" b="1" dirty="0" smtClean="0">
              <a:solidFill>
                <a:srgbClr val="66534E"/>
              </a:solidFill>
              <a:latin typeface="Verdana" panose="020B0604030504040204" pitchFamily="34" charset="0"/>
              <a:cs typeface="B Nazanin" panose="00000400000000000000" pitchFamily="2" charset="-78"/>
            </a:endParaRPr>
          </a:p>
        </p:txBody>
      </p:sp>
      <p:sp>
        <p:nvSpPr>
          <p:cNvPr id="5" name="TextBox 4"/>
          <p:cNvSpPr txBox="1"/>
          <p:nvPr/>
        </p:nvSpPr>
        <p:spPr>
          <a:xfrm>
            <a:off x="3530991" y="1477108"/>
            <a:ext cx="8088923" cy="5047536"/>
          </a:xfrm>
          <a:prstGeom prst="rect">
            <a:avLst/>
          </a:prstGeom>
          <a:noFill/>
        </p:spPr>
        <p:txBody>
          <a:bodyPr wrap="square" rtlCol="0">
            <a:spAutoFit/>
          </a:bodyPr>
          <a:lstStyle/>
          <a:p>
            <a:pPr algn="just" rtl="1">
              <a:spcBef>
                <a:spcPct val="50000"/>
              </a:spcBef>
              <a:spcAft>
                <a:spcPct val="0"/>
              </a:spcAft>
            </a:pPr>
            <a:r>
              <a:rPr lang="fa-IR" altLang="en-US" sz="2800" b="0" dirty="0" smtClean="0">
                <a:solidFill>
                  <a:srgbClr val="66534E"/>
                </a:solidFill>
                <a:latin typeface="Verdana" panose="020B0604030504040204" pitchFamily="34" charset="0"/>
                <a:cs typeface="B Nazanin" panose="00000400000000000000" pitchFamily="2" charset="-78"/>
              </a:rPr>
              <a:t>این مجتمع جهت سکونت 500 خانواده کم درامد</a:t>
            </a:r>
            <a:r>
              <a:rPr lang="fa-IR" altLang="en-US" sz="2800" dirty="0">
                <a:solidFill>
                  <a:srgbClr val="66534E"/>
                </a:solidFill>
                <a:latin typeface="Verdana" panose="020B0604030504040204" pitchFamily="34" charset="0"/>
                <a:cs typeface="B Nazanin" panose="00000400000000000000" pitchFamily="2" charset="-78"/>
              </a:rPr>
              <a:t> </a:t>
            </a:r>
          </a:p>
          <a:p>
            <a:pPr algn="just" rtl="1">
              <a:spcBef>
                <a:spcPct val="50000"/>
              </a:spcBef>
              <a:spcAft>
                <a:spcPct val="0"/>
              </a:spcAft>
            </a:pPr>
            <a:r>
              <a:rPr lang="fa-IR" altLang="en-US" sz="2800" dirty="0">
                <a:solidFill>
                  <a:srgbClr val="66534E"/>
                </a:solidFill>
                <a:latin typeface="Verdana" panose="020B0604030504040204" pitchFamily="34" charset="0"/>
                <a:cs typeface="B Nazanin" panose="00000400000000000000" pitchFamily="2" charset="-78"/>
              </a:rPr>
              <a:t> </a:t>
            </a:r>
            <a:r>
              <a:rPr lang="fa-IR" altLang="en-US" sz="2800" b="0" dirty="0" smtClean="0">
                <a:solidFill>
                  <a:srgbClr val="66534E"/>
                </a:solidFill>
                <a:latin typeface="Verdana" panose="020B0604030504040204" pitchFamily="34" charset="0"/>
                <a:cs typeface="B Nazanin" panose="00000400000000000000" pitchFamily="2" charset="-78"/>
              </a:rPr>
              <a:t>درمحله ای ارزان قیمت طراحی شده است</a:t>
            </a:r>
            <a:endParaRPr lang="fa-IR" altLang="en-US" sz="2800" dirty="0" smtClean="0">
              <a:solidFill>
                <a:srgbClr val="66534E"/>
              </a:solidFill>
              <a:latin typeface="Verdana" panose="020B0604030504040204" pitchFamily="34" charset="0"/>
              <a:cs typeface="B Nazanin" panose="00000400000000000000" pitchFamily="2" charset="-78"/>
            </a:endParaRPr>
          </a:p>
          <a:p>
            <a:pPr algn="just" rtl="1">
              <a:spcBef>
                <a:spcPct val="50000"/>
              </a:spcBef>
              <a:spcAft>
                <a:spcPct val="0"/>
              </a:spcAft>
            </a:pPr>
            <a:r>
              <a:rPr lang="fa-IR" altLang="en-US" sz="2800" b="0" dirty="0" smtClean="0">
                <a:solidFill>
                  <a:srgbClr val="66534E"/>
                </a:solidFill>
                <a:cs typeface="B Nazanin" panose="00000400000000000000" pitchFamily="2" charset="-78"/>
              </a:rPr>
              <a:t>محل احداث پروژه:اصفهان –خیابان رزمندگان</a:t>
            </a:r>
          </a:p>
          <a:p>
            <a:pPr algn="just" rtl="1">
              <a:spcBef>
                <a:spcPct val="50000"/>
              </a:spcBef>
              <a:spcAft>
                <a:spcPct val="0"/>
              </a:spcAft>
            </a:pPr>
            <a:r>
              <a:rPr lang="fa-IR" altLang="en-US" sz="2800" b="0" dirty="0" smtClean="0">
                <a:solidFill>
                  <a:srgbClr val="66534E"/>
                </a:solidFill>
                <a:cs typeface="B Nazanin" panose="00000400000000000000" pitchFamily="2" charset="-78"/>
              </a:rPr>
              <a:t>طراح معماری: مسعود محمدی </a:t>
            </a:r>
          </a:p>
          <a:p>
            <a:pPr algn="just" rtl="1">
              <a:spcBef>
                <a:spcPct val="50000"/>
              </a:spcBef>
              <a:spcAft>
                <a:spcPct val="0"/>
              </a:spcAft>
            </a:pPr>
            <a:r>
              <a:rPr lang="fa-IR" altLang="en-US" sz="2800" b="0" dirty="0" smtClean="0">
                <a:solidFill>
                  <a:srgbClr val="66534E"/>
                </a:solidFill>
                <a:cs typeface="B Nazanin" panose="00000400000000000000" pitchFamily="2" charset="-78"/>
              </a:rPr>
              <a:t>مساحت زمین : 32000 مترمربع</a:t>
            </a:r>
          </a:p>
          <a:p>
            <a:pPr algn="just" rtl="1">
              <a:spcBef>
                <a:spcPct val="50000"/>
              </a:spcBef>
              <a:spcAft>
                <a:spcPct val="0"/>
              </a:spcAft>
            </a:pPr>
            <a:r>
              <a:rPr lang="fa-IR" altLang="en-US" sz="2800" b="0" dirty="0" smtClean="0">
                <a:solidFill>
                  <a:srgbClr val="66534E"/>
                </a:solidFill>
                <a:cs typeface="B Nazanin" panose="00000400000000000000" pitchFamily="2" charset="-78"/>
              </a:rPr>
              <a:t>مساحت زیر ساخت: 73800 متر مربع</a:t>
            </a:r>
          </a:p>
          <a:p>
            <a:pPr algn="just" rtl="1">
              <a:spcBef>
                <a:spcPct val="50000"/>
              </a:spcBef>
              <a:spcAft>
                <a:spcPct val="0"/>
              </a:spcAft>
            </a:pPr>
            <a:r>
              <a:rPr lang="fa-IR" altLang="en-US" sz="2800" b="0" dirty="0" smtClean="0">
                <a:solidFill>
                  <a:srgbClr val="66534E"/>
                </a:solidFill>
                <a:cs typeface="B Nazanin" panose="00000400000000000000" pitchFamily="2" charset="-78"/>
              </a:rPr>
              <a:t>تعداد اپارتمان : 509 واحد </a:t>
            </a:r>
          </a:p>
          <a:p>
            <a:pPr algn="just" rtl="1">
              <a:spcBef>
                <a:spcPct val="50000"/>
              </a:spcBef>
              <a:spcAft>
                <a:spcPct val="0"/>
              </a:spcAft>
            </a:pPr>
            <a:r>
              <a:rPr lang="fa-IR" altLang="en-US" sz="2800" b="0" dirty="0" smtClean="0">
                <a:solidFill>
                  <a:srgbClr val="66534E"/>
                </a:solidFill>
                <a:cs typeface="B Nazanin" panose="00000400000000000000" pitchFamily="2" charset="-78"/>
              </a:rPr>
              <a:t>اغاز طراحی:1378  شروع ساخت:1380</a:t>
            </a:r>
            <a:endParaRPr lang="en-US" altLang="en-US" sz="2800" b="0" dirty="0" smtClean="0">
              <a:solidFill>
                <a:srgbClr val="66534E"/>
              </a:solidFill>
              <a:cs typeface="B Nazanin" panose="00000400000000000000" pitchFamily="2" charset="-78"/>
            </a:endParaRPr>
          </a:p>
        </p:txBody>
      </p:sp>
    </p:spTree>
    <p:extLst>
      <p:ext uri="{BB962C8B-B14F-4D97-AF65-F5344CB8AC3E}">
        <p14:creationId xmlns:p14="http://schemas.microsoft.com/office/powerpoint/2010/main" val="14849193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2658794" y="2616590"/>
            <a:ext cx="6794695" cy="1107996"/>
          </a:xfrm>
          <a:prstGeom prst="rect">
            <a:avLst/>
          </a:prstGeom>
          <a:noFill/>
        </p:spPr>
        <p:txBody>
          <a:bodyPr wrap="square" rtlCol="0">
            <a:spAutoFit/>
          </a:bodyPr>
          <a:lstStyle/>
          <a:p>
            <a:pPr algn="just" rtl="1"/>
            <a:r>
              <a:rPr lang="fa-IR" sz="6600" dirty="0" smtClean="0">
                <a:solidFill>
                  <a:srgbClr val="66534E"/>
                </a:solidFill>
                <a:cs typeface="B Nazanin" panose="00000400000000000000" pitchFamily="2" charset="-78"/>
              </a:rPr>
              <a:t>شهرک مسکونی آبی کنار</a:t>
            </a:r>
            <a:endParaRPr lang="en-US" sz="66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348950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8979" y="126609"/>
            <a:ext cx="11254154" cy="7109639"/>
          </a:xfrm>
          <a:prstGeom prst="rect">
            <a:avLst/>
          </a:prstGeom>
          <a:noFill/>
        </p:spPr>
        <p:txBody>
          <a:bodyPr wrap="square" rtlCol="0">
            <a:spAutoFit/>
          </a:bodyPr>
          <a:lstStyle/>
          <a:p>
            <a:pPr algn="just" rtl="1"/>
            <a:r>
              <a:rPr lang="fa-IR" sz="4000" dirty="0">
                <a:solidFill>
                  <a:srgbClr val="66534E"/>
                </a:solidFill>
                <a:cs typeface="B Nazanin" panose="00000400000000000000" pitchFamily="2" charset="-78"/>
              </a:rPr>
              <a:t>شهرک ساحلی آبی </a:t>
            </a:r>
            <a:r>
              <a:rPr lang="fa-IR" sz="4000" dirty="0" smtClean="0">
                <a:solidFill>
                  <a:srgbClr val="66534E"/>
                </a:solidFill>
                <a:cs typeface="B Nazanin" panose="00000400000000000000" pitchFamily="2" charset="-78"/>
              </a:rPr>
              <a:t>کنار</a:t>
            </a:r>
          </a:p>
          <a:p>
            <a:pPr algn="just" rtl="1"/>
            <a:endParaRPr lang="fa-IR" sz="4000" dirty="0">
              <a:solidFill>
                <a:srgbClr val="66534E"/>
              </a:solidFill>
              <a:cs typeface="B Nazanin" panose="00000400000000000000" pitchFamily="2" charset="-78"/>
            </a:endParaRPr>
          </a:p>
          <a:p>
            <a:pPr algn="just" rtl="1"/>
            <a:r>
              <a:rPr lang="fa-IR" sz="2800" dirty="0">
                <a:solidFill>
                  <a:srgbClr val="66534E"/>
                </a:solidFill>
                <a:cs typeface="B Nazanin" panose="00000400000000000000" pitchFamily="2" charset="-78"/>
              </a:rPr>
              <a:t>شهرک آبی کنار در یکی از زیباترین نقاط از سواحل دریایچه نیلگون خزر، در زمینی به مساحت ۱۰ هکتار بنا شده است. معماری مدرن و منحصر به فرد، این شهرک را به یکی از زیباترین و جذاب ترین اماکن اقامتی و تفریحی منطقه مبدل ساخته تا شما بتوانید در یک محیط آرام و دلپذیر، مجهز به کاملترین امکانات رفاهی، اوقات خوش و به یادماندنی را سپری کنید</a:t>
            </a:r>
            <a:r>
              <a:rPr lang="fa-IR" sz="2800" dirty="0" smtClean="0">
                <a:solidFill>
                  <a:srgbClr val="66534E"/>
                </a:solidFill>
                <a:cs typeface="B Nazanin" panose="00000400000000000000" pitchFamily="2" charset="-78"/>
              </a:rPr>
              <a:t>.</a:t>
            </a:r>
          </a:p>
          <a:p>
            <a:pPr algn="just" rtl="1"/>
            <a:endParaRPr lang="fa-IR" sz="2800" dirty="0">
              <a:solidFill>
                <a:srgbClr val="66534E"/>
              </a:solidFill>
              <a:cs typeface="B Nazanin" panose="00000400000000000000" pitchFamily="2" charset="-78"/>
            </a:endParaRPr>
          </a:p>
          <a:p>
            <a:pPr algn="just" rtl="1"/>
            <a:r>
              <a:rPr lang="fa-IR" sz="4000" dirty="0">
                <a:solidFill>
                  <a:srgbClr val="66534E"/>
                </a:solidFill>
                <a:cs typeface="B Nazanin" panose="00000400000000000000" pitchFamily="2" charset="-78"/>
              </a:rPr>
              <a:t>امکانات رفاهی و تفریحی </a:t>
            </a:r>
            <a:r>
              <a:rPr lang="fa-IR" sz="4000" dirty="0" smtClean="0">
                <a:solidFill>
                  <a:srgbClr val="66534E"/>
                </a:solidFill>
                <a:cs typeface="B Nazanin" panose="00000400000000000000" pitchFamily="2" charset="-78"/>
              </a:rPr>
              <a:t>شهرک</a:t>
            </a:r>
          </a:p>
          <a:p>
            <a:pPr algn="just" rtl="1"/>
            <a:endParaRPr lang="fa-IR" sz="2800" dirty="0">
              <a:solidFill>
                <a:srgbClr val="66534E"/>
              </a:solidFill>
              <a:cs typeface="B Nazanin" panose="00000400000000000000" pitchFamily="2" charset="-78"/>
            </a:endParaRPr>
          </a:p>
          <a:p>
            <a:pPr algn="just" rtl="1"/>
            <a:r>
              <a:rPr lang="fa-IR" sz="2800" dirty="0">
                <a:solidFill>
                  <a:srgbClr val="66534E"/>
                </a:solidFill>
                <a:cs typeface="B Nazanin" panose="00000400000000000000" pitchFamily="2" charset="-78"/>
              </a:rPr>
              <a:t>شهرک آبی کنار همجوار ساحل زیبا و آرامش بخش دریاچه خزر، در زمینی با تراکم مساحت پایین احداث شده است. ویلاها و آپارتمان های این شهرک مجهز به تمامی امکانات شهری مانند گاز، آب شهری، تلفن، آنتن مرکزی، برق اختصاصی، سیستم های تهویه مطبوع، خیابان های سنگفرش شده با سنگ میگون و همچنین سایر امکانات تفریحی می باشند و شما می توانید در لحظه به لحظه اقامت خود در این شهرک، اوقاتی خوش و سرشار از آرامش را سپری کنید.</a:t>
            </a:r>
          </a:p>
          <a:p>
            <a:pPr algn="just" rtl="1"/>
            <a:endParaRPr lang="en-US" sz="28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1328734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17451" y="351692"/>
            <a:ext cx="11113477" cy="4585871"/>
          </a:xfrm>
          <a:prstGeom prst="rect">
            <a:avLst/>
          </a:prstGeom>
          <a:noFill/>
        </p:spPr>
        <p:txBody>
          <a:bodyPr wrap="square" rtlCol="0">
            <a:spAutoFit/>
          </a:bodyPr>
          <a:lstStyle/>
          <a:p>
            <a:pPr algn="just" rtl="1"/>
            <a:r>
              <a:rPr lang="fa-IR" sz="2800" dirty="0">
                <a:solidFill>
                  <a:srgbClr val="66534E"/>
                </a:solidFill>
                <a:cs typeface="B Nazanin" panose="00000400000000000000" pitchFamily="2" charset="-78"/>
              </a:rPr>
              <a:t> </a:t>
            </a:r>
            <a:r>
              <a:rPr lang="fa-IR" sz="4000" dirty="0">
                <a:solidFill>
                  <a:srgbClr val="66534E"/>
                </a:solidFill>
                <a:cs typeface="B Nazanin" panose="00000400000000000000" pitchFamily="2" charset="-78"/>
              </a:rPr>
              <a:t>سایر امکانات تفریحی شهرک </a:t>
            </a:r>
            <a:r>
              <a:rPr lang="fa-IR" sz="4000" dirty="0" smtClean="0">
                <a:solidFill>
                  <a:srgbClr val="66534E"/>
                </a:solidFill>
                <a:cs typeface="B Nazanin" panose="00000400000000000000" pitchFamily="2" charset="-78"/>
              </a:rPr>
              <a:t>:</a:t>
            </a:r>
          </a:p>
          <a:p>
            <a:pPr algn="just" rtl="1"/>
            <a:endParaRPr lang="fa-IR" sz="2800" dirty="0">
              <a:solidFill>
                <a:srgbClr val="66534E"/>
              </a:solidFill>
              <a:cs typeface="B Nazanin" panose="00000400000000000000" pitchFamily="2" charset="-78"/>
            </a:endParaRPr>
          </a:p>
          <a:p>
            <a:pPr algn="just" rtl="1"/>
            <a:r>
              <a:rPr lang="fa-IR" sz="2800" dirty="0">
                <a:solidFill>
                  <a:srgbClr val="66534E"/>
                </a:solidFill>
                <a:cs typeface="B Nazanin" panose="00000400000000000000" pitchFamily="2" charset="-78"/>
              </a:rPr>
              <a:t>استخر روباز با دید مستقیم به دریا به همراه جکوزی در فضای باز و آب نمای صخره ای در محوطه آن</a:t>
            </a:r>
          </a:p>
          <a:p>
            <a:pPr algn="just" rtl="1"/>
            <a:r>
              <a:rPr lang="fa-IR" sz="2800" dirty="0">
                <a:solidFill>
                  <a:srgbClr val="66534E"/>
                </a:solidFill>
                <a:cs typeface="B Nazanin" panose="00000400000000000000" pitchFamily="2" charset="-78"/>
              </a:rPr>
              <a:t>استخر سرپوشیده به همراه کافی شاپ، سونا، جکوزی و استخر کودکان</a:t>
            </a:r>
          </a:p>
          <a:p>
            <a:pPr algn="just" rtl="1"/>
            <a:r>
              <a:rPr lang="fa-IR" sz="2800" dirty="0">
                <a:solidFill>
                  <a:srgbClr val="66534E"/>
                </a:solidFill>
                <a:cs typeface="B Nazanin" panose="00000400000000000000" pitchFamily="2" charset="-78"/>
              </a:rPr>
              <a:t> پارک اختصاصی به مساحت ۱۳٠٠٠ متر مربع به همراه پیست دوچرخه سواری، جاده تندرستی، آلاچیق، آب نما و آبشارهای صخره ای و حوضچه مرغابی</a:t>
            </a:r>
          </a:p>
          <a:p>
            <a:pPr algn="just" rtl="1"/>
            <a:r>
              <a:rPr lang="fa-IR" sz="2800" dirty="0">
                <a:solidFill>
                  <a:srgbClr val="66534E"/>
                </a:solidFill>
                <a:cs typeface="B Nazanin" panose="00000400000000000000" pitchFamily="2" charset="-78"/>
              </a:rPr>
              <a:t>زمین های تنیس، والیبال و بسکتبال، سالن بیلیارد و پینگ پونگ، زمین بازی کودکان</a:t>
            </a:r>
          </a:p>
          <a:p>
            <a:pPr algn="just" rtl="1"/>
            <a:r>
              <a:rPr lang="fa-IR" sz="2800" dirty="0">
                <a:solidFill>
                  <a:srgbClr val="66534E"/>
                </a:solidFill>
                <a:cs typeface="B Nazanin" panose="00000400000000000000" pitchFamily="2" charset="-78"/>
              </a:rPr>
              <a:t>محوطه سازی زیبا و مدرن مملو از گل ها و گیاهان بسیاز زیبا</a:t>
            </a:r>
          </a:p>
          <a:p>
            <a:pPr algn="just" rtl="1"/>
            <a:r>
              <a:rPr lang="fa-IR" sz="2800" dirty="0">
                <a:solidFill>
                  <a:srgbClr val="66534E"/>
                </a:solidFill>
                <a:cs typeface="B Nazanin" panose="00000400000000000000" pitchFamily="2" charset="-78"/>
              </a:rPr>
              <a:t>جاده پیاده روی ساحلی اختصاصی</a:t>
            </a:r>
          </a:p>
          <a:p>
            <a:pPr algn="just" rtl="1"/>
            <a:r>
              <a:rPr lang="fa-IR" sz="2800" dirty="0">
                <a:solidFill>
                  <a:srgbClr val="66534E"/>
                </a:solidFill>
                <a:cs typeface="B Nazanin" panose="00000400000000000000" pitchFamily="2" charset="-78"/>
              </a:rPr>
              <a:t>رستوران و کافی شاپ</a:t>
            </a:r>
            <a:endParaRPr lang="en-US" sz="2800" dirty="0">
              <a:solidFill>
                <a:srgbClr val="66534E"/>
              </a:solidFill>
              <a:cs typeface="B Nazanin" panose="00000400000000000000" pitchFamily="2" charset="-78"/>
            </a:endParaRPr>
          </a:p>
        </p:txBody>
      </p:sp>
    </p:spTree>
    <p:extLst>
      <p:ext uri="{BB962C8B-B14F-4D97-AF65-F5344CB8AC3E}">
        <p14:creationId xmlns:p14="http://schemas.microsoft.com/office/powerpoint/2010/main" val="229102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074"/>
            <a:ext cx="12192000" cy="4956000"/>
          </a:xfrm>
          <a:prstGeom prst="rect">
            <a:avLst/>
          </a:prstGeom>
        </p:spPr>
      </p:pic>
    </p:spTree>
    <p:extLst>
      <p:ext uri="{BB962C8B-B14F-4D97-AF65-F5344CB8AC3E}">
        <p14:creationId xmlns:p14="http://schemas.microsoft.com/office/powerpoint/2010/main" val="3348880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3416312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243" y="-17585"/>
            <a:ext cx="9186203" cy="6889652"/>
          </a:xfrm>
          <a:prstGeom prst="rect">
            <a:avLst/>
          </a:prstGeom>
        </p:spPr>
      </p:pic>
    </p:spTree>
    <p:extLst>
      <p:ext uri="{BB962C8B-B14F-4D97-AF65-F5344CB8AC3E}">
        <p14:creationId xmlns:p14="http://schemas.microsoft.com/office/powerpoint/2010/main" val="3179193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32" y="0"/>
            <a:ext cx="51435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836" y="1245760"/>
            <a:ext cx="5821973" cy="4366480"/>
          </a:xfrm>
          <a:prstGeom prst="rect">
            <a:avLst/>
          </a:prstGeom>
        </p:spPr>
      </p:pic>
    </p:spTree>
    <p:extLst>
      <p:ext uri="{BB962C8B-B14F-4D97-AF65-F5344CB8AC3E}">
        <p14:creationId xmlns:p14="http://schemas.microsoft.com/office/powerpoint/2010/main" val="22481642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7784" y="-27170"/>
            <a:ext cx="9180228" cy="6885170"/>
          </a:xfrm>
        </p:spPr>
      </p:pic>
    </p:spTree>
    <p:extLst>
      <p:ext uri="{BB962C8B-B14F-4D97-AF65-F5344CB8AC3E}">
        <p14:creationId xmlns:p14="http://schemas.microsoft.com/office/powerpoint/2010/main" val="1139425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3998" cy="6857999"/>
          </a:xfrm>
          <a:prstGeom prst="rect">
            <a:avLst/>
          </a:prstGeom>
        </p:spPr>
      </p:pic>
    </p:spTree>
    <p:extLst>
      <p:ext uri="{BB962C8B-B14F-4D97-AF65-F5344CB8AC3E}">
        <p14:creationId xmlns:p14="http://schemas.microsoft.com/office/powerpoint/2010/main" val="2470930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3998" cy="6857999"/>
          </a:xfrm>
          <a:prstGeom prst="rect">
            <a:avLst/>
          </a:prstGeom>
        </p:spPr>
      </p:pic>
    </p:spTree>
    <p:extLst>
      <p:ext uri="{BB962C8B-B14F-4D97-AF65-F5344CB8AC3E}">
        <p14:creationId xmlns:p14="http://schemas.microsoft.com/office/powerpoint/2010/main" val="2571196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4" name="Picture 4" descr="CIMG1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123" y="1519433"/>
            <a:ext cx="82804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2827386" y="4759520"/>
            <a:ext cx="2085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a:solidFill>
                  <a:srgbClr val="660033"/>
                </a:solidFill>
                <a:latin typeface="Verdana" panose="020B0604030504040204" pitchFamily="34" charset="0"/>
              </a:rPr>
              <a:t>معبر 10 متری</a:t>
            </a:r>
            <a:endParaRPr lang="en-US" altLang="en-US" sz="2400">
              <a:solidFill>
                <a:srgbClr val="660033"/>
              </a:solidFill>
              <a:latin typeface="Verdana" panose="020B0604030504040204" pitchFamily="34" charset="0"/>
            </a:endParaRPr>
          </a:p>
        </p:txBody>
      </p:sp>
      <p:sp>
        <p:nvSpPr>
          <p:cNvPr id="6" name="Text Box 14"/>
          <p:cNvSpPr txBox="1">
            <a:spLocks noChangeArrowheads="1"/>
          </p:cNvSpPr>
          <p:nvPr/>
        </p:nvSpPr>
        <p:spPr bwMode="auto">
          <a:xfrm rot="1137218">
            <a:off x="9594898" y="1374970"/>
            <a:ext cx="935038"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a:solidFill>
                  <a:srgbClr val="660033"/>
                </a:solidFill>
                <a:effectLst>
                  <a:outerShdw blurRad="38100" dist="38100" dir="2700000" algn="tl">
                    <a:srgbClr val="C0C0C0"/>
                  </a:outerShdw>
                </a:effectLst>
                <a:cs typeface="Arial" charset="0"/>
              </a:rPr>
              <a:t>N</a:t>
            </a:r>
          </a:p>
        </p:txBody>
      </p:sp>
      <p:sp>
        <p:nvSpPr>
          <p:cNvPr id="7" name="AutoShape 19"/>
          <p:cNvSpPr>
            <a:spLocks noChangeArrowheads="1"/>
          </p:cNvSpPr>
          <p:nvPr/>
        </p:nvSpPr>
        <p:spPr bwMode="auto">
          <a:xfrm>
            <a:off x="1927273" y="3102170"/>
            <a:ext cx="892175" cy="576263"/>
          </a:xfrm>
          <a:prstGeom prst="rightArrow">
            <a:avLst>
              <a:gd name="adj1" fmla="val 50000"/>
              <a:gd name="adj2" fmla="val 38705"/>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 name="AutoShape 23"/>
          <p:cNvSpPr>
            <a:spLocks noChangeArrowheads="1"/>
          </p:cNvSpPr>
          <p:nvPr/>
        </p:nvSpPr>
        <p:spPr bwMode="auto">
          <a:xfrm rot="15992476">
            <a:off x="4698254" y="5263552"/>
            <a:ext cx="1152525" cy="576262"/>
          </a:xfrm>
          <a:prstGeom prst="rightArrow">
            <a:avLst>
              <a:gd name="adj1" fmla="val 50000"/>
              <a:gd name="adj2" fmla="val 50000"/>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accent2"/>
              </a:solidFill>
              <a:latin typeface="Verdana" panose="020B0604030504040204" pitchFamily="34" charset="0"/>
            </a:endParaRPr>
          </a:p>
        </p:txBody>
      </p:sp>
      <p:sp>
        <p:nvSpPr>
          <p:cNvPr id="9" name="AutoShape 24"/>
          <p:cNvSpPr>
            <a:spLocks noChangeArrowheads="1"/>
          </p:cNvSpPr>
          <p:nvPr/>
        </p:nvSpPr>
        <p:spPr bwMode="auto">
          <a:xfrm rot="15992476">
            <a:off x="7506542" y="5190526"/>
            <a:ext cx="1152525" cy="576263"/>
          </a:xfrm>
          <a:prstGeom prst="rightArrow">
            <a:avLst>
              <a:gd name="adj1" fmla="val 50000"/>
              <a:gd name="adj2" fmla="val 50000"/>
            </a:avLst>
          </a:prstGeom>
          <a:ln>
            <a:headEnd/>
            <a:tailEnd/>
          </a:ln>
        </p:spPr>
        <p:style>
          <a:lnRef idx="1">
            <a:schemeClr val="accent2"/>
          </a:lnRef>
          <a:fillRef idx="3">
            <a:schemeClr val="accent2"/>
          </a:fillRef>
          <a:effectRef idx="2">
            <a:schemeClr val="accent2"/>
          </a:effectRef>
          <a:fontRef idx="minor">
            <a:schemeClr val="lt1"/>
          </a:fontRef>
        </p:style>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accent2"/>
              </a:solidFill>
              <a:latin typeface="Verdana" panose="020B0604030504040204" pitchFamily="34" charset="0"/>
            </a:endParaRPr>
          </a:p>
        </p:txBody>
      </p:sp>
      <p:sp>
        <p:nvSpPr>
          <p:cNvPr id="10" name="Text Box 26"/>
          <p:cNvSpPr txBox="1">
            <a:spLocks noChangeArrowheads="1"/>
          </p:cNvSpPr>
          <p:nvPr/>
        </p:nvSpPr>
        <p:spPr bwMode="auto">
          <a:xfrm>
            <a:off x="4725413" y="6067951"/>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dirty="0">
                <a:solidFill>
                  <a:srgbClr val="660033"/>
                </a:solidFill>
                <a:latin typeface="Verdana" panose="020B0604030504040204" pitchFamily="34" charset="0"/>
              </a:rPr>
              <a:t>ورودی </a:t>
            </a:r>
            <a:endParaRPr lang="en-US" altLang="en-US" sz="2400" dirty="0">
              <a:solidFill>
                <a:srgbClr val="660033"/>
              </a:solidFill>
              <a:latin typeface="Verdana" panose="020B0604030504040204" pitchFamily="34" charset="0"/>
            </a:endParaRPr>
          </a:p>
        </p:txBody>
      </p:sp>
      <p:sp>
        <p:nvSpPr>
          <p:cNvPr id="11" name="Text Box 27"/>
          <p:cNvSpPr txBox="1">
            <a:spLocks noChangeArrowheads="1"/>
          </p:cNvSpPr>
          <p:nvPr/>
        </p:nvSpPr>
        <p:spPr bwMode="auto">
          <a:xfrm>
            <a:off x="7571690" y="6080852"/>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dirty="0">
                <a:solidFill>
                  <a:srgbClr val="660033"/>
                </a:solidFill>
                <a:latin typeface="Verdana" panose="020B0604030504040204" pitchFamily="34" charset="0"/>
              </a:rPr>
              <a:t>ورودی </a:t>
            </a:r>
            <a:endParaRPr lang="en-US" altLang="en-US" sz="2400" dirty="0">
              <a:solidFill>
                <a:srgbClr val="660033"/>
              </a:solidFill>
              <a:latin typeface="Verdana" panose="020B0604030504040204" pitchFamily="34" charset="0"/>
            </a:endParaRPr>
          </a:p>
        </p:txBody>
      </p:sp>
      <p:sp>
        <p:nvSpPr>
          <p:cNvPr id="12" name="Text Box 28"/>
          <p:cNvSpPr txBox="1">
            <a:spLocks noChangeArrowheads="1"/>
          </p:cNvSpPr>
          <p:nvPr/>
        </p:nvSpPr>
        <p:spPr bwMode="auto">
          <a:xfrm>
            <a:off x="1207341" y="2686115"/>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dirty="0">
                <a:solidFill>
                  <a:srgbClr val="660033"/>
                </a:solidFill>
                <a:latin typeface="Verdana" panose="020B0604030504040204" pitchFamily="34" charset="0"/>
              </a:rPr>
              <a:t>ورودی </a:t>
            </a:r>
            <a:endParaRPr lang="en-US" altLang="en-US" sz="2400" dirty="0">
              <a:solidFill>
                <a:srgbClr val="660033"/>
              </a:solidFill>
              <a:latin typeface="Verdana" panose="020B0604030504040204" pitchFamily="34" charset="0"/>
            </a:endParaRPr>
          </a:p>
        </p:txBody>
      </p:sp>
      <p:sp>
        <p:nvSpPr>
          <p:cNvPr id="13" name="Text Box 29"/>
          <p:cNvSpPr txBox="1">
            <a:spLocks noChangeArrowheads="1"/>
          </p:cNvSpPr>
          <p:nvPr/>
        </p:nvSpPr>
        <p:spPr bwMode="auto">
          <a:xfrm rot="1649480">
            <a:off x="10494109" y="3449833"/>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50000"/>
              </a:spcBef>
              <a:spcAft>
                <a:spcPct val="0"/>
              </a:spcAft>
              <a:buClrTx/>
              <a:buSzTx/>
              <a:buFontTx/>
              <a:buNone/>
            </a:pPr>
            <a:r>
              <a:rPr lang="fa-IR" altLang="en-US" sz="2400" dirty="0">
                <a:solidFill>
                  <a:srgbClr val="660033"/>
                </a:solidFill>
                <a:latin typeface="Verdana" panose="020B0604030504040204" pitchFamily="34" charset="0"/>
              </a:rPr>
              <a:t>ورودی </a:t>
            </a:r>
            <a:endParaRPr lang="en-US" altLang="en-US" sz="2400" dirty="0">
              <a:solidFill>
                <a:srgbClr val="660033"/>
              </a:solidFill>
              <a:latin typeface="Verdana" panose="020B0604030504040204" pitchFamily="34" charset="0"/>
            </a:endParaRPr>
          </a:p>
        </p:txBody>
      </p:sp>
      <p:sp>
        <p:nvSpPr>
          <p:cNvPr id="14" name="Text Box 31"/>
          <p:cNvSpPr txBox="1">
            <a:spLocks noChangeArrowheads="1"/>
          </p:cNvSpPr>
          <p:nvPr/>
        </p:nvSpPr>
        <p:spPr bwMode="auto">
          <a:xfrm>
            <a:off x="9326880" y="344994"/>
            <a:ext cx="2281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r" eaLnBrk="1" hangingPunct="1">
              <a:lnSpc>
                <a:spcPct val="100000"/>
              </a:lnSpc>
              <a:spcBef>
                <a:spcPct val="50000"/>
              </a:spcBef>
              <a:spcAft>
                <a:spcPct val="0"/>
              </a:spcAft>
              <a:buClrTx/>
              <a:buSzTx/>
              <a:buFontTx/>
              <a:buNone/>
            </a:pPr>
            <a:r>
              <a:rPr lang="fa-IR" altLang="en-US" sz="4000" dirty="0">
                <a:solidFill>
                  <a:srgbClr val="66534E"/>
                </a:solidFill>
                <a:latin typeface="Verdana" panose="020B0604030504040204" pitchFamily="34" charset="0"/>
                <a:cs typeface="B Nazanin" panose="00000400000000000000" pitchFamily="2" charset="-78"/>
              </a:rPr>
              <a:t>تحلیل </a:t>
            </a:r>
            <a:r>
              <a:rPr lang="fa-IR" altLang="en-US" sz="4000" dirty="0" smtClean="0">
                <a:solidFill>
                  <a:srgbClr val="66534E"/>
                </a:solidFill>
                <a:latin typeface="Verdana" panose="020B0604030504040204" pitchFamily="34" charset="0"/>
                <a:cs typeface="B Nazanin" panose="00000400000000000000" pitchFamily="2" charset="-78"/>
              </a:rPr>
              <a:t>سایت:</a:t>
            </a:r>
            <a:endParaRPr lang="en-US" altLang="en-US" sz="4000" dirty="0">
              <a:solidFill>
                <a:srgbClr val="66534E"/>
              </a:solidFill>
              <a:latin typeface="Verdana" panose="020B0604030504040204" pitchFamily="34" charset="0"/>
              <a:cs typeface="B Nazanin" panose="00000400000000000000" pitchFamily="2" charset="-78"/>
            </a:endParaRPr>
          </a:p>
        </p:txBody>
      </p:sp>
      <p:sp>
        <p:nvSpPr>
          <p:cNvPr id="16" name="AutoShape 19"/>
          <p:cNvSpPr>
            <a:spLocks noChangeArrowheads="1"/>
          </p:cNvSpPr>
          <p:nvPr/>
        </p:nvSpPr>
        <p:spPr bwMode="auto">
          <a:xfrm rot="12669767">
            <a:off x="10109094" y="3442735"/>
            <a:ext cx="892175" cy="576263"/>
          </a:xfrm>
          <a:prstGeom prst="rightArrow">
            <a:avLst>
              <a:gd name="adj1" fmla="val 50000"/>
              <a:gd name="adj2" fmla="val 38705"/>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Tree>
    <p:extLst>
      <p:ext uri="{BB962C8B-B14F-4D97-AF65-F5344CB8AC3E}">
        <p14:creationId xmlns:p14="http://schemas.microsoft.com/office/powerpoint/2010/main" val="2358224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3998" cy="6857999"/>
          </a:xfrm>
          <a:prstGeom prst="rect">
            <a:avLst/>
          </a:prstGeom>
        </p:spPr>
      </p:pic>
    </p:spTree>
    <p:extLst>
      <p:ext uri="{BB962C8B-B14F-4D97-AF65-F5344CB8AC3E}">
        <p14:creationId xmlns:p14="http://schemas.microsoft.com/office/powerpoint/2010/main" val="298121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175" y="1"/>
            <a:ext cx="9176823" cy="6882618"/>
          </a:xfrm>
          <a:prstGeom prst="rect">
            <a:avLst/>
          </a:prstGeom>
        </p:spPr>
      </p:pic>
    </p:spTree>
    <p:extLst>
      <p:ext uri="{BB962C8B-B14F-4D97-AF65-F5344CB8AC3E}">
        <p14:creationId xmlns:p14="http://schemas.microsoft.com/office/powerpoint/2010/main" val="2480646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3674" y="0"/>
            <a:ext cx="9144000" cy="6858000"/>
          </a:xfrm>
        </p:spPr>
      </p:pic>
    </p:spTree>
    <p:extLst>
      <p:ext uri="{BB962C8B-B14F-4D97-AF65-F5344CB8AC3E}">
        <p14:creationId xmlns:p14="http://schemas.microsoft.com/office/powerpoint/2010/main" val="3343974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11" y="1"/>
            <a:ext cx="9148687" cy="6861516"/>
          </a:xfrm>
          <a:prstGeom prst="rect">
            <a:avLst/>
          </a:prstGeom>
        </p:spPr>
      </p:pic>
    </p:spTree>
    <p:extLst>
      <p:ext uri="{BB962C8B-B14F-4D97-AF65-F5344CB8AC3E}">
        <p14:creationId xmlns:p14="http://schemas.microsoft.com/office/powerpoint/2010/main" val="3203187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9" y="28135"/>
            <a:ext cx="9106487" cy="6829865"/>
          </a:xfrm>
          <a:prstGeom prst="rect">
            <a:avLst/>
          </a:prstGeom>
        </p:spPr>
      </p:pic>
    </p:spTree>
    <p:extLst>
      <p:ext uri="{BB962C8B-B14F-4D97-AF65-F5344CB8AC3E}">
        <p14:creationId xmlns:p14="http://schemas.microsoft.com/office/powerpoint/2010/main" val="3109491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49" y="1"/>
            <a:ext cx="9048749" cy="6786562"/>
          </a:xfrm>
          <a:prstGeom prst="rect">
            <a:avLst/>
          </a:prstGeom>
        </p:spPr>
      </p:pic>
    </p:spTree>
    <p:extLst>
      <p:ext uri="{BB962C8B-B14F-4D97-AF65-F5344CB8AC3E}">
        <p14:creationId xmlns:p14="http://schemas.microsoft.com/office/powerpoint/2010/main" val="592160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3998" cy="6857999"/>
          </a:xfrm>
          <a:prstGeom prst="rect">
            <a:avLst/>
          </a:prstGeom>
        </p:spPr>
      </p:pic>
    </p:spTree>
    <p:extLst>
      <p:ext uri="{BB962C8B-B14F-4D97-AF65-F5344CB8AC3E}">
        <p14:creationId xmlns:p14="http://schemas.microsoft.com/office/powerpoint/2010/main" val="67568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3998" cy="6857999"/>
          </a:xfrm>
          <a:prstGeom prst="rect">
            <a:avLst/>
          </a:prstGeom>
        </p:spPr>
      </p:pic>
    </p:spTree>
    <p:extLst>
      <p:ext uri="{BB962C8B-B14F-4D97-AF65-F5344CB8AC3E}">
        <p14:creationId xmlns:p14="http://schemas.microsoft.com/office/powerpoint/2010/main" val="708465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3998" cy="6857999"/>
          </a:xfrm>
          <a:prstGeom prst="rect">
            <a:avLst/>
          </a:prstGeom>
        </p:spPr>
      </p:pic>
    </p:spTree>
    <p:extLst>
      <p:ext uri="{BB962C8B-B14F-4D97-AF65-F5344CB8AC3E}">
        <p14:creationId xmlns:p14="http://schemas.microsoft.com/office/powerpoint/2010/main" val="29396021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0" y="0"/>
            <a:ext cx="9144000" cy="6858000"/>
          </a:xfrm>
          <a:prstGeom prst="rect">
            <a:avLst/>
          </a:prstGeom>
        </p:spPr>
      </p:pic>
    </p:spTree>
    <p:extLst>
      <p:ext uri="{BB962C8B-B14F-4D97-AF65-F5344CB8AC3E}">
        <p14:creationId xmlns:p14="http://schemas.microsoft.com/office/powerpoint/2010/main" val="40141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104185" y="422031"/>
            <a:ext cx="4431323" cy="707886"/>
          </a:xfrm>
          <a:prstGeom prst="rect">
            <a:avLst/>
          </a:prstGeom>
          <a:noFill/>
        </p:spPr>
        <p:txBody>
          <a:bodyPr wrap="square" rtlCol="0">
            <a:spAutoFit/>
          </a:bodyPr>
          <a:lstStyle/>
          <a:p>
            <a:pPr algn="r" rtl="1"/>
            <a:r>
              <a:rPr lang="fa-IR" altLang="en-US" sz="4000" dirty="0" smtClean="0">
                <a:solidFill>
                  <a:srgbClr val="66534E"/>
                </a:solidFill>
                <a:latin typeface="Verdana" panose="020B0604030504040204" pitchFamily="34" charset="0"/>
                <a:cs typeface="B Nazanin" panose="00000400000000000000" pitchFamily="2" charset="-78"/>
              </a:rPr>
              <a:t>ورودی های مجموعه:</a:t>
            </a:r>
            <a:endParaRPr lang="en-US" altLang="en-US" sz="4000" dirty="0" smtClean="0">
              <a:solidFill>
                <a:srgbClr val="66534E"/>
              </a:solidFill>
              <a:latin typeface="Verdana" panose="020B0604030504040204" pitchFamily="34" charset="0"/>
              <a:cs typeface="B Nazanin" panose="00000400000000000000" pitchFamily="2" charset="-78"/>
            </a:endParaRPr>
          </a:p>
        </p:txBody>
      </p:sp>
      <p:sp>
        <p:nvSpPr>
          <p:cNvPr id="5" name="TextBox 4"/>
          <p:cNvSpPr txBox="1"/>
          <p:nvPr/>
        </p:nvSpPr>
        <p:spPr>
          <a:xfrm>
            <a:off x="5345723" y="1533378"/>
            <a:ext cx="6091311" cy="3970318"/>
          </a:xfrm>
          <a:prstGeom prst="rect">
            <a:avLst/>
          </a:prstGeom>
          <a:noFill/>
        </p:spPr>
        <p:txBody>
          <a:bodyPr wrap="square" rtlCol="0">
            <a:spAutoFit/>
          </a:bodyPr>
          <a:lstStyle/>
          <a:p>
            <a:pPr algn="just" rtl="1"/>
            <a:r>
              <a:rPr lang="fa-IR" altLang="en-US" sz="2800" dirty="0" smtClean="0">
                <a:solidFill>
                  <a:srgbClr val="66534E"/>
                </a:solidFill>
                <a:latin typeface="Verdana" panose="020B0604030504040204" pitchFamily="34" charset="0"/>
                <a:cs typeface="B Nazanin" panose="00000400000000000000" pitchFamily="2" charset="-78"/>
              </a:rPr>
              <a:t>این مجموعه چهار ورودی دارد که یکی از انها ورودی اصلی است که مشرف به خیابان اصلی است و در عرض زمین قرار گرفته است و سه ورودی دیگر در دو ضلع دیگر که مشرف به خیابان 10 متری هستند )قرار گرفته اند که در مجموع دسترسی انسان را به تمام نقاط مجتمع اسان می کند. ورودی اصلی با یک قوس به سمت دا خل مجتمع یک حالت دعوت کنندگی ایجاد نموده است.</a:t>
            </a:r>
            <a:endParaRPr lang="en-US" altLang="en-US" sz="2800" dirty="0" smtClean="0">
              <a:solidFill>
                <a:srgbClr val="66534E"/>
              </a:solidFill>
              <a:latin typeface="Verdana" panose="020B0604030504040204" pitchFamily="34" charset="0"/>
              <a:cs typeface="B Nazanin" panose="00000400000000000000" pitchFamily="2" charset="-78"/>
            </a:endParaRPr>
          </a:p>
          <a:p>
            <a:pPr algn="just" rtl="1"/>
            <a:endParaRPr lang="en-US" sz="2800" dirty="0">
              <a:solidFill>
                <a:srgbClr val="66534E"/>
              </a:solidFill>
              <a:cs typeface="B Nazanin" panose="00000400000000000000" pitchFamily="2" charset="-78"/>
            </a:endParaRPr>
          </a:p>
        </p:txBody>
      </p:sp>
      <p:pic>
        <p:nvPicPr>
          <p:cNvPr id="6" name="Picture 3" descr="CIMG1082"/>
          <p:cNvPicPr>
            <a:picLocks noChangeAspect="1" noChangeArrowheads="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370938" y="178630"/>
            <a:ext cx="3889982" cy="291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938" y="3300845"/>
            <a:ext cx="2400397" cy="335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4694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 y="1097280"/>
            <a:ext cx="12158393" cy="4656406"/>
          </a:xfrm>
          <a:prstGeom prst="rect">
            <a:avLst/>
          </a:prstGeom>
        </p:spPr>
      </p:pic>
    </p:spTree>
    <p:extLst>
      <p:ext uri="{BB962C8B-B14F-4D97-AF65-F5344CB8AC3E}">
        <p14:creationId xmlns:p14="http://schemas.microsoft.com/office/powerpoint/2010/main" val="1294337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679766" y="464234"/>
            <a:ext cx="2968283" cy="707886"/>
          </a:xfrm>
          <a:prstGeom prst="rect">
            <a:avLst/>
          </a:prstGeom>
          <a:noFill/>
        </p:spPr>
        <p:txBody>
          <a:bodyPr wrap="square" rtlCol="0">
            <a:spAutoFit/>
          </a:bodyPr>
          <a:lstStyle/>
          <a:p>
            <a:pPr algn="r" rtl="1"/>
            <a:r>
              <a:rPr lang="fa-IR" altLang="en-US" sz="4000" dirty="0" smtClean="0">
                <a:solidFill>
                  <a:srgbClr val="66534E"/>
                </a:solidFill>
                <a:latin typeface="Verdana" panose="020B0604030504040204" pitchFamily="34" charset="0"/>
                <a:cs typeface="B Nazanin" panose="00000400000000000000" pitchFamily="2" charset="-78"/>
              </a:rPr>
              <a:t>تحلیل ورودی ها:</a:t>
            </a:r>
          </a:p>
        </p:txBody>
      </p:sp>
      <p:sp>
        <p:nvSpPr>
          <p:cNvPr id="5" name="TextBox 4"/>
          <p:cNvSpPr txBox="1"/>
          <p:nvPr/>
        </p:nvSpPr>
        <p:spPr>
          <a:xfrm>
            <a:off x="4754880" y="1172120"/>
            <a:ext cx="6893169" cy="3754874"/>
          </a:xfrm>
          <a:prstGeom prst="rect">
            <a:avLst/>
          </a:prstGeom>
          <a:noFill/>
        </p:spPr>
        <p:txBody>
          <a:bodyPr wrap="square" rtlCol="0">
            <a:spAutoFit/>
          </a:bodyPr>
          <a:lstStyle/>
          <a:p>
            <a:pPr algn="just" rtl="1">
              <a:spcBef>
                <a:spcPct val="50000"/>
              </a:spcBef>
              <a:spcAft>
                <a:spcPct val="0"/>
              </a:spcAft>
            </a:pPr>
            <a:r>
              <a:rPr lang="fa-IR" altLang="en-US" sz="2800" dirty="0" smtClean="0">
                <a:solidFill>
                  <a:srgbClr val="66534E"/>
                </a:solidFill>
                <a:latin typeface="Verdana" panose="020B0604030504040204" pitchFamily="34" charset="0"/>
                <a:cs typeface="B Nazanin" panose="00000400000000000000" pitchFamily="2" charset="-78"/>
              </a:rPr>
              <a:t>یکی از مشکلاتی که شاید در طراحی زمین هایی که در یک جهت کشیدگی دارند دور شدن مسافتها ست.</a:t>
            </a:r>
          </a:p>
          <a:p>
            <a:pPr algn="just" rtl="1">
              <a:spcBef>
                <a:spcPct val="50000"/>
              </a:spcBef>
              <a:spcAft>
                <a:spcPct val="0"/>
              </a:spcAft>
            </a:pPr>
            <a:r>
              <a:rPr lang="fa-IR" altLang="en-US" sz="2800" dirty="0" smtClean="0">
                <a:solidFill>
                  <a:srgbClr val="66534E"/>
                </a:solidFill>
                <a:latin typeface="Verdana" panose="020B0604030504040204" pitchFamily="34" charset="0"/>
                <a:cs typeface="B Nazanin" panose="00000400000000000000" pitchFamily="2" charset="-78"/>
              </a:rPr>
              <a:t>وجود دسترسی ها یکی از شمال ویکی از جنوب (اضلاع کوچکتر) ودو تا از ضلع شرقی (ضلع بزرگتر) توانسته مشکل دوری مسافتها را به راحتی مرتفع کند وشخص می تواند به راحتی از بیرون با طی کردن مسا فت کوتاه به قلب مجموعه دست یابد. </a:t>
            </a:r>
            <a:endParaRPr lang="en-US" altLang="en-US" sz="2800" dirty="0" smtClean="0">
              <a:solidFill>
                <a:srgbClr val="66534E"/>
              </a:solidFill>
              <a:latin typeface="Verdana" panose="020B0604030504040204" pitchFamily="34" charset="0"/>
              <a:cs typeface="B Nazanin" panose="00000400000000000000" pitchFamily="2" charset="-78"/>
            </a:endParaRPr>
          </a:p>
          <a:p>
            <a:pPr algn="just" rtl="1"/>
            <a:endParaRPr lang="en-US" sz="2800" dirty="0">
              <a:solidFill>
                <a:srgbClr val="66534E"/>
              </a:solidFill>
              <a:cs typeface="B Nazanin" panose="00000400000000000000" pitchFamily="2" charset="-78"/>
            </a:endParaRPr>
          </a:p>
        </p:txBody>
      </p:sp>
      <p:pic>
        <p:nvPicPr>
          <p:cNvPr id="6" name="Picture 6" descr="CIMG10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210" y="4189242"/>
            <a:ext cx="489585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7"/>
          <p:cNvSpPr>
            <a:spLocks noChangeArrowheads="1"/>
          </p:cNvSpPr>
          <p:nvPr/>
        </p:nvSpPr>
        <p:spPr bwMode="auto">
          <a:xfrm>
            <a:off x="468972" y="5125867"/>
            <a:ext cx="387350" cy="431800"/>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
        <p:nvSpPr>
          <p:cNvPr id="8" name="AutoShape 9"/>
          <p:cNvSpPr>
            <a:spLocks noChangeArrowheads="1"/>
          </p:cNvSpPr>
          <p:nvPr/>
        </p:nvSpPr>
        <p:spPr bwMode="auto">
          <a:xfrm rot="15992476">
            <a:off x="2484304" y="6134723"/>
            <a:ext cx="360362" cy="358775"/>
          </a:xfrm>
          <a:prstGeom prst="rightArrow">
            <a:avLst>
              <a:gd name="adj1" fmla="val 50000"/>
              <a:gd name="adj2" fmla="val 25111"/>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accent2"/>
              </a:solidFill>
              <a:latin typeface="Verdana" panose="020B0604030504040204" pitchFamily="34" charset="0"/>
            </a:endParaRPr>
          </a:p>
        </p:txBody>
      </p:sp>
      <p:sp>
        <p:nvSpPr>
          <p:cNvPr id="9" name="AutoShape 13"/>
          <p:cNvSpPr>
            <a:spLocks noChangeArrowheads="1"/>
          </p:cNvSpPr>
          <p:nvPr/>
        </p:nvSpPr>
        <p:spPr bwMode="auto">
          <a:xfrm rot="15992476">
            <a:off x="4140067" y="6134723"/>
            <a:ext cx="360362" cy="358775"/>
          </a:xfrm>
          <a:prstGeom prst="rightArrow">
            <a:avLst>
              <a:gd name="adj1" fmla="val 50000"/>
              <a:gd name="adj2" fmla="val 25111"/>
            </a:avLst>
          </a:prstGeom>
          <a:solidFill>
            <a:schemeClr val="accent2"/>
          </a:solidFill>
          <a:ln w="9525">
            <a:solidFill>
              <a:schemeClr val="tx1"/>
            </a:solidFill>
            <a:miter lim="800000"/>
            <a:headEnd/>
            <a:tailEnd/>
          </a:ln>
        </p:spPr>
        <p:txBody>
          <a:bodyPr vert="eaVert"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rtl="0" eaLnBrk="1" hangingPunct="1">
              <a:lnSpc>
                <a:spcPct val="100000"/>
              </a:lnSpc>
              <a:spcBef>
                <a:spcPct val="0"/>
              </a:spcBef>
              <a:spcAft>
                <a:spcPct val="0"/>
              </a:spcAft>
              <a:buClrTx/>
              <a:buSzTx/>
              <a:buFontTx/>
              <a:buNone/>
            </a:pPr>
            <a:endParaRPr lang="en-US" altLang="en-US" sz="1800">
              <a:solidFill>
                <a:schemeClr val="accent2"/>
              </a:solidFill>
              <a:latin typeface="Verdana" panose="020B0604030504040204" pitchFamily="34" charset="0"/>
            </a:endParaRPr>
          </a:p>
        </p:txBody>
      </p:sp>
      <p:sp>
        <p:nvSpPr>
          <p:cNvPr id="10" name="AutoShape 17"/>
          <p:cNvSpPr>
            <a:spLocks noChangeArrowheads="1"/>
          </p:cNvSpPr>
          <p:nvPr/>
        </p:nvSpPr>
        <p:spPr bwMode="auto">
          <a:xfrm rot="915307">
            <a:off x="5653747" y="5341767"/>
            <a:ext cx="504825" cy="360363"/>
          </a:xfrm>
          <a:prstGeom prst="leftArrow">
            <a:avLst>
              <a:gd name="adj1" fmla="val 50000"/>
              <a:gd name="adj2" fmla="val 35022"/>
            </a:avLst>
          </a:prstGeom>
          <a:solidFill>
            <a:schemeClr val="accent2"/>
          </a:solidFill>
          <a:ln w="9525">
            <a:solidFill>
              <a:schemeClr val="tx1"/>
            </a:solidFill>
            <a:miter lim="800000"/>
            <a:headEnd/>
            <a:tailEnd/>
          </a:ln>
        </p:spPr>
        <p:txBody>
          <a:bodyPr wrap="none" anchor="ctr"/>
          <a:lstStyle>
            <a:lvl1pPr algn="r" rtl="1">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gn="r" rtl="1">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gn="r" rtl="1">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algn="r" rtl="1"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l" rtl="0" eaLnBrk="1" hangingPunct="1">
              <a:lnSpc>
                <a:spcPct val="100000"/>
              </a:lnSpc>
              <a:spcBef>
                <a:spcPct val="0"/>
              </a:spcBef>
              <a:spcAft>
                <a:spcPct val="0"/>
              </a:spcAft>
              <a:buClrTx/>
              <a:buSzTx/>
              <a:buFontTx/>
              <a:buNone/>
            </a:pPr>
            <a:endParaRPr lang="en-US" altLang="en-US" sz="1800">
              <a:solidFill>
                <a:schemeClr val="tx1"/>
              </a:solidFill>
              <a:latin typeface="Verdana" panose="020B0604030504040204" pitchFamily="34" charset="0"/>
            </a:endParaRPr>
          </a:p>
        </p:txBody>
      </p:sp>
    </p:spTree>
    <p:extLst>
      <p:ext uri="{BB962C8B-B14F-4D97-AF65-F5344CB8AC3E}">
        <p14:creationId xmlns:p14="http://schemas.microsoft.com/office/powerpoint/2010/main" val="4194586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821638" y="112542"/>
            <a:ext cx="4009292" cy="707886"/>
          </a:xfrm>
          <a:prstGeom prst="rect">
            <a:avLst/>
          </a:prstGeom>
          <a:noFill/>
        </p:spPr>
        <p:txBody>
          <a:bodyPr wrap="square" rtlCol="0">
            <a:spAutoFit/>
          </a:bodyPr>
          <a:lstStyle/>
          <a:p>
            <a:pPr algn="r" rtl="1"/>
            <a:r>
              <a:rPr lang="fa-IR" altLang="en-US" sz="4000" dirty="0" smtClean="0">
                <a:solidFill>
                  <a:srgbClr val="66534E"/>
                </a:solidFill>
                <a:latin typeface="Verdana" panose="020B0604030504040204" pitchFamily="34" charset="0"/>
                <a:cs typeface="B Nazanin" panose="00000400000000000000" pitchFamily="2" charset="-78"/>
              </a:rPr>
              <a:t>مسیرهای حرکت پیاده:</a:t>
            </a:r>
            <a:endParaRPr lang="en-US" altLang="en-US" sz="4000" dirty="0" smtClean="0">
              <a:solidFill>
                <a:srgbClr val="66534E"/>
              </a:solidFill>
              <a:latin typeface="Verdana" panose="020B0604030504040204" pitchFamily="34" charset="0"/>
              <a:cs typeface="B Nazanin" panose="00000400000000000000" pitchFamily="2" charset="-78"/>
            </a:endParaRPr>
          </a:p>
        </p:txBody>
      </p:sp>
      <p:pic>
        <p:nvPicPr>
          <p:cNvPr id="5" name="Picture 5"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764" y="820428"/>
            <a:ext cx="8459788"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4764" y="4727266"/>
            <a:ext cx="11980985" cy="2246769"/>
          </a:xfrm>
          <a:prstGeom prst="rect">
            <a:avLst/>
          </a:prstGeom>
          <a:noFill/>
        </p:spPr>
        <p:txBody>
          <a:bodyPr wrap="square" rtlCol="0">
            <a:spAutoFit/>
          </a:bodyPr>
          <a:lstStyle/>
          <a:p>
            <a:pPr algn="just" rtl="1"/>
            <a:r>
              <a:rPr lang="fa-IR" altLang="en-US" sz="2800" dirty="0" smtClean="0">
                <a:solidFill>
                  <a:srgbClr val="66534E"/>
                </a:solidFill>
                <a:latin typeface="Verdana" panose="020B0604030504040204" pitchFamily="34" charset="0"/>
                <a:cs typeface="B Nazanin" panose="00000400000000000000" pitchFamily="2" charset="-78"/>
              </a:rPr>
              <a:t>وجود یک مسیر حرکتی پیاده از شمال به جنوب ودو تا مسیر حرکتی شرقی غربی که از در ورودی شروع شده و در مسیر حرکت خود به حیاط ها ی مرکزی راه میابد شبکه راههای  جهت دست یابی به واحدها را به راحتی فراهم نموده است  گستردگی و تنیدگی ساختمان ها با هم بر روی مسیرهای حرکتی موجب ایجاد سایه های خنک در این مسیرها شده  وهمچنین عبور این مسیرها از بین فضاهای سبز حرکت در این مسیر ها را دلنشین میکند.</a:t>
            </a:r>
            <a:endParaRPr lang="en-US" altLang="en-US" sz="2800" dirty="0" smtClean="0">
              <a:solidFill>
                <a:srgbClr val="66534E"/>
              </a:solidFill>
              <a:latin typeface="Verdana" panose="020B0604030504040204" pitchFamily="34" charset="0"/>
              <a:cs typeface="B Nazanin" panose="00000400000000000000" pitchFamily="2" charset="-78"/>
            </a:endParaRPr>
          </a:p>
        </p:txBody>
      </p:sp>
    </p:spTree>
    <p:extLst>
      <p:ext uri="{BB962C8B-B14F-4D97-AF65-F5344CB8AC3E}">
        <p14:creationId xmlns:p14="http://schemas.microsoft.com/office/powerpoint/2010/main" val="1132615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1784</Words>
  <Application>Microsoft Office PowerPoint</Application>
  <PresentationFormat>Widescreen</PresentationFormat>
  <Paragraphs>163</Paragraphs>
  <Slides>70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Arial</vt:lpstr>
      <vt:lpstr>B Nazanin</vt:lpstr>
      <vt:lpstr>Calibri</vt:lpstr>
      <vt:lpstr>Calibri Light</vt:lpstr>
      <vt:lpstr>Castellar</vt:lpstr>
      <vt:lpstr>Constantia</vt:lpstr>
      <vt:lpstr>Garamond</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معرفی سایت مجموعه:</vt:lpstr>
      <vt:lpstr>PowerPoint Presentation</vt:lpstr>
      <vt:lpstr>PowerPoint Presentation</vt:lpstr>
      <vt:lpstr>PowerPoint Presentation</vt:lpstr>
      <vt:lpstr>PowerPoint Presentation</vt:lpstr>
      <vt:lpstr>PowerPoint Presentation</vt:lpstr>
      <vt:lpstr>پل سرپوشیده </vt:lpstr>
      <vt:lpstr>PowerPoint Presentation</vt:lpstr>
      <vt:lpstr>PowerPoint Presentation</vt:lpstr>
      <vt:lpstr>ورودی های قسمت مسکونی:</vt:lpstr>
      <vt:lpstr>PowerPoint Presentation</vt:lpstr>
      <vt:lpstr>PowerPoint Presentation</vt:lpstr>
      <vt:lpstr>PowerPoint Presentation</vt:lpstr>
      <vt:lpstr>PowerPoint Presentation</vt:lpstr>
      <vt:lpstr>PowerPoint Presentation</vt:lpstr>
      <vt:lpstr>پوشش گیاهی</vt:lpstr>
      <vt:lpstr>دید به مجموعه</vt:lpstr>
      <vt:lpstr>دید از مجموعه:</vt:lpstr>
      <vt:lpstr>خط آسمان: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mahshad</dc:creator>
  <cp:lastModifiedBy>mahshad</cp:lastModifiedBy>
  <cp:revision>146</cp:revision>
  <dcterms:created xsi:type="dcterms:W3CDTF">2016-10-21T15:05:56Z</dcterms:created>
  <dcterms:modified xsi:type="dcterms:W3CDTF">2016-10-22T14:00:51Z</dcterms:modified>
</cp:coreProperties>
</file>