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86" r:id="rId4"/>
    <p:sldId id="293" r:id="rId5"/>
    <p:sldId id="288" r:id="rId6"/>
    <p:sldId id="259" r:id="rId7"/>
    <p:sldId id="260" r:id="rId8"/>
    <p:sldId id="261" r:id="rId9"/>
    <p:sldId id="262" r:id="rId10"/>
    <p:sldId id="263" r:id="rId11"/>
    <p:sldId id="264" r:id="rId12"/>
    <p:sldId id="265" r:id="rId13"/>
    <p:sldId id="266" r:id="rId14"/>
    <p:sldId id="267" r:id="rId15"/>
    <p:sldId id="268" r:id="rId16"/>
    <p:sldId id="280" r:id="rId17"/>
    <p:sldId id="270" r:id="rId18"/>
    <p:sldId id="271" r:id="rId19"/>
    <p:sldId id="272" r:id="rId20"/>
    <p:sldId id="273" r:id="rId21"/>
    <p:sldId id="289" r:id="rId22"/>
    <p:sldId id="290" r:id="rId23"/>
    <p:sldId id="291" r:id="rId24"/>
    <p:sldId id="292" r:id="rId25"/>
    <p:sldId id="278" r:id="rId26"/>
    <p:sldId id="294" r:id="rId27"/>
    <p:sldId id="279" r:id="rId28"/>
    <p:sldId id="295" r:id="rId29"/>
    <p:sldId id="281" r:id="rId30"/>
    <p:sldId id="285" r:id="rId3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16" name="Slide Number Placeholder 15"/>
          <p:cNvSpPr>
            <a:spLocks noGrp="1"/>
          </p:cNvSpPr>
          <p:nvPr>
            <p:ph type="sldNum" sz="quarter" idx="11"/>
          </p:nvPr>
        </p:nvSpPr>
        <p:spPr/>
        <p:txBody>
          <a:bodyPr/>
          <a:lstStyle/>
          <a:p>
            <a:fld id="{FE234860-FEB3-481F-9FAA-653A4B8B673C}" type="slidenum">
              <a:rPr lang="fa-IR" smtClean="0"/>
              <a:pPr/>
              <a:t>‹#›</a:t>
            </a:fld>
            <a:endParaRPr lang="fa-IR"/>
          </a:p>
        </p:txBody>
      </p:sp>
      <p:sp>
        <p:nvSpPr>
          <p:cNvPr id="17" name="Footer Placeholder 16"/>
          <p:cNvSpPr>
            <a:spLocks noGrp="1"/>
          </p:cNvSpPr>
          <p:nvPr>
            <p:ph type="ftr" sz="quarter" idx="12"/>
          </p:nvPr>
        </p:nvSpPr>
        <p:spPr/>
        <p:txBody>
          <a:bodyPr/>
          <a:lstStyle/>
          <a:p>
            <a:endParaRPr lang="fa-IR"/>
          </a:p>
        </p:txBody>
      </p:sp>
    </p:spTree>
  </p:cSld>
  <p:clrMapOvr>
    <a:masterClrMapping/>
  </p:clrMapOvr>
  <p:transition>
    <p:spli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234860-FEB3-481F-9FAA-653A4B8B673C}" type="slidenum">
              <a:rPr lang="fa-IR" smtClean="0"/>
              <a:pPr/>
              <a:t>‹#›</a:t>
            </a:fld>
            <a:endParaRPr lang="fa-IR"/>
          </a:p>
        </p:txBody>
      </p:sp>
    </p:spTree>
  </p:cSld>
  <p:clrMapOvr>
    <a:masterClrMapping/>
  </p:clrMapOvr>
  <p:transition>
    <p:spli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234860-FEB3-481F-9FAA-653A4B8B673C}" type="slidenum">
              <a:rPr lang="fa-IR" smtClean="0"/>
              <a:pPr/>
              <a:t>‹#›</a:t>
            </a:fld>
            <a:endParaRPr lang="fa-IR"/>
          </a:p>
        </p:txBody>
      </p:sp>
    </p:spTree>
  </p:cSld>
  <p:clrMapOvr>
    <a:masterClrMapping/>
  </p:clrMapOvr>
  <p:transition>
    <p:spli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DE8B436-7B17-4C8A-8212-A973FE0E3E2A}" type="datetimeFigureOut">
              <a:rPr lang="fa-IR" smtClean="0"/>
              <a:pPr/>
              <a:t>04/16/1438</a:t>
            </a:fld>
            <a:endParaRPr lang="fa-IR"/>
          </a:p>
        </p:txBody>
      </p:sp>
      <p:sp>
        <p:nvSpPr>
          <p:cNvPr id="15" name="Slide Number Placeholder 14"/>
          <p:cNvSpPr>
            <a:spLocks noGrp="1"/>
          </p:cNvSpPr>
          <p:nvPr>
            <p:ph type="sldNum" sz="quarter" idx="15"/>
          </p:nvPr>
        </p:nvSpPr>
        <p:spPr/>
        <p:txBody>
          <a:bodyPr/>
          <a:lstStyle>
            <a:lvl1pPr algn="ctr">
              <a:defRPr/>
            </a:lvl1pPr>
          </a:lstStyle>
          <a:p>
            <a:fld id="{FE234860-FEB3-481F-9FAA-653A4B8B673C}" type="slidenum">
              <a:rPr lang="fa-IR" smtClean="0"/>
              <a:pPr/>
              <a:t>‹#›</a:t>
            </a:fld>
            <a:endParaRPr lang="fa-IR"/>
          </a:p>
        </p:txBody>
      </p:sp>
      <p:sp>
        <p:nvSpPr>
          <p:cNvPr id="16" name="Footer Placeholder 15"/>
          <p:cNvSpPr>
            <a:spLocks noGrp="1"/>
          </p:cNvSpPr>
          <p:nvPr>
            <p:ph type="ftr" sz="quarter" idx="16"/>
          </p:nvPr>
        </p:nvSpPr>
        <p:spPr/>
        <p:txBody>
          <a:bodyPr/>
          <a:lstStyle/>
          <a:p>
            <a:endParaRPr lang="fa-IR"/>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spli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234860-FEB3-481F-9FAA-653A4B8B673C}" type="slidenum">
              <a:rPr lang="fa-IR" smtClean="0"/>
              <a:pPr/>
              <a:t>‹#›</a:t>
            </a:fld>
            <a:endParaRPr lang="fa-I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E234860-FEB3-481F-9FAA-653A4B8B673C}" type="slidenum">
              <a:rPr lang="fa-IR" smtClean="0"/>
              <a:pPr/>
              <a:t>‹#›</a:t>
            </a:fld>
            <a:endParaRPr lang="fa-I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pli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E234860-FEB3-481F-9FAA-653A4B8B673C}" type="slidenum">
              <a:rPr lang="fa-IR" smtClean="0"/>
              <a:pPr/>
              <a:t>‹#›</a:t>
            </a:fld>
            <a:endParaRPr lang="fa-IR"/>
          </a:p>
        </p:txBody>
      </p:sp>
      <p:sp>
        <p:nvSpPr>
          <p:cNvPr id="8" name="Footer Placeholder 7"/>
          <p:cNvSpPr>
            <a:spLocks noGrp="1"/>
          </p:cNvSpPr>
          <p:nvPr>
            <p:ph type="ftr" sz="quarter" idx="11"/>
          </p:nvPr>
        </p:nvSpPr>
        <p:spPr/>
        <p:txBody>
          <a:bodyPr/>
          <a:lstStyle/>
          <a:p>
            <a:endParaRPr lang="fa-IR"/>
          </a:p>
        </p:txBody>
      </p:sp>
      <p:sp>
        <p:nvSpPr>
          <p:cNvPr id="7" name="Date Placeholder 6"/>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E234860-FEB3-481F-9FAA-653A4B8B673C}" type="slidenum">
              <a:rPr lang="fa-IR" smtClean="0"/>
              <a:pPr/>
              <a:t>‹#›</a:t>
            </a:fld>
            <a:endParaRPr lang="fa-I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spli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E234860-FEB3-481F-9FAA-653A4B8B673C}" type="slidenum">
              <a:rPr lang="fa-IR" smtClean="0"/>
              <a:pPr/>
              <a:t>‹#›</a:t>
            </a:fld>
            <a:endParaRPr lang="fa-IR"/>
          </a:p>
        </p:txBody>
      </p:sp>
    </p:spTree>
  </p:cSld>
  <p:clrMapOvr>
    <a:masterClrMapping/>
  </p:clrMapOvr>
  <p:transition>
    <p:spli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DE8B436-7B17-4C8A-8212-A973FE0E3E2A}" type="datetimeFigureOut">
              <a:rPr lang="fa-IR" smtClean="0"/>
              <a:pPr/>
              <a:t>04/16/1438</a:t>
            </a:fld>
            <a:endParaRPr lang="fa-IR"/>
          </a:p>
        </p:txBody>
      </p:sp>
      <p:sp>
        <p:nvSpPr>
          <p:cNvPr id="9" name="Slide Number Placeholder 8"/>
          <p:cNvSpPr>
            <a:spLocks noGrp="1"/>
          </p:cNvSpPr>
          <p:nvPr>
            <p:ph type="sldNum" sz="quarter" idx="15"/>
          </p:nvPr>
        </p:nvSpPr>
        <p:spPr/>
        <p:txBody>
          <a:bodyPr/>
          <a:lstStyle/>
          <a:p>
            <a:fld id="{FE234860-FEB3-481F-9FAA-653A4B8B673C}" type="slidenum">
              <a:rPr lang="fa-IR" smtClean="0"/>
              <a:pPr/>
              <a:t>‹#›</a:t>
            </a:fld>
            <a:endParaRPr lang="fa-IR"/>
          </a:p>
        </p:txBody>
      </p:sp>
      <p:sp>
        <p:nvSpPr>
          <p:cNvPr id="10" name="Footer Placeholder 9"/>
          <p:cNvSpPr>
            <a:spLocks noGrp="1"/>
          </p:cNvSpPr>
          <p:nvPr>
            <p:ph type="ftr" sz="quarter" idx="16"/>
          </p:nvPr>
        </p:nvSpPr>
        <p:spPr/>
        <p:txBody>
          <a:bodyPr/>
          <a:lstStyle/>
          <a:p>
            <a:endParaRPr lang="fa-IR"/>
          </a:p>
        </p:txBody>
      </p:sp>
    </p:spTree>
  </p:cSld>
  <p:clrMapOvr>
    <a:masterClrMapping/>
  </p:clrMapOvr>
  <p:transition>
    <p:spli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DE8B436-7B17-4C8A-8212-A973FE0E3E2A}" type="datetimeFigureOut">
              <a:rPr lang="fa-IR" smtClean="0"/>
              <a:pPr/>
              <a:t>04/16/1438</a:t>
            </a:fld>
            <a:endParaRPr lang="fa-IR"/>
          </a:p>
        </p:txBody>
      </p:sp>
      <p:sp>
        <p:nvSpPr>
          <p:cNvPr id="9" name="Slide Number Placeholder 8"/>
          <p:cNvSpPr>
            <a:spLocks noGrp="1"/>
          </p:cNvSpPr>
          <p:nvPr>
            <p:ph type="sldNum" sz="quarter" idx="11"/>
          </p:nvPr>
        </p:nvSpPr>
        <p:spPr/>
        <p:txBody>
          <a:bodyPr/>
          <a:lstStyle/>
          <a:p>
            <a:fld id="{FE234860-FEB3-481F-9FAA-653A4B8B673C}" type="slidenum">
              <a:rPr lang="fa-IR" smtClean="0"/>
              <a:pPr/>
              <a:t>‹#›</a:t>
            </a:fld>
            <a:endParaRPr lang="fa-IR"/>
          </a:p>
        </p:txBody>
      </p:sp>
      <p:sp>
        <p:nvSpPr>
          <p:cNvPr id="10" name="Footer Placeholder 9"/>
          <p:cNvSpPr>
            <a:spLocks noGrp="1"/>
          </p:cNvSpPr>
          <p:nvPr>
            <p:ph type="ftr" sz="quarter" idx="12"/>
          </p:nvPr>
        </p:nvSpPr>
        <p:spPr/>
        <p:txBody>
          <a:bodyPr/>
          <a:lstStyle/>
          <a:p>
            <a:endParaRPr lang="fa-IR"/>
          </a:p>
        </p:txBody>
      </p:sp>
    </p:spTree>
  </p:cSld>
  <p:clrMapOvr>
    <a:masterClrMapping/>
  </p:clrMapOvr>
  <p:transition>
    <p:spli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DE8B436-7B17-4C8A-8212-A973FE0E3E2A}" type="datetimeFigureOut">
              <a:rPr lang="fa-IR" smtClean="0"/>
              <a:pPr/>
              <a:t>04/16/1438</a:t>
            </a:fld>
            <a:endParaRPr lang="fa-I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a-I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E234860-FEB3-481F-9FAA-653A4B8B673C}" type="slidenum">
              <a:rPr lang="fa-IR" smtClean="0"/>
              <a:pPr/>
              <a:t>‹#›</a:t>
            </a:fld>
            <a:endParaRPr lang="fa-I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split dir="in"/>
  </p:transition>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modiran.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fa.wikipedia.org/wiki/%D9%88%D8%A8%E2%80%8C%DA%AF%D8%A7%D9%87" TargetMode="External"/><Relationship Id="rId3" Type="http://schemas.openxmlformats.org/officeDocument/2006/relationships/hyperlink" Target="http://fa.wikipedia.org/wiki/%D8%A7%DB%8C%D9%86%D8%AA%D8%B1%D9%86%D8%AA" TargetMode="External"/><Relationship Id="rId7" Type="http://schemas.openxmlformats.org/officeDocument/2006/relationships/hyperlink" Target="http://fa.wikipedia.org/w/index.php?title=%D9%86%D8%AA_%D8%A7%D8%B3%DA%A9%DB%8C%D9%BE&amp;action=edit&amp;redlink=1" TargetMode="External"/><Relationship Id="rId2" Type="http://schemas.openxmlformats.org/officeDocument/2006/relationships/hyperlink" Target="http://fa.wikipedia.org/wiki/%DA%A9%D8%A7%D9%85%D9%BE%DB%8C%D9%88%D8%AA%D8%B1" TargetMode="External"/><Relationship Id="rId1" Type="http://schemas.openxmlformats.org/officeDocument/2006/relationships/slideLayout" Target="../slideLayouts/slideLayout2.xml"/><Relationship Id="rId6" Type="http://schemas.openxmlformats.org/officeDocument/2006/relationships/hyperlink" Target="http://fa.wikipedia.org/wiki/%D9%85%D8%A7%DB%8C%DA%A9%D8%B1%D9%88%D8%B3%D8%A7%D9%81%D8%AA" TargetMode="External"/><Relationship Id="rId5" Type="http://schemas.openxmlformats.org/officeDocument/2006/relationships/hyperlink" Target="http://fa.wikipedia.org/w/index.php?title=%D8%AA%DB%8C%D9%85_%D8%A8%D8%B1%D9%86%D8%B1%D8%B2%D9%84%DB%8C&amp;action=edit&amp;redlink=1" TargetMode="External"/><Relationship Id="rId4" Type="http://schemas.openxmlformats.org/officeDocument/2006/relationships/hyperlink" Target="http://fa.wikipedia.org/wiki/%D9%81%D8%B1%D8%A7%D9%86%D8%B3%D9%87" TargetMode="External"/><Relationship Id="rId9" Type="http://schemas.openxmlformats.org/officeDocument/2006/relationships/hyperlink" Target="http://fa.wikipedia.org/wiki/%D8%A8%D8%A7%D8%B2%D8%A7%D8%B1%DB%8C%D8%A7%D8%A8%DB%8C_%D8%A7%D9%84%DA%A9%D8%AA%D8%B1%D9%88%D9%86%DB%8C%DA%A9"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www.enabz.com/articl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fa.wikipedia.org/wiki/%D8%A8%D8%A7%D8%B2%D8%A7%D8%B1%DB%8C%D8%A7%D8%A8%DB%8C_%D8%A7%D9%84%DA%A9%D8%AA%D8%B1%D9%88%D9%86%DB%8C%DA%A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785926"/>
            <a:ext cx="7772400" cy="1470025"/>
          </a:xfrm>
        </p:spPr>
        <p:txBody>
          <a:bodyPr>
            <a:normAutofit fontScale="90000"/>
          </a:bodyPr>
          <a:lstStyle/>
          <a:p>
            <a:r>
              <a:rPr lang="fa-IR" dirty="0" smtClean="0">
                <a:solidFill>
                  <a:schemeClr val="bg1"/>
                </a:solidFill>
              </a:rPr>
              <a:t>سمينار در مسائل بازاريابي  </a:t>
            </a:r>
            <a:br>
              <a:rPr lang="fa-IR" dirty="0" smtClean="0">
                <a:solidFill>
                  <a:schemeClr val="bg1"/>
                </a:solidFill>
              </a:rPr>
            </a:br>
            <a:r>
              <a:rPr lang="fa-IR" dirty="0" smtClean="0">
                <a:solidFill>
                  <a:schemeClr val="bg1"/>
                </a:solidFill>
              </a:rPr>
              <a:t>عنوان : </a:t>
            </a:r>
            <a:br>
              <a:rPr lang="fa-IR" dirty="0" smtClean="0">
                <a:solidFill>
                  <a:schemeClr val="bg1"/>
                </a:solidFill>
              </a:rPr>
            </a:br>
            <a:r>
              <a:rPr lang="fa-IR" dirty="0" smtClean="0">
                <a:solidFill>
                  <a:schemeClr val="bg1"/>
                </a:solidFill>
              </a:rPr>
              <a:t>بازار يابي الكترونيكي </a:t>
            </a:r>
            <a:endParaRPr lang="fa-IR" dirty="0">
              <a:solidFill>
                <a:schemeClr val="bg1"/>
              </a:solidFill>
            </a:endParaRPr>
          </a:p>
        </p:txBody>
      </p:sp>
      <p:sp>
        <p:nvSpPr>
          <p:cNvPr id="5" name="Subtitle 4"/>
          <p:cNvSpPr>
            <a:spLocks noGrp="1"/>
          </p:cNvSpPr>
          <p:nvPr>
            <p:ph type="subTitle" idx="1"/>
          </p:nvPr>
        </p:nvSpPr>
        <p:spPr/>
        <p:txBody>
          <a:bodyPr/>
          <a:lstStyle/>
          <a:p>
            <a:endParaRPr lang="en-US"/>
          </a:p>
        </p:txBody>
      </p:sp>
      <p:sp>
        <p:nvSpPr>
          <p:cNvPr id="6" name="Left Brace 5"/>
          <p:cNvSpPr/>
          <p:nvPr/>
        </p:nvSpPr>
        <p:spPr>
          <a:xfrm>
            <a:off x="10116616" y="2492896"/>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92500" lnSpcReduction="20000"/>
          </a:bodyPr>
          <a:lstStyle/>
          <a:p>
            <a:r>
              <a:rPr lang="fa-IR" b="1" dirty="0">
                <a:solidFill>
                  <a:schemeClr val="bg1"/>
                </a:solidFill>
              </a:rPr>
              <a:t>مزایای بازاریابی اینترنتی</a:t>
            </a:r>
          </a:p>
          <a:p>
            <a:pPr>
              <a:buNone/>
            </a:pPr>
            <a:r>
              <a:rPr lang="fa-IR" dirty="0" smtClean="0">
                <a:solidFill>
                  <a:schemeClr val="bg1"/>
                </a:solidFill>
              </a:rPr>
              <a:t>	به </a:t>
            </a:r>
            <a:r>
              <a:rPr lang="fa-IR" dirty="0">
                <a:solidFill>
                  <a:schemeClr val="bg1"/>
                </a:solidFill>
              </a:rPr>
              <a:t>کارگیری بازاریابی اینترنتی برای شرکت مزایایی به همراه دارد.</a:t>
            </a:r>
            <a:br>
              <a:rPr lang="fa-IR" dirty="0">
                <a:solidFill>
                  <a:schemeClr val="bg1"/>
                </a:solidFill>
              </a:rPr>
            </a:br>
            <a:r>
              <a:rPr lang="fa-IR" dirty="0" smtClean="0">
                <a:solidFill>
                  <a:schemeClr val="bg1"/>
                </a:solidFill>
              </a:rPr>
              <a:t>این </a:t>
            </a:r>
            <a:r>
              <a:rPr lang="fa-IR" dirty="0">
                <a:solidFill>
                  <a:schemeClr val="bg1"/>
                </a:solidFill>
              </a:rPr>
              <a:t>مزایا به کارگیری بازاریابی اینترنتی را جذاب نموده ، شرکت را به آن متمایل می سازد .</a:t>
            </a:r>
            <a:br>
              <a:rPr lang="fa-IR" dirty="0">
                <a:solidFill>
                  <a:schemeClr val="bg1"/>
                </a:solidFill>
              </a:rPr>
            </a:br>
            <a:r>
              <a:rPr lang="fa-IR" dirty="0" smtClean="0">
                <a:solidFill>
                  <a:schemeClr val="bg1"/>
                </a:solidFill>
              </a:rPr>
              <a:t>پترسون </a:t>
            </a:r>
            <a:r>
              <a:rPr lang="fa-IR" dirty="0">
                <a:solidFill>
                  <a:schemeClr val="bg1"/>
                </a:solidFill>
              </a:rPr>
              <a:t>بیان می کند که بازاریابی اینترنتی به عنوان سه کانال </a:t>
            </a:r>
            <a:r>
              <a:rPr lang="fa-IR" dirty="0" smtClean="0">
                <a:solidFill>
                  <a:schemeClr val="bg1"/>
                </a:solidFill>
              </a:rPr>
              <a:t>ارتباطی</a:t>
            </a:r>
            <a:br>
              <a:rPr lang="fa-IR" dirty="0" smtClean="0">
                <a:solidFill>
                  <a:schemeClr val="bg1"/>
                </a:solidFill>
              </a:rPr>
            </a:br>
            <a:r>
              <a:rPr lang="fa-IR" dirty="0" smtClean="0">
                <a:solidFill>
                  <a:schemeClr val="bg1"/>
                </a:solidFill>
              </a:rPr>
              <a:t>( </a:t>
            </a:r>
            <a:r>
              <a:rPr lang="fa-IR" dirty="0">
                <a:solidFill>
                  <a:schemeClr val="bg1"/>
                </a:solidFill>
              </a:rPr>
              <a:t>برقراری ارتباط بین خریدار و فروشنده ) ، مبادلاتی ( انجام مبادله از طریق اینترنت ) و توزیع ( رساندن کالا و خدمات به دست مشتری ) مزایای متعددی </a:t>
            </a:r>
            <a:r>
              <a:rPr lang="fa-IR" dirty="0" smtClean="0">
                <a:solidFill>
                  <a:schemeClr val="bg1"/>
                </a:solidFill>
              </a:rPr>
              <a:t>دارد.</a:t>
            </a:r>
          </a:p>
          <a:p>
            <a:r>
              <a:rPr lang="fa-IR" b="1" dirty="0" smtClean="0">
                <a:solidFill>
                  <a:schemeClr val="bg1"/>
                </a:solidFill>
              </a:rPr>
              <a:t>مزایای </a:t>
            </a:r>
            <a:r>
              <a:rPr lang="fa-IR" b="1" dirty="0">
                <a:solidFill>
                  <a:schemeClr val="bg1"/>
                </a:solidFill>
              </a:rPr>
              <a:t>ارتباطی</a:t>
            </a:r>
            <a:r>
              <a:rPr lang="fa-IR" dirty="0">
                <a:solidFill>
                  <a:schemeClr val="bg1"/>
                </a:solidFill>
              </a:rPr>
              <a:t/>
            </a:r>
            <a:br>
              <a:rPr lang="fa-IR" dirty="0">
                <a:solidFill>
                  <a:schemeClr val="bg1"/>
                </a:solidFill>
              </a:rPr>
            </a:br>
            <a:r>
              <a:rPr lang="fa-IR" dirty="0">
                <a:solidFill>
                  <a:schemeClr val="bg1"/>
                </a:solidFill>
              </a:rPr>
              <a:t>بهبود اطلاعات محصول</a:t>
            </a:r>
            <a:br>
              <a:rPr lang="fa-IR" dirty="0">
                <a:solidFill>
                  <a:schemeClr val="bg1"/>
                </a:solidFill>
              </a:rPr>
            </a:br>
            <a:r>
              <a:rPr lang="fa-IR" dirty="0">
                <a:solidFill>
                  <a:schemeClr val="bg1"/>
                </a:solidFill>
              </a:rPr>
              <a:t>بهبود اطلاعات قیمت</a:t>
            </a:r>
            <a:br>
              <a:rPr lang="fa-IR" dirty="0">
                <a:solidFill>
                  <a:schemeClr val="bg1"/>
                </a:solidFill>
              </a:rPr>
            </a:br>
            <a:r>
              <a:rPr lang="fa-IR" dirty="0">
                <a:solidFill>
                  <a:schemeClr val="bg1"/>
                </a:solidFill>
              </a:rPr>
              <a:t>دسترسی دایم به خدمات </a:t>
            </a:r>
            <a:br>
              <a:rPr lang="fa-IR" dirty="0">
                <a:solidFill>
                  <a:schemeClr val="bg1"/>
                </a:solidFill>
              </a:rPr>
            </a:br>
            <a:r>
              <a:rPr lang="fa-IR" dirty="0">
                <a:solidFill>
                  <a:schemeClr val="bg1"/>
                </a:solidFill>
              </a:rPr>
              <a:t>هزینه کمتر ارتباطات ، تعامل و امکان ارائه اطلاعات بر اساس درخواست مشتری</a:t>
            </a:r>
            <a:br>
              <a:rPr lang="fa-IR" dirty="0">
                <a:solidFill>
                  <a:schemeClr val="bg1"/>
                </a:solidFill>
              </a:rPr>
            </a:br>
            <a:r>
              <a:rPr lang="fa-IR" dirty="0">
                <a:solidFill>
                  <a:schemeClr val="bg1"/>
                </a:solidFill>
              </a:rPr>
              <a:t>به روز کردن فوری موجودی </a:t>
            </a:r>
            <a:br>
              <a:rPr lang="fa-IR" dirty="0">
                <a:solidFill>
                  <a:schemeClr val="bg1"/>
                </a:solidFill>
              </a:rPr>
            </a:br>
            <a:r>
              <a:rPr lang="fa-IR" dirty="0">
                <a:solidFill>
                  <a:schemeClr val="bg1"/>
                </a:solidFill>
              </a:rPr>
              <a:t>حمایت فنی بهنگام </a:t>
            </a:r>
            <a:br>
              <a:rPr lang="fa-IR" dirty="0">
                <a:solidFill>
                  <a:schemeClr val="bg1"/>
                </a:solidFill>
              </a:rPr>
            </a:br>
            <a:r>
              <a:rPr lang="fa-IR" dirty="0">
                <a:solidFill>
                  <a:schemeClr val="bg1"/>
                </a:solidFill>
              </a:rPr>
              <a:t>پاسخ سریع به سوالات مشتریان </a:t>
            </a:r>
            <a:br>
              <a:rPr lang="fa-IR" dirty="0">
                <a:solidFill>
                  <a:schemeClr val="bg1"/>
                </a:solidFill>
              </a:rPr>
            </a:br>
            <a:r>
              <a:rPr lang="fa-IR" dirty="0">
                <a:solidFill>
                  <a:schemeClr val="bg1"/>
                </a:solidFill>
              </a:rPr>
              <a:t>سفارشات مبتنی بر نیاز مشتری</a:t>
            </a:r>
            <a:br>
              <a:rPr lang="fa-IR" dirty="0">
                <a:solidFill>
                  <a:schemeClr val="bg1"/>
                </a:solidFill>
              </a:rPr>
            </a:br>
            <a:r>
              <a:rPr lang="fa-IR" dirty="0">
                <a:solidFill>
                  <a:schemeClr val="bg1"/>
                </a:solidFill>
              </a:rPr>
              <a:t>تماس غیر شخصی</a:t>
            </a:r>
            <a:br>
              <a:rPr lang="fa-IR" dirty="0">
                <a:solidFill>
                  <a:schemeClr val="bg1"/>
                </a:solidFill>
              </a:rPr>
            </a:br>
            <a:endParaRPr lang="fa-IR" dirty="0">
              <a:solidFill>
                <a:schemeClr val="bg1"/>
              </a:solidFill>
            </a:endParaRPr>
          </a:p>
          <a:p>
            <a:endParaRPr lang="fa-IR" dirty="0">
              <a:solidFill>
                <a:schemeClr val="bg1"/>
              </a:solidFill>
            </a:endParaRPr>
          </a:p>
        </p:txBody>
      </p:sp>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357982"/>
          </a:xfrm>
        </p:spPr>
        <p:txBody>
          <a:bodyPr>
            <a:normAutofit fontScale="85000" lnSpcReduction="10000"/>
          </a:bodyPr>
          <a:lstStyle/>
          <a:p>
            <a:r>
              <a:rPr lang="fa-IR" sz="3800" b="1" dirty="0" smtClean="0">
                <a:solidFill>
                  <a:schemeClr val="bg1"/>
                </a:solidFill>
              </a:rPr>
              <a:t>مزایای مبادلاتی</a:t>
            </a:r>
            <a:r>
              <a:rPr lang="fa-IR" sz="3800" dirty="0" smtClean="0">
                <a:solidFill>
                  <a:schemeClr val="bg1"/>
                </a:solidFill>
              </a:rPr>
              <a:t/>
            </a:r>
            <a:br>
              <a:rPr lang="fa-IR" sz="3800" dirty="0" smtClean="0">
                <a:solidFill>
                  <a:schemeClr val="bg1"/>
                </a:solidFill>
              </a:rPr>
            </a:br>
            <a:r>
              <a:rPr lang="fa-IR" sz="3800" dirty="0" smtClean="0">
                <a:solidFill>
                  <a:schemeClr val="bg1"/>
                </a:solidFill>
              </a:rPr>
              <a:t>دسترسی تمام کاربران به فروشگاه مجازی</a:t>
            </a:r>
            <a:br>
              <a:rPr lang="fa-IR" sz="3800" dirty="0" smtClean="0">
                <a:solidFill>
                  <a:schemeClr val="bg1"/>
                </a:solidFill>
              </a:rPr>
            </a:br>
            <a:r>
              <a:rPr lang="fa-IR" sz="3800" dirty="0" smtClean="0">
                <a:solidFill>
                  <a:schemeClr val="bg1"/>
                </a:solidFill>
              </a:rPr>
              <a:t>هزینه کمتر مبادله</a:t>
            </a:r>
            <a:br>
              <a:rPr lang="fa-IR" sz="3800" dirty="0" smtClean="0">
                <a:solidFill>
                  <a:schemeClr val="bg1"/>
                </a:solidFill>
              </a:rPr>
            </a:br>
            <a:r>
              <a:rPr lang="fa-IR" sz="3800" dirty="0" smtClean="0">
                <a:solidFill>
                  <a:schemeClr val="bg1"/>
                </a:solidFill>
              </a:rPr>
              <a:t>امکان انجام خرده معاملات </a:t>
            </a:r>
            <a:br>
              <a:rPr lang="fa-IR" sz="3800" dirty="0" smtClean="0">
                <a:solidFill>
                  <a:schemeClr val="bg1"/>
                </a:solidFill>
              </a:rPr>
            </a:br>
            <a:r>
              <a:rPr lang="fa-IR" sz="3800" dirty="0" smtClean="0">
                <a:solidFill>
                  <a:schemeClr val="bg1"/>
                </a:solidFill>
              </a:rPr>
              <a:t>کاهش خطاهای انسانی </a:t>
            </a:r>
            <a:br>
              <a:rPr lang="fa-IR" sz="3800" dirty="0" smtClean="0">
                <a:solidFill>
                  <a:schemeClr val="bg1"/>
                </a:solidFill>
              </a:rPr>
            </a:br>
            <a:r>
              <a:rPr lang="fa-IR" sz="3800" dirty="0" smtClean="0">
                <a:solidFill>
                  <a:schemeClr val="bg1"/>
                </a:solidFill>
              </a:rPr>
              <a:t>کاهش چرخه زمانی تدارکات</a:t>
            </a:r>
            <a:br>
              <a:rPr lang="fa-IR" sz="3800" dirty="0" smtClean="0">
                <a:solidFill>
                  <a:schemeClr val="bg1"/>
                </a:solidFill>
              </a:rPr>
            </a:br>
            <a:r>
              <a:rPr lang="fa-IR" sz="3800" dirty="0" smtClean="0">
                <a:solidFill>
                  <a:schemeClr val="bg1"/>
                </a:solidFill>
              </a:rPr>
              <a:t>کاهش سطح موجودی و سایر هزینه های سربار</a:t>
            </a:r>
            <a:br>
              <a:rPr lang="fa-IR" sz="3800" dirty="0" smtClean="0">
                <a:solidFill>
                  <a:schemeClr val="bg1"/>
                </a:solidFill>
              </a:rPr>
            </a:br>
            <a:r>
              <a:rPr lang="fa-IR" sz="3800" dirty="0" smtClean="0">
                <a:solidFill>
                  <a:schemeClr val="bg1"/>
                </a:solidFill>
              </a:rPr>
              <a:t>امکان توزیع سفارش و فروش برای تک تک مشتریان </a:t>
            </a:r>
            <a:br>
              <a:rPr lang="fa-IR" sz="3800" dirty="0" smtClean="0">
                <a:solidFill>
                  <a:schemeClr val="bg1"/>
                </a:solidFill>
              </a:rPr>
            </a:br>
            <a:r>
              <a:rPr lang="fa-IR" sz="3800" dirty="0" smtClean="0">
                <a:solidFill>
                  <a:schemeClr val="bg1"/>
                </a:solidFill>
              </a:rPr>
              <a:t>هزینه های تامین و ورود نسبتا پایین</a:t>
            </a:r>
          </a:p>
          <a:p>
            <a:r>
              <a:rPr lang="fa-IR" sz="3800" b="1" dirty="0" smtClean="0">
                <a:solidFill>
                  <a:schemeClr val="bg1"/>
                </a:solidFill>
              </a:rPr>
              <a:t>مزایای </a:t>
            </a:r>
            <a:r>
              <a:rPr lang="fa-IR" sz="3800" b="1" dirty="0">
                <a:solidFill>
                  <a:schemeClr val="bg1"/>
                </a:solidFill>
              </a:rPr>
              <a:t>توزیع </a:t>
            </a:r>
            <a:r>
              <a:rPr lang="fa-IR" sz="3800" dirty="0">
                <a:solidFill>
                  <a:schemeClr val="bg1"/>
                </a:solidFill>
              </a:rPr>
              <a:t/>
            </a:r>
            <a:br>
              <a:rPr lang="fa-IR" sz="3800" dirty="0">
                <a:solidFill>
                  <a:schemeClr val="bg1"/>
                </a:solidFill>
              </a:rPr>
            </a:br>
            <a:r>
              <a:rPr lang="fa-IR" sz="3800" dirty="0">
                <a:solidFill>
                  <a:schemeClr val="bg1"/>
                </a:solidFill>
              </a:rPr>
              <a:t>کاهش زمان انتظار برای دریافت کالاها و خدمات دیجیتالی</a:t>
            </a:r>
            <a:br>
              <a:rPr lang="fa-IR" sz="3800" dirty="0">
                <a:solidFill>
                  <a:schemeClr val="bg1"/>
                </a:solidFill>
              </a:rPr>
            </a:br>
            <a:r>
              <a:rPr lang="fa-IR" sz="3800" dirty="0">
                <a:solidFill>
                  <a:schemeClr val="bg1"/>
                </a:solidFill>
              </a:rPr>
              <a:t>هزینه حمل و نقل پایین در مورد کالاها و خدمات دیجیتالی</a:t>
            </a:r>
            <a:br>
              <a:rPr lang="fa-IR" sz="3800" dirty="0">
                <a:solidFill>
                  <a:schemeClr val="bg1"/>
                </a:solidFill>
              </a:rPr>
            </a:br>
            <a:r>
              <a:rPr lang="fa-IR" sz="3800" dirty="0">
                <a:solidFill>
                  <a:schemeClr val="bg1"/>
                </a:solidFill>
              </a:rPr>
              <a:t>پیگیری سفارشات توسط مشتریان</a:t>
            </a:r>
            <a:r>
              <a:rPr lang="fa-IR" dirty="0">
                <a:solidFill>
                  <a:schemeClr val="bg1"/>
                </a:solidFill>
              </a:rPr>
              <a:t/>
            </a:r>
            <a:br>
              <a:rPr lang="fa-IR" dirty="0">
                <a:solidFill>
                  <a:schemeClr val="bg1"/>
                </a:solidFill>
              </a:rPr>
            </a:br>
            <a:endParaRPr lang="fa-IR" dirty="0">
              <a:solidFill>
                <a:schemeClr val="bg1"/>
              </a:solidFill>
            </a:endParaRPr>
          </a:p>
        </p:txBody>
      </p:sp>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072098"/>
          </a:xfrm>
        </p:spPr>
        <p:txBody>
          <a:bodyPr>
            <a:noAutofit/>
          </a:bodyPr>
          <a:lstStyle/>
          <a:p>
            <a:pPr marL="82550" indent="-82550"/>
            <a:r>
              <a:rPr lang="fa-IR" sz="1900" b="1" dirty="0">
                <a:solidFill>
                  <a:schemeClr val="bg1"/>
                </a:solidFill>
              </a:rPr>
              <a:t>تعبیر قدیمی بازار به معنای محل ارتباط چهره به چهره مشتری و فروشنده و مکانی برای تلاقی عرضه و تقاضا ما بین آنهاست. در دنیای امروز با مجموعه تحولات و پیشرفتهای صورت گرفته شده در آن برای خرید و فروش به حضور فیزیکی دو طرف در یک مکان واحد نیازی نیست. گسترش وسایل و امکانات حمل و نقل و اطلاع رسانی و ارتباطی همانند تلفن و سیستم های پستی زمینه ای را به وجود آورد که شرکتها بتوانند سفارشات مشتریان خود را در سراسر جهان دریافت و کالای مورد نظر را برای آنها ارسال کنند.</a:t>
            </a:r>
            <a:endParaRPr lang="fa-IR" sz="1900" b="1" dirty="0" smtClean="0">
              <a:solidFill>
                <a:schemeClr val="bg1"/>
              </a:solidFill>
            </a:endParaRPr>
          </a:p>
          <a:p>
            <a:pPr marL="82550" indent="-82550"/>
            <a:r>
              <a:rPr lang="fa-IR" sz="1900" b="1" dirty="0">
                <a:solidFill>
                  <a:schemeClr val="bg1"/>
                </a:solidFill>
              </a:rPr>
              <a:t>در تعاریف جدید دانش اقتصاد، بازار شامل مجموعه ای از خریداران بالقوه و بالفعلی است که برای دریافت کالا، خدمت و یا هر چیز با ارزش دیگر به وجود آمده است. به طور مثال بازار پول یا بازار سهام از جمله بازارهای مهمی هستند که برای تبادلات پولی و اعتباری تشکیل می شوند.</a:t>
            </a:r>
            <a:endParaRPr lang="fa-IR" sz="1900" b="1" dirty="0" smtClean="0">
              <a:solidFill>
                <a:schemeClr val="bg1"/>
              </a:solidFill>
            </a:endParaRPr>
          </a:p>
          <a:p>
            <a:pPr marL="82550" indent="-82550"/>
            <a:r>
              <a:rPr lang="fa-IR" sz="1900" b="1" dirty="0">
                <a:solidFill>
                  <a:schemeClr val="bg1"/>
                </a:solidFill>
              </a:rPr>
              <a:t>با توجه به این تعاریف بازار الکترونیکی به جایگاههایی اطلاق می شود که نظام های عرضه و تقاضا با استفاده از بستر های الکترونیکی صورت می گیرد و سیستم های دریافت مبلغ کالا از مشتری و دریافت کالا از فروشنده کاملاً در محیط الکترونیکی و با استفاده از ابزارهای مدرنی چون رایانه، اینترنت و کارتهای اعتباری صورت می گیرد. از جمله ويژگی های بازارهای الکترونیکی می توان به گسترده شدن این بازارها در سطح بین الملل و در نوردیدن مرزهای جغرافیایی باشد. یکی از مهمترین عوامل ایجاد تحول و توسعه در ساختار و شکل گیری بازارهای مجازی ظهور اینترنت به عنوان مهمترین پدیده دو دهه اخیر می باشد. توسعه روز افزون اینترنت در کشورهای مختلف و گستردگی دامنه کاربری آن در دور افتاده ترین مناطق شهری و روستایی جهان موجب می شود تا راهها وشیوه های نوینی در سیستم های تجاری و به خصوص شیوه های بازاریابی که ما از آن به عنوان بازاریابی الکترونیکی تعبیر می کنیم بوجود آید.</a:t>
            </a:r>
            <a:endParaRPr lang="fa-IR" sz="1900" b="1" dirty="0" smtClean="0">
              <a:solidFill>
                <a:schemeClr val="bg1"/>
              </a:solidFill>
            </a:endParaRPr>
          </a:p>
          <a:p>
            <a:pPr>
              <a:buNone/>
            </a:pPr>
            <a:endParaRPr lang="fa-IR" sz="1900" dirty="0">
              <a:solidFill>
                <a:schemeClr val="bg1"/>
              </a:solidFill>
            </a:endParaRPr>
          </a:p>
        </p:txBody>
      </p:sp>
      <p:sp>
        <p:nvSpPr>
          <p:cNvPr id="2" name="Title 1"/>
          <p:cNvSpPr>
            <a:spLocks noGrp="1"/>
          </p:cNvSpPr>
          <p:nvPr>
            <p:ph type="title"/>
          </p:nvPr>
        </p:nvSpPr>
        <p:spPr>
          <a:xfrm>
            <a:off x="242918" y="-214338"/>
            <a:ext cx="8686800" cy="1143000"/>
          </a:xfrm>
        </p:spPr>
        <p:txBody>
          <a:bodyPr>
            <a:normAutofit/>
          </a:bodyPr>
          <a:lstStyle/>
          <a:p>
            <a:r>
              <a:rPr lang="fa-IR" b="1" dirty="0" smtClean="0">
                <a:solidFill>
                  <a:schemeClr val="bg1"/>
                </a:solidFill>
              </a:rPr>
              <a:t>اصول بازاریابی الکترونیک؛ ساختارها و چالش ها </a:t>
            </a:r>
            <a:endParaRPr lang="fa-IR" dirty="0">
              <a:solidFill>
                <a:schemeClr val="bg1"/>
              </a:solidFill>
            </a:endParaRPr>
          </a:p>
        </p:txBody>
      </p:sp>
    </p:spTree>
  </p:cSld>
  <p:clrMapOvr>
    <a:masterClrMapping/>
  </p:clrMapOvr>
  <p:transition>
    <p:spli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normAutofit fontScale="62500" lnSpcReduction="20000"/>
          </a:bodyPr>
          <a:lstStyle/>
          <a:p>
            <a:r>
              <a:rPr lang="fa-IR" sz="4000" b="1" dirty="0">
                <a:solidFill>
                  <a:schemeClr val="bg1"/>
                </a:solidFill>
              </a:rPr>
              <a:t>علل تشکیل و نیاز به بازار الکترونیکی:</a:t>
            </a:r>
            <a:endParaRPr lang="fa-IR" sz="4000" b="1" dirty="0" smtClean="0">
              <a:solidFill>
                <a:schemeClr val="bg1"/>
              </a:solidFill>
            </a:endParaRPr>
          </a:p>
          <a:p>
            <a:pPr marL="0" indent="0">
              <a:buNone/>
            </a:pPr>
            <a:r>
              <a:rPr lang="fa-IR" sz="3100" b="1" dirty="0" smtClean="0">
                <a:solidFill>
                  <a:schemeClr val="bg1"/>
                </a:solidFill>
              </a:rPr>
              <a:t>1- در صورتی که یک سازمان و یا شرکت در برنامه های توسعه خود قصد سیطره بر بازارهای جهانی و یا لااقل بخشی از آن را دارد بایستی در این بازار حضور یابد چون اولاً این شرکت نمی تواند در تمام دنیا شعبه داشته باشد و ثانیاً نمی تواند تبلیغات گسترده در سطح جهانی داشته باشد .</a:t>
            </a:r>
          </a:p>
          <a:p>
            <a:pPr marL="0" indent="0">
              <a:buNone/>
            </a:pPr>
            <a:r>
              <a:rPr lang="fa-IR" sz="3100" b="1" dirty="0" smtClean="0">
                <a:solidFill>
                  <a:schemeClr val="bg1"/>
                </a:solidFill>
              </a:rPr>
              <a:t>راه </a:t>
            </a:r>
            <a:r>
              <a:rPr lang="fa-IR" sz="3100" b="1" dirty="0">
                <a:solidFill>
                  <a:schemeClr val="bg1"/>
                </a:solidFill>
              </a:rPr>
              <a:t>اندازی شعبه های اقماری در کشورهای مختلف چالش های و مشکلات جنبی خاص خود را به همراه دارد و برقراری ارتباط نزدیک و آسان مشتریان به شعبه مرکزی سازمان در یک کشور خاص مشکلات و گرفتاریهای خود را به همراه خواهد داشت.</a:t>
            </a:r>
            <a:endParaRPr lang="fa-IR" sz="3100" b="1" dirty="0" smtClean="0">
              <a:solidFill>
                <a:schemeClr val="bg1"/>
              </a:solidFill>
            </a:endParaRPr>
          </a:p>
          <a:p>
            <a:pPr marL="0" indent="0">
              <a:buNone/>
            </a:pPr>
            <a:r>
              <a:rPr lang="fa-IR" sz="3100" b="1" dirty="0">
                <a:solidFill>
                  <a:schemeClr val="bg1"/>
                </a:solidFill>
              </a:rPr>
              <a:t>با توجه به مسائل ذکر شده به جاست که سازمان های پویا و پیشرو اقدام به حضور در یک چنین بازار بدون مرز و گسترده ای کنند.</a:t>
            </a:r>
            <a:endParaRPr lang="fa-IR" sz="3100" b="1" dirty="0" smtClean="0">
              <a:solidFill>
                <a:schemeClr val="bg1"/>
              </a:solidFill>
            </a:endParaRPr>
          </a:p>
          <a:p>
            <a:pPr marL="0" indent="0">
              <a:buNone/>
            </a:pPr>
            <a:r>
              <a:rPr lang="fa-IR" sz="3100" b="1" dirty="0">
                <a:solidFill>
                  <a:schemeClr val="bg1"/>
                </a:solidFill>
              </a:rPr>
              <a:t>2- استفاده از یک روش و سیستم سنتی دیگر جوابگوی نیاز و انتظار مشتریان امروز در بازارهای جهانی نیست و لذا بایستی نسبت به گزینش راهکارهایی که مورد پذیرش و در دسترس افراد بیشتری می باشد اقدام کنیم.</a:t>
            </a:r>
            <a:endParaRPr lang="fa-IR" sz="3100" b="1" dirty="0" smtClean="0">
              <a:solidFill>
                <a:schemeClr val="bg1"/>
              </a:solidFill>
            </a:endParaRPr>
          </a:p>
          <a:p>
            <a:pPr marL="0" indent="0">
              <a:buNone/>
            </a:pPr>
            <a:r>
              <a:rPr lang="fa-IR" sz="3100" b="1" dirty="0">
                <a:solidFill>
                  <a:schemeClr val="bg1"/>
                </a:solidFill>
              </a:rPr>
              <a:t>3- اگر خوب به دنیای اطراف خود نگاه کنیم بازارها و مشتریان زیادی را پیدا خواهیم کرد که در فواصل جغرافیایی مختلف پراکنده هستند. حضور دربازارهای الکترونیکی ضمن رفع و حذف فواصل مکانی این امکان را بوجود می آورد که با دقت و مدیریت متمرکز و برنامه ریزی تر شده به استقبال مشتریان و مقابله با رقبا برویم</a:t>
            </a:r>
            <a:r>
              <a:rPr lang="fa-IR" sz="3100" b="1" dirty="0" smtClean="0">
                <a:solidFill>
                  <a:schemeClr val="bg1"/>
                </a:solidFill>
              </a:rPr>
              <a:t>.</a:t>
            </a:r>
          </a:p>
          <a:p>
            <a:pPr marL="0" indent="0">
              <a:buNone/>
            </a:pPr>
            <a:r>
              <a:rPr lang="fa-IR" sz="3100" b="1" dirty="0">
                <a:solidFill>
                  <a:schemeClr val="bg1"/>
                </a:solidFill>
              </a:rPr>
              <a:t>4- حضور در بازار الکترونیکی امکان گزینش بخشی از بازار را برای فعالیت بیشتر و حرفه ای تر فراهم می کند گاهی وقتها لازم است که یک شرکت به جای تلاش برای تصرف کامل بازار در همه بخشها قسمتهایی از بازار را برای فعالیت خود برگزیند که تخصص و توانایی بیشتری در آن دارد و در نتیجه سود بیشتری را عایدش خواهد کرد.</a:t>
            </a:r>
            <a:endParaRPr lang="fa-IR" sz="3100" b="1" dirty="0" smtClean="0">
              <a:solidFill>
                <a:schemeClr val="bg1"/>
              </a:solidFill>
            </a:endParaRPr>
          </a:p>
          <a:p>
            <a:pPr marL="0" indent="0">
              <a:buNone/>
            </a:pPr>
            <a:r>
              <a:rPr lang="fa-IR" sz="3100" b="1" dirty="0">
                <a:solidFill>
                  <a:schemeClr val="bg1"/>
                </a:solidFill>
              </a:rPr>
              <a:t>5- حضور در بازارهای الکترونیکی علاوه بر اینکه موجب از میان برداشته شدن مرزهای مکانی می شود به فروشندگان این امکان را می دهد تا مرزهای زمانی را نیز در راه ارائه خدمات به مشتریان بشکنند و به صورت 24*7 بتوانند به مشتریان خود خدمات لازم را ارائه دهند.</a:t>
            </a:r>
            <a:endParaRPr lang="fa-IR" sz="3100" b="1" dirty="0" smtClean="0">
              <a:solidFill>
                <a:schemeClr val="bg1"/>
              </a:solidFill>
            </a:endParaRPr>
          </a:p>
          <a:p>
            <a:endParaRPr lang="fa-IR" sz="3300" b="1"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r>
              <a:rPr lang="fa-IR" b="1" dirty="0">
                <a:solidFill>
                  <a:schemeClr val="bg1"/>
                </a:solidFill>
              </a:rPr>
              <a:t>اصولاً برای دست یابی به بازاریابی هدف دار باید سه مرحله اساسی را پشت سر گذاشت که شامل:</a:t>
            </a:r>
            <a:endParaRPr lang="fa-IR" b="1" dirty="0" smtClean="0">
              <a:solidFill>
                <a:schemeClr val="bg1"/>
              </a:solidFill>
            </a:endParaRPr>
          </a:p>
          <a:p>
            <a:r>
              <a:rPr lang="fa-IR" b="1" dirty="0">
                <a:solidFill>
                  <a:schemeClr val="bg1"/>
                </a:solidFill>
              </a:rPr>
              <a:t>الف)مرحله تقسیم بازار</a:t>
            </a:r>
            <a:endParaRPr lang="fa-IR" b="1" dirty="0" smtClean="0">
              <a:solidFill>
                <a:schemeClr val="bg1"/>
              </a:solidFill>
            </a:endParaRPr>
          </a:p>
          <a:p>
            <a:r>
              <a:rPr lang="fa-IR" b="1" dirty="0">
                <a:solidFill>
                  <a:schemeClr val="bg1"/>
                </a:solidFill>
              </a:rPr>
              <a:t> به مفهوم تقسیم کردن بازار به گروههای مختلف خریدار جداگانه بر اساس ويژگی های گوناگونی است که در بین آنها مشترک می باشد.</a:t>
            </a:r>
            <a:endParaRPr lang="fa-IR" b="1" dirty="0" smtClean="0">
              <a:solidFill>
                <a:schemeClr val="bg1"/>
              </a:solidFill>
            </a:endParaRPr>
          </a:p>
          <a:p>
            <a:r>
              <a:rPr lang="fa-IR" b="1" dirty="0">
                <a:solidFill>
                  <a:schemeClr val="bg1"/>
                </a:solidFill>
              </a:rPr>
              <a:t>ب) تعیین هدف در بازار</a:t>
            </a:r>
            <a:endParaRPr lang="fa-IR" b="1" dirty="0" smtClean="0">
              <a:solidFill>
                <a:schemeClr val="bg1"/>
              </a:solidFill>
            </a:endParaRPr>
          </a:p>
          <a:p>
            <a:r>
              <a:rPr lang="fa-IR" b="1" dirty="0">
                <a:solidFill>
                  <a:schemeClr val="bg1"/>
                </a:solidFill>
              </a:rPr>
              <a:t>این مرحله شامل فعالیتهایی در جهت بررسی و ارزیابی قسمتهای مختلف بازار و گزینش یک یا چند قسمت از بازار برای ورود به آن است که این مرحله دقیقاً با توجه به شرایط مالی، نوع کالا یا خدمات قابل عرضه، جایگاه اقتصادی، سابقه فعالیت و مسائلی از این قبیل تعیین می شود.</a:t>
            </a:r>
            <a:endParaRPr lang="fa-IR" b="1" dirty="0" smtClean="0">
              <a:solidFill>
                <a:schemeClr val="bg1"/>
              </a:solidFill>
            </a:endParaRPr>
          </a:p>
          <a:p>
            <a:r>
              <a:rPr lang="fa-IR" b="1" dirty="0">
                <a:solidFill>
                  <a:schemeClr val="bg1"/>
                </a:solidFill>
              </a:rPr>
              <a:t>پ) تعیین جایگاه در بازار:</a:t>
            </a:r>
            <a:endParaRPr lang="fa-IR" b="1" dirty="0" smtClean="0">
              <a:solidFill>
                <a:schemeClr val="bg1"/>
              </a:solidFill>
            </a:endParaRPr>
          </a:p>
          <a:p>
            <a:r>
              <a:rPr lang="fa-IR" b="1" dirty="0">
                <a:solidFill>
                  <a:schemeClr val="bg1"/>
                </a:solidFill>
              </a:rPr>
              <a:t>در واقع جایگاهی است که یک سازمان در مقایسه با سایر رقبایش در میان خریداران و مشتریان بالقوه ای که در بازار وجود دارند می باشد.</a:t>
            </a:r>
            <a:endParaRPr lang="fa-IR" b="1"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77500" lnSpcReduction="20000"/>
          </a:bodyPr>
          <a:lstStyle/>
          <a:p>
            <a:pPr marL="0" indent="0">
              <a:buNone/>
            </a:pPr>
            <a:r>
              <a:rPr lang="fa-IR" b="1" dirty="0">
                <a:solidFill>
                  <a:schemeClr val="bg1"/>
                </a:solidFill>
              </a:rPr>
              <a:t>جایگاه بازاریابی هدف دار و انبوه در بازارهای الکترونیکی:</a:t>
            </a:r>
            <a:endParaRPr lang="fa-IR" b="1" dirty="0" smtClean="0">
              <a:solidFill>
                <a:schemeClr val="bg1"/>
              </a:solidFill>
            </a:endParaRPr>
          </a:p>
          <a:p>
            <a:pPr marL="0" indent="0">
              <a:buNone/>
            </a:pPr>
            <a:r>
              <a:rPr lang="fa-IR" b="1" dirty="0">
                <a:solidFill>
                  <a:schemeClr val="bg1"/>
                </a:solidFill>
              </a:rPr>
              <a:t>با توجه به مطالبی که در گذشته ذکر شد باید اذعان داشت که شروع فعالیت اقتصادی در بازارهای الکترونیکی با استفاده از شیوه های بازاریابی انبوه به هیچ وجه مورد تایید و عقلانی نیست چرا که شاخص ها و نظام های بازارهای الکترونیکی دارای شرایط و متغیر های خاص خود هستند و چه بسا که یک حرکت اشتباه در بازاریابی الکترونیکی منجر به لطمات جبران ناپذیری گردد.</a:t>
            </a:r>
            <a:endParaRPr lang="fa-IR" b="1" dirty="0" smtClean="0">
              <a:solidFill>
                <a:schemeClr val="bg1"/>
              </a:solidFill>
            </a:endParaRPr>
          </a:p>
          <a:p>
            <a:pPr marL="0" indent="0">
              <a:buNone/>
            </a:pPr>
            <a:r>
              <a:rPr lang="fa-IR" b="1" dirty="0">
                <a:solidFill>
                  <a:schemeClr val="bg1"/>
                </a:solidFill>
              </a:rPr>
              <a:t>لذا با توجه به گستردگی اینترنت و همچنین تنوع در شرکتهای ارائه دهنده خدمات یکسان به جاست که در برنامه ریزی های اولیه از شیوه های بازاریابی هدف دار استفاده شود. اما نباید فراموش کرد که این کار هرکز به معنای نفی روش های موجود برای بازاریابی انبوه نیست و در شرایط خاص با استراتزی های حساب شده می توان از این روش نیز بهره گرفت.</a:t>
            </a:r>
            <a:endParaRPr lang="fa-IR" b="1" dirty="0" smtClean="0">
              <a:solidFill>
                <a:schemeClr val="bg1"/>
              </a:solidFill>
            </a:endParaRPr>
          </a:p>
          <a:p>
            <a:pPr marL="0" indent="0">
              <a:buNone/>
            </a:pPr>
            <a:r>
              <a:rPr lang="fa-IR" b="1" dirty="0">
                <a:solidFill>
                  <a:schemeClr val="bg1"/>
                </a:solidFill>
              </a:rPr>
              <a:t>بازاریابی هدف دار در بازاریابی الکترونیکی ضمن تثبیت جایگاه سازمانتان، شما را به عنوان سازمانی متخصص در زمینه ای مشخص معرفی خواهد کرد. شاید یک مثال موضوع را روشن تر کند. شرکت الکترونیکی آمازون که بزرگترین فروشنده کتاب در دنیای مجازی اینترنت است و سالیانه سود کلانی از این طریق عاید خود می کند از ابتدای فعالیت تا کنون نسبت به فروش کتاب اقدام کرده است  آمازون با طی سه مرحله تقسیم بندی بازار، هدف گیری در بازار و تثبیت در بازار توانسته است ضمن اینکه نام خود را به عنوان یکی از بزرگترین فروشگاههای الکترونیکی در ذهن مردم ثبت کند مشخصاً بر روی فروش کتاب متمرکز باشد و هیچ گاه اقدام به خروج از محدوده هدف خود نکند.</a:t>
            </a:r>
            <a:endParaRPr lang="fa-IR" b="1" dirty="0" smtClean="0">
              <a:solidFill>
                <a:schemeClr val="bg1"/>
              </a:solidFill>
            </a:endParaRPr>
          </a:p>
          <a:p>
            <a:pPr marL="0" indent="0">
              <a:buNone/>
            </a:pPr>
            <a:r>
              <a:rPr lang="fa-IR" b="1" dirty="0">
                <a:solidFill>
                  <a:schemeClr val="bg1"/>
                </a:solidFill>
              </a:rPr>
              <a:t>حال اجازه دهید همین موضوع را از جنبه دیگری بررسی کنیم. گفتیم که شرکت آمازون برای سیطره بر بازار کتاب اقدام به استفاده از شیوه بازاریابی هدف دار کرده است اما این مسئله با درامدهای هنگفت شرکت آمازون در تضاد است. اینجاست که باید گفت آمازون پس از گذر از مرحله بازاریابی هدف دار و جذب و تسلط بر مشتریان بالفعل که اهل مطالعه و خرید کتاب بودند تلاش خود را برای جذب مشتریان بالقوه دیگری که در بازر هستند اما قابل شناسایی نبودند آغاز کرد و در این مرحله عیناً از شیوه های بازاریابی انبوه  و </a:t>
            </a:r>
            <a:r>
              <a:rPr lang="fa-IR" b="1" dirty="0" smtClean="0">
                <a:solidFill>
                  <a:schemeClr val="bg1"/>
                </a:solidFill>
              </a:rPr>
              <a:t>رابطه </a:t>
            </a:r>
            <a:r>
              <a:rPr lang="fa-IR" b="1" dirty="0">
                <a:solidFill>
                  <a:schemeClr val="bg1"/>
                </a:solidFill>
              </a:rPr>
              <a:t>مند </a:t>
            </a:r>
            <a:r>
              <a:rPr lang="fa-IR" b="1" dirty="0" smtClean="0">
                <a:solidFill>
                  <a:schemeClr val="bg1"/>
                </a:solidFill>
              </a:rPr>
              <a:t>سود </a:t>
            </a:r>
            <a:r>
              <a:rPr lang="fa-IR" b="1" dirty="0">
                <a:solidFill>
                  <a:schemeClr val="bg1"/>
                </a:solidFill>
              </a:rPr>
              <a:t>جست. </a:t>
            </a:r>
            <a:endParaRPr lang="fa-IR" b="1"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215106"/>
          </a:xfrm>
        </p:spPr>
        <p:txBody>
          <a:bodyPr>
            <a:normAutofit lnSpcReduction="10000"/>
          </a:bodyPr>
          <a:lstStyle/>
          <a:p>
            <a:r>
              <a:rPr lang="fa-IR" b="1" dirty="0">
                <a:solidFill>
                  <a:schemeClr val="bg1"/>
                </a:solidFill>
              </a:rPr>
              <a:t>آميخته بازاريابي الکترونيک </a:t>
            </a:r>
          </a:p>
          <a:p>
            <a:r>
              <a:rPr lang="fa-IR" dirty="0" smtClean="0">
                <a:solidFill>
                  <a:schemeClr val="bg1"/>
                </a:solidFill>
              </a:rPr>
              <a:t>آميخته بازاريابي الکترونيک مفهومي کليدي است که تکنيک‌ ها و ابزار هايي را تعيين مي کند که خرده فروشان از طريق آن ها مي توانند براي مشتريان خود خلق ارزش کنند. آميخته بازاريابي براي نخستين بار توسط نيل باردن از کالج بازرگاني هاروارد مورد استفاده قرار گرفت. مفهوم آميخته بازاريابي با ۴</a:t>
            </a:r>
            <a:r>
              <a:rPr lang="en-US" dirty="0" smtClean="0">
                <a:solidFill>
                  <a:schemeClr val="bg1"/>
                </a:solidFill>
              </a:rPr>
              <a:t>P  </a:t>
            </a:r>
            <a:r>
              <a:rPr lang="fa-IR" dirty="0" smtClean="0">
                <a:solidFill>
                  <a:schemeClr val="bg1"/>
                </a:solidFill>
              </a:rPr>
              <a:t>مشهور به نام مک کارتي گره خورده است. اما دنيس و همکاران ۷</a:t>
            </a:r>
            <a:r>
              <a:rPr lang="en-US" dirty="0" smtClean="0">
                <a:solidFill>
                  <a:schemeClr val="bg1"/>
                </a:solidFill>
              </a:rPr>
              <a:t>c  </a:t>
            </a:r>
            <a:r>
              <a:rPr lang="fa-IR" dirty="0" smtClean="0">
                <a:solidFill>
                  <a:schemeClr val="bg1"/>
                </a:solidFill>
              </a:rPr>
              <a:t>براي آميخته بازاريابي الکترونيک انتخاب کرده اند. </a:t>
            </a:r>
          </a:p>
          <a:p>
            <a:r>
              <a:rPr lang="fa-IR" dirty="0" smtClean="0">
                <a:solidFill>
                  <a:schemeClr val="bg1"/>
                </a:solidFill>
              </a:rPr>
              <a:t>1- سهولت براي مصرف کنندگان </a:t>
            </a:r>
            <a:r>
              <a:rPr lang="en-US" dirty="0" smtClean="0">
                <a:solidFill>
                  <a:schemeClr val="bg1"/>
                </a:solidFill>
              </a:rPr>
              <a:t>convenience for the customer: </a:t>
            </a:r>
            <a:r>
              <a:rPr lang="fa-IR" dirty="0" smtClean="0">
                <a:solidFill>
                  <a:schemeClr val="bg1"/>
                </a:solidFill>
              </a:rPr>
              <a:t>سهولت به جنبه هاي کليدي طراحي وب سايت مانند داشتن عملکرد جستجو، نحوه چيدمان سايت و سهولت خريد مي پردازد(دنيس و ديگران ۲۰۰۴ ). </a:t>
            </a:r>
          </a:p>
          <a:p>
            <a:r>
              <a:rPr lang="fa-IR" dirty="0" smtClean="0">
                <a:solidFill>
                  <a:schemeClr val="bg1"/>
                </a:solidFill>
              </a:rPr>
              <a:t>2- مزايا و ارزش براي مشتريان </a:t>
            </a:r>
            <a:r>
              <a:rPr lang="en-US" dirty="0" smtClean="0">
                <a:solidFill>
                  <a:schemeClr val="bg1"/>
                </a:solidFill>
              </a:rPr>
              <a:t>customer value &amp; benefit: </a:t>
            </a:r>
            <a:r>
              <a:rPr lang="fa-IR" dirty="0" smtClean="0">
                <a:solidFill>
                  <a:schemeClr val="bg1"/>
                </a:solidFill>
              </a:rPr>
              <a:t>امروزه فروشندگان اينترنتي بايد به دنبال اين باشند که براي مشتريان خود حداکثر ارزش را ايجاد کنند و به اين منظور خرده فروشان اينترنتي بايد کالاها را از جنبه اي که منفعت و ارزش براي مشتريان دارد توصيف کنند. </a:t>
            </a:r>
          </a:p>
          <a:p>
            <a:endParaRPr lang="fa-IR" dirty="0">
              <a:solidFill>
                <a:schemeClr val="bg1"/>
              </a:solidFill>
            </a:endParaRPr>
          </a:p>
        </p:txBody>
      </p:sp>
    </p:spTree>
  </p:cSld>
  <p:clrMapOvr>
    <a:masterClrMapping/>
  </p:clrMapOvr>
  <p:transition>
    <p:spli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92500" lnSpcReduction="10000"/>
          </a:bodyPr>
          <a:lstStyle/>
          <a:p>
            <a:pPr marL="0" indent="0"/>
            <a:r>
              <a:rPr lang="fa-IR" dirty="0" smtClean="0">
                <a:solidFill>
                  <a:schemeClr val="bg1"/>
                </a:solidFill>
              </a:rPr>
              <a:t>3- هزينه براي مشتريان </a:t>
            </a:r>
            <a:r>
              <a:rPr lang="en-US" dirty="0" smtClean="0">
                <a:solidFill>
                  <a:schemeClr val="bg1"/>
                </a:solidFill>
              </a:rPr>
              <a:t>cost to the customer: </a:t>
            </a:r>
            <a:r>
              <a:rPr lang="fa-IR" dirty="0" smtClean="0">
                <a:solidFill>
                  <a:schemeClr val="bg1"/>
                </a:solidFill>
              </a:rPr>
              <a:t>قيمت مي تواند براي مشتريان به عنوان هزينه نگريسته شود. قيمت در خريد اينترنتي بايد کمتر از قيمت هاي موجود در ساير فروشگاه ها باشد و هم چنين هزينه هاي دقيق حمل و نقل و تحويل کالا نيز در نظر گرفته شود.(دنيس و ديگرا ن ۲۰۰۴). </a:t>
            </a:r>
          </a:p>
          <a:p>
            <a:pPr marL="0" indent="0"/>
            <a:r>
              <a:rPr lang="fa-IR" dirty="0" smtClean="0">
                <a:solidFill>
                  <a:schemeClr val="bg1"/>
                </a:solidFill>
              </a:rPr>
              <a:t>4- ارتباطات و روابط با مشتريان :</a:t>
            </a:r>
            <a:r>
              <a:rPr lang="en-US" dirty="0" smtClean="0">
                <a:solidFill>
                  <a:schemeClr val="bg1"/>
                </a:solidFill>
              </a:rPr>
              <a:t>communication &amp; customer relationship </a:t>
            </a:r>
            <a:r>
              <a:rPr lang="fa-IR" dirty="0" smtClean="0">
                <a:solidFill>
                  <a:schemeClr val="bg1"/>
                </a:solidFill>
              </a:rPr>
              <a:t>ارتباطات معادل پي چهارم مک کارتي يعني ترفيع است. در ارتباطات شرکت روابط نزديک تري با مشتريان دارد و بازخورد آن را مورد بررسي قرار مي دهد. در فروشگاه هاي اينترنتي مي توانند با طراحي سايت ۳ بعدي و زيبا و توام با موسيقي هاي آرام بخش اين احساس نياز را پاسخ دهند. </a:t>
            </a:r>
          </a:p>
          <a:p>
            <a:pPr marL="0" indent="0"/>
            <a:r>
              <a:rPr lang="fa-IR" dirty="0" smtClean="0">
                <a:solidFill>
                  <a:schemeClr val="bg1"/>
                </a:solidFill>
              </a:rPr>
              <a:t>5- مديريت اقلام و محاسبه </a:t>
            </a:r>
            <a:r>
              <a:rPr lang="en-US" dirty="0" smtClean="0">
                <a:solidFill>
                  <a:schemeClr val="bg1"/>
                </a:solidFill>
              </a:rPr>
              <a:t>computing &amp; category management issue: </a:t>
            </a:r>
            <a:r>
              <a:rPr lang="fa-IR" dirty="0" smtClean="0">
                <a:solidFill>
                  <a:schemeClr val="bg1"/>
                </a:solidFill>
              </a:rPr>
              <a:t>موفقيت فروشندگان اينترنتي مبتني بر عرضه کالاهايي است که مشتريان با اندازه و کميت مورد نظر در زمان و مکان دلخواه در خواست مي کنند و مشتريان به زمان رسيدن کالا، مکان تحويل، نوع و اندازه کالا حساسيت خاصي دارند. </a:t>
            </a:r>
          </a:p>
          <a:p>
            <a:pPr marL="0" indent="0"/>
            <a:r>
              <a:rPr lang="fa-IR" dirty="0" smtClean="0">
                <a:solidFill>
                  <a:schemeClr val="bg1"/>
                </a:solidFill>
              </a:rPr>
              <a:t>6- حق انتخاب مشتري </a:t>
            </a:r>
            <a:r>
              <a:rPr lang="en-US" dirty="0" smtClean="0">
                <a:solidFill>
                  <a:schemeClr val="bg1"/>
                </a:solidFill>
              </a:rPr>
              <a:t>customer franchise: </a:t>
            </a:r>
            <a:r>
              <a:rPr lang="fa-IR" dirty="0" smtClean="0">
                <a:solidFill>
                  <a:schemeClr val="bg1"/>
                </a:solidFill>
              </a:rPr>
              <a:t>بسياري از فروشندگان براين باورند که مجموع ارزش هاي حاصل از کالا شامل تصوير ذهني کالا، شهرت و نام تجاري بر حق انتخاب مشتريان خرده فروش تاثير دارد. نام هاي تجاري معروف در اينترنت طرفداران زيادي دارند. </a:t>
            </a:r>
          </a:p>
          <a:p>
            <a:endParaRPr lang="fa-IR" dirty="0">
              <a:solidFill>
                <a:schemeClr val="bg1"/>
              </a:solidFill>
            </a:endParaRPr>
          </a:p>
        </p:txBody>
      </p:sp>
    </p:spTree>
  </p:cSld>
  <p:clrMapOvr>
    <a:masterClrMapping/>
  </p:clrMapOvr>
  <p:transition>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324" y="285728"/>
            <a:ext cx="8472518" cy="6286544"/>
          </a:xfrm>
        </p:spPr>
        <p:txBody>
          <a:bodyPr>
            <a:normAutofit fontScale="25000" lnSpcReduction="20000"/>
          </a:bodyPr>
          <a:lstStyle/>
          <a:p>
            <a:r>
              <a:rPr lang="fa-IR" sz="12800" b="1" dirty="0" smtClean="0">
                <a:solidFill>
                  <a:schemeClr val="bg1"/>
                </a:solidFill>
              </a:rPr>
              <a:t>قوانین بازاریابی الکترونیکی</a:t>
            </a:r>
          </a:p>
          <a:p>
            <a:pPr marL="82550" indent="-66675">
              <a:buNone/>
            </a:pPr>
            <a:r>
              <a:rPr lang="fa-IR" sz="8000" dirty="0" smtClean="0">
                <a:solidFill>
                  <a:schemeClr val="bg1"/>
                </a:solidFill>
              </a:rPr>
              <a:t> بازاریابی از طریق پست الکترونیک مقوله ی جدیدی است، اصول، قواعد و قوانینی دارد که رعایت آنها امری ضروری و اجباری است. با رعایت آن اصول است که می توان موفق شد. </a:t>
            </a:r>
            <a:br>
              <a:rPr lang="fa-IR" sz="8000" dirty="0" smtClean="0">
                <a:solidFill>
                  <a:schemeClr val="bg1"/>
                </a:solidFill>
              </a:rPr>
            </a:br>
            <a:r>
              <a:rPr lang="fa-IR" sz="8000" dirty="0" smtClean="0">
                <a:solidFill>
                  <a:schemeClr val="bg1"/>
                </a:solidFill>
              </a:rPr>
              <a:t>در عصر «کار حرفه ای و سرعت در انجام کار»، توجه به این نکته بسیار حائز اهمیت است که بازیگران، بایستی اصول، قواعد و قوانین بازی را نیز بخوبی بدانند. متاسفانه در ایران، بسیاری از شرکت ها و موسسات، بی آن که به قواعد بازی توجه کنند، شروع به بازی می کنند . </a:t>
            </a:r>
            <a:br>
              <a:rPr lang="fa-IR" sz="8000" dirty="0" smtClean="0">
                <a:solidFill>
                  <a:schemeClr val="bg1"/>
                </a:solidFill>
              </a:rPr>
            </a:br>
            <a:r>
              <a:rPr lang="fa-IR" sz="8000" dirty="0" smtClean="0">
                <a:solidFill>
                  <a:schemeClr val="bg1"/>
                </a:solidFill>
              </a:rPr>
              <a:t>اصول در اکثر موارد به جای معرفی، تبلیغ یا جا انداختن علامت تجاری «مشتری»، باعث «بدنامی» و «ضد تبلیغ» محصول یا خدمات مشتری خود می شوند. آنها بسادگی نمی دانند که چگونه باید وارد گود «بازاریابی الکترونیکی» </a:t>
            </a:r>
            <a:r>
              <a:rPr lang="en-US" sz="8000" dirty="0" smtClean="0">
                <a:solidFill>
                  <a:schemeClr val="bg1"/>
                </a:solidFill>
              </a:rPr>
              <a:t>E- Marketing </a:t>
            </a:r>
            <a:r>
              <a:rPr lang="fa-IR" sz="8000" dirty="0" smtClean="0">
                <a:solidFill>
                  <a:schemeClr val="bg1"/>
                </a:solidFill>
              </a:rPr>
              <a:t>شد بی آن که مارک </a:t>
            </a:r>
            <a:r>
              <a:rPr lang="en-US" sz="8000" dirty="0" smtClean="0">
                <a:solidFill>
                  <a:schemeClr val="bg1"/>
                </a:solidFill>
              </a:rPr>
              <a:t>Spammer </a:t>
            </a:r>
            <a:r>
              <a:rPr lang="fa-IR" sz="8000" dirty="0" smtClean="0">
                <a:solidFill>
                  <a:schemeClr val="bg1"/>
                </a:solidFill>
              </a:rPr>
              <a:t>خورد. ارسال کنندگان نامه های الکترونیکی ناخواسته با این گونه اقدامات خود نه تنها مشکلی از مشکلات «مشتری» خود حل نمی کنند، بلکه مشکلات بیشتری برایش فراهم می آورند. از دست دادن اعتبار و آبروی اینترنتی، روند رو به رشد سایت های اینترنتی ایرانی است، فقط به دلیل همان مشکل دیرینه است که آدم های بی تخصص، بی توجه و بی اطلاع از قواعد و قوانین بازی روی به این بازی پر حادثه و پرمخاطره آورده اند. </a:t>
            </a:r>
            <a:br>
              <a:rPr lang="fa-IR" sz="8000" dirty="0" smtClean="0">
                <a:solidFill>
                  <a:schemeClr val="bg1"/>
                </a:solidFill>
              </a:rPr>
            </a:br>
            <a:r>
              <a:rPr lang="fa-IR" sz="8000" dirty="0" smtClean="0">
                <a:solidFill>
                  <a:schemeClr val="bg1"/>
                </a:solidFill>
              </a:rPr>
              <a:t>در سال، در ایالات متحده و در اکثر کشورهای اروپایی و حتی همین اخیراً در نزدیکی خودمان در دبی، برای معرفی، توضیح و آموزش هر یک از اصول، قواعد و قوانینی که باید در «بازاریابی الکترونیکی» و خصوصاً «بازاریابی از طریق پست الکترونیک» توسط «بازاریاب» رعایت شود، ساعت ها و گاه روزها سمینار و کارگاه های آموزش برگزار می شود و تازه وارد ها و نوآمدگان و حتی «بازاریاب های الکترونیکی حرفه ای با سابقه» در آن جلسات و سمینار ها شرکت می کنند تا اطلاعاتشان نسبت به آنچه که بر روی اینترنت گاه به صورت لحظه ای در حال تحول و تکامل است - یعنی تمام آن جنبه های مربوط به «کار» بر روی اینترنت و «تجارت الکترونیکی» یا «دولت الکترونیکی» و نیز شیوه های نوین بازاریابی و تبلیغات اینترنتی - به روز و به هنگام شود. </a:t>
            </a:r>
            <a:r>
              <a:rPr lang="fa-IR" dirty="0" smtClean="0">
                <a:solidFill>
                  <a:schemeClr val="bg1"/>
                </a:solidFill>
              </a:rPr>
              <a:t/>
            </a:r>
            <a:br>
              <a:rPr lang="fa-IR" dirty="0" smtClean="0">
                <a:solidFill>
                  <a:schemeClr val="bg1"/>
                </a:solidFill>
              </a:rPr>
            </a:br>
            <a:endParaRPr lang="fa-IR"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62500" lnSpcReduction="20000"/>
          </a:bodyPr>
          <a:lstStyle/>
          <a:p>
            <a:pPr marL="0" indent="0" algn="just">
              <a:buNone/>
            </a:pPr>
            <a:r>
              <a:rPr lang="fa-IR" sz="4000" dirty="0" smtClean="0">
                <a:solidFill>
                  <a:schemeClr val="bg1"/>
                </a:solidFill>
              </a:rPr>
              <a:t>آنگاه که آنها در حال برگزاری و شرکت در این سمینارها و جلسات هستند، در همین ایران خودمان، در برخی فروشندگان و مغازه های کامپیوتری در پاساژهایی آن چنانی و این چنینی، علناً سرگرم فروش برنامه های </a:t>
            </a:r>
            <a:r>
              <a:rPr lang="en-US" sz="4000" dirty="0" smtClean="0">
                <a:solidFill>
                  <a:schemeClr val="bg1"/>
                </a:solidFill>
              </a:rPr>
              <a:t>Hack </a:t>
            </a:r>
            <a:r>
              <a:rPr lang="fa-IR" sz="4000" dirty="0" smtClean="0">
                <a:solidFill>
                  <a:schemeClr val="bg1"/>
                </a:solidFill>
              </a:rPr>
              <a:t>و </a:t>
            </a:r>
            <a:r>
              <a:rPr lang="en-US" sz="4000" dirty="0" smtClean="0">
                <a:solidFill>
                  <a:schemeClr val="bg1"/>
                </a:solidFill>
              </a:rPr>
              <a:t>Crack </a:t>
            </a:r>
            <a:r>
              <a:rPr lang="fa-IR" sz="4000" dirty="0" smtClean="0">
                <a:solidFill>
                  <a:schemeClr val="bg1"/>
                </a:solidFill>
              </a:rPr>
              <a:t>و </a:t>
            </a:r>
            <a:r>
              <a:rPr lang="en-US" sz="4000" dirty="0" smtClean="0">
                <a:solidFill>
                  <a:schemeClr val="bg1"/>
                </a:solidFill>
              </a:rPr>
              <a:t>Email Harvester </a:t>
            </a:r>
            <a:r>
              <a:rPr lang="fa-IR" sz="4000" dirty="0" smtClean="0">
                <a:solidFill>
                  <a:schemeClr val="bg1"/>
                </a:solidFill>
              </a:rPr>
              <a:t>ها و لیست بلند بالای کاربران ایرانی و خارجی اینترنتی هستند. کدامیک از مراجع قانونی، چنین مجوزهایی را برای این فروشگاه ها و حتی برخی شرکت ها صادر کرده اند که آنها می توانند به همین راحتی در این حوزه تخصصی و حساس فعالیت کنند سوالی است که معلوم نیست چه کسی به آن پاسخ خواهد داد. آنگاه که آنها در حال برگزاری و شرکت در سمینارها و جلسات آشنایی با اصول و قواعد بازاریابی های درست و قانونمند اینترنتی هستند، برخی بی خبران و ناآگاهان از قضایا با استفاده از برنامه های ارسال انبوه نامه های الکترونیکی، کاربران اینترنتی (چه ایرانی و چه خارجی) را هدف آماجی از نامه های تبلیغی خود قرار داده اند و تازه این طرف و آن طرف آگهی می زنند و صراحتاً اعلام می کنند که «بر روی اینترنت و با </a:t>
            </a:r>
            <a:r>
              <a:rPr lang="en-US" sz="4000" dirty="0" smtClean="0">
                <a:solidFill>
                  <a:schemeClr val="bg1"/>
                </a:solidFill>
              </a:rPr>
              <a:t>Email </a:t>
            </a:r>
            <a:r>
              <a:rPr lang="fa-IR" sz="4000" dirty="0" smtClean="0">
                <a:solidFill>
                  <a:schemeClr val="bg1"/>
                </a:solidFill>
              </a:rPr>
              <a:t>بازاریابی اینترنتی» می کنند. </a:t>
            </a:r>
            <a:br>
              <a:rPr lang="fa-IR" sz="4000" dirty="0" smtClean="0">
                <a:solidFill>
                  <a:schemeClr val="bg1"/>
                </a:solidFill>
              </a:rPr>
            </a:br>
            <a:r>
              <a:rPr lang="fa-IR" sz="4000" dirty="0" smtClean="0">
                <a:solidFill>
                  <a:schemeClr val="bg1"/>
                </a:solidFill>
              </a:rPr>
              <a:t>نا آگاهی و عدم اطلاع از اصول، قواعد و قوانین «بازاریابی اینترنتی» نه تنها خود این به اصطلاح «بازاریاب های قلابی اینترنتی» را در آینده ای نه چندان دور به زحمت و دردسر می اندازد، بلکه بیشتر و متاسفانه باعث «بی اعتبار» شدن و «بد سابقه» شدن مشتریان (از همه جا بی خبر) آنها می شود.</a:t>
            </a:r>
          </a:p>
          <a:p>
            <a:pPr marL="0" indent="0" algn="just">
              <a:buNone/>
            </a:pPr>
            <a:endParaRPr lang="fa-IR" dirty="0">
              <a:solidFill>
                <a:schemeClr val="bg1"/>
              </a:solidFill>
            </a:endParaRPr>
          </a:p>
        </p:txBody>
      </p:sp>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886" y="1331929"/>
            <a:ext cx="8472518" cy="4525963"/>
          </a:xfrm>
        </p:spPr>
        <p:txBody>
          <a:bodyPr>
            <a:noAutofit/>
          </a:bodyPr>
          <a:lstStyle/>
          <a:p>
            <a:pPr marL="0" indent="0" algn="just">
              <a:buNone/>
              <a:tabLst>
                <a:tab pos="82550" algn="l"/>
              </a:tabLst>
            </a:pPr>
            <a:r>
              <a:rPr lang="fa-IR" sz="2600" dirty="0" smtClean="0">
                <a:solidFill>
                  <a:schemeClr val="bg1"/>
                </a:solidFill>
              </a:rPr>
              <a:t>	هزاره </a:t>
            </a:r>
            <a:r>
              <a:rPr lang="fa-IR" sz="2600" dirty="0">
                <a:solidFill>
                  <a:schemeClr val="bg1"/>
                </a:solidFill>
              </a:rPr>
              <a:t>سوم یا عصر دیجیتال تغییرات شگرفی را در حوزه های مختلف به ویژه در زمینه کسب و کار و تجارت به وجود آورده است . فناوری اطلاعات با تاثیر بر اقتصاد جهان ، تغییرات همه جانبه ای را موجب شده است.</a:t>
            </a:r>
            <a:br>
              <a:rPr lang="fa-IR" sz="2600" dirty="0">
                <a:solidFill>
                  <a:schemeClr val="bg1"/>
                </a:solidFill>
              </a:rPr>
            </a:br>
            <a:r>
              <a:rPr lang="fa-IR" sz="2600" dirty="0" smtClean="0">
                <a:solidFill>
                  <a:schemeClr val="bg1"/>
                </a:solidFill>
              </a:rPr>
              <a:t>جهانی </a:t>
            </a:r>
            <a:r>
              <a:rPr lang="fa-IR" sz="2600" dirty="0">
                <a:solidFill>
                  <a:schemeClr val="bg1"/>
                </a:solidFill>
              </a:rPr>
              <a:t>شدن و مقررات زدایی ، تاکید بر سازمان های افقی ، فرایند محوری به جای وظیفه محوری ، استفاده از تفکر </a:t>
            </a:r>
            <a:r>
              <a:rPr lang="en-US" sz="2600" dirty="0">
                <a:solidFill>
                  <a:schemeClr val="bg1"/>
                </a:solidFill>
              </a:rPr>
              <a:t>IT </a:t>
            </a:r>
            <a:r>
              <a:rPr lang="fa-IR" sz="2600" dirty="0">
                <a:solidFill>
                  <a:schemeClr val="bg1"/>
                </a:solidFill>
              </a:rPr>
              <a:t>در تولید و خدمات ، افزایش فشار در کاهش زمان حضور در بازار ، افزایش قدرت چانه زنی مشتریان ، گسترش کانال های جدید توزیع ، توسعه و بکارگیری مفهوم</a:t>
            </a:r>
            <a:r>
              <a:rPr lang="fa-IR" sz="2600" dirty="0">
                <a:solidFill>
                  <a:schemeClr val="bg1"/>
                </a:solidFill>
                <a:hlinkClick r:id="rId2"/>
              </a:rPr>
              <a:t> مدیریت </a:t>
            </a:r>
            <a:r>
              <a:rPr lang="fa-IR" sz="2600" dirty="0">
                <a:solidFill>
                  <a:schemeClr val="bg1"/>
                </a:solidFill>
              </a:rPr>
              <a:t>روابط با مشتری در سازمان ها ، از مهم ترین این تاثیرات سشکلی و ماهوی در تجارت به شیوه سنتی پدید آورده است که به طور کلی رویکردهای جدیدی را طلب می کند </a:t>
            </a:r>
            <a:r>
              <a:rPr lang="fa-IR" sz="2600" dirty="0" smtClean="0">
                <a:solidFill>
                  <a:schemeClr val="bg1"/>
                </a:solidFill>
              </a:rPr>
              <a:t>.</a:t>
            </a:r>
          </a:p>
          <a:p>
            <a:pPr marL="0" indent="0" algn="just">
              <a:buNone/>
              <a:tabLst>
                <a:tab pos="82550" algn="l"/>
              </a:tabLst>
            </a:pPr>
            <a:r>
              <a:rPr lang="fa-IR" sz="2600" dirty="0" smtClean="0">
                <a:solidFill>
                  <a:schemeClr val="bg1"/>
                </a:solidFill>
              </a:rPr>
              <a:t>لذا </a:t>
            </a:r>
            <a:r>
              <a:rPr lang="fa-IR" sz="2600" dirty="0">
                <a:solidFill>
                  <a:schemeClr val="bg1"/>
                </a:solidFill>
              </a:rPr>
              <a:t>در اینجا و در صفحات بعد، با اشاره ای به ادبیات و مفهوم تجارت و بازاریابی الکترونیکی ، به کارکردها و تاثیرات آن در کسب وکارهای امروزی می پردازیم </a:t>
            </a:r>
            <a:r>
              <a:rPr lang="fa-IR" sz="2600" dirty="0" smtClean="0">
                <a:solidFill>
                  <a:schemeClr val="bg1"/>
                </a:solidFill>
              </a:rPr>
              <a:t>.</a:t>
            </a:r>
          </a:p>
          <a:p>
            <a:pPr marL="0" indent="0" algn="just">
              <a:buNone/>
              <a:tabLst>
                <a:tab pos="82550" algn="l"/>
              </a:tabLst>
            </a:pPr>
            <a:endParaRPr lang="fa-IR" sz="2600" dirty="0">
              <a:solidFill>
                <a:schemeClr val="bg1"/>
              </a:solidFill>
            </a:endParaRPr>
          </a:p>
          <a:p>
            <a:pPr algn="just"/>
            <a:endParaRPr lang="fa-IR" sz="2600" dirty="0">
              <a:solidFill>
                <a:schemeClr val="bg1"/>
              </a:solidFill>
            </a:endParaRPr>
          </a:p>
        </p:txBody>
      </p:sp>
      <p:sp>
        <p:nvSpPr>
          <p:cNvPr id="2" name="Title 1"/>
          <p:cNvSpPr>
            <a:spLocks noGrp="1"/>
          </p:cNvSpPr>
          <p:nvPr>
            <p:ph type="title"/>
          </p:nvPr>
        </p:nvSpPr>
        <p:spPr/>
        <p:txBody>
          <a:bodyPr>
            <a:normAutofit/>
          </a:bodyPr>
          <a:lstStyle/>
          <a:p>
            <a:pPr algn="r"/>
            <a:r>
              <a:rPr lang="fa-IR" b="1" dirty="0" smtClean="0">
                <a:solidFill>
                  <a:schemeClr val="bg1"/>
                </a:solidFill>
              </a:rPr>
              <a:t>مقدمه ای بر بازاریابی و تجارت الکترونیک </a:t>
            </a:r>
            <a:endParaRPr lang="fa-IR" dirty="0">
              <a:solidFill>
                <a:schemeClr val="bg1"/>
              </a:solidFill>
            </a:endParaRPr>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70000" lnSpcReduction="20000"/>
          </a:bodyPr>
          <a:lstStyle/>
          <a:p>
            <a:pPr marL="0" indent="0">
              <a:buNone/>
            </a:pPr>
            <a:r>
              <a:rPr lang="fa-IR" sz="3400" dirty="0" smtClean="0">
                <a:solidFill>
                  <a:schemeClr val="bg1"/>
                </a:solidFill>
              </a:rPr>
              <a:t>مهمترین اصل در بازاریابی از طریق پست الکترونیک یا </a:t>
            </a:r>
            <a:r>
              <a:rPr lang="en-US" sz="3400" dirty="0" smtClean="0">
                <a:solidFill>
                  <a:schemeClr val="bg1"/>
                </a:solidFill>
              </a:rPr>
              <a:t>Email Marketing </a:t>
            </a:r>
            <a:r>
              <a:rPr lang="fa-IR" sz="3400" dirty="0" smtClean="0">
                <a:solidFill>
                  <a:schemeClr val="bg1"/>
                </a:solidFill>
              </a:rPr>
              <a:t>آن است که ارسال کننده پیام های بازرگانی بایستی قبلاً از مخاطب «اجازه بگیرد» یا به عبارت دیگر «مخاطب یا کاربر اینترنتی» خود دریافت «خبرنامه ها و نامه های تبلیغی» آن شرکت ارسال کننده را با تنظیم و تکمیل فرم ها و طی مراحلی درخواست کرده باشد. و این همان چیزی است که کمتر شرکت یا سایت تبلیغی اینترنتی زحمت رعایت آن را به خود داده است.</a:t>
            </a:r>
          </a:p>
          <a:p>
            <a:pPr marL="0" indent="0">
              <a:buNone/>
            </a:pPr>
            <a:r>
              <a:rPr lang="fa-IR" sz="3400" dirty="0" smtClean="0">
                <a:solidFill>
                  <a:schemeClr val="bg1"/>
                </a:solidFill>
              </a:rPr>
              <a:t>بی رویه، پشت سر هم و بدون داشتن «اجازه صریح و شفاف» از مخاطبین، شرکت هایی به نام «تبلیغ اینترنتی» سیلی از نامه ها و خبرنامه های الکترونیکی خود را به سوی شرکت ها و آدرس های اینترنتی که در اختیار دارند (یا خریداری کرده اند) روانه می سازند. البته این موضوع، مساله ای نیست که تنها در ایران رخ می دهد، اسپم کننده های بسیاری در سرتاسر دنیا سرگرم این کار هستند و خبرنامه های تبلیغاتی خود را به این سو و آن سو ارسال می کنند، اما این حرکت در کل محکوم است و شرکت های معتبر، هیچگاه نامه یا خبرنامه ای را بدون «درخواست» و «اجازه» صریح و قاطع (در برخی موارد پس از حداقل دو بار تایید مخاطب) برای کسی (در اینجا کاربر اینترنتی که دارای آدرس پست الکترونیکی است) ارسال نمی کنند. </a:t>
            </a:r>
            <a:br>
              <a:rPr lang="fa-IR" sz="3400" dirty="0" smtClean="0">
                <a:solidFill>
                  <a:schemeClr val="bg1"/>
                </a:solidFill>
              </a:rPr>
            </a:br>
            <a:r>
              <a:rPr lang="fa-IR" sz="3400" dirty="0" smtClean="0">
                <a:solidFill>
                  <a:schemeClr val="bg1"/>
                </a:solidFill>
              </a:rPr>
              <a:t>بازاریابی از طریق پست الکترونیک مقوله ی جدیدی است، اصول، قواعد و قوانینی دارد که رعایت آنها امری ضروری و اجباری است. با رعایت آن اصول است که می توان موفق شد.</a:t>
            </a:r>
            <a:r>
              <a:rPr lang="fa-IR" dirty="0" smtClean="0">
                <a:solidFill>
                  <a:schemeClr val="bg1"/>
                </a:solidFill>
              </a:rPr>
              <a:t/>
            </a:r>
            <a:br>
              <a:rPr lang="fa-IR" dirty="0" smtClean="0">
                <a:solidFill>
                  <a:schemeClr val="bg1"/>
                </a:solidFill>
              </a:rPr>
            </a:br>
            <a:endParaRPr lang="fa-IR" dirty="0">
              <a:solidFill>
                <a:schemeClr val="bg1"/>
              </a:solidFill>
            </a:endParaRPr>
          </a:p>
        </p:txBody>
      </p:sp>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fa-IR" dirty="0">
                <a:solidFill>
                  <a:schemeClr val="bg1"/>
                </a:solidFill>
              </a:rPr>
              <a:t> آیا شما برنامه ای برای برنامه ریزی در سایت خود دارید؟ اگر نه اکنون وقت آن است که درباره توسعه یک برنامه به تفکر بپردازید. برنامه بازاریابی به شما کمک می کند که برای برنامه های روزانه و طولانی مدت خود تصمیمات درستی بگیرید.</a:t>
            </a:r>
            <a:endParaRPr lang="fa-IR" dirty="0" smtClean="0">
              <a:solidFill>
                <a:schemeClr val="bg1"/>
              </a:solidFill>
            </a:endParaRPr>
          </a:p>
          <a:p>
            <a:pPr marL="0" indent="0">
              <a:buNone/>
            </a:pPr>
            <a:r>
              <a:rPr lang="fa-IR" dirty="0">
                <a:solidFill>
                  <a:schemeClr val="bg1"/>
                </a:solidFill>
              </a:rPr>
              <a:t>طراجی برنامه بازاریابی کار سخت و دشواری نیست و حتی به مدرک بازاریابی و تجربیات فراوان نیاز ندارد.</a:t>
            </a:r>
            <a:endParaRPr lang="fa-IR" dirty="0" smtClean="0">
              <a:solidFill>
                <a:schemeClr val="bg1"/>
              </a:solidFill>
            </a:endParaRPr>
          </a:p>
          <a:p>
            <a:pPr marL="0" indent="0">
              <a:buNone/>
            </a:pPr>
            <a:r>
              <a:rPr lang="fa-IR" dirty="0">
                <a:solidFill>
                  <a:schemeClr val="bg1"/>
                </a:solidFill>
              </a:rPr>
              <a:t>شما هم می توانید این کار را انجام دهید. اگر چه لازم است برای برنامه خود به اندازه کافی وقت بگذارید. ساختن طرح کلی بازاریابی در یک فرایند پنج مرحله ای قابل تهیه است.</a:t>
            </a:r>
            <a:endParaRPr lang="fa-IR" dirty="0" smtClean="0">
              <a:solidFill>
                <a:schemeClr val="bg1"/>
              </a:solidFill>
            </a:endParaRPr>
          </a:p>
          <a:p>
            <a:endParaRPr lang="fa-IR" dirty="0">
              <a:solidFill>
                <a:schemeClr val="bg1"/>
              </a:solidFill>
            </a:endParaRPr>
          </a:p>
        </p:txBody>
      </p:sp>
      <p:sp>
        <p:nvSpPr>
          <p:cNvPr id="2" name="Title 1"/>
          <p:cNvSpPr>
            <a:spLocks noGrp="1"/>
          </p:cNvSpPr>
          <p:nvPr>
            <p:ph type="title"/>
          </p:nvPr>
        </p:nvSpPr>
        <p:spPr/>
        <p:txBody>
          <a:bodyPr>
            <a:normAutofit/>
          </a:bodyPr>
          <a:lstStyle/>
          <a:p>
            <a:r>
              <a:rPr lang="fa-IR" b="1" dirty="0" smtClean="0"/>
              <a:t>5 مرحله برنامه ریزی در بازاریابی الکترونیکی</a:t>
            </a:r>
            <a:endParaRPr lang="fa-IR" dirty="0"/>
          </a:p>
        </p:txBody>
      </p:sp>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Autofit/>
          </a:bodyPr>
          <a:lstStyle/>
          <a:p>
            <a:pPr marL="0" indent="0">
              <a:buNone/>
            </a:pPr>
            <a:r>
              <a:rPr lang="fa-IR" sz="2400" dirty="0">
                <a:solidFill>
                  <a:schemeClr val="bg1"/>
                </a:solidFill>
              </a:rPr>
              <a:t>مرجله اول: جمع اوری و تحلیل اطلاعات.</a:t>
            </a:r>
            <a:endParaRPr lang="fa-IR" sz="2400" dirty="0" smtClean="0">
              <a:solidFill>
                <a:schemeClr val="bg1"/>
              </a:solidFill>
            </a:endParaRPr>
          </a:p>
          <a:p>
            <a:pPr marL="0" indent="0">
              <a:buNone/>
            </a:pPr>
            <a:r>
              <a:rPr lang="fa-IR" sz="2400" dirty="0">
                <a:solidFill>
                  <a:schemeClr val="bg1"/>
                </a:solidFill>
              </a:rPr>
              <a:t>شما به اطلاعاتی راجع به شرکت، رقبا، مشتریان و دیگر عوامل موثر در صنعت نیاز خواهید داشت. این شامل همه ان چیزهایی است که شما می توانید در باره چگونگی تاثیرات گسترش اینترنت در صنعت و حرفه خود بدست اورید یعنی ارتباط ان را با مواردی همچون تولیدات، توسعه، اساس قیمت گذاری و راهکارهای توزیع مورد بررسی قرار دهید.</a:t>
            </a:r>
            <a:endParaRPr lang="fa-IR" sz="2400" dirty="0" smtClean="0">
              <a:solidFill>
                <a:schemeClr val="bg1"/>
              </a:solidFill>
            </a:endParaRPr>
          </a:p>
          <a:p>
            <a:pPr marL="0" indent="0">
              <a:buNone/>
            </a:pPr>
            <a:r>
              <a:rPr lang="fa-IR" sz="2400" dirty="0">
                <a:solidFill>
                  <a:schemeClr val="bg1"/>
                </a:solidFill>
              </a:rPr>
              <a:t>بواسطه ای اطلاعات شما می توانید کسب و کار و تحلیل های سازمان تجارت جهانی را به اجرا بگذارید و به خوبی مشتریان هدف خود را شناسایی کنید.</a:t>
            </a:r>
            <a:endParaRPr lang="fa-IR" sz="2400" dirty="0" smtClean="0">
              <a:solidFill>
                <a:schemeClr val="bg1"/>
              </a:solidFill>
            </a:endParaRPr>
          </a:p>
          <a:p>
            <a:pPr marL="0" indent="0">
              <a:buNone/>
            </a:pPr>
            <a:r>
              <a:rPr lang="fa-IR" sz="2400" dirty="0">
                <a:solidFill>
                  <a:schemeClr val="bg1"/>
                </a:solidFill>
              </a:rPr>
              <a:t>مرحله دوم:چالش اصلی خود را به کنکاش بگذارید.</a:t>
            </a:r>
            <a:endParaRPr lang="fa-IR" sz="2400" dirty="0" smtClean="0">
              <a:solidFill>
                <a:schemeClr val="bg1"/>
              </a:solidFill>
            </a:endParaRPr>
          </a:p>
          <a:p>
            <a:pPr marL="0" indent="0">
              <a:buNone/>
            </a:pPr>
            <a:r>
              <a:rPr lang="fa-IR" sz="2400" dirty="0">
                <a:solidFill>
                  <a:schemeClr val="bg1"/>
                </a:solidFill>
              </a:rPr>
              <a:t>چالش های اصلی مربوط به اینترنت که قصد دست یابی به آنها را دارید بنویسید. استناد به این چالش های اساسی به شما کمک خواهد کرد که بتوانید بر روی هدف خاصی تمرکز کنید زمانی که در حال بسط دادن برنامه کلی خود هستید.</a:t>
            </a:r>
            <a:endParaRPr lang="fa-IR" sz="2400" dirty="0" smtClean="0">
              <a:solidFill>
                <a:schemeClr val="bg1"/>
              </a:solidFill>
            </a:endParaRPr>
          </a:p>
          <a:p>
            <a:pPr marL="0" indent="0">
              <a:buNone/>
            </a:pPr>
            <a:r>
              <a:rPr lang="fa-IR" sz="2400" dirty="0">
                <a:solidFill>
                  <a:schemeClr val="bg1"/>
                </a:solidFill>
              </a:rPr>
              <a:t>شما می توانید این چالش ها را در قالب سوالاتی مطرح کنید. ما چگونه می توانیم..............................؟</a:t>
            </a:r>
            <a:endParaRPr lang="fa-IR" sz="2400" dirty="0" smtClean="0">
              <a:solidFill>
                <a:schemeClr val="bg1"/>
              </a:solidFill>
            </a:endParaRPr>
          </a:p>
          <a:p>
            <a:pPr marL="0" indent="0">
              <a:buNone/>
            </a:pPr>
            <a:r>
              <a:rPr lang="fa-IR" sz="2400" dirty="0">
                <a:solidFill>
                  <a:schemeClr val="bg1"/>
                </a:solidFill>
              </a:rPr>
              <a:t>زمانی که برنامه کلی بازاریابی وب سایت شما تکمیل شد جواب این سوالات مربوط به چالش های اساسی شما را خواهد داد.</a:t>
            </a:r>
            <a:endParaRPr lang="fa-IR" sz="2400" dirty="0" smtClean="0">
              <a:solidFill>
                <a:schemeClr val="bg1"/>
              </a:solidFill>
            </a:endParaRPr>
          </a:p>
          <a:p>
            <a:endParaRPr lang="fa-IR" sz="2400" dirty="0">
              <a:solidFill>
                <a:schemeClr val="bg1"/>
              </a:solidFill>
            </a:endParaRPr>
          </a:p>
        </p:txBody>
      </p:sp>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fontScale="92500"/>
          </a:bodyPr>
          <a:lstStyle/>
          <a:p>
            <a:pPr marL="82550" indent="-82550">
              <a:buNone/>
            </a:pPr>
            <a:r>
              <a:rPr lang="fa-IR" dirty="0">
                <a:solidFill>
                  <a:schemeClr val="bg1"/>
                </a:solidFill>
              </a:rPr>
              <a:t>مرحله سوم: اهداف وب سایت خود را طراحی کنید.</a:t>
            </a:r>
            <a:endParaRPr lang="fa-IR" dirty="0" smtClean="0">
              <a:solidFill>
                <a:schemeClr val="bg1"/>
              </a:solidFill>
            </a:endParaRPr>
          </a:p>
          <a:p>
            <a:pPr marL="82550" indent="-82550">
              <a:buNone/>
            </a:pPr>
            <a:r>
              <a:rPr lang="fa-IR" dirty="0">
                <a:solidFill>
                  <a:schemeClr val="bg1"/>
                </a:solidFill>
              </a:rPr>
              <a:t>اهداف شما می تواند به این سوال که چگونه خواهید توانست بر چالش های اساسی بازاریابی خود چیره شوید در شرایط کلی پاسخ دهد.</a:t>
            </a:r>
            <a:endParaRPr lang="fa-IR" dirty="0" smtClean="0">
              <a:solidFill>
                <a:schemeClr val="bg1"/>
              </a:solidFill>
            </a:endParaRPr>
          </a:p>
          <a:p>
            <a:pPr marL="82550" indent="-82550">
              <a:buNone/>
            </a:pPr>
            <a:r>
              <a:rPr lang="fa-IR" dirty="0">
                <a:solidFill>
                  <a:schemeClr val="bg1"/>
                </a:solidFill>
              </a:rPr>
              <a:t>اگر چالش اساسی در مروبط به سایت شرکت شما این است که چگونه وب سایت شما می تواند برای کاربران کسب و کار ایجاد کند به طور مثال یک هدف یرای برنامه ریزی بازاریبی وب سایت شما می تواند بالا بردن و زیاد کردن خدمات بر خط بواسطه درست کردن سایت های پویا و علاقمند کردن مشتریان باشد.</a:t>
            </a:r>
            <a:endParaRPr lang="fa-IR" dirty="0" smtClean="0">
              <a:solidFill>
                <a:schemeClr val="bg1"/>
              </a:solidFill>
            </a:endParaRPr>
          </a:p>
          <a:p>
            <a:pPr marL="82550" indent="-82550">
              <a:buNone/>
            </a:pPr>
            <a:r>
              <a:rPr lang="fa-IR" dirty="0">
                <a:solidFill>
                  <a:schemeClr val="bg1"/>
                </a:solidFill>
              </a:rPr>
              <a:t>مرحله چهارم: استراتژی خود را طراحی کنید.</a:t>
            </a:r>
            <a:endParaRPr lang="fa-IR" dirty="0" smtClean="0">
              <a:solidFill>
                <a:schemeClr val="bg1"/>
              </a:solidFill>
            </a:endParaRPr>
          </a:p>
          <a:p>
            <a:pPr marL="82550" indent="-82550">
              <a:buNone/>
            </a:pPr>
            <a:r>
              <a:rPr lang="fa-IR" dirty="0">
                <a:solidFill>
                  <a:schemeClr val="bg1"/>
                </a:solidFill>
              </a:rPr>
              <a:t>استراتژی ها از اهداف شما حمایت خواهند کرد. استراتزی ها تعریف کننده شیوها و راهکارهای کلی برخورد با اهداف هستند. به عنوان مثال استراتزی لازم برای حمایت از هدفی که در بالا ذکر شد می تواند شامل:</a:t>
            </a:r>
            <a:endParaRPr lang="fa-IR" dirty="0" smtClean="0">
              <a:solidFill>
                <a:schemeClr val="bg1"/>
              </a:solidFill>
            </a:endParaRPr>
          </a:p>
          <a:p>
            <a:pPr marL="82550" indent="-82550">
              <a:buNone/>
            </a:pPr>
            <a:r>
              <a:rPr lang="fa-IR" dirty="0">
                <a:solidFill>
                  <a:schemeClr val="bg1"/>
                </a:solidFill>
              </a:rPr>
              <a:t>1- بهبود بخشیدن ارتباطات، اطلاعات و آموزش های برخط باشد.</a:t>
            </a:r>
            <a:endParaRPr lang="fa-IR" dirty="0" smtClean="0">
              <a:solidFill>
                <a:schemeClr val="bg1"/>
              </a:solidFill>
            </a:endParaRPr>
          </a:p>
          <a:p>
            <a:pPr marL="82550" indent="-82550">
              <a:buNone/>
            </a:pPr>
            <a:r>
              <a:rPr lang="fa-IR" dirty="0">
                <a:solidFill>
                  <a:schemeClr val="bg1"/>
                </a:solidFill>
              </a:rPr>
              <a:t>2- پویا کردن و جذاب کردن سازمان در اینترنت باشد</a:t>
            </a:r>
            <a:endParaRPr lang="fa-IR" dirty="0" smtClean="0">
              <a:solidFill>
                <a:schemeClr val="bg1"/>
              </a:solidFill>
            </a:endParaRPr>
          </a:p>
          <a:p>
            <a:pPr marL="82550" indent="-82550">
              <a:buNone/>
            </a:pPr>
            <a:r>
              <a:rPr lang="fa-IR" dirty="0">
                <a:solidFill>
                  <a:schemeClr val="bg1"/>
                </a:solidFill>
              </a:rPr>
              <a:t>3- استفاه از امکانات موجود وب </a:t>
            </a:r>
            <a:r>
              <a:rPr lang="fa-IR" dirty="0" smtClean="0">
                <a:solidFill>
                  <a:schemeClr val="bg1"/>
                </a:solidFill>
              </a:rPr>
              <a:t>سایت </a:t>
            </a:r>
            <a:r>
              <a:rPr lang="fa-IR" dirty="0">
                <a:solidFill>
                  <a:schemeClr val="bg1"/>
                </a:solidFill>
              </a:rPr>
              <a:t>برای برقراری ارتباط با مشتریان موجود.</a:t>
            </a:r>
            <a:endParaRPr lang="fa-IR"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92500"/>
          </a:bodyPr>
          <a:lstStyle/>
          <a:p>
            <a:r>
              <a:rPr lang="fa-IR" dirty="0">
                <a:solidFill>
                  <a:schemeClr val="bg1"/>
                </a:solidFill>
              </a:rPr>
              <a:t>مرحله 5:ا نتخاب تاکتیک</a:t>
            </a:r>
            <a:endParaRPr lang="fa-IR" dirty="0" smtClean="0">
              <a:solidFill>
                <a:schemeClr val="bg1"/>
              </a:solidFill>
            </a:endParaRPr>
          </a:p>
          <a:p>
            <a:r>
              <a:rPr lang="fa-IR" dirty="0">
                <a:solidFill>
                  <a:schemeClr val="bg1"/>
                </a:solidFill>
              </a:rPr>
              <a:t>تاکتیک جایی پیاده سازی می شود که حرکتی صورت پذیرد. تاکتیتک چیزی است که شما می توانید با استفاده از آن به استراتژی های خود حیات ببخشید.</a:t>
            </a:r>
            <a:endParaRPr lang="fa-IR" dirty="0" smtClean="0">
              <a:solidFill>
                <a:schemeClr val="bg1"/>
              </a:solidFill>
            </a:endParaRPr>
          </a:p>
          <a:p>
            <a:r>
              <a:rPr lang="fa-IR" dirty="0">
                <a:solidFill>
                  <a:schemeClr val="bg1"/>
                </a:solidFill>
              </a:rPr>
              <a:t>تاکتیک برای استراتزی شما 2 ذکر شده در مثال بالا (بهبود بخشیدن ارتباطات، اطلاعات، و آموزش های بر خط) می تواند شامل:</a:t>
            </a:r>
            <a:endParaRPr lang="fa-IR" dirty="0" smtClean="0">
              <a:solidFill>
                <a:schemeClr val="bg1"/>
              </a:solidFill>
            </a:endParaRPr>
          </a:p>
          <a:p>
            <a:r>
              <a:rPr lang="fa-IR" dirty="0">
                <a:solidFill>
                  <a:schemeClr val="bg1"/>
                </a:solidFill>
              </a:rPr>
              <a:t>1- به اشتراک گذاشتن تجربیات و مشاهدات شما در کسب و کارتان بوسیله شرکت دادن دیگران در تابلوهای گفتگو</a:t>
            </a:r>
            <a:endParaRPr lang="fa-IR" dirty="0" smtClean="0">
              <a:solidFill>
                <a:schemeClr val="bg1"/>
              </a:solidFill>
            </a:endParaRPr>
          </a:p>
          <a:p>
            <a:r>
              <a:rPr lang="fa-IR" dirty="0">
                <a:solidFill>
                  <a:schemeClr val="bg1"/>
                </a:solidFill>
              </a:rPr>
              <a:t>2- ارائه دادن یک خیرنامه الکترونیکی بوسیله ایمیل</a:t>
            </a:r>
            <a:endParaRPr lang="fa-IR" dirty="0" smtClean="0">
              <a:solidFill>
                <a:schemeClr val="bg1"/>
              </a:solidFill>
            </a:endParaRPr>
          </a:p>
          <a:p>
            <a:r>
              <a:rPr lang="fa-IR" dirty="0">
                <a:solidFill>
                  <a:schemeClr val="bg1"/>
                </a:solidFill>
              </a:rPr>
              <a:t>3- ثبت نام کردن سایت در موتورهای جستجو ولیست های تخصصی</a:t>
            </a:r>
            <a:endParaRPr lang="fa-IR" dirty="0" smtClean="0">
              <a:solidFill>
                <a:schemeClr val="bg1"/>
              </a:solidFill>
            </a:endParaRPr>
          </a:p>
          <a:p>
            <a:r>
              <a:rPr lang="fa-IR" dirty="0">
                <a:solidFill>
                  <a:schemeClr val="bg1"/>
                </a:solidFill>
              </a:rPr>
              <a:t>بعد از اینکه طرح اولیه شما آماده شد شما باید آن را در جریان کار به اجرا بگذارید. افزایش کارایی و انطباق نیاز به دریافت پاسخ و نتیجه مطلوب دارد تا بتواند تغییرات و دگرگونی های مورد نظر را ایجاد نماید. بسیاری از شرکتها برنامه بازاریابی خود را به صورت سالیانه ارتقا می بخشاند و مورد بازبینی قرار می دهند. زمانی که برنامه بودجه بندی برای سال جدید را آغاز می کنند و مروری بر برنامه های کسب و کار شرکتشان میکنند.</a:t>
            </a:r>
            <a:endParaRPr lang="fa-IR" dirty="0" smtClean="0">
              <a:solidFill>
                <a:schemeClr val="bg1"/>
              </a:solidFill>
            </a:endParaRPr>
          </a:p>
          <a:p>
            <a:endParaRPr lang="fa-IR" dirty="0">
              <a:solidFill>
                <a:schemeClr val="bg1"/>
              </a:solidFill>
            </a:endParaRPr>
          </a:p>
        </p:txBody>
      </p:sp>
    </p:spTree>
  </p:cSld>
  <p:clrMapOvr>
    <a:masterClrMapping/>
  </p:clrMapOvr>
  <p:transition>
    <p:spli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143668"/>
          </a:xfrm>
        </p:spPr>
        <p:txBody>
          <a:bodyPr>
            <a:noAutofit/>
          </a:bodyPr>
          <a:lstStyle/>
          <a:p>
            <a:pPr marL="0" indent="0">
              <a:buNone/>
            </a:pPr>
            <a:r>
              <a:rPr lang="fa-IR" sz="2000" b="1" dirty="0" smtClean="0">
                <a:solidFill>
                  <a:schemeClr val="bg1"/>
                </a:solidFill>
              </a:rPr>
              <a:t>مدل نیروهای پنج­گانه پورتر: </a:t>
            </a:r>
            <a:endParaRPr lang="fa-IR" sz="2000" dirty="0" smtClean="0">
              <a:solidFill>
                <a:schemeClr val="bg1"/>
              </a:solidFill>
            </a:endParaRPr>
          </a:p>
          <a:p>
            <a:pPr marL="0" indent="0">
              <a:buNone/>
            </a:pPr>
            <a:r>
              <a:rPr lang="fa-IR" sz="2000" dirty="0" smtClean="0">
                <a:solidFill>
                  <a:schemeClr val="bg1"/>
                </a:solidFill>
              </a:rPr>
              <a:t>آنالیز نیروهای پنج­گانه، چارچوبی برای مدیریت کسب و کار می باشند که در سال ۱۹۷۹ توسط پورتر ایجاد گردید . این آنالیز اثر نیروهای نزدیک به کمپانی که توانایی آن ها برای رفع نیاز مشتریان و فراهم کردن سود را شامل می شود آزمایش می کند. تغییر در هر یک از این نیروها کمپانی را نیازمند دستیابی و ارزیابی دوباره بازار می نماید .</a:t>
            </a:r>
          </a:p>
          <a:p>
            <a:pPr marL="0" indent="0">
              <a:buNone/>
            </a:pPr>
            <a:r>
              <a:rPr lang="fa-IR" sz="2000" dirty="0" smtClean="0">
                <a:solidFill>
                  <a:schemeClr val="bg1"/>
                </a:solidFill>
              </a:rPr>
              <a:t>۱- قدرت خریدار : هنگامی زیاد است که خریدار حق انتخاب زیادی داشته باشد و هنگامی کم است که حق انتخاب زیادی نداشته باشد . به عنوان یک تامین کننده کالا و خدمات سازمان ها آرزو دارند که قدرت خریدار را کاهش دهند.</a:t>
            </a:r>
          </a:p>
          <a:p>
            <a:pPr marL="0" indent="0">
              <a:buNone/>
            </a:pPr>
            <a:r>
              <a:rPr lang="fa-IR" sz="2000" dirty="0" smtClean="0">
                <a:solidFill>
                  <a:schemeClr val="bg1"/>
                </a:solidFill>
              </a:rPr>
              <a:t>۲- قدرت فروشنده : هنگامی زیاد است که خریدار حق انتخاب پایینی داشته باشد مبنی بر این که از چه کسی خرید کند و هنگامی پایین است که خریداران حق انتخاب زیادی داشته باشند . قدرت فروشنده و قدرت خریدار عکس یکدیگرند.</a:t>
            </a:r>
          </a:p>
          <a:p>
            <a:pPr marL="0" indent="0">
              <a:buNone/>
            </a:pPr>
            <a:r>
              <a:rPr lang="fa-IR" sz="2000" dirty="0" smtClean="0">
                <a:solidFill>
                  <a:schemeClr val="bg1"/>
                </a:solidFill>
              </a:rPr>
              <a:t>۳- تهدید جایگزینی کالا یا خدمات : بستگی به گرایش خریدار برای جایگزینی، هزینه تغییر خریدار،  سطح آگاهی از محصولات متفاوت و همچنین هزینه های اضافی عملکرد جایگزینی دارد. این تهدید زمانی بالا است که محصولات و خدمات متناوب زیادی وجود داشته باشد و هنگامی پایین است که تناوب زیادی برای انتخاب کردن وجود نداشته باشد.</a:t>
            </a:r>
          </a:p>
          <a:p>
            <a:pPr marL="0" indent="0">
              <a:buNone/>
            </a:pPr>
            <a:r>
              <a:rPr lang="fa-IR" sz="2000" dirty="0" smtClean="0">
                <a:solidFill>
                  <a:schemeClr val="bg1"/>
                </a:solidFill>
              </a:rPr>
              <a:t>۴- تهدید وارد شوندگان جدید: این تهدید زمانی بالاست که ورود برای رقیبان جدید به بازار آسان باشد و هنگامی پایین است که منع ورود مهمی برای آن ها وجود داشته باشد.</a:t>
            </a:r>
          </a:p>
          <a:p>
            <a:pPr marL="0" indent="0">
              <a:buNone/>
            </a:pPr>
            <a:r>
              <a:rPr lang="fa-IR" sz="2000" dirty="0" smtClean="0">
                <a:solidFill>
                  <a:schemeClr val="bg1"/>
                </a:solidFill>
              </a:rPr>
              <a:t>۵- رقابت و همچشمی میان رقبای موجود: هنگامی بالاست که رقابت تندی در بازار وجود دارد و هنگامی پایین است که رقابت ساده تری وجود داشته باشد .</a:t>
            </a:r>
          </a:p>
          <a:p>
            <a:endParaRPr lang="fa-IR" sz="2000" dirty="0">
              <a:solidFill>
                <a:schemeClr val="bg1"/>
              </a:solidFill>
            </a:endParaRPr>
          </a:p>
        </p:txBody>
      </p:sp>
    </p:spTree>
  </p:cSld>
  <p:clrMapOvr>
    <a:masterClrMapping/>
  </p:clrMapOvr>
  <p:transition>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6357958"/>
          </a:xfrm>
        </p:spPr>
        <p:txBody>
          <a:bodyPr>
            <a:normAutofit fontScale="55000" lnSpcReduction="20000"/>
          </a:bodyPr>
          <a:lstStyle/>
          <a:p>
            <a:pPr marL="0" indent="0">
              <a:buNone/>
            </a:pPr>
            <a:r>
              <a:rPr lang="fa-IR" sz="4500" dirty="0" smtClean="0">
                <a:solidFill>
                  <a:schemeClr val="bg1"/>
                </a:solidFill>
              </a:rPr>
              <a:t>مدل نیروهای پنج­گانه پورتر را برای یکی از سایت های شبکه های اجتماعی </a:t>
            </a:r>
            <a:r>
              <a:rPr lang="en-US" sz="4500" dirty="0" smtClean="0">
                <a:solidFill>
                  <a:schemeClr val="bg1"/>
                </a:solidFill>
              </a:rPr>
              <a:t>Ning.com </a:t>
            </a:r>
            <a:r>
              <a:rPr lang="fa-IR" sz="4500" dirty="0" smtClean="0">
                <a:solidFill>
                  <a:schemeClr val="bg1"/>
                </a:solidFill>
              </a:rPr>
              <a:t>استفاده می­کنیم.هدف بیان چگونگی استفاده از این مدل در آنالیز مدل کسب و کار است. این سایت برای کاربران خود سرویس های رایگانی، برای ایجاد میزبانی شبکه های اجتماعی خود فراهم می آورد. البته این سرویس های رایگان محدودیت هایی مثل محدودیت فضای دیسک را  نیز شامل می شوند.</a:t>
            </a:r>
          </a:p>
          <a:p>
            <a:pPr marL="0" indent="0">
              <a:buNone/>
            </a:pPr>
            <a:r>
              <a:rPr lang="fa-IR" sz="4500" dirty="0" smtClean="0">
                <a:solidFill>
                  <a:schemeClr val="bg1"/>
                </a:solidFill>
              </a:rPr>
              <a:t>مانند بسیاری از شبکه های اجتماعی دیگر تبلیغات آنلاین در صفحه های شبکه های اجتماعی ایجاد شده توسط کاربران قرار می­گیرد. مدل درآمد دیگر این سایت سرویس حق بیمه « </a:t>
            </a:r>
            <a:r>
              <a:rPr lang="en-US" sz="4500" dirty="0" smtClean="0">
                <a:solidFill>
                  <a:schemeClr val="bg1"/>
                </a:solidFill>
              </a:rPr>
              <a:t>premium service» </a:t>
            </a:r>
            <a:r>
              <a:rPr lang="fa-IR" sz="4500" dirty="0" smtClean="0">
                <a:solidFill>
                  <a:schemeClr val="bg1"/>
                </a:solidFill>
              </a:rPr>
              <a:t>می باشد که کاربران را به صورت ماهیانه شارژ می نماید.</a:t>
            </a:r>
          </a:p>
          <a:p>
            <a:pPr marL="0" indent="0">
              <a:buNone/>
            </a:pPr>
            <a:r>
              <a:rPr lang="fa-IR" sz="4500" dirty="0" smtClean="0">
                <a:solidFill>
                  <a:schemeClr val="bg1"/>
                </a:solidFill>
              </a:rPr>
              <a:t>خریداران اصلی، کمپانی­های تبلیغ کننده و مشترکین حق بیمه هستند.</a:t>
            </a:r>
          </a:p>
          <a:p>
            <a:pPr marL="0" indent="0">
              <a:buNone/>
            </a:pPr>
            <a:r>
              <a:rPr lang="fa-IR" sz="4500" dirty="0" smtClean="0">
                <a:solidFill>
                  <a:schemeClr val="bg1"/>
                </a:solidFill>
              </a:rPr>
              <a:t>قدرت خریدار تا زمانی که تبلیغ کنندگان و کاربران حق بیمه همین سرویس ها را از وب سایت های شبکه های اجتماعی دیگر دریافت کنند زیاد است . توجه به این نکته جالب است که فروشندگان اصلی این سایت شبکه اجتماعی، بازدید کنندگانی هستند که این سایت شبکه اجتماعی را بازدید می کنند. دلیل اصلی آن تعداد و انواع انسان­هایی هستند که از این سایت بازدید می کنند و مشخص می کند که این سایت چقدر برای تبلیغ کنندگان بالقوه جذاب است.</a:t>
            </a:r>
          </a:p>
          <a:p>
            <a:pPr marL="0" indent="0">
              <a:buNone/>
            </a:pPr>
            <a:r>
              <a:rPr lang="fa-IR" sz="4500" dirty="0" smtClean="0">
                <a:solidFill>
                  <a:schemeClr val="bg1"/>
                </a:solidFill>
              </a:rPr>
              <a:t>در مقایسه، بقیه انواع فروشندگانی که سخت افزار ، نرم افزار و پهنای باند شبکه را برای سایت فراهم می آورند نقش کم اهمیت­تری را ایفا می کنند.</a:t>
            </a:r>
          </a:p>
          <a:p>
            <a:pPr marL="0" indent="0">
              <a:buNone/>
            </a:pPr>
            <a:endParaRPr lang="fa-IR" sz="2800" dirty="0" smtClean="0">
              <a:solidFill>
                <a:schemeClr val="bg1"/>
              </a:solidFill>
            </a:endParaRPr>
          </a:p>
          <a:p>
            <a:endParaRPr lang="fa-IR" dirty="0"/>
          </a:p>
        </p:txBody>
      </p:sp>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Autofit/>
          </a:bodyPr>
          <a:lstStyle/>
          <a:p>
            <a:pPr marL="0" indent="0">
              <a:buNone/>
            </a:pPr>
            <a:r>
              <a:rPr lang="fa-IR" sz="2400" dirty="0" smtClean="0">
                <a:solidFill>
                  <a:schemeClr val="bg1"/>
                </a:solidFill>
              </a:rPr>
              <a:t>قدرت فروشنده نیز بالاست به این دلیل که سایت های شبکه های اجتماعی زیادی وجود دارند که بازدید کنندگان ممکن است آن­ها را برای بازدید انتخاب نمایند. برای کاهش قدرت فروشنده </a:t>
            </a:r>
            <a:r>
              <a:rPr lang="en-US" sz="2400" dirty="0" err="1" smtClean="0">
                <a:solidFill>
                  <a:schemeClr val="bg1"/>
                </a:solidFill>
              </a:rPr>
              <a:t>Ning</a:t>
            </a:r>
            <a:r>
              <a:rPr lang="en-US" sz="2400" dirty="0" smtClean="0">
                <a:solidFill>
                  <a:schemeClr val="bg1"/>
                </a:solidFill>
              </a:rPr>
              <a:t> </a:t>
            </a:r>
            <a:r>
              <a:rPr lang="fa-IR" sz="2400" dirty="0" smtClean="0">
                <a:solidFill>
                  <a:schemeClr val="bg1"/>
                </a:solidFill>
              </a:rPr>
              <a:t>نیاز دارد تا سرویس های جذابی را برای کاربرانش فراهم آورد تا به آن­ها اجازه دهد که شبکه های اجتماعی جذابی را ایجاد و بازدید کنندگان مشتری را جذب نمایند .موقعی که تعداد اعضا افزایش می­یابد ، قدرت فروشنده نیز کاهش می یابد، چرا که اکثر مردم ترجیح می دهند به شبکه های اجتماعی که دوستانشان قبلاً در آن عضو بوده اند ملحق شوند.</a:t>
            </a:r>
          </a:p>
          <a:p>
            <a:pPr marL="0" indent="0">
              <a:buNone/>
            </a:pPr>
            <a:r>
              <a:rPr lang="fa-IR" sz="2400" dirty="0" smtClean="0">
                <a:solidFill>
                  <a:schemeClr val="bg1"/>
                </a:solidFill>
              </a:rPr>
              <a:t>تهدید جایگزینی کالا و خدمات نیز در این مورد بالاست چون سرویس­های متناوب دیگری در دسترس خریداران می باشد . این جا هزینه تغییر ، شبکه های اجتماعی خواهد بود که در </a:t>
            </a:r>
            <a:r>
              <a:rPr lang="en-US" sz="2400" dirty="0" err="1" smtClean="0">
                <a:solidFill>
                  <a:schemeClr val="bg1"/>
                </a:solidFill>
              </a:rPr>
              <a:t>Ning</a:t>
            </a:r>
            <a:r>
              <a:rPr lang="en-US" sz="2400" dirty="0" smtClean="0">
                <a:solidFill>
                  <a:schemeClr val="bg1"/>
                </a:solidFill>
              </a:rPr>
              <a:t> </a:t>
            </a:r>
            <a:r>
              <a:rPr lang="fa-IR" sz="2400" dirty="0" smtClean="0">
                <a:solidFill>
                  <a:schemeClr val="bg1"/>
                </a:solidFill>
              </a:rPr>
              <a:t>میزبان می باشند. هزینه تغییر موقعی که اعضای </a:t>
            </a:r>
            <a:r>
              <a:rPr lang="en-US" sz="2400" dirty="0" err="1" smtClean="0">
                <a:solidFill>
                  <a:schemeClr val="bg1"/>
                </a:solidFill>
              </a:rPr>
              <a:t>Ning</a:t>
            </a:r>
            <a:r>
              <a:rPr lang="en-US" sz="2400" dirty="0" smtClean="0">
                <a:solidFill>
                  <a:schemeClr val="bg1"/>
                </a:solidFill>
              </a:rPr>
              <a:t> </a:t>
            </a:r>
            <a:r>
              <a:rPr lang="fa-IR" sz="2400" dirty="0" smtClean="0">
                <a:solidFill>
                  <a:schemeClr val="bg1"/>
                </a:solidFill>
              </a:rPr>
              <a:t>تصمیم به ترک آن و ملحق شدن به فراهم آورنده شبکه اجتماعی دیگری می­گیرند بالا خواهد رفت. تهدید وارد شوندگان جدید نیز در این مورد بالاست زیرا از زمانی که </a:t>
            </a:r>
            <a:r>
              <a:rPr lang="en-US" sz="2400" dirty="0" err="1" smtClean="0">
                <a:solidFill>
                  <a:schemeClr val="bg1"/>
                </a:solidFill>
              </a:rPr>
              <a:t>Ning</a:t>
            </a:r>
            <a:r>
              <a:rPr lang="en-US" sz="2400" dirty="0" smtClean="0">
                <a:solidFill>
                  <a:schemeClr val="bg1"/>
                </a:solidFill>
              </a:rPr>
              <a:t> </a:t>
            </a:r>
            <a:r>
              <a:rPr lang="fa-IR" sz="2400" dirty="0" smtClean="0">
                <a:solidFill>
                  <a:schemeClr val="bg1"/>
                </a:solidFill>
              </a:rPr>
              <a:t>شروع به فعالیت کرده است شبکه های اجتماعی آنلاین بسیار دیگری نیز تاسیس شده اند و منع ورود قوی نیز هنوز در این مورد وجود ندارد.</a:t>
            </a:r>
          </a:p>
          <a:p>
            <a:pPr marL="0" indent="0">
              <a:buNone/>
            </a:pPr>
            <a:r>
              <a:rPr lang="fa-IR" sz="2400" dirty="0" smtClean="0">
                <a:solidFill>
                  <a:schemeClr val="bg1"/>
                </a:solidFill>
              </a:rPr>
              <a:t>از زمانی که شبکه های اجتماعی مشابه زیادی وجود داشته است رقابت و همچشمی در بین آن ها نیز شدید و تند بوده است.</a:t>
            </a:r>
          </a:p>
          <a:p>
            <a:pPr>
              <a:buNone/>
            </a:pPr>
            <a:endParaRPr lang="fa-IR" sz="1050" dirty="0">
              <a:solidFill>
                <a:schemeClr val="bg1"/>
              </a:solidFill>
            </a:endParaRPr>
          </a:p>
        </p:txBody>
      </p:sp>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66"/>
            <a:ext cx="8229600" cy="5738834"/>
          </a:xfrm>
        </p:spPr>
        <p:txBody>
          <a:bodyPr>
            <a:normAutofit/>
          </a:bodyPr>
          <a:lstStyle/>
          <a:p>
            <a:pPr marL="0" indent="0">
              <a:buNone/>
            </a:pPr>
            <a:r>
              <a:rPr lang="fa-IR" sz="2800" dirty="0" smtClean="0">
                <a:solidFill>
                  <a:schemeClr val="bg1"/>
                </a:solidFill>
              </a:rPr>
              <a:t>آنالیز انجام شده از مدل های کسب و کار به این نکته اشاره دارد که تبلیغات، کارمزد پیوند و سرویس های بر مبنای حق اشتراک از مدل های اصلی درآمدی وب سایت های شبکه های اجتماعی می باشد.</a:t>
            </a:r>
          </a:p>
          <a:p>
            <a:pPr marL="0" indent="0">
              <a:buNone/>
            </a:pPr>
            <a:r>
              <a:rPr lang="fa-IR" sz="2800" dirty="0" smtClean="0">
                <a:solidFill>
                  <a:schemeClr val="bg1"/>
                </a:solidFill>
              </a:rPr>
              <a:t>آنالیز نیروی پنچ گانه این موضوع را برای شبکه های اجتماعی آنلاین آشکار می سازد که برای ماندن در عرصه رقابت باید سرویس های نو و با کیفیت را فراهم آورند تا هم کاربران جدید را به خدمت بگیرند و هم اعضای قدیمی باقی بمانند. خصوصیات و کیفیت سرویس های فراهم آورده شده است که مشخص می کند آیا مردم به این سایت شبکه اجتماعی قلاب خواهند خورد یا خیر.</a:t>
            </a:r>
          </a:p>
          <a:p>
            <a:pPr marL="0" indent="0">
              <a:buNone/>
            </a:pPr>
            <a:r>
              <a:rPr lang="fa-IR" sz="2800" dirty="0" smtClean="0">
                <a:solidFill>
                  <a:schemeClr val="bg1"/>
                </a:solidFill>
              </a:rPr>
              <a:t>در آینده شبکه های اجتماعی آنلاین سرویس های دیگری مانند فروش کالا را نیز به خدمات خود اضافه نموده تا راه درآمد جدیدی را نیز ایجاد کنند .</a:t>
            </a:r>
          </a:p>
          <a:p>
            <a:endParaRPr lang="fa-IR" dirty="0"/>
          </a:p>
        </p:txBody>
      </p:sp>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429288"/>
          </a:xfrm>
        </p:spPr>
        <p:txBody>
          <a:bodyPr>
            <a:normAutofit fontScale="55000" lnSpcReduction="20000"/>
          </a:bodyPr>
          <a:lstStyle/>
          <a:p>
            <a:pPr marL="0" indent="0">
              <a:buNone/>
            </a:pPr>
            <a:r>
              <a:rPr lang="fa-IR" sz="4200" dirty="0" smtClean="0">
                <a:solidFill>
                  <a:schemeClr val="bg1"/>
                </a:solidFill>
              </a:rPr>
              <a:t>بازاریابی سنتی به خاطر افزایش خوی مشتری به سمت تبلیغات تلویزیونی و نامه های مستقیم در حال انقراض است.</a:t>
            </a:r>
          </a:p>
          <a:p>
            <a:pPr marL="0" indent="0">
              <a:buNone/>
            </a:pPr>
            <a:r>
              <a:rPr lang="fa-IR" sz="4200" dirty="0" smtClean="0">
                <a:solidFill>
                  <a:schemeClr val="bg1"/>
                </a:solidFill>
              </a:rPr>
              <a:t>با افزایش محبوبیت سیستم های پیشنهاد محصول، وب سایت های شبکه های اجتماعی و برنامه­های گفتگوی آنلاین و شبکه­های اجتماعی بزرگ در همه جا وجود خواهند داشت.</a:t>
            </a:r>
          </a:p>
          <a:p>
            <a:pPr marL="0" indent="0">
              <a:buNone/>
            </a:pPr>
            <a:r>
              <a:rPr lang="fa-IR" sz="4200" dirty="0" smtClean="0">
                <a:solidFill>
                  <a:schemeClr val="bg1"/>
                </a:solidFill>
              </a:rPr>
              <a:t>شبکه های اجتماعی به طریقی تجارت الکترونیک را متحول ساخته و آن را به سمت مسیری جدید سوق می دهند که با این روش تجارت الکترونیک بر مسائل و مشکلات موجود در کسب و کار و بنگاه های الکترونیکی غلبه کرده است.</a:t>
            </a:r>
          </a:p>
          <a:p>
            <a:pPr marL="0" indent="0">
              <a:buNone/>
            </a:pPr>
            <a:r>
              <a:rPr lang="fa-IR" sz="4200" dirty="0" smtClean="0">
                <a:solidFill>
                  <a:schemeClr val="bg1"/>
                </a:solidFill>
              </a:rPr>
              <a:t>تحقیقات اخیر نشان می دهد که بیان شفاهی میان مشتریان برای رشد و توسعه یک کمپانی به مراتب مثبت تر و بهتر خواهد بود.بازار یابی به طرق شفاهی مزیتی اساسی دارد چرا که پیشنهاد و توصیه از یک دوست یا منبع مورد اطمینان می تواند کمبود اعتبار موجود در تبلیغات را جبران نماید.</a:t>
            </a:r>
          </a:p>
          <a:p>
            <a:pPr marL="0" indent="0">
              <a:buNone/>
            </a:pPr>
            <a:r>
              <a:rPr lang="fa-IR" sz="4200" dirty="0" smtClean="0">
                <a:solidFill>
                  <a:schemeClr val="bg1"/>
                </a:solidFill>
              </a:rPr>
              <a:t>ماورای بازاریابی، بهینه سازی شفاهی به طور بالقوه قابلیت کاربرد در هر دستگاه و گروه که با وجود منابع کم، از آن انتظار و بازدهی اجتماعی بالایی می­رود، خواهد داشت.</a:t>
            </a:r>
          </a:p>
          <a:p>
            <a:pPr marL="0" indent="0">
              <a:buNone/>
            </a:pPr>
            <a:r>
              <a:rPr lang="fa-IR" sz="4200" dirty="0" smtClean="0">
                <a:solidFill>
                  <a:schemeClr val="bg1"/>
                </a:solidFill>
              </a:rPr>
              <a:t>در آینده شبکه اجتماعی آنلاین سرویس های دیگری مانند فروش کالا را نیز به خدمات خود اضافه نموده تا راه درآمد جدیدی را نیز ایجاد کنند</a:t>
            </a:r>
          </a:p>
          <a:p>
            <a:endParaRPr lang="fa-IR" dirty="0">
              <a:solidFill>
                <a:schemeClr val="bg1"/>
              </a:solidFill>
            </a:endParaRPr>
          </a:p>
        </p:txBody>
      </p:sp>
      <p:sp>
        <p:nvSpPr>
          <p:cNvPr id="2" name="Title 1"/>
          <p:cNvSpPr>
            <a:spLocks noGrp="1"/>
          </p:cNvSpPr>
          <p:nvPr>
            <p:ph type="title"/>
          </p:nvPr>
        </p:nvSpPr>
        <p:spPr>
          <a:xfrm>
            <a:off x="457200" y="71414"/>
            <a:ext cx="8229600" cy="1143000"/>
          </a:xfrm>
        </p:spPr>
        <p:txBody>
          <a:bodyPr>
            <a:normAutofit/>
          </a:bodyPr>
          <a:lstStyle/>
          <a:p>
            <a:pPr algn="ctr"/>
            <a:r>
              <a:rPr lang="fa-IR" b="1" dirty="0" smtClean="0">
                <a:solidFill>
                  <a:schemeClr val="bg1"/>
                </a:solidFill>
              </a:rPr>
              <a:t>جمع­بندی:</a:t>
            </a:r>
            <a:endParaRPr lang="fa-IR" dirty="0">
              <a:solidFill>
                <a:schemeClr val="bg1"/>
              </a:solidFill>
            </a:endParaRPr>
          </a:p>
        </p:txBody>
      </p:sp>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pPr marL="0" indent="0">
              <a:buNone/>
            </a:pPr>
            <a:r>
              <a:rPr lang="fa-IR" b="1" dirty="0" smtClean="0">
                <a:solidFill>
                  <a:schemeClr val="bg1"/>
                </a:solidFill>
              </a:rPr>
              <a:t>تاریخچه</a:t>
            </a:r>
          </a:p>
          <a:p>
            <a:pPr marL="0" indent="0">
              <a:buNone/>
            </a:pPr>
            <a:r>
              <a:rPr lang="fa-IR" dirty="0" smtClean="0">
                <a:solidFill>
                  <a:schemeClr val="bg1"/>
                </a:solidFill>
              </a:rPr>
              <a:t>درسال 1989 اولین مبادلات تجاری از طریق شبکه‌های </a:t>
            </a:r>
            <a:r>
              <a:rPr lang="fa-IR" dirty="0" smtClean="0">
                <a:solidFill>
                  <a:schemeClr val="bg1"/>
                </a:solidFill>
                <a:hlinkClick r:id="rId2" tooltip="کامپیوتر"/>
              </a:rPr>
              <a:t>کامپیوتری</a:t>
            </a:r>
            <a:r>
              <a:rPr lang="fa-IR" dirty="0" smtClean="0">
                <a:solidFill>
                  <a:schemeClr val="bg1"/>
                </a:solidFill>
              </a:rPr>
              <a:t> صورت گرفت. پنج سال بعد تعداد کامپیوترهایی که به </a:t>
            </a:r>
            <a:r>
              <a:rPr lang="fa-IR" dirty="0" smtClean="0">
                <a:solidFill>
                  <a:schemeClr val="bg1"/>
                </a:solidFill>
                <a:hlinkClick r:id="rId3"/>
              </a:rPr>
              <a:t>اینترنت</a:t>
            </a:r>
            <a:r>
              <a:rPr lang="fa-IR" dirty="0" smtClean="0">
                <a:solidFill>
                  <a:schemeClr val="bg1"/>
                </a:solidFill>
              </a:rPr>
              <a:t> پیوستند به طور فزاینده‌ای افزایش یافت و این فرصت را برای شرکتها و مشتریان فراهم آورد تا در محیط دیجیتالی تجارت به دنبال کسب ارزش بیشتر باشند. اینترنت اولین محیط دیجیتالی تجارت نبود بلکه درسال 1981 دولت </a:t>
            </a:r>
            <a:r>
              <a:rPr lang="fa-IR" dirty="0" smtClean="0">
                <a:solidFill>
                  <a:schemeClr val="bg1"/>
                </a:solidFill>
                <a:hlinkClick r:id="rId4"/>
              </a:rPr>
              <a:t>فرانسه</a:t>
            </a:r>
            <a:r>
              <a:rPr lang="fa-IR" dirty="0" smtClean="0">
                <a:solidFill>
                  <a:schemeClr val="bg1"/>
                </a:solidFill>
              </a:rPr>
              <a:t> پروژه </a:t>
            </a:r>
            <a:r>
              <a:rPr lang="fa-IR" i="1" dirty="0" smtClean="0">
                <a:solidFill>
                  <a:schemeClr val="bg1"/>
                </a:solidFill>
              </a:rPr>
              <a:t>تله تل</a:t>
            </a:r>
            <a:r>
              <a:rPr lang="fa-IR" dirty="0" smtClean="0">
                <a:solidFill>
                  <a:schemeClr val="bg1"/>
                </a:solidFill>
              </a:rPr>
              <a:t> را اجرا کرد که هدف اصلی آن بهبود خدمات مخابراتی بود که بعدها با توسعه فناوری کاربران اجازه یافتند کالا و خدمات مورد نیاز خودرا به صورت آن لاین خریداری کنند. پس از اینکه وب توسط </a:t>
            </a:r>
            <a:r>
              <a:rPr lang="fa-IR" dirty="0">
                <a:solidFill>
                  <a:schemeClr val="bg1"/>
                </a:solidFill>
                <a:hlinkClick r:id="rId5" tooltip="تیم برنرزلی (صفحه وجود ندارد)"/>
              </a:rPr>
              <a:t>تیم برنرزلی</a:t>
            </a:r>
            <a:r>
              <a:rPr lang="fa-IR" dirty="0" smtClean="0">
                <a:solidFill>
                  <a:schemeClr val="bg1"/>
                </a:solidFill>
              </a:rPr>
              <a:t> معرفی گردید و مرورگرهایی توسط </a:t>
            </a:r>
            <a:r>
              <a:rPr lang="fa-IR" dirty="0" smtClean="0">
                <a:solidFill>
                  <a:schemeClr val="bg1"/>
                </a:solidFill>
                <a:hlinkClick r:id="rId6"/>
              </a:rPr>
              <a:t>مایکروسافت</a:t>
            </a:r>
            <a:r>
              <a:rPr lang="fa-IR" dirty="0" smtClean="0">
                <a:solidFill>
                  <a:schemeClr val="bg1"/>
                </a:solidFill>
              </a:rPr>
              <a:t> و </a:t>
            </a:r>
            <a:r>
              <a:rPr lang="fa-IR" dirty="0">
                <a:solidFill>
                  <a:schemeClr val="bg1"/>
                </a:solidFill>
                <a:hlinkClick r:id="rId7" tooltip="نت اسکیپ (صفحه وجود ندارد)"/>
              </a:rPr>
              <a:t>نت اسکیپ</a:t>
            </a:r>
            <a:r>
              <a:rPr lang="fa-IR" dirty="0" smtClean="0">
                <a:solidFill>
                  <a:schemeClr val="bg1"/>
                </a:solidFill>
              </a:rPr>
              <a:t> تولید شدند امکان جستجوی سریع تر وآسان تر در اینترنت برای کاربران فراهم شد و شرکتهای زیادی به ثبت قلمرو و طراحی و راه اندازی </a:t>
            </a:r>
            <a:r>
              <a:rPr lang="fa-IR" dirty="0" smtClean="0">
                <a:solidFill>
                  <a:schemeClr val="bg1"/>
                </a:solidFill>
                <a:hlinkClick r:id="rId8"/>
              </a:rPr>
              <a:t>وب‌گاه</a:t>
            </a:r>
            <a:r>
              <a:rPr lang="fa-IR" dirty="0" smtClean="0">
                <a:solidFill>
                  <a:schemeClr val="bg1"/>
                </a:solidFill>
              </a:rPr>
              <a:t> اقدام نمودند</a:t>
            </a:r>
            <a:r>
              <a:rPr lang="fa-IR" baseline="30000" dirty="0" smtClean="0">
                <a:solidFill>
                  <a:schemeClr val="bg1"/>
                </a:solidFill>
                <a:hlinkClick r:id="rId9"/>
              </a:rPr>
              <a:t>[۲]</a:t>
            </a:r>
            <a:endParaRPr lang="fa-IR" dirty="0" smtClean="0">
              <a:solidFill>
                <a:schemeClr val="bg1"/>
              </a:solidFill>
            </a:endParaRPr>
          </a:p>
          <a:p>
            <a:pPr marL="0" indent="0">
              <a:buNone/>
            </a:pPr>
            <a:r>
              <a:rPr lang="fa-IR" b="1" dirty="0" smtClean="0">
                <a:solidFill>
                  <a:schemeClr val="bg1"/>
                </a:solidFill>
              </a:rPr>
              <a:t> </a:t>
            </a:r>
            <a:endParaRPr lang="fa-IR" dirty="0" smtClean="0">
              <a:solidFill>
                <a:schemeClr val="bg1"/>
              </a:solidFill>
            </a:endParaRPr>
          </a:p>
          <a:p>
            <a:endParaRPr lang="fa-IR" dirty="0">
              <a:solidFill>
                <a:schemeClr val="bg1"/>
              </a:solidFill>
            </a:endParaRPr>
          </a:p>
        </p:txBody>
      </p:sp>
    </p:spTree>
  </p:cSld>
  <p:clrMapOvr>
    <a:masterClrMapping/>
  </p:clrMapOvr>
  <p:transition>
    <p:spli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43510"/>
          </a:xfrm>
        </p:spPr>
        <p:txBody>
          <a:bodyPr>
            <a:normAutofit fontScale="92500" lnSpcReduction="10000"/>
          </a:bodyPr>
          <a:lstStyle/>
          <a:p>
            <a:r>
              <a:rPr lang="fa-IR" dirty="0" smtClean="0">
                <a:solidFill>
                  <a:schemeClr val="bg1"/>
                </a:solidFill>
                <a:hlinkClick r:id="rId2"/>
              </a:rPr>
              <a:t>مقالات بازاریابی الکترونیک</a:t>
            </a:r>
            <a:endParaRPr lang="fa-IR" dirty="0" smtClean="0">
              <a:solidFill>
                <a:schemeClr val="bg1"/>
              </a:solidFill>
            </a:endParaRPr>
          </a:p>
          <a:p>
            <a:pPr algn="l" rtl="0"/>
            <a:r>
              <a:rPr lang="en-US" dirty="0" err="1" smtClean="0">
                <a:solidFill>
                  <a:schemeClr val="bg1"/>
                </a:solidFill>
              </a:rPr>
              <a:t>Shipside,Steve</a:t>
            </a:r>
            <a:r>
              <a:rPr lang="en-US" dirty="0" smtClean="0">
                <a:solidFill>
                  <a:schemeClr val="bg1"/>
                </a:solidFill>
              </a:rPr>
              <a:t> (2002), "Branding on the Internet: New International Marketing </a:t>
            </a:r>
            <a:r>
              <a:rPr lang="en-US" dirty="0" err="1" smtClean="0">
                <a:solidFill>
                  <a:schemeClr val="bg1"/>
                </a:solidFill>
              </a:rPr>
              <a:t>Issues",Management</a:t>
            </a:r>
            <a:r>
              <a:rPr lang="en-US" dirty="0" smtClean="0">
                <a:solidFill>
                  <a:schemeClr val="bg1"/>
                </a:solidFill>
              </a:rPr>
              <a:t> Research </a:t>
            </a:r>
            <a:r>
              <a:rPr lang="en-US" dirty="0" err="1" smtClean="0">
                <a:solidFill>
                  <a:schemeClr val="bg1"/>
                </a:solidFill>
              </a:rPr>
              <a:t>News,Vol</a:t>
            </a:r>
            <a:r>
              <a:rPr lang="en-US" dirty="0" smtClean="0">
                <a:solidFill>
                  <a:schemeClr val="bg1"/>
                </a:solidFill>
              </a:rPr>
              <a:t> 25,No12,pp 53-62. </a:t>
            </a:r>
          </a:p>
          <a:p>
            <a:pPr algn="l" rtl="0"/>
            <a:r>
              <a:rPr lang="en-US" dirty="0" err="1" smtClean="0">
                <a:solidFill>
                  <a:schemeClr val="bg1"/>
                </a:solidFill>
              </a:rPr>
              <a:t>Jobber,David</a:t>
            </a:r>
            <a:r>
              <a:rPr lang="en-US" dirty="0" smtClean="0">
                <a:solidFill>
                  <a:schemeClr val="bg1"/>
                </a:solidFill>
              </a:rPr>
              <a:t> (2004), "Principles and Practice of Marketing",4 </a:t>
            </a:r>
            <a:r>
              <a:rPr lang="en-US" dirty="0" err="1" smtClean="0">
                <a:solidFill>
                  <a:schemeClr val="bg1"/>
                </a:solidFill>
              </a:rPr>
              <a:t>th</a:t>
            </a:r>
            <a:r>
              <a:rPr lang="en-US" dirty="0" smtClean="0">
                <a:solidFill>
                  <a:schemeClr val="bg1"/>
                </a:solidFill>
              </a:rPr>
              <a:t> </a:t>
            </a:r>
            <a:r>
              <a:rPr lang="en-US" dirty="0" err="1" smtClean="0">
                <a:solidFill>
                  <a:schemeClr val="bg1"/>
                </a:solidFill>
              </a:rPr>
              <a:t>ed</a:t>
            </a:r>
            <a:r>
              <a:rPr lang="en-US" dirty="0" smtClean="0">
                <a:solidFill>
                  <a:schemeClr val="bg1"/>
                </a:solidFill>
              </a:rPr>
              <a:t> ,</a:t>
            </a:r>
            <a:r>
              <a:rPr lang="en-US" dirty="0" err="1" smtClean="0">
                <a:solidFill>
                  <a:schemeClr val="bg1"/>
                </a:solidFill>
              </a:rPr>
              <a:t>London:McGraw</a:t>
            </a:r>
            <a:r>
              <a:rPr lang="en-US" dirty="0" smtClean="0">
                <a:solidFill>
                  <a:schemeClr val="bg1"/>
                </a:solidFill>
              </a:rPr>
              <a:t>-Hill. </a:t>
            </a:r>
          </a:p>
          <a:p>
            <a:pPr algn="l" rtl="0"/>
            <a:r>
              <a:rPr lang="en-US" dirty="0" err="1" smtClean="0">
                <a:solidFill>
                  <a:schemeClr val="bg1"/>
                </a:solidFill>
              </a:rPr>
              <a:t>Rafi,Mohammad</a:t>
            </a:r>
            <a:r>
              <a:rPr lang="en-US" dirty="0" smtClean="0">
                <a:solidFill>
                  <a:schemeClr val="bg1"/>
                </a:solidFill>
              </a:rPr>
              <a:t> et al (2002), "Internet Marketing : building Advantage in Networked </a:t>
            </a:r>
            <a:r>
              <a:rPr lang="en-US" dirty="0" err="1" smtClean="0">
                <a:solidFill>
                  <a:schemeClr val="bg1"/>
                </a:solidFill>
              </a:rPr>
              <a:t>Economy",New</a:t>
            </a:r>
            <a:r>
              <a:rPr lang="en-US" dirty="0" smtClean="0">
                <a:solidFill>
                  <a:schemeClr val="bg1"/>
                </a:solidFill>
              </a:rPr>
              <a:t> York: McGraw-Hill. </a:t>
            </a:r>
          </a:p>
          <a:p>
            <a:pPr algn="l" rtl="0"/>
            <a:r>
              <a:rPr lang="en-US" dirty="0" err="1" smtClean="0">
                <a:solidFill>
                  <a:schemeClr val="bg1"/>
                </a:solidFill>
              </a:rPr>
              <a:t>Kotler,Philip</a:t>
            </a:r>
            <a:r>
              <a:rPr lang="en-US" dirty="0" smtClean="0">
                <a:solidFill>
                  <a:schemeClr val="bg1"/>
                </a:solidFill>
              </a:rPr>
              <a:t> et al (2001), "Principles of Marketing",3rd </a:t>
            </a:r>
            <a:r>
              <a:rPr lang="en-US" dirty="0" err="1" smtClean="0">
                <a:solidFill>
                  <a:schemeClr val="bg1"/>
                </a:solidFill>
              </a:rPr>
              <a:t>ed,Upper</a:t>
            </a:r>
            <a:r>
              <a:rPr lang="en-US" dirty="0" smtClean="0">
                <a:solidFill>
                  <a:schemeClr val="bg1"/>
                </a:solidFill>
              </a:rPr>
              <a:t> Saddle </a:t>
            </a:r>
            <a:r>
              <a:rPr lang="en-US" dirty="0" err="1" smtClean="0">
                <a:solidFill>
                  <a:schemeClr val="bg1"/>
                </a:solidFill>
              </a:rPr>
              <a:t>River,New</a:t>
            </a:r>
            <a:r>
              <a:rPr lang="en-US" dirty="0" smtClean="0">
                <a:solidFill>
                  <a:schemeClr val="bg1"/>
                </a:solidFill>
              </a:rPr>
              <a:t> Jersey : Prentice Hall. </a:t>
            </a:r>
          </a:p>
          <a:p>
            <a:pPr algn="l" rtl="0"/>
            <a:r>
              <a:rPr lang="en-US" dirty="0" err="1" smtClean="0">
                <a:solidFill>
                  <a:schemeClr val="bg1"/>
                </a:solidFill>
              </a:rPr>
              <a:t>Chaffey,Dave</a:t>
            </a:r>
            <a:r>
              <a:rPr lang="en-US" dirty="0" smtClean="0">
                <a:solidFill>
                  <a:schemeClr val="bg1"/>
                </a:solidFill>
              </a:rPr>
              <a:t> (2004),"E-Business and E-commerce Management: </a:t>
            </a:r>
            <a:r>
              <a:rPr lang="en-US" dirty="0" err="1" smtClean="0">
                <a:solidFill>
                  <a:schemeClr val="bg1"/>
                </a:solidFill>
              </a:rPr>
              <a:t>Strategy,Practice",UK</a:t>
            </a:r>
            <a:r>
              <a:rPr lang="en-US" dirty="0" smtClean="0">
                <a:solidFill>
                  <a:schemeClr val="bg1"/>
                </a:solidFill>
              </a:rPr>
              <a:t>: Prentice Hall.</a:t>
            </a:r>
          </a:p>
          <a:p>
            <a:endParaRPr lang="fa-IR" dirty="0">
              <a:solidFill>
                <a:schemeClr val="bg1"/>
              </a:solidFill>
            </a:endParaRPr>
          </a:p>
        </p:txBody>
      </p:sp>
      <p:sp>
        <p:nvSpPr>
          <p:cNvPr id="2" name="Title 1"/>
          <p:cNvSpPr>
            <a:spLocks noGrp="1"/>
          </p:cNvSpPr>
          <p:nvPr>
            <p:ph type="title"/>
          </p:nvPr>
        </p:nvSpPr>
        <p:spPr/>
        <p:txBody>
          <a:bodyPr/>
          <a:lstStyle/>
          <a:p>
            <a:pPr algn="r"/>
            <a:r>
              <a:rPr lang="fa-IR" b="1" dirty="0" smtClean="0">
                <a:solidFill>
                  <a:schemeClr val="bg1"/>
                </a:solidFill>
              </a:rPr>
              <a:t>منابع</a:t>
            </a:r>
            <a:endParaRPr lang="fa-IR" dirty="0">
              <a:solidFill>
                <a:schemeClr val="bg1"/>
              </a:solidFill>
            </a:endParaRPr>
          </a:p>
        </p:txBody>
      </p:sp>
    </p:spTree>
  </p:cSld>
  <p:clrMapOvr>
    <a:masterClrMapping/>
  </p:clrMapOvr>
  <p:transition>
    <p:spli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a-IR" dirty="0" smtClean="0">
                <a:solidFill>
                  <a:schemeClr val="bg1"/>
                </a:solidFill>
              </a:rPr>
              <a:t>فقط حضور در اینترنت </a:t>
            </a:r>
          </a:p>
          <a:p>
            <a:pPr marL="0" indent="0">
              <a:buNone/>
            </a:pPr>
            <a:r>
              <a:rPr lang="fa-IR" dirty="0" smtClean="0">
                <a:solidFill>
                  <a:schemeClr val="bg1"/>
                </a:solidFill>
              </a:rPr>
              <a:t>استفاده از خدمات شرکتهای ارائه دهنده خدمات تجاری آنلاین </a:t>
            </a:r>
          </a:p>
          <a:p>
            <a:pPr marL="0" indent="0">
              <a:buNone/>
            </a:pPr>
            <a:r>
              <a:rPr lang="fa-IR" dirty="0" smtClean="0">
                <a:solidFill>
                  <a:schemeClr val="bg1"/>
                </a:solidFill>
              </a:rPr>
              <a:t>فروش از طریق سایر سایتها </a:t>
            </a:r>
          </a:p>
          <a:p>
            <a:pPr marL="0" indent="0">
              <a:buNone/>
            </a:pPr>
            <a:r>
              <a:rPr lang="fa-IR" dirty="0" smtClean="0">
                <a:solidFill>
                  <a:schemeClr val="bg1"/>
                </a:solidFill>
              </a:rPr>
              <a:t>راه اندازی سایتهای مخصوص به خود </a:t>
            </a:r>
          </a:p>
          <a:p>
            <a:pPr marL="0" indent="0">
              <a:buNone/>
            </a:pPr>
            <a:r>
              <a:rPr lang="fa-IR" dirty="0" smtClean="0">
                <a:solidFill>
                  <a:schemeClr val="bg1"/>
                </a:solidFill>
              </a:rPr>
              <a:t>پاسخ به سئوالات رایج مشتریان </a:t>
            </a:r>
          </a:p>
          <a:p>
            <a:pPr marL="0" indent="0">
              <a:buNone/>
            </a:pPr>
            <a:r>
              <a:rPr lang="fa-IR" dirty="0" smtClean="0">
                <a:solidFill>
                  <a:schemeClr val="bg1"/>
                </a:solidFill>
              </a:rPr>
              <a:t>حفظ جایگاه در بازار و یا موقعیت رهبری در یک بازار خاص </a:t>
            </a:r>
          </a:p>
          <a:p>
            <a:pPr marL="0" indent="0">
              <a:buNone/>
            </a:pPr>
            <a:r>
              <a:rPr lang="fa-IR" dirty="0" smtClean="0">
                <a:solidFill>
                  <a:schemeClr val="bg1"/>
                </a:solidFill>
              </a:rPr>
              <a:t>تاکید بر فعالیت در سطح فراملی </a:t>
            </a:r>
          </a:p>
          <a:p>
            <a:pPr marL="0" indent="0">
              <a:buNone/>
            </a:pPr>
            <a:r>
              <a:rPr lang="fa-IR" dirty="0" smtClean="0">
                <a:solidFill>
                  <a:schemeClr val="bg1"/>
                </a:solidFill>
              </a:rPr>
              <a:t>صرفه جویی در زمان و آموزش به مشتریان</a:t>
            </a:r>
            <a:endParaRPr lang="fa-IR" dirty="0"/>
          </a:p>
        </p:txBody>
      </p:sp>
      <p:sp>
        <p:nvSpPr>
          <p:cNvPr id="3" name="Title 2"/>
          <p:cNvSpPr>
            <a:spLocks noGrp="1"/>
          </p:cNvSpPr>
          <p:nvPr>
            <p:ph type="title"/>
          </p:nvPr>
        </p:nvSpPr>
        <p:spPr/>
        <p:txBody>
          <a:bodyPr>
            <a:normAutofit/>
          </a:bodyPr>
          <a:lstStyle/>
          <a:p>
            <a:pPr algn="r"/>
            <a:r>
              <a:rPr lang="fa-IR" b="1" dirty="0" smtClean="0">
                <a:solidFill>
                  <a:schemeClr val="bg1"/>
                </a:solidFill>
              </a:rPr>
              <a:t>اهداف</a:t>
            </a:r>
            <a:endParaRPr lang="fa-IR" dirty="0"/>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643998" cy="6357982"/>
          </a:xfrm>
        </p:spPr>
        <p:txBody>
          <a:bodyPr>
            <a:normAutofit fontScale="62500" lnSpcReduction="20000"/>
          </a:bodyPr>
          <a:lstStyle/>
          <a:p>
            <a:r>
              <a:rPr lang="fa-IR" sz="3100" b="1" dirty="0" smtClean="0">
                <a:solidFill>
                  <a:schemeClr val="bg1"/>
                </a:solidFill>
              </a:rPr>
              <a:t>برنامه ریزی بازاریابی الکترونیک</a:t>
            </a:r>
          </a:p>
          <a:p>
            <a:r>
              <a:rPr lang="fa-IR" sz="3100" dirty="0" smtClean="0">
                <a:solidFill>
                  <a:schemeClr val="bg1"/>
                </a:solidFill>
              </a:rPr>
              <a:t>نقطه شروع برای کسب موفقیت دربازاریابی الکترونیک مانند راهبرد بازاریابی یا کسب و کار خلق یک فرایند راهبردی است که به خوبی تعریف شده باشد تا اهداف بازاریابی را از طریق ارتباطات بازاریابی پیوندداده و روش هایی را برای کسب اهداف مورد نظر طراحی کند.</a:t>
            </a:r>
          </a:p>
          <a:p>
            <a:r>
              <a:rPr lang="fa-IR" sz="3100" dirty="0" smtClean="0">
                <a:solidFill>
                  <a:schemeClr val="bg1"/>
                </a:solidFill>
              </a:rPr>
              <a:t>چستون </a:t>
            </a:r>
            <a:r>
              <a:rPr lang="fa-IR" sz="3100" baseline="30000" dirty="0" smtClean="0">
                <a:solidFill>
                  <a:schemeClr val="bg1"/>
                </a:solidFill>
                <a:hlinkClick r:id="rId2"/>
              </a:rPr>
              <a:t>[۵]</a:t>
            </a:r>
            <a:r>
              <a:rPr lang="fa-IR" sz="3100" dirty="0" smtClean="0">
                <a:solidFill>
                  <a:schemeClr val="bg1"/>
                </a:solidFill>
              </a:rPr>
              <a:t>. و چیفی </a:t>
            </a:r>
            <a:r>
              <a:rPr lang="fa-IR" sz="3100" baseline="30000" dirty="0" smtClean="0">
                <a:solidFill>
                  <a:schemeClr val="bg1"/>
                </a:solidFill>
                <a:hlinkClick r:id="rId2"/>
              </a:rPr>
              <a:t>[۶]</a:t>
            </a:r>
            <a:r>
              <a:rPr lang="fa-IR" sz="3100" dirty="0" smtClean="0">
                <a:solidFill>
                  <a:schemeClr val="bg1"/>
                </a:solidFill>
              </a:rPr>
              <a:t> و همکاران پیشنهاد می‌کنند که تدوین راهبرد بازاریابی الکترونیک باید شامل عناصر و عوامل مشابهی با راهبرد بازاریابی سنتی باشد.برای این منظور می‌توان از مدل </a:t>
            </a:r>
            <a:r>
              <a:rPr lang="en-US" sz="3100" dirty="0" smtClean="0">
                <a:solidFill>
                  <a:schemeClr val="bg1"/>
                </a:solidFill>
              </a:rPr>
              <a:t>SOSTAC </a:t>
            </a:r>
            <a:r>
              <a:rPr lang="fa-IR" sz="3100" dirty="0" smtClean="0">
                <a:solidFill>
                  <a:schemeClr val="bg1"/>
                </a:solidFill>
              </a:rPr>
              <a:t>که توسط پل اسمیت ارائه شده است استفاده کرد.این مدل شامل مراحل زیر است:</a:t>
            </a:r>
          </a:p>
          <a:p>
            <a:r>
              <a:rPr lang="fa-IR" sz="3100" dirty="0" smtClean="0">
                <a:solidFill>
                  <a:schemeClr val="bg1"/>
                </a:solidFill>
              </a:rPr>
              <a:t>تجزیه و تحلیل موقعیت:در حال حاضر کجا هستیم؟ </a:t>
            </a:r>
          </a:p>
          <a:p>
            <a:pPr lvl="1"/>
            <a:r>
              <a:rPr lang="fa-IR" sz="3100" dirty="0" smtClean="0">
                <a:solidFill>
                  <a:schemeClr val="bg1"/>
                </a:solidFill>
              </a:rPr>
              <a:t>تجزیه و تحلیل موقعیت </a:t>
            </a:r>
          </a:p>
          <a:p>
            <a:pPr lvl="1"/>
            <a:r>
              <a:rPr lang="fa-IR" sz="3100" dirty="0" smtClean="0">
                <a:solidFill>
                  <a:schemeClr val="bg1"/>
                </a:solidFill>
              </a:rPr>
              <a:t>تجزیه وتحلیل تقاضا </a:t>
            </a:r>
          </a:p>
          <a:p>
            <a:pPr lvl="1"/>
            <a:r>
              <a:rPr lang="fa-IR" sz="3100" dirty="0" smtClean="0">
                <a:solidFill>
                  <a:schemeClr val="bg1"/>
                </a:solidFill>
              </a:rPr>
              <a:t>تحقیقات کیفی مشتریان </a:t>
            </a:r>
          </a:p>
          <a:p>
            <a:pPr lvl="1"/>
            <a:r>
              <a:rPr lang="fa-IR" sz="3100" dirty="0" smtClean="0">
                <a:solidFill>
                  <a:schemeClr val="bg1"/>
                </a:solidFill>
              </a:rPr>
              <a:t>تجزیه و تحلیل رقبا </a:t>
            </a:r>
          </a:p>
          <a:p>
            <a:pPr lvl="1"/>
            <a:r>
              <a:rPr lang="fa-IR" sz="3100" dirty="0" smtClean="0">
                <a:solidFill>
                  <a:schemeClr val="bg1"/>
                </a:solidFill>
              </a:rPr>
              <a:t>جمع آوری اطلاعات مربوط به رقبا(</a:t>
            </a:r>
            <a:r>
              <a:rPr lang="en-US" sz="3100" dirty="0" smtClean="0">
                <a:solidFill>
                  <a:schemeClr val="bg1"/>
                </a:solidFill>
              </a:rPr>
              <a:t>CI) </a:t>
            </a:r>
          </a:p>
          <a:p>
            <a:pPr lvl="1"/>
            <a:r>
              <a:rPr lang="fa-IR" sz="3100" dirty="0" smtClean="0">
                <a:solidFill>
                  <a:schemeClr val="bg1"/>
                </a:solidFill>
              </a:rPr>
              <a:t>تجزیه و تحلیل واسطه ها </a:t>
            </a:r>
          </a:p>
          <a:p>
            <a:pPr lvl="1"/>
            <a:r>
              <a:rPr lang="fa-IR" sz="3100" dirty="0" smtClean="0">
                <a:solidFill>
                  <a:schemeClr val="bg1"/>
                </a:solidFill>
              </a:rPr>
              <a:t>ممیزی داخلی بازاریابی </a:t>
            </a:r>
          </a:p>
          <a:p>
            <a:pPr lvl="1"/>
            <a:r>
              <a:rPr lang="fa-IR" sz="3100" dirty="0" smtClean="0">
                <a:solidFill>
                  <a:schemeClr val="bg1"/>
                </a:solidFill>
              </a:rPr>
              <a:t>اثر بخشی کسب و کار </a:t>
            </a:r>
          </a:p>
          <a:p>
            <a:pPr lvl="1"/>
            <a:r>
              <a:rPr lang="fa-IR" sz="3100" dirty="0" smtClean="0">
                <a:solidFill>
                  <a:schemeClr val="bg1"/>
                </a:solidFill>
              </a:rPr>
              <a:t>اثربخشی بازاریابی</a:t>
            </a:r>
          </a:p>
          <a:p>
            <a:r>
              <a:rPr lang="fa-IR" sz="3100" dirty="0" smtClean="0">
                <a:solidFill>
                  <a:schemeClr val="bg1"/>
                </a:solidFill>
              </a:rPr>
              <a:t>تعیین اهداف: می خواهیم کجا باشیم؟ </a:t>
            </a:r>
          </a:p>
          <a:p>
            <a:r>
              <a:rPr lang="fa-IR" sz="3100" dirty="0" smtClean="0">
                <a:solidFill>
                  <a:schemeClr val="bg1"/>
                </a:solidFill>
              </a:rPr>
              <a:t>تدوین راهبرد: چگونه می خواهیم به وضعیت مطلوب برسیم؟ </a:t>
            </a:r>
          </a:p>
          <a:p>
            <a:r>
              <a:rPr lang="fa-IR" sz="3100" dirty="0" smtClean="0">
                <a:solidFill>
                  <a:schemeClr val="bg1"/>
                </a:solidFill>
              </a:rPr>
              <a:t>تاکتیکها:با چه وسیله‌ای به وضعیت مطلوب می رسیم؟ </a:t>
            </a:r>
          </a:p>
          <a:p>
            <a:r>
              <a:rPr lang="fa-IR" sz="3100" dirty="0" smtClean="0">
                <a:solidFill>
                  <a:schemeClr val="bg1"/>
                </a:solidFill>
              </a:rPr>
              <a:t>اجرا: چه برنامه‌ای داریم؟ </a:t>
            </a:r>
          </a:p>
          <a:p>
            <a:r>
              <a:rPr lang="fa-IR" sz="3100" dirty="0" smtClean="0">
                <a:solidFill>
                  <a:schemeClr val="bg1"/>
                </a:solidFill>
              </a:rPr>
              <a:t>کنترل: آیا به اهدافمان دست یافته ایم؟</a:t>
            </a:r>
          </a:p>
          <a:p>
            <a:endParaRPr lang="fa-IR" dirty="0">
              <a:solidFill>
                <a:schemeClr val="bg1"/>
              </a:solidFill>
            </a:endParaRPr>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472518" cy="6143668"/>
          </a:xfrm>
        </p:spPr>
        <p:txBody>
          <a:bodyPr>
            <a:normAutofit lnSpcReduction="10000"/>
          </a:bodyPr>
          <a:lstStyle/>
          <a:p>
            <a:r>
              <a:rPr lang="fa-IR" dirty="0">
                <a:solidFill>
                  <a:schemeClr val="bg1"/>
                </a:solidFill>
              </a:rPr>
              <a:t>صاحب نظر دیگری این مفهوم را از 4 دیدگاه تعریف می کند (هیراستو .2000) :</a:t>
            </a:r>
            <a:br>
              <a:rPr lang="fa-IR" dirty="0">
                <a:solidFill>
                  <a:schemeClr val="bg1"/>
                </a:solidFill>
              </a:rPr>
            </a:br>
            <a:r>
              <a:rPr lang="fa-IR" b="1" dirty="0">
                <a:solidFill>
                  <a:schemeClr val="bg1"/>
                </a:solidFill>
              </a:rPr>
              <a:t>1. دیدگاه ارتباطات :</a:t>
            </a:r>
            <a:r>
              <a:rPr lang="fa-IR" dirty="0">
                <a:solidFill>
                  <a:schemeClr val="bg1"/>
                </a:solidFill>
              </a:rPr>
              <a:t> در این دیدگاه تجارت الکترونیکی یعنی انتقال اطلاعات ، کالاها ، خدمات یا پرداخت وجه توسط ابزار الکترونیکی</a:t>
            </a:r>
            <a:br>
              <a:rPr lang="fa-IR" dirty="0">
                <a:solidFill>
                  <a:schemeClr val="bg1"/>
                </a:solidFill>
              </a:rPr>
            </a:br>
            <a:r>
              <a:rPr lang="fa-IR" b="1" dirty="0">
                <a:solidFill>
                  <a:schemeClr val="bg1"/>
                </a:solidFill>
              </a:rPr>
              <a:t>2. دیدگاه فرایند کسب و کار </a:t>
            </a:r>
            <a:r>
              <a:rPr lang="fa-IR" dirty="0">
                <a:solidFill>
                  <a:schemeClr val="bg1"/>
                </a:solidFill>
              </a:rPr>
              <a:t>: از این دیدگاه تجارت الکترونیکی یعنی کاربرد فناوری جهت خودکار کردن مبادلات و جریان های تجاری</a:t>
            </a:r>
            <a:br>
              <a:rPr lang="fa-IR" dirty="0">
                <a:solidFill>
                  <a:schemeClr val="bg1"/>
                </a:solidFill>
              </a:rPr>
            </a:br>
            <a:r>
              <a:rPr lang="fa-IR" b="1" dirty="0">
                <a:solidFill>
                  <a:schemeClr val="bg1"/>
                </a:solidFill>
              </a:rPr>
              <a:t>3. دیدگاه خدماتی :</a:t>
            </a:r>
            <a:r>
              <a:rPr lang="fa-IR" dirty="0">
                <a:solidFill>
                  <a:schemeClr val="bg1"/>
                </a:solidFill>
              </a:rPr>
              <a:t> تجارت الکترونیکی ابزاری است که به صورت همزمان باعث کاهش هزینه و افزایش سرعت و کیفیت انتقال خدمات می شود  .</a:t>
            </a:r>
            <a:br>
              <a:rPr lang="fa-IR" dirty="0">
                <a:solidFill>
                  <a:schemeClr val="bg1"/>
                </a:solidFill>
              </a:rPr>
            </a:br>
            <a:r>
              <a:rPr lang="fa-IR" b="1" dirty="0">
                <a:solidFill>
                  <a:schemeClr val="bg1"/>
                </a:solidFill>
              </a:rPr>
              <a:t>4. دیدگاه برخط : </a:t>
            </a:r>
            <a:r>
              <a:rPr lang="fa-IR" dirty="0">
                <a:solidFill>
                  <a:schemeClr val="bg1"/>
                </a:solidFill>
              </a:rPr>
              <a:t>طبق این دیدگاه تجارت الکترونیکی یعنی خرید و فروش اطلاعات و محصولات بهنگام .</a:t>
            </a:r>
            <a:br>
              <a:rPr lang="fa-IR" dirty="0">
                <a:solidFill>
                  <a:schemeClr val="bg1"/>
                </a:solidFill>
              </a:rPr>
            </a:br>
            <a:r>
              <a:rPr lang="fa-IR" dirty="0">
                <a:solidFill>
                  <a:schemeClr val="bg1"/>
                </a:solidFill>
              </a:rPr>
              <a:t/>
            </a:r>
            <a:br>
              <a:rPr lang="fa-IR" dirty="0">
                <a:solidFill>
                  <a:schemeClr val="bg1"/>
                </a:solidFill>
              </a:rPr>
            </a:br>
            <a:r>
              <a:rPr lang="fa-IR" dirty="0">
                <a:solidFill>
                  <a:schemeClr val="bg1"/>
                </a:solidFill>
              </a:rPr>
              <a:t>همانطور که ملاحظه می گردد تمامی تعاریف در دو مورد با یکدیگر </a:t>
            </a:r>
            <a:r>
              <a:rPr lang="fa-IR" b="1" dirty="0">
                <a:solidFill>
                  <a:schemeClr val="bg1"/>
                </a:solidFill>
              </a:rPr>
              <a:t>اشتراک </a:t>
            </a:r>
            <a:r>
              <a:rPr lang="fa-IR" dirty="0">
                <a:solidFill>
                  <a:schemeClr val="bg1"/>
                </a:solidFill>
              </a:rPr>
              <a:t>دارند :</a:t>
            </a:r>
            <a:br>
              <a:rPr lang="fa-IR" dirty="0">
                <a:solidFill>
                  <a:schemeClr val="bg1"/>
                </a:solidFill>
              </a:rPr>
            </a:br>
            <a:r>
              <a:rPr lang="fa-IR" dirty="0">
                <a:solidFill>
                  <a:schemeClr val="bg1"/>
                </a:solidFill>
              </a:rPr>
              <a:t>1. در همه تعاریف به فرایند خرید و فروش یا مبادله توجه می شود </a:t>
            </a:r>
            <a:br>
              <a:rPr lang="fa-IR" dirty="0">
                <a:solidFill>
                  <a:schemeClr val="bg1"/>
                </a:solidFill>
              </a:rPr>
            </a:br>
            <a:r>
              <a:rPr lang="fa-IR" dirty="0">
                <a:solidFill>
                  <a:schemeClr val="bg1"/>
                </a:solidFill>
              </a:rPr>
              <a:t>2. در همه تعاریف استفاده از نوعی ابزار الکترونیکی مدنظر است . </a:t>
            </a:r>
            <a:br>
              <a:rPr lang="fa-IR" dirty="0">
                <a:solidFill>
                  <a:schemeClr val="bg1"/>
                </a:solidFill>
              </a:rPr>
            </a:br>
            <a:endParaRPr lang="fa-IR" dirty="0">
              <a:solidFill>
                <a:schemeClr val="bg1"/>
              </a:solidFill>
            </a:endParaRPr>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p:spPr>
        <p:txBody>
          <a:bodyPr>
            <a:normAutofit fontScale="85000" lnSpcReduction="10000"/>
          </a:bodyPr>
          <a:lstStyle/>
          <a:p>
            <a:pPr marL="0" indent="0"/>
            <a:r>
              <a:rPr lang="ar-SA" b="1" dirty="0">
                <a:solidFill>
                  <a:schemeClr val="bg1"/>
                </a:solidFill>
              </a:rPr>
              <a:t>بازاریابی الکترونیک چیست</a:t>
            </a:r>
            <a:r>
              <a:rPr lang="ar-SA" dirty="0">
                <a:solidFill>
                  <a:schemeClr val="bg1"/>
                </a:solidFill>
              </a:rPr>
              <a:t>؟ </a:t>
            </a:r>
          </a:p>
          <a:p>
            <a:pPr marL="0" indent="0">
              <a:buNone/>
              <a:tabLst>
                <a:tab pos="0" algn="l"/>
              </a:tabLst>
            </a:pPr>
            <a:r>
              <a:rPr lang="fa-IR" dirty="0" smtClean="0">
                <a:solidFill>
                  <a:schemeClr val="bg1"/>
                </a:solidFill>
              </a:rPr>
              <a:t>	</a:t>
            </a:r>
            <a:r>
              <a:rPr lang="ar-SA" dirty="0" smtClean="0">
                <a:solidFill>
                  <a:schemeClr val="bg1"/>
                </a:solidFill>
              </a:rPr>
              <a:t>چگونه </a:t>
            </a:r>
            <a:r>
              <a:rPr lang="ar-SA" dirty="0">
                <a:solidFill>
                  <a:schemeClr val="bg1"/>
                </a:solidFill>
              </a:rPr>
              <a:t>یک مشتری جدید پیدا کنیم؟ (جذب مشتری) و چگونه این مشتری جدید را حفظ کنیم؟(حفظ مشتری). این‌ها سوالاتی هستند که در بازاریابی الکترونیک مطرح هستند. </a:t>
            </a:r>
            <a:br>
              <a:rPr lang="ar-SA" dirty="0">
                <a:solidFill>
                  <a:schemeClr val="bg1"/>
                </a:solidFill>
              </a:rPr>
            </a:br>
            <a:r>
              <a:rPr lang="ar-SA" dirty="0">
                <a:solidFill>
                  <a:schemeClr val="bg1"/>
                </a:solidFill>
              </a:rPr>
              <a:t>بازاریابی الکترونیک همان اهداف بازاریابی سنتی را دنبال می‌کند، با این تفاوت که بازاریابی الکترونیک با به کارگیری ابزارها و روش‌های نوین فناوری جدید به دنبال نوآوری است.</a:t>
            </a:r>
            <a:br>
              <a:rPr lang="ar-SA" dirty="0">
                <a:solidFill>
                  <a:schemeClr val="bg1"/>
                </a:solidFill>
              </a:rPr>
            </a:br>
            <a:r>
              <a:rPr lang="ar-SA" dirty="0">
                <a:solidFill>
                  <a:schemeClr val="bg1"/>
                </a:solidFill>
              </a:rPr>
              <a:t>می‌توان بازاریابی الکترونیک را به این‌ شکل تعریف کرد: </a:t>
            </a:r>
            <a:br>
              <a:rPr lang="ar-SA" dirty="0">
                <a:solidFill>
                  <a:schemeClr val="bg1"/>
                </a:solidFill>
              </a:rPr>
            </a:br>
            <a:r>
              <a:rPr lang="ar-SA" dirty="0">
                <a:solidFill>
                  <a:schemeClr val="bg1"/>
                </a:solidFill>
              </a:rPr>
              <a:t>اداره ارتباط متقابل مشتری در یک محیط پیشرفته‌ی رسانه‌ای به منظور کسب سود برای شخص یا سازمان مربوط.</a:t>
            </a:r>
            <a:br>
              <a:rPr lang="ar-SA" dirty="0">
                <a:solidFill>
                  <a:schemeClr val="bg1"/>
                </a:solidFill>
              </a:rPr>
            </a:br>
            <a:r>
              <a:rPr lang="ar-SA" dirty="0">
                <a:solidFill>
                  <a:schemeClr val="bg1"/>
                </a:solidFill>
              </a:rPr>
              <a:t>بازاریابی الکترونیکی یک عملکردی خاص که تنها با فروش محصولات و خدمات در ارتباط باشد نیست. بلکه فرآیندی مدیریتی است برای اداره کردن ارتباط ایجاد شده میان سازمان و مشتری. عملکرد بازاریابی الکترونیک را می‌توان در سه بخش زیر معرفی و دسته‌بندی کرد: </a:t>
            </a:r>
            <a:br>
              <a:rPr lang="ar-SA" dirty="0">
                <a:solidFill>
                  <a:schemeClr val="bg1"/>
                </a:solidFill>
              </a:rPr>
            </a:br>
            <a:r>
              <a:rPr lang="ar-SA" dirty="0">
                <a:solidFill>
                  <a:schemeClr val="bg1"/>
                </a:solidFill>
              </a:rPr>
              <a:t>1- یکپارچگی: بازاریابی الکترونیک تمامی مراحل فروش توسط شرکت و همچنین فروش از طریق نمایندگی‌‌های شرکت را به صورت یک فرآیند یکپارچه دربرمی‌گیرد.</a:t>
            </a:r>
            <a:br>
              <a:rPr lang="ar-SA" dirty="0">
                <a:solidFill>
                  <a:schemeClr val="bg1"/>
                </a:solidFill>
              </a:rPr>
            </a:br>
            <a:r>
              <a:rPr lang="ar-SA" dirty="0">
                <a:solidFill>
                  <a:schemeClr val="bg1"/>
                </a:solidFill>
              </a:rPr>
              <a:t>2- میانجی‌گری(واسطه گری): بازارایابی الکترونیک میزان نیاز و خواسته‌ی مشتریان شرکت را با میزان تولید و ظرفیت ارایه‌ی خدمات توسط شرکت کنترل می‌کند.</a:t>
            </a:r>
            <a:br>
              <a:rPr lang="ar-SA" dirty="0">
                <a:solidFill>
                  <a:schemeClr val="bg1"/>
                </a:solidFill>
              </a:rPr>
            </a:br>
            <a:r>
              <a:rPr lang="ar-SA" dirty="0">
                <a:solidFill>
                  <a:schemeClr val="bg1"/>
                </a:solidFill>
              </a:rPr>
              <a:t>3- واسطه‌گری: بازاریابی الکترونیک میان بخش‌های مختلف شرکت از جمله بخش‌های مالی و سرمایه‌گذاران خارجی نقش واسطه را بازی می‌کند.</a:t>
            </a:r>
            <a:br>
              <a:rPr lang="ar-SA" dirty="0">
                <a:solidFill>
                  <a:schemeClr val="bg1"/>
                </a:solidFill>
              </a:rPr>
            </a:br>
            <a:endParaRPr lang="ar-SA" dirty="0">
              <a:solidFill>
                <a:schemeClr val="bg1"/>
              </a:solidFill>
            </a:endParaRPr>
          </a:p>
          <a:p>
            <a:endParaRPr lang="fa-IR" dirty="0">
              <a:solidFill>
                <a:schemeClr val="bg1"/>
              </a:solidFill>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90"/>
            <a:ext cx="8472518" cy="6572272"/>
          </a:xfrm>
        </p:spPr>
        <p:txBody>
          <a:bodyPr>
            <a:normAutofit fontScale="85000" lnSpcReduction="20000"/>
          </a:bodyPr>
          <a:lstStyle/>
          <a:p>
            <a:pPr marL="182563" indent="-182563"/>
            <a:r>
              <a:rPr lang="ar-SA" dirty="0">
                <a:solidFill>
                  <a:schemeClr val="bg1"/>
                </a:solidFill>
              </a:rPr>
              <a:t>برای درک بهتر نکات کلیدی بازاریابی الکترونیک لازم است ارتباطات متقابل مشتری و سازمان به طور کامل مورد بررسی قرار گیرد.</a:t>
            </a:r>
            <a:br>
              <a:rPr lang="ar-SA" dirty="0">
                <a:solidFill>
                  <a:schemeClr val="bg1"/>
                </a:solidFill>
              </a:rPr>
            </a:br>
            <a:r>
              <a:rPr lang="ar-SA" dirty="0">
                <a:solidFill>
                  <a:schemeClr val="bg1"/>
                </a:solidFill>
              </a:rPr>
              <a:t>چرخه‌ی بازاریابی الکترونیک شامل چهار مرحله‌ی اصلی است:</a:t>
            </a:r>
            <a:br>
              <a:rPr lang="ar-SA" dirty="0">
                <a:solidFill>
                  <a:schemeClr val="bg1"/>
                </a:solidFill>
              </a:rPr>
            </a:br>
            <a:r>
              <a:rPr lang="ar-SA" dirty="0">
                <a:solidFill>
                  <a:schemeClr val="bg1"/>
                </a:solidFill>
              </a:rPr>
              <a:t>1- تهیه و تدارک </a:t>
            </a:r>
            <a:br>
              <a:rPr lang="ar-SA" dirty="0">
                <a:solidFill>
                  <a:schemeClr val="bg1"/>
                </a:solidFill>
              </a:rPr>
            </a:br>
            <a:r>
              <a:rPr lang="ar-SA" dirty="0">
                <a:solidFill>
                  <a:schemeClr val="bg1"/>
                </a:solidFill>
              </a:rPr>
              <a:t>2- ارتباط</a:t>
            </a:r>
            <a:br>
              <a:rPr lang="ar-SA" dirty="0">
                <a:solidFill>
                  <a:schemeClr val="bg1"/>
                </a:solidFill>
              </a:rPr>
            </a:br>
            <a:r>
              <a:rPr lang="ar-SA" dirty="0">
                <a:solidFill>
                  <a:schemeClr val="bg1"/>
                </a:solidFill>
              </a:rPr>
              <a:t>3- نقل و انتقال </a:t>
            </a:r>
            <a:br>
              <a:rPr lang="ar-SA" dirty="0">
                <a:solidFill>
                  <a:schemeClr val="bg1"/>
                </a:solidFill>
              </a:rPr>
            </a:br>
            <a:r>
              <a:rPr lang="ar-SA" dirty="0">
                <a:solidFill>
                  <a:schemeClr val="bg1"/>
                </a:solidFill>
              </a:rPr>
              <a:t>4- خدمات پس از فروش</a:t>
            </a:r>
            <a:br>
              <a:rPr lang="ar-SA" dirty="0">
                <a:solidFill>
                  <a:schemeClr val="bg1"/>
                </a:solidFill>
              </a:rPr>
            </a:br>
            <a:r>
              <a:rPr lang="ar-SA" dirty="0" smtClean="0">
                <a:solidFill>
                  <a:schemeClr val="bg1"/>
                </a:solidFill>
              </a:rPr>
              <a:t>در </a:t>
            </a:r>
            <a:r>
              <a:rPr lang="ar-SA" dirty="0">
                <a:solidFill>
                  <a:schemeClr val="bg1"/>
                </a:solidFill>
              </a:rPr>
              <a:t>مرحله تهیه و تدارک سازمان باید نیازها و خواسته‌های مشتریان را تعیین کند. سازمان جهت تولید محصولات و یا ارایه‌ی خدمات خود نیازمند تجزیه و تحلیل نیازهای مشتریان است و این عمل از طریق تفکیک مشتریان صورت خواهد گرفت.</a:t>
            </a:r>
            <a:br>
              <a:rPr lang="ar-SA" dirty="0">
                <a:solidFill>
                  <a:schemeClr val="bg1"/>
                </a:solidFill>
              </a:rPr>
            </a:br>
            <a:r>
              <a:rPr lang="ar-SA" dirty="0">
                <a:solidFill>
                  <a:schemeClr val="bg1"/>
                </a:solidFill>
              </a:rPr>
              <a:t>زمانی که محصول (یا خدمت) مطابق سلیقه و خواسته‌ی مشتری طراحی شد مرحله‌ی  ارتباط آغاز می‌شود. شرکت (سازمان) باید در مورد ارایه‌ی کالای مورد نظر به مشتری با او مکاتبه کند.</a:t>
            </a:r>
          </a:p>
          <a:p>
            <a:pPr marL="182563" indent="-182563"/>
            <a:r>
              <a:rPr lang="ar-SA" dirty="0">
                <a:solidFill>
                  <a:schemeClr val="bg1"/>
                </a:solidFill>
              </a:rPr>
              <a:t>  مشتری ارزشمندترین اطلاعات را درباره‌ی محصولات و خدمات خریداری شده ارایه می‌کند. بنابراین باید او را با خدمات پس از فروش که خواسته‌ها و نیازهایش را برآورده می‌سازد، حمایت کرد.</a:t>
            </a:r>
          </a:p>
          <a:p>
            <a:pPr marL="182563" indent="-182563"/>
            <a:r>
              <a:rPr lang="ar-SA" dirty="0">
                <a:solidFill>
                  <a:schemeClr val="bg1"/>
                </a:solidFill>
              </a:rPr>
              <a:t> مرحله‌ی ارتباط دارای چهار زیر مجموعه است که حروف آغازین این زیرمجموعه‌ها، کلمه‌ی </a:t>
            </a:r>
            <a:r>
              <a:rPr lang="en-US" dirty="0">
                <a:solidFill>
                  <a:schemeClr val="bg1"/>
                </a:solidFill>
              </a:rPr>
              <a:t>AIDA </a:t>
            </a:r>
            <a:r>
              <a:rPr lang="ar-SA" dirty="0">
                <a:solidFill>
                  <a:schemeClr val="bg1"/>
                </a:solidFill>
              </a:rPr>
              <a:t>را می‌سازد؛ (</a:t>
            </a:r>
            <a:r>
              <a:rPr lang="en-US" dirty="0">
                <a:solidFill>
                  <a:schemeClr val="bg1"/>
                </a:solidFill>
              </a:rPr>
              <a:t>Attention </a:t>
            </a:r>
            <a:r>
              <a:rPr lang="ar-SA" dirty="0">
                <a:solidFill>
                  <a:schemeClr val="bg1"/>
                </a:solidFill>
              </a:rPr>
              <a:t>توجه – </a:t>
            </a:r>
            <a:r>
              <a:rPr lang="en-US" dirty="0">
                <a:solidFill>
                  <a:schemeClr val="bg1"/>
                </a:solidFill>
              </a:rPr>
              <a:t>Information </a:t>
            </a:r>
            <a:r>
              <a:rPr lang="ar-SA" dirty="0">
                <a:solidFill>
                  <a:schemeClr val="bg1"/>
                </a:solidFill>
              </a:rPr>
              <a:t>اطلاعات – </a:t>
            </a:r>
            <a:r>
              <a:rPr lang="en-US" dirty="0">
                <a:solidFill>
                  <a:schemeClr val="bg1"/>
                </a:solidFill>
              </a:rPr>
              <a:t>Desire </a:t>
            </a:r>
            <a:r>
              <a:rPr lang="ar-SA" dirty="0">
                <a:solidFill>
                  <a:schemeClr val="bg1"/>
                </a:solidFill>
              </a:rPr>
              <a:t>خواست و علاقه – </a:t>
            </a:r>
            <a:r>
              <a:rPr lang="en-US" dirty="0">
                <a:solidFill>
                  <a:schemeClr val="bg1"/>
                </a:solidFill>
              </a:rPr>
              <a:t>Action </a:t>
            </a:r>
            <a:r>
              <a:rPr lang="ar-SA" dirty="0">
                <a:solidFill>
                  <a:schemeClr val="bg1"/>
                </a:solidFill>
              </a:rPr>
              <a:t>عملکرد). ارتباط متقابل میان شما و مشتری در طول مرحله‌ی ارتباط باید بسیار نزدیک و صمیمی باشد.</a:t>
            </a:r>
            <a:br>
              <a:rPr lang="ar-SA" dirty="0">
                <a:solidFill>
                  <a:schemeClr val="bg1"/>
                </a:solidFill>
              </a:rPr>
            </a:br>
            <a:endParaRPr lang="ar-SA" dirty="0">
              <a:solidFill>
                <a:schemeClr val="bg1"/>
              </a:solidFill>
            </a:endParaRPr>
          </a:p>
        </p:txBody>
      </p:sp>
    </p:spTree>
  </p:cSld>
  <p:clrMapOvr>
    <a:masterClrMapping/>
  </p:clrMapOvr>
  <p:transition>
    <p:spli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357982"/>
          </a:xfrm>
        </p:spPr>
        <p:txBody>
          <a:bodyPr>
            <a:noAutofit/>
          </a:bodyPr>
          <a:lstStyle/>
          <a:p>
            <a:pPr marL="82550" indent="-82550"/>
            <a:r>
              <a:rPr lang="ar-SA" sz="1900" dirty="0">
                <a:solidFill>
                  <a:schemeClr val="bg1"/>
                </a:solidFill>
              </a:rPr>
              <a:t>سازمان باید در ابتدا نظر مشتریان را درباره‌ی محصولات و خدمات جدیدی که ارایه کرده است، جلب کند. تبلیغ از طریق بنر وسیله‌ای مناسب برای جذب مشتریان است. برای موفقیت دراین روش باید بنرهای طراحی شده قدرت جلب نظر مشتری را داشته باشند.</a:t>
            </a:r>
            <a:br>
              <a:rPr lang="ar-SA" sz="1900" dirty="0">
                <a:solidFill>
                  <a:schemeClr val="bg1"/>
                </a:solidFill>
              </a:rPr>
            </a:br>
            <a:r>
              <a:rPr lang="ar-SA" sz="1900" dirty="0">
                <a:solidFill>
                  <a:schemeClr val="bg1"/>
                </a:solidFill>
              </a:rPr>
              <a:t>پس از این مرحله، سازمان باید اطلاعات مورد نیاز را در اختیار مشتری قراردهد تا او نظرات خود را درمورد محصولات و خدمات ارایه شده مطرح کند. مشتری باید قدرت انتخاب اطلاعات مورد نیاز خود را از میان عنوان‌های مختلف داشته باشد.</a:t>
            </a:r>
            <a:br>
              <a:rPr lang="ar-SA" sz="1900" dirty="0">
                <a:solidFill>
                  <a:schemeClr val="bg1"/>
                </a:solidFill>
              </a:rPr>
            </a:br>
            <a:r>
              <a:rPr lang="ar-SA" sz="1900" dirty="0">
                <a:solidFill>
                  <a:schemeClr val="bg1"/>
                </a:solidFill>
              </a:rPr>
              <a:t>شرکت (سازمان) باید برای خرید محصولات و خدمات جدید در مشتری انگیزه‌ی لازم را ایجاد کند. برای رسیدن به این هدف می‌توان از کلیه‌ی امکانات رسانه‌ای موجود در اینترنت بهره جست.</a:t>
            </a:r>
            <a:br>
              <a:rPr lang="ar-SA" sz="1900" dirty="0">
                <a:solidFill>
                  <a:schemeClr val="bg1"/>
                </a:solidFill>
              </a:rPr>
            </a:br>
            <a:r>
              <a:rPr lang="ar-SA" sz="1900" dirty="0">
                <a:solidFill>
                  <a:schemeClr val="bg1"/>
                </a:solidFill>
              </a:rPr>
              <a:t>فرآیندهای بالا منجر به خریداری محصول یا سفارش خدمتی از سوی مشتری می‌شود.(آغاز حرکت!)</a:t>
            </a:r>
            <a:br>
              <a:rPr lang="ar-SA" sz="1900" dirty="0">
                <a:solidFill>
                  <a:schemeClr val="bg1"/>
                </a:solidFill>
              </a:rPr>
            </a:br>
            <a:r>
              <a:rPr lang="ar-SA" sz="1900" dirty="0">
                <a:solidFill>
                  <a:schemeClr val="bg1"/>
                </a:solidFill>
              </a:rPr>
              <a:t>زمانی‌که مشتری تصمیم به خریداری محصول (یا سفارش خدمتی) گرفت باید ارتباط مستقیم میان او و بخش فروش شرکت برقرار شود.</a:t>
            </a:r>
            <a:br>
              <a:rPr lang="ar-SA" sz="1900" dirty="0">
                <a:solidFill>
                  <a:schemeClr val="bg1"/>
                </a:solidFill>
              </a:rPr>
            </a:br>
            <a:r>
              <a:rPr lang="ar-SA" sz="1900" dirty="0">
                <a:solidFill>
                  <a:schemeClr val="bg1"/>
                </a:solidFill>
              </a:rPr>
              <a:t>اگر دو مرحله اول با موفقیت پشت سر گذاشته شوند، مشتری محصول یا خدمتی را که ارایه می‌دهید خریداری خواهد نمود. </a:t>
            </a:r>
            <a:br>
              <a:rPr lang="ar-SA" sz="1900" dirty="0">
                <a:solidFill>
                  <a:schemeClr val="bg1"/>
                </a:solidFill>
              </a:rPr>
            </a:br>
            <a:r>
              <a:rPr lang="ar-SA" sz="1900" dirty="0">
                <a:solidFill>
                  <a:schemeClr val="bg1"/>
                </a:solidFill>
              </a:rPr>
              <a:t>مرحله‌ی تحویل کالا (خدمات) نیز اهمیت بسزایی درفرآیند بازاریابی شما دارد، (مطمئن‌ترین فرآیند برای پرداخت پول توسط خریدار و همچنین تحویل به موقع سفارش به مشتری).</a:t>
            </a:r>
            <a:br>
              <a:rPr lang="ar-SA" sz="1900" dirty="0">
                <a:solidFill>
                  <a:schemeClr val="bg1"/>
                </a:solidFill>
              </a:rPr>
            </a:br>
            <a:r>
              <a:rPr lang="ar-SA" sz="1900" dirty="0">
                <a:solidFill>
                  <a:schemeClr val="bg1"/>
                </a:solidFill>
              </a:rPr>
              <a:t>پس از فروش محصول (یا خدمات) نباید فعالیت‌های بازاریابی قطع شوند. در مرحله خدمات پس از فروش تلاش برای ایجاد ارتباط میان مشتری و فروشنده است. جذب مشتری جدید مشکل‌تر و پرهزینه‌تر از نگه‌داری و حفظ مشتریان قبلی است. حفظ مشتری، نیازمند تلاش بیش‌تر نیروی انسانی سازمان مربوط و توانمند کردن سیستم اطلاع‌رسانی است.</a:t>
            </a:r>
            <a:br>
              <a:rPr lang="ar-SA" sz="1900" dirty="0">
                <a:solidFill>
                  <a:schemeClr val="bg1"/>
                </a:solidFill>
              </a:rPr>
            </a:br>
            <a:r>
              <a:rPr lang="ar-SA" sz="1900" dirty="0">
                <a:solidFill>
                  <a:schemeClr val="bg1"/>
                </a:solidFill>
              </a:rPr>
              <a:t>مشتری مهم‌ترین عامل در تبلیغ خدمات و کالای ارایه شده است و به همین دلیل باید از خدمات پس از فروش مناسبی بهره‌مند شود.</a:t>
            </a:r>
            <a:endParaRPr lang="fa-IR" sz="1900" dirty="0">
              <a:solidFill>
                <a:schemeClr val="bg1"/>
              </a:solidFill>
            </a:endParaRPr>
          </a:p>
        </p:txBody>
      </p:sp>
    </p:spTree>
  </p:cSld>
  <p:clrMapOvr>
    <a:masterClrMapping/>
  </p:clrMapOvr>
  <p:transition>
    <p:split dir="in"/>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108</TotalTime>
  <Words>3610</Words>
  <Application>Microsoft Office PowerPoint</Application>
  <PresentationFormat>On-screen Show (4:3)</PresentationFormat>
  <Paragraphs>141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Constantia</vt:lpstr>
      <vt:lpstr>Times New Roman</vt:lpstr>
      <vt:lpstr>Wingdings 2</vt:lpstr>
      <vt:lpstr>Paper</vt:lpstr>
      <vt:lpstr>سمينار در مسائل بازاريابي   عنوان :  بازار يابي الكترونيكي </vt:lpstr>
      <vt:lpstr>مقدمه ای بر بازاریابی و تجارت الکترونیک </vt:lpstr>
      <vt:lpstr>PowerPoint Presentation</vt:lpstr>
      <vt:lpstr>اهداف</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اصول بازاریابی الکترونیک؛ ساختارها و چالش ها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مرحله برنامه ریزی در بازاریابی الکترونیکی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جمع­بندی:</vt:lpstr>
      <vt:lpstr>منابع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amin</dc:creator>
  <cp:lastModifiedBy>MRT www.Win2Farsi.com</cp:lastModifiedBy>
  <cp:revision>13</cp:revision>
  <dcterms:created xsi:type="dcterms:W3CDTF">2011-04-01T01:26:00Z</dcterms:created>
  <dcterms:modified xsi:type="dcterms:W3CDTF">2017-01-13T21:06:38Z</dcterms:modified>
</cp:coreProperties>
</file>