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256" r:id="rId4"/>
    <p:sldId id="257" r:id="rId5"/>
    <p:sldId id="263" r:id="rId6"/>
    <p:sldId id="258" r:id="rId7"/>
    <p:sldId id="259" r:id="rId8"/>
    <p:sldId id="264" r:id="rId9"/>
    <p:sldId id="262" r:id="rId10"/>
    <p:sldId id="260" r:id="rId11"/>
    <p:sldId id="261"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5/5/2014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5/5/2014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5/5/2014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5/5/2014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fa.wikipedia.org/wiki/%D9%85%DB%8C%D8%AF%D8%A7%D9%86_%D8%B4%D9%87%DB%8C%D8%AF_%D8%A8%D8%A7%D9%87%D9%86%D8%B1" TargetMode="External"/><Relationship Id="rId2" Type="http://schemas.openxmlformats.org/officeDocument/2006/relationships/hyperlink" Target="http://fa.wikipedia.org/w/index.php?title=%D9%85%D8%AC%D9%85%D9%88%D8%B9%D9%87_%D8%A8%D8%A7%D8%BA_%D9%86%DB%8C%D8%A7%D9%88%D8%B1%D8%A7%D9%86&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hyperlink" Target="http://fa.wikipedia.org/wiki/%D8%AA%D9%87%D8%B1%D8%A7%D9%8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33400"/>
            <a:ext cx="7696200" cy="5715000"/>
          </a:xfrm>
          <a:prstGeom prst="rect">
            <a:avLst/>
          </a:prstGeom>
        </p:spPr>
      </p:pic>
    </p:spTree>
    <p:extLst>
      <p:ext uri="{BB962C8B-B14F-4D97-AF65-F5344CB8AC3E}">
        <p14:creationId xmlns:p14="http://schemas.microsoft.com/office/powerpoint/2010/main" val="220956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4440218"/>
          </a:xfrm>
        </p:spPr>
        <p:txBody>
          <a:bodyPr>
            <a:normAutofit fontScale="90000"/>
          </a:bodyPr>
          <a:lstStyle/>
          <a:p>
            <a:pPr algn="r" rtl="1">
              <a:lnSpc>
                <a:spcPct val="150000"/>
              </a:lnSpc>
            </a:pPr>
            <a:r>
              <a:rPr lang="fa-IR" sz="2200" b="1" dirty="0">
                <a:solidFill>
                  <a:srgbClr val="FF0000"/>
                </a:solidFill>
                <a:effectLst>
                  <a:outerShdw blurRad="38100" dist="38100" dir="2700000" algn="tl">
                    <a:srgbClr val="000000">
                      <a:alpha val="43137"/>
                    </a:srgbClr>
                  </a:outerShdw>
                </a:effectLst>
                <a:cs typeface="2  Nazanin" pitchFamily="2" charset="-78"/>
              </a:rPr>
              <a:t>پس از </a:t>
            </a:r>
            <a:r>
              <a:rPr lang="fa-IR" sz="2200" b="1" dirty="0" smtClean="0">
                <a:solidFill>
                  <a:srgbClr val="FF0000"/>
                </a:solidFill>
                <a:effectLst>
                  <a:outerShdw blurRad="38100" dist="38100" dir="2700000" algn="tl">
                    <a:srgbClr val="000000">
                      <a:alpha val="43137"/>
                    </a:srgbClr>
                  </a:outerShdw>
                </a:effectLst>
                <a:cs typeface="2  Nazanin" pitchFamily="2" charset="-78"/>
              </a:rPr>
              <a:t>انقلاب</a:t>
            </a:r>
            <a:r>
              <a:rPr lang="en-US" sz="2200" b="1" dirty="0" smtClean="0">
                <a:solidFill>
                  <a:srgbClr val="FF0000"/>
                </a:solidFill>
                <a:effectLst>
                  <a:outerShdw blurRad="38100" dist="38100" dir="2700000" algn="tl">
                    <a:srgbClr val="000000">
                      <a:alpha val="43137"/>
                    </a:srgbClr>
                  </a:outerShdw>
                </a:effectLst>
                <a:cs typeface="2  Nazanin" pitchFamily="2" charset="-78"/>
              </a:rPr>
              <a:t>: </a:t>
            </a:r>
            <a:r>
              <a:rPr lang="fa-IR" sz="2200" b="1" dirty="0">
                <a:cs typeface="2  Nazanin" pitchFamily="2" charset="-78"/>
              </a:rPr>
              <a:t/>
            </a:r>
            <a:br>
              <a:rPr lang="fa-IR" sz="2200" b="1" dirty="0">
                <a:cs typeface="2  Nazanin" pitchFamily="2" charset="-78"/>
              </a:rPr>
            </a:br>
            <a:r>
              <a:rPr lang="fa-IR" sz="2200" b="1" dirty="0" smtClean="0">
                <a:cs typeface="2  Nazanin" pitchFamily="2" charset="-78"/>
              </a:rPr>
              <a:t>در </a:t>
            </a:r>
            <a:r>
              <a:rPr lang="fa-IR" sz="2200" b="1" dirty="0">
                <a:cs typeface="2  Nazanin" pitchFamily="2" charset="-78"/>
              </a:rPr>
              <a:t>سال ۱۳۵۷ (میلادی) اين کاخ توسط نيروهای انقلابی تسخير شد و در سال 1360 به وزارت فرهنگ و ارشاد اسلامی تحويل داده شد. در سال 1365 کاخ موزه نياوران براي اولين بار گشايش يافت. در سال 1368 مرکز آموزش عالی ميراث فرهنگی در محل مدرسه اختصاصی راه اندازی شد و يکسال بعد فضاهای جانبی آن به خوابگاه پسران اختصاص يافت. در سالهای بعد موزه جهان نما (1376)، کاخ صاحبقرانيه (1377) و کوشک احمدشاهی (1379) نيز در معرض بازديد عموم قرار گرفت.</a:t>
            </a:r>
            <a:r>
              <a:rPr lang="fa-IR" sz="1600" dirty="0"/>
              <a:t/>
            </a:r>
            <a:br>
              <a:rPr lang="fa-IR" sz="1600" dirty="0"/>
            </a:br>
            <a:endParaRPr lang="en-US" sz="1600" dirty="0"/>
          </a:p>
        </p:txBody>
      </p:sp>
    </p:spTree>
    <p:extLst>
      <p:ext uri="{BB962C8B-B14F-4D97-AF65-F5344CB8AC3E}">
        <p14:creationId xmlns:p14="http://schemas.microsoft.com/office/powerpoint/2010/main" val="2281112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09600"/>
            <a:ext cx="7315200" cy="5562600"/>
          </a:xfrm>
        </p:spPr>
        <p:txBody>
          <a:bodyPr>
            <a:noAutofit/>
          </a:bodyPr>
          <a:lstStyle/>
          <a:p>
            <a:pPr algn="r" rtl="1">
              <a:lnSpc>
                <a:spcPct val="150000"/>
              </a:lnSpc>
            </a:pPr>
            <a:r>
              <a:rPr lang="fa-IR" sz="1900" b="1" dirty="0" smtClean="0">
                <a:solidFill>
                  <a:srgbClr val="FF0000"/>
                </a:solidFill>
                <a:cs typeface="2  Nazanin" pitchFamily="2" charset="-78"/>
              </a:rPr>
              <a:t>موزه</a:t>
            </a:r>
            <a:r>
              <a:rPr lang="en-US" sz="1900" b="1" dirty="0" smtClean="0">
                <a:solidFill>
                  <a:srgbClr val="FF0000"/>
                </a:solidFill>
                <a:cs typeface="2  Nazanin" pitchFamily="2" charset="-78"/>
              </a:rPr>
              <a:t>:</a:t>
            </a:r>
            <a:r>
              <a:rPr lang="fa-IR" sz="1900" b="1" dirty="0">
                <a:cs typeface="2  Nazanin" pitchFamily="2" charset="-78"/>
              </a:rPr>
              <a:t/>
            </a:r>
            <a:br>
              <a:rPr lang="fa-IR" sz="1900" b="1" dirty="0">
                <a:cs typeface="2  Nazanin" pitchFamily="2" charset="-78"/>
              </a:rPr>
            </a:br>
            <a:r>
              <a:rPr lang="fa-IR" sz="1900" b="1" dirty="0" smtClean="0">
                <a:cs typeface="2  Nazanin" pitchFamily="2" charset="-78"/>
              </a:rPr>
              <a:t>این </a:t>
            </a:r>
            <a:r>
              <a:rPr lang="fa-IR" sz="1900" b="1" dirty="0">
                <a:cs typeface="2  Nazanin" pitchFamily="2" charset="-78"/>
              </a:rPr>
              <a:t>بنا امروزه به‌عنوان موزه در معرض دید عموم قرار دارد.ساعت کار این مجموعه همه روزه از ساعت ۹ الی ۱۷ می‌باشد</a:t>
            </a:r>
            <a:r>
              <a:rPr lang="fa-IR" sz="1900" b="1" dirty="0" smtClean="0">
                <a:cs typeface="2  Nazanin" pitchFamily="2" charset="-78"/>
              </a:rPr>
              <a:t>.</a:t>
            </a:r>
            <a:r>
              <a:rPr lang="fa-IR" sz="1900" b="1" dirty="0">
                <a:cs typeface="2  Nazanin" pitchFamily="2" charset="-78"/>
              </a:rPr>
              <a:t/>
            </a:r>
            <a:br>
              <a:rPr lang="fa-IR" sz="1900" b="1" dirty="0">
                <a:cs typeface="2  Nazanin" pitchFamily="2" charset="-78"/>
              </a:rPr>
            </a:br>
            <a:r>
              <a:rPr lang="fa-IR" sz="1900" b="1" dirty="0" smtClean="0">
                <a:solidFill>
                  <a:srgbClr val="FF0000"/>
                </a:solidFill>
                <a:cs typeface="2  Nazanin" pitchFamily="2" charset="-78"/>
              </a:rPr>
              <a:t>بخش ها</a:t>
            </a:r>
            <a:r>
              <a:rPr lang="en-US" sz="1900" b="1" dirty="0" smtClean="0">
                <a:solidFill>
                  <a:srgbClr val="FF0000"/>
                </a:solidFill>
                <a:cs typeface="2  Nazanin" pitchFamily="2" charset="-78"/>
              </a:rPr>
              <a:t>:</a:t>
            </a:r>
            <a:r>
              <a:rPr lang="fa-IR" sz="1900" b="1" dirty="0">
                <a:cs typeface="2  Nazanin" pitchFamily="2" charset="-78"/>
              </a:rPr>
              <a:t/>
            </a:r>
            <a:br>
              <a:rPr lang="fa-IR" sz="1900" b="1" dirty="0">
                <a:cs typeface="2  Nazanin" pitchFamily="2" charset="-78"/>
              </a:rPr>
            </a:br>
            <a:r>
              <a:rPr lang="fa-IR" sz="1900" b="1" dirty="0" smtClean="0">
                <a:cs typeface="2  Nazanin" pitchFamily="2" charset="-78"/>
              </a:rPr>
              <a:t>بخش </a:t>
            </a:r>
            <a:r>
              <a:rPr lang="fa-IR" sz="1900" b="1" dirty="0">
                <a:cs typeface="2  Nazanin" pitchFamily="2" charset="-78"/>
              </a:rPr>
              <a:t>های مجموعه نیاوران, عبارتند از:</a:t>
            </a:r>
            <a:br>
              <a:rPr lang="fa-IR" sz="1900" b="1" dirty="0">
                <a:cs typeface="2  Nazanin" pitchFamily="2" charset="-78"/>
              </a:rPr>
            </a:br>
            <a:r>
              <a:rPr lang="en-US" sz="1900" b="1" dirty="0" smtClean="0">
                <a:cs typeface="2  Nazanin" pitchFamily="2" charset="-78"/>
              </a:rPr>
              <a:t>*</a:t>
            </a:r>
            <a:r>
              <a:rPr lang="fa-IR" sz="1900" b="1" dirty="0" smtClean="0">
                <a:cs typeface="2  Nazanin" pitchFamily="2" charset="-78"/>
              </a:rPr>
              <a:t>کتابخانه </a:t>
            </a:r>
            <a:r>
              <a:rPr lang="fa-IR" sz="1900" b="1" dirty="0">
                <a:cs typeface="2  Nazanin" pitchFamily="2" charset="-78"/>
              </a:rPr>
              <a:t>اختصاصی کاخ نیاوران</a:t>
            </a:r>
            <a:br>
              <a:rPr lang="fa-IR" sz="1900" b="1" dirty="0">
                <a:cs typeface="2  Nazanin" pitchFamily="2" charset="-78"/>
              </a:rPr>
            </a:br>
            <a:r>
              <a:rPr lang="en-US" sz="1900" b="1" dirty="0" smtClean="0">
                <a:cs typeface="2  Nazanin" pitchFamily="2" charset="-78"/>
              </a:rPr>
              <a:t>*</a:t>
            </a:r>
            <a:r>
              <a:rPr lang="fa-IR" sz="1900" b="1" dirty="0" smtClean="0">
                <a:cs typeface="2  Nazanin" pitchFamily="2" charset="-78"/>
              </a:rPr>
              <a:t>کوشک </a:t>
            </a:r>
            <a:r>
              <a:rPr lang="fa-IR" sz="1900" b="1" dirty="0">
                <a:cs typeface="2  Nazanin" pitchFamily="2" charset="-78"/>
              </a:rPr>
              <a:t>احمدشاهی</a:t>
            </a:r>
            <a:br>
              <a:rPr lang="fa-IR" sz="1900" b="1" dirty="0">
                <a:cs typeface="2  Nazanin" pitchFamily="2" charset="-78"/>
              </a:rPr>
            </a:br>
            <a:r>
              <a:rPr lang="en-US" sz="1900" b="1" dirty="0" smtClean="0">
                <a:cs typeface="2  Nazanin" pitchFamily="2" charset="-78"/>
              </a:rPr>
              <a:t>*</a:t>
            </a:r>
            <a:r>
              <a:rPr lang="fa-IR" sz="1900" b="1" dirty="0" smtClean="0">
                <a:cs typeface="2  Nazanin" pitchFamily="2" charset="-78"/>
              </a:rPr>
              <a:t>کاخ </a:t>
            </a:r>
            <a:r>
              <a:rPr lang="fa-IR" sz="1900" b="1" dirty="0">
                <a:cs typeface="2  Nazanin" pitchFamily="2" charset="-78"/>
              </a:rPr>
              <a:t>صاحبقرانیه</a:t>
            </a:r>
            <a:br>
              <a:rPr lang="fa-IR" sz="1900" b="1" dirty="0">
                <a:cs typeface="2  Nazanin" pitchFamily="2" charset="-78"/>
              </a:rPr>
            </a:br>
            <a:r>
              <a:rPr lang="en-US" sz="1900" b="1" dirty="0" smtClean="0">
                <a:cs typeface="2  Nazanin" pitchFamily="2" charset="-78"/>
              </a:rPr>
              <a:t>*</a:t>
            </a:r>
            <a:r>
              <a:rPr lang="fa-IR" sz="1900" b="1" dirty="0" smtClean="0">
                <a:cs typeface="2  Nazanin" pitchFamily="2" charset="-78"/>
              </a:rPr>
              <a:t>کاخ </a:t>
            </a:r>
            <a:r>
              <a:rPr lang="fa-IR" sz="1900" b="1" dirty="0">
                <a:cs typeface="2  Nazanin" pitchFamily="2" charset="-78"/>
              </a:rPr>
              <a:t>جهان نما</a:t>
            </a:r>
            <a:br>
              <a:rPr lang="fa-IR" sz="1900" b="1" dirty="0">
                <a:cs typeface="2  Nazanin" pitchFamily="2" charset="-78"/>
              </a:rPr>
            </a:br>
            <a:r>
              <a:rPr lang="en-US" sz="1900" b="1" dirty="0" smtClean="0">
                <a:cs typeface="2  Nazanin" pitchFamily="2" charset="-78"/>
              </a:rPr>
              <a:t>*</a:t>
            </a:r>
            <a:r>
              <a:rPr lang="fa-IR" sz="1900" b="1" dirty="0" smtClean="0">
                <a:cs typeface="2  Nazanin" pitchFamily="2" charset="-78"/>
              </a:rPr>
              <a:t>باغ </a:t>
            </a:r>
            <a:r>
              <a:rPr lang="fa-IR" sz="1900" b="1" dirty="0">
                <a:cs typeface="2  Nazanin" pitchFamily="2" charset="-78"/>
              </a:rPr>
              <a:t>کتیبه ها</a:t>
            </a:r>
            <a:br>
              <a:rPr lang="fa-IR" sz="1900" b="1" dirty="0">
                <a:cs typeface="2  Nazanin" pitchFamily="2" charset="-78"/>
              </a:rPr>
            </a:br>
            <a:r>
              <a:rPr lang="en-US" sz="1900" b="1" dirty="0" smtClean="0">
                <a:cs typeface="2  Nazanin" pitchFamily="2" charset="-78"/>
              </a:rPr>
              <a:t>*</a:t>
            </a:r>
            <a:r>
              <a:rPr lang="fa-IR" sz="1900" b="1" dirty="0" smtClean="0">
                <a:cs typeface="2  Nazanin" pitchFamily="2" charset="-78"/>
              </a:rPr>
              <a:t>موزه </a:t>
            </a:r>
            <a:r>
              <a:rPr lang="fa-IR" sz="1900" b="1" dirty="0">
                <a:cs typeface="2  Nazanin" pitchFamily="2" charset="-78"/>
              </a:rPr>
              <a:t>حوضخانه</a:t>
            </a:r>
            <a:br>
              <a:rPr lang="fa-IR" sz="1900" b="1" dirty="0">
                <a:cs typeface="2  Nazanin" pitchFamily="2" charset="-78"/>
              </a:rPr>
            </a:br>
            <a:r>
              <a:rPr lang="en-US" sz="1900" b="1" dirty="0" smtClean="0">
                <a:cs typeface="2  Nazanin" pitchFamily="2" charset="-78"/>
              </a:rPr>
              <a:t>*</a:t>
            </a:r>
            <a:r>
              <a:rPr lang="fa-IR" sz="1900" b="1" dirty="0" smtClean="0">
                <a:cs typeface="2  Nazanin" pitchFamily="2" charset="-78"/>
              </a:rPr>
              <a:t>موزه </a:t>
            </a:r>
            <a:r>
              <a:rPr lang="fa-IR" sz="1900" b="1" dirty="0">
                <a:cs typeface="2  Nazanin" pitchFamily="2" charset="-78"/>
              </a:rPr>
              <a:t>خودروهای کاخ نیاوران</a:t>
            </a:r>
            <a:br>
              <a:rPr lang="fa-IR" sz="1900" b="1" dirty="0">
                <a:cs typeface="2  Nazanin" pitchFamily="2" charset="-78"/>
              </a:rPr>
            </a:br>
            <a:r>
              <a:rPr lang="en-US" sz="1900" b="1" dirty="0" smtClean="0">
                <a:cs typeface="2  Nazanin" pitchFamily="2" charset="-78"/>
              </a:rPr>
              <a:t>*</a:t>
            </a:r>
            <a:r>
              <a:rPr lang="fa-IR" sz="1900" b="1" dirty="0" smtClean="0">
                <a:cs typeface="2  Nazanin" pitchFamily="2" charset="-78"/>
              </a:rPr>
              <a:t>مدرسه اختصاصی</a:t>
            </a:r>
            <a:endParaRPr lang="en-US" sz="1900" dirty="0">
              <a:cs typeface="2  Nazanin" pitchFamily="2" charset="-78"/>
            </a:endParaRPr>
          </a:p>
        </p:txBody>
      </p:sp>
    </p:spTree>
    <p:extLst>
      <p:ext uri="{BB962C8B-B14F-4D97-AF65-F5344CB8AC3E}">
        <p14:creationId xmlns:p14="http://schemas.microsoft.com/office/powerpoint/2010/main" val="14173882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073" y="3276600"/>
            <a:ext cx="3810000" cy="28479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878" y="685800"/>
            <a:ext cx="3683577" cy="2438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276600"/>
            <a:ext cx="3581400" cy="2743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818" y="685800"/>
            <a:ext cx="3722255" cy="2476500"/>
          </a:xfrm>
          <a:prstGeom prst="rect">
            <a:avLst/>
          </a:prstGeom>
        </p:spPr>
      </p:pic>
    </p:spTree>
    <p:extLst>
      <p:ext uri="{BB962C8B-B14F-4D97-AF65-F5344CB8AC3E}">
        <p14:creationId xmlns:p14="http://schemas.microsoft.com/office/powerpoint/2010/main" val="39790039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2535218"/>
          </a:xfrm>
        </p:spPr>
        <p:txBody>
          <a:bodyPr>
            <a:normAutofit/>
          </a:bodyPr>
          <a:lstStyle/>
          <a:p>
            <a:pPr algn="r" rtl="1">
              <a:lnSpc>
                <a:spcPct val="150000"/>
              </a:lnSpc>
            </a:pPr>
            <a:r>
              <a:rPr lang="fa-IR" sz="2400" b="1" dirty="0">
                <a:solidFill>
                  <a:srgbClr val="FF0000"/>
                </a:solidFill>
                <a:effectLst>
                  <a:outerShdw blurRad="38100" dist="38100" dir="2700000" algn="tl">
                    <a:srgbClr val="000000">
                      <a:alpha val="43137"/>
                    </a:srgbClr>
                  </a:outerShdw>
                </a:effectLst>
                <a:cs typeface="B Nazanin" pitchFamily="2" charset="-78"/>
              </a:rPr>
              <a:t>کاخ گلستان </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1600" b="1" dirty="0" smtClean="0">
                <a:cs typeface="B Nazanin" pitchFamily="2" charset="-78"/>
              </a:rPr>
              <a:t>مجموعه‌ای </a:t>
            </a:r>
            <a:r>
              <a:rPr lang="fa-IR" sz="1600" b="1" dirty="0">
                <a:cs typeface="B Nazanin" pitchFamily="2" charset="-78"/>
              </a:rPr>
              <a:t>از بناهاست که در میدان ارگ تهران واقع است. بناهای این کاخ در زمان‌های مختلف ساخته شده‌اند. نام آن از تالار گلستان واقع در عمارت خروجی گرفته شده‌است. کاخ گلستان در سی و هفتمین اجلاس سالانه کمیته میراث جهانی سازمان یونسکو در پنوم پن، پایتخت کامبوج، در فهرست آثار جهانی به ثبت رسید. این اثر شانزدهمین اثر ایرانی است که در فهرست میراث جهانی یونسکو جای می‌گیرد</a:t>
            </a:r>
            <a:r>
              <a:rPr lang="fa-IR" sz="1600" b="1" dirty="0" smtClean="0">
                <a:cs typeface="B Nazanin" pitchFamily="2" charset="-78"/>
              </a:rPr>
              <a:t>. کاخ </a:t>
            </a:r>
            <a:r>
              <a:rPr lang="fa-IR" sz="1600" b="1" dirty="0">
                <a:cs typeface="B Nazanin" pitchFamily="2" charset="-78"/>
              </a:rPr>
              <a:t>گلستان فضایی از ارگ سلطنتی تاریخی بوده است.</a:t>
            </a:r>
            <a:endParaRPr lang="en-US" sz="1600" b="1" dirty="0">
              <a:cs typeface="B Nazanin"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971800"/>
            <a:ext cx="4648200" cy="3200400"/>
          </a:xfrm>
          <a:prstGeom prst="rect">
            <a:avLst/>
          </a:prstGeom>
        </p:spPr>
      </p:pic>
    </p:spTree>
    <p:extLst>
      <p:ext uri="{BB962C8B-B14F-4D97-AF65-F5344CB8AC3E}">
        <p14:creationId xmlns:p14="http://schemas.microsoft.com/office/powerpoint/2010/main" val="25017366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46245" cy="5410200"/>
          </a:xfrm>
        </p:spPr>
        <p:txBody>
          <a:bodyPr>
            <a:noAutofit/>
          </a:bodyPr>
          <a:lstStyle/>
          <a:p>
            <a:pPr algn="r" rtl="1">
              <a:lnSpc>
                <a:spcPct val="200000"/>
              </a:lnSpc>
            </a:pPr>
            <a:r>
              <a:rPr lang="fa-IR" sz="2400" b="1" dirty="0" smtClean="0">
                <a:solidFill>
                  <a:srgbClr val="FF0000"/>
                </a:solidFill>
                <a:effectLst>
                  <a:outerShdw blurRad="38100" dist="38100" dir="2700000" algn="tl">
                    <a:srgbClr val="000000">
                      <a:alpha val="43137"/>
                    </a:srgbClr>
                  </a:outerShdw>
                </a:effectLst>
                <a:cs typeface="B Nazanin" pitchFamily="2" charset="-78"/>
              </a:rPr>
              <a:t>تاریخچه</a:t>
            </a:r>
            <a:r>
              <a:rPr lang="en-US" sz="2400" b="1" dirty="0" smtClean="0">
                <a:solidFill>
                  <a:srgbClr val="FF0000"/>
                </a:solidFill>
                <a:effectLst>
                  <a:outerShdw blurRad="38100" dist="38100" dir="2700000" algn="tl">
                    <a:srgbClr val="000000">
                      <a:alpha val="43137"/>
                    </a:srgbClr>
                  </a:outerShdw>
                </a:effectLst>
                <a:cs typeface="B Nazanin" pitchFamily="2" charset="-78"/>
              </a:rPr>
              <a:t>: </a:t>
            </a:r>
            <a:r>
              <a:rPr lang="fa-IR" sz="1800" b="1" dirty="0">
                <a:cs typeface="B Nazanin" pitchFamily="2" charset="-78"/>
              </a:rPr>
              <a:t/>
            </a:r>
            <a:br>
              <a:rPr lang="fa-IR" sz="1800" b="1" dirty="0">
                <a:cs typeface="B Nazanin" pitchFamily="2" charset="-78"/>
              </a:rPr>
            </a:br>
            <a:r>
              <a:rPr lang="fa-IR" sz="1800" b="1" dirty="0" smtClean="0">
                <a:cs typeface="B Nazanin" pitchFamily="2" charset="-78"/>
              </a:rPr>
              <a:t>شروع </a:t>
            </a:r>
            <a:r>
              <a:rPr lang="fa-IR" sz="1800" b="1" dirty="0">
                <a:cs typeface="B Nazanin" pitchFamily="2" charset="-78"/>
              </a:rPr>
              <a:t>ساخت آن به ارگ تاریخی تهران و زمان شاه طهماسب اول در دوران صفویه در بخش قدیمی شهر تهران بازمی‌گردد، و بخش‌های اصلی آن در درون حصار قدیمی تهران احداث شد. ولی در دورهٔ قاجار گسترش فراوانی یافت و محل سکونت شاهان قاجار بود.</a:t>
            </a:r>
            <a:br>
              <a:rPr lang="fa-IR" sz="1800" b="1" dirty="0">
                <a:cs typeface="B Nazanin" pitchFamily="2" charset="-78"/>
              </a:rPr>
            </a:br>
            <a:r>
              <a:rPr lang="fa-IR" sz="1800" b="1" dirty="0" smtClean="0">
                <a:cs typeface="B Nazanin" pitchFamily="2" charset="-78"/>
              </a:rPr>
              <a:t>در </a:t>
            </a:r>
            <a:r>
              <a:rPr lang="fa-IR" sz="1800" b="1" dirty="0">
                <a:cs typeface="B Nazanin" pitchFamily="2" charset="-78"/>
              </a:rPr>
              <a:t>زمان پهلوی جهت مراسم رسمی و محل اقامت روسای جمهور و مهمانان ویژهٔ خارجی استفاده می‌شد. با این حال قسمت‌هایی از آن در این زمان تخریب گردید.</a:t>
            </a:r>
            <a:br>
              <a:rPr lang="fa-IR" sz="1800" b="1" dirty="0">
                <a:cs typeface="B Nazanin" pitchFamily="2" charset="-78"/>
              </a:rPr>
            </a:br>
            <a:r>
              <a:rPr lang="fa-IR" sz="1800" b="1" dirty="0" smtClean="0">
                <a:cs typeface="B Nazanin" pitchFamily="2" charset="-78"/>
              </a:rPr>
              <a:t>اتفاق‌های </a:t>
            </a:r>
            <a:r>
              <a:rPr lang="fa-IR" sz="1800" b="1" dirty="0">
                <a:cs typeface="B Nazanin" pitchFamily="2" charset="-78"/>
              </a:rPr>
              <a:t>مهمی از تاریخ معاصر ایران در این مجموعه به وقوع پیوسته‌است.</a:t>
            </a:r>
            <a:br>
              <a:rPr lang="fa-IR" sz="1800" b="1" dirty="0">
                <a:cs typeface="B Nazanin" pitchFamily="2" charset="-78"/>
              </a:rPr>
            </a:br>
            <a:r>
              <a:rPr lang="fa-IR" sz="1800" b="1" dirty="0" smtClean="0">
                <a:cs typeface="B Nazanin" pitchFamily="2" charset="-78"/>
              </a:rPr>
              <a:t>در </a:t>
            </a:r>
            <a:r>
              <a:rPr lang="fa-IR" sz="1800" b="1" dirty="0">
                <a:cs typeface="B Nazanin" pitchFamily="2" charset="-78"/>
              </a:rPr>
              <a:t>حال حاضر به صورت موزه مورد استفاده است.</a:t>
            </a:r>
            <a:br>
              <a:rPr lang="fa-IR" sz="1800" b="1" dirty="0">
                <a:cs typeface="B Nazanin" pitchFamily="2" charset="-78"/>
              </a:rPr>
            </a:br>
            <a:r>
              <a:rPr lang="fa-IR" sz="1800" b="1" dirty="0" smtClean="0">
                <a:cs typeface="B Nazanin" pitchFamily="2" charset="-78"/>
              </a:rPr>
              <a:t>منظره‌ای </a:t>
            </a:r>
            <a:r>
              <a:rPr lang="fa-IR" sz="1800" b="1" dirty="0">
                <a:cs typeface="B Nazanin" pitchFamily="2" charset="-78"/>
              </a:rPr>
              <a:t>از کاخ گلستان در یک سوی اسکناس‌های پنج هزار ریالی از سال ۱۳۴۸ ش تا سال ۱۳۵۷ چاپ و نشر می‌شد</a:t>
            </a:r>
            <a:r>
              <a:rPr lang="fa-IR" sz="1800" b="1" dirty="0" smtClean="0">
                <a:cs typeface="B Nazanin" pitchFamily="2" charset="-78"/>
              </a:rPr>
              <a:t>.</a:t>
            </a:r>
            <a:endParaRPr lang="en-US" sz="1800" b="1" dirty="0">
              <a:cs typeface="B Nazanin" pitchFamily="2" charset="-78"/>
            </a:endParaRPr>
          </a:p>
        </p:txBody>
      </p:sp>
    </p:spTree>
    <p:extLst>
      <p:ext uri="{BB962C8B-B14F-4D97-AF65-F5344CB8AC3E}">
        <p14:creationId xmlns:p14="http://schemas.microsoft.com/office/powerpoint/2010/main" val="2482595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817582"/>
            <a:ext cx="4267200" cy="5126018"/>
          </a:xfrm>
        </p:spPr>
        <p:txBody>
          <a:bodyPr>
            <a:normAutofit fontScale="90000"/>
          </a:bodyPr>
          <a:lstStyle/>
          <a:p>
            <a:pPr algn="r" rtl="1">
              <a:lnSpc>
                <a:spcPct val="150000"/>
              </a:lnSpc>
            </a:pPr>
            <a:r>
              <a:rPr lang="fa-IR" sz="2700" b="1" dirty="0">
                <a:solidFill>
                  <a:srgbClr val="FF0000"/>
                </a:solidFill>
                <a:effectLst>
                  <a:outerShdw blurRad="38100" dist="38100" dir="2700000" algn="tl">
                    <a:srgbClr val="000000">
                      <a:alpha val="43137"/>
                    </a:srgbClr>
                  </a:outerShdw>
                </a:effectLst>
                <a:cs typeface="B Nazanin" pitchFamily="2" charset="-78"/>
              </a:rPr>
              <a:t>ثبت </a:t>
            </a:r>
            <a:r>
              <a:rPr lang="fa-IR" sz="2700" b="1" dirty="0" smtClean="0">
                <a:solidFill>
                  <a:srgbClr val="FF0000"/>
                </a:solidFill>
                <a:effectLst>
                  <a:outerShdw blurRad="38100" dist="38100" dir="2700000" algn="tl">
                    <a:srgbClr val="000000">
                      <a:alpha val="43137"/>
                    </a:srgbClr>
                  </a:outerShdw>
                </a:effectLst>
                <a:cs typeface="B Nazanin" pitchFamily="2" charset="-78"/>
              </a:rPr>
              <a:t>جهانی</a:t>
            </a:r>
            <a:r>
              <a:rPr lang="en-US" sz="2700" b="1" dirty="0" smtClean="0">
                <a:solidFill>
                  <a:srgbClr val="FF0000"/>
                </a:solidFill>
                <a:effectLst>
                  <a:outerShdw blurRad="38100" dist="38100" dir="2700000" algn="tl">
                    <a:srgbClr val="000000">
                      <a:alpha val="43137"/>
                    </a:srgbClr>
                  </a:outerShdw>
                </a:effectLst>
                <a:cs typeface="B Nazanin" pitchFamily="2" charset="-78"/>
              </a:rPr>
              <a:t>: </a:t>
            </a:r>
            <a:r>
              <a:rPr lang="fa-IR" sz="1800" b="1" dirty="0">
                <a:cs typeface="B Nazanin" pitchFamily="2" charset="-78"/>
              </a:rPr>
              <a:t/>
            </a:r>
            <a:br>
              <a:rPr lang="fa-IR" sz="1800" b="1" dirty="0">
                <a:cs typeface="B Nazanin" pitchFamily="2" charset="-78"/>
              </a:rPr>
            </a:br>
            <a:r>
              <a:rPr lang="fa-IR" sz="1800" b="1" dirty="0" smtClean="0">
                <a:cs typeface="B Nazanin" pitchFamily="2" charset="-78"/>
              </a:rPr>
              <a:t>در </a:t>
            </a:r>
            <a:r>
              <a:rPr lang="fa-IR" sz="1800" b="1" dirty="0">
                <a:cs typeface="B Nazanin" pitchFamily="2" charset="-78"/>
              </a:rPr>
              <a:t>تیرماه ۱۳۹۲ در سی‌وهفتمین اجلاس سالانه کمیته میراث جهانی سازمان یونسکو در کامبوج کاخ گلستان در فهرست میراث جهانی این سازمان به ثبت رسید</a:t>
            </a:r>
            <a:r>
              <a:rPr lang="fa-IR" sz="1800" b="1" dirty="0" smtClean="0">
                <a:cs typeface="B Nazanin" pitchFamily="2" charset="-78"/>
              </a:rPr>
              <a:t>.</a:t>
            </a:r>
            <a:r>
              <a:rPr lang="fa-IR" sz="1800" b="1" dirty="0">
                <a:cs typeface="B Nazanin" pitchFamily="2" charset="-78"/>
              </a:rPr>
              <a:t/>
            </a:r>
            <a:br>
              <a:rPr lang="fa-IR" sz="1800" b="1" dirty="0">
                <a:cs typeface="B Nazanin" pitchFamily="2" charset="-78"/>
              </a:rPr>
            </a:br>
            <a:r>
              <a:rPr lang="fa-IR" sz="1800" b="1" dirty="0" smtClean="0">
                <a:cs typeface="B Nazanin" pitchFamily="2" charset="-78"/>
              </a:rPr>
              <a:t>پرونده </a:t>
            </a:r>
            <a:r>
              <a:rPr lang="fa-IR" sz="1800" b="1" dirty="0">
                <a:cs typeface="B Nazanin" pitchFamily="2" charset="-78"/>
              </a:rPr>
              <a:t>کاخ گلستان که در سال ۲۰۰۷ م به سازمان یونسکو ارسال شده بود بالاخره توانست در سی و هفتمین اجلاس سالانه رضایت کارشناسان میراث جهانی یونسکو را کسب کرده و در نهایت در فهرست میراث جهانی قرار بگیرد. تا قبل از این، اتفاقاتی از جمله مرتفع بودن ساختمان در کنار کاخ گلستان موجب شده بود تا دوستداران و کارشناسان میراث فرهنگی نگران ثبت آن شوند. با این حال پس از بررسی مسائل، کارشناسان یونسکو این کاخ را به عنوان شانزدهمین اثر تاریخی ایران در جهان ثبت کردند</a:t>
            </a:r>
            <a:r>
              <a:rPr lang="fa-IR" sz="1800" b="1" dirty="0" smtClean="0">
                <a:cs typeface="B Nazanin" pitchFamily="2" charset="-78"/>
              </a:rPr>
              <a:t>.</a:t>
            </a:r>
            <a:endParaRPr lang="en-US" sz="1600" dirty="0">
              <a:cs typeface="B Nazanin"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799"/>
            <a:ext cx="3276600" cy="5553075"/>
          </a:xfrm>
          <a:prstGeom prst="rect">
            <a:avLst/>
          </a:prstGeom>
        </p:spPr>
      </p:pic>
    </p:spTree>
    <p:extLst>
      <p:ext uri="{BB962C8B-B14F-4D97-AF65-F5344CB8AC3E}">
        <p14:creationId xmlns:p14="http://schemas.microsoft.com/office/powerpoint/2010/main" val="24292289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609600"/>
            <a:ext cx="3276600" cy="5562600"/>
          </a:xfrm>
        </p:spPr>
        <p:txBody>
          <a:bodyPr>
            <a:noAutofit/>
          </a:bodyPr>
          <a:lstStyle/>
          <a:p>
            <a:pPr algn="r" rtl="1">
              <a:lnSpc>
                <a:spcPct val="150000"/>
              </a:lnSpc>
            </a:pPr>
            <a:r>
              <a:rPr lang="fa-IR" sz="2400" b="1" dirty="0">
                <a:solidFill>
                  <a:srgbClr val="FF0000"/>
                </a:solidFill>
                <a:effectLst>
                  <a:outerShdw blurRad="38100" dist="38100" dir="2700000" algn="tl">
                    <a:srgbClr val="000000">
                      <a:alpha val="43137"/>
                    </a:srgbClr>
                  </a:outerShdw>
                </a:effectLst>
                <a:cs typeface="B Nazanin" pitchFamily="2" charset="-78"/>
              </a:rPr>
              <a:t>بناهای موجود در </a:t>
            </a:r>
            <a:r>
              <a:rPr lang="fa-IR" sz="2400" b="1" dirty="0" smtClean="0">
                <a:solidFill>
                  <a:srgbClr val="FF0000"/>
                </a:solidFill>
                <a:effectLst>
                  <a:outerShdw blurRad="38100" dist="38100" dir="2700000" algn="tl">
                    <a:srgbClr val="000000">
                      <a:alpha val="43137"/>
                    </a:srgbClr>
                  </a:outerShdw>
                </a:effectLst>
                <a:cs typeface="B Nazanin" pitchFamily="2" charset="-78"/>
              </a:rPr>
              <a:t>کاخ</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1800" b="1" dirty="0">
                <a:cs typeface="B Nazanin" pitchFamily="2" charset="-78"/>
              </a:rPr>
              <a:t/>
            </a:r>
            <a:br>
              <a:rPr lang="fa-IR" sz="1800" b="1" dirty="0">
                <a:cs typeface="B Nazanin" pitchFamily="2" charset="-78"/>
              </a:rPr>
            </a:br>
            <a:r>
              <a:rPr lang="en-US" sz="1800" b="1" dirty="0">
                <a:solidFill>
                  <a:srgbClr val="FF0000"/>
                </a:solidFill>
                <a:cs typeface="B Nazanin" pitchFamily="2" charset="-78"/>
              </a:rPr>
              <a:t>*</a:t>
            </a:r>
            <a:r>
              <a:rPr lang="en-US" sz="1800" b="1" dirty="0" smtClean="0">
                <a:cs typeface="B Nazanin" pitchFamily="2" charset="-78"/>
              </a:rPr>
              <a:t> </a:t>
            </a:r>
            <a:r>
              <a:rPr lang="fa-IR" sz="1800" b="1" dirty="0" smtClean="0">
                <a:cs typeface="B Nazanin" pitchFamily="2" charset="-78"/>
              </a:rPr>
              <a:t>شمس‌العماره</a:t>
            </a:r>
            <a:r>
              <a:rPr lang="fa-IR" sz="1800" b="1" dirty="0">
                <a:cs typeface="B Nazanin" pitchFamily="2" charset="-78"/>
              </a:rPr>
              <a:t/>
            </a:r>
            <a:br>
              <a:rPr lang="fa-IR" sz="1800" b="1" dirty="0">
                <a:cs typeface="B Nazanin" pitchFamily="2" charset="-78"/>
              </a:rPr>
            </a:br>
            <a:r>
              <a:rPr lang="en-US" sz="1800" b="1" dirty="0" smtClean="0">
                <a:solidFill>
                  <a:srgbClr val="FF0000"/>
                </a:solidFill>
                <a:cs typeface="B Nazanin" pitchFamily="2" charset="-78"/>
              </a:rPr>
              <a:t>*</a:t>
            </a:r>
            <a:r>
              <a:rPr lang="fa-IR" sz="1800" b="1" dirty="0" smtClean="0">
                <a:cs typeface="B Nazanin" pitchFamily="2" charset="-78"/>
              </a:rPr>
              <a:t>تالار </a:t>
            </a:r>
            <a:r>
              <a:rPr lang="fa-IR" sz="1800" b="1" dirty="0">
                <a:cs typeface="B Nazanin" pitchFamily="2" charset="-78"/>
              </a:rPr>
              <a:t>سلام</a:t>
            </a:r>
            <a:br>
              <a:rPr lang="fa-IR" sz="1800" b="1" dirty="0">
                <a:cs typeface="B Nazanin" pitchFamily="2" charset="-78"/>
              </a:rPr>
            </a:br>
            <a:r>
              <a:rPr lang="en-US" sz="1800" b="1" dirty="0" smtClean="0">
                <a:solidFill>
                  <a:srgbClr val="FF0000"/>
                </a:solidFill>
                <a:cs typeface="B Nazanin" pitchFamily="2" charset="-78"/>
              </a:rPr>
              <a:t>*</a:t>
            </a:r>
            <a:r>
              <a:rPr lang="fa-IR" sz="1800" b="1" dirty="0" smtClean="0">
                <a:cs typeface="B Nazanin" pitchFamily="2" charset="-78"/>
              </a:rPr>
              <a:t>تالار </a:t>
            </a:r>
            <a:r>
              <a:rPr lang="fa-IR" sz="1800" b="1" dirty="0">
                <a:cs typeface="B Nazanin" pitchFamily="2" charset="-78"/>
              </a:rPr>
              <a:t>آینه</a:t>
            </a:r>
            <a:br>
              <a:rPr lang="fa-IR" sz="1800" b="1" dirty="0">
                <a:cs typeface="B Nazanin" pitchFamily="2" charset="-78"/>
              </a:rPr>
            </a:br>
            <a:r>
              <a:rPr lang="en-US" sz="1800" b="1" dirty="0" smtClean="0">
                <a:solidFill>
                  <a:srgbClr val="FF0000"/>
                </a:solidFill>
                <a:cs typeface="B Nazanin" pitchFamily="2" charset="-78"/>
              </a:rPr>
              <a:t>*</a:t>
            </a:r>
            <a:r>
              <a:rPr lang="fa-IR" sz="1800" b="1" dirty="0" smtClean="0">
                <a:cs typeface="B Nazanin" pitchFamily="2" charset="-78"/>
              </a:rPr>
              <a:t>تخت </a:t>
            </a:r>
            <a:r>
              <a:rPr lang="fa-IR" sz="1800" b="1" dirty="0">
                <a:cs typeface="B Nazanin" pitchFamily="2" charset="-78"/>
              </a:rPr>
              <a:t>مرمر</a:t>
            </a:r>
            <a:br>
              <a:rPr lang="fa-IR" sz="1800" b="1" dirty="0">
                <a:cs typeface="B Nazanin" pitchFamily="2" charset="-78"/>
              </a:rPr>
            </a:br>
            <a:r>
              <a:rPr lang="en-US" sz="1800" b="1" dirty="0" smtClean="0">
                <a:solidFill>
                  <a:srgbClr val="FF0000"/>
                </a:solidFill>
                <a:cs typeface="B Nazanin" pitchFamily="2" charset="-78"/>
              </a:rPr>
              <a:t>*</a:t>
            </a:r>
            <a:r>
              <a:rPr lang="fa-IR" sz="1800" b="1" dirty="0" smtClean="0">
                <a:cs typeface="B Nazanin" pitchFamily="2" charset="-78"/>
              </a:rPr>
              <a:t>حوض </a:t>
            </a:r>
            <a:r>
              <a:rPr lang="fa-IR" sz="1800" b="1" dirty="0">
                <a:cs typeface="B Nazanin" pitchFamily="2" charset="-78"/>
              </a:rPr>
              <a:t>خانه</a:t>
            </a:r>
            <a:br>
              <a:rPr lang="fa-IR" sz="1800" b="1" dirty="0">
                <a:cs typeface="B Nazanin" pitchFamily="2" charset="-78"/>
              </a:rPr>
            </a:br>
            <a:r>
              <a:rPr lang="en-US" sz="1800" b="1" dirty="0" smtClean="0">
                <a:solidFill>
                  <a:srgbClr val="FF0000"/>
                </a:solidFill>
                <a:cs typeface="B Nazanin" pitchFamily="2" charset="-78"/>
              </a:rPr>
              <a:t>*</a:t>
            </a:r>
            <a:r>
              <a:rPr lang="fa-IR" sz="1800" b="1" dirty="0" smtClean="0">
                <a:cs typeface="B Nazanin" pitchFamily="2" charset="-78"/>
              </a:rPr>
              <a:t>کاخ </a:t>
            </a:r>
            <a:r>
              <a:rPr lang="fa-IR" sz="1800" b="1" dirty="0">
                <a:cs typeface="B Nazanin" pitchFamily="2" charset="-78"/>
              </a:rPr>
              <a:t>ابیض</a:t>
            </a:r>
            <a:br>
              <a:rPr lang="fa-IR" sz="1800" b="1" dirty="0">
                <a:cs typeface="B Nazanin" pitchFamily="2" charset="-78"/>
              </a:rPr>
            </a:br>
            <a:r>
              <a:rPr lang="en-US" sz="1800" b="1" dirty="0" smtClean="0">
                <a:solidFill>
                  <a:srgbClr val="FF0000"/>
                </a:solidFill>
                <a:cs typeface="B Nazanin" pitchFamily="2" charset="-78"/>
              </a:rPr>
              <a:t>*</a:t>
            </a:r>
            <a:r>
              <a:rPr lang="fa-IR" sz="1800" b="1" dirty="0" smtClean="0">
                <a:cs typeface="B Nazanin" pitchFamily="2" charset="-78"/>
              </a:rPr>
              <a:t>خلوت </a:t>
            </a:r>
            <a:r>
              <a:rPr lang="fa-IR" sz="1800" b="1" dirty="0">
                <a:cs typeface="B Nazanin" pitchFamily="2" charset="-78"/>
              </a:rPr>
              <a:t>کریمخانی</a:t>
            </a:r>
            <a:br>
              <a:rPr lang="fa-IR" sz="1800" b="1" dirty="0">
                <a:cs typeface="B Nazanin" pitchFamily="2" charset="-78"/>
              </a:rPr>
            </a:br>
            <a:r>
              <a:rPr lang="en-US" sz="1800" b="1" dirty="0" smtClean="0">
                <a:solidFill>
                  <a:srgbClr val="FF0000"/>
                </a:solidFill>
                <a:cs typeface="B Nazanin" pitchFamily="2" charset="-78"/>
              </a:rPr>
              <a:t>*</a:t>
            </a:r>
            <a:r>
              <a:rPr lang="fa-IR" sz="1800" b="1" dirty="0" smtClean="0">
                <a:cs typeface="B Nazanin" pitchFamily="2" charset="-78"/>
              </a:rPr>
              <a:t>عمارت </a:t>
            </a:r>
            <a:r>
              <a:rPr lang="fa-IR" sz="1800" b="1" dirty="0">
                <a:cs typeface="B Nazanin" pitchFamily="2" charset="-78"/>
              </a:rPr>
              <a:t>بادگیر</a:t>
            </a:r>
            <a:br>
              <a:rPr lang="fa-IR" sz="1800" b="1" dirty="0">
                <a:cs typeface="B Nazanin" pitchFamily="2" charset="-78"/>
              </a:rPr>
            </a:br>
            <a:r>
              <a:rPr lang="en-US" sz="1800" b="1" dirty="0" smtClean="0">
                <a:solidFill>
                  <a:srgbClr val="FF0000"/>
                </a:solidFill>
                <a:cs typeface="B Nazanin" pitchFamily="2" charset="-78"/>
              </a:rPr>
              <a:t>*</a:t>
            </a:r>
            <a:r>
              <a:rPr lang="fa-IR" sz="1800" b="1" dirty="0" smtClean="0">
                <a:cs typeface="B Nazanin" pitchFamily="2" charset="-78"/>
              </a:rPr>
              <a:t>تالار </a:t>
            </a:r>
            <a:r>
              <a:rPr lang="fa-IR" sz="1800" b="1" dirty="0">
                <a:cs typeface="B Nazanin" pitchFamily="2" charset="-78"/>
              </a:rPr>
              <a:t>عاج</a:t>
            </a:r>
            <a:br>
              <a:rPr lang="fa-IR" sz="1800" b="1" dirty="0">
                <a:cs typeface="B Nazanin" pitchFamily="2" charset="-78"/>
              </a:rPr>
            </a:br>
            <a:r>
              <a:rPr lang="en-US" sz="1800" b="1" dirty="0" smtClean="0">
                <a:solidFill>
                  <a:srgbClr val="FF0000"/>
                </a:solidFill>
                <a:cs typeface="B Nazanin" pitchFamily="2" charset="-78"/>
              </a:rPr>
              <a:t>*</a:t>
            </a:r>
            <a:r>
              <a:rPr lang="fa-IR" sz="1800" b="1" dirty="0" smtClean="0">
                <a:cs typeface="B Nazanin" pitchFamily="2" charset="-78"/>
              </a:rPr>
              <a:t>تالار </a:t>
            </a:r>
            <a:r>
              <a:rPr lang="fa-IR" sz="1800" b="1" dirty="0">
                <a:cs typeface="B Nazanin" pitchFamily="2" charset="-78"/>
              </a:rPr>
              <a:t>الماس</a:t>
            </a:r>
            <a:br>
              <a:rPr lang="fa-IR" sz="1800" b="1" dirty="0">
                <a:cs typeface="B Nazanin" pitchFamily="2" charset="-78"/>
              </a:rPr>
            </a:br>
            <a:r>
              <a:rPr lang="en-US" sz="1800" b="1" dirty="0" smtClean="0">
                <a:solidFill>
                  <a:srgbClr val="FF0000"/>
                </a:solidFill>
                <a:cs typeface="B Nazanin" pitchFamily="2" charset="-78"/>
              </a:rPr>
              <a:t>*</a:t>
            </a:r>
            <a:r>
              <a:rPr lang="fa-IR" sz="1800" b="1" dirty="0" smtClean="0">
                <a:cs typeface="B Nazanin" pitchFamily="2" charset="-78"/>
              </a:rPr>
              <a:t>تالار </a:t>
            </a:r>
            <a:r>
              <a:rPr lang="fa-IR" sz="1800" b="1" dirty="0">
                <a:cs typeface="B Nazanin" pitchFamily="2" charset="-78"/>
              </a:rPr>
              <a:t>برلیان</a:t>
            </a:r>
            <a:br>
              <a:rPr lang="fa-IR" sz="1800" b="1" dirty="0">
                <a:cs typeface="B Nazanin" pitchFamily="2" charset="-78"/>
              </a:rPr>
            </a:br>
            <a:r>
              <a:rPr lang="en-US" sz="1800" b="1" dirty="0" smtClean="0">
                <a:solidFill>
                  <a:srgbClr val="FF0000"/>
                </a:solidFill>
                <a:cs typeface="B Nazanin" pitchFamily="2" charset="-78"/>
              </a:rPr>
              <a:t>*</a:t>
            </a:r>
            <a:r>
              <a:rPr lang="fa-IR" sz="1800" b="1" dirty="0" smtClean="0">
                <a:cs typeface="B Nazanin" pitchFamily="2" charset="-78"/>
              </a:rPr>
              <a:t>حوضخانه </a:t>
            </a:r>
            <a:r>
              <a:rPr lang="fa-IR" sz="1800" b="1" dirty="0">
                <a:cs typeface="B Nazanin" pitchFamily="2" charset="-78"/>
              </a:rPr>
              <a:t>عمارت </a:t>
            </a:r>
            <a:r>
              <a:rPr lang="fa-IR" sz="1800" b="1" dirty="0" smtClean="0">
                <a:cs typeface="B Nazanin" pitchFamily="2" charset="-78"/>
              </a:rPr>
              <a:t>بادگیر</a:t>
            </a:r>
            <a:endParaRPr lang="en-US" sz="1800" b="1" dirty="0">
              <a:cs typeface="B Nazanin"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09600"/>
            <a:ext cx="5105400" cy="2895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581399"/>
            <a:ext cx="5105400" cy="2559627"/>
          </a:xfrm>
          <a:prstGeom prst="rect">
            <a:avLst/>
          </a:prstGeom>
        </p:spPr>
      </p:pic>
    </p:spTree>
    <p:extLst>
      <p:ext uri="{BB962C8B-B14F-4D97-AF65-F5344CB8AC3E}">
        <p14:creationId xmlns:p14="http://schemas.microsoft.com/office/powerpoint/2010/main" val="7197435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5334000"/>
          </a:xfrm>
        </p:spPr>
        <p:txBody>
          <a:bodyPr>
            <a:normAutofit fontScale="90000"/>
          </a:bodyPr>
          <a:lstStyle/>
          <a:p>
            <a:pPr algn="r" rtl="1">
              <a:lnSpc>
                <a:spcPct val="150000"/>
              </a:lnSpc>
            </a:pPr>
            <a:r>
              <a:rPr lang="fa-IR" sz="2200" b="1" dirty="0">
                <a:solidFill>
                  <a:srgbClr val="FF0000"/>
                </a:solidFill>
                <a:effectLst>
                  <a:outerShdw blurRad="38100" dist="38100" dir="2700000" algn="tl">
                    <a:srgbClr val="000000">
                      <a:alpha val="43137"/>
                    </a:srgbClr>
                  </a:outerShdw>
                </a:effectLst>
                <a:cs typeface="B Nazanin" pitchFamily="2" charset="-78"/>
              </a:rPr>
              <a:t>بناهایی که قبلاً در کاخ گلستان </a:t>
            </a:r>
            <a:r>
              <a:rPr lang="fa-IR" sz="2200" b="1" dirty="0" smtClean="0">
                <a:solidFill>
                  <a:srgbClr val="FF0000"/>
                </a:solidFill>
                <a:effectLst>
                  <a:outerShdw blurRad="38100" dist="38100" dir="2700000" algn="tl">
                    <a:srgbClr val="000000">
                      <a:alpha val="43137"/>
                    </a:srgbClr>
                  </a:outerShdw>
                </a:effectLst>
                <a:cs typeface="B Nazanin" pitchFamily="2" charset="-78"/>
              </a:rPr>
              <a:t>بوده‌است</a:t>
            </a:r>
            <a:r>
              <a:rPr lang="en-US" sz="1800" b="1" dirty="0" smtClean="0">
                <a:cs typeface="B Nazanin" pitchFamily="2" charset="-78"/>
              </a:rPr>
              <a:t>:</a:t>
            </a:r>
            <a:r>
              <a:rPr lang="fa-IR" sz="1800" b="1" dirty="0">
                <a:cs typeface="B Nazanin" pitchFamily="2" charset="-78"/>
              </a:rPr>
              <a:t/>
            </a:r>
            <a:br>
              <a:rPr lang="fa-IR" sz="1800" b="1" dirty="0">
                <a:cs typeface="B Nazanin" pitchFamily="2" charset="-78"/>
              </a:rPr>
            </a:br>
            <a:r>
              <a:rPr lang="fa-IR" sz="1800" b="1" dirty="0">
                <a:cs typeface="B Nazanin" pitchFamily="2" charset="-78"/>
              </a:rPr>
              <a:t>عمارت اندرونی</a:t>
            </a:r>
            <a:br>
              <a:rPr lang="fa-IR" sz="1800" b="1" dirty="0">
                <a:cs typeface="B Nazanin" pitchFamily="2" charset="-78"/>
              </a:rPr>
            </a:br>
            <a:r>
              <a:rPr lang="fa-IR" sz="1800" b="1" dirty="0">
                <a:cs typeface="B Nazanin" pitchFamily="2" charset="-78"/>
              </a:rPr>
              <a:t>خوابگاه ناصری</a:t>
            </a:r>
            <a:br>
              <a:rPr lang="fa-IR" sz="1800" b="1" dirty="0">
                <a:cs typeface="B Nazanin" pitchFamily="2" charset="-78"/>
              </a:rPr>
            </a:br>
            <a:r>
              <a:rPr lang="fa-IR" sz="1800" b="1" dirty="0">
                <a:cs typeface="B Nazanin" pitchFamily="2" charset="-78"/>
              </a:rPr>
              <a:t>تالار خاقان مغفور</a:t>
            </a:r>
            <a:br>
              <a:rPr lang="fa-IR" sz="1800" b="1" dirty="0">
                <a:cs typeface="B Nazanin" pitchFamily="2" charset="-78"/>
              </a:rPr>
            </a:br>
            <a:r>
              <a:rPr lang="fa-IR" sz="1800" b="1" dirty="0">
                <a:cs typeface="B Nazanin" pitchFamily="2" charset="-78"/>
              </a:rPr>
              <a:t>عمارت خروجی</a:t>
            </a:r>
            <a:br>
              <a:rPr lang="fa-IR" sz="1800" b="1" dirty="0">
                <a:cs typeface="B Nazanin" pitchFamily="2" charset="-78"/>
              </a:rPr>
            </a:br>
            <a:r>
              <a:rPr lang="fa-IR" sz="1800" b="1" dirty="0">
                <a:cs typeface="B Nazanin" pitchFamily="2" charset="-78"/>
              </a:rPr>
              <a:t>عمارت صندوق خانه و رخت دارخانه </a:t>
            </a:r>
            <a:r>
              <a:rPr lang="fa-IR" sz="1800" b="1" dirty="0" smtClean="0">
                <a:cs typeface="B Nazanin" pitchFamily="2" charset="-78"/>
              </a:rPr>
              <a:t>سلطنتی</a:t>
            </a:r>
            <a:r>
              <a:rPr lang="fa-IR" sz="1800" b="1" dirty="0">
                <a:cs typeface="B Nazanin" pitchFamily="2" charset="-78"/>
              </a:rPr>
              <a:t/>
            </a:r>
            <a:br>
              <a:rPr lang="fa-IR" sz="1800" b="1" dirty="0">
                <a:cs typeface="B Nazanin" pitchFamily="2" charset="-78"/>
              </a:rPr>
            </a:br>
            <a:r>
              <a:rPr lang="fa-IR" sz="2200" b="1" dirty="0">
                <a:solidFill>
                  <a:srgbClr val="FF0000"/>
                </a:solidFill>
                <a:cs typeface="B Nazanin" pitchFamily="2" charset="-78"/>
              </a:rPr>
              <a:t>وقایع تاریخی که در کاخ اتفاق </a:t>
            </a:r>
            <a:r>
              <a:rPr lang="fa-IR" sz="2200" b="1" dirty="0" smtClean="0">
                <a:solidFill>
                  <a:srgbClr val="FF0000"/>
                </a:solidFill>
                <a:cs typeface="B Nazanin" pitchFamily="2" charset="-78"/>
              </a:rPr>
              <a:t>افتاده‌اند</a:t>
            </a:r>
            <a:r>
              <a:rPr lang="en-US" sz="2200" b="1" dirty="0" smtClean="0">
                <a:solidFill>
                  <a:srgbClr val="FF0000"/>
                </a:solidFill>
                <a:cs typeface="B Nazanin" pitchFamily="2" charset="-78"/>
              </a:rPr>
              <a:t>:</a:t>
            </a:r>
            <a:r>
              <a:rPr lang="fa-IR" sz="1800" b="1" dirty="0">
                <a:cs typeface="B Nazanin" pitchFamily="2" charset="-78"/>
              </a:rPr>
              <a:t/>
            </a:r>
            <a:br>
              <a:rPr lang="fa-IR" sz="1800" b="1" dirty="0">
                <a:cs typeface="B Nazanin" pitchFamily="2" charset="-78"/>
              </a:rPr>
            </a:br>
            <a:r>
              <a:rPr lang="fa-IR" sz="1800" b="1" dirty="0">
                <a:cs typeface="B Nazanin" pitchFamily="2" charset="-78"/>
              </a:rPr>
              <a:t>تاجگذاری پادشاهان قاجار از جمله احمدشاه بر تخت مرمر</a:t>
            </a:r>
            <a:br>
              <a:rPr lang="fa-IR" sz="1800" b="1" dirty="0">
                <a:cs typeface="B Nazanin" pitchFamily="2" charset="-78"/>
              </a:rPr>
            </a:br>
            <a:r>
              <a:rPr lang="fa-IR" sz="1800" b="1" dirty="0">
                <a:cs typeface="B Nazanin" pitchFamily="2" charset="-78"/>
              </a:rPr>
              <a:t>تاجگذاری مظفرالدین شاه قاجار در عمارت بادگیر</a:t>
            </a:r>
            <a:br>
              <a:rPr lang="fa-IR" sz="1800" b="1" dirty="0">
                <a:cs typeface="B Nazanin" pitchFamily="2" charset="-78"/>
              </a:rPr>
            </a:br>
            <a:r>
              <a:rPr lang="fa-IR" sz="1800" b="1" dirty="0">
                <a:cs typeface="B Nazanin" pitchFamily="2" charset="-78"/>
              </a:rPr>
              <a:t>گشایش مجلس یکم در ۱۸ شعبان ۱۳۲۴ ق با حضور شاه در اتاق برلیان عمارت گلستان</a:t>
            </a:r>
            <a:br>
              <a:rPr lang="fa-IR" sz="1800" b="1" dirty="0">
                <a:cs typeface="B Nazanin" pitchFamily="2" charset="-78"/>
              </a:rPr>
            </a:br>
            <a:r>
              <a:rPr lang="fa-IR" sz="1800" b="1" dirty="0">
                <a:cs typeface="B Nazanin" pitchFamily="2" charset="-78"/>
              </a:rPr>
              <a:t>نخستین جلوس رضاشاه در ۱۳۰۴ ش بر تخت مرمر</a:t>
            </a:r>
            <a:br>
              <a:rPr lang="fa-IR" sz="1800" b="1" dirty="0">
                <a:cs typeface="B Nazanin" pitchFamily="2" charset="-78"/>
              </a:rPr>
            </a:br>
            <a:r>
              <a:rPr lang="fa-IR" sz="1800" b="1" dirty="0">
                <a:cs typeface="B Nazanin" pitchFamily="2" charset="-78"/>
              </a:rPr>
              <a:t>تاج‌گذاری رضاشاه در ۴ اردیبهشت ۱۳۰۵ ش در تالار سلام</a:t>
            </a:r>
            <a:br>
              <a:rPr lang="fa-IR" sz="1800" b="1" dirty="0">
                <a:cs typeface="B Nazanin" pitchFamily="2" charset="-78"/>
              </a:rPr>
            </a:br>
            <a:r>
              <a:rPr lang="fa-IR" sz="1800" b="1" dirty="0">
                <a:cs typeface="B Nazanin" pitchFamily="2" charset="-78"/>
              </a:rPr>
              <a:t>تاج‌گذاری محمدرضا پهلوی در تالار </a:t>
            </a:r>
            <a:r>
              <a:rPr lang="fa-IR" sz="1800" b="1" dirty="0" smtClean="0">
                <a:cs typeface="B Nazanin" pitchFamily="2" charset="-78"/>
              </a:rPr>
              <a:t>سلام</a:t>
            </a:r>
            <a:endParaRPr lang="en-US" sz="1800" b="1" dirty="0">
              <a:cs typeface="B Nazanin"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5800"/>
            <a:ext cx="3581400" cy="2590800"/>
          </a:xfrm>
          <a:prstGeom prst="rect">
            <a:avLst/>
          </a:prstGeom>
        </p:spPr>
      </p:pic>
    </p:spTree>
    <p:extLst>
      <p:ext uri="{BB962C8B-B14F-4D97-AF65-F5344CB8AC3E}">
        <p14:creationId xmlns:p14="http://schemas.microsoft.com/office/powerpoint/2010/main" val="28300767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817582"/>
            <a:ext cx="2895600" cy="5126018"/>
          </a:xfrm>
        </p:spPr>
        <p:txBody>
          <a:bodyPr>
            <a:noAutofit/>
          </a:bodyPr>
          <a:lstStyle/>
          <a:p>
            <a:pPr algn="r" rtl="1">
              <a:lnSpc>
                <a:spcPct val="150000"/>
              </a:lnSpc>
            </a:pPr>
            <a:r>
              <a:rPr lang="fa-IR" sz="2400" b="1" dirty="0">
                <a:solidFill>
                  <a:srgbClr val="FF0000"/>
                </a:solidFill>
                <a:effectLst>
                  <a:outerShdw blurRad="38100" dist="38100" dir="2700000" algn="tl">
                    <a:srgbClr val="000000">
                      <a:alpha val="43137"/>
                    </a:srgbClr>
                  </a:outerShdw>
                </a:effectLst>
                <a:cs typeface="B Nazanin" pitchFamily="2" charset="-78"/>
              </a:rPr>
              <a:t>نام شاهان ساکن در </a:t>
            </a:r>
            <a:r>
              <a:rPr lang="fa-IR" sz="2400" b="1" dirty="0" smtClean="0">
                <a:solidFill>
                  <a:srgbClr val="FF0000"/>
                </a:solidFill>
                <a:effectLst>
                  <a:outerShdw blurRad="38100" dist="38100" dir="2700000" algn="tl">
                    <a:srgbClr val="000000">
                      <a:alpha val="43137"/>
                    </a:srgbClr>
                  </a:outerShdw>
                </a:effectLst>
                <a:cs typeface="B Nazanin" pitchFamily="2" charset="-78"/>
              </a:rPr>
              <a:t>کاخ</a:t>
            </a:r>
            <a:r>
              <a:rPr lang="en-US" sz="2400" b="1" dirty="0" smtClean="0">
                <a:solidFill>
                  <a:srgbClr val="FF0000"/>
                </a:solidFill>
                <a:effectLst>
                  <a:outerShdw blurRad="38100" dist="38100" dir="2700000" algn="tl">
                    <a:srgbClr val="000000">
                      <a:alpha val="43137"/>
                    </a:srgbClr>
                  </a:outerShdw>
                </a:effectLst>
                <a:cs typeface="B Nazanin" pitchFamily="2" charset="-78"/>
              </a:rPr>
              <a:t>:</a:t>
            </a:r>
            <a:r>
              <a:rPr lang="fa-IR" sz="2000" b="1" dirty="0">
                <a:cs typeface="B Nazanin" pitchFamily="2" charset="-78"/>
              </a:rPr>
              <a:t/>
            </a:r>
            <a:br>
              <a:rPr lang="fa-IR" sz="2000" b="1" dirty="0">
                <a:cs typeface="B Nazanin" pitchFamily="2" charset="-78"/>
              </a:rPr>
            </a:br>
            <a:r>
              <a:rPr lang="fa-IR" sz="2000" b="1" dirty="0">
                <a:cs typeface="B Nazanin" pitchFamily="2" charset="-78"/>
              </a:rPr>
              <a:t>آغامحمدخان قاجار</a:t>
            </a:r>
            <a:br>
              <a:rPr lang="fa-IR" sz="2000" b="1" dirty="0">
                <a:cs typeface="B Nazanin" pitchFamily="2" charset="-78"/>
              </a:rPr>
            </a:br>
            <a:r>
              <a:rPr lang="fa-IR" sz="2000" b="1" dirty="0">
                <a:cs typeface="B Nazanin" pitchFamily="2" charset="-78"/>
              </a:rPr>
              <a:t>فتحعلی شاه</a:t>
            </a:r>
            <a:br>
              <a:rPr lang="fa-IR" sz="2000" b="1" dirty="0">
                <a:cs typeface="B Nazanin" pitchFamily="2" charset="-78"/>
              </a:rPr>
            </a:br>
            <a:r>
              <a:rPr lang="fa-IR" sz="2000" b="1" dirty="0">
                <a:cs typeface="B Nazanin" pitchFamily="2" charset="-78"/>
              </a:rPr>
              <a:t>محمدشاه قاجار</a:t>
            </a:r>
            <a:br>
              <a:rPr lang="fa-IR" sz="2000" b="1" dirty="0">
                <a:cs typeface="B Nazanin" pitchFamily="2" charset="-78"/>
              </a:rPr>
            </a:br>
            <a:r>
              <a:rPr lang="fa-IR" sz="2000" b="1" dirty="0">
                <a:cs typeface="B Nazanin" pitchFamily="2" charset="-78"/>
              </a:rPr>
              <a:t>ناصرالدین شاه قاجار</a:t>
            </a:r>
            <a:br>
              <a:rPr lang="fa-IR" sz="2000" b="1" dirty="0">
                <a:cs typeface="B Nazanin" pitchFamily="2" charset="-78"/>
              </a:rPr>
            </a:br>
            <a:r>
              <a:rPr lang="fa-IR" sz="2000" b="1" dirty="0">
                <a:cs typeface="B Nazanin" pitchFamily="2" charset="-78"/>
              </a:rPr>
              <a:t>مظفرالدین شاه</a:t>
            </a:r>
            <a:br>
              <a:rPr lang="fa-IR" sz="2000" b="1" dirty="0">
                <a:cs typeface="B Nazanin" pitchFamily="2" charset="-78"/>
              </a:rPr>
            </a:br>
            <a:r>
              <a:rPr lang="fa-IR" sz="2000" b="1" dirty="0">
                <a:cs typeface="B Nazanin" pitchFamily="2" charset="-78"/>
              </a:rPr>
              <a:t>محمدعلی شاه قاجار</a:t>
            </a:r>
            <a:br>
              <a:rPr lang="fa-IR" sz="2000" b="1" dirty="0">
                <a:cs typeface="B Nazanin" pitchFamily="2" charset="-78"/>
              </a:rPr>
            </a:br>
            <a:r>
              <a:rPr lang="fa-IR" sz="2000" b="1" dirty="0">
                <a:cs typeface="B Nazanin" pitchFamily="2" charset="-78"/>
              </a:rPr>
              <a:t>احمدشاه </a:t>
            </a:r>
            <a:r>
              <a:rPr lang="fa-IR" sz="2000" b="1" dirty="0" smtClean="0">
                <a:cs typeface="B Nazanin" pitchFamily="2" charset="-78"/>
              </a:rPr>
              <a:t>قاجار</a:t>
            </a:r>
            <a:endParaRPr lang="en-US" sz="2000" b="1" dirty="0">
              <a:cs typeface="B Nazanin"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685800"/>
            <a:ext cx="4648200" cy="2590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1" y="3352800"/>
            <a:ext cx="4648200" cy="2819400"/>
          </a:xfrm>
          <a:prstGeom prst="rect">
            <a:avLst/>
          </a:prstGeom>
        </p:spPr>
      </p:pic>
    </p:spTree>
    <p:extLst>
      <p:ext uri="{BB962C8B-B14F-4D97-AF65-F5344CB8AC3E}">
        <p14:creationId xmlns:p14="http://schemas.microsoft.com/office/powerpoint/2010/main" val="1659007501"/>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0"/>
            <a:ext cx="7539228" cy="3733800"/>
          </a:xfrm>
          <a:prstGeom prst="rect">
            <a:avLst/>
          </a:prstGeom>
        </p:spPr>
      </p:pic>
    </p:spTree>
    <p:extLst>
      <p:ext uri="{BB962C8B-B14F-4D97-AF65-F5344CB8AC3E}">
        <p14:creationId xmlns:p14="http://schemas.microsoft.com/office/powerpoint/2010/main" val="25486876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3657600"/>
            <a:ext cx="6965245" cy="1600200"/>
          </a:xfrm>
        </p:spPr>
        <p:txBody>
          <a:bodyPr>
            <a:normAutofit fontScale="90000"/>
          </a:bodyPr>
          <a:lstStyle/>
          <a:p>
            <a:pPr algn="r" rtl="1">
              <a:lnSpc>
                <a:spcPct val="200000"/>
              </a:lnSpc>
            </a:pPr>
            <a:r>
              <a:rPr lang="fa-IR" sz="2000" b="1" dirty="0" smtClean="0">
                <a:cs typeface="B Nazanin" pitchFamily="2" charset="-78"/>
              </a:rPr>
              <a:t>نام استاد</a:t>
            </a:r>
            <a:r>
              <a:rPr lang="fa-IR" sz="2000" b="1" dirty="0" smtClean="0">
                <a:cs typeface="B Nazanin" pitchFamily="2" charset="-78"/>
              </a:rPr>
              <a:t>:</a:t>
            </a:r>
            <a:r>
              <a:rPr lang="en-US" sz="2000" b="1" dirty="0" smtClean="0">
                <a:cs typeface="B Nazanin" pitchFamily="2" charset="-78"/>
              </a:rPr>
              <a:t> </a:t>
            </a:r>
            <a:r>
              <a:rPr lang="fa-IR" sz="2000" b="1" dirty="0" smtClean="0">
                <a:cs typeface="B Nazanin" pitchFamily="2" charset="-78"/>
              </a:rPr>
              <a:t>خانم نغمه نوری</a:t>
            </a:r>
            <a:r>
              <a:rPr lang="fa-IR" sz="2000" b="1" dirty="0" smtClean="0">
                <a:cs typeface="B Nazanin" pitchFamily="2" charset="-78"/>
              </a:rPr>
              <a:t/>
            </a:r>
            <a:br>
              <a:rPr lang="fa-IR" sz="2000" b="1" dirty="0" smtClean="0">
                <a:cs typeface="B Nazanin" pitchFamily="2" charset="-78"/>
              </a:rPr>
            </a:br>
            <a:r>
              <a:rPr lang="fa-IR" sz="2000" b="1" dirty="0" smtClean="0">
                <a:cs typeface="B Nazanin" pitchFamily="2" charset="-78"/>
              </a:rPr>
              <a:t>نام </a:t>
            </a:r>
            <a:r>
              <a:rPr lang="fa-IR" sz="2000" b="1" dirty="0" smtClean="0">
                <a:cs typeface="B Nazanin" pitchFamily="2" charset="-78"/>
              </a:rPr>
              <a:t>محقق:مرتضی فغانی</a:t>
            </a:r>
            <a:r>
              <a:rPr lang="fa-IR" sz="2000" b="1" dirty="0" smtClean="0">
                <a:cs typeface="B Nazanin" pitchFamily="2" charset="-78"/>
              </a:rPr>
              <a:t/>
            </a:r>
            <a:br>
              <a:rPr lang="fa-IR" sz="2000" b="1" dirty="0" smtClean="0">
                <a:cs typeface="B Nazanin" pitchFamily="2" charset="-78"/>
              </a:rPr>
            </a:br>
            <a:r>
              <a:rPr lang="fa-IR" sz="2000" b="1" dirty="0" smtClean="0">
                <a:cs typeface="B Nazanin" pitchFamily="2" charset="-78"/>
              </a:rPr>
              <a:t>موضوع تحقیق:  کاخ های نیاوران و گلستان</a:t>
            </a:r>
            <a:endParaRPr lang="en-US" sz="2000" b="1" dirty="0">
              <a:cs typeface="B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685800"/>
            <a:ext cx="1524000"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7076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6934200" cy="1143000"/>
          </a:xfrm>
        </p:spPr>
        <p:txBody>
          <a:bodyPr>
            <a:normAutofit/>
          </a:bodyPr>
          <a:lstStyle/>
          <a:p>
            <a:pPr algn="r" rtl="1"/>
            <a:r>
              <a:rPr lang="fa-IR" sz="2400" b="1" dirty="0" smtClean="0">
                <a:solidFill>
                  <a:srgbClr val="FF0000"/>
                </a:solidFill>
                <a:effectLst>
                  <a:outerShdw blurRad="38100" dist="38100" dir="2700000" algn="tl">
                    <a:srgbClr val="000000">
                      <a:alpha val="43137"/>
                    </a:srgbClr>
                  </a:outerShdw>
                </a:effectLst>
                <a:cs typeface="2  Nazanin" pitchFamily="2" charset="-78"/>
              </a:rPr>
              <a:t>کاخ نیاوران</a:t>
            </a:r>
            <a:r>
              <a:rPr lang="en-US" sz="2000" b="1" dirty="0" smtClean="0">
                <a:solidFill>
                  <a:srgbClr val="FF0000"/>
                </a:solidFill>
                <a:effectLst>
                  <a:outerShdw blurRad="38100" dist="38100" dir="2700000" algn="tl">
                    <a:srgbClr val="000000">
                      <a:alpha val="43137"/>
                    </a:srgbClr>
                  </a:outerShdw>
                </a:effectLst>
                <a:cs typeface="2  Nazanin" pitchFamily="2" charset="-78"/>
              </a:rPr>
              <a:t>:</a:t>
            </a:r>
            <a:r>
              <a:rPr lang="fa-IR" sz="2000" b="1" dirty="0" smtClean="0">
                <a:cs typeface="2  Nazanin" pitchFamily="2" charset="-78"/>
              </a:rPr>
              <a:t> </a:t>
            </a:r>
            <a:r>
              <a:rPr lang="fa-IR" sz="2000" b="1" dirty="0">
                <a:cs typeface="2  Nazanin" pitchFamily="2" charset="-78"/>
              </a:rPr>
              <a:t>واقع در گوشه شمال شرقی باغ نیاوران قرار دارد. این کاخ در </a:t>
            </a:r>
            <a:r>
              <a:rPr lang="fa-IR" sz="2000" b="1" dirty="0">
                <a:cs typeface="2  Nazanin" pitchFamily="2" charset="-78"/>
                <a:hlinkClick r:id="rId2" tooltip="مجموعه باغ نیاوران (صفحه وجود ندارد)"/>
              </a:rPr>
              <a:t>مجموعه باغ نیاوران</a:t>
            </a:r>
            <a:r>
              <a:rPr lang="fa-IR" sz="2000" b="1" dirty="0">
                <a:cs typeface="2  Nazanin" pitchFamily="2" charset="-78"/>
              </a:rPr>
              <a:t> در </a:t>
            </a:r>
            <a:r>
              <a:rPr lang="fa-IR" sz="2000" b="1" dirty="0">
                <a:cs typeface="2  Nazanin" pitchFamily="2" charset="-78"/>
                <a:hlinkClick r:id="rId3" tooltip="میدان شهید باهنر"/>
              </a:rPr>
              <a:t>میدان شهید باهنر</a:t>
            </a:r>
            <a:r>
              <a:rPr lang="fa-IR" sz="2000" b="1" dirty="0">
                <a:cs typeface="2  Nazanin" pitchFamily="2" charset="-78"/>
              </a:rPr>
              <a:t> (میدان نیاوران) </a:t>
            </a:r>
            <a:r>
              <a:rPr lang="fa-IR" sz="2000" b="1" dirty="0">
                <a:cs typeface="2  Nazanin" pitchFamily="2" charset="-78"/>
                <a:hlinkClick r:id="rId4" tooltip="تهران"/>
              </a:rPr>
              <a:t>تهران</a:t>
            </a:r>
            <a:r>
              <a:rPr lang="fa-IR" sz="2000" b="1" dirty="0">
                <a:cs typeface="2  Nazanin" pitchFamily="2" charset="-78"/>
              </a:rPr>
              <a:t> واقع شده است.</a:t>
            </a:r>
            <a:endParaRPr lang="en-US" sz="2000" b="1" dirty="0">
              <a:cs typeface="2  Nazanin" pitchFamily="2" charset="-78"/>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752600"/>
            <a:ext cx="4876800" cy="4267200"/>
          </a:xfrm>
          <a:prstGeom prst="rect">
            <a:avLst/>
          </a:prstGeom>
        </p:spPr>
      </p:pic>
    </p:spTree>
    <p:extLst>
      <p:ext uri="{BB962C8B-B14F-4D97-AF65-F5344CB8AC3E}">
        <p14:creationId xmlns:p14="http://schemas.microsoft.com/office/powerpoint/2010/main" val="312936727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4516418"/>
          </a:xfrm>
        </p:spPr>
        <p:txBody>
          <a:bodyPr>
            <a:normAutofit/>
          </a:bodyPr>
          <a:lstStyle/>
          <a:p>
            <a:pPr algn="r" rtl="1">
              <a:lnSpc>
                <a:spcPct val="150000"/>
              </a:lnSpc>
            </a:pPr>
            <a:r>
              <a:rPr lang="fa-IR" sz="2000" b="1" dirty="0" smtClean="0">
                <a:solidFill>
                  <a:srgbClr val="FF0000"/>
                </a:solidFill>
                <a:effectLst>
                  <a:outerShdw blurRad="38100" dist="38100" dir="2700000" algn="tl">
                    <a:srgbClr val="000000">
                      <a:alpha val="43137"/>
                    </a:srgbClr>
                  </a:outerShdw>
                </a:effectLst>
                <a:cs typeface="2  Nazanin" pitchFamily="2" charset="-78"/>
              </a:rPr>
              <a:t>پیشینه</a:t>
            </a:r>
            <a:r>
              <a:rPr lang="en-US" sz="2000" b="1" dirty="0" smtClean="0">
                <a:solidFill>
                  <a:srgbClr val="FF0000"/>
                </a:solidFill>
                <a:effectLst>
                  <a:outerShdw blurRad="38100" dist="38100" dir="2700000" algn="tl">
                    <a:srgbClr val="000000">
                      <a:alpha val="43137"/>
                    </a:srgbClr>
                  </a:outerShdw>
                </a:effectLst>
                <a:cs typeface="2  Nazanin" pitchFamily="2" charset="-78"/>
              </a:rPr>
              <a:t>: </a:t>
            </a:r>
            <a:r>
              <a:rPr lang="fa-IR" sz="2000" b="1" dirty="0">
                <a:cs typeface="2  Nazanin" pitchFamily="2" charset="-78"/>
              </a:rPr>
              <a:t/>
            </a:r>
            <a:br>
              <a:rPr lang="fa-IR" sz="2000" b="1" dirty="0">
                <a:cs typeface="2  Nazanin" pitchFamily="2" charset="-78"/>
              </a:rPr>
            </a:br>
            <a:r>
              <a:rPr lang="fa-IR" sz="2000" b="1" dirty="0" smtClean="0">
                <a:cs typeface="2  Nazanin" pitchFamily="2" charset="-78"/>
              </a:rPr>
              <a:t>این </a:t>
            </a:r>
            <a:r>
              <a:rPr lang="fa-IR" sz="2000" b="1" dirty="0">
                <a:cs typeface="2  Nazanin" pitchFamily="2" charset="-78"/>
              </a:rPr>
              <a:t>باغ درکنار روستايی که «گُرده وی» يا «گُرده به» خوانده مي شد و در نياوران امروز قرار داشت به جاي نيزاری که در همسايگي روستا واقع بود ساخته شد. باغ ييلاقی فتحعلی‌شاه قاجار که در این نيزار ايجاد شد را «نی آوران» ناميدند که بعدا به نام «نياوران» مشهور شد. محمدشاه نيز در همين باغ بنای کوچک و ساده ای بنا کرد و به دنبال او ناصرالدین‌شاه قاجار « کاخ صاحبقرانيه» را در اين باغ ساخت. آخرين بنايي که در دوران قاجار در اين باغ ساخته شد کوشک احمدشاهی است.</a:t>
            </a:r>
            <a:r>
              <a:rPr lang="fa-IR" sz="1600" dirty="0">
                <a:cs typeface="2  Nazanin" pitchFamily="2" charset="-78"/>
              </a:rPr>
              <a:t/>
            </a:r>
            <a:br>
              <a:rPr lang="fa-IR" sz="1600" dirty="0">
                <a:cs typeface="2  Nazanin" pitchFamily="2" charset="-78"/>
              </a:rPr>
            </a:br>
            <a:endParaRPr lang="en-US" sz="1600" dirty="0">
              <a:cs typeface="2  Nazanin" pitchFamily="2" charset="-78"/>
            </a:endParaRPr>
          </a:p>
        </p:txBody>
      </p:sp>
    </p:spTree>
    <p:extLst>
      <p:ext uri="{BB962C8B-B14F-4D97-AF65-F5344CB8AC3E}">
        <p14:creationId xmlns:p14="http://schemas.microsoft.com/office/powerpoint/2010/main" val="3731142278"/>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71500"/>
            <a:ext cx="7924800" cy="5715000"/>
          </a:xfrm>
          <a:prstGeom prst="rect">
            <a:avLst/>
          </a:prstGeom>
        </p:spPr>
      </p:pic>
    </p:spTree>
    <p:extLst>
      <p:ext uri="{BB962C8B-B14F-4D97-AF65-F5344CB8AC3E}">
        <p14:creationId xmlns:p14="http://schemas.microsoft.com/office/powerpoint/2010/main" val="2564075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210777" cy="4038600"/>
          </a:xfrm>
        </p:spPr>
        <p:txBody>
          <a:bodyPr>
            <a:noAutofit/>
          </a:bodyPr>
          <a:lstStyle/>
          <a:p>
            <a:pPr algn="r" rtl="1">
              <a:lnSpc>
                <a:spcPct val="150000"/>
              </a:lnSpc>
            </a:pPr>
            <a:r>
              <a:rPr lang="fa-IR" sz="2000" b="1" dirty="0">
                <a:solidFill>
                  <a:srgbClr val="FF0000"/>
                </a:solidFill>
                <a:effectLst>
                  <a:outerShdw blurRad="38100" dist="38100" dir="2700000" algn="tl">
                    <a:srgbClr val="000000">
                      <a:alpha val="43137"/>
                    </a:srgbClr>
                  </a:outerShdw>
                </a:effectLst>
                <a:cs typeface="2  Nazanin" pitchFamily="2" charset="-78"/>
              </a:rPr>
              <a:t>دوران محمد رضا </a:t>
            </a:r>
            <a:r>
              <a:rPr lang="fa-IR" sz="2000" b="1" dirty="0" smtClean="0">
                <a:solidFill>
                  <a:srgbClr val="FF0000"/>
                </a:solidFill>
                <a:effectLst>
                  <a:outerShdw blurRad="38100" dist="38100" dir="2700000" algn="tl">
                    <a:srgbClr val="000000">
                      <a:alpha val="43137"/>
                    </a:srgbClr>
                  </a:outerShdw>
                </a:effectLst>
                <a:cs typeface="2  Nazanin" pitchFamily="2" charset="-78"/>
              </a:rPr>
              <a:t>پهلوی</a:t>
            </a:r>
            <a:r>
              <a:rPr lang="en-US" sz="2000" b="1" dirty="0" smtClean="0">
                <a:solidFill>
                  <a:srgbClr val="FF0000"/>
                </a:solidFill>
                <a:effectLst>
                  <a:outerShdw blurRad="38100" dist="38100" dir="2700000" algn="tl">
                    <a:srgbClr val="000000">
                      <a:alpha val="43137"/>
                    </a:srgbClr>
                  </a:outerShdw>
                </a:effectLst>
                <a:cs typeface="2  Nazanin" pitchFamily="2" charset="-78"/>
              </a:rPr>
              <a:t>: </a:t>
            </a:r>
            <a:r>
              <a:rPr lang="fa-IR" sz="2000" b="1" dirty="0">
                <a:cs typeface="2  Nazanin" pitchFamily="2" charset="-78"/>
              </a:rPr>
              <a:t/>
            </a:r>
            <a:br>
              <a:rPr lang="fa-IR" sz="2000" b="1" dirty="0">
                <a:cs typeface="2  Nazanin" pitchFamily="2" charset="-78"/>
              </a:rPr>
            </a:br>
            <a:r>
              <a:rPr lang="fa-IR" sz="2000" b="1" dirty="0" smtClean="0">
                <a:cs typeface="2  Nazanin" pitchFamily="2" charset="-78"/>
              </a:rPr>
              <a:t>عملیات </a:t>
            </a:r>
            <a:r>
              <a:rPr lang="fa-IR" sz="2000" b="1" dirty="0">
                <a:cs typeface="2  Nazanin" pitchFamily="2" charset="-78"/>
              </a:rPr>
              <a:t>احداث این کاخ به دستور محمدرضا پهلوی در سال ۱۳۳۷آغاز گردید و با وقفه‌ای که در ساخت آن پیش آمد در سال ۱۳۴۶ به اتمام رسید. در زمان فتحعلی شاه قاجار کاخ کوچکتری در محل فعلی کاخ نیاوران قرار داشت که در زمان محمدرضا پهلوی تخریب و کاخ نیاوران بجای آن ساخته شد.</a:t>
            </a:r>
            <a:br>
              <a:rPr lang="fa-IR" sz="2000" b="1" dirty="0">
                <a:cs typeface="2  Nazanin" pitchFamily="2" charset="-78"/>
              </a:rPr>
            </a:br>
            <a:r>
              <a:rPr lang="fa-IR" sz="2000" b="1" dirty="0" smtClean="0">
                <a:cs typeface="2  Nazanin" pitchFamily="2" charset="-78"/>
              </a:rPr>
              <a:t>این </a:t>
            </a:r>
            <a:r>
              <a:rPr lang="fa-IR" sz="2000" b="1" dirty="0">
                <a:cs typeface="2  Nazanin" pitchFamily="2" charset="-78"/>
              </a:rPr>
              <a:t>بنا با مساحتی در حدود ۹۰۰۰ مترمربع در دو طبقه و یک نیم طبقه احداث و در ابتدا به عنوان محلی برای پذیرایی میهمانان خارجی در نظر گرفته شد، اما پس از پایان ساخت به محل سکونت محمدرضا پهلوی و خانواده‌اش اختصاص یافت.</a:t>
            </a:r>
            <a:r>
              <a:rPr lang="fa-IR" sz="1600" dirty="0">
                <a:cs typeface="2  Nazanin" pitchFamily="2" charset="-78"/>
              </a:rPr>
              <a:t/>
            </a:r>
            <a:br>
              <a:rPr lang="fa-IR" sz="1600" dirty="0">
                <a:cs typeface="2  Nazanin" pitchFamily="2" charset="-78"/>
              </a:rPr>
            </a:br>
            <a:endParaRPr lang="en-US" sz="1600" dirty="0">
              <a:cs typeface="2  Nazanin" pitchFamily="2" charset="-78"/>
            </a:endParaRPr>
          </a:p>
        </p:txBody>
      </p:sp>
    </p:spTree>
    <p:extLst>
      <p:ext uri="{BB962C8B-B14F-4D97-AF65-F5344CB8AC3E}">
        <p14:creationId xmlns:p14="http://schemas.microsoft.com/office/powerpoint/2010/main" val="3826714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817582"/>
            <a:ext cx="7391400" cy="5049818"/>
          </a:xfrm>
        </p:spPr>
        <p:txBody>
          <a:bodyPr>
            <a:noAutofit/>
          </a:bodyPr>
          <a:lstStyle/>
          <a:p>
            <a:pPr algn="r" rtl="1">
              <a:lnSpc>
                <a:spcPct val="150000"/>
              </a:lnSpc>
            </a:pPr>
            <a:r>
              <a:rPr lang="fa-IR" sz="1900" b="1" dirty="0">
                <a:cs typeface="2  Nazanin" pitchFamily="2" charset="-78"/>
              </a:rPr>
              <a:t>طراح بنا محسن فروغی بود که طرح خود را بیشتر از معماری ایرانی و تلفیقی از هنر پیش و پس از اسلام الهام گرفته بود. همچنین گچ‌بری توسط استاد عبداللهی، آینه‌کاری توسط استاد علی‌اصغر و کاشی‌کاری نمای خارجی توسط استاد ابراهیم کاظم‌پور انجام شده است.</a:t>
            </a:r>
            <a:br>
              <a:rPr lang="fa-IR" sz="1900" b="1" dirty="0">
                <a:cs typeface="2  Nazanin" pitchFamily="2" charset="-78"/>
              </a:rPr>
            </a:br>
            <a:r>
              <a:rPr lang="fa-IR" sz="1900" b="1" dirty="0">
                <a:cs typeface="2  Nazanin" pitchFamily="2" charset="-78"/>
              </a:rPr>
              <a:t>طبقه همکف اين بنا شامل سرسراي بزرگی است که کليه اتاق ها در اطراف آن شکل گرفته اند. از آن اتاق ها مي­ توان به سينمای اختصاصی، اتاق غذاخوری، سالن پذيرايی، اتاق انتظار و راهروهای فرعی و همچنين تالار آبی اشاره کرد. در نيم طبقه اين بنا اتاق کار، اتاق کنفرانس و دفتر منشی فرح ديبا و اتاق خواب ليلا و اتاق نديمه او قرار دارد. در طبقه سوم اتاق خواب واستراحتگاه نيمروزی محمدرضا پهلوی، اتاق آرایش و لباس فرح دیبا وهمچنين اتاق های فرزندان شاه و نديمه هايشان قرار دارد. مجموعه­ای نفیس از تابلوهای نقاشی هنرمندان ایرانی و خارجی، ظروف چینی کارخانه های سور و رزنتال و اشیاء تزیینی و همچنین مجموعه فرشهای نفیس ایرانی زینت بخش این فضاها بوده اند.</a:t>
            </a:r>
            <a:endParaRPr lang="en-US" sz="1900" b="1" dirty="0">
              <a:cs typeface="2  Nazanin" pitchFamily="2" charset="-78"/>
            </a:endParaRPr>
          </a:p>
        </p:txBody>
      </p:sp>
    </p:spTree>
    <p:extLst>
      <p:ext uri="{BB962C8B-B14F-4D97-AF65-F5344CB8AC3E}">
        <p14:creationId xmlns:p14="http://schemas.microsoft.com/office/powerpoint/2010/main" val="116959072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061" y="666317"/>
            <a:ext cx="4114800" cy="2667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52500"/>
            <a:ext cx="3358861" cy="495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061" y="3429000"/>
            <a:ext cx="4144817" cy="2667000"/>
          </a:xfrm>
          <a:prstGeom prst="rect">
            <a:avLst/>
          </a:prstGeom>
        </p:spPr>
      </p:pic>
    </p:spTree>
    <p:extLst>
      <p:ext uri="{BB962C8B-B14F-4D97-AF65-F5344CB8AC3E}">
        <p14:creationId xmlns:p14="http://schemas.microsoft.com/office/powerpoint/2010/main" val="19811634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805873"/>
            <a:ext cx="3581400" cy="2286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63" y="805873"/>
            <a:ext cx="3657600" cy="23602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1" y="3429000"/>
            <a:ext cx="3581400" cy="2514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08" y="3429000"/>
            <a:ext cx="3733800" cy="2514600"/>
          </a:xfrm>
          <a:prstGeom prst="rect">
            <a:avLst/>
          </a:prstGeom>
        </p:spPr>
      </p:pic>
    </p:spTree>
    <p:extLst>
      <p:ext uri="{BB962C8B-B14F-4D97-AF65-F5344CB8AC3E}">
        <p14:creationId xmlns:p14="http://schemas.microsoft.com/office/powerpoint/2010/main" val="1843159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110</TotalTime>
  <Words>211</Words>
  <Application>Microsoft Office PowerPoint</Application>
  <PresentationFormat>On-screen Show (4:3)</PresentationFormat>
  <Paragraphs>13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Pushpin</vt:lpstr>
      <vt:lpstr>PowerPoint Presentation</vt:lpstr>
      <vt:lpstr>نام استاد: خانم نغمه نوری نام محقق:مرتضی فغانی موضوع تحقیق:  کاخ های نیاوران و گلستان</vt:lpstr>
      <vt:lpstr>کاخ نیاوران: واقع در گوشه شمال شرقی باغ نیاوران قرار دارد. این کاخ در مجموعه باغ نیاوران در میدان شهید باهنر (میدان نیاوران) تهران واقع شده است.</vt:lpstr>
      <vt:lpstr>پیشینه:  این باغ درکنار روستايی که «گُرده وی» يا «گُرده به» خوانده مي شد و در نياوران امروز قرار داشت به جاي نيزاری که در همسايگي روستا واقع بود ساخته شد. باغ ييلاقی فتحعلی‌شاه قاجار که در این نيزار ايجاد شد را «نی آوران» ناميدند که بعدا به نام «نياوران» مشهور شد. محمدشاه نيز در همين باغ بنای کوچک و ساده ای بنا کرد و به دنبال او ناصرالدین‌شاه قاجار « کاخ صاحبقرانيه» را در اين باغ ساخت. آخرين بنايي که در دوران قاجار در اين باغ ساخته شد کوشک احمدشاهی است. </vt:lpstr>
      <vt:lpstr>PowerPoint Presentation</vt:lpstr>
      <vt:lpstr>دوران محمد رضا پهلوی:  عملیات احداث این کاخ به دستور محمدرضا پهلوی در سال ۱۳۳۷آغاز گردید و با وقفه‌ای که در ساخت آن پیش آمد در سال ۱۳۴۶ به اتمام رسید. در زمان فتحعلی شاه قاجار کاخ کوچکتری در محل فعلی کاخ نیاوران قرار داشت که در زمان محمدرضا پهلوی تخریب و کاخ نیاوران بجای آن ساخته شد. این بنا با مساحتی در حدود ۹۰۰۰ مترمربع در دو طبقه و یک نیم طبقه احداث و در ابتدا به عنوان محلی برای پذیرایی میهمانان خارجی در نظر گرفته شد، اما پس از پایان ساخت به محل سکونت محمدرضا پهلوی و خانواده‌اش اختصاص یافت. </vt:lpstr>
      <vt:lpstr>طراح بنا محسن فروغی بود که طرح خود را بیشتر از معماری ایرانی و تلفیقی از هنر پیش و پس از اسلام الهام گرفته بود. همچنین گچ‌بری توسط استاد عبداللهی، آینه‌کاری توسط استاد علی‌اصغر و کاشی‌کاری نمای خارجی توسط استاد ابراهیم کاظم‌پور انجام شده است. طبقه همکف اين بنا شامل سرسراي بزرگی است که کليه اتاق ها در اطراف آن شکل گرفته اند. از آن اتاق ها مي­ توان به سينمای اختصاصی، اتاق غذاخوری، سالن پذيرايی، اتاق انتظار و راهروهای فرعی و همچنين تالار آبی اشاره کرد. در نيم طبقه اين بنا اتاق کار، اتاق کنفرانس و دفتر منشی فرح ديبا و اتاق خواب ليلا و اتاق نديمه او قرار دارد. در طبقه سوم اتاق خواب واستراحتگاه نيمروزی محمدرضا پهلوی، اتاق آرایش و لباس فرح دیبا وهمچنين اتاق های فرزندان شاه و نديمه هايشان قرار دارد. مجموعه­ای نفیس از تابلوهای نقاشی هنرمندان ایرانی و خارجی، ظروف چینی کارخانه های سور و رزنتال و اشیاء تزیینی و همچنین مجموعه فرشهای نفیس ایرانی زینت بخش این فضاها بوده اند.</vt:lpstr>
      <vt:lpstr>PowerPoint Presentation</vt:lpstr>
      <vt:lpstr>PowerPoint Presentation</vt:lpstr>
      <vt:lpstr>پس از انقلاب:  در سال ۱۳۵۷ (میلادی) اين کاخ توسط نيروهای انقلابی تسخير شد و در سال 1360 به وزارت فرهنگ و ارشاد اسلامی تحويل داده شد. در سال 1365 کاخ موزه نياوران براي اولين بار گشايش يافت. در سال 1368 مرکز آموزش عالی ميراث فرهنگی در محل مدرسه اختصاصی راه اندازی شد و يکسال بعد فضاهای جانبی آن به خوابگاه پسران اختصاص يافت. در سالهای بعد موزه جهان نما (1376)، کاخ صاحبقرانيه (1377) و کوشک احمدشاهی (1379) نيز در معرض بازديد عموم قرار گرفت. </vt:lpstr>
      <vt:lpstr>موزه: این بنا امروزه به‌عنوان موزه در معرض دید عموم قرار دارد.ساعت کار این مجموعه همه روزه از ساعت ۹ الی ۱۷ می‌باشد. بخش ها: بخش های مجموعه نیاوران, عبارتند از: *کتابخانه اختصاصی کاخ نیاوران *کوشک احمدشاهی *کاخ صاحبقرانیه *کاخ جهان نما *باغ کتیبه ها *موزه حوضخانه *موزه خودروهای کاخ نیاوران *مدرسه اختصاصی</vt:lpstr>
      <vt:lpstr>PowerPoint Presentation</vt:lpstr>
      <vt:lpstr>کاخ گلستان :مجموعه‌ای از بناهاست که در میدان ارگ تهران واقع است. بناهای این کاخ در زمان‌های مختلف ساخته شده‌اند. نام آن از تالار گلستان واقع در عمارت خروجی گرفته شده‌است. کاخ گلستان در سی و هفتمین اجلاس سالانه کمیته میراث جهانی سازمان یونسکو در پنوم پن، پایتخت کامبوج، در فهرست آثار جهانی به ثبت رسید. این اثر شانزدهمین اثر ایرانی است که در فهرست میراث جهانی یونسکو جای می‌گیرد. کاخ گلستان فضایی از ارگ سلطنتی تاریخی بوده است.</vt:lpstr>
      <vt:lpstr>تاریخچه:  شروع ساخت آن به ارگ تاریخی تهران و زمان شاه طهماسب اول در دوران صفویه در بخش قدیمی شهر تهران بازمی‌گردد، و بخش‌های اصلی آن در درون حصار قدیمی تهران احداث شد. ولی در دورهٔ قاجار گسترش فراوانی یافت و محل سکونت شاهان قاجار بود. در زمان پهلوی جهت مراسم رسمی و محل اقامت روسای جمهور و مهمانان ویژهٔ خارجی استفاده می‌شد. با این حال قسمت‌هایی از آن در این زمان تخریب گردید. اتفاق‌های مهمی از تاریخ معاصر ایران در این مجموعه به وقوع پیوسته‌است. در حال حاضر به صورت موزه مورد استفاده است. منظره‌ای از کاخ گلستان در یک سوی اسکناس‌های پنج هزار ریالی از سال ۱۳۴۸ ش تا سال ۱۳۵۷ چاپ و نشر می‌شد.</vt:lpstr>
      <vt:lpstr>ثبت جهانی:  در تیرماه ۱۳۹۲ در سی‌وهفتمین اجلاس سالانه کمیته میراث جهانی سازمان یونسکو در کامبوج کاخ گلستان در فهرست میراث جهانی این سازمان به ثبت رسید. پرونده کاخ گلستان که در سال ۲۰۰۷ م به سازمان یونسکو ارسال شده بود بالاخره توانست در سی و هفتمین اجلاس سالانه رضایت کارشناسان میراث جهانی یونسکو را کسب کرده و در نهایت در فهرست میراث جهانی قرار بگیرد. تا قبل از این، اتفاقاتی از جمله مرتفع بودن ساختمان در کنار کاخ گلستان موجب شده بود تا دوستداران و کارشناسان میراث فرهنگی نگران ثبت آن شوند. با این حال پس از بررسی مسائل، کارشناسان یونسکو این کاخ را به عنوان شانزدهمین اثر تاریخی ایران در جهان ثبت کردند.</vt:lpstr>
      <vt:lpstr>بناهای موجود در کاخ: * شمس‌العماره *تالار سلام *تالار آینه *تخت مرمر *حوض خانه *کاخ ابیض *خلوت کریمخانی *عمارت بادگیر *تالار عاج *تالار الماس *تالار برلیان *حوضخانه عمارت بادگیر</vt:lpstr>
      <vt:lpstr>بناهایی که قبلاً در کاخ گلستان بوده‌است: عمارت اندرونی خوابگاه ناصری تالار خاقان مغفور عمارت خروجی عمارت صندوق خانه و رخت دارخانه سلطنتی وقایع تاریخی که در کاخ اتفاق افتاده‌اند: تاجگذاری پادشاهان قاجار از جمله احمدشاه بر تخت مرمر تاجگذاری مظفرالدین شاه قاجار در عمارت بادگیر گشایش مجلس یکم در ۱۸ شعبان ۱۳۲۴ ق با حضور شاه در اتاق برلیان عمارت گلستان نخستین جلوس رضاشاه در ۱۳۰۴ ش بر تخت مرمر تاج‌گذاری رضاشاه در ۴ اردیبهشت ۱۳۰۵ ش در تالار سلام تاج‌گذاری محمدرضا پهلوی در تالار سلام</vt:lpstr>
      <vt:lpstr>نام شاهان ساکن در کاخ: آغامحمدخان قاجار فتحعلی شاه محمدشاه قاجار ناصرالدین شاه قاجار مظفرالدین شاه محمدعلی شاه قاجار احمدشاه قاجار</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کاخ نیاوران </dc:title>
  <dc:creator>26412641</dc:creator>
  <cp:lastModifiedBy>26412641</cp:lastModifiedBy>
  <cp:revision>12</cp:revision>
  <dcterms:created xsi:type="dcterms:W3CDTF">2006-08-16T00:00:00Z</dcterms:created>
  <dcterms:modified xsi:type="dcterms:W3CDTF">2014-05-05T08:52:01Z</dcterms:modified>
</cp:coreProperties>
</file>