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7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285" r:id="rId13"/>
    <p:sldId id="286" r:id="rId14"/>
    <p:sldId id="289" r:id="rId15"/>
    <p:sldId id="293" r:id="rId16"/>
    <p:sldId id="297" r:id="rId17"/>
    <p:sldId id="298" r:id="rId18"/>
    <p:sldId id="299" r:id="rId19"/>
    <p:sldId id="300" r:id="rId20"/>
    <p:sldId id="302" r:id="rId21"/>
    <p:sldId id="303" r:id="rId22"/>
    <p:sldId id="304" r:id="rId23"/>
    <p:sldId id="305" r:id="rId24"/>
    <p:sldId id="306" r:id="rId25"/>
    <p:sldId id="311" r:id="rId26"/>
    <p:sldId id="312" r:id="rId27"/>
    <p:sldId id="316" r:id="rId28"/>
    <p:sldId id="317" r:id="rId29"/>
    <p:sldId id="319" r:id="rId30"/>
    <p:sldId id="328" r:id="rId31"/>
    <p:sldId id="329" r:id="rId32"/>
    <p:sldId id="33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63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5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4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4" Type="http://schemas.openxmlformats.org/officeDocument/2006/relationships/image" Target="../media/image4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4" Type="http://schemas.openxmlformats.org/officeDocument/2006/relationships/image" Target="../media/image6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981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847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551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346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946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443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175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190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990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015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244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881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572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860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193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004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103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470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630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396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711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230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12/19/2019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30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E2A4E-3265-48B6-A12E-377F737C077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0B100-984A-4625-8783-5AF100E493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70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image" Target="../media/image2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2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1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4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1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2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49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0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53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55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8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6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" TargetMode="External"/><Relationship Id="rId2" Type="http://schemas.openxmlformats.org/officeDocument/2006/relationships/hyperlink" Target="http://www.kanoon.ir/Amoozesh/Video/22-2-42135-3" TargetMode="Externa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60418" y="2947374"/>
            <a:ext cx="97210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905" algn="ctr" rtl="1">
              <a:lnSpc>
                <a:spcPct val="200000"/>
              </a:lnSpc>
            </a:pPr>
            <a:r>
              <a:rPr lang="fa-IR" sz="4800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استوکیومتری واکنش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1896093"/>
              </p:ext>
            </p:extLst>
          </p:nvPr>
        </p:nvGraphicFramePr>
        <p:xfrm>
          <a:off x="4204629" y="2675911"/>
          <a:ext cx="914400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8" name="Equation" r:id="rId3" imgW="914400" imgH="272160" progId="Equation.DSMT4">
                  <p:embed/>
                </p:oleObj>
              </mc:Choice>
              <mc:Fallback>
                <p:oleObj name="Equation" r:id="rId3" imgW="914400" imgH="272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04629" y="2675911"/>
                        <a:ext cx="914400" cy="271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28452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25407"/>
              </p:ext>
            </p:extLst>
          </p:nvPr>
        </p:nvGraphicFramePr>
        <p:xfrm>
          <a:off x="2335213" y="3738563"/>
          <a:ext cx="7291387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2" name="Equation" r:id="rId3" imgW="3949560" imgH="253800" progId="Equation.DSMT4">
                  <p:embed/>
                </p:oleObj>
              </mc:Choice>
              <mc:Fallback>
                <p:oleObj name="Equation" r:id="rId3" imgW="3949560" imgH="253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5213" y="3738563"/>
                        <a:ext cx="7291387" cy="474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6867138"/>
              </p:ext>
            </p:extLst>
          </p:nvPr>
        </p:nvGraphicFramePr>
        <p:xfrm>
          <a:off x="9078667" y="4513411"/>
          <a:ext cx="715864" cy="367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3" name="Equation" r:id="rId5" imgW="355320" imgH="177480" progId="Equation.DSMT4">
                  <p:embed/>
                </p:oleObj>
              </mc:Choice>
              <mc:Fallback>
                <p:oleObj name="Equation" r:id="rId5" imgW="355320" imgH="177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78667" y="4513411"/>
                        <a:ext cx="715864" cy="3676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59970" y="2126744"/>
            <a:ext cx="11064375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تمرین </a:t>
            </a:r>
            <a:r>
              <a:rPr kumimoji="0" lang="fa-IR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1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: </a:t>
            </a:r>
          </a:p>
          <a:p>
            <a:pPr marL="0" marR="0" lvl="0" indent="45720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B Nazanin" panose="00000400000000000000" pitchFamily="2" charset="-78"/>
            </a:endParaRPr>
          </a:p>
          <a:p>
            <a:pPr marL="0" marR="0" lvl="0" indent="45720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واکنش موازنه شده زیر: معادله نمادی تهیه یکی از کودهای فسفردار را نشان می دهد.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Nazanin" panose="00000400000000000000" pitchFamily="2" charset="-78"/>
            </a:endParaRPr>
          </a:p>
          <a:p>
            <a:pPr marL="0" marR="0" lvl="0" indent="4572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B Nazanin" panose="00000400000000000000" pitchFamily="2" charset="-78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665743" y="4409235"/>
            <a:ext cx="22429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اگر</a:t>
            </a:r>
            <a:r>
              <a:rPr kumimoji="0" lang="fa-IR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</a:t>
            </a:r>
            <a:r>
              <a:rPr kumimoji="0" lang="fa-IR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این</a:t>
            </a:r>
            <a:r>
              <a:rPr kumimoji="0" lang="fa-IR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واکنش</a:t>
            </a:r>
            <a:endParaRPr kumimoji="0" lang="fa-I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75763" y="4403963"/>
            <a:ext cx="808699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مول</a:t>
            </a:r>
            <a:r>
              <a:rPr kumimoji="0" lang="fa-IR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سولفوریک</a:t>
            </a:r>
            <a:r>
              <a:rPr kumimoji="0" lang="fa-IR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اسید</a:t>
            </a:r>
            <a:r>
              <a:rPr kumimoji="0" lang="fa-IR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به</a:t>
            </a:r>
            <a:r>
              <a:rPr kumimoji="0" lang="fa-IR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طور</a:t>
            </a:r>
            <a:r>
              <a:rPr kumimoji="0" lang="fa-IR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کامل</a:t>
            </a:r>
            <a:r>
              <a:rPr kumimoji="0" lang="fa-IR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مصرف</a:t>
            </a:r>
            <a:r>
              <a:rPr kumimoji="0" lang="fa-IR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شود،</a:t>
            </a:r>
            <a:r>
              <a:rPr kumimoji="0" lang="fa-IR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چند</a:t>
            </a:r>
            <a:r>
              <a:rPr kumimoji="0" lang="fa-IR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مول</a:t>
            </a:r>
            <a:r>
              <a:rPr kumimoji="0" lang="fa-IR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کلسیم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8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10572" y="5096460"/>
            <a:ext cx="45897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دی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هیدروژن فسفات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تولید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می شود؟</a:t>
            </a:r>
            <a:endParaRPr lang="fa-IR" sz="2800" dirty="0"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1696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197194"/>
              </p:ext>
            </p:extLst>
          </p:nvPr>
        </p:nvGraphicFramePr>
        <p:xfrm>
          <a:off x="806450" y="3091984"/>
          <a:ext cx="6943725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9" name="Equation" r:id="rId3" imgW="2793960" imgH="431640" progId="Equation.DSMT4">
                  <p:embed/>
                </p:oleObj>
              </mc:Choice>
              <mc:Fallback>
                <p:oleObj name="Equation" r:id="rId3" imgW="27939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50" y="3091984"/>
                        <a:ext cx="6943725" cy="1100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711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45423" y="1024313"/>
            <a:ext cx="47708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مسائل روابط مولی- </a:t>
            </a:r>
            <a:r>
              <a:rPr lang="fa-IR" sz="32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جرمی</a:t>
            </a:r>
            <a:endParaRPr lang="en-US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00269" y="3038272"/>
            <a:ext cx="56909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1- </a:t>
            </a: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واکنش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شیمیایی رو به رو را در نظر بگیرید</a:t>
            </a: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:</a:t>
            </a:r>
            <a:endParaRPr lang="en-US" sz="2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32586" y="303827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849839"/>
              </p:ext>
            </p:extLst>
          </p:nvPr>
        </p:nvGraphicFramePr>
        <p:xfrm>
          <a:off x="779026" y="4121240"/>
          <a:ext cx="4461367" cy="528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6" name="Equation" r:id="rId3" imgW="2019300" imgH="241300" progId="Equation.DSMT4">
                  <p:embed/>
                </p:oleObj>
              </mc:Choice>
              <mc:Fallback>
                <p:oleObj name="Equation" r:id="rId3" imgW="20193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026" y="4121240"/>
                        <a:ext cx="4461367" cy="5285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32586" y="37335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31366" y="4709474"/>
            <a:ext cx="8592417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را با آب کافی واکنش داده، چند مول نیتریک اسید تولید می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شود؟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5240393" y="337718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887605"/>
              </p:ext>
            </p:extLst>
          </p:nvPr>
        </p:nvGraphicFramePr>
        <p:xfrm>
          <a:off x="10098155" y="4943703"/>
          <a:ext cx="901148" cy="450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7" name="Equation" r:id="rId5" imgW="393529" imgH="203112" progId="Equation.DSMT4">
                  <p:embed/>
                </p:oleObj>
              </mc:Choice>
              <mc:Fallback>
                <p:oleObj name="Equation" r:id="rId5" imgW="393529" imgH="203112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8155" y="4943703"/>
                        <a:ext cx="901148" cy="4505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5240393" y="403440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3617843" y="20448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789488"/>
              </p:ext>
            </p:extLst>
          </p:nvPr>
        </p:nvGraphicFramePr>
        <p:xfrm>
          <a:off x="8788773" y="4898287"/>
          <a:ext cx="670020" cy="502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8" name="Equation" r:id="rId7" imgW="304668" imgH="228501" progId="Equation.DSMT4">
                  <p:embed/>
                </p:oleObj>
              </mc:Choice>
              <mc:Fallback>
                <p:oleObj name="Equation" r:id="rId7" imgW="304668" imgH="228501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88773" y="4898287"/>
                        <a:ext cx="670020" cy="5025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3617843" y="27306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9549930" y="4709474"/>
            <a:ext cx="2642070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الف )             گاز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823793" y="5807731"/>
            <a:ext cx="18197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ب) برای تهیه</a:t>
            </a:r>
            <a:endParaRPr lang="en-US" sz="2800" dirty="0"/>
          </a:p>
        </p:txBody>
      </p:sp>
      <p:sp>
        <p:nvSpPr>
          <p:cNvPr id="28" name="Rectangle 22"/>
          <p:cNvSpPr>
            <a:spLocks noChangeArrowheads="1"/>
          </p:cNvSpPr>
          <p:nvPr/>
        </p:nvSpPr>
        <p:spPr bwMode="auto">
          <a:xfrm>
            <a:off x="4664765" y="297818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9962227"/>
              </p:ext>
            </p:extLst>
          </p:nvPr>
        </p:nvGraphicFramePr>
        <p:xfrm>
          <a:off x="9445250" y="5922594"/>
          <a:ext cx="401788" cy="381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59" name="Equation" r:id="rId9" imgW="190335" imgH="177646" progId="Equation.DSMT4">
                  <p:embed/>
                </p:oleObj>
              </mc:Choice>
              <mc:Fallback>
                <p:oleObj name="Equation" r:id="rId9" imgW="190335" imgH="177646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5250" y="5922594"/>
                        <a:ext cx="401788" cy="3816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3"/>
          <p:cNvSpPr>
            <a:spLocks noChangeArrowheads="1"/>
          </p:cNvSpPr>
          <p:nvPr/>
        </p:nvSpPr>
        <p:spPr bwMode="auto">
          <a:xfrm>
            <a:off x="4664765" y="36163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842576" y="5820828"/>
            <a:ext cx="654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گرم</a:t>
            </a:r>
            <a:endParaRPr lang="en-US" sz="2800" dirty="0"/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3349250" y="208239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5069797"/>
              </p:ext>
            </p:extLst>
          </p:nvPr>
        </p:nvGraphicFramePr>
        <p:xfrm>
          <a:off x="8394303" y="5922594"/>
          <a:ext cx="556335" cy="37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0" name="Equation" r:id="rId11" imgW="266353" imgH="177569" progId="Equation.DSMT4">
                  <p:embed/>
                </p:oleObj>
              </mc:Choice>
              <mc:Fallback>
                <p:oleObj name="Equation" r:id="rId11" imgW="266353" imgH="177569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4303" y="5922594"/>
                        <a:ext cx="556335" cy="37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3349250" y="272056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891256" y="5849740"/>
            <a:ext cx="15937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به چند مول</a:t>
            </a:r>
            <a:endParaRPr lang="en-US" sz="2800" dirty="0"/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2557669" y="210557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2511864"/>
              </p:ext>
            </p:extLst>
          </p:nvPr>
        </p:nvGraphicFramePr>
        <p:xfrm>
          <a:off x="6207456" y="5909187"/>
          <a:ext cx="683800" cy="5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61" name="Equation" r:id="rId13" imgW="304668" imgH="228501" progId="Equation.DSMT4">
                  <p:embed/>
                </p:oleObj>
              </mc:Choice>
              <mc:Fallback>
                <p:oleObj name="Equation" r:id="rId13" imgW="304668" imgH="228501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456" y="5909187"/>
                        <a:ext cx="683800" cy="51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29"/>
          <p:cNvSpPr>
            <a:spLocks noChangeArrowheads="1"/>
          </p:cNvSpPr>
          <p:nvPr/>
        </p:nvSpPr>
        <p:spPr bwMode="auto">
          <a:xfrm>
            <a:off x="2557669" y="279137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827574" y="5896717"/>
            <a:ext cx="1404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نیاز است؟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8017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9" grpId="0"/>
      <p:bldP spid="26" grpId="0"/>
      <p:bldP spid="27" grpId="0"/>
      <p:bldP spid="31" grpId="0"/>
      <p:bldP spid="35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13206" y="2041744"/>
            <a:ext cx="4039888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مسائل روابط جرمی- جرمی:</a:t>
            </a:r>
            <a:endParaRPr lang="en-US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57094" y="2384145"/>
            <a:ext cx="6096000" cy="124649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 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1- چند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گرم گاز هیدروژن در اثر واکنش آب با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923504" y="363064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344524"/>
              </p:ext>
            </p:extLst>
          </p:nvPr>
        </p:nvGraphicFramePr>
        <p:xfrm>
          <a:off x="5410522" y="3109663"/>
          <a:ext cx="846572" cy="412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7" name="Equation" r:id="rId3" imgW="368140" imgH="177723" progId="Equation.DSMT4">
                  <p:embed/>
                </p:oleObj>
              </mc:Choice>
              <mc:Fallback>
                <p:oleObj name="Equation" r:id="rId3" imgW="368140" imgH="177723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522" y="3109663"/>
                        <a:ext cx="846572" cy="4124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923504" y="426881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77796" y="3053148"/>
            <a:ext cx="36327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گرم فلز سدیم آزاد می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شود؟</a:t>
            </a:r>
            <a:endParaRPr lang="en-US" sz="2800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670313"/>
              </p:ext>
            </p:extLst>
          </p:nvPr>
        </p:nvGraphicFramePr>
        <p:xfrm>
          <a:off x="8597747" y="4118688"/>
          <a:ext cx="3063626" cy="471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8" name="Equation" r:id="rId5" imgW="1358310" imgH="215806" progId="Equation.DSMT4">
                  <p:embed/>
                </p:oleObj>
              </mc:Choice>
              <mc:Fallback>
                <p:oleObj name="Equation" r:id="rId5" imgW="1358310" imgH="215806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97747" y="4118688"/>
                        <a:ext cx="3063626" cy="4713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6667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566293" y="3905212"/>
            <a:ext cx="5381602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(معادله و موازنه واکنش فراموش نشود.)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5119" y="4864587"/>
            <a:ext cx="5158080" cy="52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33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47471" y="1786636"/>
            <a:ext cx="6096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 rtl="1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8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نکات:</a:t>
            </a:r>
            <a:endParaRPr lang="en-US" sz="2800" b="1" dirty="0">
              <a:solidFill>
                <a:srgbClr val="C00000"/>
              </a:solidFill>
              <a:latin typeface="Calibri" panose="020F0502020204030204" pitchFamily="34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1- فرمول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درصد خلوص مطابق رو به رو </a:t>
            </a: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است:</a:t>
            </a:r>
            <a:endParaRPr lang="en-US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616591" y="3720904"/>
          <a:ext cx="618978" cy="379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0" name="Equation" r:id="rId3" imgW="291847" imgH="177646" progId="Equation.DSMT4">
                  <p:embed/>
                </p:oleObj>
              </mc:Choice>
              <mc:Fallback>
                <p:oleObj name="Equation" r:id="rId3" imgW="291847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591" y="3720904"/>
                        <a:ext cx="618978" cy="3793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38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37687" y="3713870"/>
            <a:ext cx="1378904" cy="378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just" rtl="1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</a:pP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خلوص ماده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6313" y="3529204"/>
            <a:ext cx="1955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u="sng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جرم ماده  خالص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235569" y="3814741"/>
            <a:ext cx="20329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جرم ماده ناخالص</a:t>
            </a:r>
            <a:endParaRPr lang="en-US" sz="2400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5164717" y="3674396"/>
          <a:ext cx="647303" cy="332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1" name="Equation" r:id="rId5" imgW="355138" imgH="177569" progId="Equation.DSMT4">
                  <p:embed/>
                </p:oleObj>
              </mc:Choice>
              <mc:Fallback>
                <p:oleObj name="Equation" r:id="rId5" imgW="355138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4717" y="3674396"/>
                        <a:ext cx="647303" cy="3323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52400" y="7905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252033" y="4561943"/>
            <a:ext cx="7715574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2- همیشه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میزان ماده خالص کم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تر از میزان ماده ناخالص است.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131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6099" y="3826413"/>
            <a:ext cx="115073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4- همیشه</a:t>
            </a:r>
            <a:r>
              <a:rPr lang="fa-IR" sz="2800" b="1" baseline="30000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تنها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ماده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خالص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وارد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استوکیومتری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می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شود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مقداری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که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از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روابط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استوکیومتری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خارج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می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گردد مقدار خالص است.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85061" y="2532369"/>
            <a:ext cx="4958410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3- صورت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 مخرج باید هم واحد باشند.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84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56759" y="1660023"/>
            <a:ext cx="1529586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8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مسائل:</a:t>
            </a:r>
            <a:endParaRPr lang="en-US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638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52400" y="7905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37392" y="2479297"/>
            <a:ext cx="11717215" cy="6637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 اثر واکنش یک نمونه آهن ناخالص با هیدروکلریک اسید، مقداری گاز هیدروژن متصاعد شده است. اگر جرم اولیه این </a:t>
            </a: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نمونه      گرم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باشد و </a:t>
            </a: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مقدار     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مول گاز آزاد شده باشد، درصد خلوص این نمونه را حساب </a:t>
            </a: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کنید.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8022665" y="3759740"/>
          <a:ext cx="314512" cy="283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9" name="Equation" r:id="rId3" imgW="380880" imgH="342720" progId="Equation.DSMT4">
                  <p:embed/>
                </p:oleObj>
              </mc:Choice>
              <mc:Fallback>
                <p:oleObj name="Equation" r:id="rId3" imgW="38088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22665" y="3759740"/>
                        <a:ext cx="314512" cy="2830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5415056" y="3758260"/>
          <a:ext cx="468116" cy="2845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0" name="Equation" r:id="rId5" imgW="647640" imgH="393480" progId="Equation.DSMT4">
                  <p:embed/>
                </p:oleObj>
              </mc:Choice>
              <mc:Fallback>
                <p:oleObj name="Equation" r:id="rId5" imgW="647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15056" y="3758260"/>
                        <a:ext cx="468116" cy="2845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/>
          </p:nvPr>
        </p:nvGraphicFramePr>
        <p:xfrm>
          <a:off x="917845" y="5321764"/>
          <a:ext cx="8063685" cy="506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1" name="Equation" r:id="rId7" imgW="3949700" imgH="241300" progId="Equation.DSMT4">
                  <p:embed/>
                </p:oleObj>
              </mc:Choice>
              <mc:Fallback>
                <p:oleObj name="Equation" r:id="rId7" imgW="39497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845" y="5321764"/>
                        <a:ext cx="8063685" cy="5064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982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8829115" y="2422081"/>
          <a:ext cx="415738" cy="394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8" name="Equation" r:id="rId3" imgW="190335" imgH="177646" progId="Equation.DSMT4">
                  <p:embed/>
                </p:oleObj>
              </mc:Choice>
              <mc:Fallback>
                <p:oleObj name="Equation" r:id="rId3" imgW="190335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9115" y="2422081"/>
                        <a:ext cx="415738" cy="3949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38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3935545" y="2422081"/>
          <a:ext cx="661069" cy="3022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9" name="Equation" r:id="rId5" imgW="317087" imgH="177569" progId="Equation.DSMT4">
                  <p:embed/>
                </p:oleObj>
              </mc:Choice>
              <mc:Fallback>
                <p:oleObj name="Equation" r:id="rId5" imgW="317087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5545" y="2422081"/>
                        <a:ext cx="661069" cy="3022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7905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312459" y="2202285"/>
            <a:ext cx="8879541" cy="3241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از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اثر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سولفوریک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اسید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بر     گرم</a:t>
            </a:r>
            <a:r>
              <a:rPr lang="fa-IR" sz="2800" b="1" baseline="30000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سنگ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معدن         با</a:t>
            </a:r>
            <a:r>
              <a:rPr lang="fa-IR" sz="2800" b="1" baseline="30000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درجه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خلوص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آزاد می شود؟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marL="457200" marR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 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6275294" y="2400173"/>
          <a:ext cx="584948" cy="389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0" name="Equation" r:id="rId7" imgW="342751" imgH="228501" progId="Equation.DSMT4">
                  <p:embed/>
                </p:oleObj>
              </mc:Choice>
              <mc:Fallback>
                <p:oleObj name="Equation" r:id="rId7" imgW="342751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5294" y="2400173"/>
                        <a:ext cx="584948" cy="3899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685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23242" y="2202285"/>
            <a:ext cx="3874779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چند</a:t>
            </a:r>
            <a:r>
              <a:rPr lang="fa-IR" sz="2800" b="1" baseline="30000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گرم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گاز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هیدروژن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فلئورید 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1290917" y="3927140"/>
          <a:ext cx="9408900" cy="523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1" name="Equation" r:id="rId9" imgW="4457700" imgH="241300" progId="Equation.DSMT4">
                  <p:embed/>
                </p:oleObj>
              </mc:Choice>
              <mc:Fallback>
                <p:oleObj name="Equation" r:id="rId9" imgW="44577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0917" y="3927140"/>
                        <a:ext cx="9408900" cy="5238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704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43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2460812"/>
            <a:ext cx="9014012" cy="1836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از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تجزیه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یک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نمونه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پتاسیم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کلرات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اثر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حرارت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اگر</a:t>
            </a:r>
            <a:r>
              <a:rPr lang="fa-IR" sz="2800" b="1" baseline="30000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درصد </a:t>
            </a: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5862917" y="2877670"/>
          <a:ext cx="699247" cy="340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1" name="Equation" r:id="rId3" imgW="368140" imgH="177723" progId="Equation.DSMT4">
                  <p:embed/>
                </p:oleObj>
              </mc:Choice>
              <mc:Fallback>
                <p:oleObj name="Equation" r:id="rId3" imgW="368140" imgH="17772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2917" y="2877670"/>
                        <a:ext cx="699247" cy="3406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38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49767" y="2786389"/>
            <a:ext cx="47131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گرم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پتاسیم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کلرید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به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دست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آمده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است.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8726635" y="3773992"/>
            <a:ext cx="21675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خلوص این نمونه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3375446" y="3726467"/>
            <a:ext cx="48237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باشد، جرم اولیه این نمونه چقدر است؟</a:t>
            </a:r>
            <a:endParaRPr lang="en-US" sz="2800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/>
          </p:nvPr>
        </p:nvGraphicFramePr>
        <p:xfrm>
          <a:off x="8115016" y="3859123"/>
          <a:ext cx="678348" cy="390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2" name="Equation" r:id="rId5" imgW="317087" imgH="177569" progId="Equation.DSMT4">
                  <p:embed/>
                </p:oleObj>
              </mc:Choice>
              <mc:Fallback>
                <p:oleObj name="Equation" r:id="rId5" imgW="317087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5016" y="3859123"/>
                        <a:ext cx="678348" cy="3905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52400" y="7905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1156534" y="5086347"/>
          <a:ext cx="3418513" cy="476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3" name="Equation" r:id="rId7" imgW="1574117" imgH="215806" progId="Equation.DSMT4">
                  <p:embed/>
                </p:oleObj>
              </mc:Choice>
              <mc:Fallback>
                <p:oleObj name="Equation" r:id="rId7" imgW="1574117" imgH="21580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6534" y="5086347"/>
                        <a:ext cx="3418513" cy="4765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6762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27656" y="2303040"/>
            <a:ext cx="55643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قانون گیلوساک (قانون نسبت</a:t>
            </a:r>
            <a:r>
              <a:rPr lang="fa-IR" sz="2800" b="1" baseline="300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 </a:t>
            </a:r>
            <a:r>
              <a:rPr lang="fa-IR" sz="28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های ترکیبی):</a:t>
            </a:r>
            <a:endParaRPr lang="en-US" sz="2800" dirty="0">
              <a:solidFill>
                <a:srgbClr val="C0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31784" y="4050188"/>
            <a:ext cx="10327341" cy="705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9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 دما و فشار ثابت، گازها در نسبت</a:t>
            </a:r>
            <a:r>
              <a:rPr lang="fa-IR" sz="29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9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های حجمی معینی با هم واکنش می</a:t>
            </a:r>
            <a:r>
              <a:rPr lang="fa-IR" sz="29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9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دهند.</a:t>
            </a:r>
            <a:endParaRPr lang="en-US" sz="2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83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86075" y="2175981"/>
            <a:ext cx="145732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(جرم مولی)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تبدیل به مول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367625" y="2180266"/>
          <a:ext cx="4754562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6" name="Equation" r:id="rId3" imgW="1752480" imgH="355320" progId="Equation.DSMT4">
                  <p:embed/>
                </p:oleObj>
              </mc:Choice>
              <mc:Fallback>
                <p:oleObj name="Equation" r:id="rId3" imgW="17524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67625" y="2180266"/>
                        <a:ext cx="4754562" cy="881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331936"/>
              </p:ext>
            </p:extLst>
          </p:nvPr>
        </p:nvGraphicFramePr>
        <p:xfrm>
          <a:off x="1367625" y="3173612"/>
          <a:ext cx="4133850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7" name="Equation" r:id="rId5" imgW="1523880" imgH="355320" progId="Equation.DSMT4">
                  <p:embed/>
                </p:oleObj>
              </mc:Choice>
              <mc:Fallback>
                <p:oleObj name="Equation" r:id="rId5" imgW="15238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67625" y="3173612"/>
                        <a:ext cx="4133850" cy="881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09677" y="3341773"/>
            <a:ext cx="15892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تعداد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373175" y="4054674"/>
          <a:ext cx="4856163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8" name="Equation" r:id="rId7" imgW="1790640" imgH="342720" progId="Equation.DSMT4">
                  <p:embed/>
                </p:oleObj>
              </mc:Choice>
              <mc:Fallback>
                <p:oleObj name="Equation" r:id="rId7" imgW="179064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73175" y="4054674"/>
                        <a:ext cx="4856163" cy="849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1367625" y="4947645"/>
          <a:ext cx="7129462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9" name="Equation" r:id="rId9" imgW="2628720" imgH="355320" progId="Equation.DSMT4">
                  <p:embed/>
                </p:oleObj>
              </mc:Choice>
              <mc:Fallback>
                <p:oleObj name="Equation" r:id="rId9" imgW="262872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67625" y="4947645"/>
                        <a:ext cx="7129462" cy="881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629149" y="4916778"/>
            <a:ext cx="947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چگالی</a:t>
            </a:r>
            <a:endParaRPr lang="fa-IR" sz="2800" b="1" dirty="0" smtClean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8717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6141" y="2762763"/>
            <a:ext cx="11268635" cy="1070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نکته </a:t>
            </a:r>
            <a:r>
              <a:rPr lang="fa-IR" sz="2400" b="1" u="sng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1</a:t>
            </a:r>
            <a:r>
              <a:rPr lang="fa-IR" sz="24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: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قانون گیلوساک به این معنی است که اگر همه مواد شرکت کننده در واکنش (اعم از واکنش دهنده 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 فرآورده) در حالت گازی و در فشار و دمای یکسانی قرار داشته باشند، می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توان ضرایب موازنه را به جای 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69" y="3392751"/>
            <a:ext cx="7489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مول،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9026896" y="3854416"/>
            <a:ext cx="3443571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واحد حجم (لیتر) بیان کرد.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675965" y="5096436"/>
          <a:ext cx="6104964" cy="56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5" name="Equation" r:id="rId3" imgW="2781300" imgH="254000" progId="Equation.DSMT4">
                  <p:embed/>
                </p:oleObj>
              </mc:Choice>
              <mc:Fallback>
                <p:oleObj name="Equation" r:id="rId3" imgW="27813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5965" y="5096436"/>
                        <a:ext cx="6104964" cy="564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7143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640845" y="4963544"/>
            <a:ext cx="2215671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یعنی می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توان گفت: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47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99249" y="2099329"/>
            <a:ext cx="1134931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8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قانون آووگادرو: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Times New Roman" panose="02020603050405020304" pitchFamily="18" charset="0"/>
              <a:cs typeface="B Titr" panose="00000700000000000000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	در فشار و دمای ثابت یک مول از گازهای مختلف، حجم ثابت و برابری دارند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69978" y="4156720"/>
            <a:ext cx="6861174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720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نکته </a:t>
            </a:r>
            <a:r>
              <a:rPr lang="fa-IR" sz="2800" b="1" u="sng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2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: حجم گازها تابعی از فشار و دمای آن هاست.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8228102" y="5195331"/>
          <a:ext cx="606615" cy="360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4" name="Equation" r:id="rId3" imgW="304404" imgH="177569" progId="Equation.DSMT4">
                  <p:embed/>
                </p:oleObj>
              </mc:Choice>
              <mc:Fallback>
                <p:oleObj name="Equation" r:id="rId3" imgW="304404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8102" y="5195331"/>
                        <a:ext cx="606615" cy="3601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638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3661729" y="5197759"/>
          <a:ext cx="1317813" cy="439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5" name="Equation" r:id="rId5" imgW="774364" imgH="253890" progId="Equation.DSMT4">
                  <p:embed/>
                </p:oleObj>
              </mc:Choice>
              <mc:Fallback>
                <p:oleObj name="Equation" r:id="rId5" imgW="774364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1729" y="5197759"/>
                        <a:ext cx="1317813" cy="4392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7143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/>
          </p:nvPr>
        </p:nvGraphicFramePr>
        <p:xfrm>
          <a:off x="967383" y="5195331"/>
          <a:ext cx="1804487" cy="420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6" name="Equation" r:id="rId7" imgW="1104900" imgH="254000" progId="Equation.DSMT4">
                  <p:embed/>
                </p:oleObj>
              </mc:Choice>
              <mc:Fallback>
                <p:oleObj name="Equation" r:id="rId7" imgW="11049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7383" y="5195331"/>
                        <a:ext cx="1804487" cy="4200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152400" y="8667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/>
          </p:nvPr>
        </p:nvGraphicFramePr>
        <p:xfrm>
          <a:off x="6483008" y="5969460"/>
          <a:ext cx="640977" cy="304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7" name="Equation" r:id="rId9" imgW="380670" imgH="177646" progId="Equation.DSMT4">
                  <p:embed/>
                </p:oleObj>
              </mc:Choice>
              <mc:Fallback>
                <p:oleObj name="Equation" r:id="rId9" imgW="380670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3008" y="5969460"/>
                        <a:ext cx="640977" cy="3044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152400" y="7905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739092" y="5113810"/>
            <a:ext cx="33441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نکته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u="sng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3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شرایط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استاندارد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یا</a:t>
            </a:r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4948517" y="5113810"/>
            <a:ext cx="3332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شرایطی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است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که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آن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دما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2683576" y="5113810"/>
            <a:ext cx="978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</a:t>
            </a:r>
            <a:r>
              <a:rPr lang="fa-IR" sz="28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فشار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5952565" y="5778561"/>
            <a:ext cx="6096000" cy="5878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تحت </a:t>
            </a: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این شرایط هر مول گاز حجمی برابر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924" y="5081493"/>
            <a:ext cx="928459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باشد، 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666211" y="5860082"/>
            <a:ext cx="28167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8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لیتر را اشغال می کند.</a:t>
            </a:r>
            <a:endParaRPr lang="en-US" sz="2800" dirty="0"/>
          </a:p>
        </p:txBody>
      </p:sp>
      <p:sp>
        <p:nvSpPr>
          <p:cNvPr id="23" name="Rectangle 22"/>
          <p:cNvSpPr/>
          <p:nvPr/>
        </p:nvSpPr>
        <p:spPr>
          <a:xfrm>
            <a:off x="1387108" y="5750867"/>
            <a:ext cx="2185459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0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 شرایط </a:t>
            </a:r>
            <a:r>
              <a:rPr lang="fa-IR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استاندار</a:t>
            </a:r>
            <a:endParaRPr lang="en-US" sz="16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-41195" y="5750867"/>
            <a:ext cx="1063112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0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یا تصادفی</a:t>
            </a:r>
            <a:endParaRPr lang="en-US" sz="16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1116968" y="5793824"/>
          <a:ext cx="6572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8" name="Equation" r:id="rId11" imgW="330120" imgH="177480" progId="Equation.DSMT4">
                  <p:embed/>
                </p:oleObj>
              </mc:Choice>
              <mc:Fallback>
                <p:oleObj name="Equation" r:id="rId11" imgW="3301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968" y="5793824"/>
                        <a:ext cx="657225" cy="3603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19"/>
          <p:cNvSpPr>
            <a:spLocks noChangeArrowheads="1"/>
          </p:cNvSpPr>
          <p:nvPr/>
        </p:nvSpPr>
        <p:spPr bwMode="auto">
          <a:xfrm>
            <a:off x="304800" y="304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/>
          </p:nvPr>
        </p:nvGraphicFramePr>
        <p:xfrm>
          <a:off x="196029" y="6310980"/>
          <a:ext cx="3376538" cy="472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9" name="Equation" r:id="rId13" imgW="1841500" imgH="254000" progId="Equation.DSMT4">
                  <p:embed/>
                </p:oleObj>
              </mc:Choice>
              <mc:Fallback>
                <p:oleObj name="Equation" r:id="rId13" imgW="18415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029" y="6310980"/>
                        <a:ext cx="3376538" cy="4723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0"/>
          <p:cNvSpPr>
            <a:spLocks noChangeArrowheads="1"/>
          </p:cNvSpPr>
          <p:nvPr/>
        </p:nvSpPr>
        <p:spPr bwMode="auto">
          <a:xfrm>
            <a:off x="304800" y="1019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7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21546" y="2045532"/>
            <a:ext cx="1067921" cy="684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8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مسائل:</a:t>
            </a:r>
            <a:endParaRPr lang="en-US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9866030" y="3301313"/>
          <a:ext cx="685800" cy="334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8" name="Equation" r:id="rId3" imgW="368140" imgH="177723" progId="Equation.DSMT4">
                  <p:embed/>
                </p:oleObj>
              </mc:Choice>
              <mc:Fallback>
                <p:oleObj name="Equation" r:id="rId3" imgW="368140" imgH="17772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66030" y="3301313"/>
                        <a:ext cx="685800" cy="3341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38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6400101" y="3259749"/>
          <a:ext cx="632711" cy="375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9" name="Equation" r:id="rId5" imgW="304404" imgH="177569" progId="Equation.DSMT4">
                  <p:embed/>
                </p:oleObj>
              </mc:Choice>
              <mc:Fallback>
                <p:oleObj name="Equation" r:id="rId5" imgW="304404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101" y="3259749"/>
                        <a:ext cx="632711" cy="3756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52400" y="7905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3295" y="3189052"/>
            <a:ext cx="6096000" cy="5170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چند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لیتر است؟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532009" y="3196665"/>
            <a:ext cx="1460657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حساب کنید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11365" y="3166036"/>
            <a:ext cx="2953053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مول گاز اکسیژن در شرایط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80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00851" y="2208911"/>
            <a:ext cx="2791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واکنش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اثر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سدیم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بر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آب</a:t>
            </a:r>
            <a:endParaRPr lang="en-US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8848164" y="2258208"/>
          <a:ext cx="649704" cy="363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3" name="Equation" r:id="rId3" imgW="329914" imgH="177646" progId="Equation.DSMT4">
                  <p:embed/>
                </p:oleObj>
              </mc:Choice>
              <mc:Fallback>
                <p:oleObj name="Equation" r:id="rId3" imgW="329914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8164" y="2258208"/>
                        <a:ext cx="649704" cy="3630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38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28077" y="2208910"/>
            <a:ext cx="4357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لیتر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گاز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هیدروژن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آزاد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می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شود.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شرایط</a:t>
            </a:r>
            <a:endParaRPr lang="en-US" sz="24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4012586" y="2267171"/>
          <a:ext cx="581290" cy="345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4" name="Equation" r:id="rId5" imgW="304404" imgH="177569" progId="Equation.DSMT4">
                  <p:embed/>
                </p:oleObj>
              </mc:Choice>
              <mc:Fallback>
                <p:oleObj name="Equation" r:id="rId5" imgW="304404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2586" y="2267171"/>
                        <a:ext cx="581290" cy="3451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2400" y="7905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96649" y="2234906"/>
            <a:ext cx="25250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چند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گرم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سدیم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مصرف 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36708" y="2234905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شده است؟	</a:t>
            </a:r>
            <a:endParaRPr lang="en-US" sz="2400" dirty="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1993887"/>
              </p:ext>
            </p:extLst>
          </p:nvPr>
        </p:nvGraphicFramePr>
        <p:xfrm>
          <a:off x="3687040" y="3550024"/>
          <a:ext cx="4817920" cy="590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5" name="Equation" r:id="rId7" imgW="2019300" imgH="241300" progId="Equation.DSMT4">
                  <p:embed/>
                </p:oleObj>
              </mc:Choice>
              <mc:Fallback>
                <p:oleObj name="Equation" r:id="rId7" imgW="20193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7040" y="3550024"/>
                        <a:ext cx="4817920" cy="5908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704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55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68010" y="2289593"/>
            <a:ext cx="12843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از اثر دادن</a:t>
            </a:r>
            <a:endParaRPr lang="en-US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0153693" y="2374741"/>
          <a:ext cx="614317" cy="376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2" name="Equation" r:id="rId3" imgW="291847" imgH="177646" progId="Equation.DSMT4">
                  <p:embed/>
                </p:oleObj>
              </mc:Choice>
              <mc:Fallback>
                <p:oleObj name="Equation" r:id="rId3" imgW="291847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53693" y="2374741"/>
                        <a:ext cx="614317" cy="3765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38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26913" y="2332166"/>
            <a:ext cx="5947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مول فلز آلومینیوم بر هیدروکلریک اسید چند میلی لیتر</a:t>
            </a:r>
            <a:endParaRPr lang="en-US" sz="24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3966883" y="2355369"/>
          <a:ext cx="470647" cy="491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3" name="Equation" r:id="rId5" imgW="215806" imgH="228501" progId="Equation.DSMT4">
                  <p:embed/>
                </p:oleObj>
              </mc:Choice>
              <mc:Fallback>
                <p:oleObj name="Equation" r:id="rId5" imgW="215806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6883" y="2355369"/>
                        <a:ext cx="470647" cy="4911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85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393416" y="2332166"/>
            <a:ext cx="16866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آزاد می شود؟ 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10900257" y="3244334"/>
            <a:ext cx="10198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(شرایط </a:t>
            </a:r>
            <a:endParaRPr lang="en-US" sz="2400" dirty="0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10524303" y="3330465"/>
          <a:ext cx="487413" cy="289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4" name="Equation" r:id="rId7" imgW="304404" imgH="177569" progId="Equation.DSMT4">
                  <p:embed/>
                </p:oleObj>
              </mc:Choice>
              <mc:Fallback>
                <p:oleObj name="Equation" r:id="rId7" imgW="304404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24303" y="3330465"/>
                        <a:ext cx="487413" cy="2894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180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318023" y="3261374"/>
            <a:ext cx="2856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)</a:t>
            </a:r>
            <a:endParaRPr lang="en-US" sz="2400" dirty="0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2175096" y="4496996"/>
          <a:ext cx="8187738" cy="532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5" name="Equation" r:id="rId9" imgW="3810000" imgH="241300" progId="Equation.DSMT4">
                  <p:embed/>
                </p:oleObj>
              </mc:Choice>
              <mc:Fallback>
                <p:oleObj name="Equation" r:id="rId9" imgW="38100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5096" y="4496996"/>
                        <a:ext cx="8187738" cy="5322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0" y="7048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8644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/>
      <p:bldP spid="11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848705" y="2133139"/>
            <a:ext cx="3235181" cy="6686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 algn="just" rtl="1">
              <a:lnSpc>
                <a:spcPct val="14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"/>
            </a:pPr>
            <a:r>
              <a:rPr lang="fa-IR" sz="2800" b="1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B Titr" panose="00000700000000000000" pitchFamily="2" charset="-78"/>
              </a:rPr>
              <a:t>شرایط غیر استاندارد:</a:t>
            </a:r>
            <a:endParaRPr lang="en-US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27730" y="3284675"/>
            <a:ext cx="37561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مواردی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که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واکنش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شرایط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غیر</a:t>
            </a:r>
            <a:endParaRPr lang="en-US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7920318" y="3347839"/>
          <a:ext cx="564776" cy="335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3" name="Equation" r:id="rId3" imgW="304404" imgH="177569" progId="Equation.DSMT4">
                  <p:embed/>
                </p:oleObj>
              </mc:Choice>
              <mc:Fallback>
                <p:oleObj name="Equation" r:id="rId3" imgW="304404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0318" y="3347839"/>
                        <a:ext cx="564776" cy="3353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638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864659" y="3250842"/>
            <a:ext cx="6096000" cy="5170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انجام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شود،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می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توان با استفاده از چگالی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گازها، مقدار </a:t>
            </a:r>
            <a:r>
              <a:rPr lang="fa-IR" sz="24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جرم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02462" y="3316610"/>
            <a:ext cx="8066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آن</a:t>
            </a:r>
            <a:r>
              <a:rPr lang="fa-IR" sz="2400" b="1" baseline="30000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ها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771716" y="3250842"/>
            <a:ext cx="6944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را به 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8961975" y="4003590"/>
            <a:ext cx="3573414" cy="586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just" rtl="1">
              <a:lnSpc>
                <a:spcPct val="145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حجم یا بر عکس تبدیل کرد.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31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7303" y="2208911"/>
            <a:ext cx="4044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 اثر حرارت کلسیم کربنات به مقدار</a:t>
            </a:r>
            <a:endParaRPr lang="en-US" sz="24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7712318" y="2208911"/>
          <a:ext cx="434985" cy="393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7" name="Equation" r:id="rId3" imgW="202936" imgH="177569" progId="Equation.DSMT4">
                  <p:embed/>
                </p:oleObj>
              </mc:Choice>
              <mc:Fallback>
                <p:oleObj name="Equation" r:id="rId3" imgW="202936" imgH="17756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2318" y="2208911"/>
                        <a:ext cx="434985" cy="3935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638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96000" y="2208910"/>
            <a:ext cx="16466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گرم، چند لیتر</a:t>
            </a:r>
            <a:endParaRPr lang="en-US" sz="2400" dirty="0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5691302" y="2277480"/>
          <a:ext cx="507749" cy="393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8" name="Equation" r:id="rId5" imgW="291973" imgH="228501" progId="Equation.DSMT4">
                  <p:embed/>
                </p:oleObj>
              </mc:Choice>
              <mc:Fallback>
                <p:oleObj name="Equation" r:id="rId5" imgW="291973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1302" y="2277480"/>
                        <a:ext cx="507749" cy="393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0" y="685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051303" y="2208909"/>
            <a:ext cx="36744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در شرایط آزمایش انجام می شود؟</a:t>
            </a:r>
            <a:endParaRPr lang="en-US" sz="2400" dirty="0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/>
          </p:nvPr>
        </p:nvGraphicFramePr>
        <p:xfrm>
          <a:off x="2059143" y="3612910"/>
          <a:ext cx="7333128" cy="484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9" name="Equation" r:id="rId7" imgW="3898900" imgH="254000" progId="Equation.DSMT4">
                  <p:embed/>
                </p:oleObj>
              </mc:Choice>
              <mc:Fallback>
                <p:oleObj name="Equation" r:id="rId7" imgW="38989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9143" y="3612910"/>
                        <a:ext cx="7333128" cy="4840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0" y="7143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0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69816" y="2128228"/>
            <a:ext cx="14221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بر اثر تجزیه</a:t>
            </a:r>
            <a:endParaRPr lang="en-US" sz="24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0286999" y="2209783"/>
          <a:ext cx="620179" cy="380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0" name="Equation" r:id="rId3" imgW="291847" imgH="177646" progId="Equation.DSMT4">
                  <p:embed/>
                </p:oleObj>
              </mc:Choice>
              <mc:Fallback>
                <p:oleObj name="Equation" r:id="rId3" imgW="291847" imgH="177646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6999" y="2209783"/>
                        <a:ext cx="620179" cy="3801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381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56181" y="2169005"/>
            <a:ext cx="6030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مول پتاسیم کلرات، چند لیتر گاز اکسیژن آزاد می شود؟ </a:t>
            </a:r>
            <a:endParaRPr lang="en-US" sz="24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2717265" y="2227810"/>
          <a:ext cx="1538916" cy="437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1" name="Equation" r:id="rId5" imgW="901309" imgH="253890" progId="Equation.DSMT4">
                  <p:embed/>
                </p:oleObj>
              </mc:Choice>
              <mc:Fallback>
                <p:oleObj name="Equation" r:id="rId5" imgW="901309" imgH="25389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7265" y="2227810"/>
                        <a:ext cx="1538916" cy="4373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7143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اگر در واکنش تهیه ی آزمایشگاهی گاز کلر، 348 گرم منگزدی اکسید با خلوص 75% مصرف شود، در شرایط 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S.T.P</a:t>
            </a: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 چند لیتر گاز کلر تولید خواهد شد؟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مثال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284287" y="3794124"/>
          <a:ext cx="5366861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4" name="Equation" r:id="rId3" imgW="2247840" imgH="253800" progId="Equation.DSMT4">
                  <p:embed/>
                </p:oleObj>
              </mc:Choice>
              <mc:Fallback>
                <p:oleObj name="Equation" r:id="rId3" imgW="22478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4287" y="3794124"/>
                        <a:ext cx="5366861" cy="606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284287" y="4729163"/>
          <a:ext cx="820553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5" name="Equation" r:id="rId5" imgW="3149280" imgH="241200" progId="Equation.DSMT4">
                  <p:embed/>
                </p:oleObj>
              </mc:Choice>
              <mc:Fallback>
                <p:oleObj name="Equation" r:id="rId5" imgW="31492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84287" y="4729163"/>
                        <a:ext cx="8205537" cy="628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4216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88" y="2273855"/>
            <a:ext cx="105298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اگر در سفینه های فضایی برای تولید اکسیژن مورد نیاز و تصفیه ی هوای درون سفینه از واکنش زیر استفاده کنند و بدانیم در این واکنش 16 لیتر گاز   </a:t>
            </a:r>
            <a:r>
              <a:rPr lang="en-US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  </a:t>
            </a: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   با چگالی 	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تولید شده است، محاسبه کنید چند گرم لیتیم پراکسید 80% خالص مصرف شده است؟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مثال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3492500" y="2995729"/>
          <a:ext cx="522288" cy="58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2" name="Equation" r:id="rId3" imgW="203040" imgH="228600" progId="Equation.DSMT4">
                  <p:embed/>
                </p:oleObj>
              </mc:Choice>
              <mc:Fallback>
                <p:oleObj name="Equation" r:id="rId3" imgW="2030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92500" y="2995729"/>
                        <a:ext cx="522288" cy="587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1154111" y="3076637"/>
          <a:ext cx="1346201" cy="494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3" name="Equation" r:id="rId5" imgW="622080" imgH="228600" progId="Equation.DSMT4">
                  <p:embed/>
                </p:oleObj>
              </mc:Choice>
              <mc:Fallback>
                <p:oleObj name="Equation" r:id="rId5" imgW="6220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54111" y="3076637"/>
                        <a:ext cx="1346201" cy="4945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7586661" y="4305180"/>
          <a:ext cx="3871914" cy="6675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4" name="Equation" r:id="rId7" imgW="1473120" imgH="253800" progId="Equation.DSMT4">
                  <p:embed/>
                </p:oleObj>
              </mc:Choice>
              <mc:Fallback>
                <p:oleObj name="Equation" r:id="rId7" imgW="14731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86661" y="4305180"/>
                        <a:ext cx="3871914" cy="6675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1154111" y="4951173"/>
          <a:ext cx="6600653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5" name="Equation" r:id="rId9" imgW="2539800" imgH="241200" progId="Equation.DSMT4">
                  <p:embed/>
                </p:oleObj>
              </mc:Choice>
              <mc:Fallback>
                <p:oleObj name="Equation" r:id="rId9" imgW="2539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54111" y="4951173"/>
                        <a:ext cx="6600653" cy="627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5987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کسری که صورت و مخرج آن یک اندازه و یک مقدار است اما واحدهای آن متفاوت است. مثل 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کسر هم ارز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7618412" y="3000151"/>
          <a:ext cx="2309381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4" name="Equation" r:id="rId3" imgW="1066680" imgH="279360" progId="Equation.DSMT4">
                  <p:embed/>
                </p:oleObj>
              </mc:Choice>
              <mc:Fallback>
                <p:oleObj name="Equation" r:id="rId3" imgW="10666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18412" y="3000151"/>
                        <a:ext cx="2309381" cy="604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/>
          </p:nvPr>
        </p:nvGraphicFramePr>
        <p:xfrm>
          <a:off x="1935162" y="3781672"/>
          <a:ext cx="4737101" cy="1223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5" name="Equation" r:id="rId5" imgW="1917360" imgH="495000" progId="Equation.DSMT4">
                  <p:embed/>
                </p:oleObj>
              </mc:Choice>
              <mc:Fallback>
                <p:oleObj name="Equation" r:id="rId5" imgW="191736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35162" y="3781672"/>
                        <a:ext cx="4737101" cy="12234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5252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فهرست منابع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www.kanoon.ir/Amoozesh/Video/22-2-42135-3</a:t>
            </a:r>
            <a:r>
              <a:rPr lang="fa-IR" dirty="0" smtClean="0"/>
              <a:t> </a:t>
            </a:r>
          </a:p>
          <a:p>
            <a:pPr algn="r" rtl="1"/>
            <a:r>
              <a:rPr lang="fa-IR" dirty="0" smtClean="0"/>
              <a:t>کتاب های شیمی1 و شیمی 3 – رشته های علوم تجربی و ریاضی و فیزیک </a:t>
            </a:r>
          </a:p>
          <a:p>
            <a:pPr algn="r" rtl="1"/>
            <a:r>
              <a:rPr lang="en-US" dirty="0" smtClean="0">
                <a:solidFill>
                  <a:srgbClr val="FF0000"/>
                </a:solidFill>
                <a:hlinkClick r:id="rId3"/>
              </a:rPr>
              <a:t>https</a:t>
            </a:r>
            <a:r>
              <a:rPr lang="en-US" dirty="0">
                <a:solidFill>
                  <a:srgbClr val="FF0000"/>
                </a:solidFill>
                <a:hlinkClick r:id="rId3"/>
              </a:rPr>
              <a:t>://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www.google.com/search</a:t>
            </a:r>
            <a:r>
              <a:rPr lang="fa-IR" u="sng" dirty="0" smtClean="0">
                <a:solidFill>
                  <a:srgbClr val="FF0000"/>
                </a:solidFill>
              </a:rPr>
              <a:t> </a:t>
            </a:r>
            <a:r>
              <a:rPr lang="fa-IR" u="sng" dirty="0" smtClean="0">
                <a:solidFill>
                  <a:srgbClr val="0563C1"/>
                </a:solidFill>
              </a:rPr>
              <a:t>استوکیومتری</a:t>
            </a:r>
            <a:r>
              <a:rPr lang="fa-IR" dirty="0" smtClean="0"/>
              <a:t> </a:t>
            </a:r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algn="r" rtl="1"/>
            <a:endParaRPr lang="fa-IR" dirty="0" smtClean="0"/>
          </a:p>
          <a:p>
            <a:pPr algn="r" rtl="1"/>
            <a:endParaRPr lang="fa-IR" dirty="0"/>
          </a:p>
          <a:p>
            <a:pPr marL="0" indent="0" algn="l">
              <a:buNone/>
            </a:pPr>
            <a:r>
              <a:rPr lang="fa-IR" sz="1100" dirty="0" smtClean="0">
                <a:cs typeface="B Titr" panose="00000700000000000000" pitchFamily="2" charset="-78"/>
              </a:rPr>
              <a:t>باتشکّر از آقایان محمّد علی نیک پیما و حمید هندی زاده</a:t>
            </a:r>
            <a:endParaRPr lang="en-US" sz="11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72462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1. داده و خواسته ی مسئله را مشخص می کنیم. </a:t>
            </a:r>
          </a:p>
          <a:p>
            <a:pPr algn="r" rtl="1">
              <a:lnSpc>
                <a:spcPct val="150000"/>
              </a:lnSpc>
            </a:pPr>
            <a:endParaRPr lang="fa-IR" sz="2800" b="1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تذکر: با مقدار عملی و مقدار ناخالص یک ماده نمی توانیم محاسبات استوکیومتری انجام دهیم.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روش کلی حل مسائل استوکیومتری</a:t>
            </a:r>
          </a:p>
        </p:txBody>
      </p:sp>
    </p:spTree>
    <p:extLst>
      <p:ext uri="{BB962C8B-B14F-4D97-AF65-F5344CB8AC3E}">
        <p14:creationId xmlns:p14="http://schemas.microsoft.com/office/powerpoint/2010/main" val="2294789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273855"/>
            <a:ext cx="103584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>
                <a:solidFill>
                  <a:prstClr val="black"/>
                </a:solidFill>
                <a:cs typeface="B Nazanin" panose="00000400000000000000" pitchFamily="2" charset="-78"/>
              </a:rPr>
              <a:t>3</a:t>
            </a: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. قدم اول در حل مسائل استوکیومتری تبدیل مقدار داده شده ی یک ماده به مول است.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4. هرگاه راجع به یک ماده اطلاعات داشتیم و خواستیم برای یک ماده ی دیگر محاسبات انجام دهیم از ضریب تبدیل </a:t>
            </a:r>
            <a:r>
              <a:rPr lang="fa-IR" sz="2800" b="1" u="sng" dirty="0" smtClean="0">
                <a:solidFill>
                  <a:prstClr val="black"/>
                </a:solidFill>
                <a:cs typeface="B Nazanin" panose="00000400000000000000" pitchFamily="2" charset="-78"/>
              </a:rPr>
              <a:t>کلید</a:t>
            </a: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 استفاده می کنیم. </a:t>
            </a:r>
          </a:p>
        </p:txBody>
      </p:sp>
    </p:spTree>
    <p:extLst>
      <p:ext uri="{BB962C8B-B14F-4D97-AF65-F5344CB8AC3E}">
        <p14:creationId xmlns:p14="http://schemas.microsoft.com/office/powerpoint/2010/main" val="1170778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43225" y="2825040"/>
            <a:ext cx="77295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ضریب استوکیومتری ماده ای که راجعبش اطلاعات می خواهیم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ضریب تبدیل کلید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324762" y="2953310"/>
          <a:ext cx="9766300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0" name="Equation" r:id="rId3" imgW="3860640" imgH="482400" progId="Equation.DSMT4">
                  <p:embed/>
                </p:oleObj>
              </mc:Choice>
              <mc:Fallback>
                <p:oleObj name="Equation" r:id="rId3" imgW="38606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4762" y="2953310"/>
                        <a:ext cx="9766300" cy="1220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43188" y="3477156"/>
            <a:ext cx="7729537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ضریب استوکیومتری ماده ای که راجعبش اطلاعات داریم</a:t>
            </a:r>
          </a:p>
        </p:txBody>
      </p:sp>
    </p:spTree>
    <p:extLst>
      <p:ext uri="{BB962C8B-B14F-4D97-AF65-F5344CB8AC3E}">
        <p14:creationId xmlns:p14="http://schemas.microsoft.com/office/powerpoint/2010/main" val="881292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29013" y="3031093"/>
            <a:ext cx="18573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درصد خلوص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فرمول درصد خلوص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00700" y="2688691"/>
            <a:ext cx="1857375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خالص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57852" y="3427355"/>
            <a:ext cx="1857375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ناخالص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5386388" y="2897933"/>
          <a:ext cx="3590925" cy="1044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4" name="Equation" r:id="rId3" imgW="1396800" imgH="406080" progId="Equation.DSMT4">
                  <p:embed/>
                </p:oleObj>
              </mc:Choice>
              <mc:Fallback>
                <p:oleObj name="Equation" r:id="rId3" imgW="139680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86388" y="2897933"/>
                        <a:ext cx="3590925" cy="10446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1947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0138" y="2307309"/>
            <a:ext cx="103584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1. همواره مقدار ماده ی ناخالص بیشتر از مقدار ماده ی خالص است.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2. در فرمول فوق صورت و مخرج باید راجع به یک ماده و با یک واحد قرار گیرند. 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3. ناخالصی ها در واکنش شرکت نمی کنند.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چند نکته</a:t>
            </a:r>
          </a:p>
        </p:txBody>
      </p:sp>
    </p:spTree>
    <p:extLst>
      <p:ext uri="{BB962C8B-B14F-4D97-AF65-F5344CB8AC3E}">
        <p14:creationId xmlns:p14="http://schemas.microsoft.com/office/powerpoint/2010/main" val="1429987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091" y="972045"/>
            <a:ext cx="12168193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fa-IR" sz="28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انواع سوالات درصد خلوص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57234" y="2191278"/>
          <a:ext cx="10787070" cy="4166659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739472"/>
                <a:gridCol w="1990066"/>
                <a:gridCol w="2318476"/>
                <a:gridCol w="739056"/>
              </a:tblGrid>
              <a:tr h="484495"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Nazanin" panose="00000400000000000000" pitchFamily="2" charset="-78"/>
                        </a:rPr>
                        <a:t>روش حل</a:t>
                      </a:r>
                      <a:endParaRPr lang="en-US" sz="2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Nazanin" panose="00000400000000000000" pitchFamily="2" charset="-78"/>
                        </a:rPr>
                        <a:t>خواسته</a:t>
                      </a:r>
                      <a:endParaRPr lang="en-US" sz="2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Nazanin" panose="00000400000000000000" pitchFamily="2" charset="-78"/>
                        </a:rPr>
                        <a:t>داده</a:t>
                      </a:r>
                      <a:endParaRPr lang="en-US" sz="2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Nazanin" panose="00000400000000000000" pitchFamily="2" charset="-78"/>
                        </a:rPr>
                        <a:t>تیپ</a:t>
                      </a:r>
                      <a:endParaRPr lang="en-US" sz="2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1647284"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Nazanin" panose="00000400000000000000" pitchFamily="2" charset="-78"/>
                        </a:rPr>
                        <a:t>ابتدا مقدار ماده ی ناخالص</a:t>
                      </a:r>
                      <a:r>
                        <a:rPr lang="fa-IR" sz="2400" b="1" baseline="0" dirty="0" smtClean="0">
                          <a:cs typeface="B Nazanin" panose="00000400000000000000" pitchFamily="2" charset="-78"/>
                        </a:rPr>
                        <a:t> را در درصد خلوصش ضرب کرده تا مقدار خالص آن ماده به دست آید، سپس با مقدار ماده خالص شروع به حل مسئله می کنیم.</a:t>
                      </a:r>
                      <a:endParaRPr lang="en-US" sz="2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Nazanin" panose="00000400000000000000" pitchFamily="2" charset="-78"/>
                        </a:rPr>
                        <a:t>مقدار تولید شده یا</a:t>
                      </a:r>
                      <a:r>
                        <a:rPr lang="fa-IR" sz="2400" b="1" baseline="0" dirty="0" smtClean="0">
                          <a:cs typeface="B Nazanin" panose="00000400000000000000" pitchFamily="2" charset="-78"/>
                        </a:rPr>
                        <a:t> مصرف شده ی یک ماده ی دیگر</a:t>
                      </a:r>
                      <a:endParaRPr lang="en-US" sz="2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Nazanin" panose="00000400000000000000" pitchFamily="2" charset="-78"/>
                        </a:rPr>
                        <a:t>1.مقدار ناخالص یک واکنش دهنده </a:t>
                      </a:r>
                    </a:p>
                    <a:p>
                      <a:pPr algn="r" rtl="1"/>
                      <a:r>
                        <a:rPr lang="fa-IR" sz="2400" b="1" dirty="0" smtClean="0">
                          <a:cs typeface="B Nazanin" panose="00000400000000000000" pitchFamily="2" charset="-78"/>
                        </a:rPr>
                        <a:t>2. درصد خلوص</a:t>
                      </a:r>
                      <a:r>
                        <a:rPr lang="fa-IR" sz="2400" b="1" baseline="0" dirty="0" smtClean="0">
                          <a:cs typeface="B Nazanin" panose="00000400000000000000" pitchFamily="2" charset="-78"/>
                        </a:rPr>
                        <a:t> آن ماده</a:t>
                      </a:r>
                      <a:endParaRPr lang="en-US" sz="2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Nazanin" panose="00000400000000000000" pitchFamily="2" charset="-78"/>
                        </a:rPr>
                        <a:t>1</a:t>
                      </a:r>
                      <a:endParaRPr lang="en-US" sz="2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2034880"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Nazanin" panose="00000400000000000000" pitchFamily="2" charset="-78"/>
                        </a:rPr>
                        <a:t>ابتدا با استفاده</a:t>
                      </a:r>
                      <a:r>
                        <a:rPr lang="fa-IR" sz="2400" b="1" baseline="0" dirty="0" smtClean="0">
                          <a:cs typeface="B Nazanin" panose="00000400000000000000" pitchFamily="2" charset="-78"/>
                        </a:rPr>
                        <a:t> از مقدار تولید شده ی فراورده مقدار واکنش دهنده ی خالص را برای تولید آن مقدار فراورده را به دست می آوریم. سپس آن را در فرمول درصد خلوص می گذاریم، اکنون ما درصد و خلوص و مقدار خالص را برای ماده ی مورد نظر داریم.</a:t>
                      </a:r>
                      <a:endParaRPr lang="en-US" sz="2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Nazanin" panose="00000400000000000000" pitchFamily="2" charset="-78"/>
                        </a:rPr>
                        <a:t>مقدار ناخالص</a:t>
                      </a:r>
                      <a:r>
                        <a:rPr lang="fa-IR" sz="2400" b="1" baseline="0" dirty="0" smtClean="0">
                          <a:cs typeface="B Nazanin" panose="00000400000000000000" pitchFamily="2" charset="-78"/>
                        </a:rPr>
                        <a:t> واکنش دهنده ای که درصد خلوصش را داریم</a:t>
                      </a:r>
                      <a:endParaRPr lang="en-US" sz="2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 rtl="1">
                        <a:buNone/>
                      </a:pPr>
                      <a:r>
                        <a:rPr lang="fa-IR" sz="2400" b="1" dirty="0" smtClean="0">
                          <a:cs typeface="B Nazanin" panose="00000400000000000000" pitchFamily="2" charset="-78"/>
                        </a:rPr>
                        <a:t>1. مقدار تولید</a:t>
                      </a:r>
                      <a:r>
                        <a:rPr lang="fa-IR" sz="2400" b="1" baseline="0" dirty="0" smtClean="0">
                          <a:cs typeface="B Nazanin" panose="00000400000000000000" pitchFamily="2" charset="-78"/>
                        </a:rPr>
                        <a:t> شده ی یک فراورده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fa-IR" sz="2400" b="1" baseline="0" dirty="0" smtClean="0">
                          <a:cs typeface="B Nazanin" panose="00000400000000000000" pitchFamily="2" charset="-78"/>
                        </a:rPr>
                        <a:t>2. درصد خلوص یک واکنش دهنده</a:t>
                      </a:r>
                      <a:endParaRPr lang="en-US" sz="2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dirty="0" smtClean="0">
                          <a:cs typeface="B Nazanin" panose="00000400000000000000" pitchFamily="2" charset="-78"/>
                        </a:rPr>
                        <a:t>2</a:t>
                      </a:r>
                      <a:endParaRPr lang="en-US" sz="24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3001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29711592-03A5-4B42-A36B-AEA3D454CD0B}" vid="{BC50ED07-599E-4414-ABB3-82541E7BF84E}"/>
    </a:ext>
  </a:extLst>
</a:theme>
</file>

<file path=ppt/theme/theme3.xml><?xml version="1.0" encoding="utf-8"?>
<a:theme xmlns:a="http://schemas.openxmlformats.org/drawingml/2006/main" name="1_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29711592-03A5-4B42-A36B-AEA3D454CD0B}" vid="{BC50ED07-599E-4414-ABB3-82541E7BF84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956</Words>
  <Application>Microsoft Office PowerPoint</Application>
  <PresentationFormat>Widescreen</PresentationFormat>
  <Paragraphs>139</Paragraphs>
  <Slides>30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Arial</vt:lpstr>
      <vt:lpstr>B Nazanin</vt:lpstr>
      <vt:lpstr>B Titr</vt:lpstr>
      <vt:lpstr>Calibri</vt:lpstr>
      <vt:lpstr>Calibri Light</vt:lpstr>
      <vt:lpstr>Times New Roman</vt:lpstr>
      <vt:lpstr>Wingdings</vt:lpstr>
      <vt:lpstr>Office Theme</vt:lpstr>
      <vt:lpstr>Theme1</vt:lpstr>
      <vt:lpstr>1_Theme1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فهرست منابع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Fujitsu</cp:lastModifiedBy>
  <cp:revision>110</cp:revision>
  <dcterms:created xsi:type="dcterms:W3CDTF">2015-07-06T05:06:21Z</dcterms:created>
  <dcterms:modified xsi:type="dcterms:W3CDTF">2019-12-19T14:38:37Z</dcterms:modified>
</cp:coreProperties>
</file>