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7" r:id="rId3"/>
    <p:sldId id="258" r:id="rId4"/>
    <p:sldId id="256" r:id="rId5"/>
    <p:sldId id="259" r:id="rId6"/>
    <p:sldId id="260" r:id="rId7"/>
    <p:sldId id="261" r:id="rId8"/>
    <p:sldId id="262" r:id="rId9"/>
    <p:sldId id="274" r:id="rId10"/>
    <p:sldId id="263" r:id="rId11"/>
    <p:sldId id="264" r:id="rId12"/>
    <p:sldId id="266" r:id="rId13"/>
    <p:sldId id="267" r:id="rId14"/>
    <p:sldId id="268" r:id="rId15"/>
    <p:sldId id="265" r:id="rId16"/>
    <p:sldId id="270" r:id="rId17"/>
    <p:sldId id="271" r:id="rId18"/>
    <p:sldId id="272" r:id="rId19"/>
    <p:sldId id="273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58A37-2FFB-4160-8A50-AC032637D132}" type="datetimeFigureOut">
              <a:rPr lang="en-US" smtClean="0"/>
              <a:pPr/>
              <a:t>11/11/2017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BDFE9-06F3-4A1E-BB4C-5258414FC3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58A37-2FFB-4160-8A50-AC032637D132}" type="datetimeFigureOut">
              <a:rPr lang="en-US" smtClean="0"/>
              <a:pPr/>
              <a:t>11/11/2017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BDFE9-06F3-4A1E-BB4C-5258414FC3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58A37-2FFB-4160-8A50-AC032637D132}" type="datetimeFigureOut">
              <a:rPr lang="en-US" smtClean="0"/>
              <a:pPr/>
              <a:t>11/11/2017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BDFE9-06F3-4A1E-BB4C-5258414FC3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58A37-2FFB-4160-8A50-AC032637D132}" type="datetimeFigureOut">
              <a:rPr lang="en-US" smtClean="0"/>
              <a:pPr/>
              <a:t>11/11/2017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BDFE9-06F3-4A1E-BB4C-5258414FC3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58A37-2FFB-4160-8A50-AC032637D132}" type="datetimeFigureOut">
              <a:rPr lang="en-US" smtClean="0"/>
              <a:pPr/>
              <a:t>11/11/2017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BDFE9-06F3-4A1E-BB4C-5258414FC3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58A37-2FFB-4160-8A50-AC032637D132}" type="datetimeFigureOut">
              <a:rPr lang="en-US" smtClean="0"/>
              <a:pPr/>
              <a:t>11/11/2017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BDFE9-06F3-4A1E-BB4C-5258414FC3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58A37-2FFB-4160-8A50-AC032637D132}" type="datetimeFigureOut">
              <a:rPr lang="en-US" smtClean="0"/>
              <a:pPr/>
              <a:t>11/11/2017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BDFE9-06F3-4A1E-BB4C-5258414FC3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58A37-2FFB-4160-8A50-AC032637D132}" type="datetimeFigureOut">
              <a:rPr lang="en-US" smtClean="0"/>
              <a:pPr/>
              <a:t>11/11/2017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BDFE9-06F3-4A1E-BB4C-5258414FC3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58A37-2FFB-4160-8A50-AC032637D132}" type="datetimeFigureOut">
              <a:rPr lang="en-US" smtClean="0"/>
              <a:pPr/>
              <a:t>11/11/2017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BDFE9-06F3-4A1E-BB4C-5258414FC3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58A37-2FFB-4160-8A50-AC032637D132}" type="datetimeFigureOut">
              <a:rPr lang="en-US" smtClean="0"/>
              <a:pPr/>
              <a:t>11/11/2017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BDFE9-06F3-4A1E-BB4C-5258414FC3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58A37-2FFB-4160-8A50-AC032637D132}" type="datetimeFigureOut">
              <a:rPr lang="en-US" smtClean="0"/>
              <a:pPr/>
              <a:t>11/11/2017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BDFE9-06F3-4A1E-BB4C-5258414FC3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58A37-2FFB-4160-8A50-AC032637D132}" type="datetimeFigureOut">
              <a:rPr lang="en-US" smtClean="0"/>
              <a:pPr/>
              <a:t>11/11/2017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BDFE9-06F3-4A1E-BB4C-5258414FC3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>
            <a:normAutofit/>
          </a:bodyPr>
          <a:lstStyle/>
          <a:p>
            <a:r>
              <a:rPr lang="fa-IR" sz="3600" dirty="0" smtClean="0"/>
              <a:t>دوره آموزشی سازمان نظام مهندسی ساختمان </a:t>
            </a:r>
            <a:br>
              <a:rPr lang="fa-IR" sz="3600" dirty="0" smtClean="0"/>
            </a:br>
            <a:r>
              <a:rPr lang="fa-IR" sz="3600" dirty="0" smtClean="0"/>
              <a:t>استان مازندران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90800"/>
            <a:ext cx="6400800" cy="2667000"/>
          </a:xfrm>
        </p:spPr>
        <p:txBody>
          <a:bodyPr/>
          <a:lstStyle/>
          <a:p>
            <a:r>
              <a:rPr lang="fa-IR" dirty="0" smtClean="0"/>
              <a:t>مصالح نوین وسیستمهای ساختمانی </a:t>
            </a:r>
          </a:p>
          <a:p>
            <a:r>
              <a:rPr lang="fa-IR" b="1" dirty="0" smtClean="0"/>
              <a:t>بلوك هاي سقفي پلي استايرن منبسط شده</a:t>
            </a:r>
            <a:br>
              <a:rPr lang="fa-IR" b="1" dirty="0" smtClean="0"/>
            </a:br>
            <a:r>
              <a:rPr lang="fa-IR" b="1" dirty="0" smtClean="0"/>
              <a:t>قابل استفاده در سقفهاي تيرچه –بلوك</a:t>
            </a:r>
          </a:p>
          <a:p>
            <a:r>
              <a:rPr lang="fa-IR" b="1" dirty="0" smtClean="0"/>
              <a:t>آذر 1390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8238" y="676275"/>
            <a:ext cx="6867525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9688" y="990600"/>
            <a:ext cx="652462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/>
              <a:t>تفاوت هاي موجود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 rtl="1">
              <a:buNone/>
            </a:pPr>
            <a:r>
              <a:rPr lang="fa-IR" dirty="0" smtClean="0"/>
              <a:t>-</a:t>
            </a:r>
            <a:r>
              <a:rPr lang="fa-IR" dirty="0"/>
              <a:t>1 بلوك هاي سفالي و بتني اغلب حفره دار بوده و شامل تيغه هايي با اشكال مختلف مي باشند درصورتيكه بلوك </a:t>
            </a:r>
            <a:r>
              <a:rPr lang="fa-IR" dirty="0" smtClean="0"/>
              <a:t>هاي پلي </a:t>
            </a:r>
            <a:r>
              <a:rPr lang="fa-IR" dirty="0"/>
              <a:t>استايرن سقف عمدتاً از نوع توپر مي باشند.</a:t>
            </a:r>
          </a:p>
          <a:p>
            <a:pPr algn="just" rtl="1">
              <a:buNone/>
            </a:pPr>
            <a:r>
              <a:rPr lang="fa-IR" dirty="0"/>
              <a:t>-2 بلوك هاي سفالي و بتني اغلب با طولي حدود 20 الي 30 سانتيمت ر توليد مي شوند اما بلوك هاي پلي </a:t>
            </a:r>
            <a:r>
              <a:rPr lang="fa-IR" dirty="0" smtClean="0"/>
              <a:t>استايرن سقفي </a:t>
            </a:r>
            <a:r>
              <a:rPr lang="fa-IR" dirty="0"/>
              <a:t>عمدتاً با طول هاي بين 1 الي 2 متر توليد مي شوند.</a:t>
            </a:r>
          </a:p>
          <a:p>
            <a:pPr algn="just" rtl="1">
              <a:buNone/>
            </a:pPr>
            <a:r>
              <a:rPr lang="fa-IR" dirty="0"/>
              <a:t>-3 بلوك هاي پلي استايرن برخلاف بلوك هاي بتني و سفالي، در مقابل نيروهاي متمركز انعطاف پذير مي باشند.</a:t>
            </a:r>
          </a:p>
          <a:p>
            <a:pPr algn="just" rtl="1">
              <a:buNone/>
            </a:pPr>
            <a:r>
              <a:rPr lang="fa-IR" dirty="0"/>
              <a:t>-4 بلوك هاي سفالي و بتني توسط قالب ساخته مي شوند و در اين ر وش رواداري هاي ابعادي به راحتي قابل </a:t>
            </a:r>
            <a:r>
              <a:rPr lang="fa-IR" dirty="0" smtClean="0"/>
              <a:t>كنترل است</a:t>
            </a:r>
            <a:r>
              <a:rPr lang="fa-IR" dirty="0"/>
              <a:t>، درصورتيكه بلوك هاي پلي استايرن اغلب به روش برشكاري با سيم حرارتي انجام مي شود كه در اين روش </a:t>
            </a:r>
            <a:r>
              <a:rPr lang="fa-IR" dirty="0" smtClean="0"/>
              <a:t>دقت برشكاري </a:t>
            </a:r>
            <a:r>
              <a:rPr lang="fa-IR" dirty="0"/>
              <a:t>به عوامل زيادي از جمله دماي سيم برشكاري، سر عت حركت سيم، ميزان رطوبت نمونه، زاويه استقرار </a:t>
            </a:r>
            <a:r>
              <a:rPr lang="fa-IR" dirty="0" smtClean="0"/>
              <a:t>قطعه در </a:t>
            </a:r>
            <a:r>
              <a:rPr lang="fa-IR" dirty="0"/>
              <a:t>هنگام </a:t>
            </a:r>
            <a:r>
              <a:rPr lang="fa-IR" dirty="0" smtClean="0"/>
              <a:t>برشكاري </a:t>
            </a:r>
            <a:r>
              <a:rPr lang="fa-IR" dirty="0"/>
              <a:t>و مهارت فرد برش دهندة بلوك (درصورت استفاده از روش برشكاري دستي ) بستگي دارد كه قصور </a:t>
            </a:r>
            <a:r>
              <a:rPr lang="fa-IR" dirty="0" smtClean="0"/>
              <a:t>درهريك </a:t>
            </a:r>
            <a:r>
              <a:rPr lang="fa-IR" dirty="0"/>
              <a:t>از اين موارد مشكلات زيادي را به دنبال خواهد داشت.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1"/>
            <a:r>
              <a:rPr lang="fa-IR" sz="2800" b="1" dirty="0"/>
              <a:t>ضوابط فني براي استفاده از بلو ك هاي سقفي پل ي استايرن منبسط خودخاموش شو در </a:t>
            </a:r>
            <a:r>
              <a:rPr lang="fa-IR" sz="2800" b="1" dirty="0" smtClean="0"/>
              <a:t>سيستم سقف </a:t>
            </a:r>
            <a:r>
              <a:rPr lang="fa-IR" sz="2800" b="1" dirty="0"/>
              <a:t>تيرچه  </a:t>
            </a:r>
            <a:r>
              <a:rPr lang="fa-IR" sz="2800" b="1" dirty="0" smtClean="0"/>
              <a:t>بلوک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>
              <a:buNone/>
            </a:pPr>
            <a:r>
              <a:rPr lang="fa-IR" dirty="0"/>
              <a:t>بلوك هاي </a:t>
            </a:r>
            <a:r>
              <a:rPr lang="fa-IR" dirty="0" smtClean="0"/>
              <a:t>سقفي </a:t>
            </a:r>
            <a:r>
              <a:rPr lang="fa-IR" dirty="0"/>
              <a:t>از نوع پلي استايرن منبسط شده </a:t>
            </a:r>
            <a:r>
              <a:rPr lang="fa-IR" dirty="0" smtClean="0"/>
              <a:t>درصورتي </a:t>
            </a:r>
            <a:r>
              <a:rPr lang="fa-IR" dirty="0"/>
              <a:t>عملكرد مناسب و قابل قبول </a:t>
            </a:r>
            <a:r>
              <a:rPr lang="fa-IR" dirty="0" smtClean="0"/>
              <a:t>خواهند </a:t>
            </a:r>
            <a:r>
              <a:rPr lang="fa-IR" dirty="0"/>
              <a:t>داشت كه مواردي از قبيل </a:t>
            </a:r>
            <a:r>
              <a:rPr lang="fa-IR" b="1" dirty="0"/>
              <a:t>ايمني در برابر آتش، رواداري هاي ابعادي، </a:t>
            </a:r>
            <a:r>
              <a:rPr lang="fa-IR" b="1" dirty="0" smtClean="0"/>
              <a:t>مقاومت مصالح</a:t>
            </a:r>
            <a:r>
              <a:rPr lang="fa-IR" b="1" dirty="0"/>
              <a:t>، شكل هندسي و روش اجرايي مناسب </a:t>
            </a:r>
            <a:r>
              <a:rPr lang="fa-IR" dirty="0"/>
              <a:t>در آن رعايت گردد . بنابراين لازم است تا مشخصات بلوك توليدي با </a:t>
            </a:r>
            <a:r>
              <a:rPr lang="fa-IR" dirty="0" smtClean="0"/>
              <a:t>ضوابط زير </a:t>
            </a:r>
            <a:r>
              <a:rPr lang="fa-IR" dirty="0"/>
              <a:t>انطباق داشته و در اجرا نيز از روش ها و محافظت هاي صحيح استفاده شود.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/>
              <a:t>الزامات ايمني در برابر آتش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 rtl="1"/>
            <a:r>
              <a:rPr lang="fa-IR" dirty="0"/>
              <a:t>تنها استفاده از انواع كندسوزشده (خودخاموش شو) پلي استايرن منبسط شده ، داراي گواهينامه فني از مركز </a:t>
            </a:r>
            <a:r>
              <a:rPr lang="fa-IR" dirty="0" smtClean="0"/>
              <a:t>تحقيقات ساختمان </a:t>
            </a:r>
            <a:r>
              <a:rPr lang="fa-IR" dirty="0"/>
              <a:t>و مسكن، مجاز بوده و استفاده از انواع غيركندسوز ممنوع است. بلوك هاي داراي گواهينامه فني مركز </a:t>
            </a:r>
            <a:r>
              <a:rPr lang="fa-IR" dirty="0" smtClean="0"/>
              <a:t>بايد داراي </a:t>
            </a:r>
            <a:r>
              <a:rPr lang="fa-IR" dirty="0"/>
              <a:t>مهر كارخانه باشند، بنابراين مهندسين ناظر براي اطمينان از اين موضوع مي توانند فاكتور خريد، كپي </a:t>
            </a:r>
            <a:r>
              <a:rPr lang="fa-IR" dirty="0" smtClean="0"/>
              <a:t>گواهينامه فني </a:t>
            </a:r>
            <a:r>
              <a:rPr lang="fa-IR" dirty="0"/>
              <a:t>توليدكننده و وجود مهر كارخانه روي تمام بلوك ها را كنترل نمايند</a:t>
            </a:r>
            <a:r>
              <a:rPr lang="fa-IR" dirty="0" smtClean="0"/>
              <a:t>.</a:t>
            </a:r>
            <a:r>
              <a:rPr lang="fa-IR" dirty="0"/>
              <a:t> براي حفاظت از بلوك سقفي پلي استايرن و جلوگيري از برخورد مستقيم هرگونه حريق احتمالي با بلوك لازم است </a:t>
            </a:r>
            <a:r>
              <a:rPr lang="fa-IR" dirty="0" smtClean="0"/>
              <a:t>تا</a:t>
            </a:r>
            <a:r>
              <a:rPr lang="fa-IR" dirty="0"/>
              <a:t>زيرسقف به وسيله پوشش مناسب محافظت شود . به عنوان نمونه، پوشش هاي زير قابل قبول </a:t>
            </a:r>
            <a:r>
              <a:rPr lang="fa-IR" dirty="0" smtClean="0"/>
              <a:t>است: </a:t>
            </a:r>
            <a:r>
              <a:rPr lang="fa-IR" dirty="0"/>
              <a:t>اندود گچ </a:t>
            </a:r>
            <a:r>
              <a:rPr lang="fa-IR" dirty="0" smtClean="0"/>
              <a:t>يا</a:t>
            </a:r>
            <a:r>
              <a:rPr lang="fa-IR" dirty="0"/>
              <a:t>پوشش هاي محافظت كننده در برابر آتش با پايه گچي به ضخامت </a:t>
            </a:r>
            <a:r>
              <a:rPr lang="fa-IR" dirty="0" smtClean="0"/>
              <a:t>حداقل 1/5 سانتیمتر</a:t>
            </a:r>
            <a:r>
              <a:rPr lang="fa-IR" dirty="0"/>
              <a:t>كه به نحو مناسب و مستقل </a:t>
            </a:r>
            <a:r>
              <a:rPr lang="fa-IR" dirty="0" smtClean="0"/>
              <a:t>از</a:t>
            </a:r>
            <a:r>
              <a:rPr lang="fa-IR" dirty="0"/>
              <a:t>بلوك به سقف سازه اي مهار شده </a:t>
            </a:r>
            <a:r>
              <a:rPr lang="fa-IR" dirty="0" smtClean="0"/>
              <a:t>باشد</a:t>
            </a:r>
            <a:r>
              <a:rPr lang="fa-IR" dirty="0"/>
              <a:t>لازم به تأكيد است كه اتصال مستقيم اندود به بلوك با هر شكل هندسي (</a:t>
            </a:r>
            <a:r>
              <a:rPr lang="fa-IR" dirty="0" smtClean="0"/>
              <a:t>اعم از </a:t>
            </a:r>
            <a:r>
              <a:rPr lang="fa-IR" dirty="0"/>
              <a:t>معمولي يا داراي انواع شيار ) به تنهايي و بدون استفاده از اتصالات مكانيكي به هيچ وجه مجاز نمي باشد، بلكه </a:t>
            </a:r>
            <a:r>
              <a:rPr lang="fa-IR" dirty="0" smtClean="0"/>
              <a:t>بايد از</a:t>
            </a:r>
            <a:r>
              <a:rPr lang="fa-IR" dirty="0"/>
              <a:t>اتصالات مكانيكي مهار شده به تيرها و تيرچه ها (نظير سيستم رابيتس ) استفاده شود</a:t>
            </a:r>
          </a:p>
          <a:p>
            <a:pPr algn="just" rt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850" y="681038"/>
            <a:ext cx="7734300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 rtl="1">
              <a:buNone/>
            </a:pPr>
            <a:r>
              <a:rPr lang="fa-IR" dirty="0"/>
              <a:t>از آنجايي كه ديوارهاي بين واحدهاي مستقل (مانند ديوار بين آپارتمان هاي مسكوني يا واحدهاي تجاري، </a:t>
            </a:r>
            <a:r>
              <a:rPr lang="fa-IR" dirty="0" smtClean="0"/>
              <a:t>اداري مستقل </a:t>
            </a:r>
            <a:r>
              <a:rPr lang="fa-IR" dirty="0"/>
              <a:t>و غيره ) در هر ساختمان بايد داراي مقاومت در برابر آتش باشند، در اين محل ها بايد بلوك هاي پلي </a:t>
            </a:r>
            <a:r>
              <a:rPr lang="fa-IR" dirty="0" smtClean="0"/>
              <a:t>استايرن قطع </a:t>
            </a:r>
            <a:r>
              <a:rPr lang="fa-IR" dirty="0"/>
              <a:t>شده و ديوارها تا زير سقف سازه اي (يعني زير تيرچه يا بتن ) امتداد داشته باشند يا به طور مناسب از </a:t>
            </a:r>
            <a:r>
              <a:rPr lang="fa-IR" dirty="0" smtClean="0"/>
              <a:t>مصالح حريق </a:t>
            </a:r>
            <a:r>
              <a:rPr lang="fa-IR" dirty="0"/>
              <a:t>بند استفاده شود، به گونه اي كه بلوك هاي پلي استايرن در اين قسمت ها بين دو فضاي مجاور پيوستگي </a:t>
            </a:r>
            <a:r>
              <a:rPr lang="fa-IR" dirty="0" smtClean="0"/>
              <a:t>نداشته باشند </a:t>
            </a:r>
            <a:r>
              <a:rPr lang="fa-IR" dirty="0"/>
              <a:t>و از </a:t>
            </a:r>
            <a:r>
              <a:rPr lang="fa-IR" dirty="0" smtClean="0"/>
              <a:t>گسترش </a:t>
            </a:r>
            <a:r>
              <a:rPr lang="fa-IR" dirty="0"/>
              <a:t>هرگونه حريق احتمالي بين دو فضايي كه به وسيله ديوار مقاوم در برابر آتش از يكديگر </a:t>
            </a:r>
            <a:r>
              <a:rPr lang="fa-IR" dirty="0" smtClean="0"/>
              <a:t>جدا شده </a:t>
            </a:r>
            <a:r>
              <a:rPr lang="fa-IR" dirty="0"/>
              <a:t>اند، جلوگيري گردد 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/>
              <a:t>الزامات مكانيكي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 rtl="1">
              <a:buNone/>
            </a:pPr>
            <a:r>
              <a:rPr lang="fa-IR" dirty="0"/>
              <a:t>حداقل مقاومت بلوك هاي توليدي در برابر بارهاي حين اجرا بايد برابر با 200 كيلوگرم به ازاي هر 30 سانتي متر </a:t>
            </a:r>
            <a:r>
              <a:rPr lang="fa-IR" dirty="0" smtClean="0"/>
              <a:t>طول بلوك </a:t>
            </a:r>
            <a:r>
              <a:rPr lang="fa-IR" dirty="0"/>
              <a:t>باشد. اين بار بايد در نواري به عرض حداكثر 7 سانتي متر در وسط بلوك اعمال </a:t>
            </a:r>
            <a:r>
              <a:rPr lang="fa-IR" dirty="0" smtClean="0"/>
              <a:t>شود.ظرفيت </a:t>
            </a:r>
            <a:r>
              <a:rPr lang="fa-IR" dirty="0"/>
              <a:t>باربري مجاز بلوك هاي پلي استايرن برابر با 200 كيلوگرم به ازاي هر 30 سانتيمتر از طول بلوك درنظر </a:t>
            </a:r>
            <a:r>
              <a:rPr lang="fa-IR" dirty="0" smtClean="0"/>
              <a:t>گرفته می شود.</a:t>
            </a:r>
          </a:p>
          <a:p>
            <a:pPr algn="just" rtl="1">
              <a:buNone/>
            </a:pPr>
            <a:r>
              <a:rPr lang="fa-IR" dirty="0"/>
              <a:t>استفاده از بلوك هاي با طول كمتر از 30 سانتي متر ممكن است خطر شكست بلوك را در حين اجرا در پي </a:t>
            </a:r>
            <a:r>
              <a:rPr lang="fa-IR" dirty="0" smtClean="0"/>
              <a:t>داشته باشد</a:t>
            </a:r>
            <a:r>
              <a:rPr lang="fa-IR" dirty="0"/>
              <a:t>. لذا به مصرف كنندگان توصيه مي شود از به كار بردن بلوك هاي با طول كمتر خودداري نمايند. همچنين </a:t>
            </a:r>
            <a:r>
              <a:rPr lang="fa-IR" dirty="0" smtClean="0"/>
              <a:t>هرگونه توليد </a:t>
            </a:r>
            <a:r>
              <a:rPr lang="fa-IR" dirty="0"/>
              <a:t>و يا ارائه بلوك هاي به طول كمتر از 30 سانتي متر به مصرف كنندگان ممنوع است.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الزامات ابعادی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 rtl="1"/>
            <a:r>
              <a:rPr lang="fa-IR" dirty="0"/>
              <a:t>عرض لبة نشيمن بلوك ها در محل قاعده </a:t>
            </a:r>
            <a:r>
              <a:rPr lang="fa-IR" dirty="0" smtClean="0"/>
              <a:t>بايد 2+_27 ميلي </a:t>
            </a:r>
            <a:r>
              <a:rPr lang="fa-IR" dirty="0"/>
              <a:t>متر باشد . از آن جايي كه افزايش عرض لبة نشيمن اين </a:t>
            </a:r>
            <a:r>
              <a:rPr lang="fa-IR" dirty="0" smtClean="0"/>
              <a:t>نوع بلوك </a:t>
            </a:r>
            <a:r>
              <a:rPr lang="fa-IR" dirty="0"/>
              <a:t>ها (در مقايسه با بلوك هاي سفالي و بتني ) سبب كاهش عرض موثر جان تيرچه بتني مي گردد، لذا براي </a:t>
            </a:r>
            <a:r>
              <a:rPr lang="fa-IR" dirty="0" smtClean="0"/>
              <a:t>جبران آن </a:t>
            </a:r>
            <a:r>
              <a:rPr lang="fa-IR" dirty="0"/>
              <a:t>ضروري است عرض فوندولة تيرچه در هنگام ساخت حداقل برابر 14 سانتيمتر درنظر گرفته </a:t>
            </a:r>
            <a:r>
              <a:rPr lang="fa-IR" dirty="0" smtClean="0"/>
              <a:t>شود.</a:t>
            </a:r>
          </a:p>
          <a:p>
            <a:pPr algn="just" rtl="1"/>
            <a:r>
              <a:rPr lang="fa-IR" dirty="0"/>
              <a:t>رعايت پخي در دو لبه فوقاني به ارتفاع 5 و قاعده 5 سانتي متر به منظور تسهيل در عبور بتن به داخل تيرچه ها توصيه</a:t>
            </a:r>
          </a:p>
          <a:p>
            <a:pPr algn="just" rtl="1">
              <a:buNone/>
            </a:pPr>
            <a:r>
              <a:rPr lang="fa-IR" dirty="0"/>
              <a:t>مي شود</a:t>
            </a:r>
            <a:r>
              <a:rPr lang="fa-IR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/>
              <a:t>مشخصات ظاهري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r" rtl="1">
              <a:buNone/>
            </a:pPr>
            <a:r>
              <a:rPr lang="fa-IR" dirty="0"/>
              <a:t>بلوك ها بايد داراي ظاهر سالم و يكپارچه باشند . سطح بلوك بايد نسبتاً صاف باشد و بين دانه هاي پلي استايرن </a:t>
            </a:r>
            <a:r>
              <a:rPr lang="fa-IR" dirty="0" smtClean="0"/>
              <a:t>فاصله</a:t>
            </a:r>
            <a:r>
              <a:rPr lang="en-US" smtClean="0"/>
              <a:t> </a:t>
            </a:r>
            <a:r>
              <a:rPr lang="fa-IR" smtClean="0"/>
              <a:t>مشخص </a:t>
            </a:r>
            <a:r>
              <a:rPr lang="fa-IR" dirty="0"/>
              <a:t>ظاهري وجود نداشته باشد.</a:t>
            </a:r>
          </a:p>
          <a:p>
            <a:pPr algn="r" rtl="1">
              <a:buNone/>
            </a:pPr>
            <a:r>
              <a:rPr lang="fa-IR" dirty="0" smtClean="0"/>
              <a:t>لازم </a:t>
            </a:r>
            <a:r>
              <a:rPr lang="fa-IR" dirty="0"/>
              <a:t>است تا تاريخ توليد، نام توليدكننده، كندسوز بودن محصول، حداقل چگالي و اندازه هاي طول، عرض و </a:t>
            </a:r>
            <a:r>
              <a:rPr lang="fa-IR" dirty="0" smtClean="0"/>
              <a:t>ضخامت بلوك </a:t>
            </a:r>
            <a:r>
              <a:rPr lang="fa-IR" dirty="0"/>
              <a:t>برروي تمام </a:t>
            </a:r>
            <a:r>
              <a:rPr lang="fa-IR" dirty="0" smtClean="0"/>
              <a:t>بلوك </a:t>
            </a:r>
            <a:r>
              <a:rPr lang="fa-IR" dirty="0"/>
              <a:t>هاي توليدي كارخانه حك يا چاپ يا برچسب شود . در صورت استفاده از چاپ يا برچسب، </a:t>
            </a:r>
            <a:r>
              <a:rPr lang="fa-IR" dirty="0" smtClean="0"/>
              <a:t>اين كار </a:t>
            </a:r>
            <a:r>
              <a:rPr lang="fa-IR" dirty="0"/>
              <a:t>بايد به نحو تثبيت شده صورت گيرد، به گونه اي كه امكان پاك شدن يا برآمدن ساده در حين نقل و انتقال </a:t>
            </a:r>
            <a:r>
              <a:rPr lang="fa-IR" dirty="0" smtClean="0"/>
              <a:t>يا سوءاستفاده </a:t>
            </a:r>
            <a:r>
              <a:rPr lang="fa-IR" dirty="0"/>
              <a:t>توسط افراد وجود نداشته باشد</a:t>
            </a:r>
            <a:r>
              <a:rPr lang="fa-IR" dirty="0" smtClean="0"/>
              <a:t>.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b="1" dirty="0"/>
              <a:t>بلوك هاي سقفي پلي استايرن منبسط شده</a:t>
            </a:r>
            <a:br>
              <a:rPr lang="fa-IR" b="1" dirty="0"/>
            </a:br>
            <a:r>
              <a:rPr lang="fa-IR" b="1" dirty="0"/>
              <a:t>قابل استفاده در </a:t>
            </a:r>
            <a:r>
              <a:rPr lang="fa-IR" b="1" dirty="0" smtClean="0"/>
              <a:t>سقفهاي </a:t>
            </a:r>
            <a:r>
              <a:rPr lang="fa-IR" b="1" dirty="0"/>
              <a:t>تيرچه -بلوك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>
              <a:buNone/>
            </a:pPr>
            <a:r>
              <a:rPr lang="fa-IR" dirty="0"/>
              <a:t>سيستم سقف در واقع يك </a:t>
            </a:r>
            <a:r>
              <a:rPr lang="fa-IR" dirty="0" smtClean="0"/>
              <a:t>دال </a:t>
            </a:r>
            <a:r>
              <a:rPr lang="en-US" dirty="0" smtClean="0"/>
              <a:t>T</a:t>
            </a:r>
            <a:r>
              <a:rPr lang="fa-IR" dirty="0" smtClean="0"/>
              <a:t> شكل </a:t>
            </a:r>
            <a:r>
              <a:rPr lang="fa-IR" dirty="0"/>
              <a:t>موازي و مجاور يكديگر از مصالح بتن و ميلگرد ساخته م ي شود . دال رويه كه </a:t>
            </a:r>
            <a:r>
              <a:rPr lang="fa-IR" dirty="0" smtClean="0"/>
              <a:t>يكطرفه </a:t>
            </a:r>
            <a:r>
              <a:rPr lang="fa-IR" dirty="0"/>
              <a:t>بوده كه از تيرچه </a:t>
            </a:r>
            <a:r>
              <a:rPr lang="fa-IR" dirty="0" smtClean="0"/>
              <a:t>هاي ضخامتي </a:t>
            </a:r>
            <a:r>
              <a:rPr lang="fa-IR" dirty="0"/>
              <a:t>حدود 5 سانتي متر دارد وظيفه تأمين ديافراگم كف را در برابر بارهاي جانبي به عهده خواهد </a:t>
            </a:r>
            <a:r>
              <a:rPr lang="fa-IR" dirty="0" smtClean="0"/>
              <a:t>داشت 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4248150"/>
            <a:ext cx="66675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مرجع:</a:t>
            </a:r>
          </a:p>
          <a:p>
            <a:pPr algn="r" rtl="1"/>
            <a:r>
              <a:rPr lang="fa-IR" dirty="0" smtClean="0"/>
              <a:t>مرکز تحقیقات ساختمان و مسکن کشور (مهندس کیان خلیلی جهرمی) باتلخیص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تشکر از حسن توجه شما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8088"/>
            <a:ext cx="5409643" cy="683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363" y="1600200"/>
            <a:ext cx="86772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/>
              <a:t>ويژگي هاي بلو كهاي پلي استايرن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r" rtl="1"/>
            <a:r>
              <a:rPr lang="fa-IR" b="1" dirty="0"/>
              <a:t>سبك بودن</a:t>
            </a:r>
          </a:p>
          <a:p>
            <a:pPr algn="r" rtl="1">
              <a:buNone/>
            </a:pPr>
            <a:r>
              <a:rPr lang="fa-IR" dirty="0"/>
              <a:t>بلوك ها در سيستم سقف تيرچه بلوك در سقف باقي مانده و در نهايت پس از گيرش بتن نقش ساز ه اي </a:t>
            </a:r>
            <a:r>
              <a:rPr lang="fa-IR" dirty="0" smtClean="0"/>
              <a:t>نخواهند داشت .</a:t>
            </a:r>
            <a:r>
              <a:rPr lang="fa-IR" dirty="0"/>
              <a:t> در اين نوع سقف ها بلوك هاي سفالي و بتني بطور متوسط وزني در </a:t>
            </a:r>
            <a:r>
              <a:rPr lang="fa-IR" dirty="0" smtClean="0"/>
              <a:t>حدود100 کیلوگرم بر متر مربع دارند.اما بلوکهای پلی استایرن یک سی ام آن یعنی 3کیلوگرم برمتر مربع وزن دارند.که 10 تا 14 درصد از بار مرده ساختمان خواهد کاست.</a:t>
            </a:r>
          </a:p>
          <a:p>
            <a:pPr algn="r" rtl="1"/>
            <a:r>
              <a:rPr lang="fa-IR" b="1" dirty="0"/>
              <a:t>كاهش خسارات ناشي از زلزله</a:t>
            </a:r>
          </a:p>
          <a:p>
            <a:pPr algn="r" rtl="1">
              <a:buNone/>
            </a:pPr>
            <a:r>
              <a:rPr lang="fa-IR" dirty="0"/>
              <a:t>بلوك هاي پلي استايرن علاوه بر كاهش نيروهاي جانبي، در هنگام وقوع زلزله هاي مخرب باعث كاهش </a:t>
            </a:r>
            <a:r>
              <a:rPr lang="fa-IR" dirty="0" smtClean="0"/>
              <a:t>آوارنيز ميگردد .</a:t>
            </a:r>
          </a:p>
          <a:p>
            <a:pPr algn="r" rtl="1"/>
            <a:r>
              <a:rPr lang="fa-IR" b="1" dirty="0"/>
              <a:t>حمل ونقل</a:t>
            </a:r>
          </a:p>
          <a:p>
            <a:pPr algn="r" rtl="1">
              <a:buNone/>
            </a:pPr>
            <a:r>
              <a:rPr lang="fa-IR" dirty="0"/>
              <a:t>معمولاً بلوك هاي پلي استايرن سقفي را بدليل سبك بودن آن با طول هاي يك الي دو متر توليد مي كنند. لذا </a:t>
            </a:r>
            <a:r>
              <a:rPr lang="fa-IR" dirty="0" smtClean="0"/>
              <a:t>حمل يك </a:t>
            </a:r>
            <a:r>
              <a:rPr lang="fa-IR" dirty="0"/>
              <a:t>قطعه بلوك پلي استايرن با وزن بسيار كم معادل حمل چهار الي ده عدد بلوك سفالي يا بتني با ميانگين </a:t>
            </a:r>
            <a:r>
              <a:rPr lang="fa-IR" dirty="0" smtClean="0"/>
              <a:t>وزن</a:t>
            </a:r>
            <a:r>
              <a:rPr lang="en-US" dirty="0" smtClean="0"/>
              <a:t> </a:t>
            </a:r>
            <a:r>
              <a:rPr lang="fa-IR" dirty="0" smtClean="0"/>
              <a:t>حدود </a:t>
            </a:r>
            <a:r>
              <a:rPr lang="fa-IR" dirty="0"/>
              <a:t>9 كيلوگرم به ازاي هر عدد بلوك مي باشد . لذ ا سرعت عمل در حمل مصالح افزايش يافته و باعث </a:t>
            </a:r>
            <a:r>
              <a:rPr lang="fa-IR" dirty="0" smtClean="0"/>
              <a:t>كاهش</a:t>
            </a:r>
            <a:r>
              <a:rPr lang="en-US" dirty="0" smtClean="0"/>
              <a:t> </a:t>
            </a:r>
            <a:r>
              <a:rPr lang="fa-IR" dirty="0" smtClean="0"/>
              <a:t>هزينه </a:t>
            </a:r>
            <a:r>
              <a:rPr lang="fa-IR" dirty="0"/>
              <a:t>هاي حمل مي گردد.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/>
              <a:t>ويژگي هاي بلو كهاي پلي استايرن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r" rtl="1">
              <a:buNone/>
            </a:pPr>
            <a:r>
              <a:rPr lang="fa-IR" dirty="0"/>
              <a:t>• </a:t>
            </a:r>
            <a:r>
              <a:rPr lang="fa-IR" b="1" dirty="0"/>
              <a:t>سرعت عمل در نصب</a:t>
            </a:r>
          </a:p>
          <a:p>
            <a:pPr algn="r" rtl="1">
              <a:buNone/>
            </a:pPr>
            <a:r>
              <a:rPr lang="fa-IR" dirty="0"/>
              <a:t>قرار دادن يك بلوك پلي استايرن يك متري در بين تيرچه ها معمولاً معادل قرار دادن چهار الي پنج بلوك سفالي </a:t>
            </a:r>
            <a:r>
              <a:rPr lang="fa-IR" dirty="0" smtClean="0"/>
              <a:t>يابتني </a:t>
            </a:r>
            <a:r>
              <a:rPr lang="fa-IR" dirty="0"/>
              <a:t>مي باشد. بنابراين سرعت چيدن </a:t>
            </a:r>
            <a:r>
              <a:rPr lang="fa-IR" dirty="0" smtClean="0"/>
              <a:t>بلوكها </a:t>
            </a:r>
            <a:r>
              <a:rPr lang="fa-IR" dirty="0"/>
              <a:t>در كل سقف بطور قابل توجهي افزايش مي يابد</a:t>
            </a:r>
            <a:r>
              <a:rPr lang="fa-IR" dirty="0" smtClean="0"/>
              <a:t>.</a:t>
            </a:r>
          </a:p>
          <a:p>
            <a:pPr algn="r" rtl="1">
              <a:buNone/>
            </a:pPr>
            <a:r>
              <a:rPr lang="fa-IR" b="1" dirty="0"/>
              <a:t>هدر رفتن مصالح در هنگام حمل و نقل (پرت مصالح)</a:t>
            </a:r>
          </a:p>
          <a:p>
            <a:pPr algn="r" rtl="1">
              <a:buNone/>
            </a:pPr>
            <a:r>
              <a:rPr lang="fa-IR" dirty="0"/>
              <a:t>بلوك هاي سفالي و بتني در هنگام بارگيري و تخليه و حمل و نقل آن بدليل ترد بودن ، بسته </a:t>
            </a:r>
            <a:r>
              <a:rPr lang="fa-IR" dirty="0" smtClean="0"/>
              <a:t>به كيفيت</a:t>
            </a:r>
            <a:r>
              <a:rPr lang="fa-IR" dirty="0"/>
              <a:t>، حدود 5 </a:t>
            </a:r>
            <a:r>
              <a:rPr lang="fa-IR" dirty="0" smtClean="0"/>
              <a:t>تا15  </a:t>
            </a:r>
            <a:r>
              <a:rPr lang="fa-IR" dirty="0"/>
              <a:t>درصد آن خرد شده و از بين مي روند. اما اين مسئله در بلوك هاي پلي استايرن بدليل انعط اف پذيري، يكپارچگي </a:t>
            </a:r>
            <a:r>
              <a:rPr lang="fa-IR" dirty="0" smtClean="0"/>
              <a:t>وسبكي </a:t>
            </a:r>
            <a:r>
              <a:rPr lang="fa-IR" dirty="0"/>
              <a:t>آن اتفاق نمي </a:t>
            </a:r>
            <a:r>
              <a:rPr lang="fa-IR" dirty="0" smtClean="0"/>
              <a:t>افتد.اين </a:t>
            </a:r>
            <a:r>
              <a:rPr lang="fa-IR" dirty="0"/>
              <a:t>محصول ساختماني ( بلوك هاي پلي استايرن سقفي ) در عين دارا بودن كليه مزاياي فوق الذكر در عمل ، در </a:t>
            </a:r>
            <a:r>
              <a:rPr lang="fa-IR" dirty="0" smtClean="0"/>
              <a:t>صورتي عملكرد </a:t>
            </a:r>
            <a:r>
              <a:rPr lang="fa-IR" dirty="0"/>
              <a:t>مناسبي </a:t>
            </a:r>
            <a:r>
              <a:rPr lang="fa-IR" dirty="0" smtClean="0"/>
              <a:t>خواهند </a:t>
            </a:r>
            <a:r>
              <a:rPr lang="fa-IR" dirty="0"/>
              <a:t>داشت كه مواردي از قبيل رواداري هاي ابعادي، مقاومت مصالح و شكل هندسي مناسب در </a:t>
            </a:r>
            <a:r>
              <a:rPr lang="fa-IR" dirty="0" smtClean="0"/>
              <a:t>آن رعايت </a:t>
            </a:r>
            <a:r>
              <a:rPr lang="fa-IR" dirty="0"/>
              <a:t>شده باشد.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/>
              <a:t>مقاومت بلو كهاي سقفي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 rtl="1">
              <a:buNone/>
            </a:pPr>
            <a:r>
              <a:rPr lang="fa-IR" dirty="0"/>
              <a:t>همانطور كه توضيح داده شد مقاومت بلوك ها در محاسبات مقاومت مورد انتظار سقف منظور نمي شود و تنها </a:t>
            </a:r>
            <a:r>
              <a:rPr lang="fa-IR" dirty="0" smtClean="0"/>
              <a:t>بعنوان قالب </a:t>
            </a:r>
            <a:r>
              <a:rPr lang="fa-IR" dirty="0"/>
              <a:t>و پركننده به حساب مي آيد. اما اين بلوك ها </a:t>
            </a:r>
            <a:r>
              <a:rPr lang="fa-IR" dirty="0" smtClean="0"/>
              <a:t>بايد بتوانند </a:t>
            </a:r>
            <a:r>
              <a:rPr lang="fa-IR" dirty="0"/>
              <a:t>بارهاي ناشي از بتن تازه، تردد افراد و بار وسايل </a:t>
            </a:r>
            <a:r>
              <a:rPr lang="fa-IR" dirty="0" smtClean="0"/>
              <a:t>بتن </a:t>
            </a:r>
            <a:r>
              <a:rPr lang="fa-IR" dirty="0"/>
              <a:t>ريزي </a:t>
            </a:r>
            <a:r>
              <a:rPr lang="fa-IR" dirty="0" smtClean="0"/>
              <a:t>را در </a:t>
            </a:r>
            <a:r>
              <a:rPr lang="fa-IR" dirty="0"/>
              <a:t>حين اجراي سقف تحمل نمايند </a:t>
            </a:r>
            <a:r>
              <a:rPr lang="fa-IR" dirty="0" smtClean="0"/>
              <a:t>.</a:t>
            </a:r>
            <a:r>
              <a:rPr lang="fa-IR" dirty="0"/>
              <a:t> از لحاظ هندسي عواملي چون عرض بلوك و ارتفاع بلوك و از لحاظ مصالح بكار رفته در ساخت بلوك، </a:t>
            </a:r>
            <a:r>
              <a:rPr lang="fa-IR" dirty="0" smtClean="0"/>
              <a:t>نوع ماده</a:t>
            </a:r>
            <a:r>
              <a:rPr lang="fa-IR" dirty="0"/>
              <a:t>، د انسيته و اندازة دانه هاي پلي استايرن (براي بلوك هاي پلي استايرن ) و نحوة پخت محصول در كارخانه در </a:t>
            </a:r>
            <a:r>
              <a:rPr lang="fa-IR" dirty="0" smtClean="0"/>
              <a:t>توان باربري </a:t>
            </a:r>
            <a:r>
              <a:rPr lang="fa-IR" dirty="0"/>
              <a:t>بلوك ها تأثير گذار </a:t>
            </a:r>
            <a:r>
              <a:rPr lang="fa-IR" dirty="0" smtClean="0"/>
              <a:t>هستند.در </a:t>
            </a:r>
            <a:r>
              <a:rPr lang="fa-IR" dirty="0"/>
              <a:t>مورد بلوك هاي پلي استايرن تو پر، واضح است كه هرچقدر ارتفاع بلوك بيشتر باشد مقاومت آن افزايش و </a:t>
            </a:r>
            <a:r>
              <a:rPr lang="fa-IR" dirty="0" smtClean="0"/>
              <a:t>هرچقدر </a:t>
            </a:r>
            <a:r>
              <a:rPr lang="fa-IR" dirty="0"/>
              <a:t>عرض بلوك بيشتر با شد مقاومت بلوك كاهش مي يابد. لذا براي حصول مقاومت كافي در ابعاد مختلف بلوك </a:t>
            </a:r>
            <a:r>
              <a:rPr lang="fa-IR" dirty="0" smtClean="0"/>
              <a:t>هامي </a:t>
            </a:r>
            <a:r>
              <a:rPr lang="fa-IR" dirty="0"/>
              <a:t>توان براي بلوك هاي با ارتفاع كمتر و يا با عرض بيشتر از دانسيته بالاتري در توليد بلوك استفاده نمود و بالعكس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b="1" dirty="0" smtClean="0"/>
              <a:t>شكل بلو كهاي پلي استايرن</a:t>
            </a:r>
            <a:br>
              <a:rPr lang="fa-IR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r" rtl="1">
              <a:buNone/>
            </a:pPr>
            <a:r>
              <a:rPr lang="fa-IR" dirty="0" smtClean="0"/>
              <a:t>در </a:t>
            </a:r>
            <a:r>
              <a:rPr lang="fa-IR" dirty="0"/>
              <a:t>مورد شكل ظاهري بلوك هاي پلي استايرن بايد به موارد زير توجه داشت:</a:t>
            </a:r>
          </a:p>
          <a:p>
            <a:pPr algn="r" rtl="1">
              <a:buNone/>
            </a:pPr>
            <a:r>
              <a:rPr lang="fa-IR" dirty="0"/>
              <a:t>الف </a:t>
            </a:r>
            <a:r>
              <a:rPr lang="fa-IR" dirty="0" smtClean="0"/>
              <a:t>- </a:t>
            </a:r>
            <a:r>
              <a:rPr lang="fa-IR" dirty="0"/>
              <a:t>از لحاظ شكل ترجيحاً بايد بلوك ها توپر باشند و در صورتي كه بلوك مجوف مدنظر باشد بهتر است </a:t>
            </a:r>
            <a:r>
              <a:rPr lang="fa-IR" dirty="0" smtClean="0"/>
              <a:t>حداقل يك </a:t>
            </a:r>
            <a:r>
              <a:rPr lang="fa-IR" dirty="0"/>
              <a:t>طرف آن بسته باشد تا در مجاورت پل هاي اصلي از </a:t>
            </a:r>
            <a:r>
              <a:rPr lang="fa-IR" dirty="0" smtClean="0"/>
              <a:t>ورود </a:t>
            </a:r>
            <a:r>
              <a:rPr lang="fa-IR" dirty="0"/>
              <a:t>بتن به داخل بلوك بخصوص در سازه هاي بتن </a:t>
            </a:r>
            <a:r>
              <a:rPr lang="fa-IR" dirty="0" smtClean="0"/>
              <a:t>مسلح جلوگيري </a:t>
            </a:r>
            <a:r>
              <a:rPr lang="fa-IR" dirty="0"/>
              <a:t>بعمل آيد</a:t>
            </a:r>
            <a:r>
              <a:rPr lang="fa-IR" dirty="0" smtClean="0"/>
              <a:t>.</a:t>
            </a:r>
          </a:p>
          <a:p>
            <a:pPr algn="r" rtl="1">
              <a:buNone/>
            </a:pPr>
            <a:r>
              <a:rPr lang="fa-IR" dirty="0" smtClean="0"/>
              <a:t> </a:t>
            </a:r>
            <a:r>
              <a:rPr lang="fa-IR" dirty="0"/>
              <a:t>ب </a:t>
            </a:r>
            <a:r>
              <a:rPr lang="fa-IR" dirty="0" smtClean="0"/>
              <a:t>- </a:t>
            </a:r>
            <a:r>
              <a:rPr lang="fa-IR" dirty="0"/>
              <a:t>تعبيه پخ در دو لبة بالايي بلوك . مطابق شكل 3 –الف، بلوك سمت راست داراي پخ در دولبه بالايي بوده و </a:t>
            </a:r>
            <a:r>
              <a:rPr lang="fa-IR" dirty="0" smtClean="0"/>
              <a:t>بلوك سمت </a:t>
            </a:r>
            <a:r>
              <a:rPr lang="fa-IR" dirty="0"/>
              <a:t>چپ فاقد پخ مي باشد. وجود اين دو ضلع اوريب باعث تأمين فضاي لازم جهت عبور بتن ، سرخوردن بتن و </a:t>
            </a:r>
            <a:r>
              <a:rPr lang="fa-IR" dirty="0" smtClean="0"/>
              <a:t>حركت آسان </a:t>
            </a:r>
            <a:r>
              <a:rPr lang="fa-IR" dirty="0"/>
              <a:t>تر آن به داخل تيرچه ها شده و امكان متراكم نمودن بتن در تيرچه ها فراهم خواهد شد.</a:t>
            </a:r>
          </a:p>
          <a:p>
            <a:pPr algn="r" rtl="1">
              <a:buNone/>
            </a:pPr>
            <a:r>
              <a:rPr lang="fa-IR" dirty="0"/>
              <a:t>ج </a:t>
            </a:r>
            <a:r>
              <a:rPr lang="fa-IR" dirty="0" smtClean="0"/>
              <a:t>- </a:t>
            </a:r>
            <a:r>
              <a:rPr lang="fa-IR" dirty="0"/>
              <a:t>اندازة عرض لبة نشيمن در بلوك هاي پلي استايرن از اهميت خاصي برخوردار </a:t>
            </a:r>
            <a:r>
              <a:rPr lang="fa-IR" dirty="0" smtClean="0"/>
              <a:t>است.كوچك </a:t>
            </a:r>
            <a:r>
              <a:rPr lang="fa-IR" dirty="0"/>
              <a:t>بودن عرض لبة نشيمن باعث ا يجاد امكان خرابي لبه و سقوط بلوك از بين دو تيرچه، تحت بارهاي </a:t>
            </a:r>
            <a:r>
              <a:rPr lang="fa-IR" dirty="0" smtClean="0"/>
              <a:t>حيناجرا </a:t>
            </a:r>
            <a:r>
              <a:rPr lang="fa-IR" dirty="0"/>
              <a:t>مي </a:t>
            </a:r>
            <a:r>
              <a:rPr lang="fa-IR" dirty="0" smtClean="0"/>
              <a:t>گردد.بزرگ </a:t>
            </a:r>
            <a:r>
              <a:rPr lang="fa-IR" dirty="0"/>
              <a:t>بودن عرض لبة نشيمن باعث مي شود تا پس از استقرار بلوك ها بين تيرچه ها و جفت نمودن آنها، فضاي </a:t>
            </a:r>
            <a:r>
              <a:rPr lang="fa-IR" dirty="0" smtClean="0"/>
              <a:t>بتن ريزي </a:t>
            </a:r>
            <a:r>
              <a:rPr lang="fa-IR" dirty="0"/>
              <a:t>كاهش يافته و تيرچه اي با عرض كمتر از ابعاد محاسباتي به دست آيد كه در آن صورت از مقاومت سقف </a:t>
            </a:r>
            <a:r>
              <a:rPr lang="fa-IR" dirty="0" smtClean="0"/>
              <a:t>تحت بارهاي </a:t>
            </a:r>
            <a:r>
              <a:rPr lang="fa-IR" dirty="0"/>
              <a:t>ثقلي كاسته مي شود 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363" y="1600200"/>
            <a:ext cx="86772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1791</Words>
  <Application>Microsoft Office PowerPoint</Application>
  <PresentationFormat>On-screen Show (4:3)</PresentationFormat>
  <Paragraphs>48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دوره آموزشی سازمان نظام مهندسی ساختمان  استان مازندران</vt:lpstr>
      <vt:lpstr>بلوك هاي سقفي پلي استايرن منبسط شده قابل استفاده در سقفهاي تيرچه -بلوك</vt:lpstr>
      <vt:lpstr>Slide 3</vt:lpstr>
      <vt:lpstr>Slide 4</vt:lpstr>
      <vt:lpstr>ويژگي هاي بلو كهاي پلي استايرن</vt:lpstr>
      <vt:lpstr>ويژگي هاي بلو كهاي پلي استايرن</vt:lpstr>
      <vt:lpstr>مقاومت بلو كهاي سقفي</vt:lpstr>
      <vt:lpstr>شكل بلو كهاي پلي استايرن </vt:lpstr>
      <vt:lpstr>Slide 9</vt:lpstr>
      <vt:lpstr>Slide 10</vt:lpstr>
      <vt:lpstr>Slide 11</vt:lpstr>
      <vt:lpstr>تفاوت هاي موجود</vt:lpstr>
      <vt:lpstr>ضوابط فني براي استفاده از بلو ك هاي سقفي پل ي استايرن منبسط خودخاموش شو در سيستم سقف تيرچه  بلوک</vt:lpstr>
      <vt:lpstr>الزامات ايمني در برابر آتش</vt:lpstr>
      <vt:lpstr>Slide 15</vt:lpstr>
      <vt:lpstr>Slide 16</vt:lpstr>
      <vt:lpstr>الزامات مكانيكي</vt:lpstr>
      <vt:lpstr>الزامات ابعادی</vt:lpstr>
      <vt:lpstr>مشخصات ظاهري</vt:lpstr>
      <vt:lpstr>Slide 20</vt:lpstr>
      <vt:lpstr>تشکر از حسن توجه شما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RAZAVI</dc:creator>
  <cp:lastModifiedBy>User</cp:lastModifiedBy>
  <cp:revision>35</cp:revision>
  <dcterms:created xsi:type="dcterms:W3CDTF">2011-11-30T19:10:12Z</dcterms:created>
  <dcterms:modified xsi:type="dcterms:W3CDTF">2017-11-11T20:10:17Z</dcterms:modified>
</cp:coreProperties>
</file>