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90" r:id="rId2"/>
    <p:sldId id="256" r:id="rId3"/>
    <p:sldId id="280" r:id="rId4"/>
    <p:sldId id="350" r:id="rId5"/>
    <p:sldId id="291" r:id="rId6"/>
    <p:sldId id="293" r:id="rId7"/>
    <p:sldId id="352" r:id="rId8"/>
    <p:sldId id="351" r:id="rId9"/>
    <p:sldId id="353" r:id="rId10"/>
    <p:sldId id="354" r:id="rId11"/>
    <p:sldId id="334" r:id="rId12"/>
    <p:sldId id="400" r:id="rId13"/>
    <p:sldId id="297" r:id="rId14"/>
    <p:sldId id="302" r:id="rId15"/>
    <p:sldId id="295" r:id="rId16"/>
    <p:sldId id="416" r:id="rId17"/>
    <p:sldId id="367" r:id="rId18"/>
    <p:sldId id="292" r:id="rId19"/>
    <p:sldId id="299" r:id="rId20"/>
    <p:sldId id="394" r:id="rId21"/>
    <p:sldId id="368" r:id="rId22"/>
    <p:sldId id="358" r:id="rId23"/>
    <p:sldId id="357" r:id="rId24"/>
    <p:sldId id="392" r:id="rId25"/>
    <p:sldId id="391" r:id="rId26"/>
    <p:sldId id="393" r:id="rId27"/>
    <p:sldId id="395" r:id="rId28"/>
    <p:sldId id="396" r:id="rId29"/>
    <p:sldId id="397" r:id="rId30"/>
    <p:sldId id="398" r:id="rId31"/>
    <p:sldId id="371" r:id="rId32"/>
    <p:sldId id="356" r:id="rId33"/>
    <p:sldId id="304" r:id="rId34"/>
    <p:sldId id="343" r:id="rId35"/>
    <p:sldId id="369" r:id="rId36"/>
    <p:sldId id="399" r:id="rId37"/>
    <p:sldId id="279" r:id="rId3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0000FF"/>
    <a:srgbClr val="FFFF00"/>
    <a:srgbClr val="993300"/>
    <a:srgbClr val="003300"/>
    <a:srgbClr val="00FF00"/>
    <a:srgbClr val="FFCC00"/>
    <a:srgbClr val="66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69" autoAdjust="0"/>
    <p:restoredTop sz="93621" autoAdjust="0"/>
  </p:normalViewPr>
  <p:slideViewPr>
    <p:cSldViewPr snapToGrid="0">
      <p:cViewPr>
        <p:scale>
          <a:sx n="53" d="100"/>
          <a:sy n="53" d="100"/>
        </p:scale>
        <p:origin x="432" y="-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A15451-1B86-41DA-808E-64B425FFA8AD}" type="datetimeFigureOut">
              <a:rPr lang="fa-IR" smtClean="0"/>
              <a:t>05/12/1441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08DEC04-ABFA-4B60-9A20-89D80721BD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69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EC04-ABFA-4B60-9A20-89D80721BDDF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28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EC04-ABFA-4B60-9A20-89D80721BDDF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992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EC04-ABFA-4B60-9A20-89D80721BDDF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192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EC04-ABFA-4B60-9A20-89D80721BDDF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260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05/12/1441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406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05/12/1441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690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05/12/1441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402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05/12/1441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172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05/12/1441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422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05/12/1441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823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05/12/1441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488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05/12/1441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350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05/12/1441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502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05/12/1441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242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05/12/1441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793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4581-B75F-475A-8ACC-999D0C6EDFF7}" type="datetimeFigureOut">
              <a:rPr lang="fa-IR" smtClean="0"/>
              <a:t>05/12/1441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52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7.png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gif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g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50" y="154293"/>
            <a:ext cx="8183300" cy="10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421" y="444212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شهروندان حق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دارند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در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همۀ دادگاه ها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برای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خود وکیل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مدافع انتخاب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کنند.</a:t>
            </a:r>
            <a:endParaRPr lang="en-US" sz="3200" dirty="0">
              <a:cs typeface="B Koodak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21" y="1473199"/>
            <a:ext cx="88900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32335" y="191376"/>
            <a:ext cx="4527330" cy="1851399"/>
            <a:chOff x="7362497" y="2641773"/>
            <a:chExt cx="4527330" cy="18513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497" y="2641773"/>
              <a:ext cx="4527330" cy="18513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891298" y="3036393"/>
              <a:ext cx="3469727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حق برخورداری از رفاه و تأمین اجتماعی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01850" y="1867003"/>
            <a:ext cx="109882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هر شهروند حق دارد به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آموزش وپرورش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، مراکز فرهنگی و ورزشی، آتشنشانی، پلیس و نظایر آن دسترسی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آسان داشته باشد.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2846">
            <a:off x="9147233" y="4026917"/>
            <a:ext cx="2868466" cy="2151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0603">
            <a:off x="7366083" y="3342772"/>
            <a:ext cx="2857500" cy="2038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85">
            <a:off x="4890042" y="3479756"/>
            <a:ext cx="2857500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0912">
            <a:off x="2403585" y="3382864"/>
            <a:ext cx="2857500" cy="22016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5932">
            <a:off x="-87196" y="3565564"/>
            <a:ext cx="2857500" cy="21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790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983" y="68807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شهروندان حق دارند در محیطی پاک و سالم و بدون آلودگی زندگی کنند و از خدمات و امکانات بهداشتی و </a:t>
            </a:r>
            <a:r>
              <a:rPr lang="fa-IR" sz="36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درمانی مناسب،به بهترین وجه برخوردار شوند.</a:t>
            </a:r>
            <a:endParaRPr lang="en-US" sz="3600" dirty="0">
              <a:solidFill>
                <a:srgbClr val="231F20"/>
              </a:solidFill>
              <a:latin typeface="AmuzehNewNormalPS"/>
              <a:cs typeface="B Koodak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55" y="2346333"/>
            <a:ext cx="10423890" cy="40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53376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کلیۀ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شهروندان حق دریافت خدمات عمومی به صورت برابر و عادلانه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و در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کوتاهترین زمان ممکن را دارند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66" y="2546887"/>
            <a:ext cx="5767834" cy="3840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5" y="2546887"/>
            <a:ext cx="5767834" cy="38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57596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شهروندان حق دارند از تأمین اجتماعی در مواردی مانند بیکاری، معلولیت، پیری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، بازنشستگی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،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بی سرپرستی،از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کار افتادگی، حوادث و…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بهره مند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شوند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.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082" y="2179059"/>
            <a:ext cx="11261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حکومت باید با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برنامه ریزی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مناسب، زمینه را برای رفع فقر و محرومیت و ایجاد شرایط مناسب زندگی فراهم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کند.</a:t>
            </a:r>
            <a:endParaRPr lang="en-US" sz="3200" dirty="0">
              <a:solidFill>
                <a:srgbClr val="231F20"/>
              </a:solidFill>
              <a:latin typeface="AmuzehNewNormalPS"/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3" y="1618811"/>
            <a:ext cx="4286250" cy="476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0" y="3773479"/>
            <a:ext cx="3341633" cy="2227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81" y="3773479"/>
            <a:ext cx="3341634" cy="22277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3" y="3773479"/>
            <a:ext cx="3341634" cy="22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3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63703" y="164680"/>
            <a:ext cx="3064594" cy="1851399"/>
            <a:chOff x="7362497" y="2641773"/>
            <a:chExt cx="4527330" cy="1851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497" y="2641773"/>
              <a:ext cx="4527330" cy="185139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891299" y="2982697"/>
              <a:ext cx="346972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حق مشارکت سیاسی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03858" y="2357003"/>
            <a:ext cx="11463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مشارکت سیاسی یعنی اینکه هر شهروند بتواند در امور سیاسی جامعه دخالت کند و در سرنوشت کشور خود نقش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داشته باشد.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210" y="4080694"/>
            <a:ext cx="11463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مشارکت سیاسی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ممکن است از راه های مختلف صورت بگیرد. مانند: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9" name="Wave 8"/>
          <p:cNvSpPr/>
          <p:nvPr/>
        </p:nvSpPr>
        <p:spPr>
          <a:xfrm>
            <a:off x="8316716" y="4741334"/>
            <a:ext cx="3646326" cy="1626602"/>
          </a:xfrm>
          <a:prstGeom prst="wav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شرکت در انتخابات</a:t>
            </a:r>
            <a:endParaRPr lang="en-US" sz="3200" dirty="0"/>
          </a:p>
        </p:txBody>
      </p:sp>
      <p:sp>
        <p:nvSpPr>
          <p:cNvPr id="10" name="Wave 9"/>
          <p:cNvSpPr/>
          <p:nvPr/>
        </p:nvSpPr>
        <p:spPr>
          <a:xfrm>
            <a:off x="4034961" y="4741334"/>
            <a:ext cx="4122078" cy="1626602"/>
          </a:xfrm>
          <a:prstGeom prst="wav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عضویت و همکاری در احزاب و انجمن های سیاسی</a:t>
            </a:r>
            <a:endParaRPr lang="en-US" sz="3200" dirty="0"/>
          </a:p>
        </p:txBody>
      </p:sp>
      <p:sp>
        <p:nvSpPr>
          <p:cNvPr id="11" name="Wave 10"/>
          <p:cNvSpPr/>
          <p:nvPr/>
        </p:nvSpPr>
        <p:spPr>
          <a:xfrm>
            <a:off x="194318" y="4741334"/>
            <a:ext cx="3646326" cy="1626602"/>
          </a:xfrm>
          <a:prstGeom prst="wav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شرکت در راه پیمایی ها و تظاهرات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4318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2554" y="533116"/>
            <a:ext cx="10166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در انتخابات، مردم ممکن است انتخاب کننده یا انتخاب شونده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باشند.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892" y="1325672"/>
            <a:ext cx="1179421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یعنی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یا به منظور انتخاب کارگزاران سیاسی در انتخابات شرکت کنند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و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یا خود داوطلب و نامزد نمایندگی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باشند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که در این حالت مردم باید به آنها رأی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دهند.</a:t>
            </a:r>
            <a:endParaRPr lang="en-US" sz="3200" dirty="0">
              <a:solidFill>
                <a:srgbClr val="231F20"/>
              </a:solidFill>
              <a:latin typeface="AmuzehNewNormalPS"/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85" y="3031963"/>
            <a:ext cx="3972731" cy="3822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4" y="3018975"/>
            <a:ext cx="57531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05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894" y="271787"/>
            <a:ext cx="1179421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بر اساس قانون اساسی جمهوری اسلامی ایران مردم بعضی از کارگزاران حکومت را به طور</a:t>
            </a:r>
            <a:r>
              <a:rPr lang="fa-IR" sz="3200" dirty="0" smtClean="0">
                <a:solidFill>
                  <a:srgbClr val="0000FF"/>
                </a:solidFill>
                <a:latin typeface="AmuzehNewNormalPS"/>
                <a:cs typeface="B Koodak" panose="00000700000000000000" pitchFamily="2" charset="-78"/>
              </a:rPr>
              <a:t> مستقیم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و بعضی دیگر را به طور </a:t>
            </a:r>
            <a:r>
              <a:rPr lang="fa-IR" sz="3200" dirty="0" smtClean="0">
                <a:solidFill>
                  <a:srgbClr val="0000FF"/>
                </a:solidFill>
                <a:latin typeface="AmuzehNewNormalPS"/>
                <a:cs typeface="B Koodak" panose="00000700000000000000" pitchFamily="2" charset="-78"/>
              </a:rPr>
              <a:t>غیر مستقیم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انتخاب می کنند. </a:t>
            </a:r>
            <a:endParaRPr lang="en-US" sz="3200" dirty="0">
              <a:solidFill>
                <a:srgbClr val="231F20"/>
              </a:solidFill>
              <a:latin typeface="AmuzehNewNormalPS"/>
              <a:cs typeface="B Koodak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12" y="1677387"/>
            <a:ext cx="171450" cy="428625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7236092" y="2051679"/>
            <a:ext cx="4510007" cy="4029559"/>
          </a:xfrm>
          <a:prstGeom prst="verticalScroll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رئیس جمهور</a:t>
            </a:r>
          </a:p>
          <a:p>
            <a:pPr algn="ctr"/>
            <a:endParaRPr lang="fa-IR" sz="3200" dirty="0" smtClean="0">
              <a:solidFill>
                <a:srgbClr val="231F20"/>
              </a:solidFill>
              <a:latin typeface="AmuzehNewNormalPS"/>
              <a:cs typeface="B Koodak" panose="00000700000000000000" pitchFamily="2" charset="-78"/>
            </a:endParaRPr>
          </a:p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نمایندگان مجلس شورای اسلامی </a:t>
            </a:r>
          </a:p>
          <a:p>
            <a:pPr algn="ctr"/>
            <a:endParaRPr lang="fa-IR" sz="3200" dirty="0" smtClean="0">
              <a:solidFill>
                <a:srgbClr val="231F20"/>
              </a:solidFill>
              <a:latin typeface="AmuzehNewNormalPS"/>
              <a:cs typeface="B Koodak" panose="00000700000000000000" pitchFamily="2" charset="-78"/>
            </a:endParaRPr>
          </a:p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اعضای شوراهای شهر و روستا</a:t>
            </a:r>
            <a:endParaRPr lang="en-US" sz="3200" dirty="0"/>
          </a:p>
        </p:txBody>
      </p:sp>
      <p:sp>
        <p:nvSpPr>
          <p:cNvPr id="6" name="Vertical Scroll 5"/>
          <p:cNvSpPr/>
          <p:nvPr/>
        </p:nvSpPr>
        <p:spPr>
          <a:xfrm>
            <a:off x="2479079" y="2051678"/>
            <a:ext cx="4510007" cy="4029559"/>
          </a:xfrm>
          <a:prstGeom prst="verticalScroll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رهبر</a:t>
            </a:r>
          </a:p>
          <a:p>
            <a:pPr algn="ctr"/>
            <a:endParaRPr lang="fa-IR" sz="3200" dirty="0" smtClean="0">
              <a:solidFill>
                <a:srgbClr val="231F20"/>
              </a:solidFill>
              <a:latin typeface="AmuzehNewNormalPS"/>
              <a:cs typeface="B Koodak" panose="00000700000000000000" pitchFamily="2" charset="-78"/>
            </a:endParaRPr>
          </a:p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مردم اعضای مجلس خبرگان رهبری را انتخاب می کنند. و آنها رهبر را انتخاب می کنند.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46" y="1693791"/>
            <a:ext cx="1714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8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43869" y="144882"/>
            <a:ext cx="2904262" cy="1637424"/>
            <a:chOff x="7362497" y="2641773"/>
            <a:chExt cx="4527330" cy="18513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497" y="2641773"/>
              <a:ext cx="4527330" cy="18513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827928" y="3286693"/>
              <a:ext cx="346972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حقوق فرهنگی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00373" y="1927189"/>
            <a:ext cx="11391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برخی از حقوق فرهنگی که در قانون اساسی مورد تأکید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قرارگرفته اند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عبارتاند از : 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6300350" y="2762430"/>
            <a:ext cx="4811935" cy="1487837"/>
          </a:xfrm>
          <a:prstGeom prst="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Koodak" panose="00000700000000000000" pitchFamily="2" charset="-78"/>
              </a:rPr>
              <a:t>حمایت از تشکیل خانواده و پاسداری از روابط خانوادگی</a:t>
            </a:r>
            <a:endParaRPr lang="en-US" sz="32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126043" y="2764226"/>
            <a:ext cx="4811935" cy="1487837"/>
          </a:xfrm>
          <a:prstGeom prst="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Koodak" panose="00000700000000000000" pitchFamily="2" charset="-78"/>
              </a:rPr>
              <a:t>حمایت از تعلیم و تربیت شایسته</a:t>
            </a:r>
            <a:endParaRPr lang="en-US" sz="32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400373" y="4439154"/>
            <a:ext cx="11579817" cy="1487837"/>
          </a:xfrm>
          <a:prstGeom prst="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a-IR" sz="3200" dirty="0">
                <a:solidFill>
                  <a:schemeClr val="tx1"/>
                </a:solidFill>
                <a:cs typeface="B Koodak" panose="00000700000000000000" pitchFamily="2" charset="-78"/>
              </a:rPr>
              <a:t>آزاد بودن استفاده از </a:t>
            </a:r>
            <a:r>
              <a:rPr lang="fa-IR" sz="3200" dirty="0" smtClean="0">
                <a:solidFill>
                  <a:schemeClr val="tx1"/>
                </a:solidFill>
                <a:cs typeface="B Koodak" panose="00000700000000000000" pitchFamily="2" charset="-78"/>
              </a:rPr>
              <a:t>زبان های </a:t>
            </a:r>
            <a:r>
              <a:rPr lang="fa-IR" sz="3200" dirty="0">
                <a:solidFill>
                  <a:schemeClr val="tx1"/>
                </a:solidFill>
                <a:cs typeface="B Koodak" panose="00000700000000000000" pitchFamily="2" charset="-78"/>
              </a:rPr>
              <a:t>قومی و محلی در مطبوعات و </a:t>
            </a:r>
            <a:r>
              <a:rPr lang="fa-IR" sz="3200" dirty="0" smtClean="0">
                <a:solidFill>
                  <a:schemeClr val="tx1"/>
                </a:solidFill>
                <a:cs typeface="B Koodak" panose="00000700000000000000" pitchFamily="2" charset="-78"/>
              </a:rPr>
              <a:t>رسانه های گروهی </a:t>
            </a:r>
            <a:r>
              <a:rPr lang="fa-IR" sz="3200" dirty="0">
                <a:solidFill>
                  <a:schemeClr val="tx1"/>
                </a:solidFill>
                <a:cs typeface="B Koodak" panose="00000700000000000000" pitchFamily="2" charset="-78"/>
              </a:rPr>
              <a:t>و تدریس ادبیات آنها در مدارس، در کنار زبان فارسی.</a:t>
            </a:r>
            <a:br>
              <a:rPr lang="fa-IR" sz="3200" dirty="0">
                <a:solidFill>
                  <a:schemeClr val="tx1"/>
                </a:solidFill>
                <a:cs typeface="B Koodak" panose="00000700000000000000" pitchFamily="2" charset="-78"/>
              </a:rPr>
            </a:br>
            <a:endParaRPr lang="en-US" sz="32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95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0980" y="367958"/>
            <a:ext cx="365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cs typeface="B Koodak" panose="00000700000000000000" pitchFamily="2" charset="-78"/>
              </a:rPr>
              <a:t>انواع تکالیف شهروندی :</a:t>
            </a:r>
            <a:endParaRPr lang="en-US" sz="3200" b="0" cap="none" spc="0" dirty="0">
              <a:ln w="0"/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25081" y="1071067"/>
            <a:ext cx="5739682" cy="1536508"/>
            <a:chOff x="6096000" y="1320691"/>
            <a:chExt cx="5739682" cy="15365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20691"/>
              <a:ext cx="5739682" cy="15365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140821" y="1704147"/>
              <a:ext cx="36500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رعایت قانون و مقررات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6318" y="1036553"/>
            <a:ext cx="5739682" cy="1536508"/>
            <a:chOff x="6096000" y="1320691"/>
            <a:chExt cx="5739682" cy="15365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20691"/>
              <a:ext cx="5739682" cy="153650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140821" y="1704147"/>
              <a:ext cx="36500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همکاری با دولت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25081" y="2549313"/>
            <a:ext cx="5739682" cy="1536508"/>
            <a:chOff x="6096000" y="1320691"/>
            <a:chExt cx="5739682" cy="153650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20691"/>
              <a:ext cx="5739682" cy="153650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140821" y="1704147"/>
              <a:ext cx="36500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پرداخت مالیات و عوارض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6318" y="2573061"/>
            <a:ext cx="5739682" cy="1536508"/>
            <a:chOff x="6096000" y="1320691"/>
            <a:chExt cx="5739682" cy="15365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20691"/>
              <a:ext cx="5739682" cy="153650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140821" y="1704147"/>
              <a:ext cx="36500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دفاع از کشور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90700" y="3923265"/>
            <a:ext cx="5739682" cy="1536508"/>
            <a:chOff x="6096000" y="1320691"/>
            <a:chExt cx="5739682" cy="153650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20691"/>
              <a:ext cx="5739682" cy="153650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969741" y="1704147"/>
              <a:ext cx="39922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امر به معروف و نهی از منکر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0933" y="5321491"/>
            <a:ext cx="10719215" cy="1536508"/>
            <a:chOff x="6096000" y="1320691"/>
            <a:chExt cx="5739682" cy="153650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20691"/>
              <a:ext cx="5739682" cy="1536508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140821" y="1704147"/>
              <a:ext cx="365004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تجاوز نکردن به منافع عمومی و حقوق دیگران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4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0355" y="2389240"/>
            <a:ext cx="508325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حقوق و تکالیف شهروندی</a:t>
            </a:r>
            <a:endParaRPr lang="en-US" sz="4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39" y="0"/>
            <a:ext cx="3111062" cy="329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4453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26159" y="249657"/>
            <a:ext cx="5739682" cy="1536508"/>
            <a:chOff x="6096000" y="1320691"/>
            <a:chExt cx="5739682" cy="15365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20691"/>
              <a:ext cx="5739682" cy="153650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140821" y="1704147"/>
              <a:ext cx="36500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رعایت قانون و مقررات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283776" y="1743434"/>
            <a:ext cx="9624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یکی از تکالیف مهم شهروندان، احترام به قانون و رعایت آن است. 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5653" y="2990990"/>
            <a:ext cx="10440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0000FF"/>
                </a:solidFill>
                <a:latin typeface="AmuzehNewNormalPS"/>
                <a:cs typeface="B Koodak" panose="00000700000000000000" pitchFamily="2" charset="-78"/>
              </a:rPr>
              <a:t>نادیده گرفتن قانون یا سرپیچی و تخلف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 از آن </a:t>
            </a:r>
            <a:r>
              <a:rPr lang="fa-IR" sz="3200" dirty="0">
                <a:solidFill>
                  <a:srgbClr val="0000FF"/>
                </a:solidFill>
                <a:latin typeface="AmuzehNewNormalPS"/>
                <a:cs typeface="B Koodak" panose="00000700000000000000" pitchFamily="2" charset="-78"/>
              </a:rPr>
              <a:t>موجب اختلال و هرج و مرج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در جامعه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می شود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.</a:t>
            </a:r>
            <a:endParaRPr lang="en-US" sz="3200" dirty="0">
              <a:solidFill>
                <a:srgbClr val="231F20"/>
              </a:solidFill>
              <a:latin typeface="AmuzehNewNormalPS"/>
              <a:cs typeface="B Koodak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30989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البته قانون وقتی جایگاه واقعی خود را در جامعه پیدا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می کند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که </a:t>
            </a:r>
            <a:r>
              <a:rPr lang="fa-IR" sz="3200" dirty="0">
                <a:solidFill>
                  <a:srgbClr val="0000FF"/>
                </a:solidFill>
                <a:latin typeface="AmuzehNewNormalPS"/>
                <a:cs typeface="B Koodak" panose="00000700000000000000" pitchFamily="2" charset="-78"/>
              </a:rPr>
              <a:t>همه افراد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، اعم از کارگزاران و مسئولان و مردم،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آن را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رعایت کنند و </a:t>
            </a:r>
            <a:r>
              <a:rPr lang="fa-IR" sz="3200" dirty="0">
                <a:solidFill>
                  <a:srgbClr val="0000FF"/>
                </a:solidFill>
                <a:latin typeface="AmuzehNewNormalPS"/>
                <a:cs typeface="B Koodak" panose="00000700000000000000" pitchFamily="2" charset="-78"/>
              </a:rPr>
              <a:t>به آن پایبند </a:t>
            </a:r>
            <a:r>
              <a:rPr lang="fa-IR" sz="3200" dirty="0" smtClean="0">
                <a:solidFill>
                  <a:srgbClr val="0000FF"/>
                </a:solidFill>
                <a:latin typeface="AmuzehNewNormalPS"/>
                <a:cs typeface="B Koodak" panose="00000700000000000000" pitchFamily="2" charset="-78"/>
              </a:rPr>
              <a:t>باشند</a:t>
            </a:r>
            <a:endParaRPr lang="en-US" sz="3200" dirty="0">
              <a:solidFill>
                <a:srgbClr val="0000FF"/>
              </a:solidFill>
              <a:cs typeface="B Koodak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7378"/>
            <a:ext cx="2405730" cy="17722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2274585"/>
            <a:ext cx="4762500" cy="76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4057587"/>
            <a:ext cx="4762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63" y="0"/>
            <a:ext cx="8157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91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91330" y="168648"/>
            <a:ext cx="4409339" cy="1536508"/>
            <a:chOff x="6096000" y="1320691"/>
            <a:chExt cx="5739682" cy="15365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20691"/>
              <a:ext cx="5739682" cy="15365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140821" y="1704147"/>
              <a:ext cx="36500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همکاری با دولت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94137" y="1599176"/>
            <a:ext cx="114037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برنامه ها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و اقدامات عمرانی، اقتصادی و اجتماعی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حکومت ها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زمانی ثمر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می دهد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و به هدف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می رسد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که شهروندان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نسبت به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پیشرفت کشور دلسوز و حساس باشند و با دولت مشارکت و همکاری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کنند</a:t>
            </a:r>
            <a:endParaRPr lang="en-US" sz="3200" dirty="0">
              <a:cs typeface="B Koodak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3119106"/>
            <a:ext cx="4963089" cy="3722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43" y="3135682"/>
            <a:ext cx="3397333" cy="37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056326"/>
            <a:ext cx="7409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دولت کارگزار ملت است و ملت کارفرمای دولت است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. هرچه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بین ملت و دولت صمیمیت بیشتر و همدلی بیشتری باشد،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کارها بهتر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پیش خواهد رفت. 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187" y="4191353"/>
            <a:ext cx="626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از فرمایشات مقام معظم رهبری در پیام نوروزی </a:t>
            </a:r>
            <a:r>
              <a:rPr lang="fa-IR" sz="24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سال 1394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26159" y="162574"/>
            <a:ext cx="5739682" cy="1536508"/>
            <a:chOff x="6096000" y="1320691"/>
            <a:chExt cx="5739682" cy="15365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20691"/>
              <a:ext cx="5739682" cy="153650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140821" y="1704147"/>
              <a:ext cx="36500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پرداخت مالیات و عوارض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46129" y="1790150"/>
            <a:ext cx="11499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دولت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برای انجام دادن کارهای عمرانی و خدمت رسانی به مردم، به درآمد نیاز دارد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.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2265" y="2465993"/>
            <a:ext cx="9035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بخشی از درآمدهای دولت از راه مالیات و عوارض تأمین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می شود.</a:t>
            </a:r>
            <a:endParaRPr lang="en-US" sz="3200" dirty="0">
              <a:solidFill>
                <a:srgbClr val="231F20"/>
              </a:solidFill>
              <a:latin typeface="AmuzehNewNormalPS"/>
              <a:cs typeface="B Koodak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21" y="3143250"/>
            <a:ext cx="5715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10464034" y="648034"/>
            <a:ext cx="1609144" cy="1425844"/>
          </a:xfrm>
          <a:prstGeom prst="leftArrow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Koodak" panose="00000700000000000000" pitchFamily="2" charset="-78"/>
              </a:rPr>
              <a:t>مالیات</a:t>
            </a:r>
            <a:endParaRPr lang="en-US" sz="32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" y="-383584"/>
            <a:ext cx="11065791" cy="3812583"/>
            <a:chOff x="-1" y="0"/>
            <a:chExt cx="11065791" cy="38125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1065791" cy="381258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79241" y="1166204"/>
              <a:ext cx="915480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sz="3200" dirty="0">
                  <a:cs typeface="B Koodak" panose="00000700000000000000" pitchFamily="2" charset="-78"/>
                </a:rPr>
                <a:t>مبلغی است که شهروندان </a:t>
              </a:r>
              <a:r>
                <a:rPr lang="fa-IR" sz="3200" dirty="0">
                  <a:solidFill>
                    <a:srgbClr val="0000FF"/>
                  </a:solidFill>
                  <a:cs typeface="B Koodak" panose="00000700000000000000" pitchFamily="2" charset="-78"/>
                </a:rPr>
                <a:t>بر اساس قانون و به صورت بلاعوض </a:t>
              </a:r>
              <a:r>
                <a:rPr lang="fa-IR" sz="3200" dirty="0" smtClean="0">
                  <a:cs typeface="B Koodak" panose="00000700000000000000" pitchFamily="2" charset="-78"/>
                </a:rPr>
                <a:t>به دولت </a:t>
              </a:r>
              <a:r>
                <a:rPr lang="fa-IR" sz="3200" dirty="0">
                  <a:cs typeface="B Koodak" panose="00000700000000000000" pitchFamily="2" charset="-78"/>
                </a:rPr>
                <a:t>پرداخت </a:t>
              </a:r>
              <a:r>
                <a:rPr lang="fa-IR" sz="3200" dirty="0" smtClean="0">
                  <a:cs typeface="B Koodak" panose="00000700000000000000" pitchFamily="2" charset="-78"/>
                </a:rPr>
                <a:t>می کنند </a:t>
              </a:r>
              <a:r>
                <a:rPr lang="fa-IR" sz="3200" dirty="0">
                  <a:cs typeface="B Koodak" panose="00000700000000000000" pitchFamily="2" charset="-78"/>
                </a:rPr>
                <a:t>تا صرف </a:t>
              </a:r>
              <a:r>
                <a:rPr lang="fa-IR" sz="3200" dirty="0" smtClean="0">
                  <a:cs typeface="B Koodak" panose="00000700000000000000" pitchFamily="2" charset="-78"/>
                </a:rPr>
                <a:t>هزینه های عمومی کشور شود</a:t>
              </a:r>
              <a:endParaRPr lang="en-US" sz="4800" dirty="0">
                <a:cs typeface="B Koodak" panose="00000700000000000000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18823" y="2642458"/>
            <a:ext cx="11359637" cy="5079613"/>
            <a:chOff x="-118820" y="-127905"/>
            <a:chExt cx="11065791" cy="50796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820" y="-127905"/>
              <a:ext cx="11065791" cy="50796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079241" y="1166204"/>
              <a:ext cx="915480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sz="3200" dirty="0">
                  <a:cs typeface="B Koodak" panose="00000700000000000000" pitchFamily="2" charset="-78"/>
                </a:rPr>
                <a:t>مبلغی است که شهروندان </a:t>
              </a:r>
              <a:r>
                <a:rPr lang="fa-IR" sz="3200" dirty="0">
                  <a:solidFill>
                    <a:srgbClr val="0000FF"/>
                  </a:solidFill>
                  <a:cs typeface="B Koodak" panose="00000700000000000000" pitchFamily="2" charset="-78"/>
                </a:rPr>
                <a:t>در مقابل دریافت خدمتی </a:t>
              </a:r>
              <a:r>
                <a:rPr lang="fa-IR" sz="3200" dirty="0">
                  <a:cs typeface="B Koodak" panose="00000700000000000000" pitchFamily="2" charset="-78"/>
                </a:rPr>
                <a:t>از </a:t>
              </a:r>
              <a:r>
                <a:rPr lang="fa-IR" sz="3200" dirty="0" smtClean="0">
                  <a:cs typeface="B Koodak" panose="00000700000000000000" pitchFamily="2" charset="-78"/>
                </a:rPr>
                <a:t>دستگاه های </a:t>
              </a:r>
              <a:r>
                <a:rPr lang="fa-IR" sz="3200" dirty="0">
                  <a:cs typeface="B Koodak" panose="00000700000000000000" pitchFamily="2" charset="-78"/>
                </a:rPr>
                <a:t>اداری و دولتی، به آنها </a:t>
              </a:r>
              <a:r>
                <a:rPr lang="fa-IR" sz="3200" dirty="0" smtClean="0">
                  <a:cs typeface="B Koodak" panose="00000700000000000000" pitchFamily="2" charset="-78"/>
                </a:rPr>
                <a:t>می پردازند</a:t>
              </a:r>
              <a:r>
                <a:rPr lang="fa-IR" sz="3200" dirty="0">
                  <a:cs typeface="B Koodak" panose="00000700000000000000" pitchFamily="2" charset="-78"/>
                </a:rPr>
                <a:t>؛ برای مثال، </a:t>
              </a:r>
              <a:r>
                <a:rPr lang="fa-IR" sz="3200" dirty="0" smtClean="0">
                  <a:cs typeface="B Koodak" panose="00000700000000000000" pitchFamily="2" charset="-78"/>
                </a:rPr>
                <a:t>پولی که </a:t>
              </a:r>
              <a:r>
                <a:rPr lang="fa-IR" sz="3200" dirty="0">
                  <a:cs typeface="B Koodak" panose="00000700000000000000" pitchFamily="2" charset="-78"/>
                </a:rPr>
                <a:t>بابت امتیاز کنتور آب و برق، صدور گواهینامه رانندگی، عبور از </a:t>
              </a:r>
              <a:r>
                <a:rPr lang="fa-IR" sz="3200" dirty="0" smtClean="0">
                  <a:cs typeface="B Koodak" panose="00000700000000000000" pitchFamily="2" charset="-78"/>
                </a:rPr>
                <a:t>بزرگراه ها </a:t>
              </a:r>
              <a:r>
                <a:rPr lang="fa-IR" sz="3200" dirty="0">
                  <a:cs typeface="B Koodak" panose="00000700000000000000" pitchFamily="2" charset="-78"/>
                </a:rPr>
                <a:t>یا وارد کردن کالا به کشور و مانند آن پرداخت </a:t>
              </a:r>
              <a:r>
                <a:rPr lang="fa-IR" sz="3200" dirty="0" smtClean="0">
                  <a:cs typeface="B Koodak" panose="00000700000000000000" pitchFamily="2" charset="-78"/>
                </a:rPr>
                <a:t>می شود.</a:t>
              </a:r>
              <a:r>
                <a:rPr lang="fa-IR" dirty="0"/>
                <a:t/>
              </a:r>
              <a:br>
                <a:rPr lang="fa-IR" dirty="0"/>
              </a:br>
              <a:endParaRPr lang="en-US" sz="4800" dirty="0">
                <a:cs typeface="B Koodak" panose="00000700000000000000" pitchFamily="2" charset="-78"/>
              </a:endParaRPr>
            </a:p>
          </p:txBody>
        </p:sp>
      </p:grpSp>
      <p:sp>
        <p:nvSpPr>
          <p:cNvPr id="12" name="Left Arrow 11"/>
          <p:cNvSpPr/>
          <p:nvPr/>
        </p:nvSpPr>
        <p:spPr>
          <a:xfrm>
            <a:off x="10464033" y="4238699"/>
            <a:ext cx="1693857" cy="1425844"/>
          </a:xfrm>
          <a:prstGeom prst="leftArrow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Koodak" panose="00000700000000000000" pitchFamily="2" charset="-78"/>
              </a:rPr>
              <a:t>عوارض</a:t>
            </a:r>
            <a:endParaRPr lang="en-US" sz="32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40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35098" y="170824"/>
            <a:ext cx="3321803" cy="1657976"/>
            <a:chOff x="6096000" y="1320691"/>
            <a:chExt cx="5739682" cy="15365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20691"/>
              <a:ext cx="5739682" cy="153650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140821" y="1704147"/>
              <a:ext cx="36500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دفاع از کشور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05499" y="1629368"/>
            <a:ext cx="381000" cy="571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6988" y="2242570"/>
            <a:ext cx="43780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cs typeface="B Koodak" panose="00000700000000000000" pitchFamily="2" charset="-78"/>
              </a:rPr>
              <a:t>نیروهای نظامی و انتظامی</a:t>
            </a:r>
            <a:endParaRPr lang="en-US" sz="3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51619" y="3483338"/>
            <a:ext cx="27185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cs typeface="B Koodak" panose="00000700000000000000" pitchFamily="2" charset="-78"/>
              </a:rPr>
              <a:t>تأمین امنیت کشور</a:t>
            </a:r>
            <a:endParaRPr lang="en-US" sz="3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2739" y="3775725"/>
            <a:ext cx="25425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cs typeface="B Koodak" panose="00000700000000000000" pitchFamily="2" charset="-78"/>
              </a:rPr>
              <a:t>حراست از مرزها</a:t>
            </a:r>
            <a:endParaRPr lang="en-US" sz="32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80" y="2827187"/>
            <a:ext cx="238125" cy="952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4518907" y="2764865"/>
            <a:ext cx="238125" cy="952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0">
            <a:off x="7522384" y="2827187"/>
            <a:ext cx="238125" cy="952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71336" y="3483337"/>
            <a:ext cx="27185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cs typeface="B Koodak" panose="00000700000000000000" pitchFamily="2" charset="-78"/>
              </a:rPr>
              <a:t>حفظ تمامیت ارضی</a:t>
            </a:r>
            <a:endParaRPr lang="en-US" sz="3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9825" y="4913548"/>
            <a:ext cx="11272345" cy="58477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دفاع از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کشور در مقابل دشمنان در زمان صلح و جنگ تکلیف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همۀ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شهروندان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است.</a:t>
            </a:r>
            <a:endParaRPr lang="en-US" sz="32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84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156" y="335834"/>
            <a:ext cx="11995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C00000"/>
                </a:solidFill>
                <a:latin typeface="AmuzehNewNormalPS"/>
                <a:cs typeface="B Koodak" panose="00000700000000000000" pitchFamily="2" charset="-78"/>
              </a:rPr>
              <a:t>عضویت در سازمان بسیج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و </a:t>
            </a:r>
            <a:r>
              <a:rPr lang="fa-IR" sz="3200" dirty="0">
                <a:solidFill>
                  <a:srgbClr val="C00000"/>
                </a:solidFill>
                <a:latin typeface="AmuzehNewNormalPS"/>
                <a:cs typeface="B Koodak" panose="00000700000000000000" pitchFamily="2" charset="-78"/>
              </a:rPr>
              <a:t>انجام خدمت سربازی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توسط پسران </a:t>
            </a:r>
            <a:r>
              <a:rPr lang="fa-IR" sz="3200" dirty="0">
                <a:solidFill>
                  <a:srgbClr val="C00000"/>
                </a:solidFill>
                <a:latin typeface="AmuzehNewNormalPS"/>
                <a:cs typeface="B Koodak" panose="00000700000000000000" pitchFamily="2" charset="-78"/>
              </a:rPr>
              <a:t>برای حفظ آمادگی دفاعی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و ادای این تکلیف مهم انجام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می گیرد.</a:t>
            </a:r>
            <a:endParaRPr lang="en-US" sz="3200" dirty="0"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886"/>
            <a:ext cx="5837695" cy="5123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95" y="1734027"/>
            <a:ext cx="6354305" cy="51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36392" y="222549"/>
            <a:ext cx="10719215" cy="1536508"/>
            <a:chOff x="6096000" y="1320691"/>
            <a:chExt cx="5739682" cy="15365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20691"/>
              <a:ext cx="5739682" cy="153650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140821" y="1704147"/>
              <a:ext cx="365004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تجاوز نکردن به منافع عمومی و حقوق دیگران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-1" y="2751344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0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هیچ کس نمی </a:t>
            </a:r>
            <a:r>
              <a:rPr lang="fa-IR" sz="30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تواند </a:t>
            </a:r>
            <a:r>
              <a:rPr lang="fa-IR" sz="30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اعمال حق خویش را وسیله اضرار به غیر یا تجاوز به منافع </a:t>
            </a:r>
            <a:r>
              <a:rPr lang="fa-IR" sz="30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عمومی قرار </a:t>
            </a:r>
            <a:r>
              <a:rPr lang="fa-IR" sz="30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دهد. </a:t>
            </a:r>
            <a:endParaRPr lang="en-US" sz="3000" dirty="0"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1044" y="1962813"/>
            <a:ext cx="34509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cs typeface="B Koodak" panose="00000700000000000000" pitchFamily="2" charset="-78"/>
              </a:rPr>
              <a:t>اصل 40 قانون اساسی:</a:t>
            </a:r>
            <a:endParaRPr lang="en-US" sz="3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146" y="4221714"/>
            <a:ext cx="10883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شهروندان مجاز نیستند برای استفاده از حقوق خود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به منافع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عمومی زیان برسانند و حقوق دیگران را ضایع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کنند.</a:t>
            </a:r>
            <a:endParaRPr lang="en-US" sz="3200" dirty="0">
              <a:solidFill>
                <a:srgbClr val="231F20"/>
              </a:solidFill>
              <a:latin typeface="AmuzehNewNormalPS"/>
              <a:cs typeface="B Koodak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7931" y="3406731"/>
            <a:ext cx="859055" cy="4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5973" y="277071"/>
            <a:ext cx="45000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cs typeface="B Koodak" panose="00000700000000000000" pitchFamily="2" charset="-78"/>
              </a:rPr>
              <a:t>شکل گیری حکومت در جامعه</a:t>
            </a:r>
            <a:endParaRPr lang="en-US" sz="3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9287" y="1514352"/>
            <a:ext cx="56934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cs typeface="B Koodak" panose="00000700000000000000" pitchFamily="2" charset="-78"/>
              </a:rPr>
              <a:t>ایجاد روابط متقابل بین مردم و حکومت</a:t>
            </a:r>
            <a:endParaRPr lang="en-US" sz="32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35" y="908889"/>
            <a:ext cx="238125" cy="9525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367841" y="2419801"/>
            <a:ext cx="3456311" cy="1697913"/>
            <a:chOff x="8836617" y="2580043"/>
            <a:chExt cx="3456311" cy="16979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6617" y="2580043"/>
              <a:ext cx="3456311" cy="16979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803185" y="3136611"/>
              <a:ext cx="15231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ln w="0"/>
                  <a:cs typeface="B Koodak" panose="00000700000000000000" pitchFamily="2" charset="-78"/>
                </a:rPr>
                <a:t>شهروندی</a:t>
              </a:r>
              <a:endParaRPr lang="en-US" sz="3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4227851"/>
            <a:ext cx="12191999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>
                <a:cs typeface="B Koodak" panose="00000700000000000000" pitchFamily="2" charset="-78"/>
              </a:rPr>
              <a:t>شهروندی </a:t>
            </a:r>
            <a:r>
              <a:rPr lang="fa-IR" sz="3200" dirty="0">
                <a:solidFill>
                  <a:srgbClr val="C00000"/>
                </a:solidFill>
                <a:cs typeface="B Koodak" panose="00000700000000000000" pitchFamily="2" charset="-78"/>
              </a:rPr>
              <a:t>ارتباطی</a:t>
            </a:r>
            <a:r>
              <a:rPr lang="fa-IR" sz="3200" dirty="0">
                <a:cs typeface="B Koodak" panose="00000700000000000000" pitchFamily="2" charset="-78"/>
              </a:rPr>
              <a:t> است که افراد را به یک </a:t>
            </a:r>
            <a:r>
              <a:rPr lang="fa-IR" sz="3200" dirty="0" smtClean="0">
                <a:cs typeface="B Koodak" panose="00000700000000000000" pitchFamily="2" charset="-78"/>
              </a:rPr>
              <a:t>حکومت مشخص </a:t>
            </a:r>
            <a:r>
              <a:rPr lang="fa-IR" sz="3200" dirty="0">
                <a:cs typeface="B Koodak" panose="00000700000000000000" pitchFamily="2" charset="-78"/>
              </a:rPr>
              <a:t>پیوند </a:t>
            </a:r>
            <a:r>
              <a:rPr lang="fa-IR" sz="3200" dirty="0" smtClean="0">
                <a:cs typeface="B Koodak" panose="00000700000000000000" pitchFamily="2" charset="-78"/>
              </a:rPr>
              <a:t>می دهد </a:t>
            </a:r>
            <a:r>
              <a:rPr lang="fa-IR" sz="3200" dirty="0">
                <a:cs typeface="B Koodak" panose="00000700000000000000" pitchFamily="2" charset="-78"/>
              </a:rPr>
              <a:t>و در نتیجه برای </a:t>
            </a:r>
            <a:r>
              <a:rPr lang="fa-IR" sz="3200" dirty="0">
                <a:solidFill>
                  <a:srgbClr val="C00000"/>
                </a:solidFill>
                <a:cs typeface="B Koodak" panose="00000700000000000000" pitchFamily="2" charset="-78"/>
              </a:rPr>
              <a:t>فرد و حکومت</a:t>
            </a:r>
            <a:r>
              <a:rPr lang="fa-IR" sz="3200" dirty="0">
                <a:cs typeface="B Koodak" panose="00000700000000000000" pitchFamily="2" charset="-78"/>
              </a:rPr>
              <a:t>، </a:t>
            </a:r>
            <a:r>
              <a:rPr lang="fa-IR" sz="3200" dirty="0">
                <a:solidFill>
                  <a:srgbClr val="C00000"/>
                </a:solidFill>
                <a:cs typeface="B Koodak" panose="00000700000000000000" pitchFamily="2" charset="-78"/>
              </a:rPr>
              <a:t>حقوق و تکالیفی</a:t>
            </a:r>
            <a:r>
              <a:rPr lang="fa-IR" sz="3200" dirty="0">
                <a:cs typeface="B Koodak" panose="00000700000000000000" pitchFamily="2" charset="-78"/>
              </a:rPr>
              <a:t> ایجاد </a:t>
            </a:r>
            <a:r>
              <a:rPr lang="fa-IR" sz="3200" dirty="0" smtClean="0">
                <a:cs typeface="B Koodak" panose="00000700000000000000" pitchFamily="2" charset="-78"/>
              </a:rPr>
              <a:t>می شود.</a:t>
            </a:r>
            <a:endParaRPr lang="en-US" sz="4800" b="0" cap="none" spc="0" dirty="0">
              <a:ln w="0"/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88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0340" y="161818"/>
            <a:ext cx="109097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همۀ افراد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حق انتخاب شغل دلخواه و کسب درآمد دارند اما فرض کنید فردی بخواهد در شهر و در حیاط خانه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خود دامداری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ایجاد کند و دام پرورش دهد، از آنجا که این کار موجب آلودگی و ضرر رسیدن به بهداشت و سلامت ساکنان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محله می شود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و البته قانون نیز چنین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اجازه</a:t>
            </a:r>
            <a:r>
              <a:rPr lang="en-US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ای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را به وی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نمی دهد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، آن فرد مجاز به این کار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نیست.</a:t>
            </a:r>
            <a:endParaRPr lang="en-US" sz="3200" dirty="0"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10" y="3428999"/>
            <a:ext cx="7226257" cy="34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58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3421" y="432477"/>
            <a:ext cx="120185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همه افراد، مالک اتومبیل خود هستند و حق دارند در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جاده ها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رانندگی کنند اما نباید با سرعت غیر مجاز حرکت کنند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؛ زیرا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این کار به جان دیگران آسیب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می رساند.</a:t>
            </a:r>
            <a:endParaRPr lang="en-US" sz="3200" dirty="0"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404241"/>
            <a:ext cx="5816600" cy="290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5889"/>
            <a:ext cx="5854100" cy="407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99188" y="126180"/>
            <a:ext cx="5739682" cy="1536508"/>
            <a:chOff x="6096000" y="1320691"/>
            <a:chExt cx="5739682" cy="15365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20691"/>
              <a:ext cx="5739682" cy="153650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969741" y="1704147"/>
              <a:ext cx="39922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امر به معروف و نهی از منکر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8741045" y="2656848"/>
            <a:ext cx="34509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cs typeface="B Koodak" panose="00000700000000000000" pitchFamily="2" charset="-78"/>
              </a:rPr>
              <a:t>اصل 8 قانون اساسی:</a:t>
            </a:r>
            <a:endParaRPr lang="en-US" sz="3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558" y="3287443"/>
            <a:ext cx="107888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cs typeface="B Koodak" panose="00000700000000000000" pitchFamily="2" charset="-78"/>
              </a:rPr>
              <a:t>در </a:t>
            </a:r>
            <a:r>
              <a:rPr lang="fa-IR" sz="3200" dirty="0">
                <a:cs typeface="B Koodak" panose="00000700000000000000" pitchFamily="2" charset="-78"/>
              </a:rPr>
              <a:t>جمهوری اسلامی ایران دعوت به خیر، امر به معروف و نهی از منکر </a:t>
            </a:r>
            <a:r>
              <a:rPr lang="fa-IR" sz="3200" dirty="0" smtClean="0">
                <a:cs typeface="B Koodak" panose="00000700000000000000" pitchFamily="2" charset="-78"/>
              </a:rPr>
              <a:t>وظیفه ای </a:t>
            </a:r>
            <a:r>
              <a:rPr lang="fa-IR" sz="3200" dirty="0">
                <a:cs typeface="B Koodak" panose="00000700000000000000" pitchFamily="2" charset="-78"/>
              </a:rPr>
              <a:t>است </a:t>
            </a:r>
            <a:r>
              <a:rPr lang="fa-IR" sz="3200" dirty="0" smtClean="0">
                <a:cs typeface="B Koodak" panose="00000700000000000000" pitchFamily="2" charset="-78"/>
              </a:rPr>
              <a:t>همگانی و </a:t>
            </a:r>
            <a:r>
              <a:rPr lang="fa-IR" sz="3200" dirty="0">
                <a:cs typeface="B Koodak" panose="00000700000000000000" pitchFamily="2" charset="-78"/>
              </a:rPr>
              <a:t>متقابل بر </a:t>
            </a:r>
            <a:r>
              <a:rPr lang="fa-IR" sz="3200" dirty="0" smtClean="0">
                <a:cs typeface="B Koodak" panose="00000700000000000000" pitchFamily="2" charset="-78"/>
              </a:rPr>
              <a:t>عهدۀ </a:t>
            </a:r>
            <a:r>
              <a:rPr lang="fa-IR" sz="3200" dirty="0">
                <a:solidFill>
                  <a:srgbClr val="0000FF"/>
                </a:solidFill>
                <a:cs typeface="B Koodak" panose="00000700000000000000" pitchFamily="2" charset="-78"/>
              </a:rPr>
              <a:t>مردم نسبت به یکدیگر</a:t>
            </a:r>
            <a:r>
              <a:rPr lang="fa-IR" sz="3200" dirty="0">
                <a:cs typeface="B Koodak" panose="00000700000000000000" pitchFamily="2" charset="-78"/>
              </a:rPr>
              <a:t>، </a:t>
            </a:r>
            <a:r>
              <a:rPr lang="fa-IR" sz="3200" dirty="0">
                <a:solidFill>
                  <a:srgbClr val="C00000"/>
                </a:solidFill>
                <a:cs typeface="B Koodak" panose="00000700000000000000" pitchFamily="2" charset="-78"/>
              </a:rPr>
              <a:t>دولت نسبت به مردم </a:t>
            </a:r>
            <a:r>
              <a:rPr lang="fa-IR" sz="3200" dirty="0">
                <a:cs typeface="B Koodak" panose="00000700000000000000" pitchFamily="2" charset="-78"/>
              </a:rPr>
              <a:t>و </a:t>
            </a:r>
            <a:r>
              <a:rPr lang="fa-IR" sz="3200" dirty="0">
                <a:solidFill>
                  <a:srgbClr val="008000"/>
                </a:solidFill>
                <a:cs typeface="B Koodak" panose="00000700000000000000" pitchFamily="2" charset="-78"/>
              </a:rPr>
              <a:t>مردم نسبت به دولت</a:t>
            </a:r>
            <a:r>
              <a:rPr lang="fa-IR" sz="3200" dirty="0">
                <a:cs typeface="B Koodak" panose="00000700000000000000" pitchFamily="2" charset="-78"/>
              </a:rPr>
              <a:t>. </a:t>
            </a:r>
            <a:endParaRPr lang="en-US" sz="4400" dirty="0">
              <a:cs typeface="B Koodak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7193" y="5872419"/>
            <a:ext cx="8229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شرایط و حدود و کیفیت آن را قانون معین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می کند.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5698" y="1963656"/>
            <a:ext cx="60066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cs typeface="B Koodak" panose="00000700000000000000" pitchFamily="2" charset="-78"/>
              </a:rPr>
              <a:t>حق و تکلیف مردم و حق و تکلیف حکومت</a:t>
            </a:r>
            <a:endParaRPr lang="en-US" sz="32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53" y="1562851"/>
            <a:ext cx="4381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680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"/>
            <a:ext cx="12191999" cy="68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1"/>
            <a:ext cx="12192000" cy="68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4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9758507">
            <a:off x="867893" y="543981"/>
            <a:ext cx="20088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Majid Shadow" panose="00000400000000000000" pitchFamily="2" charset="-78"/>
              </a:rPr>
              <a:t>پایان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66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Majid Shadow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05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8724" y="268042"/>
            <a:ext cx="8434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در روابط مردم با حکومت، شهروندان از حقوقی برخوردارند.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1980" y="1422315"/>
            <a:ext cx="9948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حکومت مکلف است به آن حقوق احترام بگذارد و آنها را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رعایت کند.</a:t>
            </a:r>
            <a:endParaRPr lang="en-US" dirty="0"/>
          </a:p>
        </p:txBody>
      </p:sp>
      <p:sp>
        <p:nvSpPr>
          <p:cNvPr id="9" name="16-Point Star 8"/>
          <p:cNvSpPr/>
          <p:nvPr/>
        </p:nvSpPr>
        <p:spPr>
          <a:xfrm>
            <a:off x="6826469" y="2404240"/>
            <a:ext cx="2885090" cy="2049517"/>
          </a:xfrm>
          <a:prstGeom prst="star16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حقوق شهروند</a:t>
            </a:r>
            <a:endParaRPr lang="en-US" sz="3200" dirty="0"/>
          </a:p>
        </p:txBody>
      </p:sp>
      <p:sp>
        <p:nvSpPr>
          <p:cNvPr id="10" name="16-Point Star 9"/>
          <p:cNvSpPr/>
          <p:nvPr/>
        </p:nvSpPr>
        <p:spPr>
          <a:xfrm>
            <a:off x="2798379" y="2364827"/>
            <a:ext cx="2885090" cy="2049517"/>
          </a:xfrm>
          <a:prstGeom prst="star16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وظایف حکومت</a:t>
            </a:r>
            <a:endParaRPr lang="en-US" sz="3200" dirty="0">
              <a:solidFill>
                <a:srgbClr val="231F20"/>
              </a:solidFill>
              <a:latin typeface="AmuzehNewNormalPS"/>
              <a:cs typeface="B Koodak" panose="000007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59" y="3184797"/>
            <a:ext cx="1939157" cy="409575"/>
          </a:xfrm>
          <a:prstGeom prst="rect">
            <a:avLst/>
          </a:prstGeom>
        </p:spPr>
      </p:pic>
      <p:sp>
        <p:nvSpPr>
          <p:cNvPr id="12" name="16-Point Star 11"/>
          <p:cNvSpPr/>
          <p:nvPr/>
        </p:nvSpPr>
        <p:spPr>
          <a:xfrm>
            <a:off x="6850116" y="4631119"/>
            <a:ext cx="2885090" cy="2049517"/>
          </a:xfrm>
          <a:prstGeom prst="star16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وظایف شهروند</a:t>
            </a:r>
            <a:endParaRPr lang="en-US" sz="3200" dirty="0"/>
          </a:p>
        </p:txBody>
      </p:sp>
      <p:sp>
        <p:nvSpPr>
          <p:cNvPr id="13" name="16-Point Star 12"/>
          <p:cNvSpPr/>
          <p:nvPr/>
        </p:nvSpPr>
        <p:spPr>
          <a:xfrm>
            <a:off x="2798379" y="4631118"/>
            <a:ext cx="2885090" cy="2049517"/>
          </a:xfrm>
          <a:prstGeom prst="star16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حقوق حکومت</a:t>
            </a:r>
            <a:endParaRPr lang="en-US" sz="3200" dirty="0">
              <a:solidFill>
                <a:srgbClr val="231F20"/>
              </a:solidFill>
              <a:latin typeface="AmuzehNewNormalPS"/>
              <a:cs typeface="B Koodak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45" y="5589845"/>
            <a:ext cx="1939157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1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9620" y="618272"/>
            <a:ext cx="11692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قوانین هر کشور به ویژه قانون اساسی آن، حقوق و تکالیف شهروندی را معین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می کند.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116" y="1821318"/>
            <a:ext cx="11445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حقوق و تکالیف شهروندی متناسب با قوانین، از کشوری به کشور دیگر متفاوت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است.</a:t>
            </a:r>
            <a:endParaRPr lang="en-US" sz="3200" dirty="0">
              <a:solidFill>
                <a:srgbClr val="231F20"/>
              </a:solidFill>
              <a:latin typeface="AmuzehNewNormalPS"/>
              <a:cs typeface="B Koodak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4" y="2602278"/>
            <a:ext cx="5806967" cy="4043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15" y="2602278"/>
            <a:ext cx="3870106" cy="40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13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172" y="397557"/>
            <a:ext cx="11587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حقوق شهروندی طیف وسیعی از انواع حقوق سیاسی، اجتماعی، فرهنگی ،اقتصادی و… را شامل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می شود.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5971" y="2072771"/>
            <a:ext cx="45000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cs typeface="B Koodak" panose="00000700000000000000" pitchFamily="2" charset="-78"/>
              </a:rPr>
              <a:t>انواع حقوق شهروندی :</a:t>
            </a:r>
            <a:endParaRPr lang="en-US" sz="32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3" y="1474775"/>
            <a:ext cx="4324350" cy="4286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341196" y="2687663"/>
            <a:ext cx="4527330" cy="1851399"/>
            <a:chOff x="7362497" y="2641773"/>
            <a:chExt cx="4527330" cy="18513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497" y="2641773"/>
              <a:ext cx="4527330" cy="185139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891298" y="3036393"/>
              <a:ext cx="3469727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حق برخورداری از عدالت قانونی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1214" y="2680134"/>
            <a:ext cx="4527330" cy="1851399"/>
            <a:chOff x="7362497" y="2641773"/>
            <a:chExt cx="4527330" cy="185139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497" y="2641773"/>
              <a:ext cx="4527330" cy="185139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891298" y="3036393"/>
              <a:ext cx="3469727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حق برخورداری از عدالت قضایی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5474" y="4484406"/>
            <a:ext cx="4527330" cy="1851399"/>
            <a:chOff x="7362497" y="2641773"/>
            <a:chExt cx="4527330" cy="185139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497" y="2641773"/>
              <a:ext cx="4527330" cy="185139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891298" y="3036393"/>
              <a:ext cx="3469727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حق برخورداری از رفاه و تأمین اجتماعی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61684" y="4504205"/>
            <a:ext cx="3064594" cy="1851399"/>
            <a:chOff x="7362497" y="2641773"/>
            <a:chExt cx="4527330" cy="185139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497" y="2641773"/>
              <a:ext cx="4527330" cy="185139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891299" y="3105916"/>
              <a:ext cx="346972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حق مشارکت سیاسی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4484406"/>
            <a:ext cx="4527330" cy="1851399"/>
            <a:chOff x="7362497" y="2641773"/>
            <a:chExt cx="4527330" cy="185139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497" y="2641773"/>
              <a:ext cx="4527330" cy="1851399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827928" y="3286693"/>
              <a:ext cx="346972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حقوق فرهنگی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0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79658" y="425550"/>
            <a:ext cx="3632682" cy="1851399"/>
            <a:chOff x="7362497" y="2641773"/>
            <a:chExt cx="4527330" cy="18513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497" y="2641773"/>
              <a:ext cx="4527330" cy="185139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91298" y="3028863"/>
              <a:ext cx="3469726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حق برخورداری از عدالت قانونی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2" y="3975175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عدالت قانونی یعنی اینکه حکومت در وضع قوانین،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اجرای قوانین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و نظارت بر اجرای قوانین بین شهروندان تبعیض قائل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نشود.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433" y="5431954"/>
            <a:ext cx="11309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برقراری عدالت قانونی، از پایمال شدن حقوق انسانها و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بهره کشی ظالمانۀ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عده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ای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از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عدۀ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دیگر جلوگیری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می کند.</a:t>
            </a:r>
            <a:endParaRPr lang="en-US" sz="32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21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8793" y="2305615"/>
            <a:ext cx="99344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... امتهای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پیشین گرفتار و نابود شدند؛ زیرا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وقتی اشراف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آنها جرمی مرتکب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می شدند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آنها را از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مجازات معاف می کردند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، اما وقتی زیردستان آنها همان جرم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را مرتکب می شدند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آنها را به شدت مجازات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می کردند. 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36057" y="1454632"/>
            <a:ext cx="26271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cs typeface="B Koodak" panose="00000700000000000000" pitchFamily="2" charset="-78"/>
              </a:rPr>
              <a:t>پیامبر اکرم (ص):</a:t>
            </a:r>
            <a:endParaRPr lang="en-US" sz="3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1858" y="4979379"/>
            <a:ext cx="28775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cs typeface="B Koodak" panose="00000700000000000000" pitchFamily="2" charset="-78"/>
              </a:rPr>
              <a:t>صحیح بخاری، ج 5</a:t>
            </a:r>
            <a:endParaRPr lang="en-US" sz="32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89708" y="184907"/>
            <a:ext cx="3812583" cy="1851399"/>
            <a:chOff x="7362497" y="2641773"/>
            <a:chExt cx="4527330" cy="18513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497" y="2641773"/>
              <a:ext cx="4527330" cy="18513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891298" y="3036393"/>
              <a:ext cx="3469727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cs typeface="B Koodak" panose="00000700000000000000" pitchFamily="2" charset="-78"/>
                </a:rPr>
                <a:t>حق برخورداری از عدالت قضایی</a:t>
              </a:r>
              <a:endParaRPr lang="en-US" sz="32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2036306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شهروندان حق دادخواهی دارند و هر کس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می تواند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به این منظور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به دادگاه های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Koodak" panose="00000700000000000000" pitchFamily="2" charset="-78"/>
              </a:rPr>
              <a:t>صالح مراجعه کند. </a:t>
            </a:r>
            <a:endParaRPr lang="en-US" sz="3200" dirty="0">
              <a:cs typeface="B Koodak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34" y="3236635"/>
            <a:ext cx="7242730" cy="362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448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درس 22 مطالعات اجتماعی نهم</Template>
  <TotalTime>0</TotalTime>
  <Words>1226</Words>
  <Application>Microsoft Office PowerPoint</Application>
  <PresentationFormat>Widescreen</PresentationFormat>
  <Paragraphs>103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AmuzehNewNormalPS</vt:lpstr>
      <vt:lpstr>Arial</vt:lpstr>
      <vt:lpstr>B Koodak</vt:lpstr>
      <vt:lpstr>B Majid Shadow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</dc:creator>
  <cp:lastModifiedBy>omid</cp:lastModifiedBy>
  <cp:revision>1</cp:revision>
  <dcterms:created xsi:type="dcterms:W3CDTF">2020-01-07T12:35:47Z</dcterms:created>
  <dcterms:modified xsi:type="dcterms:W3CDTF">2020-01-07T12:36:42Z</dcterms:modified>
</cp:coreProperties>
</file>