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2"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3BBF8C9C-C345-4E3D-8676-5D1D74E95082}" type="datetimeFigureOut">
              <a:rPr lang="en-US" smtClean="0"/>
              <a:pPr/>
              <a:t>4/9/2013</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3F2A6DF-ED7A-40D9-9E82-FBCA6EC1ADB2}"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BBF8C9C-C345-4E3D-8676-5D1D74E95082}" type="datetimeFigureOut">
              <a:rPr lang="en-US" smtClean="0"/>
              <a:pPr/>
              <a:t>4/9/2013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F2A6DF-ED7A-40D9-9E82-FBCA6EC1ADB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63F2A6DF-ED7A-40D9-9E82-FBCA6EC1ADB2}"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BBF8C9C-C345-4E3D-8676-5D1D74E95082}" type="datetimeFigureOut">
              <a:rPr lang="en-US" smtClean="0"/>
              <a:pPr/>
              <a:t>4/9/2013</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3BBF8C9C-C345-4E3D-8676-5D1D74E95082}" type="datetimeFigureOut">
              <a:rPr lang="en-US" smtClean="0"/>
              <a:pPr/>
              <a:t>4/9/2013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63F2A6DF-ED7A-40D9-9E82-FBCA6EC1ADB2}"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3BBF8C9C-C345-4E3D-8676-5D1D74E95082}" type="datetimeFigureOut">
              <a:rPr lang="en-US" smtClean="0"/>
              <a:pPr/>
              <a:t>4/9/2013</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3F2A6DF-ED7A-40D9-9E82-FBCA6EC1ADB2}"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3BBF8C9C-C345-4E3D-8676-5D1D74E95082}" type="datetimeFigureOut">
              <a:rPr lang="en-US" smtClean="0"/>
              <a:pPr/>
              <a:t>4/9/2013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F2A6DF-ED7A-40D9-9E82-FBCA6EC1ADB2}"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3BBF8C9C-C345-4E3D-8676-5D1D74E95082}" type="datetimeFigureOut">
              <a:rPr lang="en-US" smtClean="0"/>
              <a:pPr/>
              <a:t>4/9/2013</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63F2A6DF-ED7A-40D9-9E82-FBCA6EC1ADB2}"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BBF8C9C-C345-4E3D-8676-5D1D74E95082}" type="datetimeFigureOut">
              <a:rPr lang="en-US" smtClean="0"/>
              <a:pPr/>
              <a:t>4/9/2013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63F2A6DF-ED7A-40D9-9E82-FBCA6EC1ADB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3BBF8C9C-C345-4E3D-8676-5D1D74E95082}" type="datetimeFigureOut">
              <a:rPr lang="en-US" smtClean="0"/>
              <a:pPr/>
              <a:t>4/9/2013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63F2A6DF-ED7A-40D9-9E82-FBCA6EC1ADB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63F2A6DF-ED7A-40D9-9E82-FBCA6EC1ADB2}"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3BBF8C9C-C345-4E3D-8676-5D1D74E95082}" type="datetimeFigureOut">
              <a:rPr lang="en-US" smtClean="0"/>
              <a:pPr/>
              <a:t>4/9/2013</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63F2A6DF-ED7A-40D9-9E82-FBCA6EC1ADB2}"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3BBF8C9C-C345-4E3D-8676-5D1D74E95082}" type="datetimeFigureOut">
              <a:rPr lang="en-US" smtClean="0"/>
              <a:pPr/>
              <a:t>4/9/2013</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3BBF8C9C-C345-4E3D-8676-5D1D74E95082}" type="datetimeFigureOut">
              <a:rPr lang="en-US" smtClean="0"/>
              <a:pPr/>
              <a:t>4/9/2013</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63F2A6DF-ED7A-40D9-9E82-FBCA6EC1ADB2}"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990600" y="2819400"/>
            <a:ext cx="7315200" cy="2362200"/>
          </a:xfrm>
        </p:spPr>
        <p:txBody>
          <a:bodyPr>
            <a:noAutofit/>
          </a:bodyPr>
          <a:lstStyle/>
          <a:p>
            <a:pPr algn="r"/>
            <a:r>
              <a:rPr lang="fa-IR" sz="2000" dirty="0" smtClean="0"/>
              <a:t>نام طراح:                                   آندره گدار</a:t>
            </a:r>
          </a:p>
          <a:p>
            <a:pPr algn="r"/>
            <a:r>
              <a:rPr lang="fa-IR" sz="2000" dirty="0" smtClean="0"/>
              <a:t>تاریخ شکل گیری:                          1313ه.ش</a:t>
            </a:r>
          </a:p>
          <a:p>
            <a:pPr algn="r"/>
            <a:r>
              <a:rPr lang="fa-IR" sz="2000" dirty="0" smtClean="0"/>
              <a:t>موقعیت:                                     شهر یزد</a:t>
            </a:r>
          </a:p>
          <a:p>
            <a:pPr algn="r"/>
            <a:r>
              <a:rPr lang="fa-IR" sz="2000" dirty="0" smtClean="0"/>
              <a:t>مساحت بستر طرح:                         15000متر مربع</a:t>
            </a:r>
          </a:p>
          <a:p>
            <a:pPr algn="r"/>
            <a:r>
              <a:rPr lang="fa-IR" sz="2000" dirty="0" smtClean="0"/>
              <a:t>مساحت زیربنا:                             4200 متر مربع        </a:t>
            </a:r>
            <a:endParaRPr lang="en-US" sz="2000" dirty="0"/>
          </a:p>
        </p:txBody>
      </p:sp>
      <p:sp>
        <p:nvSpPr>
          <p:cNvPr id="3" name="Title 2"/>
          <p:cNvSpPr>
            <a:spLocks noGrp="1"/>
          </p:cNvSpPr>
          <p:nvPr>
            <p:ph type="ctrTitle"/>
          </p:nvPr>
        </p:nvSpPr>
        <p:spPr>
          <a:xfrm>
            <a:off x="685800" y="381000"/>
            <a:ext cx="7772400" cy="1447800"/>
          </a:xfrm>
        </p:spPr>
        <p:txBody>
          <a:bodyPr/>
          <a:lstStyle/>
          <a:p>
            <a:r>
              <a:rPr lang="fa-IR" dirty="0" smtClean="0"/>
              <a:t>مدرسه ایرانشهر</a:t>
            </a:r>
            <a:endParaRPr lang="en-US" dirty="0"/>
          </a:p>
        </p:txBody>
      </p:sp>
    </p:spTree>
  </p:cSld>
  <p:clrMapOvr>
    <a:masterClrMapping/>
  </p:clrMapOvr>
  <p:transition>
    <p:checke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r"/>
            <a:r>
              <a:rPr lang="fa-IR" dirty="0" smtClean="0"/>
              <a:t>ممکن است این تصمیم طراح را ناشی از نیاز به محیط دنج و خلوت برای فضاهایی دانست که محل درس و بحث دانش آموزانند و به این ترتیب،حیاط اصلی را متعلق به عرصه ی عمومی و حیاط های فرعی را جزیی از عرصه های خصوصی تر مدرسه به شمار آورد،اما در این وضعیت هم طراح میتوانست با توجه بیشتر به طرح هر یک از حیاط ها و رعایت تناسبات دلپذیرتر،آنها را معنادارتر کند و از صورت پس مانده های ساختمان سازی در بستر طرح خارج سازد.</a:t>
            </a:r>
            <a:endParaRPr lang="en-US" dirty="0"/>
          </a:p>
        </p:txBody>
      </p:sp>
    </p:spTree>
  </p:cSld>
  <p:clrMapOvr>
    <a:masterClrMapping/>
  </p:clrMapOvr>
  <p:transition>
    <p:checke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r"/>
            <a:r>
              <a:rPr lang="fa-IR" dirty="0" smtClean="0"/>
              <a:t>عامل سومی که میتوانست برای حیاط ها اعتبار به همراه بیاورد معبر قرار گرفتن آنها بود.اما موقعیت ورودی های مجموعه به گونه ای است که مستقیما به فضاهای بسته راه پیدا میکنند،و به این ترتیب حیاط ها به فضای بازی تبدیل می شوند که تنها برای تامین نور و هوا شکل گرفته اند و احیانا منظری برای اتاق های پیرامون به وجود آورده اند.</a:t>
            </a:r>
            <a:endParaRPr lang="en-US" dirty="0"/>
          </a:p>
        </p:txBody>
      </p:sp>
      <p:sp>
        <p:nvSpPr>
          <p:cNvPr id="2049" name="Rectangle 1"/>
          <p:cNvSpPr>
            <a:spLocks noChangeArrowheads="1"/>
          </p:cNvSpPr>
          <p:nvPr/>
        </p:nvSpPr>
        <p:spPr bwMode="auto">
          <a:xfrm>
            <a:off x="1066800" y="4343400"/>
            <a:ext cx="708660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fa-I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از آنچه گفته شد میتوان نتیجه گرفت</a:t>
            </a:r>
            <a:r>
              <a:rPr kumimoji="0" lang="fa-IR" sz="24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با آنکه ساختمان در دل بستر نشسته است گفتگوی با فضای پیرامون خود ندارد</a:t>
            </a:r>
            <a:r>
              <a:rPr kumimoji="0" lang="en-US" sz="24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a:t>
            </a:r>
            <a:r>
              <a:rPr kumimoji="0" lang="fa-I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به عبارتی فرم ساختمان و نحوه ی استقرار آن حاکی از انتظامی درونگراست</a:t>
            </a: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checke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143000"/>
          </a:xfrm>
        </p:spPr>
        <p:txBody>
          <a:bodyPr>
            <a:normAutofit/>
          </a:bodyPr>
          <a:lstStyle/>
          <a:p>
            <a:r>
              <a:rPr lang="fa-IR" dirty="0" smtClean="0"/>
              <a:t>نمای ساختمان</a:t>
            </a:r>
            <a:r>
              <a:rPr lang="en-US" dirty="0" smtClean="0"/>
              <a:t/>
            </a:r>
            <a:br>
              <a:rPr lang="en-US" dirty="0" smtClean="0"/>
            </a:br>
            <a:endParaRPr lang="en-US" dirty="0"/>
          </a:p>
        </p:txBody>
      </p:sp>
      <p:sp>
        <p:nvSpPr>
          <p:cNvPr id="3" name="Content Placeholder 2"/>
          <p:cNvSpPr>
            <a:spLocks noGrp="1"/>
          </p:cNvSpPr>
          <p:nvPr>
            <p:ph sz="quarter" idx="1"/>
          </p:nvPr>
        </p:nvSpPr>
        <p:spPr>
          <a:xfrm>
            <a:off x="301752" y="1981200"/>
            <a:ext cx="8503920" cy="4117848"/>
          </a:xfrm>
        </p:spPr>
        <p:txBody>
          <a:bodyPr/>
          <a:lstStyle/>
          <a:p>
            <a:pPr algn="r"/>
            <a:r>
              <a:rPr lang="fa-IR" dirty="0" smtClean="0"/>
              <a:t>ساختمان مدرسه به شکل یک نیم دایره طراحی شده است.طرح نما حاصل ترکیب بخش های پر و سنگین فضاهای بسته با بخش های خالی و نیمه مجوف رواق هاست.تراش سطوح نما توسط رواق،اختلاف ارتفاع و پس و پیش نشستگی احجام نسبت به هم و بام های مدور آن را متنوع و گونه گون جلوه میدهد؛و به این خاطر منظر بیرونی نما به دل می نشیند.</a:t>
            </a:r>
            <a:endParaRPr lang="en-US" dirty="0" smtClean="0"/>
          </a:p>
          <a:p>
            <a:pPr algn="r"/>
            <a:r>
              <a:rPr lang="fa-IR" dirty="0" smtClean="0"/>
              <a:t> </a:t>
            </a:r>
            <a:endParaRPr lang="en-US" dirty="0" smtClean="0"/>
          </a:p>
          <a:p>
            <a:pPr algn="r"/>
            <a:endParaRPr lang="en-US" dirty="0"/>
          </a:p>
        </p:txBody>
      </p:sp>
    </p:spTree>
  </p:cSld>
  <p:clrMapOvr>
    <a:masterClrMapping/>
  </p:clrMapOvr>
  <p:transition>
    <p:checke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301752" y="1828800"/>
            <a:ext cx="8503920" cy="4270248"/>
          </a:xfrm>
        </p:spPr>
        <p:txBody>
          <a:bodyPr/>
          <a:lstStyle/>
          <a:p>
            <a:pPr algn="r"/>
            <a:r>
              <a:rPr lang="fa-IR" dirty="0" smtClean="0"/>
              <a:t>بدنه ی اصلی ساختمان،نمایی طولانی و متقارن دارد.حجم بزرگ و توپر و متفاوت سالن اجتماعات در میانه ی نما نشسته و محور تقارن آن را ساخته است.تقارن و تکرار موجود در این نما شخصیت و اصالتی به آن می بخشد؛اما طرح نما هیچگاه شیرینی نماهای سنتی ایرانی را نمی یابد.تکرار ساده و کم معنای قاب ها در نمای این بخش نیز عاملی است که طرح آن را تضعیف میکند.</a:t>
            </a:r>
            <a:endParaRPr lang="en-US" dirty="0" smtClean="0"/>
          </a:p>
          <a:p>
            <a:pPr algn="r"/>
            <a:endParaRPr lang="en-US" dirty="0"/>
          </a:p>
        </p:txBody>
      </p:sp>
    </p:spTree>
  </p:cSld>
  <p:clrMapOvr>
    <a:masterClrMapping/>
  </p:clrMapOvr>
  <p:transition>
    <p:checke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301752" y="1905000"/>
            <a:ext cx="8503920" cy="4194048"/>
          </a:xfrm>
        </p:spPr>
        <p:txBody>
          <a:bodyPr/>
          <a:lstStyle/>
          <a:p>
            <a:pPr algn="r"/>
            <a:r>
              <a:rPr lang="fa-IR" dirty="0" smtClean="0"/>
              <a:t>به این ترتیب ساختمان مدرسه یه شکل مجموعه ای از ساختمان های مجزا به نظر می آید که توسط رواق هایی ظریف و شفاف به هم متصل می شوند. برای درک آثار این کیفیت کافی است که آنرا با وضعیتی مقایسه کنیم که حجمی یکپارچه و منسجم،به شکل نیم حلقه،حیاط را در میان میگرفت.در این صورت پیوند محکم تری میان حیاط و ساختمان به وجود می آید.</a:t>
            </a:r>
            <a:endParaRPr lang="en-US" dirty="0" smtClean="0"/>
          </a:p>
          <a:p>
            <a:pPr algn="r"/>
            <a:r>
              <a:rPr lang="fa-IR" dirty="0" smtClean="0"/>
              <a:t> </a:t>
            </a:r>
            <a:endParaRPr lang="en-US" dirty="0" smtClean="0"/>
          </a:p>
          <a:p>
            <a:pPr algn="r"/>
            <a:endParaRPr lang="en-US" dirty="0"/>
          </a:p>
        </p:txBody>
      </p:sp>
    </p:spTree>
  </p:cSld>
  <p:clrMapOvr>
    <a:masterClrMapping/>
  </p:clrMapOvr>
  <p:transition>
    <p:checke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fa-IR" dirty="0" smtClean="0"/>
              <a:t>تداوم رواق ها از بدنه ی اصلی به بازوهای طرفین مخاطب را به دقت در نمای هر سه جبهه به شکل کل واحد-یا به عبارتی به صورت گسترده در یک صفحه هدایت میکند.و عجیب اینکه در این حالت،نه تنها طذح نما دچار مشکلی نمی شود،بلکه استخوان بندی محمکم تری نیز پیدا میکند.در این وضعیت با نمایی متقارن رو به روییم که با دو حجم بسته آغاز می شود و با تکرار دهنه های رواق به حجم بزرگ میانی میرسد.گویی در ابتدا طرح بر اساس نمایی در یک صفحه تهیه و سپس به منظور ایجاد حیاطی مناسب برای یک مدرسه از دو محل به داخل تا شده است.   </a:t>
            </a:r>
            <a:endParaRPr lang="en-US" dirty="0" smtClean="0"/>
          </a:p>
          <a:p>
            <a:r>
              <a:rPr lang="fa-IR" dirty="0" smtClean="0"/>
              <a:t> </a:t>
            </a:r>
            <a:endParaRPr lang="en-US" dirty="0" smtClean="0"/>
          </a:p>
          <a:p>
            <a:endParaRPr lang="en-US" dirty="0"/>
          </a:p>
        </p:txBody>
      </p:sp>
    </p:spTree>
  </p:cSld>
  <p:clrMapOvr>
    <a:masterClrMapping/>
  </p:clrMapOvr>
  <p:transition>
    <p:checker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301752" y="1905000"/>
            <a:ext cx="8503920" cy="4194048"/>
          </a:xfrm>
        </p:spPr>
        <p:txBody>
          <a:bodyPr>
            <a:normAutofit fontScale="85000" lnSpcReduction="20000"/>
          </a:bodyPr>
          <a:lstStyle/>
          <a:p>
            <a:pPr algn="ctr"/>
            <a:r>
              <a:rPr lang="fa-IR" dirty="0" smtClean="0"/>
              <a:t>نکات فوق بیانگر آن است که طرح مدرسه ی ایرانشهر را باید آمیزه ای از چند نوع انتظام فضایی دانست: (ساختمانی نیم حلقه ای که حیاطی را در بر گرفته)،(سه ساختمان را متصل به هم)،(بریده ای از یک ساختمان حلقه زده بر گرد حیاط میانی) و بلاخره(یک ساختمان تا شده).آنچه مانع از تفوق یکی از این صورت ها بر دیگران میشود فقدان هماهنگی میان طرح نما و ترکیب احجام است.  </a:t>
            </a:r>
            <a:endParaRPr lang="en-US" dirty="0" smtClean="0"/>
          </a:p>
          <a:p>
            <a:pPr algn="ctr"/>
            <a:r>
              <a:rPr lang="fa-IR" dirty="0" smtClean="0"/>
              <a:t> </a:t>
            </a:r>
            <a:endParaRPr lang="en-US" dirty="0" smtClean="0"/>
          </a:p>
          <a:p>
            <a:pPr algn="ctr"/>
            <a:r>
              <a:rPr lang="fa-IR" dirty="0" smtClean="0"/>
              <a:t> </a:t>
            </a:r>
            <a:endParaRPr lang="en-US" dirty="0" smtClean="0"/>
          </a:p>
          <a:p>
            <a:pPr algn="ctr"/>
            <a:r>
              <a:rPr lang="fa-IR" dirty="0" smtClean="0"/>
              <a:t>از بررسی برش افقی طرح به نظر میرسد که این فضای نیم باز جنوبی میتوانست ایوانی رو به خیابان اصلی باشد.اما در دهانه های کوچک آن که کاملا شبیه به دهانه های رواق ها طراحی شده است مانع از اطلاق عنوان "ایوان" به این فضا می شود.   </a:t>
            </a:r>
            <a:endParaRPr lang="en-US" dirty="0" smtClean="0"/>
          </a:p>
          <a:p>
            <a:pPr algn="ctr"/>
            <a:r>
              <a:rPr lang="fa-IR" dirty="0" smtClean="0"/>
              <a:t> </a:t>
            </a:r>
            <a:endParaRPr lang="en-US" dirty="0" smtClean="0"/>
          </a:p>
          <a:p>
            <a:pPr algn="ctr"/>
            <a:r>
              <a:rPr lang="fa-IR" dirty="0" smtClean="0"/>
              <a:t> </a:t>
            </a:r>
            <a:endParaRPr lang="en-US" dirty="0" smtClean="0"/>
          </a:p>
          <a:p>
            <a:pPr algn="ctr"/>
            <a:endParaRPr lang="en-US" dirty="0"/>
          </a:p>
        </p:txBody>
      </p:sp>
    </p:spTree>
  </p:cSld>
  <p:clrMapOvr>
    <a:masterClrMapping/>
  </p:clrMapOvr>
  <p:transition>
    <p:checker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301752" y="1905000"/>
            <a:ext cx="8503920" cy="4194048"/>
          </a:xfrm>
        </p:spPr>
        <p:txBody>
          <a:bodyPr/>
          <a:lstStyle/>
          <a:p>
            <a:pPr algn="r"/>
            <a:r>
              <a:rPr lang="fa-IR" dirty="0" smtClean="0"/>
              <a:t>بدنه ی اصلی ساختمان واجد رواق های از دوسو است که لایه ی نازک فضاهای بسته را در میان می گیرند و این بخش را بزرگتر جلوه میدهند؛اما از طرفی سطح فضاهای ارتباطی را نسبت به کل فضای بسته به حدود 70٪ می رسانند.از میان این دو دسته رواق ،رواق های جنوبی از این بابت که وجودشان برای دسترسی به کلاس ها ضرورتی ندارد،جای تامل بیشتری پیدا می کند.ظاهرا مهمترین نقش این رواق ها گشودن چشم به سوی آنهاست؛امری که بر تضاد میان نظم فضایی و طرح ساختمان می افزاید.</a:t>
            </a:r>
            <a:endParaRPr lang="en-US" dirty="0"/>
          </a:p>
        </p:txBody>
      </p:sp>
    </p:spTree>
  </p:cSld>
  <p:clrMapOvr>
    <a:masterClrMapping/>
  </p:clrMapOvr>
  <p:transition>
    <p:checker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301752" y="1981200"/>
            <a:ext cx="8503920" cy="4117848"/>
          </a:xfrm>
        </p:spPr>
        <p:txBody>
          <a:bodyPr/>
          <a:lstStyle/>
          <a:p>
            <a:pPr algn="r"/>
            <a:r>
              <a:rPr lang="fa-IR" dirty="0" smtClean="0"/>
              <a:t>برای وضوح بخشیدن به موضوع خوب است تصور کنیم که محل ورودی از جنوب به شمال تغییر کند.اولا این کار موجب می شود که تمامی نمای ساختمان از فاصله ی دور دیده شود و بر اهمیت بنا بیفزاید و به این ترتیب حیاط های پشتی هم معنای بهتری می یابند.ثانیا حیاط اصلی مدرسه محل عبور میشود و اعتبار پیدا می کند.ضمن آنکه از لحاظ عملکردی نیز مراتب ورود به مدرسه ،انجام مراسم صبحگاهی،و در نهایت ورود به کلاس های درس را بهتر محقق می کند.</a:t>
            </a:r>
            <a:endParaRPr lang="en-US" dirty="0"/>
          </a:p>
        </p:txBody>
      </p:sp>
    </p:spTree>
  </p:cSld>
  <p:clrMapOvr>
    <a:masterClrMapping/>
  </p:clrMapOvr>
  <p:transition>
    <p:checker dir="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85000" lnSpcReduction="20000"/>
          </a:bodyPr>
          <a:lstStyle/>
          <a:p>
            <a:pPr algn="ctr">
              <a:buNone/>
            </a:pPr>
            <a:r>
              <a:rPr lang="fa-IR" sz="4400" b="1" dirty="0" smtClean="0"/>
              <a:t>نقد مدرسه ایرانشهر</a:t>
            </a:r>
          </a:p>
          <a:p>
            <a:pPr algn="ctr"/>
            <a:endParaRPr lang="fa-IR" sz="3200" dirty="0" smtClean="0"/>
          </a:p>
          <a:p>
            <a:pPr algn="ctr"/>
            <a:r>
              <a:rPr lang="fa-IR" sz="3200" dirty="0" smtClean="0"/>
              <a:t>استاد توکلیان</a:t>
            </a:r>
          </a:p>
          <a:p>
            <a:pPr algn="ctr"/>
            <a:endParaRPr lang="fa-IR" sz="3200" dirty="0" smtClean="0"/>
          </a:p>
          <a:p>
            <a:pPr algn="ctr">
              <a:buNone/>
            </a:pPr>
            <a:r>
              <a:rPr lang="fa-IR" sz="3200" dirty="0" smtClean="0"/>
              <a:t>مهلا ترکانلو-فاطیما طاهرزاده</a:t>
            </a:r>
          </a:p>
          <a:p>
            <a:pPr algn="ctr">
              <a:buNone/>
            </a:pPr>
            <a:endParaRPr lang="fa-IR" dirty="0" smtClean="0"/>
          </a:p>
          <a:p>
            <a:pPr algn="ctr">
              <a:buNone/>
            </a:pPr>
            <a:endParaRPr lang="fa-IR" dirty="0" smtClean="0"/>
          </a:p>
          <a:p>
            <a:pPr algn="ctr">
              <a:buNone/>
            </a:pPr>
            <a:endParaRPr lang="fa-IR" dirty="0" smtClean="0"/>
          </a:p>
          <a:p>
            <a:pPr algn="ctr">
              <a:buNone/>
            </a:pPr>
            <a:endParaRPr lang="fa-IR" dirty="0" smtClean="0"/>
          </a:p>
          <a:p>
            <a:pPr algn="ctr">
              <a:buNone/>
            </a:pPr>
            <a:endParaRPr lang="fa-IR" dirty="0" smtClean="0"/>
          </a:p>
          <a:p>
            <a:pPr algn="ctr">
              <a:buNone/>
            </a:pPr>
            <a:r>
              <a:rPr lang="fa-IR" dirty="0" smtClean="0"/>
              <a:t>بهار 92</a:t>
            </a:r>
          </a:p>
          <a:p>
            <a:pPr algn="ctr"/>
            <a:endParaRPr lang="en-US" dirty="0"/>
          </a:p>
        </p:txBody>
      </p:sp>
    </p:spTree>
  </p:cSld>
  <p:clrMapOvr>
    <a:masterClrMapping/>
  </p:clrMapOvr>
  <p:transition>
    <p:checke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2819400"/>
            <a:ext cx="7924800" cy="3505200"/>
          </a:xfrm>
        </p:spPr>
        <p:txBody>
          <a:bodyPr>
            <a:normAutofit/>
          </a:bodyPr>
          <a:lstStyle/>
          <a:p>
            <a:r>
              <a:rPr lang="fa-IR" sz="2800" dirty="0" smtClean="0"/>
              <a:t>ایرانشهر ساختمانی یک طبقه با نمایی از آجر زرد رنگ است که به شکل نیم حلقه در میان بسترطرح قرار گرفته است.کلاس های درس اتاق های اداری و کتابخانه ی این بنا در تراز همکف-پشت رواق های حیاط اصلی-قرار گرفته و در زیرزمین نیز به آزمایشگاه های مدرسه اختصاص یافته است.</a:t>
            </a:r>
            <a:endParaRPr lang="en-US" sz="2800" dirty="0"/>
          </a:p>
        </p:txBody>
      </p:sp>
      <p:sp>
        <p:nvSpPr>
          <p:cNvPr id="2" name="Title 1"/>
          <p:cNvSpPr>
            <a:spLocks noGrp="1"/>
          </p:cNvSpPr>
          <p:nvPr>
            <p:ph type="ctrTitle"/>
          </p:nvPr>
        </p:nvSpPr>
        <p:spPr>
          <a:xfrm>
            <a:off x="685800" y="381000"/>
            <a:ext cx="7772400" cy="1447800"/>
          </a:xfrm>
        </p:spPr>
        <p:txBody>
          <a:bodyPr>
            <a:normAutofit/>
          </a:bodyPr>
          <a:lstStyle/>
          <a:p>
            <a:r>
              <a:rPr lang="fa-IR" sz="6000" b="1" dirty="0" smtClean="0"/>
              <a:t>مدرسه ی ایرانشهر</a:t>
            </a:r>
            <a:endParaRPr lang="en-US" sz="6000" b="1" dirty="0"/>
          </a:p>
        </p:txBody>
      </p:sp>
    </p:spTree>
  </p:cSld>
  <p:clrMapOvr>
    <a:masterClrMapping/>
  </p:clrMapOvr>
  <p:transition>
    <p:checke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301752" y="2209800"/>
            <a:ext cx="8503920" cy="3889248"/>
          </a:xfrm>
        </p:spPr>
        <p:txBody>
          <a:bodyPr>
            <a:normAutofit/>
          </a:bodyPr>
          <a:lstStyle/>
          <a:p>
            <a:pPr algn="ctr"/>
            <a:r>
              <a:rPr lang="fa-IR" sz="2800" dirty="0" smtClean="0"/>
              <a:t>کلاس های درس و فضاهای کمک آموزشی همچون کتابخانه و آزمایشگاه و حیاط وسیع مدرسه آن را به نمونه ای از مدارس جدید و هماهنگ با تحولات نظام آموزشی کشور در دهه های ابتدایی این قرن تبدیل میکند.در طول زمان تغییراتی همچون اضافه شدن ورودی های شمالی و جنوبی ساخت بنایی در شمال بستر طرح و الحاق پلکان و حیاط فرونشسته ای در جنوب غربی ساختمان برای دسترسی به زیرزمین حادث شده.</a:t>
            </a:r>
            <a:endParaRPr lang="en-US" sz="2800" dirty="0" smtClean="0"/>
          </a:p>
          <a:p>
            <a:pPr algn="ctr"/>
            <a:endParaRPr lang="en-US" sz="2800" dirty="0"/>
          </a:p>
        </p:txBody>
      </p:sp>
    </p:spTree>
  </p:cSld>
  <p:clrMapOvr>
    <a:masterClrMapping/>
  </p:clrMapOvr>
  <p:transition>
    <p:checke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447800"/>
          </a:xfrm>
        </p:spPr>
        <p:txBody>
          <a:bodyPr>
            <a:noAutofit/>
          </a:bodyPr>
          <a:lstStyle/>
          <a:p>
            <a:r>
              <a:rPr lang="fa-IR" sz="4000" b="1" dirty="0" smtClean="0"/>
              <a:t>سازماندهی فضایی</a:t>
            </a:r>
            <a:r>
              <a:rPr lang="en-US" sz="4000" b="1" dirty="0" smtClean="0"/>
              <a:t/>
            </a:r>
            <a:br>
              <a:rPr lang="en-US" sz="4000" b="1" dirty="0" smtClean="0"/>
            </a:br>
            <a:endParaRPr lang="en-US" sz="4000" b="1" dirty="0"/>
          </a:p>
        </p:txBody>
      </p:sp>
      <p:sp>
        <p:nvSpPr>
          <p:cNvPr id="3" name="Content Placeholder 2"/>
          <p:cNvSpPr>
            <a:spLocks noGrp="1"/>
          </p:cNvSpPr>
          <p:nvPr>
            <p:ph sz="quarter" idx="1"/>
          </p:nvPr>
        </p:nvSpPr>
        <p:spPr>
          <a:xfrm>
            <a:off x="301752" y="2209800"/>
            <a:ext cx="8503920" cy="3889248"/>
          </a:xfrm>
        </p:spPr>
        <p:txBody>
          <a:bodyPr/>
          <a:lstStyle/>
          <a:p>
            <a:pPr algn="ctr"/>
            <a:r>
              <a:rPr lang="fa-IR" dirty="0" smtClean="0"/>
              <a:t>فضاهای بسته در این مدرسه به شکل یک نیم حلقه در سمت جنوب زمین و در میان فضای باز جای گرفته اند.به این ترتیب حیاطی بزرگ در سمت شمال و فضاهای باز کوچکتری در شرق غرب و جنوب ساختمان به وجود آمده است.به عبارتی ساختمان مدرسه از چهارسو با فضای باز همنشین است.این نحوه ی استقرار از دو جهت بر طرح تاثیر می گذارد:نخست اینکه فضاهای بسته"دورو یا دولایه"می شوند و می توانند درآن واحد از فضاهای باز پشتی و جلویی بهره ببرند.</a:t>
            </a:r>
            <a:endParaRPr lang="en-US" dirty="0"/>
          </a:p>
        </p:txBody>
      </p:sp>
    </p:spTree>
  </p:cSld>
  <p:clrMapOvr>
    <a:masterClrMapping/>
  </p:clrMapOvr>
  <p:transition>
    <p:checke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301752" y="2743200"/>
            <a:ext cx="8503920" cy="3355848"/>
          </a:xfrm>
        </p:spPr>
        <p:txBody>
          <a:bodyPr/>
          <a:lstStyle/>
          <a:p>
            <a:pPr algn="ctr"/>
            <a:r>
              <a:rPr lang="fa-IR" dirty="0" smtClean="0"/>
              <a:t>دوم اینکه با چرخش فضای باز به دور ساختمان امکان گردش در اطراف بنا و تماشای آن بیشتر می شود.این سازماندهی امکانات عملکردی خوبی برای طراحی فضاهای بسته و باز به وجود می آورد که می توان فضاهای کار و فعالیت را به تناسب در لایه های مختلف ساختمان جای داد و به این ترتیب به قدر کافی از مزایای نور و تهویه بهره برد.</a:t>
            </a:r>
            <a:endParaRPr lang="en-US" dirty="0" smtClean="0"/>
          </a:p>
          <a:p>
            <a:pPr algn="ctr"/>
            <a:r>
              <a:rPr lang="fa-IR" dirty="0" smtClean="0"/>
              <a:t> </a:t>
            </a:r>
            <a:endParaRPr lang="en-US" dirty="0" smtClean="0"/>
          </a:p>
          <a:p>
            <a:pPr algn="ctr"/>
            <a:endParaRPr lang="en-US" dirty="0"/>
          </a:p>
        </p:txBody>
      </p:sp>
    </p:spTree>
  </p:cSld>
  <p:clrMapOvr>
    <a:masterClrMapping/>
  </p:clrMapOvr>
  <p:transition>
    <p:checke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301752" y="2743200"/>
            <a:ext cx="8503920" cy="3355848"/>
          </a:xfrm>
        </p:spPr>
        <p:txBody>
          <a:bodyPr/>
          <a:lstStyle/>
          <a:p>
            <a:pPr algn="ctr"/>
            <a:r>
              <a:rPr lang="fa-IR" dirty="0" smtClean="0"/>
              <a:t>مدرسه بنایی یک طبقه است که زیرزمین بزرگی نیز دارد.بخش جنوبی آن مستطیلی کشیده در امتداد شرق به غرب است که سالن اجتماعات و کلاس های درس را در خود جای می دهد و در بدنه ی اصلی ساختمان را می سازد.دو بازوی شرقی و غربی که به دو انتهای این بدنه ی اصلی متصل شده اند فضاهای اداری،سالن کوچک و کتابخانه را در خود جای می دهند.</a:t>
            </a:r>
            <a:endParaRPr lang="en-US" dirty="0"/>
          </a:p>
        </p:txBody>
      </p:sp>
    </p:spTree>
  </p:cSld>
  <p:clrMapOvr>
    <a:masterClrMapping/>
  </p:clrMapOvr>
  <p:transition>
    <p:checke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301752" y="2209800"/>
            <a:ext cx="8503920" cy="3889248"/>
          </a:xfrm>
        </p:spPr>
        <p:txBody>
          <a:bodyPr/>
          <a:lstStyle/>
          <a:p>
            <a:pPr algn="ctr"/>
            <a:r>
              <a:rPr lang="fa-IR" dirty="0" smtClean="0"/>
              <a:t>در بدنه ی اصلی دو راهروی طولی به شکل رواق در شمال و جنوب قرار گرفته که کلاس های درس را احاطه کرده اند.این راهروها و ردیف کلاس های میان آنها توسط بخش میانی قطع شده است؛بخشی که حجمی بلندتر از طرفین را دارد.در اینجا تالار اجتماعات در طرف شمال(رو به حیاط اصلی)و رواق ورودی در سمت جنوب واقع شده است.</a:t>
            </a:r>
            <a:endParaRPr lang="en-US" dirty="0" smtClean="0"/>
          </a:p>
          <a:p>
            <a:pPr algn="ctr"/>
            <a:r>
              <a:rPr lang="fa-IR" dirty="0" smtClean="0"/>
              <a:t> </a:t>
            </a:r>
            <a:endParaRPr lang="en-US" dirty="0" smtClean="0"/>
          </a:p>
          <a:p>
            <a:pPr algn="ctr"/>
            <a:endParaRPr lang="en-US" dirty="0"/>
          </a:p>
        </p:txBody>
      </p:sp>
    </p:spTree>
  </p:cSld>
  <p:clrMapOvr>
    <a:masterClrMapping/>
  </p:clrMapOvr>
  <p:transition>
    <p:checke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301752" y="2209800"/>
            <a:ext cx="8503920" cy="3889248"/>
          </a:xfrm>
        </p:spPr>
        <p:txBody>
          <a:bodyPr/>
          <a:lstStyle/>
          <a:p>
            <a:pPr algn="r"/>
            <a:r>
              <a:rPr lang="fa-IR" dirty="0" smtClean="0"/>
              <a:t> </a:t>
            </a:r>
            <a:endParaRPr lang="en-US" dirty="0" smtClean="0"/>
          </a:p>
          <a:p>
            <a:pPr algn="r"/>
            <a:r>
              <a:rPr lang="fa-IR" dirty="0" smtClean="0"/>
              <a:t>در طرح اولیه دو ورودی از سمت جنوب در نظر گرفته شده است.ورودی اصلی بر محور شمالی-جنوبی ساختمان و در مقابل رواق تالار اجتماعات قرار دارد.راهروهای چپ و راست این رواق میانی دسترسی به کلاس ها و دیگر بخش های مدرسه را ممکن می سازد.و ورودی دیگری در سمت شرقی دیوار جنوبی دارد.</a:t>
            </a:r>
            <a:endParaRPr lang="en-US" dirty="0" smtClean="0"/>
          </a:p>
          <a:p>
            <a:pPr algn="r"/>
            <a:r>
              <a:rPr lang="fa-IR" dirty="0" smtClean="0"/>
              <a:t> </a:t>
            </a:r>
            <a:endParaRPr lang="en-US" dirty="0" smtClean="0"/>
          </a:p>
          <a:p>
            <a:pPr algn="r"/>
            <a:endParaRPr lang="en-US" dirty="0"/>
          </a:p>
        </p:txBody>
      </p:sp>
    </p:spTree>
  </p:cSld>
  <p:clrMapOvr>
    <a:masterClrMapping/>
  </p:clrMapOvr>
  <p:transition>
    <p:checke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r"/>
            <a:r>
              <a:rPr lang="fa-IR" dirty="0" smtClean="0"/>
              <a:t>در همنشینی مدرسه با حیاط ها به چند نکته می توان اشاره کرد:اول آنکه حیاط اصلی مجموعه سطح قابل توجهی(تقریبا 55٪)از بستر طرح را به خود اختصاص می دهد و با آنکه با قرار دادن رواق ها در پیرامون این حیاط بزرگ ظاهرا چشم هایی نیز به سوی آن گشوده می شود،اما فقدان طرحی برای حیاط سازی و خالی رها شدن آن نشان از کم اعتباری حیاط دارد.دوم آنکه فضاهای اصلی مثل کلاس های درس بدنه ی اصلی و اتاق های بازوی شرقی وغربی-که میتوانستند متوجه حیاط اصلی باشند و اعتباری برای آن کسب کنند -رو به سوی حیاط های کوچک و باریک پیرامونی دارند.</a:t>
            </a:r>
            <a:endParaRPr lang="en-US" dirty="0"/>
          </a:p>
        </p:txBody>
      </p:sp>
    </p:spTree>
  </p:cSld>
  <p:clrMapOvr>
    <a:masterClrMapping/>
  </p:clrMapOvr>
  <p:transition>
    <p:checker dir="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48</TotalTime>
  <Words>1321</Words>
  <Application>Microsoft Office PowerPoint</Application>
  <PresentationFormat>On-screen Show (4:3)</PresentationFormat>
  <Paragraphs>50</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Civic</vt:lpstr>
      <vt:lpstr>مدرسه ایرانشهر</vt:lpstr>
      <vt:lpstr>مدرسه ی ایرانشهر</vt:lpstr>
      <vt:lpstr>Slide 3</vt:lpstr>
      <vt:lpstr>سازماندهی فضایی </vt:lpstr>
      <vt:lpstr>Slide 5</vt:lpstr>
      <vt:lpstr>Slide 6</vt:lpstr>
      <vt:lpstr>Slide 7</vt:lpstr>
      <vt:lpstr>Slide 8</vt:lpstr>
      <vt:lpstr>Slide 9</vt:lpstr>
      <vt:lpstr>Slide 10</vt:lpstr>
      <vt:lpstr>Slide 11</vt:lpstr>
      <vt:lpstr>نمای ساختمان </vt:lpstr>
      <vt:lpstr>Slide 13</vt:lpstr>
      <vt:lpstr>Slide 14</vt:lpstr>
      <vt:lpstr>Slide 15</vt:lpstr>
      <vt:lpstr>Slide 16</vt:lpstr>
      <vt:lpstr>Slide 17</vt:lpstr>
      <vt:lpstr>Slide 18</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مدرسه ی ایرانشهر</dc:title>
  <dc:creator>BASHIR RAYANEH</dc:creator>
  <cp:lastModifiedBy>BASHIR RAYANEH</cp:lastModifiedBy>
  <cp:revision>10</cp:revision>
  <dcterms:created xsi:type="dcterms:W3CDTF">2013-04-08T20:18:49Z</dcterms:created>
  <dcterms:modified xsi:type="dcterms:W3CDTF">2013-04-09T04:14:51Z</dcterms:modified>
</cp:coreProperties>
</file>