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5" r:id="rId4"/>
    <p:sldId id="281" r:id="rId5"/>
    <p:sldId id="283" r:id="rId6"/>
    <p:sldId id="284" r:id="rId7"/>
    <p:sldId id="286" r:id="rId8"/>
    <p:sldId id="259" r:id="rId9"/>
    <p:sldId id="287" r:id="rId10"/>
    <p:sldId id="260" r:id="rId11"/>
    <p:sldId id="262" r:id="rId12"/>
    <p:sldId id="263" r:id="rId13"/>
    <p:sldId id="264" r:id="rId14"/>
    <p:sldId id="266" r:id="rId15"/>
    <p:sldId id="267" r:id="rId16"/>
    <p:sldId id="271" r:id="rId17"/>
    <p:sldId id="269" r:id="rId18"/>
    <p:sldId id="268" r:id="rId19"/>
    <p:sldId id="282" r:id="rId20"/>
    <p:sldId id="270" r:id="rId21"/>
    <p:sldId id="273" r:id="rId22"/>
    <p:sldId id="274" r:id="rId23"/>
    <p:sldId id="288" r:id="rId24"/>
    <p:sldId id="289" r:id="rId25"/>
    <p:sldId id="290" r:id="rId26"/>
    <p:sldId id="293" r:id="rId27"/>
    <p:sldId id="292" r:id="rId28"/>
    <p:sldId id="291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8659-DAB8-4D36-B936-E8C3FF8E1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2363CF-7D3D-4176-9B89-AF4071DF8F8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Yahya\Desktop\&#1601;&#1575;&#1610;&#1604;%20&#1589;&#1608;&#1578;&#1610;%20&#1603;&#1578;&#1575;&#1576;\09%20lesson%205\28%20lesson%205-3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hamshahry\Desktop\&#1601;&#1575;&#1610;&#1604;%20&#1589;&#1608;&#1578;&#1610;%20&#1603;&#1578;&#1575;&#1576;\02%20Welcome\01%20abc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Yahya\Desktop\&#1601;&#1575;&#1610;&#1604;%20&#1589;&#1608;&#1578;&#1610;%20&#1603;&#1578;&#1575;&#1576;\09%20lesson%205\29%20lesson%205-4.mp3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Yahya\Desktop\&#1601;&#1575;&#1610;&#1604;%20&#1589;&#1608;&#1578;&#1610;%20&#1603;&#1578;&#1575;&#1576;\09%20lesson%205\26%20lesson%205-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Yahya\Desktop\&#1601;&#1575;&#1610;&#1604;%20&#1589;&#1608;&#1578;&#1610;%20&#1603;&#1578;&#1575;&#1576;\09%20lesson%205\31%20lesson%205-6.mp3" TargetMode="External"/><Relationship Id="rId1" Type="http://schemas.openxmlformats.org/officeDocument/2006/relationships/audio" Target="file:///C:\Users\Yahya\Desktop\&#1601;&#1575;&#1610;&#1604;%20&#1589;&#1608;&#1578;&#1610;%20&#1603;&#1578;&#1575;&#1576;\09%20lesson%205\30%20lesson%205-5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Yahya\Desktop\&#1601;&#1575;&#1610;&#1604;%20&#1589;&#1608;&#1578;&#1610;%20&#1603;&#1578;&#1575;&#1576;\09%20lesson%205\27%20lesson%205-2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7596336" cy="58326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Comic Sans MS" pitchFamily="66" charset="0"/>
              </a:rPr>
              <a:t>LESSON </a:t>
            </a:r>
            <a:r>
              <a:rPr lang="fa-IR" sz="6000" dirty="0" smtClean="0">
                <a:latin typeface="Comic Sans MS" pitchFamily="66" charset="0"/>
              </a:rPr>
              <a:t>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mic Sans MS" pitchFamily="66" charset="0"/>
              </a:rPr>
              <a:t>MY APPEARANCE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Identifying People by their Appearance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150 </a:t>
            </a:r>
            <a:r>
              <a:rPr lang="en-US" sz="2800" dirty="0" err="1" smtClean="0">
                <a:solidFill>
                  <a:srgbClr val="00B050"/>
                </a:solidFill>
                <a:latin typeface="Comic Sans MS" pitchFamily="66" charset="0"/>
              </a:rPr>
              <a:t>mins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in 3 sessions</a:t>
            </a:r>
            <a:b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dirty="0" err="1" smtClean="0">
                <a:latin typeface="Comic Sans MS" pitchFamily="66" charset="0"/>
              </a:rPr>
              <a:t>Letters: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, l , r</a:t>
            </a:r>
            <a:b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rgbClr val="FFFF00"/>
                </a:solidFill>
                <a:latin typeface="Comic Sans MS" pitchFamily="66" charset="0"/>
              </a:rPr>
              <a:t>words and expressions</a:t>
            </a: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>(tall , short , young , old , suit , shirt , jacket , trousers , </a:t>
            </a:r>
            <a:r>
              <a:rPr lang="en-US" sz="1800" dirty="0" err="1" smtClean="0">
                <a:solidFill>
                  <a:srgbClr val="002060"/>
                </a:solidFill>
                <a:latin typeface="Comic Sans MS" pitchFamily="66" charset="0"/>
              </a:rPr>
              <a:t>manteau</a:t>
            </a: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> , scarf , chador , shoes , gloves , wear and </a:t>
            </a:r>
            <a:r>
              <a:rPr lang="en-US" sz="1800" dirty="0" err="1" smtClean="0">
                <a:solidFill>
                  <a:srgbClr val="002060"/>
                </a:solidFill>
                <a:latin typeface="Comic Sans MS" pitchFamily="66" charset="0"/>
              </a:rPr>
              <a:t>coulors</a:t>
            </a: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>  )</a:t>
            </a:r>
            <a:endParaRPr lang="en-US" sz="1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page 29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786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Practice 2      </a:t>
            </a:r>
            <a:r>
              <a:rPr lang="en-US" sz="2800" b="1" dirty="0" smtClean="0">
                <a:latin typeface="Comic Sans MS" pitchFamily="66" charset="0"/>
              </a:rPr>
              <a:t>Talking about appearance (age, clothes, and color)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5" name="28 lesson 5-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3108" y="1643050"/>
            <a:ext cx="385765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Sounds and Letters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708920"/>
            <a:ext cx="83529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Comic Sans MS" pitchFamily="66" charset="0"/>
              </a:rPr>
              <a:t>Aa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smtClean="0">
                <a:latin typeface="Comic Sans MS" pitchFamily="66" charset="0"/>
              </a:rPr>
              <a:t>Bb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Cc ,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Dd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latin typeface="Comic Sans MS" pitchFamily="66" charset="0"/>
              </a:rPr>
              <a:t>Ee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Ff , </a:t>
            </a:r>
            <a:r>
              <a:rPr lang="en-US" sz="4000" b="1" dirty="0" err="1" smtClean="0">
                <a:latin typeface="Comic Sans MS" pitchFamily="66" charset="0"/>
              </a:rPr>
              <a:t>Gg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smtClean="0">
                <a:latin typeface="Comic Sans MS" pitchFamily="66" charset="0"/>
              </a:rPr>
              <a:t>Ii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Jj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latin typeface="Comic Sans MS" pitchFamily="66" charset="0"/>
              </a:rPr>
              <a:t>Kk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b="1" dirty="0" smtClean="0">
                <a:latin typeface="Comic Sans MS" pitchFamily="66" charset="0"/>
              </a:rPr>
              <a:t>Mm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latin typeface="Comic Sans MS" pitchFamily="66" charset="0"/>
              </a:rPr>
              <a:t>Nn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Oo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</a:t>
            </a:r>
            <a:r>
              <a:rPr lang="en-US" sz="4000" b="1" dirty="0" smtClean="0">
                <a:latin typeface="Comic Sans MS" pitchFamily="66" charset="0"/>
              </a:rPr>
              <a:t>Pp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Qq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Rr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b="1" dirty="0" smtClean="0">
                <a:latin typeface="Comic Sans MS" pitchFamily="66" charset="0"/>
              </a:rPr>
              <a:t>Ss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latin typeface="Comic Sans MS" pitchFamily="66" charset="0"/>
              </a:rPr>
              <a:t>Tt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latin typeface="Comic Sans MS" pitchFamily="66" charset="0"/>
              </a:rPr>
              <a:t>Uu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Vv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Ww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Xx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Zz</a:t>
            </a: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536" y="2708920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3688" y="2708920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59832" y="270892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71934" y="2571744"/>
            <a:ext cx="9361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72132" y="2714620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4248" y="2564904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7158" y="3429000"/>
            <a:ext cx="8640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1680" y="3429000"/>
            <a:ext cx="7920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59832" y="3429000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95936" y="3429000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92080" y="3429000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72264" y="3429000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40352" y="3356992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7584" y="4077072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79712" y="4077072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71802" y="4071942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83968" y="4077072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15008" y="4071942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15140" y="4000504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929586" y="4071942"/>
            <a:ext cx="7920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7224" y="4643446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95736" y="465313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47864" y="4725144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004048" y="4653136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00192" y="4725144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24328" y="4653136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01 ab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5643578"/>
            <a:ext cx="1512168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421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Page 30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001157" cy="503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29 lesson 5-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5786454"/>
            <a:ext cx="1500198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41216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chador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5229200"/>
            <a:ext cx="41216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cha</a:t>
            </a:r>
            <a:r>
              <a:rPr lang="en-US" sz="9600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9600" dirty="0" smtClean="0">
                <a:latin typeface="Comic Sans MS" pitchFamily="66" charset="0"/>
              </a:rPr>
              <a:t>or</a:t>
            </a:r>
            <a:endParaRPr lang="en-US" sz="96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28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518443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en-US" sz="20000" b="1" dirty="0" smtClean="0">
                <a:latin typeface="Comic Sans MS" pitchFamily="66" charset="0"/>
              </a:rPr>
              <a:t>D d</a:t>
            </a:r>
            <a:endParaRPr lang="en-US" sz="20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596" y="5013176"/>
            <a:ext cx="38576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8800" dirty="0" err="1" smtClean="0">
                <a:latin typeface="Comic Sans MS" pitchFamily="66" charset="0"/>
              </a:rPr>
              <a:t>orna</a:t>
            </a:r>
            <a:endParaRPr lang="en-US" sz="8800" dirty="0">
              <a:latin typeface="Comic Sans MS" pitchFamily="66" charset="0"/>
            </a:endParaRP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4283968" y="5373216"/>
            <a:ext cx="7191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dirty="0">
                <a:latin typeface="Comic Sans MS" pitchFamily="66" charset="0"/>
              </a:rPr>
              <a:t>-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36096" y="4869160"/>
            <a:ext cx="31130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8800" dirty="0" smtClean="0">
                <a:latin typeface="Comic Sans MS" pitchFamily="66" charset="0"/>
              </a:rPr>
              <a:t>esk</a:t>
            </a:r>
            <a:endParaRPr lang="en-US" sz="8800" dirty="0">
              <a:latin typeface="Comic Sans MS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380038" y="1000109"/>
            <a:ext cx="236537" cy="1954230"/>
          </a:xfrm>
          <a:custGeom>
            <a:avLst/>
            <a:gdLst>
              <a:gd name="connsiteX0" fmla="*/ 31102 w 236375"/>
              <a:gd name="connsiteY0" fmla="*/ 0 h 1275183"/>
              <a:gd name="connsiteX1" fmla="*/ 31102 w 236375"/>
              <a:gd name="connsiteY1" fmla="*/ 1026368 h 1275183"/>
              <a:gd name="connsiteX2" fmla="*/ 217714 w 236375"/>
              <a:gd name="connsiteY2" fmla="*/ 1250302 h 1275183"/>
              <a:gd name="connsiteX3" fmla="*/ 143069 w 236375"/>
              <a:gd name="connsiteY3" fmla="*/ 1119674 h 1275183"/>
              <a:gd name="connsiteX4" fmla="*/ 217714 w 236375"/>
              <a:gd name="connsiteY4" fmla="*/ 1250302 h 1275183"/>
              <a:gd name="connsiteX5" fmla="*/ 68425 w 236375"/>
              <a:gd name="connsiteY5" fmla="*/ 1268963 h 1275183"/>
              <a:gd name="connsiteX6" fmla="*/ 68425 w 236375"/>
              <a:gd name="connsiteY6" fmla="*/ 1268963 h 127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375" h="1275183">
                <a:moveTo>
                  <a:pt x="31102" y="0"/>
                </a:moveTo>
                <a:cubicBezTo>
                  <a:pt x="15551" y="408992"/>
                  <a:pt x="0" y="817984"/>
                  <a:pt x="31102" y="1026368"/>
                </a:cubicBezTo>
                <a:cubicBezTo>
                  <a:pt x="62204" y="1234752"/>
                  <a:pt x="199053" y="1234751"/>
                  <a:pt x="217714" y="1250302"/>
                </a:cubicBezTo>
                <a:cubicBezTo>
                  <a:pt x="236375" y="1265853"/>
                  <a:pt x="143069" y="1119674"/>
                  <a:pt x="143069" y="1119674"/>
                </a:cubicBezTo>
                <a:cubicBezTo>
                  <a:pt x="143069" y="1119674"/>
                  <a:pt x="230155" y="1225421"/>
                  <a:pt x="217714" y="1250302"/>
                </a:cubicBezTo>
                <a:cubicBezTo>
                  <a:pt x="205273" y="1275183"/>
                  <a:pt x="68425" y="1268963"/>
                  <a:pt x="68425" y="1268963"/>
                </a:cubicBezTo>
                <a:lnTo>
                  <a:pt x="68425" y="1268963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>
            <a:endCxn id="8" idx="0"/>
          </p:cNvCxnSpPr>
          <p:nvPr/>
        </p:nvCxnSpPr>
        <p:spPr>
          <a:xfrm>
            <a:off x="3941504" y="1714488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07125" y="1964521"/>
            <a:ext cx="1857388" cy="714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019175" y="838200"/>
            <a:ext cx="1897062" cy="2443162"/>
          </a:xfrm>
          <a:custGeom>
            <a:avLst/>
            <a:gdLst>
              <a:gd name="connsiteX0" fmla="*/ 438150 w 1897062"/>
              <a:gd name="connsiteY0" fmla="*/ 0 h 2443162"/>
              <a:gd name="connsiteX1" fmla="*/ 1438275 w 1897062"/>
              <a:gd name="connsiteY1" fmla="*/ 428625 h 2443162"/>
              <a:gd name="connsiteX2" fmla="*/ 1895475 w 1897062"/>
              <a:gd name="connsiteY2" fmla="*/ 1276350 h 2443162"/>
              <a:gd name="connsiteX3" fmla="*/ 1447800 w 1897062"/>
              <a:gd name="connsiteY3" fmla="*/ 2286000 h 2443162"/>
              <a:gd name="connsiteX4" fmla="*/ 190500 w 1897062"/>
              <a:gd name="connsiteY4" fmla="*/ 2219325 h 2443162"/>
              <a:gd name="connsiteX5" fmla="*/ 304800 w 1897062"/>
              <a:gd name="connsiteY5" fmla="*/ 2209800 h 2443162"/>
              <a:gd name="connsiteX6" fmla="*/ 161925 w 1897062"/>
              <a:gd name="connsiteY6" fmla="*/ 2219325 h 2443162"/>
              <a:gd name="connsiteX7" fmla="*/ 238125 w 1897062"/>
              <a:gd name="connsiteY7" fmla="*/ 2286000 h 2443162"/>
              <a:gd name="connsiteX8" fmla="*/ 209550 w 1897062"/>
              <a:gd name="connsiteY8" fmla="*/ 2190750 h 2443162"/>
              <a:gd name="connsiteX9" fmla="*/ 171450 w 1897062"/>
              <a:gd name="connsiteY9" fmla="*/ 2228850 h 244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7062" h="2443162">
                <a:moveTo>
                  <a:pt x="438150" y="0"/>
                </a:moveTo>
                <a:cubicBezTo>
                  <a:pt x="816769" y="107950"/>
                  <a:pt x="1195388" y="215900"/>
                  <a:pt x="1438275" y="428625"/>
                </a:cubicBezTo>
                <a:cubicBezTo>
                  <a:pt x="1681162" y="641350"/>
                  <a:pt x="1893888" y="966788"/>
                  <a:pt x="1895475" y="1276350"/>
                </a:cubicBezTo>
                <a:cubicBezTo>
                  <a:pt x="1897062" y="1585912"/>
                  <a:pt x="1731962" y="2128838"/>
                  <a:pt x="1447800" y="2286000"/>
                </a:cubicBezTo>
                <a:cubicBezTo>
                  <a:pt x="1163638" y="2443162"/>
                  <a:pt x="381000" y="2232025"/>
                  <a:pt x="190500" y="2219325"/>
                </a:cubicBezTo>
                <a:cubicBezTo>
                  <a:pt x="0" y="2206625"/>
                  <a:pt x="309562" y="2209800"/>
                  <a:pt x="304800" y="2209800"/>
                </a:cubicBezTo>
                <a:cubicBezTo>
                  <a:pt x="300038" y="2209800"/>
                  <a:pt x="173037" y="2206625"/>
                  <a:pt x="161925" y="2219325"/>
                </a:cubicBezTo>
                <a:cubicBezTo>
                  <a:pt x="150813" y="2232025"/>
                  <a:pt x="230188" y="2290763"/>
                  <a:pt x="238125" y="2286000"/>
                </a:cubicBezTo>
                <a:cubicBezTo>
                  <a:pt x="246063" y="2281238"/>
                  <a:pt x="220663" y="2200275"/>
                  <a:pt x="209550" y="2190750"/>
                </a:cubicBezTo>
                <a:cubicBezTo>
                  <a:pt x="198438" y="2181225"/>
                  <a:pt x="184944" y="2205037"/>
                  <a:pt x="171450" y="2228850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854450" y="1295400"/>
            <a:ext cx="1290637" cy="1901825"/>
          </a:xfrm>
          <a:custGeom>
            <a:avLst/>
            <a:gdLst>
              <a:gd name="connsiteX0" fmla="*/ 1079500 w 1290637"/>
              <a:gd name="connsiteY0" fmla="*/ 238125 h 1901825"/>
              <a:gd name="connsiteX1" fmla="*/ 317500 w 1290637"/>
              <a:gd name="connsiteY1" fmla="*/ 133350 h 1901825"/>
              <a:gd name="connsiteX2" fmla="*/ 22225 w 1290637"/>
              <a:gd name="connsiteY2" fmla="*/ 1038225 h 1901825"/>
              <a:gd name="connsiteX3" fmla="*/ 450850 w 1290637"/>
              <a:gd name="connsiteY3" fmla="*/ 1781175 h 1901825"/>
              <a:gd name="connsiteX4" fmla="*/ 1184275 w 1290637"/>
              <a:gd name="connsiteY4" fmla="*/ 1762125 h 1901825"/>
              <a:gd name="connsiteX5" fmla="*/ 1089025 w 1290637"/>
              <a:gd name="connsiteY5" fmla="*/ 1743075 h 1901825"/>
              <a:gd name="connsiteX6" fmla="*/ 1165225 w 1290637"/>
              <a:gd name="connsiteY6" fmla="*/ 1762125 h 1901825"/>
              <a:gd name="connsiteX7" fmla="*/ 1127125 w 1290637"/>
              <a:gd name="connsiteY7" fmla="*/ 1828800 h 1901825"/>
              <a:gd name="connsiteX8" fmla="*/ 1174750 w 1290637"/>
              <a:gd name="connsiteY8" fmla="*/ 1762125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637" h="1901825">
                <a:moveTo>
                  <a:pt x="1079500" y="238125"/>
                </a:moveTo>
                <a:cubicBezTo>
                  <a:pt x="786606" y="119062"/>
                  <a:pt x="493713" y="0"/>
                  <a:pt x="317500" y="133350"/>
                </a:cubicBezTo>
                <a:cubicBezTo>
                  <a:pt x="141288" y="266700"/>
                  <a:pt x="0" y="763588"/>
                  <a:pt x="22225" y="1038225"/>
                </a:cubicBezTo>
                <a:cubicBezTo>
                  <a:pt x="44450" y="1312862"/>
                  <a:pt x="257175" y="1660525"/>
                  <a:pt x="450850" y="1781175"/>
                </a:cubicBezTo>
                <a:cubicBezTo>
                  <a:pt x="644525" y="1901825"/>
                  <a:pt x="1077913" y="1768475"/>
                  <a:pt x="1184275" y="1762125"/>
                </a:cubicBezTo>
                <a:cubicBezTo>
                  <a:pt x="1290637" y="1755775"/>
                  <a:pt x="1092200" y="1743075"/>
                  <a:pt x="1089025" y="1743075"/>
                </a:cubicBezTo>
                <a:cubicBezTo>
                  <a:pt x="1085850" y="1743075"/>
                  <a:pt x="1158875" y="1747837"/>
                  <a:pt x="1165225" y="1762125"/>
                </a:cubicBezTo>
                <a:cubicBezTo>
                  <a:pt x="1171575" y="1776413"/>
                  <a:pt x="1125538" y="1828800"/>
                  <a:pt x="1127125" y="1828800"/>
                </a:cubicBezTo>
                <a:cubicBezTo>
                  <a:pt x="1128712" y="1828800"/>
                  <a:pt x="1151731" y="1795462"/>
                  <a:pt x="1174750" y="1762125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71480"/>
            <a:ext cx="20717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48680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example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04864"/>
            <a:ext cx="1914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4000" b="1" dirty="0" smtClean="0">
                <a:latin typeface="Comic Sans MS" pitchFamily="66" charset="0"/>
              </a:rPr>
              <a:t>entist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857356" y="1928802"/>
            <a:ext cx="21034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4000" b="1" dirty="0" smtClean="0">
                <a:latin typeface="Comic Sans MS" pitchFamily="66" charset="0"/>
              </a:rPr>
              <a:t>river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000496" y="2214554"/>
            <a:ext cx="2222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d</a:t>
            </a:r>
            <a:r>
              <a:rPr lang="en-US" sz="4000" b="1" dirty="0" smtClean="0">
                <a:latin typeface="Comic Sans MS" pitchFamily="66" charset="0"/>
              </a:rPr>
              <a:t>octor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6286512" y="2214554"/>
            <a:ext cx="2735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, birth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4000" b="1" dirty="0" smtClean="0">
                <a:latin typeface="Comic Sans MS" pitchFamily="66" charset="0"/>
              </a:rPr>
              <a:t>ay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3140968"/>
            <a:ext cx="1547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Re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 </a:t>
            </a:r>
            <a:r>
              <a:rPr lang="en-US" sz="4000" b="1" dirty="0" smtClean="0">
                <a:latin typeface="Comic Sans MS" pitchFamily="66" charset="0"/>
              </a:rPr>
              <a:t>,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3143248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Ol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 </a:t>
            </a:r>
            <a:r>
              <a:rPr lang="en-US" sz="4000" b="1" dirty="0" smtClean="0">
                <a:latin typeface="Comic Sans MS" pitchFamily="66" charset="0"/>
              </a:rPr>
              <a:t>,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3143248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frien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3143248"/>
            <a:ext cx="2456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,</a:t>
            </a:r>
            <a:r>
              <a:rPr lang="en-US" sz="4000" b="1" dirty="0" smtClean="0"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4000" b="1" dirty="0" err="1" smtClean="0">
                <a:latin typeface="Comic Sans MS" pitchFamily="66" charset="0"/>
              </a:rPr>
              <a:t>abiran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3071810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4000" b="1" dirty="0" err="1" smtClean="0">
                <a:latin typeface="Comic Sans MS" pitchFamily="66" charset="0"/>
              </a:rPr>
              <a:t>arab</a:t>
            </a:r>
            <a:endParaRPr 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0728"/>
            <a:ext cx="2377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gloves</a:t>
            </a:r>
            <a:endParaRPr lang="en-US" sz="60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4797152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g</a:t>
            </a:r>
            <a:r>
              <a:rPr lang="en-US" sz="9600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9600" dirty="0" smtClean="0">
                <a:latin typeface="Comic Sans MS" pitchFamily="66" charset="0"/>
              </a:rPr>
              <a:t>oves</a:t>
            </a:r>
            <a:endParaRPr lang="en-US" sz="9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14356"/>
            <a:ext cx="285752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39565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      </a:t>
            </a:r>
            <a:r>
              <a:rPr lang="en-US" sz="20000" b="1" dirty="0" smtClean="0">
                <a:latin typeface="Comic Sans MS" pitchFamily="66" charset="0"/>
              </a:rPr>
              <a:t>L </a:t>
            </a:r>
            <a:r>
              <a:rPr lang="en-US" sz="20000" b="1" dirty="0" err="1" smtClean="0">
                <a:latin typeface="Comic Sans MS" pitchFamily="66" charset="0"/>
              </a:rPr>
              <a:t>l</a:t>
            </a:r>
            <a:endParaRPr lang="en-US" sz="20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7450" y="4724400"/>
            <a:ext cx="32159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9600" dirty="0" err="1" smtClean="0">
                <a:latin typeface="Comic Sans MS" pitchFamily="66" charset="0"/>
              </a:rPr>
              <a:t>a</a:t>
            </a:r>
            <a:r>
              <a:rPr lang="en-US" sz="9600" dirty="0" err="1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9600" dirty="0" err="1" smtClean="0">
                <a:latin typeface="Comic Sans MS" pitchFamily="66" charset="0"/>
              </a:rPr>
              <a:t>eh</a:t>
            </a:r>
            <a:endParaRPr lang="en-US" sz="9600" dirty="0">
              <a:latin typeface="Comic Sans MS" pitchFamily="66" charset="0"/>
            </a:endParaRP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211638" y="4868863"/>
            <a:ext cx="720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dirty="0">
                <a:latin typeface="Comic Sans MS" pitchFamily="66" charset="0"/>
              </a:rPr>
              <a:t>-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1250" y="4581128"/>
            <a:ext cx="4222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b</a:t>
            </a:r>
            <a:r>
              <a:rPr lang="en-US" sz="9600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9600" dirty="0" smtClean="0">
                <a:latin typeface="Comic Sans MS" pitchFamily="66" charset="0"/>
              </a:rPr>
              <a:t>ue</a:t>
            </a:r>
            <a:endParaRPr lang="en-US" sz="9600" dirty="0">
              <a:latin typeface="Comic Sans MS" pitchFamily="66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28662" y="1142984"/>
            <a:ext cx="1605642" cy="2137229"/>
          </a:xfrm>
          <a:custGeom>
            <a:avLst/>
            <a:gdLst>
              <a:gd name="connsiteX0" fmla="*/ 136071 w 1605642"/>
              <a:gd name="connsiteY0" fmla="*/ 0 h 2137229"/>
              <a:gd name="connsiteX1" fmla="*/ 92528 w 1605642"/>
              <a:gd name="connsiteY1" fmla="*/ 1796143 h 2137229"/>
              <a:gd name="connsiteX2" fmla="*/ 691242 w 1605642"/>
              <a:gd name="connsiteY2" fmla="*/ 2046514 h 2137229"/>
              <a:gd name="connsiteX3" fmla="*/ 1605642 w 1605642"/>
              <a:gd name="connsiteY3" fmla="*/ 1796143 h 2137229"/>
              <a:gd name="connsiteX4" fmla="*/ 1605642 w 1605642"/>
              <a:gd name="connsiteY4" fmla="*/ 1796143 h 213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642" h="2137229">
                <a:moveTo>
                  <a:pt x="136071" y="0"/>
                </a:moveTo>
                <a:cubicBezTo>
                  <a:pt x="68035" y="727528"/>
                  <a:pt x="0" y="1455057"/>
                  <a:pt x="92528" y="1796143"/>
                </a:cubicBezTo>
                <a:cubicBezTo>
                  <a:pt x="185057" y="2137229"/>
                  <a:pt x="439056" y="2046514"/>
                  <a:pt x="691242" y="2046514"/>
                </a:cubicBezTo>
                <a:cubicBezTo>
                  <a:pt x="943428" y="2046514"/>
                  <a:pt x="1605642" y="1796143"/>
                  <a:pt x="1605642" y="1796143"/>
                </a:cubicBezTo>
                <a:lnTo>
                  <a:pt x="1605642" y="1796143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643174" y="2000240"/>
            <a:ext cx="1857388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AutoShape 2" descr="data:image/jpeg;base64,/9j/4AAQSkZJRgABAQAAAQABAAD/2wCEAAkGBxISEhISEhAUFRISFw8VFBASEBIPFBQUFRQWFhQRFBQYHCggGBolHBQVITEhJSkrLi4uFx8zODMsNyguLisBCgoKDQwNFBAQFCwcHBwsLCwsLCwtMSssLCwsLDc3LCwrLCwwLCwsLDcsLCssLCwsLCw3KysrNyssKywrKysrK//AABEIAQYAwAMBIgACEQEDEQH/xAAbAAEAAgMBAQAAAAAAAAAAAAAABAUCAwYHAf/EAEAQAAIBAgMEBwUECAYDAAAAAAABAgMRBBIhBTFBYQYTMlFxgZEiobHB0QdCcoIjUlNic5Ky8BQzQ6LS8RUkNP/EABYBAQEBAAAAAAAAAAAAAAAAAAABAv/EABkRAQEBAQEBAAAAAAAAAAAAAAABETESAv/aAAwDAQACEQMRAD8A9xAAAAAAAAAAAAAAAAAAAAAAAAAAAAAAAAAAAAAAAAAAAAAAAAAAAAAAAAAAAAAAAAAAAAAAAAAPjYH0iY3aNKl25WfCK1k/JEHH7Ub9il5z/wCP1K6lgVvere9vV+bM36Eiv0kk/wDLo+c38l9SO9s4l7sq8IX+LJMcKlwM1hyeqIsdr4lb8r8YfQkUekTX+ZS84P5P6mzqDVPDJ8B6ouMJjqdXsSTfFbmvFMknJVsHZ5otprc07NeDJ+zdtNNU63gqm5PlLu8TUui+ABQAAAAAAAAAAAAAAAAKvaFZzbhHsrtPvf6vgTsXVyxb48CLhaNoolESNCxmokiUR1ZjBpijbGBmoGaRcGtwMJQN9z7kNYIFWBAxGGUi5q0SHKn7jNgy2Jimv0U3+Bvu/VLkoa8PZzLRqzXiW+Dr54KXr48TUo3gAoAAAAAAAAAAAAAKvatS8oQ82S9ySKupK+IfLQs6jMj4ZxiYQRtQkHzKYs2GLRoamzdBmqSEJEEixExUUnc3qZHxU76CiuxEnfl3G7Ydf25Q71deK3mjFcPA07MnbEQ55l7mQdOADQAAAAAAAAAAAAAOfv8A+xLxZZVJWK7aKyYhS4SSfyf98ydiF7NzI2Upn3E4iNKDnN2isqcrXtdpJvuV3v4EajMlYihGrTnTmrxqRlGS5SVn8TQiz25h1ddbeSuurjGcpt7rKCV2aXtCve6wdRxaVk6lGM971cXLThxJmzajdOKk7zheE33yg8rfna/mjbN6rzXr/wBAVssRi5dnD0oLvrV23/LTi/iYYTHVOt6mvBQnKMpQcJ56c1FrMk2k1JJxdnwd777WspFdtbDQnSeaLbi7wcZShJVH7Mcs4tNNuVtODIJrZokz5hMOqVOFON7QjGKbd27Le297e+5jU107xgh4+XZ8PiyLs13xNPxm/SLNuOleT5aeg6N081eU+EI285P6JkR1IANKAAAAAAAAAAAAAKjpJh3KnnW+m7/l4/J+Q2ZX6ymvAtpK6s9z4HO4Rf4erKk+y9YP917vp5EG++VtEqlVMMXTvqjCiyjKi8taa4VYqa/FC0J+5035M17XxVSCjkpOeZ9reotNWTV766q/A+7ReWMKv7KcXL+HL2KnopZvyI27Rdor8dP+oCDsraVStJqVNRjHe034xVn3/IlYqV6lKH4qj8IWS/3Ti/IqeiE8yqv+B/QWdHWrWn+r1dJflWeXvqL05Ab6kiPVnYzqSIOJqcCVLUPF1d50HR7B9XSTa9qp7cuV9y8kVGz8D1tRX7MbSlz7onVCEAAVQAAAAAAAAAAAAAKvb+Dzwzx7dO7XNcV8/ItABy2C2nfSXgT6Mr7ih23huqrtLdJZkStm4h7iRnV64qScZK8ZJqS701Zr0ICqN0YKTvKE405N73KnLLmfjZPzJVKZyVTa082IjfLevN3SSa6tRhpe6+5fdxKqx6Gu0K1+HUX8qbLPBO1KL4zvUfjUbm/6jmMFWyUa0Y1syqwqRedOU0+rcYtOKXhqdTTrqcITSspxhJLuUkml7wRHxFWxClPz7lzZuxWrsS9iYTNUzvs093Ob4+S+JEW+zsN1cEuL1l4koArQAAAAAAAAAAAAAAAAAAOZ6ZRt1FRb1O3k7ae9ldg9Jtc7eBddLqWalHlJP3MooT/StrdLK/JpBm9dFSjaxwG2MBXnUxM4TnZVp5YppZbpSTs1qnvs9NeZ6ApaI5+rXyzxVrWlUg1f92jSSfqmBx+wZ143lUklbc40+rTTSXtRUpXd2el4W2SFuzkhbwUVY4ipRk6VTTg3p5bvQ7TZ1S9G/cpL0bXyBFfXnq0v75HRbHpZaUed2/N/Sxy1HWS5s7LDxtGK7kvgCdbAAGgAAAAAAAAAAAAAAAAAAacZh1Ug4S3P48DglanUnGc4xjTds0pWS17N+89DPP8Apvhs1SSouM5pxnOm+Dy2Sv32swlmrP8A8vT0hnhe101LRrvIFHG0s07VYTzZmssk90Emvd7ymrY60I0pqCk6cotq1lJ7o3uUuzKUoVYucMt1U/1YvcuT3Ax1XXpwirpSqJJRvZ3s9fAucLioRoSj1kMyzXipJtJyb1RyezpUp1IVk1dtKUZTu4u25abi5xVelGLm5012lZNagxbbKjGpUjacdIJ5U1mst8ree86lI5HoRSvKdRL2HToxU1ubTk2l6o64KAAAAAAAAAAAAAAAAAAAAAB5b9o9Sn18l1eSSjFSlJStUvumkt9t1+R6keafaRKoq3tWksq6u0lHLHje/G99QODxjhktFQv3qlUb95Cw1DXf6UWvkTtoVHkSk7R4L/EZvcvoV+FnC+iT/NJ/IwrotjzVOcZZZSaa0UEvK9jocVWvF3oVdb65KcVr+U5zZtR6ZYQ9ZM6SXXZezSatwpuT9bFHR/ZxGXU1HmXV5rQp75Rf3pPuvdacjrzjvs6jTyVtX1uZZ4tZVGOuRJep2JpAAAAAAAAAAAAAAAAAAAAAAPOvtD2bKFTrYt2qr2nJZlGUUrRV9ya4cmeimjHYSFWEqdRXjJWa+a7mB4DiM0l2oy5WjH4Gmi6ielKPipRLH7RMBLZtSMpU5zoVOxXgo2zfs5pvSXx9xylPphRW+NT+VfUiuywMpaXm4+GvwRc11Tcf/oqvlqeeQ6cUF92p/Kvqeo9Bujs8TGGJxNN06TtKFCa9ua+7Kav7MX3b3yA6b7P8NOGGeaNlKTlCT7c4v70vlyOmPiXcfSoAAAAAAAAAAAAAAAAAAD42ap1rG4wcEBBrY2S3RIdXaVbhBFvLDo0VcMkrgcj0mrzr4erRr0lKlUTi1x5OL4SXBnjeN+z2Tl+illj3TvN+qse/YvAqpv4EdbFiB4z0e6BKlVp1Kv6RwnCSjqoXi01mjxV1u4ns1DG4lpO8bPkbI7GgTsJhlDT7vw8AMKWLrcbehMpYiXFG+NBGapIBCdzYfEj6AAAAAAAAAAAAAAAAAAAAj4jUkGE4gRHTPnVkvKMgEdQMnHkbsh9cQMcPu+RtMYIyAAAAAAAAAAAAAAAAAAAAAAAAAAAAAAAAAAAAAAAAAA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2827338"/>
            <a:ext cx="43338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3" descr="C:\Users\Yahya\Pictures\y9hugkwc2gl3yg79ohqn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3000396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692696"/>
            <a:ext cx="1931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example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116" y="714356"/>
            <a:ext cx="20569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Comic Sans MS" pitchFamily="66" charset="0"/>
              </a:rPr>
              <a:t>he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en-US" sz="6600" b="1" dirty="0" smtClean="0">
                <a:latin typeface="Comic Sans MS" pitchFamily="66" charset="0"/>
              </a:rPr>
              <a:t>o</a:t>
            </a:r>
            <a:endParaRPr 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642910" y="2143116"/>
            <a:ext cx="3712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</a:t>
            </a:r>
            <a:r>
              <a:rPr lang="en-US" sz="6600" b="1" dirty="0" smtClean="0">
                <a:latin typeface="Comic Sans MS" pitchFamily="66" charset="0"/>
              </a:rPr>
              <a:t>we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6600" b="1" dirty="0" smtClean="0">
                <a:latin typeface="Comic Sans MS" pitchFamily="66" charset="0"/>
              </a:rPr>
              <a:t>come</a:t>
            </a:r>
            <a:endParaRPr lang="en-US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4929190" y="2143116"/>
            <a:ext cx="40815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latin typeface="Comic Sans MS" pitchFamily="66" charset="0"/>
              </a:rPr>
              <a:t>footba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en-US" sz="6600" dirty="0" smtClean="0">
                <a:latin typeface="Comic Sans MS" pitchFamily="66" charset="0"/>
              </a:rPr>
              <a:t> 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5706841" y="4857760"/>
            <a:ext cx="34371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latin typeface="Comic Sans MS" pitchFamily="66" charset="0"/>
              </a:rPr>
              <a:t>p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6600" b="1" dirty="0" smtClean="0">
                <a:latin typeface="Comic Sans MS" pitchFamily="66" charset="0"/>
              </a:rPr>
              <a:t>ease</a:t>
            </a:r>
            <a:r>
              <a:rPr lang="en-US" sz="6600" dirty="0" smtClean="0">
                <a:latin typeface="Comic Sans MS" pitchFamily="66" charset="0"/>
              </a:rPr>
              <a:t> </a:t>
            </a:r>
            <a:endParaRPr lang="en-US" sz="6600" dirty="0"/>
          </a:p>
        </p:txBody>
      </p:sp>
      <p:sp>
        <p:nvSpPr>
          <p:cNvPr id="8" name="Rectangle 7"/>
          <p:cNvSpPr/>
          <p:nvPr/>
        </p:nvSpPr>
        <p:spPr>
          <a:xfrm>
            <a:off x="285720" y="5072074"/>
            <a:ext cx="28857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latin typeface="Comic Sans MS" pitchFamily="66" charset="0"/>
              </a:rPr>
              <a:t>c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6600" b="1" dirty="0" smtClean="0">
                <a:latin typeface="Comic Sans MS" pitchFamily="66" charset="0"/>
              </a:rPr>
              <a:t>ass</a:t>
            </a:r>
            <a:r>
              <a:rPr lang="en-US" sz="6600" dirty="0" smtClean="0">
                <a:latin typeface="Comic Sans MS" pitchFamily="66" charset="0"/>
              </a:rPr>
              <a:t> </a:t>
            </a:r>
            <a:endParaRPr lang="en-US" sz="6600" dirty="0"/>
          </a:p>
        </p:txBody>
      </p:sp>
      <p:sp>
        <p:nvSpPr>
          <p:cNvPr id="9" name="Rectangle 8"/>
          <p:cNvSpPr/>
          <p:nvPr/>
        </p:nvSpPr>
        <p:spPr>
          <a:xfrm>
            <a:off x="2786050" y="3714752"/>
            <a:ext cx="30203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latin typeface="Comic Sans MS" pitchFamily="66" charset="0"/>
              </a:rPr>
              <a:t>b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6600" b="1" dirty="0" smtClean="0">
                <a:latin typeface="Comic Sans MS" pitchFamily="66" charset="0"/>
              </a:rPr>
              <a:t>ack</a:t>
            </a:r>
            <a:r>
              <a:rPr lang="en-US" sz="6600" dirty="0" smtClean="0">
                <a:latin typeface="Comic Sans MS" pitchFamily="66" charset="0"/>
              </a:rPr>
              <a:t> </a:t>
            </a:r>
            <a:endParaRPr lang="en-US" sz="6600" dirty="0"/>
          </a:p>
        </p:txBody>
      </p:sp>
      <p:sp>
        <p:nvSpPr>
          <p:cNvPr id="10" name="Rectangle 9"/>
          <p:cNvSpPr/>
          <p:nvPr/>
        </p:nvSpPr>
        <p:spPr>
          <a:xfrm>
            <a:off x="214282" y="3929066"/>
            <a:ext cx="22621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Comic Sans MS" pitchFamily="66" charset="0"/>
              </a:rPr>
              <a:t>,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6600" b="1" dirty="0" err="1" smtClean="0">
                <a:latin typeface="Comic Sans MS" pitchFamily="66" charset="0"/>
              </a:rPr>
              <a:t>ar</a:t>
            </a:r>
            <a:endParaRPr lang="en-US" sz="6600" b="1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6116" y="4857760"/>
            <a:ext cx="27270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6600" b="1" dirty="0" smtClean="0">
                <a:latin typeface="Comic Sans MS" pitchFamily="66" charset="0"/>
              </a:rPr>
              <a:t>pe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en-US" sz="6600" dirty="0" smtClean="0">
                <a:latin typeface="Comic Sans MS" pitchFamily="66" charset="0"/>
              </a:rPr>
              <a:t> </a:t>
            </a:r>
            <a:endParaRPr lang="en-US" sz="6600" dirty="0"/>
          </a:p>
        </p:txBody>
      </p:sp>
      <p:sp>
        <p:nvSpPr>
          <p:cNvPr id="12" name="Rectangle 11"/>
          <p:cNvSpPr/>
          <p:nvPr/>
        </p:nvSpPr>
        <p:spPr>
          <a:xfrm>
            <a:off x="6000760" y="3500438"/>
            <a:ext cx="31021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latin typeface="Comic Sans MS" pitchFamily="66" charset="0"/>
              </a:rPr>
              <a:t>ye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en-US" sz="6600" b="1" dirty="0" smtClean="0">
                <a:latin typeface="Comic Sans MS" pitchFamily="66" charset="0"/>
              </a:rPr>
              <a:t>ow</a:t>
            </a:r>
            <a:endParaRPr lang="en-US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41216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chador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5229200"/>
            <a:ext cx="41216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chado</a:t>
            </a:r>
            <a:r>
              <a:rPr lang="en-US" sz="9600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endParaRPr lang="en-US" sz="9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28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Page28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714356"/>
            <a:ext cx="438152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424339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928926" y="0"/>
            <a:ext cx="3991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My Appearance</a:t>
            </a:r>
            <a:endParaRPr lang="en-US" sz="4000" dirty="0">
              <a:latin typeface="Comic Sans MS" pitchFamily="66" charset="0"/>
            </a:endParaRPr>
          </a:p>
        </p:txBody>
      </p:sp>
      <p:pic>
        <p:nvPicPr>
          <p:cNvPr id="9" name="26 lesson 5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5705468"/>
            <a:ext cx="1152532" cy="115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428596" y="500042"/>
            <a:ext cx="4661854" cy="317009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fa-IR" sz="20000" b="1" dirty="0" smtClean="0">
                <a:latin typeface="Comic Sans MS" pitchFamily="66" charset="0"/>
              </a:rPr>
              <a:t>R</a:t>
            </a:r>
            <a:r>
              <a:rPr lang="en-US" sz="20000" b="1" dirty="0" smtClean="0">
                <a:latin typeface="Comic Sans MS" pitchFamily="66" charset="0"/>
              </a:rPr>
              <a:t> </a:t>
            </a:r>
            <a:r>
              <a:rPr lang="fa-IR" sz="20000" b="1" dirty="0" smtClean="0">
                <a:latin typeface="Comic Sans MS" pitchFamily="66" charset="0"/>
              </a:rPr>
              <a:t>r</a:t>
            </a:r>
            <a:endParaRPr lang="en-US" sz="20000" b="1" dirty="0">
              <a:latin typeface="Comic Sans MS" pitchFamily="66" charset="0"/>
            </a:endParaRPr>
          </a:p>
        </p:txBody>
      </p:sp>
      <p:sp>
        <p:nvSpPr>
          <p:cNvPr id="31750" name="TextBox 32"/>
          <p:cNvSpPr txBox="1">
            <a:spLocks noChangeArrowheads="1"/>
          </p:cNvSpPr>
          <p:nvPr/>
        </p:nvSpPr>
        <p:spPr bwMode="auto">
          <a:xfrm>
            <a:off x="3500430" y="4929198"/>
            <a:ext cx="696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-</a:t>
            </a:r>
            <a:endParaRPr lang="en-US" sz="96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572000" y="4929198"/>
            <a:ext cx="424507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96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9600" b="1" dirty="0" err="1" smtClean="0">
                <a:latin typeface="Comic Sans MS" pitchFamily="66" charset="0"/>
              </a:rPr>
              <a:t>astad</a:t>
            </a:r>
            <a:endParaRPr lang="en-US" sz="96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869160"/>
            <a:ext cx="3018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96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9600" b="1" dirty="0" err="1" smtClean="0">
                <a:latin typeface="Comic Sans MS" pitchFamily="66" charset="0"/>
              </a:rPr>
              <a:t>ule</a:t>
            </a:r>
            <a:r>
              <a:rPr lang="fa-IR" sz="96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endParaRPr lang="en-US" sz="9600" b="1" dirty="0">
              <a:latin typeface="Comic Sans MS" pitchFamily="66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06475" y="1066800"/>
            <a:ext cx="107950" cy="2139950"/>
          </a:xfrm>
          <a:custGeom>
            <a:avLst/>
            <a:gdLst>
              <a:gd name="connsiteX0" fmla="*/ 22225 w 107950"/>
              <a:gd name="connsiteY0" fmla="*/ 0 h 2139950"/>
              <a:gd name="connsiteX1" fmla="*/ 50800 w 107950"/>
              <a:gd name="connsiteY1" fmla="*/ 1828800 h 2139950"/>
              <a:gd name="connsiteX2" fmla="*/ 3175 w 107950"/>
              <a:gd name="connsiteY2" fmla="*/ 1866900 h 2139950"/>
              <a:gd name="connsiteX3" fmla="*/ 31750 w 107950"/>
              <a:gd name="connsiteY3" fmla="*/ 1971675 h 2139950"/>
              <a:gd name="connsiteX4" fmla="*/ 107950 w 107950"/>
              <a:gd name="connsiteY4" fmla="*/ 1895475 h 2139950"/>
              <a:gd name="connsiteX5" fmla="*/ 107950 w 107950"/>
              <a:gd name="connsiteY5" fmla="*/ 1895475 h 21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0" h="2139950">
                <a:moveTo>
                  <a:pt x="22225" y="0"/>
                </a:moveTo>
                <a:cubicBezTo>
                  <a:pt x="38100" y="758825"/>
                  <a:pt x="53975" y="1517650"/>
                  <a:pt x="50800" y="1828800"/>
                </a:cubicBezTo>
                <a:cubicBezTo>
                  <a:pt x="47625" y="2139950"/>
                  <a:pt x="6350" y="1843088"/>
                  <a:pt x="3175" y="1866900"/>
                </a:cubicBezTo>
                <a:cubicBezTo>
                  <a:pt x="0" y="1890713"/>
                  <a:pt x="14287" y="1966912"/>
                  <a:pt x="31750" y="1971675"/>
                </a:cubicBezTo>
                <a:cubicBezTo>
                  <a:pt x="49213" y="1976438"/>
                  <a:pt x="107950" y="1895475"/>
                  <a:pt x="107950" y="1895475"/>
                </a:cubicBezTo>
                <a:lnTo>
                  <a:pt x="107950" y="1895475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285852" y="857232"/>
            <a:ext cx="1377950" cy="1438275"/>
          </a:xfrm>
          <a:custGeom>
            <a:avLst/>
            <a:gdLst>
              <a:gd name="connsiteX0" fmla="*/ 0 w 1377950"/>
              <a:gd name="connsiteY0" fmla="*/ 0 h 1438275"/>
              <a:gd name="connsiteX1" fmla="*/ 1076325 w 1377950"/>
              <a:gd name="connsiteY1" fmla="*/ 266700 h 1438275"/>
              <a:gd name="connsiteX2" fmla="*/ 1362075 w 1377950"/>
              <a:gd name="connsiteY2" fmla="*/ 742950 h 1438275"/>
              <a:gd name="connsiteX3" fmla="*/ 1171575 w 1377950"/>
              <a:gd name="connsiteY3" fmla="*/ 1323975 h 1438275"/>
              <a:gd name="connsiteX4" fmla="*/ 904875 w 1377950"/>
              <a:gd name="connsiteY4" fmla="*/ 1428750 h 1438275"/>
              <a:gd name="connsiteX5" fmla="*/ 990600 w 1377950"/>
              <a:gd name="connsiteY5" fmla="*/ 13620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950" h="1438275">
                <a:moveTo>
                  <a:pt x="0" y="0"/>
                </a:moveTo>
                <a:cubicBezTo>
                  <a:pt x="424656" y="71437"/>
                  <a:pt x="849312" y="142875"/>
                  <a:pt x="1076325" y="266700"/>
                </a:cubicBezTo>
                <a:cubicBezTo>
                  <a:pt x="1303338" y="390525"/>
                  <a:pt x="1346200" y="566738"/>
                  <a:pt x="1362075" y="742950"/>
                </a:cubicBezTo>
                <a:cubicBezTo>
                  <a:pt x="1377950" y="919162"/>
                  <a:pt x="1247775" y="1209675"/>
                  <a:pt x="1171575" y="1323975"/>
                </a:cubicBezTo>
                <a:cubicBezTo>
                  <a:pt x="1095375" y="1438275"/>
                  <a:pt x="935037" y="1422400"/>
                  <a:pt x="904875" y="1428750"/>
                </a:cubicBezTo>
                <a:cubicBezTo>
                  <a:pt x="874713" y="1435100"/>
                  <a:pt x="932656" y="1398587"/>
                  <a:pt x="990600" y="1362075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524000" y="2466975"/>
            <a:ext cx="1030288" cy="733425"/>
          </a:xfrm>
          <a:custGeom>
            <a:avLst/>
            <a:gdLst>
              <a:gd name="connsiteX0" fmla="*/ 0 w 1030288"/>
              <a:gd name="connsiteY0" fmla="*/ 0 h 733425"/>
              <a:gd name="connsiteX1" fmla="*/ 885825 w 1030288"/>
              <a:gd name="connsiteY1" fmla="*/ 638175 h 733425"/>
              <a:gd name="connsiteX2" fmla="*/ 866775 w 1030288"/>
              <a:gd name="connsiteY2" fmla="*/ 571500 h 733425"/>
              <a:gd name="connsiteX3" fmla="*/ 952500 w 1030288"/>
              <a:gd name="connsiteY3" fmla="*/ 676275 h 733425"/>
              <a:gd name="connsiteX4" fmla="*/ 828675 w 1030288"/>
              <a:gd name="connsiteY4" fmla="*/ 68580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8" h="733425">
                <a:moveTo>
                  <a:pt x="0" y="0"/>
                </a:moveTo>
                <a:cubicBezTo>
                  <a:pt x="370681" y="271462"/>
                  <a:pt x="741363" y="542925"/>
                  <a:pt x="885825" y="638175"/>
                </a:cubicBezTo>
                <a:cubicBezTo>
                  <a:pt x="1030288" y="733425"/>
                  <a:pt x="855663" y="565150"/>
                  <a:pt x="866775" y="571500"/>
                </a:cubicBezTo>
                <a:cubicBezTo>
                  <a:pt x="877887" y="577850"/>
                  <a:pt x="958850" y="657225"/>
                  <a:pt x="952500" y="676275"/>
                </a:cubicBezTo>
                <a:cubicBezTo>
                  <a:pt x="946150" y="695325"/>
                  <a:pt x="887412" y="690562"/>
                  <a:pt x="828675" y="68580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724275" y="1743075"/>
            <a:ext cx="76200" cy="1441450"/>
          </a:xfrm>
          <a:custGeom>
            <a:avLst/>
            <a:gdLst>
              <a:gd name="connsiteX0" fmla="*/ 28575 w 76200"/>
              <a:gd name="connsiteY0" fmla="*/ 0 h 1441450"/>
              <a:gd name="connsiteX1" fmla="*/ 38100 w 76200"/>
              <a:gd name="connsiteY1" fmla="*/ 1238250 h 1441450"/>
              <a:gd name="connsiteX2" fmla="*/ 76200 w 76200"/>
              <a:gd name="connsiteY2" fmla="*/ 1219200 h 1441450"/>
              <a:gd name="connsiteX3" fmla="*/ 38100 w 76200"/>
              <a:gd name="connsiteY3" fmla="*/ 1304925 h 1441450"/>
              <a:gd name="connsiteX4" fmla="*/ 0 w 76200"/>
              <a:gd name="connsiteY4" fmla="*/ 124777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1441450">
                <a:moveTo>
                  <a:pt x="28575" y="0"/>
                </a:moveTo>
                <a:cubicBezTo>
                  <a:pt x="29369" y="517525"/>
                  <a:pt x="30163" y="1035050"/>
                  <a:pt x="38100" y="1238250"/>
                </a:cubicBezTo>
                <a:cubicBezTo>
                  <a:pt x="46037" y="1441450"/>
                  <a:pt x="76200" y="1208088"/>
                  <a:pt x="76200" y="1219200"/>
                </a:cubicBezTo>
                <a:cubicBezTo>
                  <a:pt x="76200" y="1230312"/>
                  <a:pt x="50800" y="1300162"/>
                  <a:pt x="38100" y="1304925"/>
                </a:cubicBezTo>
                <a:cubicBezTo>
                  <a:pt x="25400" y="1309688"/>
                  <a:pt x="12700" y="1278731"/>
                  <a:pt x="0" y="1247775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229100" y="2008188"/>
            <a:ext cx="360363" cy="287337"/>
          </a:xfrm>
          <a:custGeom>
            <a:avLst/>
            <a:gdLst>
              <a:gd name="connsiteX0" fmla="*/ 0 w 360363"/>
              <a:gd name="connsiteY0" fmla="*/ 287337 h 287337"/>
              <a:gd name="connsiteX1" fmla="*/ 95250 w 360363"/>
              <a:gd name="connsiteY1" fmla="*/ 144462 h 287337"/>
              <a:gd name="connsiteX2" fmla="*/ 333375 w 360363"/>
              <a:gd name="connsiteY2" fmla="*/ 30162 h 287337"/>
              <a:gd name="connsiteX3" fmla="*/ 257175 w 360363"/>
              <a:gd name="connsiteY3" fmla="*/ 20637 h 287337"/>
              <a:gd name="connsiteX4" fmla="*/ 342900 w 360363"/>
              <a:gd name="connsiteY4" fmla="*/ 11112 h 287337"/>
              <a:gd name="connsiteX5" fmla="*/ 323850 w 360363"/>
              <a:gd name="connsiteY5" fmla="*/ 87312 h 2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363" h="287337">
                <a:moveTo>
                  <a:pt x="0" y="287337"/>
                </a:moveTo>
                <a:cubicBezTo>
                  <a:pt x="19844" y="237331"/>
                  <a:pt x="39688" y="187325"/>
                  <a:pt x="95250" y="144462"/>
                </a:cubicBezTo>
                <a:cubicBezTo>
                  <a:pt x="150813" y="101600"/>
                  <a:pt x="306387" y="50800"/>
                  <a:pt x="333375" y="30162"/>
                </a:cubicBezTo>
                <a:cubicBezTo>
                  <a:pt x="360363" y="9524"/>
                  <a:pt x="255588" y="23812"/>
                  <a:pt x="257175" y="20637"/>
                </a:cubicBezTo>
                <a:cubicBezTo>
                  <a:pt x="258762" y="17462"/>
                  <a:pt x="331788" y="0"/>
                  <a:pt x="342900" y="11112"/>
                </a:cubicBezTo>
                <a:cubicBezTo>
                  <a:pt x="354012" y="22224"/>
                  <a:pt x="338931" y="54768"/>
                  <a:pt x="323850" y="87312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3" name="Picture 1" descr="C:\Users\Yahya\Pictures\20120611133713_191959974292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71480"/>
            <a:ext cx="3810000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6672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example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64904"/>
            <a:ext cx="18181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000" b="1" dirty="0" err="1" smtClean="0">
                <a:latin typeface="Comic Sans MS" pitchFamily="66" charset="0"/>
              </a:rPr>
              <a:t>g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ey</a:t>
            </a:r>
            <a:endParaRPr lang="en-US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5220072" y="1412776"/>
            <a:ext cx="32993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o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ange</a:t>
            </a:r>
            <a:r>
              <a:rPr lang="en-US" sz="6000" dirty="0" smtClean="0">
                <a:latin typeface="Comic Sans MS" pitchFamily="66" charset="0"/>
              </a:rPr>
              <a:t> 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2428860" y="3643314"/>
            <a:ext cx="28167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sca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f</a:t>
            </a:r>
            <a:r>
              <a:rPr lang="en-US" sz="6000" dirty="0" smtClean="0">
                <a:latin typeface="Comic Sans MS" pitchFamily="66" charset="0"/>
              </a:rPr>
              <a:t> 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1763688" y="2492896"/>
            <a:ext cx="30155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b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own</a:t>
            </a:r>
            <a:r>
              <a:rPr lang="en-US" sz="6000" dirty="0" smtClean="0">
                <a:latin typeface="Comic Sans MS" pitchFamily="66" charset="0"/>
              </a:rPr>
              <a:t> 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2339752" y="1412776"/>
            <a:ext cx="30011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g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een</a:t>
            </a:r>
            <a:r>
              <a:rPr lang="en-US" sz="6000" b="1" dirty="0" smtClean="0">
                <a:latin typeface="Comic Sans MS" pitchFamily="66" charset="0"/>
              </a:rPr>
              <a:t> </a:t>
            </a:r>
            <a:endParaRPr lang="en-US" sz="60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3573016"/>
            <a:ext cx="24561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you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6000" dirty="0" smtClean="0">
                <a:latin typeface="Comic Sans MS" pitchFamily="66" charset="0"/>
              </a:rPr>
              <a:t> 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0" y="1412776"/>
            <a:ext cx="24368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ed</a:t>
            </a:r>
            <a:r>
              <a:rPr lang="en-US" sz="6000" b="1" dirty="0" smtClean="0">
                <a:latin typeface="Comic Sans MS" pitchFamily="66" charset="0"/>
              </a:rPr>
              <a:t> </a:t>
            </a:r>
            <a:endParaRPr lang="en-US" sz="6000" b="1" dirty="0"/>
          </a:p>
        </p:txBody>
      </p:sp>
      <p:sp>
        <p:nvSpPr>
          <p:cNvPr id="12" name="Rectangle 11"/>
          <p:cNvSpPr/>
          <p:nvPr/>
        </p:nvSpPr>
        <p:spPr>
          <a:xfrm>
            <a:off x="4860032" y="2492896"/>
            <a:ext cx="1854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a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e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3643314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dirty="0" smtClean="0">
                <a:latin typeface="Comic Sans MS" pitchFamily="66" charset="0"/>
              </a:rPr>
              <a:t>,</a:t>
            </a:r>
            <a:r>
              <a:rPr lang="fa-IR" sz="6000" b="1" dirty="0" err="1" smtClean="0">
                <a:latin typeface="Comic Sans MS" pitchFamily="66" charset="0"/>
              </a:rPr>
              <a:t>t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ouse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s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5072074"/>
            <a:ext cx="1952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b="1" dirty="0" err="1" smtClean="0">
                <a:latin typeface="Comic Sans MS" pitchFamily="66" charset="0"/>
              </a:rPr>
              <a:t>shi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t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84" y="5000636"/>
            <a:ext cx="2864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f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iend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5000636"/>
            <a:ext cx="2374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eza</a:t>
            </a:r>
            <a:endParaRPr lang="en-US" sz="6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837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Listening and Reading        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page</a:t>
            </a:r>
            <a:r>
              <a:rPr lang="fa-IR" sz="3600" b="1" dirty="0" smtClean="0">
                <a:solidFill>
                  <a:srgbClr val="FF0000"/>
                </a:solidFill>
                <a:latin typeface="Comic Sans MS" pitchFamily="66" charset="0"/>
              </a:rPr>
              <a:t>31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30 lesson 5-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71604" y="1571612"/>
            <a:ext cx="2286016" cy="2571768"/>
          </a:xfrm>
          <a:prstGeom prst="rect">
            <a:avLst/>
          </a:prstGeom>
        </p:spPr>
      </p:pic>
      <p:pic>
        <p:nvPicPr>
          <p:cNvPr id="7" name="31 lesson 5-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5286380" y="1785926"/>
            <a:ext cx="1866912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1) </a:t>
            </a:r>
            <a:r>
              <a:rPr lang="fa-IR" sz="4400" b="1" dirty="0" err="1" smtClean="0">
                <a:latin typeface="Comic Sans MS" pitchFamily="66" charset="0"/>
              </a:rPr>
              <a:t>Tom</a:t>
            </a:r>
            <a:r>
              <a:rPr lang="en-US" sz="4400" b="1" dirty="0" smtClean="0">
                <a:latin typeface="Comic Sans MS" pitchFamily="66" charset="0"/>
              </a:rPr>
              <a:t> is a tall man . He is </a:t>
            </a:r>
            <a:r>
              <a:rPr lang="en-US" sz="4400" b="1" dirty="0" err="1" smtClean="0">
                <a:latin typeface="Comic Sans MS" pitchFamily="66" charset="0"/>
              </a:rPr>
              <a:t>wearig</a:t>
            </a:r>
            <a:r>
              <a:rPr lang="en-US" sz="4400" b="1" dirty="0" smtClean="0">
                <a:latin typeface="Comic Sans MS" pitchFamily="66" charset="0"/>
              </a:rPr>
              <a:t> a blue jacket. Which one is he?</a:t>
            </a:r>
            <a:endParaRPr lang="en-US" sz="4400" b="1" dirty="0">
              <a:latin typeface="Comic Sans MS" pitchFamily="66" charset="0"/>
            </a:endParaRPr>
          </a:p>
        </p:txBody>
      </p:sp>
      <p:pic>
        <p:nvPicPr>
          <p:cNvPr id="1026" name="Picture 2" descr="http://t2.gstatic.com/images?q=tbn:ANd9GcSfdPAtOAxJtt3Y2upODMW6MDC3_JYZHtnDZFhWw-Z4VjEtoKav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00240"/>
            <a:ext cx="2286000" cy="3952876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TMbw0m7bdl8NJU_2XXhvxc9n28AfsiPavxiYoRqMP9_x_1Lvg0M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214554"/>
            <a:ext cx="1785950" cy="3714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3714752"/>
            <a:ext cx="54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3786190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b)</a:t>
            </a:r>
            <a:endParaRPr lang="en-US" sz="3200" dirty="0"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786314" y="4857760"/>
            <a:ext cx="1214446" cy="92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2)My aunt is a young girl . She is wearing a brown scarf . Which one is she?</a:t>
            </a:r>
            <a:endParaRPr lang="en-US" sz="4400" b="1" dirty="0">
              <a:latin typeface="Comic Sans MS" pitchFamily="66" charset="0"/>
            </a:endParaRPr>
          </a:p>
        </p:txBody>
      </p:sp>
      <p:pic>
        <p:nvPicPr>
          <p:cNvPr id="44035" name="Picture 3" descr="C:\Users\Yahya\Pictures\L6337628485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857364"/>
            <a:ext cx="2857519" cy="37147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4572008"/>
            <a:ext cx="54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6644" y="4572008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b)</a:t>
            </a:r>
            <a:endParaRPr lang="en-US" sz="32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6286512" y="4214818"/>
            <a:ext cx="1071570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011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3)</a:t>
            </a:r>
            <a:r>
              <a:rPr lang="en-US" sz="4400" dirty="0" err="1" smtClean="0">
                <a:latin typeface="Comic Sans MS" pitchFamily="66" charset="0"/>
              </a:rPr>
              <a:t>Mr</a:t>
            </a:r>
            <a:r>
              <a:rPr lang="en-US" sz="4400" dirty="0" smtClean="0">
                <a:latin typeface="Comic Sans MS" pitchFamily="66" charset="0"/>
              </a:rPr>
              <a:t> </a:t>
            </a:r>
            <a:r>
              <a:rPr lang="en-US" sz="4400" dirty="0" err="1" smtClean="0">
                <a:latin typeface="Comic Sans MS" pitchFamily="66" charset="0"/>
              </a:rPr>
              <a:t>Dabestani</a:t>
            </a:r>
            <a:r>
              <a:rPr lang="en-US" sz="4400" dirty="0" smtClean="0">
                <a:latin typeface="Comic Sans MS" pitchFamily="66" charset="0"/>
              </a:rPr>
              <a:t> is an old man . He is wearing a grey </a:t>
            </a:r>
            <a:r>
              <a:rPr lang="fa-IR" sz="4400" dirty="0" err="1" smtClean="0">
                <a:latin typeface="Comic Sans MS" pitchFamily="66" charset="0"/>
              </a:rPr>
              <a:t>shirt</a:t>
            </a:r>
            <a:r>
              <a:rPr lang="en-US" sz="4400" dirty="0" smtClean="0">
                <a:latin typeface="Comic Sans MS" pitchFamily="66" charset="0"/>
              </a:rPr>
              <a:t> . Who is </a:t>
            </a:r>
            <a:r>
              <a:rPr lang="en-US" sz="4400" dirty="0" err="1" smtClean="0">
                <a:latin typeface="Comic Sans MS" pitchFamily="66" charset="0"/>
              </a:rPr>
              <a:t>Mr</a:t>
            </a:r>
            <a:r>
              <a:rPr lang="en-US" sz="4400" dirty="0" smtClean="0">
                <a:latin typeface="Comic Sans MS" pitchFamily="66" charset="0"/>
              </a:rPr>
              <a:t> </a:t>
            </a:r>
            <a:r>
              <a:rPr lang="en-US" sz="4400" dirty="0" err="1" smtClean="0">
                <a:latin typeface="Comic Sans MS" pitchFamily="66" charset="0"/>
              </a:rPr>
              <a:t>Dabestani</a:t>
            </a:r>
            <a:r>
              <a:rPr lang="en-US" sz="4400" dirty="0" smtClean="0">
                <a:latin typeface="Comic Sans MS" pitchFamily="66" charset="0"/>
              </a:rPr>
              <a:t>?                                                                </a:t>
            </a:r>
            <a:endParaRPr lang="en-US" sz="4400" dirty="0">
              <a:latin typeface="Comic Sans MS" pitchFamily="66" charset="0"/>
            </a:endParaRPr>
          </a:p>
        </p:txBody>
      </p:sp>
      <p:pic>
        <p:nvPicPr>
          <p:cNvPr id="8194" name="Picture 2" descr="http://t3.gstatic.com/images?q=tbn:ANd9GcSi0QkPjx4_vYUxbWGk9U_dXtD2nzOo8VFTz6FNq6RHv4XO0q0wG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00306"/>
            <a:ext cx="2286016" cy="3071834"/>
          </a:xfrm>
          <a:prstGeom prst="rect">
            <a:avLst/>
          </a:prstGeom>
          <a:noFill/>
        </p:spPr>
      </p:pic>
      <p:pic>
        <p:nvPicPr>
          <p:cNvPr id="8196" name="Picture 4" descr="http://t1.gstatic.com/images?q=tbn:ANd9GcR7egvM_Q_W4v3JXnUyF5Kz-K3wh5k6cQKeBE1BHa2Xtr_ry_xk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2100265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6000768"/>
            <a:ext cx="54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7884" y="5857892"/>
            <a:ext cx="579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b)</a:t>
            </a:r>
            <a:endParaRPr lang="en-US" sz="3200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8596" y="5286388"/>
            <a:ext cx="1071570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4)My brother is a </a:t>
            </a:r>
            <a:r>
              <a:rPr lang="en-US" sz="3600" dirty="0" err="1" smtClean="0">
                <a:latin typeface="Comic Sans MS" pitchFamily="66" charset="0"/>
              </a:rPr>
              <a:t>sh</a:t>
            </a:r>
            <a:r>
              <a:rPr lang="fa-IR" sz="3600" dirty="0" smtClean="0">
                <a:latin typeface="Comic Sans MS" pitchFamily="66" charset="0"/>
              </a:rPr>
              <a:t>o</a:t>
            </a:r>
            <a:r>
              <a:rPr lang="en-US" sz="3600" dirty="0" err="1" smtClean="0">
                <a:latin typeface="Comic Sans MS" pitchFamily="66" charset="0"/>
              </a:rPr>
              <a:t>rt</a:t>
            </a:r>
            <a:r>
              <a:rPr lang="en-US" sz="3600" dirty="0" smtClean="0">
                <a:latin typeface="Comic Sans MS" pitchFamily="66" charset="0"/>
              </a:rPr>
              <a:t> boy . He is wearing a green T- shirt. Which one is he?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47106" name="Picture 2" descr="http://www.isati3.com/uploads/admin/1391/12/12/6/0755757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2571768" cy="2786082"/>
          </a:xfrm>
          <a:prstGeom prst="rect">
            <a:avLst/>
          </a:prstGeom>
          <a:noFill/>
        </p:spPr>
      </p:pic>
      <p:pic>
        <p:nvPicPr>
          <p:cNvPr id="47110" name="Picture 6" descr="http://images.faramodel.ir/2012/10/03/Men%20T-shirt4/faramodel.ir-Men%20T-shirt2012-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2143140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5143512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a)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5000636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b)</a:t>
            </a:r>
            <a:endParaRPr lang="en-US" sz="3200" b="1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5720" y="4857760"/>
            <a:ext cx="1143008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5872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5)What is</a:t>
            </a:r>
            <a:r>
              <a:rPr lang="fa-IR" sz="3600" dirty="0" smtClean="0">
                <a:latin typeface="Comic Sans MS" pitchFamily="66" charset="0"/>
              </a:rPr>
              <a:t> کفش </a:t>
            </a:r>
            <a:r>
              <a:rPr lang="en-US" sz="3600" dirty="0" smtClean="0">
                <a:latin typeface="Comic Sans MS" pitchFamily="66" charset="0"/>
              </a:rPr>
              <a:t>in English? 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142984"/>
            <a:ext cx="153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a) suit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1142984"/>
            <a:ext cx="1837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b)shoes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1142984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c)belt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285992"/>
            <a:ext cx="5774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6)What is </a:t>
            </a:r>
            <a:r>
              <a:rPr lang="fa-IR" sz="3600" dirty="0" smtClean="0">
                <a:latin typeface="Comic Sans MS" pitchFamily="66" charset="0"/>
              </a:rPr>
              <a:t>عینک</a:t>
            </a:r>
            <a:r>
              <a:rPr lang="en-US" sz="3600" dirty="0" smtClean="0">
                <a:latin typeface="Comic Sans MS" pitchFamily="66" charset="0"/>
              </a:rPr>
              <a:t> in English?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286124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a)glasses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214686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b) dress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3286124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c)socks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429132"/>
            <a:ext cx="5921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7)What is </a:t>
            </a:r>
            <a:r>
              <a:rPr lang="fa-IR" sz="3600" dirty="0" smtClean="0">
                <a:latin typeface="Comic Sans MS" pitchFamily="66" charset="0"/>
              </a:rPr>
              <a:t>کمربند </a:t>
            </a:r>
            <a:r>
              <a:rPr lang="en-US" sz="3600" dirty="0" smtClean="0">
                <a:latin typeface="Comic Sans MS" pitchFamily="66" charset="0"/>
              </a:rPr>
              <a:t> in English?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429264"/>
            <a:ext cx="164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a)shirt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5572140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b)trousers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5500702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c)belt</a:t>
            </a:r>
            <a:endParaRPr lang="en-US" sz="36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357422" y="1643050"/>
            <a:ext cx="642942" cy="285752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4282" y="3714752"/>
            <a:ext cx="642942" cy="285752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57884" y="6000768"/>
            <a:ext cx="642942" cy="285752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2"/>
            <a:ext cx="25003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 1)orange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 2)pink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 3)white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 4)black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 5)yellow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2198" y="857232"/>
            <a:ext cx="20717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a)gloves</a:t>
            </a:r>
          </a:p>
          <a:p>
            <a:r>
              <a:rPr lang="en-US" sz="3600" b="1" dirty="0" smtClean="0">
                <a:latin typeface="Comic Sans MS" pitchFamily="66" charset="0"/>
              </a:rPr>
              <a:t>  b)dress</a:t>
            </a:r>
          </a:p>
          <a:p>
            <a:r>
              <a:rPr lang="en-US" sz="3600" b="1" dirty="0" smtClean="0">
                <a:latin typeface="Comic Sans MS" pitchFamily="66" charset="0"/>
              </a:rPr>
              <a:t>  c)scarf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d)suit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e)socks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8" name="Picture 2" descr="http://t1.gstatic.com/images?q=tbn:ANd9GcRuYGnQWcu4pCMecWItNszVRE3dU38PpVr--WQ3k6Y_Wk2KQS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857760"/>
            <a:ext cx="1344591" cy="928694"/>
          </a:xfrm>
          <a:prstGeom prst="rect">
            <a:avLst/>
          </a:prstGeom>
          <a:noFill/>
        </p:spPr>
      </p:pic>
      <p:sp>
        <p:nvSpPr>
          <p:cNvPr id="7172" name="AutoShape 4" descr="data:image/jpeg;base64,/9j/4AAQSkZJRgABAQAAAQABAAD/2wCEAAkGBxQQEhIQDRAPDw8UFRUQFg8PDw8PEA8PFBIWFhQRFBQYHCggGBolGxQUITEhJSkrLi8uFx8zODM4NyguLisBCgoKDg0OGxAQGywkHyQsLCwsLCwsLCwsLCwsLCwsLCwsLCwsLCwsLCwsLCwsLCwsLCwsLCwsLCwsLCwsLCwsLP/AABEIAOEA4QMBEQACEQEDEQH/xAAbAAEAAgMBAQAAAAAAAAAAAAAABQYBAwQCB//EAEIQAAIBAgIFCgMEBgsBAAAAAAABAgMRBCEFBhIxQSIyUWFxgZGhscEjcrITUmLhQnOSk6LRFSQzQ1NUY4KjwvAU/8QAGgEBAAMBAQEAAAAAAAAAAAAAAAECAwUEBv/EADURAQEAAQIDBAgFBAIDAAAAAAABAgMRBCExBUFRcRIiMmGBkbHBM0Kh0fATFCNSFfEkYuH/2gAMAwEAAhEDEQA/APuIAAAAAAAAABw4jS9GF1KpG6yajeTT6LI8+fF6OHXKfX6NMdLPLpEXV1yw8KihV+1pxkuTWlC9OUuMbxbae55riZ6fH6Od5VpeGzkS2H0pRqK9OvRn8tSD8rnox1cMulnzY3DKdY6ozT3NPsaL7xG1ZuShh1Et7S7WiN4nauerpClDn1qUfmqQXuUy1cMetnzTMMr0iF0prvhKH6cq0+EKMdpt8Em7LzMsuL0p0u/l+/Rrjw+d7tm7B61Upxi6kalGTSbjKKnstrdeNzHHtLQvW7fBN4bOdErgsdTrJulNTtvtdNX6Uz1aethqTfC7scsMsesdJqqAAAAAAAAAAAAAAAAAAAAAoONhapUX45/Wz4/V/Eyn/tl9a7GHszyjmr4eNSMoVIqUXwfT0p8H1meOdxu8q+yLWhJQ/sajkvu1N66rpZ+CPTOIl9qfJGzziI1oRk1QdVpNqMXBubS3LPiaY56VvWK3eRCS0ziVlLRWLTy5tGM14o9M09G9NTH5sf6uU/LW3A6QxFWey9HYijCzf2lWnGOfRb8ympjo4z28b5LYZ5ZXpUn/APFWnvtDta9rmF1sI12rqwWiI07yk9uo8tppJRvk9lcH1nm1dbLObTlFpHe4GcqKs2p8LRqvpkl4L8zvdkT1Mr7/ALPDxfWLCdd4wAAAAAAAAAAAAAAAAAAAAFN03StWqdb2vFJ+tz5XjsbjxGc+Pzjq6F304j4HjsbbsskYZAyQlhk7jyEAGbCFWjVSNqU30zflGJ9F2TjtpZX3/aOdxd9eeSbOo8oAAAAAAAAAAAAAAAAAAAACr6xx+Kn0wXinL8j53tXDbW9L3T610eEvqbe9CpZnKtet6YGGSM2K3cYZI8sncCNwZOPVFW7VpfATXGUn529j6fs38Ced+rmcT+IlT3vOAAAAAAAAAAAAAAAAAAAAArms3Ph8r9TidqTfOeV+r3cLfVvmg2sziV7WGAGwyNkg3Q8sJeSOQxN5GmEVq5auq2Hh/u+uR9N2fNuHx+P1rl8Rf8lSR7WIAAAAAAAAAAAAAAAAAAAACuaxQf2kXw2PRu/scbtGX+pL7nt4Wz0b5oZo4VnN7o8snYBzCxHNIAsSh4aGw1T4GuEVyq2aqVG6LUk1aTte2cXZ3Xftb+g+i7O3mjJfGudxPt7po9zzgAAAAAAAAAAAAAAAAAAAAIjWKPJi+vZ8bP2Od2hj6uN+H8+T08NeditM+brpMWISwTtUbsoUCBgkeZEbjXI1076yufRdtC09mjTys3CLfXdX9z6rhcdtHHyjlat3zruN2YAAAAAAAAAAAAAAAAAAAACN09G9JPolF+dvc8XHz/Fv4Wfs34e+uq7R8xlNrXUnR5ZHIYsN+QzYgLEjAo1sDW03kt7dl27kW05bbsjLZ9CpU1FKK3JJLsSsfZSbTZxrd+b2SgAAAAAAAAAAAAAAAAAAAABx6XjejU6lfwafsebi5vo5eX0aaN9eKlPez5bVnr11cejyUWYAyiBhk7w2rzJiDWxRu0bT2q1KP40/2XtPyievg8PS1cZfGfpz+zLWu2Fq+H1TkgAAAAAAAAAAAAAAAAAAAAAGnGQ2oTXTGS8UzPWx9LTyx8ZVsLtlKpcnnZ7+g+S1pfSdfHo8faK1096b3cFv9UZb1fZ5+3jnylkk3bgpc1+THOcjZmNZPJX4cHxV15Ebd9GHWj09X8Wz65dou48SqrffK21ufN6RKbPEaqdmndNKSfSpbmTTZK6r09qvf7sG+92Xo2dfsvHfU38I8fFX1VwO+54AAAAAAAAAAAAAAAAAAAAABw6ZxDp0pOOUnyV2v/zPJx2tdLRtnW8p8W2hh6ecikVJWrUqa3fZ1X1uzpJeVz5idL8HV97fSjZLqv5mcnJKF0ZO8sXTe6E4JLog1Ky7rW7hqT1ZfFZ2UK39ZrUuFqVZde1TdOS/44PvZNnq43zn3+6NjFxUXlvasu1z2n5lM7y2I2aSVqTSybWxfovkTjNod6Ox3wo0FwjKnddMYyTt4peA352+5M5rTqzWVOsofo1I7K6pRV49zV122Op2Vq+hq+jfzT9ZzePi8N8N/BcD6NzQAAAAAAAAAAAAAAAAAAAAACA1krXcILheb9I/9jh9rau+WOn4c/tPu93CY8rl8FVmr4qL+7Sn/FKP8jjel1j3/lSDI3VVnRVS2MxMeE4xl3wdvSbLZWXTnm0rto54ycvwQj5N+5T0uUk96NvVdWMheUH1+5XO80Y9G7FxvFLrRa9ETqhtPPmrrXqQvil8PNpQnHKSs0+tbvMvp5WSZTrGeU33lX/C11UhGa3SSl2X4H2WnnNTCZTvcbLG42ytpdUAAAAAAAAAAAAAAAAAAAABT9I19upOXC9l8scl/PvPkuL1P6mtll79p5Tl/wDfi62jj6OEn85orCxvVqS6lH1PFOeT0X2XVN2RoqqFKezjU+luPiiZ+G0vRYKVO1ba4uy8EYz2or3OqpG9jTKKwrcBeUIr+mneS7isXxTOF5kew00ucUy6rXqtibwlTe+Duvll+akfQ9l6vpaVw8Ppf5XN4vHbL0vFOHUeUAAAAAAAAAAAAAAAAAAADTjKuxCUuiLffbIy19T+np5ZeEq2GPpZSKVPJHyGXKbOzHjBRyb6WY4rUxDyLW8kRTMXliE/xXJ076lbWclso5tMyx6s70dDWZtYo11eIy6Jiu6Tzku0zx6NInMIuQjXS6Mskxq9W2ayXCacO/evTzOn2dqehrbePL7vNxOO+G/gt59E5oAAAAAAAAAAAAAAAAAAAEZrBUtSt96Sj3b/AGOd2nn6Oht42T7/AGejhcd89/BVqp8zXUj3RVkRCtOLeROXQin6RXxU+sjT9mt+5Z9Gu8UZYe0zydkjdRpq7mRneSYr2P53eVnReJzB81Gmmyyb6c3FqUedFqS7U7o3mVxsyndzUslm1X2lUUkpLc0muxq59bjlMpLHIs2uz2SgAAAAAAAAAAAAAAAAAAEDrJUzhHoTl6JejOJ2vnzxx87/AD9Xt4PHrUDI4te5tW4rEuTGPIrntsmKrpJcsrp9K27lh0Q+QhjObPJ3z3GzNorc0rqLYoLGLld5TuXiZwfNRpp3kzy6txuouGgKu1Qh0xvD9l2XlY+k4HP0tDH3cvk5mvNtSpE9bEAAAAAAAAAAAAAAAAAAFV07U2q0l91KPlf3PmO08/S4izwkn3+7p8LjtpxHI51el6bJkRXJjGRn0WxVjHc8ph0bdywaI5iGHVlk7pm6jVW5pnmtEFiln3kToslsG+Si2CmXV0M9HcosOqlXKpDrU/FWf0o7PZefLLH4/P8A6eHi5zlWA6zyAAAAAAAAAAAAAAAAAAApOKqbU5y6ZN918vI+P4nL09XLLxtdjTm2MjUjBcY2iXHi2VzTirWKzmVw6Nli0VzUMOrLJ2TN4o1VuaZ5rRC11n3kdyyTwe5FsFK6WzeVRKatVLVrfejJd6s/ZnR7Ny21tvGPNxM9TdbTvueAAAAAAAAAAAAAAAAAGrEz2YSl0Rb8FcpqZejhcvCWrYzfKRSIo+MdllEWJYkxEODGMy1F8VfqZzGPstasejVyUMGWTpmzeKPFXcUzWiFrc4dyUlhdxOKtdLNopXXoWdq9L5mvGLXuezgrtxGP87qy15vp1dj6VywAAAAAAAAAAAAAAAAA4tMztRqda2f2mo+55OOy24fPy2+fJroTfUiotnyuzrPKZWpYm8gI/GbjPJaINLlCdGlqx4FWiiun1Uyb5G8Ueau4rmmIepziO5LuoMmK11XNoq24GVqtN/6kPqVz0aGW2rjffPqz1JvjfJfT6pyQAAAAAAAAAAAAAAAAAjdYX8CXbH6kzwdpX/x75z6xvw34kVRs+ZuzqRgrUvNR5CiPxbM8loiKavIjuaVY8KuShgzr3I3ijE9xXNMQ8ucVm2yztoEzqrXUbRV529l36OV4O5pjfRsy8Fbz5PoiPrnHZAAAAAAAAAAAAAAAAAInWaVqK65xXq/Y53ad20PjHo4Weuq7PmrHTjFyEtdVi3kODFMysWiPwseV3iy7LWp+huROKtZZsoT3FctkxE1ecys6LOugTjVa6UaSoasQ8n2M0vs1TvfSIn2DjsgAAAAAAAAAAAAAAAAELrVL4UP1i+iRy+1r/inn9q9XCe3fJWbnzjpMXI3NmqrIm9BH4h5Ga8aMGs+8UqapbhirRm0VJ7iuVTEXW3lVnTRZERXSjWKtWJ5r7C99m+SO99IhuR9k4r0AAAAAAAAAAAAAAAAAV7W2TtSXBuT8El7s4/a99XGe+/z9Xs4Oc6rzZwNnQGyBoqi9Bw1jNfdjCiiVjuJxVry2aRUk8hkmIyu8ysizfRlnYIdSNJVWvEvkvsZec4h9Iou8U+peh9jOji17JAAAAAAAAAAAAAAAABWtbnyqS6pvzicTte88J5/Z7eD7/ggThvcwEtNdkWJjgqveU5pesMKJMtjFa8SZdDDZWxLiqq7J7kvMHYId1KVy8QxW3MnFFfQ8BK9Km+mEX/Cj7DTu+MvucfLrW8uqAAAAAAAAAAAAAAAAKxrc+XS+WfrE4fbHtYeV+z3cH0qBucR7i5EHPXkLSOCq8yJFm/C8CMh3tk4q14bL7oYuVyTHMx3Jap7yUOqg8i0Q91dzL49UV9B0W/g0f1cPoR9dpexj5Rx8/avm6jRUAAAAAAAAAAAAAAAAVXW5/Ep/LL6szhdr31sfK/Z7uE6VBnGe1gbG7nripiOqSz7xMU7u3CrNeJSjrbLbbKvDZYYbIsGuSEiXNNltkN+HY2G2q8mTLt1Q+h6K/saOTXw4ZPJrkI+v0fw8fKOPn7V83UaKgAAAAAAAAAAAAAAADxUpqStJKS6JJNeDK5YzKbWbxMtnRxVNC0Jb6UV8rlH0Z5suB4fL8k+HL6NZr6k72iWrlB/oyXZORn/xnD+F+d/db+51Hh6sUHvU/wB5Ij/i+H8L86f3Wow9VMK99Fvjf7Wtf6i87P4efl/W/uj+51fH6NdbVSj/AHTnTdrLlbce9PPzMNXsnRynqWy/P6r48XnOvNBYvRFam7OnKS+9TTmn4ZrvRyNbgdbC+zv5c3rw18Mp1c9PR9WT2Y0at+unKK721ZGeHDauV2mF+Vn12WurhOe6Xw2qs5WdWoofhgtp+O71Olp9kZXnnlt5fu8+XGSezEth9XKEedGVR/jll4KyPdp9m6GHWb+f7dP0YZcTqXpydX9EUP8AL0P3NP8Akb/2mh/pj8oz/q6n+1+bz/QuH/wKS7IJehW8Fw9/JPlE/wBbU/2rbR0dSg7wpU4tcVCN13mmHDaOF3xxk+CuWpnlytrqNl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2171700"/>
            <a:ext cx="4524375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t1.gstatic.com/images?q=tbn:ANd9GcR8UVc4uFq4qUbsm503IrxiDx21AD7UhmWAdLZRSZ52ZpduuSLpx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14752"/>
            <a:ext cx="714380" cy="1071546"/>
          </a:xfrm>
          <a:prstGeom prst="rect">
            <a:avLst/>
          </a:prstGeom>
          <a:noFill/>
        </p:spPr>
      </p:pic>
      <p:pic>
        <p:nvPicPr>
          <p:cNvPr id="7176" name="Picture 8" descr="http://t3.gstatic.com/images?q=tbn:ANd9GcSx-HB_cJlAWOMT6PEbKxHY2nFAg9ljsnCseMmGz1qNNfh6CfT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500306"/>
            <a:ext cx="857256" cy="1285884"/>
          </a:xfrm>
          <a:prstGeom prst="rect">
            <a:avLst/>
          </a:prstGeom>
          <a:noFill/>
        </p:spPr>
      </p:pic>
      <p:pic>
        <p:nvPicPr>
          <p:cNvPr id="7178" name="Picture 10" descr="http://t3.gstatic.com/images?q=tbn:ANd9GcTvzWfNB1397yrs-Ok7B3o4E_APgtIp8Q--izuFy3--E_cUiOv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071678"/>
            <a:ext cx="1285884" cy="1071570"/>
          </a:xfrm>
          <a:prstGeom prst="rect">
            <a:avLst/>
          </a:prstGeom>
          <a:noFill/>
        </p:spPr>
      </p:pic>
      <p:pic>
        <p:nvPicPr>
          <p:cNvPr id="7180" name="Picture 12" descr="http://t3.gstatic.com/images?q=tbn:ANd9GcRcJ-viuDsF1ol9fwfknQGt1nkV_IshxRCqFH5ze7tv8zgyazWE-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000108"/>
            <a:ext cx="785818" cy="128588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>
            <a:off x="1928794" y="1357298"/>
            <a:ext cx="4429156" cy="4143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714480" y="1285860"/>
            <a:ext cx="4429156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00232" y="3429000"/>
            <a:ext cx="4286280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71670" y="3500438"/>
            <a:ext cx="4071966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14546" y="2500306"/>
            <a:ext cx="4071966" cy="30718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780928"/>
            <a:ext cx="7996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She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is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tall</a:t>
            </a:r>
            <a:r>
              <a:rPr lang="fa-IR" sz="3200" dirty="0" smtClean="0">
                <a:latin typeface="Comic Sans MS" pitchFamily="66" charset="0"/>
              </a:rPr>
              <a:t> . </a:t>
            </a:r>
            <a:r>
              <a:rPr lang="fa-IR" sz="3200" dirty="0" err="1" smtClean="0">
                <a:latin typeface="Comic Sans MS" pitchFamily="66" charset="0"/>
              </a:rPr>
              <a:t>She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is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wearing</a:t>
            </a:r>
            <a:r>
              <a:rPr lang="fa-IR" sz="3200" dirty="0" smtClean="0">
                <a:latin typeface="Comic Sans MS" pitchFamily="66" charset="0"/>
              </a:rPr>
              <a:t> a </a:t>
            </a:r>
            <a:r>
              <a:rPr lang="fa-IR" sz="3200" dirty="0" err="1" smtClean="0">
                <a:latin typeface="Comic Sans MS" pitchFamily="66" charset="0"/>
              </a:rPr>
              <a:t>green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scarf</a:t>
            </a:r>
            <a:r>
              <a:rPr lang="fa-IR" sz="3200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1)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546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She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is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wearing</a:t>
            </a:r>
            <a:r>
              <a:rPr lang="fa-IR" sz="3200" dirty="0" smtClean="0">
                <a:latin typeface="Comic Sans MS" pitchFamily="66" charset="0"/>
              </a:rPr>
              <a:t> a </a:t>
            </a:r>
            <a:r>
              <a:rPr lang="fa-IR" sz="3200" dirty="0" err="1" smtClean="0">
                <a:latin typeface="Comic Sans MS" pitchFamily="66" charset="0"/>
              </a:rPr>
              <a:t>pink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dress</a:t>
            </a:r>
            <a:r>
              <a:rPr lang="fa-IR" sz="3200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2)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556792"/>
            <a:ext cx="5771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And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which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one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is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your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sister</a:t>
            </a:r>
            <a:r>
              <a:rPr lang="fa-IR" sz="3200" dirty="0" smtClean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04864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3)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132856"/>
            <a:ext cx="5892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Which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girl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is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your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classmate</a:t>
            </a:r>
            <a:r>
              <a:rPr lang="fa-IR" sz="3200" dirty="0" smtClean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80928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4)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73016"/>
            <a:ext cx="144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Dorna</a:t>
            </a:r>
            <a:r>
              <a:rPr lang="en-US" sz="3200" dirty="0" smtClean="0">
                <a:latin typeface="Comic Sans MS" pitchFamily="66" charset="0"/>
              </a:rPr>
              <a:t>: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49080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Ladan</a:t>
            </a:r>
            <a:r>
              <a:rPr lang="en-US" sz="3200" dirty="0" smtClean="0">
                <a:latin typeface="Comic Sans MS" pitchFamily="66" charset="0"/>
              </a:rPr>
              <a:t>: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797152"/>
            <a:ext cx="1443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Dorna</a:t>
            </a:r>
            <a:r>
              <a:rPr lang="en-US" sz="3200" dirty="0" smtClean="0">
                <a:latin typeface="Comic Sans MS" pitchFamily="66" charset="0"/>
              </a:rPr>
              <a:t>: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445224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Ladan</a:t>
            </a:r>
            <a:r>
              <a:rPr lang="en-US" sz="3200" dirty="0" smtClean="0">
                <a:latin typeface="Comic Sans MS" pitchFamily="66" charset="0"/>
              </a:rPr>
              <a:t>: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8733 0.19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9045 0.19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8611 0.48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10295 0.660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3.gstatic.com/images?q=tbn:ANd9GcQJrbKuL0ZpCVpjCYyKuPyeWnlHvr56Tm7xQLIDO_hfQHHT4r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838575" cy="5334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500702"/>
            <a:ext cx="3666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omic Sans MS" pitchFamily="66" charset="0"/>
              </a:rPr>
              <a:t>a tall man</a:t>
            </a:r>
            <a:endParaRPr lang="en-US" sz="5400" b="1" dirty="0">
              <a:latin typeface="Comic Sans MS" pitchFamily="66" charset="0"/>
            </a:endParaRPr>
          </a:p>
        </p:txBody>
      </p:sp>
      <p:sp>
        <p:nvSpPr>
          <p:cNvPr id="3076" name="AutoShape 4" descr="data:image/jpeg;base64,/9j/4AAQSkZJRgABAQAAAQABAAD/2wCEAAkGBw8QDw8PDw8QDw8PEA8ODw8NDg8NDw0QFBEWFhQSFRQYHCggGBolGxUUITEhJSkrLi4uFx8zODMsNygtLisBCgoKDg0OFRAPFCwcHBwsLCwwLCwsLSwsLCwtLDcsLDcuLCwsLCsrLDcsLCsrKysrLCsrLCwsLCwuLCsrKywsLP/AABEIAQ4AuwMBIgACEQEDEQH/xAAcAAACAgMBAQAAAAAAAAAAAAAAAQIHAwQFBgj/xABJEAACAgEBBAYFCAQLCQEAAAABAgADEQQFEiExBgcTQVFhIjJxgZEUI1KhorGzwUJicpIzU2OCk6OywtHh8CQ0NVRkc3SD0hX/xAAYAQEBAQEBAAAAAAAAAAAAAAAAAQIDBP/EAB8RAQEAAgMBAAMBAAAAAAAAAAABAhEDITEEEiJhE//aAAwDAQACEQMRAD8AuyOEJhooRwlBCEJAoQhAIQhFBEY4jIpRGOIyKUUcUAkSIzIkwpGRMZMjmQBihCFOGICPEDchCE25iKOKUOEIQCEISAhCEBTyu3On+zdJa1D2my1P4RaF7TsvI8eJ8hkzW61ukT6HQYpc136huxrsX1qxjLsPA44A+JErno71dvqNMmo1dzVlzvpWq+nunkzk9558u+c885j66Ycdy8W6nSzZzNWo1lPzoDV5cAMG5c+XvnZM+a+lXRwabhS7PzytmCfLdIAlldSO37L9NfpLWLnSGtqS2SwosBwn81lYDyIHdGGUym4ufHcLqrJikiJGaYKRMnFiRWMyMyMJAiBHEkBACMQpYk8QAkpWWeEcU0yIQhAIQjlBiEcINowjMUCqet+o27Q2NQwzU7uCMHBZra1PH2Y4TrCzV/KUqOPk7By57JcVhSABneyM54c+Rziei6UaOt201jJvWVuRXvcVXLIWP7XoDE5O0NaQtmLBWVUAehvkkcTw+Az5zxc9/bT3/PjvBWHSHX23szEKqdo1QXdyyleeW3uA4c8Tf6k7uz2vq6Tn09NZjHLNdyc/cxmkt/8AvSFlYs+8GXIDBjjJB4g8p6fqg2IG1er1x9E1b+mQDHpmxgzlu/I3F+JnThuutMfTj1va2MSJEnEZ208iBikiIiIVEiQImSIiFQjAjxHCARxRwM8UcDNslCEYkAI4QlQQhCARGOYdXqqqUNl1iVIOb2utaj2k8IGh0l2Y2q0ltCMEsbs3qds7qXV2LZWTju3kWeS29rOzpsVwe0YfoZKgkcSCO6R6WdZGnROz0LG5yw37VVlREBBYIT6zEZAI4DOc8MTb6RWV7m6jK6vSt6EHfYUtwDsOYHgx4HHjPN9OFslk8ev5c5MtVVq5DFmBLMRhQPTtbPorjxzLj6u9g2aDQJVeQdRY76jUEHIFlhzu578DA90qbW7OFbHUNZ2aUk3cW3WY1+mFTv3uBPDuUnunsehPWzpLaaado2HT6pVCNdYvzF5A/hC6jFZPfnAzymuGbm2fpv7aWdFI03I6q9bK6MMq6MHVh4gjgRJTq85ERGSkTIqJkZMyMKUcIQCEcUDYEDAQm2CEcIQCEIQCEImYAEngACSfACBU3WN0w11OufT6a801VrWpCJWWZ2XeJLMCe8DhK/12tuvftL7bLX+la5cj2Z5e6ZNv7QOpt1GpPO12uAPMDOVX3AAe6arHvHfx903IhIf9Ge+6C2teXtsbFej0i6SwA5Z0DWOnDvG64X2iV63jPQdBdfua1ai2K9UvZuO5mTLV58uLyZTpZ62OmJsGjdtx0rwNOjW43rC4G8QByygf6pXgoIGTyxmWf1ybR37qNGp4Vl7rB4s4Xd+ADfvSu7WBOB6qc/1m/wApMZqai55XK7re2LtvWaNWGm1NtCtxZa3IQnx3Twz5yzOq3p7rNVrBotXYtqvTZZXYUVLQ9ZX0SVABBBbuz6Mpyyw8s/5zr9D9ojTbU0V5OEr1FaOe4Vv825PlhyZbEfUkRjxCcq0iZEyUiYUo4CMQEYpLEUDPCEJtgQhCARwhAJw+m2sNOztY4OG7Fq1Pg1noA/Fp3J4nrc1G7s4J/G31L7Qu8/3qIiKOus9Jl8FH5yOgctUmeYBX90lfymndb883nwm7ofU9jWD7bToMjd/smnRrjVYli+vRYtgHsPH4jIm0TznNdwlrkjI3SceJ4Yko6vTTa/yjW33Lzsc9nnmtYARTjx3VHvnGt9FQB4CYRlm3mOWY8TJ6pwTw7uEDEh9NfaD8DIXDIbzDfdBPWH+u6TIgfWuyNR2um09uc9pRTZnx3kBz9c2553q5fe2Pswk5/wBkpGfYuPynopyrURMTSUUyoAgI4oBFHFmUZoQhNsiEIQGIQhCCVp103kJo6+4m+w+1Qij+00suVh11pw0b+WoT8Myz0Uda+WJ8509nPmv+e/35nIcffOnsg5Q/tt+U0NxhwnK144k+U67zj6o5Le+BgzykGMeZBoUVesJlPd7Zhq9YTPaOcVI+leq//guzvLTgfaM9ROJ0GRV2Vs4J6vyPTEZ5nNSkk+8ztzlWoRijMUypwhCApEyUjKM8IQm2RCEIDhCEIJWHXc3oaIf+SfwpZ8qrrsPp6P8A7eoP2q5Z6KQ1XrEec6exk9DPiTOXqGyxPjmdnZi/NJxI4ZmhsWHgTOPbxz7CfqM6Wqf0ceJI+vE57Dn8Io1EkXk6pG2BCv1hN3UId0HzmknrCbepbuJ5ch4RR9KdWVu9sbZx71061/uEp/dnpp4rqacnYmlz3Pql9w1NmJ7Wcq1CMUcUyohCEBNFGRFiVWeEITbBRwhAI4oQHKp67T6eiH8nqP7VctWVP11Z7fR+HZXY5c99c/lLPUUrrVwx+qdbZw+bXny7iRObtAjJ4jPhnjOloDipfMTQjqjxA8JrW8Bn3zYIyTNbaLYXHjwgaad/with3mNoGOv1h7RNzVABj38vjNWlcuo85ta31opH0R1QpjYuj4YydQ3tJvckz2M8v1YJjY2z/Ojf/edm/OeonK+tQjFHEJlRCOKAQiMMwrNCEJ0YEIRCA4QhAJ57pVsDTans9Rchd6AUryxNeHYb28h9FuXeOE9DMWpqDoyH9JSvxEzluy6XGyWbVT0prpZjpERVBoufdQKvqqDwA8AZU2z3zWo8OBlsdNKbtLfVqDpt5AHrtfgrhDWysEc8N07wY/sL7RUGnuKliq8CxIB7gTkCc/mlku3o+nXWnQVeJnO2g2WA98zWa4j9A5824THoNFbqWu3BvNTp79XZz4VUrl/yxPS8rVP5fdCSC5HCRxIr0PV/VU2vU2orpXRqLt11DqSqgcQeHJj9U9Z0i2FpHfSulSol/ZkigKpZXIPDHDODznmOgFtNd+ot1DrXWNM9e+9iputY68geLcFbl4ectbYWwb7dXTY1Bo0un7I0owwBXUPQAB7yd33Azy8n5f6TT18X4ziu/wCvc7I2bXpNPTpad7sqK1qTfO826owMnvM244p1eaEYREwzIDMWYoSqZMUIoGxmGYoTTIjihAeYRRwghCEKr/rp0wfQVN3pqV+DV2A/lKI1CbowOHOfQvWymdmOfo3UN8WK/wB6fP2vHE+Qmp4jnNLm6iej6tptZrLVyNSTokB5GlR86R7Wbd/9cpoifUPV3oxTsnZ6D/lq7G83sG+x+LGKPm/aey30mpv0j8W09rUk/SC+q3vXdPvmtanfPb9bmmCbZvIGO0qotPn6G7n7E8becDGJRouuQR5H7p9fadQEQAYARQB4DdGJ8jVLlgPHh8Z9doMADwAH1TOREooGRJmGiMUCYiYUZhmRzAGBIyOYiZDMDdhFHNMiEIQCEIQCEIQPGdbd6rsxlPOy6lE9oJc/UplAarm37LS4uu3VkDQ0fot8otJ/WUVqv9tpTuq5P7MfWJueMtGscfZPqfoU+9szZ58dHpj/AFaz5XzgT6k6BZ//ACdm55/ItLn+iWSrFU9ddeNrVN3PoqQPat12fqIlfaiWV19JjV6B/p0XLn9ixf8A7lb3cQss8Rh2YudRQp5NfShPgGtUH759bGfIRsKMzD1k3mX9oZI+vE+uK7AyqwOQyqwPiCMgzGTUTJkSYSJMy0CZEtIsZAtIJ70AZiLQzKJsZHMjmLMiunCEJtgQjgIBiGI4QhYhHCBUHXtkW6E/yWpH26v8RKp1pyu94gfHIlv9flXzOhtx6r31fvqjD8MynbG+ZPkR983PEaJn1X0MGNmbPH/R6b8JZ8pk8CfAGfWPRWsroNCp5rpNOD/RLJksVz1/6XNez7voPqav30Rx+EZU1bZWXt106PtNlh8caNRVZ7mDVH8QfCUHpnwSDLBjf129pn0z0E1Rt2XoHJyfk6ISeZKZTP2Z8y3n0m9s+i+rFsbG0Hj2dn49kzkseqJmNmkWeYmec22QtMZaYmskN+TasxaG9MJaAaBmzDMxBpLMbHahCOdXIoRwgEIQgEIQgV/11abf2fW2MqmpTeI/RDVuoP7xUe+UFbWwynPJGD3ES3+vDb7izT6Cs8N0ai0A43mJZUBPgAGOPEjwlRXErnK8+AIbPHx5TURhbSsRuD1n9BR5twH3z6601IrrSsckRUHsVQPyny10O0fyjaWgq+nq6GbPelbix/so0+o7LwJnKtSOb0w0J1Oz9ZQBlnofcH66jeT7SifLticcjkeI98+q21M+aOl2y20uv1VH6Itd6uHDsXO/X8FIHuMYUymnJfiScc8f4flL06otrC7Zi1cn0dj0N+srHtEf375HtQyi37QY8/DhLO6lKCqa+9m4O1FAHmgdyf6xYz8MfVrvZMLWTSt1gmH5TmcXRvmyMNNJHzNhYGbMAZAiSAgTBkt6Y8R4lHoI4hGZ1chCKAMBwhCAQizOH0u6QJodOXJHauCtK88tj1j+qOfwHfAprrhpZNq3MzD51Kmrwc7qCsArw5HIPDhzzPA22Enic4/PnOl0h1tl9rWW2F3bgMDgATknBJ4nvM1NLoLHZK66yzk8ePIn9H2Ca8FgdUehrqazaNuAwDUaYHGeI+dsHu9AfzpYdu31JwvGcDop0QtXT1Jb6O6vJRjmxY8/Mmew0fR2tB6vx4zjl3XSdRqafUu/dPCdbmy8/JtVjiQ2nc95x6aD4dpLZr0IHdOF082G+q0NlVKB7ldLa1LBSSuQQCeGSrMOPjLj1S+PnfU8VwOYGfcOc9l1abSKV6mnPNq7gOXEruMfspOHdsq+vf7XT3VbjAP2lL1g8fSUMwxvY7vvkdDqhpNVvUqbKyiBgfRcofolsd45zpZuOc6WrTaWM62l05M1ejVaXoLEOVPxB7wfAz1dOkwOU46dHPq02JnFM3xp5LspdG2itUydjNrcgVl0ba3ZSPZTbxI7sDoQihNMCEIQGIQhAUozre1upOstBF1ap2denBq+Zerdy9m/47xI4Dul5zFfpkcYdFceDqGH1xsfMvRjoprNa47CprBnjfaCmmr8SWPrHyHGXZ0S6CafQqCx7a4gb1jDGT5DuE9gqAAAAADgABgD3R4kttWdIIoHIYk4YhJoIyDCZCJEiFaOv0iXV2U2DKWI1bZ48GGM+7nPnTa+hs0950+oVqbKywQ2A+rn1l/jEPl9+Z9L7s1No7Mo1CdnfTXcn0bVDgeYzyPsll0lm1IdEekzaDV11OUeq/dDNXZvpjiA3irDwIHOXppL1sUMvEEAg+Ink7OrPZhcOK7EwchUtO79YJHxnrtLp0rRUQYVQABz4CLd1Yy4ixHFIERIkSciRAjiLdk8QxA2IQhNMiEIQCEIQCEIQFFHFFUQgYSAMiZKIwEIzEIzComKSIkZA4oRwEYQhAUcjiOB/9k="/>
          <p:cNvSpPr>
            <a:spLocks noChangeAspect="1" noChangeArrowheads="1"/>
          </p:cNvSpPr>
          <p:nvPr/>
        </p:nvSpPr>
        <p:spPr bwMode="auto">
          <a:xfrm>
            <a:off x="155575" y="-2193925"/>
            <a:ext cx="3171825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t2.gstatic.com/images?q=tbn:ANd9GcQ87P3tbkoF5CEMj0jISXr52OJrkXalEmSCBjkjjxt0DeP3iAgA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429124" cy="52864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57752" y="5572140"/>
            <a:ext cx="3768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a short man</a:t>
            </a:r>
            <a:endParaRPr lang="en-US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500000">
            <a:off x="-922036" y="1784163"/>
            <a:ext cx="1073163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The End</a:t>
            </a:r>
            <a:endParaRPr lang="en-US" sz="20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785794"/>
            <a:ext cx="228601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21431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428736"/>
            <a:ext cx="250033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14282" y="4214818"/>
            <a:ext cx="1824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chador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174" y="5857892"/>
            <a:ext cx="429155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 brown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manteau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3929066"/>
            <a:ext cx="400049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Comic Sans MS" pitchFamily="66" charset="0"/>
              </a:rPr>
              <a:t>a yellow shirt</a:t>
            </a:r>
            <a:endParaRPr lang="en-US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0"/>
            <a:ext cx="250029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428868"/>
            <a:ext cx="20717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56"/>
            <a:ext cx="22145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4429132"/>
            <a:ext cx="3674404" cy="70788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a green scarf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6150114"/>
            <a:ext cx="1717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jacket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1350" y="2571744"/>
            <a:ext cx="359265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a red T- shirt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00042"/>
            <a:ext cx="235742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00760" y="4357694"/>
            <a:ext cx="3018775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a black suit</a:t>
            </a:r>
            <a:endParaRPr lang="en-US" sz="40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928670"/>
            <a:ext cx="235742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35590" y="271462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Comic Sans MS" pitchFamily="66" charset="0"/>
              </a:rPr>
              <a:t>trousers</a:t>
            </a:r>
            <a:endParaRPr lang="en-US" sz="4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18573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714884"/>
            <a:ext cx="2972289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 grey coat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1.gstatic.com/images?q=tbn:ANd9GcRl2oLWjrhq2TUOZmz8VykJcU5zemew7Xm_nBxlUVr58OALzZD7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3428992" cy="3857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143512"/>
            <a:ext cx="4079963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The white shoes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0964" name="AutoShape 4" descr="data:image/jpeg;base64,/9j/4AAQSkZJRgABAQAAAQABAAD/2wCEAAkGBxQTEhUUExQUFhQUFxoVFxcVFRcYFxoXGBUYFxgYFxcYHCggGBolHRgbITEhJSkrLi4uGh8zODMsNygtLisBCgoKDg0OGxAQGi8kICQvLCwsLCwsLCwsLCwsLCwvLSwsLCwsLCwsLCw0LCwsLCwsLCwsLCwsLCwsLCwsLCwsLP/AABEIAOEA4QMBIgACEQEDEQH/xAAcAAEAAQUBAQAAAAAAAAAAAAAAAgEDBAYHBQj/xABFEAACAQICBgYGBwYDCQAAAAAAAQIDEQQhBRIxQVHwBgcTYXGBIjKRobHBFEJSYnKC0SNzkqKy4TRTwhUkQ2ODo7PD8f/EABkBAQADAQEAAAAAAAAAAAAAAAABAgUEA//EACYRAQACAgICAAYDAQAAAAAAAAABAgMRBBIhMSJBUWGBkXHB8NH/2gAMAwEAAhEDEQA/AO4gAAAAAAAAAAAAAAAAAAAAAAAAAAAAAAAAAAAAAAAAAAAAAAAAAAAAABznpt1hVcHipUKdOlJRjHOes3rSWtuasrNF8eO2SdVVveKxuXRgcy0V1tU3/iKMl96lnv3wk7r2s3HRXS7B4iypV4az2Rk9ST8Izs35Fr4MlPcK1y0t6l7gKA8noqChUAAAAAAAAAAAAAAAAAAAAAAAAAAAAAAHzX0+xvbaQxEk9tVx8qa7O/sjc+iNMY9UKFWtLZShKfjZNpeLeXmfLlSTlNtu73vjJ7X5ndwq+Zn8ObkT6glN5Ljzz4EqlTYueHPgR1by8MufeRWbfdzz4mk5GwaG6aYvC27KtLVWXZz9OG7K0tn5bHvaY6ycVXUdSfYLVz7LfK+28k2t2SftOdTkZGDndSXdf+ZHjNKTbcxC+7RHiWzz6b41xcPpdazybvBPLg4xvHyaMKj0hrxerGviFx/b1FfLa7SV3c8RetzwsRi/Sfh+heK1j1CszM+5e3T6TYqOtq4iss3n2s79/wBYzodOMbqNfSaux/Wu9v2nmvaavSe1cX+goP0R1rPyNz9WzLptjnG/0qrl962xvu4HWOqrTtbF4SUq0taUKmqpNZuLjGSvxavtOCUvU8n8Wdq6jv8ABVP33/qpnNyqVjHuIe2G09/booAMt2gAAAAAAAAAAAAAAAAAAAGp9YXS9YCitW0q9S6pxeaSW2clwXDe/MtSk2nUItaKxuWqdcPSyDj9CpSu1JSrtbFq2caae93tJ8LLvtyelkrvfn7di8CWOxs6tSdSo9ec5a0pNK7lxysvJFqdZPK9vL5mzipGOumdktNp2nDKN+e4t7I87y5VzslsvtT9y53FvEbbeZ6SrDHlkZGC3+D/AKomPUZk4ZbfD4tHnHtefST9Z87ikfWfgiq9Z+H6CCvJ+Ww9FEsJTj2i1+01NZa3Z6utq39K2tlrW2GTpDsXN/R1VVLK3bamveyvfUyMWltl4/qRw7+PyRWKat23P9L2ybrFdR4/f5Voep5P4s7L1GVb4WtHhUjL200v9JxzDvK3F/JHTuonFWqYmlf1oxmvySaf/kR48qN4pWwz8bsAAMh3gAAAAAAAAAAAAAAAAAAt160YRlOTSjFOUm9iSV235HzZ0t03LGYmdeV0pO0Iv6tNerHxtdvvbOsdcGnOyw0cPF+niH6VtqpRacva7LvWscUmafCxar3n5uLk33PVYaKOGXiXFEpq8Du05trMKPDLvRCo5R7zKtYsVmVtHhaJWE7vvZlzrWezN7dXj+hawq9LwV+faXmuefApWFrStOslud/7BV7Xsnn8f0KtDV59hfUq+BVrXyefxKRq2bSi+K2bebFVEk1mNHgp1HnaNvPv25HSOpCpD6VVU1aq6b7OztFx1k5pr7WUbdyZzux6/RbSf0bFUa17KE05fgfoz/lcimXH2pMLUtq0S+lwAYbSAAAAAAAAAAAAAAAACjdipy7rH6wI6tbB4a7k06dSqnlHdOMOLteLeVs7XaPTFitktqFL3ikbloXTjTv0zGVKqd6aepT/AHcNj823L8x4NyOr7CrNytYrGoZtp3OxkiKKwLKqPLnnlFiqjIkWKpW3paqmD+t4L4l1It4T63kX4q5FPSbe0GiuqSZSxdVRoiVjz7istnPAgViuefAbOfEpGJJc+4D6W6J43tsFh6jd3KlC7+8laXvTPWNN6pa+to2mvsTqR/7jl/qNyMLLGrzH3alJ3WJAAeawAAAAAAAAAAAB4nS/pHDA4eVWVnN+jThf1p22d0Vtb4eRNazadQiZiI3LX+s/ph9FpdhRl/vFWObTzp03lrfiexeb3K/ELl/SGNnXqzq1JOU5tyk/Hu3JLJLckkWYG3gwxjrr9s3Jk7zssW6iy/XnaXvYYs5az+6vez2l5wlrf2JxBWxIhIsVGX5oxqh53XqnhXt8DIiyxgoXb4WzMjV55Yp6Le1JBc7BbaIouqiucytswivO0AhYq/hzuAHZ+pOvfCVofYrt+UqcPmmdEOT9Rtb0sVDiqcl5a8X8UdYMXlRrLLRwTukAAOd6gAAAAAAAAAAt4mvGnCU5tRhBOUm9iildt+R87dMOkc8diHVldQXo0oP6sL/1Pa/ZuR1rrbrTjo6ShsnUhGb+5e/vaivM4RfM0+DjjU3cfJtO+quRVBIhWqWyW17P1NByIV5t+ivP9BGKKU42+fEuPMhKliS2FA0ShCoYtQyahitXduLt7Tyu9KMrBZJritYvx8vcWab9N24WXuLsedpaitiT2+BBc+0qyhZBfnMMJbytgKL5lWypRoDfupnE6uOlHdOjJecZQa9yZ20+ferSvqaSw73Nyg/zU5pe+x9BGTzY1k/Du40/AAA43QAAAAAAAAAADE0to6GIozo1FeFRWfFb01wadmu9I+f+lfRurgavZ1M4yu4TWycU0m7bYvNXW5vftPopu20+cunmm/puMnVv+zj+zpL/AJcW7P8AM7y81wO/gzftMR6cvJiuo+rw51rZLN8F8+BYcd72l2MbbiNR7Fx+G805+7jhJbE7ZcBcnEt1dj8CUJt8/wBil+fcI7vBEZvfwsBbqst0PWXdmSqPetgwy2vwXtz+R4z7eseijJ6/jf4GWzEp+ujIvn/9L1UsrJC3PuKKV+e4axZBJgon8ikucgJpiTIt+7+5Ntbl48Qhm6Ex/Y4ijV3U6sJv8MZpyWW3K59Nxkmk1mnmmfLFjvnVhpXt8BTTd5Ub0ZfktqfyOPvODnU8RZ18W3mYbYADMdgAAAAAAAAAANK61tOfR8G6cXapib01nmof8R+xqP50cJNv60tLdvj6kb+hQ/Yx4XWc346za/KjUeeedxtcXH0xx9/LOzX7WRJSpOMs9tk7cLrWXnZo9PQGCjVqNzTdGlCVatb/AC6au4p8Zu0F+LuPNrVpTlKc/Wm3OVllrSbk7Lhd7O499+dPLXjaNyNTZ45EifY+gpP7erHyjefmtaH8TLTKIRRGbJXI1ck3wQkY79VeC+RPDS9GXHaVcMiFKDUsjymPL034Vw7bk29xkxNn6XdFI4Knh5qo5PEQ1nBxS1XGMHKzW1Xnstu3msxfPPiTjtFo3CLxMTqVKmx87iKlku9foVqXs7cLBF1FWufYW6Tul3X397Jp85dxbo7Hbi/iPmleS5yILKTW5r3r+xXnZ4k1Rctn1U5vwvZ+xO/kxIidH6lNJauIrUG8qtNVIr71N2dvGMv5Tm9j3eheO7DHYepu7RRf4Z/s3fwUr+R5Z6dscwtjt1tEvo0AGE1AAAAAAAAAAAfNfSnR86eKrRmmpKtNu62xcpNS70007955UKUpySjFu9lFJNyk3kkks7vcfTelND0MQtWvShUS2OS9Jfhltj5Mw9D9FMJhpa9GjGM/tNynJeDm24+RpV51Yr5jy454079+HKukGiP9n6MhRnb6RjakZVVwp0vSVNNfZk4X75ParGiJHROuuu3i6UN0KGsvGc5p/wBCOdRqb92zn2HVx5madp9z5eOWPi1HyVbPS03RdKVOg7qVKnHX/e1V2s/NKcYP92ep1f6B+l4yEWv2VO1SpwcYu6i/xSsrcNbgeV0ixOvi8RNvOdeo/wCeSS9lkX7RN+v0/wB/1XXw7YD5+IVFyTt9X0n4Jr5tLzRWUfI2bRWiH/szG4mS2yo0YvuWIpTqP26iv3Mte2o/UftWsblq753F/R2D7SrCmts5xh5yko/MtSW/nebd1XaLdbHU5W9GjerJ24K0V46zT8mRkt1rNk0jc6eh1zYq+Jo091Ojf+ObXwpo56nzz4G09ZuJc9JV+EHGmvCNON/e5Gr259h54I1jiF8s7vL0ujmF7SvGO5RqTf8A06M6i98EeZT5y8DcOrjCa1TEztlTwdZ3+9JJL3axp8M0vD5F6zu8x/H9qzHwx+Uv0L+IwurClK2VSEn+aNapB+5R9pZa2c8T3dIUL6OwdS3q1sTTfnKE4/CRNp1Mfz/UorHv/fN4K7j1ejFJTxVKnL1arlRfd21OVFe+Z5i52GZoapq4ihL7NanLZ9mpGRN/NZRX2wrNZNWaya4PY17SWe3fzmbN1h6FeGx1XL9nVk60H3Td5LutLWVuGrxNfjTcnGMU5Sm7RSV23fJLvZFbRasWJjU6fS2i8V2tGlU/zKcZ/wAUVL5mUYGgME6OGoUpZyp0oQfjGCT96M8wLa3OmrHryAAhIAAAAAAAAAANR6ddClj9ScZqFWCcbtXjKLd7Ozyad7NcXlw0JdU2MbUXPD6qe3Xm1t221L3O1g6KcnJSOsPK2Gtp3LwuiHRmngaOpF605PWqTas5Pcrborcu98TlXTboJiKeIqTpU51KU5upF04uTWs3JxlGOas289lrZ7bdyBGPkXpabe9lsVbRr6PnjQ/QvF4iqkqNSCvnKpBwhFb23JLWfcrvYduo9GqKwX0KzdLU1G9km29Zz7pa3peJ7IJzcm2TXy0Y8NaOSV+qGrrWjiKbhe95QkpexNp+03/ol0ZpYGk4QetOVnOo1Zya2Zboq7su98T3AVvyMl41aU1xVrO4h87dPKTWkMUnt7Vv+JKS9zR4Ldnbnidb6x+gFbFV+3w2o3NRU4ylqvWirKSbyasoq3dvvlrOC6r8dOadSNOkn9aU1Ky3+jC935+ZpY+RTpG5cd8Vu0+HqdWeCawOka1vWpOnHxhSnJ2/jXsOZp7D6X0RoSnh8NHDQ9RRcW3tk5X1pPvbbZ84aSwkqFSdKS9KnN03+V6t/Df4FePli97z/C2WnWtYWIo33A6NdbQFSSV3QxMqy/CoxjN+CjOT/KaJUdst59B9A9D9ho+lSqR9KUXOpFrfUbk4yXcmk/AtysnSIn7q4adpmPs+fo7bbzO0Dg5VcTRpRzcqkFlwurvyV2/A6TjOqOLqN0sRqU73jF09aUfu31ldbrvO3tNo6KdCcPgW5w1qlVpp1J2ur7VFLKKfm+8rfmY+vw+0149t+Xr6X0LQxMVGvSjUUc1far7bSWav3FvRXR/DYbOhQpwfFL0vDWedj0wZfa2tb8O7Ub2AAqkAAAAAAAAAAAAAAAAAAAAAAAAAAA1XpR0Dw2Nn2k9enUdlKVNx9JJWWspJq6W9Z7OCNqBat7VndZRasWjUtQ0N1c4PDzVS06s4u8XVkmk1sajFJZd6Zt4Ate1p3aUVrFfQACqw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53340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6" name="Picture 6" descr="http://t0.gstatic.com/images?q=tbn:ANd9GcQN0UttfuGc52goAcGcHBFuOliFpoMqTWDHSjM-c6lTKk1u4A4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3714776" cy="44338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3714752"/>
            <a:ext cx="387477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Comic Sans MS" pitchFamily="66" charset="0"/>
              </a:rPr>
              <a:t>The blue gloves</a:t>
            </a:r>
            <a:endParaRPr lang="en-US" sz="40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Practice 1        </a:t>
            </a:r>
            <a:r>
              <a:rPr lang="en-US" sz="3200" b="1" dirty="0" smtClean="0">
                <a:latin typeface="Comic Sans MS" pitchFamily="66" charset="0"/>
              </a:rPr>
              <a:t>Talking about appearance         (height, clothes, and color)             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page:29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27 lesson 5-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786050" y="1857364"/>
            <a:ext cx="307183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dc622.4shared.com/img/bQz1cnSB/s7/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857620" cy="52863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357826"/>
            <a:ext cx="3764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a young woman</a:t>
            </a:r>
            <a:endParaRPr lang="en-US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1990" name="Picture 6" descr="http://www.uc.persianv.com/images/0h4yddz0oqliigwjbww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3810000" cy="5667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57752" y="5643578"/>
            <a:ext cx="3395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An old woman</a:t>
            </a:r>
            <a:endParaRPr lang="en-US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925</TotalTime>
  <Words>413</Words>
  <Application>Microsoft Office PowerPoint</Application>
  <PresentationFormat>On-screen Show (4:3)</PresentationFormat>
  <Paragraphs>129</Paragraphs>
  <Slides>30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LESSON 5 MY APPEARANCE      Identifying People by their Appearance  150 mins in 3 sessions  Letters:d , l , r  words and expressions  (tall , short , young , old , suit , shirt , jacket , trousers , manteau , scarf , chador , shoes , gloves , wear and coulors  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hamshahry</dc:creator>
  <cp:lastModifiedBy>A</cp:lastModifiedBy>
  <cp:revision>101</cp:revision>
  <dcterms:created xsi:type="dcterms:W3CDTF">2013-09-16T06:30:44Z</dcterms:created>
  <dcterms:modified xsi:type="dcterms:W3CDTF">2015-01-14T15:02:46Z</dcterms:modified>
</cp:coreProperties>
</file>