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4" r:id="rId3"/>
    <p:sldId id="276" r:id="rId4"/>
    <p:sldId id="277" r:id="rId5"/>
    <p:sldId id="278" r:id="rId6"/>
    <p:sldId id="279" r:id="rId7"/>
    <p:sldId id="262" r:id="rId8"/>
    <p:sldId id="280" r:id="rId9"/>
    <p:sldId id="264" r:id="rId10"/>
    <p:sldId id="265" r:id="rId11"/>
    <p:sldId id="266" r:id="rId12"/>
    <p:sldId id="272" r:id="rId13"/>
    <p:sldId id="267" r:id="rId14"/>
    <p:sldId id="268" r:id="rId15"/>
    <p:sldId id="269" r:id="rId16"/>
    <p:sldId id="270" r:id="rId17"/>
    <p:sldId id="273"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che 30 DVDs" initials="M3D" lastIdx="1" clrIdx="0">
    <p:extLst>
      <p:ext uri="{19B8F6BF-5375-455C-9EA6-DF929625EA0E}">
        <p15:presenceInfo xmlns:p15="http://schemas.microsoft.com/office/powerpoint/2012/main" userId="Moorche 30 DV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3A93"/>
    <a:srgbClr val="FC34D6"/>
    <a:srgbClr val="FFE767"/>
    <a:srgbClr val="F5C7EC"/>
    <a:srgbClr val="B82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356" autoAdjust="0"/>
  </p:normalViewPr>
  <p:slideViewPr>
    <p:cSldViewPr snapToGrid="0">
      <p:cViewPr varScale="1">
        <p:scale>
          <a:sx n="53" d="100"/>
          <a:sy n="53" d="100"/>
        </p:scale>
        <p:origin x="534"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4959B-6DC3-4EA0-A947-1BD6E04A8E1D}" type="datetimeFigureOut">
              <a:rPr lang="en-US" smtClean="0"/>
              <a:pPr/>
              <a:t>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8F81B-507C-4E80-8BD8-FBBFF7B4D354}" type="slidenum">
              <a:rPr lang="en-US" smtClean="0"/>
              <a:pPr/>
              <a:t>‹#›</a:t>
            </a:fld>
            <a:endParaRPr lang="en-US"/>
          </a:p>
        </p:txBody>
      </p:sp>
    </p:spTree>
    <p:extLst>
      <p:ext uri="{BB962C8B-B14F-4D97-AF65-F5344CB8AC3E}">
        <p14:creationId xmlns:p14="http://schemas.microsoft.com/office/powerpoint/2010/main" val="52071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8F81B-507C-4E80-8BD8-FBBFF7B4D354}" type="slidenum">
              <a:rPr lang="en-US" smtClean="0"/>
              <a:pPr/>
              <a:t>4</a:t>
            </a:fld>
            <a:endParaRPr lang="en-US"/>
          </a:p>
        </p:txBody>
      </p:sp>
    </p:spTree>
    <p:extLst>
      <p:ext uri="{BB962C8B-B14F-4D97-AF65-F5344CB8AC3E}">
        <p14:creationId xmlns:p14="http://schemas.microsoft.com/office/powerpoint/2010/main" val="416665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8F81B-507C-4E80-8BD8-FBBFF7B4D354}" type="slidenum">
              <a:rPr lang="en-US" smtClean="0"/>
              <a:pPr/>
              <a:t>6</a:t>
            </a:fld>
            <a:endParaRPr lang="en-US"/>
          </a:p>
        </p:txBody>
      </p:sp>
    </p:spTree>
    <p:extLst>
      <p:ext uri="{BB962C8B-B14F-4D97-AF65-F5344CB8AC3E}">
        <p14:creationId xmlns:p14="http://schemas.microsoft.com/office/powerpoint/2010/main" val="81280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8F81B-507C-4E80-8BD8-FBBFF7B4D354}" type="slidenum">
              <a:rPr lang="en-US" smtClean="0"/>
              <a:pPr/>
              <a:t>13</a:t>
            </a:fld>
            <a:endParaRPr lang="en-US"/>
          </a:p>
        </p:txBody>
      </p:sp>
    </p:spTree>
    <p:extLst>
      <p:ext uri="{BB962C8B-B14F-4D97-AF65-F5344CB8AC3E}">
        <p14:creationId xmlns:p14="http://schemas.microsoft.com/office/powerpoint/2010/main" val="282751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5317EB-5C46-48FD-8940-76E8A17A0E55}"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54197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317EB-5C46-48FD-8940-76E8A17A0E55}"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128429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317EB-5C46-48FD-8940-76E8A17A0E55}"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366786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317EB-5C46-48FD-8940-76E8A17A0E55}"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11156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317EB-5C46-48FD-8940-76E8A17A0E55}"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49747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317EB-5C46-48FD-8940-76E8A17A0E55}"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375219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5317EB-5C46-48FD-8940-76E8A17A0E55}" type="datetimeFigureOut">
              <a:rPr lang="en-US" smtClean="0"/>
              <a:pPr/>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11285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5317EB-5C46-48FD-8940-76E8A17A0E55}" type="datetimeFigureOut">
              <a:rPr lang="en-US" smtClean="0"/>
              <a:pPr/>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132146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317EB-5C46-48FD-8940-76E8A17A0E55}" type="datetimeFigureOut">
              <a:rPr lang="en-US" smtClean="0"/>
              <a:pPr/>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99559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317EB-5C46-48FD-8940-76E8A17A0E55}"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250989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317EB-5C46-48FD-8940-76E8A17A0E55}"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30526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317EB-5C46-48FD-8940-76E8A17A0E55}" type="datetimeFigureOut">
              <a:rPr lang="en-US" smtClean="0"/>
              <a:pPr/>
              <a:t>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A3A34-1459-4AB8-A327-F7ADEDCDF23E}" type="slidenum">
              <a:rPr lang="en-US" smtClean="0"/>
              <a:pPr/>
              <a:t>‹#›</a:t>
            </a:fld>
            <a:endParaRPr lang="en-US"/>
          </a:p>
        </p:txBody>
      </p:sp>
    </p:spTree>
    <p:extLst>
      <p:ext uri="{BB962C8B-B14F-4D97-AF65-F5344CB8AC3E}">
        <p14:creationId xmlns:p14="http://schemas.microsoft.com/office/powerpoint/2010/main" val="43781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7.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1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7.png"/><Relationship Id="rId7" Type="http://schemas.openxmlformats.org/officeDocument/2006/relationships/slide" Target="slide1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9.gif"/><Relationship Id="rId4" Type="http://schemas.openxmlformats.org/officeDocument/2006/relationships/image" Target="../media/image18.jpeg"/><Relationship Id="rId9" Type="http://schemas.openxmlformats.org/officeDocument/2006/relationships/slide" Target="slide7.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0.emf"/><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2.gif"/><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4.png"/><Relationship Id="rId7" Type="http://schemas.openxmlformats.org/officeDocument/2006/relationships/slide" Target="slide1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slide" Target="slide2.xml"/><Relationship Id="rId4" Type="http://schemas.openxmlformats.org/officeDocument/2006/relationships/image" Target="../media/image28.png"/><Relationship Id="rId9"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9.xml"/><Relationship Id="rId7" Type="http://schemas.openxmlformats.org/officeDocument/2006/relationships/slide" Target="slide14.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1.xml"/><Relationship Id="rId10" Type="http://schemas.openxmlformats.org/officeDocument/2006/relationships/slide" Target="slide3.xml"/><Relationship Id="rId4" Type="http://schemas.openxmlformats.org/officeDocument/2006/relationships/slide" Target="slide10.xml"/><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0.png"/><Relationship Id="rId7" Type="http://schemas.openxmlformats.org/officeDocument/2006/relationships/slide" Target="slide1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9.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5.png"/><Relationship Id="rId7" Type="http://schemas.openxmlformats.org/officeDocument/2006/relationships/slide" Target="slide10.xml"/><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8119208" y="360010"/>
            <a:ext cx="3866465" cy="1175897"/>
            <a:chOff x="3305908" y="4690711"/>
            <a:chExt cx="3866465" cy="1202608"/>
          </a:xfrm>
        </p:grpSpPr>
        <p:sp>
          <p:nvSpPr>
            <p:cNvPr id="10" name="Round Diagonal Corner Rectangle 9"/>
            <p:cNvSpPr/>
            <p:nvPr/>
          </p:nvSpPr>
          <p:spPr>
            <a:xfrm flipV="1">
              <a:off x="3305908" y="4970312"/>
              <a:ext cx="3432517" cy="690153"/>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8" name="Round Diagonal Corner Rectangle 7"/>
            <p:cNvSpPr/>
            <p:nvPr/>
          </p:nvSpPr>
          <p:spPr>
            <a:xfrm>
              <a:off x="3305908" y="4760156"/>
              <a:ext cx="3432517" cy="76846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36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           فشار و آثار آن</a:t>
              </a:r>
              <a:endParaRPr lang="en-US" sz="3600" dirty="0">
                <a:solidFill>
                  <a:srgbClr val="0070C0"/>
                </a:solidFill>
                <a:effectLst>
                  <a:outerShdw blurRad="50800" dist="38100" dir="2700000" algn="tl" rotWithShape="0">
                    <a:prstClr val="black">
                      <a:alpha val="40000"/>
                    </a:prstClr>
                  </a:outerShdw>
                </a:effectLst>
              </a:endParaRPr>
            </a:p>
          </p:txBody>
        </p:sp>
        <p:sp>
          <p:nvSpPr>
            <p:cNvPr id="11" name="Rounded Rectangle 10"/>
            <p:cNvSpPr/>
            <p:nvPr/>
          </p:nvSpPr>
          <p:spPr>
            <a:xfrm rot="2827269">
              <a:off x="6196077" y="4690711"/>
              <a:ext cx="907359" cy="907359"/>
            </a:xfrm>
            <a:prstGeom prst="roundRect">
              <a:avLst/>
            </a:prstGeom>
            <a:solidFill>
              <a:srgbClr val="FFFF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fa-IR" sz="7200" dirty="0" smtClean="0">
                <a:solidFill>
                  <a:schemeClr val="tx1"/>
                </a:solidFill>
                <a:effectLst>
                  <a:outerShdw blurRad="50800" dist="38100" dir="8100000" algn="tr" rotWithShape="0">
                    <a:prstClr val="black">
                      <a:alpha val="40000"/>
                    </a:prstClr>
                  </a:outerShdw>
                </a:effectLst>
              </a:endParaRPr>
            </a:p>
          </p:txBody>
        </p:sp>
        <p:sp>
          <p:nvSpPr>
            <p:cNvPr id="12" name="TextBox 11"/>
            <p:cNvSpPr txBox="1"/>
            <p:nvPr/>
          </p:nvSpPr>
          <p:spPr>
            <a:xfrm>
              <a:off x="6370514" y="4760155"/>
              <a:ext cx="801859" cy="1133164"/>
            </a:xfrm>
            <a:prstGeom prst="rect">
              <a:avLst/>
            </a:prstGeom>
            <a:noFill/>
          </p:spPr>
          <p:txBody>
            <a:bodyPr wrap="square" rtlCol="0">
              <a:spAutoFit/>
            </a:bodyPr>
            <a:lstStyle/>
            <a:p>
              <a:endParaRPr lang="en-US" sz="6600" dirty="0">
                <a:cs typeface="B Nazanin" panose="00000400000000000000" pitchFamily="2" charset="-78"/>
              </a:endParaRPr>
            </a:p>
          </p:txBody>
        </p:sp>
      </p:grpSp>
      <p:sp>
        <p:nvSpPr>
          <p:cNvPr id="9" name="TextBox 11"/>
          <p:cNvSpPr txBox="1"/>
          <p:nvPr/>
        </p:nvSpPr>
        <p:spPr>
          <a:xfrm>
            <a:off x="11053485" y="169836"/>
            <a:ext cx="1043876" cy="144655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5400" dirty="0" smtClean="0"/>
              <a:t> </a:t>
            </a:r>
            <a:r>
              <a:rPr lang="fa-IR" sz="8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Titr" panose="00000700000000000000" pitchFamily="2" charset="-78"/>
              </a:rPr>
              <a:t>6</a:t>
            </a:r>
            <a:endParaRPr lang="en-US" sz="5400" dirty="0">
              <a:cs typeface="B Titr" panose="00000700000000000000" pitchFamily="2" charset="-78"/>
            </a:endParaRPr>
          </a:p>
        </p:txBody>
      </p:sp>
      <p:sp>
        <p:nvSpPr>
          <p:cNvPr id="15" name="Rounded Rectangle 14">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7" name="Rounded Rectangle 16">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3558685718"/>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244308"/>
            <a:ext cx="11554601" cy="5322455"/>
            <a:chOff x="858821" y="1257184"/>
            <a:chExt cx="11054506" cy="5322455"/>
          </a:xfrm>
        </p:grpSpPr>
        <p:sp>
          <p:nvSpPr>
            <p:cNvPr id="3" name="TextBox 2"/>
            <p:cNvSpPr txBox="1"/>
            <p:nvPr/>
          </p:nvSpPr>
          <p:spPr>
            <a:xfrm>
              <a:off x="858821" y="1870658"/>
              <a:ext cx="11054506" cy="4708981"/>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2000" b="1" dirty="0" smtClean="0">
                  <a:cs typeface="2  Titr" panose="00000700000000000000" pitchFamily="2" charset="-78"/>
                </a:rPr>
                <a:t>مایع ها نیز همانند اجسام جامد می توانند به سطح زیرین خود نیرو و در نتیجه فشار وارد کنند. شما فشار حاصل از آب را در زندگی خود تجربه کرده اید. برای مثال وقتی یکی از انگشتان خود را جلوی آبی که از شیلنگ بیرون می آید می گیرید،فشار آب را به راحتی احساس می کنید و یا در اعماق بیشتر استخر پر از آب، فشار آب بیشتر بر روی بدنمان احساس می شود.</a:t>
              </a:r>
            </a:p>
            <a:p>
              <a:pPr algn="r" rtl="1">
                <a:lnSpc>
                  <a:spcPct val="150000"/>
                </a:lnSpc>
              </a:pPr>
              <a:r>
                <a:rPr lang="fa-IR" sz="2000" b="1" dirty="0" smtClean="0">
                  <a:cs typeface="2  Titr" panose="00000700000000000000" pitchFamily="2" charset="-78"/>
                </a:rPr>
                <a:t>یکی از عوامل موثر در فشار مایع ها ارتفاع ستون مایع ( عمق مایع) است که با افزایش عمق مایع، فشار حاصل شده نیز افزایش می یابد.با توجه به تصاویر زیر مفهوم این عبارت را بیشتر متوجه خواهید شد:</a:t>
              </a:r>
            </a:p>
            <a:p>
              <a:pPr algn="r" rtl="1">
                <a:lnSpc>
                  <a:spcPct val="150000"/>
                </a:lnSpc>
              </a:pPr>
              <a:endParaRPr lang="fa-IR" sz="2000" b="1" dirty="0">
                <a:cs typeface="2  Titr" panose="00000700000000000000" pitchFamily="2" charset="-78"/>
              </a:endParaRPr>
            </a:p>
            <a:p>
              <a:pPr algn="r" rtl="1">
                <a:lnSpc>
                  <a:spcPct val="150000"/>
                </a:lnSpc>
              </a:pPr>
              <a:r>
                <a:rPr lang="fa-IR" sz="2000" b="1" dirty="0" smtClean="0">
                  <a:cs typeface="2  Titr" panose="00000700000000000000" pitchFamily="2" charset="-78"/>
                </a:rPr>
                <a:t>با توجه به تصویر متوجه می شویم که آب نسبت به روزنه </a:t>
              </a:r>
              <a:r>
                <a:rPr lang="en-US" sz="2000" b="1" dirty="0" smtClean="0">
                  <a:cs typeface="2  Titr" panose="00000700000000000000" pitchFamily="2" charset="-78"/>
                </a:rPr>
                <a:t>c</a:t>
              </a:r>
              <a:r>
                <a:rPr lang="fa-IR" sz="2000" b="1" dirty="0" smtClean="0">
                  <a:cs typeface="2  Titr" panose="00000700000000000000" pitchFamily="2" charset="-78"/>
                </a:rPr>
                <a:t> ارتفاع بیشتری دارد و</a:t>
              </a:r>
              <a:r>
                <a:rPr lang="fa-IR" sz="2000" b="1" dirty="0">
                  <a:cs typeface="2  Titr" panose="00000700000000000000" pitchFamily="2" charset="-78"/>
                </a:rPr>
                <a:t> نیروی</a:t>
              </a:r>
              <a:endParaRPr lang="fa-IR" sz="2000" b="1" dirty="0" smtClean="0">
                <a:cs typeface="2  Titr" panose="00000700000000000000" pitchFamily="2" charset="-78"/>
              </a:endParaRPr>
            </a:p>
            <a:p>
              <a:pPr algn="r" rtl="1">
                <a:lnSpc>
                  <a:spcPct val="150000"/>
                </a:lnSpc>
              </a:pPr>
              <a:r>
                <a:rPr lang="fa-IR" sz="2000" b="1" dirty="0" smtClean="0">
                  <a:cs typeface="2  Titr" panose="00000700000000000000" pitchFamily="2" charset="-78"/>
                </a:rPr>
                <a:t>وزن حاصل از آن فشار بیشتری را در این نقطه و سایر نقاط همتراز با نقطه </a:t>
              </a:r>
              <a:r>
                <a:rPr lang="en-US" sz="2000" b="1" dirty="0" smtClean="0">
                  <a:cs typeface="2  Titr" panose="00000700000000000000" pitchFamily="2" charset="-78"/>
                </a:rPr>
                <a:t>c</a:t>
              </a:r>
              <a:r>
                <a:rPr lang="fa-IR" sz="2000" b="1" dirty="0" smtClean="0">
                  <a:cs typeface="2  Titr" panose="00000700000000000000" pitchFamily="2" charset="-78"/>
                </a:rPr>
                <a:t> تولید</a:t>
              </a:r>
              <a:r>
                <a:rPr lang="en-US" sz="2000" b="1" dirty="0" smtClean="0">
                  <a:cs typeface="2  Titr" panose="00000700000000000000" pitchFamily="2" charset="-78"/>
                </a:rPr>
                <a:t> </a:t>
              </a:r>
              <a:r>
                <a:rPr lang="fa-IR" sz="2000" b="1" dirty="0" smtClean="0">
                  <a:cs typeface="2  Titr" panose="00000700000000000000" pitchFamily="2" charset="-78"/>
                </a:rPr>
                <a:t>می </a:t>
              </a:r>
              <a:r>
                <a:rPr lang="fa-IR" sz="2000" b="1" dirty="0">
                  <a:cs typeface="2  Titr" panose="00000700000000000000" pitchFamily="2" charset="-78"/>
                </a:rPr>
                <a:t>کند </a:t>
              </a:r>
              <a:endParaRPr lang="fa-IR" sz="2000" b="1" dirty="0" smtClean="0">
                <a:cs typeface="2  Titr" panose="00000700000000000000" pitchFamily="2" charset="-78"/>
              </a:endParaRPr>
            </a:p>
            <a:p>
              <a:pPr algn="r" rtl="1">
                <a:lnSpc>
                  <a:spcPct val="150000"/>
                </a:lnSpc>
              </a:pPr>
              <a:r>
                <a:rPr lang="fa-IR" sz="2000" b="1" dirty="0" smtClean="0">
                  <a:cs typeface="2  Titr" panose="00000700000000000000" pitchFamily="2" charset="-78"/>
                </a:rPr>
                <a:t>در حالی که نسبت به نقطه </a:t>
              </a:r>
              <a:r>
                <a:rPr lang="en-US" sz="2000" b="1" dirty="0" smtClean="0">
                  <a:cs typeface="2  Titr" panose="00000700000000000000" pitchFamily="2" charset="-78"/>
                </a:rPr>
                <a:t>a</a:t>
              </a:r>
              <a:r>
                <a:rPr lang="fa-IR" sz="2000" b="1" dirty="0" smtClean="0">
                  <a:cs typeface="2  Titr" panose="00000700000000000000" pitchFamily="2" charset="-78"/>
                </a:rPr>
                <a:t> ،ارتفاع آب کمتر بوده در نتیجه فشار حاصل از </a:t>
              </a:r>
              <a:r>
                <a:rPr lang="fa-IR" sz="2000" b="1" dirty="0">
                  <a:cs typeface="2  Titr" panose="00000700000000000000" pitchFamily="2" charset="-78"/>
                </a:rPr>
                <a:t>وزن آن نیز </a:t>
              </a:r>
              <a:r>
                <a:rPr lang="fa-IR" sz="2000" b="1" dirty="0" smtClean="0">
                  <a:cs typeface="2  Titr" panose="00000700000000000000" pitchFamily="2" charset="-78"/>
                </a:rPr>
                <a:t>کاهش</a:t>
              </a:r>
              <a:endParaRPr lang="en-US" sz="2000" b="1" dirty="0" smtClean="0">
                <a:cs typeface="2  Titr" panose="00000700000000000000" pitchFamily="2" charset="-78"/>
              </a:endParaRPr>
            </a:p>
            <a:p>
              <a:pPr algn="r" rtl="1">
                <a:lnSpc>
                  <a:spcPct val="150000"/>
                </a:lnSpc>
              </a:pPr>
              <a:r>
                <a:rPr lang="fa-IR" sz="2000" b="1" dirty="0" smtClean="0">
                  <a:cs typeface="2  Titr" panose="00000700000000000000" pitchFamily="2" charset="-78"/>
                </a:rPr>
                <a:t> </a:t>
              </a:r>
              <a:r>
                <a:rPr lang="fa-IR" sz="2000" b="1" dirty="0">
                  <a:cs typeface="2  Titr" panose="00000700000000000000" pitchFamily="2" charset="-78"/>
                </a:rPr>
                <a:t>می یابد</a:t>
              </a:r>
              <a:r>
                <a:rPr lang="fa-IR" sz="2000" b="1" dirty="0" smtClean="0">
                  <a:cs typeface="2  Titr" panose="00000700000000000000" pitchFamily="2" charset="-78"/>
                </a:rPr>
                <a:t>.</a:t>
              </a:r>
              <a:endParaRPr lang="fa-IR" sz="2000" b="1" dirty="0">
                <a:cs typeface="2  Titr" panose="00000700000000000000" pitchFamily="2" charset="-78"/>
              </a:endParaRPr>
            </a:p>
          </p:txBody>
        </p:sp>
        <p:sp>
          <p:nvSpPr>
            <p:cNvPr id="4" name="Round Diagonal Corner Rectangle 3"/>
            <p:cNvSpPr/>
            <p:nvPr/>
          </p:nvSpPr>
          <p:spPr>
            <a:xfrm flipV="1">
              <a:off x="10091147" y="1424953"/>
              <a:ext cx="1495981"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5" name="Round Diagonal Corner Rectangle 4"/>
            <p:cNvSpPr/>
            <p:nvPr/>
          </p:nvSpPr>
          <p:spPr>
            <a:xfrm>
              <a:off x="9592456" y="1257184"/>
              <a:ext cx="1495981"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50800" dist="38100" dir="2700000" algn="tl" rotWithShape="0">
                      <a:prstClr val="black">
                        <a:alpha val="40000"/>
                      </a:prstClr>
                    </a:outerShdw>
                  </a:effectLst>
                  <a:cs typeface="2  Titr" panose="00000700000000000000" pitchFamily="2" charset="-78"/>
                </a:rPr>
                <a:t>فشار در مایع ها</a:t>
              </a:r>
              <a:endParaRPr lang="en-US" sz="2000" dirty="0">
                <a:solidFill>
                  <a:srgbClr val="0070C0"/>
                </a:solidFill>
                <a:effectLst>
                  <a:outerShdw blurRad="50800" dist="38100" dir="2700000" algn="tl" rotWithShape="0">
                    <a:prstClr val="black">
                      <a:alpha val="40000"/>
                    </a:prstClr>
                  </a:outerShdw>
                </a:effectLst>
                <a:cs typeface="2  Titr" panose="00000700000000000000" pitchFamily="2" charset="-78"/>
              </a:endParaRPr>
            </a:p>
          </p:txBody>
        </p:sp>
      </p:grpSp>
      <p:grpSp>
        <p:nvGrpSpPr>
          <p:cNvPr id="45" name="Group 44"/>
          <p:cNvGrpSpPr/>
          <p:nvPr/>
        </p:nvGrpSpPr>
        <p:grpSpPr>
          <a:xfrm>
            <a:off x="202264" y="2618106"/>
            <a:ext cx="4230757" cy="2111804"/>
            <a:chOff x="1374913" y="2751745"/>
            <a:chExt cx="4230757" cy="2111804"/>
          </a:xfrm>
        </p:grpSpPr>
        <p:grpSp>
          <p:nvGrpSpPr>
            <p:cNvPr id="24" name="Group 23"/>
            <p:cNvGrpSpPr/>
            <p:nvPr/>
          </p:nvGrpSpPr>
          <p:grpSpPr>
            <a:xfrm>
              <a:off x="3299792" y="3339548"/>
              <a:ext cx="2305878" cy="1510748"/>
              <a:chOff x="3299792" y="3339548"/>
              <a:chExt cx="2305878" cy="1510748"/>
            </a:xfrm>
          </p:grpSpPr>
          <p:pic>
            <p:nvPicPr>
              <p:cNvPr id="6" name="Picture 5"/>
              <p:cNvPicPr>
                <a:picLocks noChangeAspect="1"/>
              </p:cNvPicPr>
              <p:nvPr/>
            </p:nvPicPr>
            <p:blipFill rotWithShape="1">
              <a:blip r:embed="rId2">
                <a:clrChange>
                  <a:clrFrom>
                    <a:srgbClr val="FBFDFD"/>
                  </a:clrFrom>
                  <a:clrTo>
                    <a:srgbClr val="FBFDFD">
                      <a:alpha val="0"/>
                    </a:srgbClr>
                  </a:clrTo>
                </a:clrChange>
                <a:extLst>
                  <a:ext uri="{28A0092B-C50C-407E-A947-70E740481C1C}">
                    <a14:useLocalDpi xmlns:a14="http://schemas.microsoft.com/office/drawing/2010/main" val="0"/>
                  </a:ext>
                </a:extLst>
              </a:blip>
              <a:srcRect l="16581" t="6468" r="5020" b="12173"/>
              <a:stretch/>
            </p:blipFill>
            <p:spPr>
              <a:xfrm>
                <a:off x="3299792" y="3339548"/>
                <a:ext cx="2305878" cy="1510748"/>
              </a:xfrm>
              <a:prstGeom prst="rect">
                <a:avLst/>
              </a:prstGeom>
            </p:spPr>
          </p:pic>
          <p:grpSp>
            <p:nvGrpSpPr>
              <p:cNvPr id="36" name="Group 35"/>
              <p:cNvGrpSpPr/>
              <p:nvPr/>
            </p:nvGrpSpPr>
            <p:grpSpPr>
              <a:xfrm>
                <a:off x="4024037" y="3815760"/>
                <a:ext cx="235918" cy="834024"/>
                <a:chOff x="1996455" y="3749499"/>
                <a:chExt cx="235918" cy="834024"/>
              </a:xfrm>
            </p:grpSpPr>
            <p:sp>
              <p:nvSpPr>
                <p:cNvPr id="37" name="TextBox 36"/>
                <p:cNvSpPr txBox="1"/>
                <p:nvPr/>
              </p:nvSpPr>
              <p:spPr>
                <a:xfrm>
                  <a:off x="1996455" y="4214191"/>
                  <a:ext cx="235918" cy="369332"/>
                </a:xfrm>
                <a:prstGeom prst="rect">
                  <a:avLst/>
                </a:prstGeom>
                <a:noFill/>
              </p:spPr>
              <p:txBody>
                <a:bodyPr wrap="square" rtlCol="0">
                  <a:spAutoFit/>
                </a:bodyPr>
                <a:lstStyle/>
                <a:p>
                  <a:r>
                    <a:rPr lang="en-US" dirty="0" smtClean="0"/>
                    <a:t>c</a:t>
                  </a:r>
                  <a:endParaRPr lang="en-US" dirty="0"/>
                </a:p>
              </p:txBody>
            </p:sp>
            <p:sp>
              <p:nvSpPr>
                <p:cNvPr id="38" name="TextBox 37"/>
                <p:cNvSpPr txBox="1"/>
                <p:nvPr/>
              </p:nvSpPr>
              <p:spPr>
                <a:xfrm>
                  <a:off x="1996455" y="3990703"/>
                  <a:ext cx="235918" cy="369332"/>
                </a:xfrm>
                <a:prstGeom prst="rect">
                  <a:avLst/>
                </a:prstGeom>
                <a:noFill/>
              </p:spPr>
              <p:txBody>
                <a:bodyPr wrap="square" rtlCol="0">
                  <a:spAutoFit/>
                </a:bodyPr>
                <a:lstStyle/>
                <a:p>
                  <a:r>
                    <a:rPr lang="en-US" dirty="0" smtClean="0"/>
                    <a:t>b</a:t>
                  </a:r>
                  <a:endParaRPr lang="en-US" dirty="0"/>
                </a:p>
              </p:txBody>
            </p:sp>
            <p:sp>
              <p:nvSpPr>
                <p:cNvPr id="39" name="TextBox 38"/>
                <p:cNvSpPr txBox="1"/>
                <p:nvPr/>
              </p:nvSpPr>
              <p:spPr>
                <a:xfrm>
                  <a:off x="1996455" y="3749499"/>
                  <a:ext cx="235918" cy="369332"/>
                </a:xfrm>
                <a:prstGeom prst="rect">
                  <a:avLst/>
                </a:prstGeom>
                <a:noFill/>
              </p:spPr>
              <p:txBody>
                <a:bodyPr wrap="square" rtlCol="0">
                  <a:spAutoFit/>
                </a:bodyPr>
                <a:lstStyle/>
                <a:p>
                  <a:r>
                    <a:rPr lang="en-US" dirty="0" smtClean="0"/>
                    <a:t>a</a:t>
                  </a:r>
                  <a:endParaRPr lang="en-US" dirty="0"/>
                </a:p>
              </p:txBody>
            </p:sp>
          </p:grpSp>
        </p:grpSp>
        <p:grpSp>
          <p:nvGrpSpPr>
            <p:cNvPr id="11" name="Group 10"/>
            <p:cNvGrpSpPr/>
            <p:nvPr/>
          </p:nvGrpSpPr>
          <p:grpSpPr>
            <a:xfrm>
              <a:off x="1374913" y="2751745"/>
              <a:ext cx="1007166" cy="2111804"/>
              <a:chOff x="1374913" y="2751745"/>
              <a:chExt cx="1007166" cy="2111804"/>
            </a:xfrm>
          </p:grpSpPr>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18437" t="8558" r="47320" b="9369"/>
              <a:stretch/>
            </p:blipFill>
            <p:spPr>
              <a:xfrm>
                <a:off x="1374913" y="3339548"/>
                <a:ext cx="1007166" cy="1524001"/>
              </a:xfrm>
              <a:prstGeom prst="rect">
                <a:avLst/>
              </a:prstGeom>
            </p:spPr>
          </p:pic>
          <p:grpSp>
            <p:nvGrpSpPr>
              <p:cNvPr id="8" name="Group 7"/>
              <p:cNvGrpSpPr/>
              <p:nvPr/>
            </p:nvGrpSpPr>
            <p:grpSpPr>
              <a:xfrm>
                <a:off x="1996455" y="3749499"/>
                <a:ext cx="235918" cy="834024"/>
                <a:chOff x="1996455" y="3749499"/>
                <a:chExt cx="235918" cy="834024"/>
              </a:xfrm>
            </p:grpSpPr>
            <p:sp>
              <p:nvSpPr>
                <p:cNvPr id="7" name="TextBox 6"/>
                <p:cNvSpPr txBox="1"/>
                <p:nvPr/>
              </p:nvSpPr>
              <p:spPr>
                <a:xfrm>
                  <a:off x="1996455" y="4214191"/>
                  <a:ext cx="235918" cy="369332"/>
                </a:xfrm>
                <a:prstGeom prst="rect">
                  <a:avLst/>
                </a:prstGeom>
                <a:noFill/>
              </p:spPr>
              <p:txBody>
                <a:bodyPr wrap="square" rtlCol="0">
                  <a:spAutoFit/>
                </a:bodyPr>
                <a:lstStyle/>
                <a:p>
                  <a:r>
                    <a:rPr lang="en-US" dirty="0" smtClean="0"/>
                    <a:t>c</a:t>
                  </a:r>
                  <a:endParaRPr lang="en-US" dirty="0"/>
                </a:p>
              </p:txBody>
            </p:sp>
            <p:sp>
              <p:nvSpPr>
                <p:cNvPr id="34" name="TextBox 33"/>
                <p:cNvSpPr txBox="1"/>
                <p:nvPr/>
              </p:nvSpPr>
              <p:spPr>
                <a:xfrm>
                  <a:off x="1996455" y="3990703"/>
                  <a:ext cx="235918" cy="369332"/>
                </a:xfrm>
                <a:prstGeom prst="rect">
                  <a:avLst/>
                </a:prstGeom>
                <a:noFill/>
              </p:spPr>
              <p:txBody>
                <a:bodyPr wrap="square" rtlCol="0">
                  <a:spAutoFit/>
                </a:bodyPr>
                <a:lstStyle/>
                <a:p>
                  <a:r>
                    <a:rPr lang="en-US" dirty="0" smtClean="0"/>
                    <a:t>b</a:t>
                  </a:r>
                  <a:endParaRPr lang="en-US" dirty="0"/>
                </a:p>
              </p:txBody>
            </p:sp>
            <p:sp>
              <p:nvSpPr>
                <p:cNvPr id="35" name="TextBox 34"/>
                <p:cNvSpPr txBox="1"/>
                <p:nvPr/>
              </p:nvSpPr>
              <p:spPr>
                <a:xfrm>
                  <a:off x="1996455" y="3749499"/>
                  <a:ext cx="235918" cy="369332"/>
                </a:xfrm>
                <a:prstGeom prst="rect">
                  <a:avLst/>
                </a:prstGeom>
                <a:noFill/>
              </p:spPr>
              <p:txBody>
                <a:bodyPr wrap="square" rtlCol="0">
                  <a:spAutoFit/>
                </a:bodyPr>
                <a:lstStyle/>
                <a:p>
                  <a:r>
                    <a:rPr lang="en-US" dirty="0" smtClean="0"/>
                    <a:t>a</a:t>
                  </a:r>
                  <a:endParaRPr lang="en-US" dirty="0"/>
                </a:p>
              </p:txBody>
            </p:sp>
          </p:grpSp>
          <p:sp>
            <p:nvSpPr>
              <p:cNvPr id="9" name="Down Arrow 8"/>
              <p:cNvSpPr/>
              <p:nvPr/>
            </p:nvSpPr>
            <p:spPr>
              <a:xfrm>
                <a:off x="1775791" y="2881112"/>
                <a:ext cx="220664" cy="547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99790" y="2751745"/>
                <a:ext cx="614624" cy="369332"/>
              </a:xfrm>
              <a:prstGeom prst="rect">
                <a:avLst/>
              </a:prstGeom>
              <a:noFill/>
            </p:spPr>
            <p:txBody>
              <a:bodyPr wrap="square" rtlCol="0">
                <a:spAutoFit/>
              </a:bodyPr>
              <a:lstStyle/>
              <a:p>
                <a:r>
                  <a:rPr lang="fa-IR" b="1" dirty="0" smtClean="0">
                    <a:cs typeface="2  Titr" panose="00000700000000000000" pitchFamily="2" charset="-78"/>
                  </a:rPr>
                  <a:t>آب</a:t>
                </a:r>
                <a:endParaRPr lang="en-US" b="1" dirty="0">
                  <a:cs typeface="2  Titr" panose="00000700000000000000" pitchFamily="2" charset="-78"/>
                </a:endParaRPr>
              </a:p>
            </p:txBody>
          </p:sp>
        </p:grpSp>
        <p:sp>
          <p:nvSpPr>
            <p:cNvPr id="25" name="Right Arrow 24"/>
            <p:cNvSpPr/>
            <p:nvPr/>
          </p:nvSpPr>
          <p:spPr>
            <a:xfrm>
              <a:off x="2589016" y="4056964"/>
              <a:ext cx="641712" cy="258487"/>
            </a:xfrm>
            <a:prstGeom prst="rightArrow">
              <a:avLst/>
            </a:prstGeom>
            <a:solidFill>
              <a:schemeClr val="accent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359970" y="5489684"/>
            <a:ext cx="6537838" cy="796836"/>
            <a:chOff x="2779851" y="1894113"/>
            <a:chExt cx="7918629" cy="1114028"/>
          </a:xfrm>
        </p:grpSpPr>
        <p:sp>
          <p:nvSpPr>
            <p:cNvPr id="41" name="Rounded Rectangle 40"/>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Rounded Rectangle 42"/>
            <p:cNvSpPr/>
            <p:nvPr/>
          </p:nvSpPr>
          <p:spPr>
            <a:xfrm>
              <a:off x="2779851" y="1936987"/>
              <a:ext cx="7095669"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000" dirty="0" smtClean="0">
                  <a:solidFill>
                    <a:schemeClr val="tx1">
                      <a:lumMod val="95000"/>
                      <a:lumOff val="5000"/>
                    </a:schemeClr>
                  </a:solidFill>
                  <a:cs typeface="2  Titr" panose="00000700000000000000" pitchFamily="2" charset="-78"/>
                </a:rPr>
                <a:t>فشار یک مایع در عمق معین از سطح مایع، در همه جهت ها یکسان است.</a:t>
              </a:r>
              <a:endParaRPr lang="en-US" sz="2000" dirty="0">
                <a:solidFill>
                  <a:schemeClr val="tx1">
                    <a:lumMod val="95000"/>
                    <a:lumOff val="5000"/>
                  </a:schemeClr>
                </a:solidFill>
                <a:cs typeface="2  Titr" panose="00000700000000000000" pitchFamily="2" charset="-78"/>
              </a:endParaRPr>
            </a:p>
          </p:txBody>
        </p:sp>
        <p:pic>
          <p:nvPicPr>
            <p:cNvPr id="44" name="Picture 43" descr="زیر ذره بین9.png"/>
            <p:cNvPicPr/>
            <p:nvPr/>
          </p:nvPicPr>
          <p:blipFill>
            <a:blip r:embed="rId3" cstate="print"/>
            <a:stretch>
              <a:fillRect/>
            </a:stretch>
          </p:blipFill>
          <p:spPr>
            <a:xfrm>
              <a:off x="9967392" y="1894113"/>
              <a:ext cx="548208" cy="1114027"/>
            </a:xfrm>
            <a:prstGeom prst="rect">
              <a:avLst/>
            </a:prstGeom>
          </p:spPr>
        </p:pic>
      </p:grpSp>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t="46596" r="72529" b="6596"/>
          <a:stretch/>
        </p:blipFill>
        <p:spPr>
          <a:xfrm>
            <a:off x="2668646" y="5062449"/>
            <a:ext cx="1732743" cy="1831789"/>
          </a:xfrm>
          <a:prstGeom prst="rect">
            <a:avLst/>
          </a:prstGeom>
          <a:ln>
            <a:solidFill>
              <a:schemeClr val="tx1"/>
            </a:solidFill>
          </a:ln>
        </p:spPr>
      </p:pic>
      <p:sp>
        <p:nvSpPr>
          <p:cNvPr id="31" name="Rounded Rectangle 30">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42" name="Rounded Rectangle 41">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29" name="Oval 28">
            <a:hlinkClick r:id="rId6" action="ppaction://hlinksldjump"/>
          </p:cNvPr>
          <p:cNvSpPr/>
          <p:nvPr/>
        </p:nvSpPr>
        <p:spPr>
          <a:xfrm>
            <a:off x="896725" y="5832236"/>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7" action="ppaction://hlinksldjump"/>
              </a:rPr>
              <a:t>بعد</a:t>
            </a:r>
            <a:endParaRPr lang="fa-IR" sz="2000" dirty="0">
              <a:cs typeface="2  Titr" panose="00000700000000000000" pitchFamily="2" charset="-78"/>
            </a:endParaRPr>
          </a:p>
        </p:txBody>
      </p:sp>
    </p:spTree>
    <p:extLst>
      <p:ext uri="{BB962C8B-B14F-4D97-AF65-F5344CB8AC3E}">
        <p14:creationId xmlns:p14="http://schemas.microsoft.com/office/powerpoint/2010/main" val="878289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57200" y="244308"/>
            <a:ext cx="11554601" cy="4445292"/>
            <a:chOff x="858821" y="1257184"/>
            <a:chExt cx="11054506" cy="4445292"/>
          </a:xfrm>
        </p:grpSpPr>
        <p:sp>
          <p:nvSpPr>
            <p:cNvPr id="45" name="TextBox 44"/>
            <p:cNvSpPr txBox="1"/>
            <p:nvPr/>
          </p:nvSpPr>
          <p:spPr>
            <a:xfrm>
              <a:off x="858821" y="1870658"/>
              <a:ext cx="11054506" cy="3831818"/>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b="1" dirty="0" smtClean="0">
                  <a:cs typeface="2  Titr" panose="00000700000000000000" pitchFamily="2" charset="-78"/>
                </a:rPr>
                <a:t>ظروف مرتبطه مجموعه ظروفی با شکل های مختلف و با دهانه باز هستند که از قسمت انتهایی به یکدیگر متصل اند.با ریختن یک مایع درون یکی از ظروف، مایع درون تمامی ظروف به جریان در می آید تا جایی که سطح آزاد مایع در همه آنها هم سطح شود بنابراین فشار در نقاط هم تراز </a:t>
              </a:r>
              <a:r>
                <a:rPr lang="en-US" b="1" dirty="0" smtClean="0">
                  <a:cs typeface="2  Titr" panose="00000700000000000000" pitchFamily="2" charset="-78"/>
                </a:rPr>
                <a:t> </a:t>
              </a:r>
              <a:r>
                <a:rPr lang="fa-IR" b="1" dirty="0" smtClean="0">
                  <a:cs typeface="2  Titr" panose="00000700000000000000" pitchFamily="2" charset="-78"/>
                </a:rPr>
                <a:t>یکسان خواهد بود.</a:t>
              </a:r>
            </a:p>
            <a:p>
              <a:pPr algn="r" rtl="1">
                <a:lnSpc>
                  <a:spcPct val="150000"/>
                </a:lnSpc>
              </a:pPr>
              <a:endParaRPr lang="fa-IR" b="1" dirty="0">
                <a:cs typeface="2  Titr" panose="00000700000000000000" pitchFamily="2" charset="-78"/>
              </a:endParaRPr>
            </a:p>
            <a:p>
              <a:pPr algn="r" rtl="1">
                <a:lnSpc>
                  <a:spcPct val="150000"/>
                </a:lnSpc>
              </a:pPr>
              <a:endParaRPr lang="fa-IR" b="1" dirty="0" smtClean="0">
                <a:cs typeface="2  Titr" panose="00000700000000000000" pitchFamily="2" charset="-78"/>
              </a:endParaRPr>
            </a:p>
            <a:p>
              <a:pPr algn="r" rtl="1">
                <a:lnSpc>
                  <a:spcPct val="150000"/>
                </a:lnSpc>
              </a:pPr>
              <a:endParaRPr lang="en-US" b="1" dirty="0" smtClean="0">
                <a:cs typeface="2  Titr" panose="00000700000000000000" pitchFamily="2" charset="-78"/>
              </a:endParaRPr>
            </a:p>
            <a:p>
              <a:pPr algn="r" rtl="1">
                <a:lnSpc>
                  <a:spcPct val="150000"/>
                </a:lnSpc>
              </a:pPr>
              <a:endParaRPr lang="fa-IR" b="1" dirty="0" smtClean="0">
                <a:cs typeface="2  Titr" panose="00000700000000000000" pitchFamily="2" charset="-78"/>
              </a:endParaRPr>
            </a:p>
            <a:p>
              <a:pPr algn="r" rtl="1">
                <a:lnSpc>
                  <a:spcPct val="150000"/>
                </a:lnSpc>
              </a:pPr>
              <a:endParaRPr lang="fa-IR" b="1" dirty="0" smtClean="0">
                <a:cs typeface="2  Titr" panose="00000700000000000000" pitchFamily="2" charset="-78"/>
              </a:endParaRPr>
            </a:p>
            <a:p>
              <a:pPr algn="r" rtl="1">
                <a:lnSpc>
                  <a:spcPct val="150000"/>
                </a:lnSpc>
              </a:pPr>
              <a:endParaRPr lang="fa-IR" b="1" dirty="0" smtClean="0">
                <a:cs typeface="2  Titr" panose="00000700000000000000" pitchFamily="2" charset="-78"/>
              </a:endParaRPr>
            </a:p>
          </p:txBody>
        </p:sp>
        <p:sp>
          <p:nvSpPr>
            <p:cNvPr id="46" name="Round Diagonal Corner Rectangle 45"/>
            <p:cNvSpPr/>
            <p:nvPr/>
          </p:nvSpPr>
          <p:spPr>
            <a:xfrm flipV="1">
              <a:off x="8386805" y="1424953"/>
              <a:ext cx="3111359"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47" name="Round Diagonal Corner Rectangle 46"/>
            <p:cNvSpPr/>
            <p:nvPr/>
          </p:nvSpPr>
          <p:spPr>
            <a:xfrm>
              <a:off x="8386805" y="1257184"/>
              <a:ext cx="3111359"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50800" dist="38100" dir="2700000" algn="tl" rotWithShape="0">
                      <a:prstClr val="black">
                        <a:alpha val="40000"/>
                      </a:prstClr>
                    </a:outerShdw>
                  </a:effectLst>
                  <a:cs typeface="2  Titr" panose="00000700000000000000" pitchFamily="2" charset="-78"/>
                </a:rPr>
                <a:t>ظروف مرتبطه و بررسی سطح آزاد مایع</a:t>
              </a:r>
              <a:endParaRPr lang="en-US" sz="2000" dirty="0">
                <a:solidFill>
                  <a:srgbClr val="0070C0"/>
                </a:solidFill>
                <a:effectLst>
                  <a:outerShdw blurRad="50800" dist="38100" dir="2700000" algn="tl" rotWithShape="0">
                    <a:prstClr val="black">
                      <a:alpha val="40000"/>
                    </a:prstClr>
                  </a:outerShdw>
                </a:effectLst>
                <a:cs typeface="2  Titr" panose="00000700000000000000" pitchFamily="2" charset="-78"/>
              </a:endParaRPr>
            </a:p>
          </p:txBody>
        </p:sp>
      </p:grpSp>
      <p:grpSp>
        <p:nvGrpSpPr>
          <p:cNvPr id="11" name="Group 10"/>
          <p:cNvGrpSpPr/>
          <p:nvPr/>
        </p:nvGrpSpPr>
        <p:grpSpPr>
          <a:xfrm>
            <a:off x="598365" y="1677188"/>
            <a:ext cx="2763214" cy="1969632"/>
            <a:chOff x="666890" y="1639862"/>
            <a:chExt cx="2763214" cy="196963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90" y="1639862"/>
              <a:ext cx="2763214" cy="1858889"/>
            </a:xfrm>
            <a:prstGeom prst="rect">
              <a:avLst/>
            </a:prstGeom>
          </p:spPr>
        </p:pic>
        <p:sp>
          <p:nvSpPr>
            <p:cNvPr id="7" name="Oval 6"/>
            <p:cNvSpPr/>
            <p:nvPr/>
          </p:nvSpPr>
          <p:spPr>
            <a:xfrm>
              <a:off x="1364974" y="3193774"/>
              <a:ext cx="79513" cy="53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034213" y="3200402"/>
              <a:ext cx="79513" cy="53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517920" y="3207030"/>
              <a:ext cx="79513" cy="53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908856" y="3213658"/>
              <a:ext cx="79513" cy="53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55010" y="3226906"/>
              <a:ext cx="299440" cy="369332"/>
            </a:xfrm>
            <a:prstGeom prst="rect">
              <a:avLst/>
            </a:prstGeom>
            <a:noFill/>
          </p:spPr>
          <p:txBody>
            <a:bodyPr wrap="square" rtlCol="0">
              <a:spAutoFit/>
            </a:bodyPr>
            <a:lstStyle/>
            <a:p>
              <a:r>
                <a:rPr lang="fa-IR" dirty="0" smtClean="0">
                  <a:cs typeface="B Nazanin" panose="00000400000000000000" pitchFamily="2" charset="-78"/>
                </a:rPr>
                <a:t>1</a:t>
              </a:r>
              <a:endParaRPr lang="en-US" dirty="0">
                <a:cs typeface="B Nazanin" panose="00000400000000000000" pitchFamily="2" charset="-78"/>
              </a:endParaRPr>
            </a:p>
          </p:txBody>
        </p:sp>
        <p:sp>
          <p:nvSpPr>
            <p:cNvPr id="51" name="TextBox 50"/>
            <p:cNvSpPr txBox="1"/>
            <p:nvPr/>
          </p:nvSpPr>
          <p:spPr>
            <a:xfrm>
              <a:off x="1930957" y="3226906"/>
              <a:ext cx="299440" cy="369332"/>
            </a:xfrm>
            <a:prstGeom prst="rect">
              <a:avLst/>
            </a:prstGeom>
            <a:noFill/>
          </p:spPr>
          <p:txBody>
            <a:bodyPr wrap="square" rtlCol="0">
              <a:spAutoFit/>
            </a:bodyPr>
            <a:lstStyle/>
            <a:p>
              <a:r>
                <a:rPr lang="fa-IR" dirty="0" smtClean="0">
                  <a:cs typeface="B Nazanin" panose="00000400000000000000" pitchFamily="2" charset="-78"/>
                </a:rPr>
                <a:t>2</a:t>
              </a:r>
              <a:endParaRPr lang="en-US" dirty="0">
                <a:cs typeface="B Nazanin" panose="00000400000000000000" pitchFamily="2" charset="-78"/>
              </a:endParaRPr>
            </a:p>
          </p:txBody>
        </p:sp>
        <p:sp>
          <p:nvSpPr>
            <p:cNvPr id="52" name="TextBox 51"/>
            <p:cNvSpPr txBox="1"/>
            <p:nvPr/>
          </p:nvSpPr>
          <p:spPr>
            <a:xfrm>
              <a:off x="2392100" y="3240159"/>
              <a:ext cx="299440" cy="369332"/>
            </a:xfrm>
            <a:prstGeom prst="rect">
              <a:avLst/>
            </a:prstGeom>
            <a:noFill/>
          </p:spPr>
          <p:txBody>
            <a:bodyPr wrap="square" rtlCol="0">
              <a:spAutoFit/>
            </a:bodyPr>
            <a:lstStyle/>
            <a:p>
              <a:r>
                <a:rPr lang="fa-IR" dirty="0" smtClean="0">
                  <a:cs typeface="B Nazanin" panose="00000400000000000000" pitchFamily="2" charset="-78"/>
                </a:rPr>
                <a:t>3</a:t>
              </a:r>
              <a:endParaRPr lang="en-US" dirty="0">
                <a:cs typeface="B Nazanin" panose="00000400000000000000" pitchFamily="2" charset="-78"/>
              </a:endParaRPr>
            </a:p>
          </p:txBody>
        </p:sp>
        <p:sp>
          <p:nvSpPr>
            <p:cNvPr id="53" name="TextBox 52"/>
            <p:cNvSpPr txBox="1"/>
            <p:nvPr/>
          </p:nvSpPr>
          <p:spPr>
            <a:xfrm>
              <a:off x="2801656" y="3240162"/>
              <a:ext cx="299440" cy="369332"/>
            </a:xfrm>
            <a:prstGeom prst="rect">
              <a:avLst/>
            </a:prstGeom>
            <a:noFill/>
          </p:spPr>
          <p:txBody>
            <a:bodyPr wrap="square" rtlCol="0">
              <a:spAutoFit/>
            </a:bodyPr>
            <a:lstStyle/>
            <a:p>
              <a:r>
                <a:rPr lang="fa-IR" dirty="0" smtClean="0">
                  <a:cs typeface="B Nazanin" panose="00000400000000000000" pitchFamily="2" charset="-78"/>
                </a:rPr>
                <a:t>4</a:t>
              </a:r>
              <a:endParaRPr lang="en-US" dirty="0">
                <a:cs typeface="B Nazanin" panose="00000400000000000000" pitchFamily="2" charset="-78"/>
              </a:endParaRPr>
            </a:p>
          </p:txBody>
        </p:sp>
      </p:grpSp>
      <p:sp>
        <p:nvSpPr>
          <p:cNvPr id="12" name="TextBox 11"/>
          <p:cNvSpPr txBox="1"/>
          <p:nvPr/>
        </p:nvSpPr>
        <p:spPr>
          <a:xfrm>
            <a:off x="3460665" y="3166106"/>
            <a:ext cx="1470992" cy="338554"/>
          </a:xfrm>
          <a:prstGeom prst="rect">
            <a:avLst/>
          </a:prstGeom>
          <a:noFill/>
        </p:spPr>
        <p:txBody>
          <a:bodyPr wrap="square" rtlCol="0">
            <a:spAutoFit/>
          </a:bodyPr>
          <a:lstStyle/>
          <a:p>
            <a:r>
              <a:rPr lang="en-US" sz="1600" b="1" dirty="0" smtClean="0">
                <a:solidFill>
                  <a:srgbClr val="FF0000"/>
                </a:solidFill>
                <a:latin typeface="Britannic Bold" panose="020B0903060703020204" pitchFamily="34" charset="0"/>
                <a:cs typeface="2  Titr" panose="00000700000000000000" pitchFamily="2" charset="-78"/>
              </a:rPr>
              <a:t>P1=P2=P3=P4</a:t>
            </a:r>
            <a:endParaRPr lang="en-US" sz="1600" b="1" dirty="0">
              <a:solidFill>
                <a:srgbClr val="FF0000"/>
              </a:solidFill>
              <a:latin typeface="Britannic Bold" panose="020B0903060703020204" pitchFamily="34" charset="0"/>
              <a:cs typeface="2  Titr" panose="00000700000000000000" pitchFamily="2" charset="-78"/>
            </a:endParaRPr>
          </a:p>
        </p:txBody>
      </p:sp>
      <p:grpSp>
        <p:nvGrpSpPr>
          <p:cNvPr id="54" name="Group 53"/>
          <p:cNvGrpSpPr/>
          <p:nvPr/>
        </p:nvGrpSpPr>
        <p:grpSpPr>
          <a:xfrm>
            <a:off x="6184232" y="4018556"/>
            <a:ext cx="5827569" cy="1696443"/>
            <a:chOff x="3640129" y="1894113"/>
            <a:chExt cx="7058351" cy="2371737"/>
          </a:xfrm>
        </p:grpSpPr>
        <p:sp>
          <p:nvSpPr>
            <p:cNvPr id="55" name="Rounded Rectangle 54"/>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Rounded Rectangle 55"/>
            <p:cNvSpPr/>
            <p:nvPr/>
          </p:nvSpPr>
          <p:spPr>
            <a:xfrm>
              <a:off x="3640129" y="1936987"/>
              <a:ext cx="6235392" cy="2328863"/>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fa-IR" dirty="0" smtClean="0">
                  <a:solidFill>
                    <a:schemeClr val="tx1">
                      <a:lumMod val="95000"/>
                      <a:lumOff val="5000"/>
                    </a:schemeClr>
                  </a:solidFill>
                  <a:cs typeface="2  Titr" panose="00000700000000000000" pitchFamily="2" charset="-78"/>
                </a:rPr>
                <a:t>آزمایش ظروف مرتبطه ثابت می کند که فشار در مایع ها به شکل و حجم ظرف و مقدار کلی مایع بستگی ندارد بلکه به ارتفاع ستون مایع(عمق مایع) بستگی دارد.</a:t>
              </a:r>
              <a:endParaRPr lang="en-US" dirty="0">
                <a:solidFill>
                  <a:schemeClr val="tx1">
                    <a:lumMod val="95000"/>
                    <a:lumOff val="5000"/>
                  </a:schemeClr>
                </a:solidFill>
                <a:cs typeface="2  Titr" panose="00000700000000000000" pitchFamily="2" charset="-78"/>
              </a:endParaRPr>
            </a:p>
          </p:txBody>
        </p:sp>
        <p:pic>
          <p:nvPicPr>
            <p:cNvPr id="57" name="Picture 56" descr="زیر ذره بین9.png"/>
            <p:cNvPicPr/>
            <p:nvPr/>
          </p:nvPicPr>
          <p:blipFill>
            <a:blip r:embed="rId3" cstate="print"/>
            <a:stretch>
              <a:fillRect/>
            </a:stretch>
          </p:blipFill>
          <p:spPr>
            <a:xfrm>
              <a:off x="9967392" y="1894113"/>
              <a:ext cx="548208" cy="1114027"/>
            </a:xfrm>
            <a:prstGeom prst="rect">
              <a:avLst/>
            </a:prstGeom>
          </p:spPr>
        </p:pic>
      </p:grpSp>
      <p:cxnSp>
        <p:nvCxnSpPr>
          <p:cNvPr id="21" name="Straight Connector 20"/>
          <p:cNvCxnSpPr/>
          <p:nvPr/>
        </p:nvCxnSpPr>
        <p:spPr>
          <a:xfrm>
            <a:off x="541667" y="2137994"/>
            <a:ext cx="3563816" cy="0"/>
          </a:xfrm>
          <a:prstGeom prst="line">
            <a:avLst/>
          </a:prstGeom>
          <a:ln w="28575">
            <a:solidFill>
              <a:srgbClr val="FC34D6"/>
            </a:solidFill>
            <a:prstDash val="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105483" y="1898450"/>
            <a:ext cx="1430200" cy="369332"/>
          </a:xfrm>
          <a:prstGeom prst="rect">
            <a:avLst/>
          </a:prstGeom>
          <a:noFill/>
        </p:spPr>
        <p:txBody>
          <a:bodyPr wrap="none" rtlCol="0">
            <a:spAutoFit/>
          </a:bodyPr>
          <a:lstStyle/>
          <a:p>
            <a:r>
              <a:rPr lang="fa-IR" dirty="0" smtClean="0">
                <a:solidFill>
                  <a:srgbClr val="FF0000"/>
                </a:solidFill>
                <a:cs typeface="2  Titr" panose="00000700000000000000" pitchFamily="2" charset="-78"/>
              </a:rPr>
              <a:t>سطح آزاد مایع</a:t>
            </a:r>
            <a:endParaRPr lang="en-US" dirty="0">
              <a:solidFill>
                <a:srgbClr val="FF0000"/>
              </a:solidFill>
              <a:cs typeface="2  Titr" panose="00000700000000000000" pitchFamily="2" charset="-78"/>
            </a:endParaRPr>
          </a:p>
        </p:txBody>
      </p:sp>
      <p:pic>
        <p:nvPicPr>
          <p:cNvPr id="60" name="Picture 59"/>
          <p:cNvPicPr>
            <a:picLocks noChangeAspect="1"/>
          </p:cNvPicPr>
          <p:nvPr/>
        </p:nvPicPr>
        <p:blipFill rotWithShape="1">
          <a:blip r:embed="rId4">
            <a:extLst>
              <a:ext uri="{28A0092B-C50C-407E-A947-70E740481C1C}">
                <a14:useLocalDpi xmlns:a14="http://schemas.microsoft.com/office/drawing/2010/main" val="0"/>
              </a:ext>
            </a:extLst>
          </a:blip>
          <a:srcRect l="8662" t="7037" r="8754"/>
          <a:stretch/>
        </p:blipFill>
        <p:spPr>
          <a:xfrm>
            <a:off x="2323575" y="3646817"/>
            <a:ext cx="3445732" cy="2933867"/>
          </a:xfrm>
          <a:prstGeom prst="rect">
            <a:avLst/>
          </a:prstGeom>
          <a:ln>
            <a:solidFill>
              <a:schemeClr val="bg2">
                <a:lumMod val="10000"/>
              </a:schemeClr>
            </a:solidFill>
          </a:ln>
        </p:spPr>
      </p:pic>
      <p:sp>
        <p:nvSpPr>
          <p:cNvPr id="27" name="Rounded Rectangle 26">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8" name="Rounded Rectangle 27">
            <a:hlinkClick r:id="rId5" action="ppaction://hlinksldjump"/>
          </p:cNvPr>
          <p:cNvSpPr/>
          <p:nvPr/>
        </p:nvSpPr>
        <p:spPr>
          <a:xfrm>
            <a:off x="119507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hlinkClick r:id="rId5" action="ppaction://hlinksldjump"/>
              </a:rPr>
              <a:t>صفحه</a:t>
            </a:r>
            <a:r>
              <a:rPr lang="fa-IR" b="1" dirty="0" smtClean="0">
                <a:cs typeface="B Titr" pitchFamily="2" charset="-78"/>
              </a:rPr>
              <a:t> بعد</a:t>
            </a:r>
            <a:r>
              <a:rPr lang="en-US" b="1" dirty="0" smtClean="0">
                <a:cs typeface="B Titr" pitchFamily="2" charset="-78"/>
                <a:hlinkClick r:id="rId5" action="ppaction://hlinksldjump"/>
              </a:rPr>
              <a:t>Slide 13</a:t>
            </a:r>
            <a:endParaRPr lang="en-US" b="1" dirty="0">
              <a:cs typeface="B Titr" pitchFamily="2" charset="-78"/>
            </a:endParaRPr>
          </a:p>
        </p:txBody>
      </p:sp>
      <p:sp>
        <p:nvSpPr>
          <p:cNvPr id="29" name="Rounded Rectangle 28">
            <a:hlinkClick r:id="rId6" action="ppaction://hlinksldjump"/>
          </p:cNvPr>
          <p:cNvSpPr/>
          <p:nvPr/>
        </p:nvSpPr>
        <p:spPr>
          <a:xfrm>
            <a:off x="5206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654088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5793976"/>
            <a:ext cx="12192000" cy="1064024"/>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7582" y="104625"/>
            <a:ext cx="10645558" cy="3139321"/>
          </a:xfrm>
          <a:prstGeom prst="rect">
            <a:avLst/>
          </a:prstGeom>
          <a:noFill/>
        </p:spPr>
        <p:txBody>
          <a:bodyPr wrap="square" rtlCol="0">
            <a:spAutoFit/>
          </a:bodyPr>
          <a:lstStyle/>
          <a:p>
            <a:pPr algn="r"/>
            <a:r>
              <a:rPr lang="fa-IR" b="1" dirty="0" smtClean="0">
                <a:solidFill>
                  <a:srgbClr val="FF0000"/>
                </a:solidFill>
                <a:cs typeface="B Titr" panose="00000700000000000000" pitchFamily="2" charset="-78"/>
              </a:rPr>
              <a:t>مثال :</a:t>
            </a:r>
          </a:p>
          <a:p>
            <a:pPr algn="r" rtl="1">
              <a:lnSpc>
                <a:spcPct val="150000"/>
              </a:lnSpc>
            </a:pPr>
            <a:r>
              <a:rPr lang="fa-IR" b="1" dirty="0" smtClean="0">
                <a:cs typeface="B Titr" panose="00000700000000000000" pitchFamily="2" charset="-78"/>
              </a:rPr>
              <a:t>با توجه به شکل ، کدام ساختمان از نظر آبرسانی دچار مشکل می شود و راهکار چیست؟</a:t>
            </a:r>
          </a:p>
          <a:p>
            <a:pPr algn="r" rtl="1">
              <a:lnSpc>
                <a:spcPct val="150000"/>
              </a:lnSpc>
            </a:pPr>
            <a:r>
              <a:rPr lang="fa-IR" b="1" dirty="0" smtClean="0">
                <a:solidFill>
                  <a:srgbClr val="FF0000"/>
                </a:solidFill>
                <a:cs typeface="B Titr" panose="00000700000000000000" pitchFamily="2" charset="-78"/>
              </a:rPr>
              <a:t>از آنجایی که ارتفاع ساختمان بلند نسبت به ارتفاع منبع آبرسانی بیشتر است،لذا آب فشار لازم </a:t>
            </a:r>
            <a:r>
              <a:rPr lang="fa-IR" b="1" dirty="0">
                <a:solidFill>
                  <a:srgbClr val="FF0000"/>
                </a:solidFill>
                <a:cs typeface="B Titr" panose="00000700000000000000" pitchFamily="2" charset="-78"/>
              </a:rPr>
              <a:t>را جهت انتقال به طبقات بالایی ساختمان را نخواهدداشت بنابراین عاقلانه ترین راهکار آن </a:t>
            </a:r>
            <a:r>
              <a:rPr lang="fa-IR" b="1" dirty="0" smtClean="0">
                <a:solidFill>
                  <a:srgbClr val="FF0000"/>
                </a:solidFill>
                <a:cs typeface="B Titr" panose="00000700000000000000" pitchFamily="2" charset="-78"/>
              </a:rPr>
              <a:t>است </a:t>
            </a:r>
            <a:r>
              <a:rPr lang="fa-IR" b="1" dirty="0">
                <a:solidFill>
                  <a:srgbClr val="FF0000"/>
                </a:solidFill>
                <a:cs typeface="B Titr" panose="00000700000000000000" pitchFamily="2" charset="-78"/>
              </a:rPr>
              <a:t>که این ساختمان مجهز به پمپ آب شود تا بتواند آب را با فشار بیشتری به طبقات بالایی انتقال دهد.</a:t>
            </a:r>
          </a:p>
          <a:p>
            <a:pPr algn="r" rtl="1">
              <a:lnSpc>
                <a:spcPct val="150000"/>
              </a:lnSpc>
            </a:pPr>
            <a:endParaRPr lang="fa-IR" b="1" dirty="0">
              <a:solidFill>
                <a:srgbClr val="FF0000"/>
              </a:solidFill>
              <a:cs typeface="B Titr" panose="00000700000000000000" pitchFamily="2" charset="-78"/>
            </a:endParaRPr>
          </a:p>
          <a:p>
            <a:pPr algn="r" rtl="1">
              <a:lnSpc>
                <a:spcPct val="150000"/>
              </a:lnSpc>
            </a:pPr>
            <a:endParaRPr lang="fa-IR" b="1" dirty="0" smtClean="0">
              <a:solidFill>
                <a:srgbClr val="FF0000"/>
              </a:solidFill>
              <a:cs typeface="B Titr" panose="00000700000000000000" pitchFamily="2" charset="-78"/>
            </a:endParaRPr>
          </a:p>
          <a:p>
            <a:endParaRPr lang="fa-IR" b="1" dirty="0" smtClean="0">
              <a:cs typeface="B Titr" panose="00000700000000000000" pitchFamily="2" charset="-78"/>
            </a:endParaRPr>
          </a:p>
        </p:txBody>
      </p:sp>
      <p:grpSp>
        <p:nvGrpSpPr>
          <p:cNvPr id="25" name="Group 24"/>
          <p:cNvGrpSpPr/>
          <p:nvPr/>
        </p:nvGrpSpPr>
        <p:grpSpPr>
          <a:xfrm>
            <a:off x="1539352" y="3041963"/>
            <a:ext cx="673973" cy="2752013"/>
            <a:chOff x="1535073" y="2042629"/>
            <a:chExt cx="784369" cy="3751348"/>
          </a:xfrm>
        </p:grpSpPr>
        <p:pic>
          <p:nvPicPr>
            <p:cNvPr id="14" name="Picture 1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54" r="39527" b="19031"/>
            <a:stretch/>
          </p:blipFill>
          <p:spPr>
            <a:xfrm>
              <a:off x="1537389" y="2042629"/>
              <a:ext cx="782053" cy="1596864"/>
            </a:xfrm>
            <a:prstGeom prst="rect">
              <a:avLst/>
            </a:prstGeom>
          </p:spPr>
        </p:pic>
        <p:pic>
          <p:nvPicPr>
            <p:cNvPr id="15" name="Picture 1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54" t="60637" r="39527" b="18011"/>
            <a:stretch/>
          </p:blipFill>
          <p:spPr>
            <a:xfrm>
              <a:off x="1542763" y="3625982"/>
              <a:ext cx="774366" cy="421105"/>
            </a:xfrm>
            <a:prstGeom prst="rect">
              <a:avLst/>
            </a:prstGeom>
          </p:spPr>
        </p:pic>
        <p:pic>
          <p:nvPicPr>
            <p:cNvPr id="16" name="Picture 1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54" t="60637" r="39527" b="18011"/>
            <a:stretch/>
          </p:blipFill>
          <p:spPr>
            <a:xfrm>
              <a:off x="1535075" y="3973895"/>
              <a:ext cx="782053" cy="421105"/>
            </a:xfrm>
            <a:prstGeom prst="rect">
              <a:avLst/>
            </a:prstGeom>
          </p:spPr>
        </p:pic>
        <p:pic>
          <p:nvPicPr>
            <p:cNvPr id="21" name="Picture 2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54" t="60637" r="39527" b="18011"/>
            <a:stretch/>
          </p:blipFill>
          <p:spPr>
            <a:xfrm>
              <a:off x="1535075" y="4395000"/>
              <a:ext cx="782053" cy="421105"/>
            </a:xfrm>
            <a:prstGeom prst="rect">
              <a:avLst/>
            </a:prstGeom>
          </p:spPr>
        </p:pic>
        <p:pic>
          <p:nvPicPr>
            <p:cNvPr id="22" name="Picture 2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54" t="60637" r="39527" b="18011"/>
            <a:stretch/>
          </p:blipFill>
          <p:spPr>
            <a:xfrm>
              <a:off x="1535075" y="4774549"/>
              <a:ext cx="782053" cy="421105"/>
            </a:xfrm>
            <a:prstGeom prst="rect">
              <a:avLst/>
            </a:prstGeom>
          </p:spPr>
        </p:pic>
        <p:pic>
          <p:nvPicPr>
            <p:cNvPr id="23" name="Picture 2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54" t="60637" r="39527" b="18011"/>
            <a:stretch/>
          </p:blipFill>
          <p:spPr>
            <a:xfrm>
              <a:off x="1535074" y="5115266"/>
              <a:ext cx="782053" cy="421105"/>
            </a:xfrm>
            <a:prstGeom prst="rect">
              <a:avLst/>
            </a:prstGeom>
          </p:spPr>
        </p:pic>
        <p:pic>
          <p:nvPicPr>
            <p:cNvPr id="24" name="Picture 2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54" t="60637" r="39527" b="18011"/>
            <a:stretch/>
          </p:blipFill>
          <p:spPr>
            <a:xfrm>
              <a:off x="1535073" y="5372872"/>
              <a:ext cx="782053" cy="421105"/>
            </a:xfrm>
            <a:prstGeom prst="rect">
              <a:avLst/>
            </a:prstGeom>
          </p:spPr>
        </p:pic>
      </p:grpSp>
      <p:grpSp>
        <p:nvGrpSpPr>
          <p:cNvPr id="31" name="Group 30"/>
          <p:cNvGrpSpPr/>
          <p:nvPr/>
        </p:nvGrpSpPr>
        <p:grpSpPr>
          <a:xfrm>
            <a:off x="4322417" y="1781908"/>
            <a:ext cx="1369511" cy="4012068"/>
            <a:chOff x="5011590" y="1969478"/>
            <a:chExt cx="745801" cy="3399226"/>
          </a:xfrm>
        </p:grpSpPr>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40702" t="16187" r="43414" b="67707"/>
            <a:stretch/>
          </p:blipFill>
          <p:spPr>
            <a:xfrm>
              <a:off x="5011591" y="1969478"/>
              <a:ext cx="742400" cy="715106"/>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40702" t="16683" r="43414" b="8989"/>
            <a:stretch/>
          </p:blipFill>
          <p:spPr>
            <a:xfrm>
              <a:off x="5014990" y="3974123"/>
              <a:ext cx="742401" cy="1394581"/>
            </a:xfrm>
            <a:prstGeom prst="rect">
              <a:avLst/>
            </a:prstGeom>
          </p:spPr>
        </p:pic>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40702" t="31957" r="43414" b="24306"/>
            <a:stretch/>
          </p:blipFill>
          <p:spPr>
            <a:xfrm>
              <a:off x="5013006" y="3505200"/>
              <a:ext cx="742401" cy="820616"/>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40702" t="31957" r="43414" b="24306"/>
            <a:stretch/>
          </p:blipFill>
          <p:spPr>
            <a:xfrm>
              <a:off x="5011590" y="2684584"/>
              <a:ext cx="742401" cy="820616"/>
            </a:xfrm>
            <a:prstGeom prst="rect">
              <a:avLst/>
            </a:prstGeom>
          </p:spPr>
        </p:pic>
      </p:grpSp>
      <p:grpSp>
        <p:nvGrpSpPr>
          <p:cNvPr id="32" name="Group 31"/>
          <p:cNvGrpSpPr/>
          <p:nvPr/>
        </p:nvGrpSpPr>
        <p:grpSpPr>
          <a:xfrm>
            <a:off x="5651572" y="1781908"/>
            <a:ext cx="1365076" cy="4012068"/>
            <a:chOff x="5007622" y="1969478"/>
            <a:chExt cx="743385" cy="3399226"/>
          </a:xfrm>
        </p:grpSpPr>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l="40702" t="16187" r="43414" b="67707"/>
            <a:stretch/>
          </p:blipFill>
          <p:spPr>
            <a:xfrm>
              <a:off x="5007623" y="1969478"/>
              <a:ext cx="742400" cy="715106"/>
            </a:xfrm>
            <a:prstGeom prst="rect">
              <a:avLst/>
            </a:prstGeom>
          </p:spPr>
        </p:pic>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l="40702" t="16683" r="43414" b="8989"/>
            <a:stretch/>
          </p:blipFill>
          <p:spPr>
            <a:xfrm>
              <a:off x="5008606" y="3974123"/>
              <a:ext cx="742401" cy="1394581"/>
            </a:xfrm>
            <a:prstGeom prst="rect">
              <a:avLst/>
            </a:prstGeom>
          </p:spPr>
        </p:pic>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40702" t="31957" r="43414" b="24306"/>
            <a:stretch/>
          </p:blipFill>
          <p:spPr>
            <a:xfrm>
              <a:off x="5008606" y="3505200"/>
              <a:ext cx="742401" cy="820616"/>
            </a:xfrm>
            <a:prstGeom prst="rect">
              <a:avLst/>
            </a:prstGeom>
          </p:spPr>
        </p:pic>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l="40702" t="31957" r="43414" b="24306"/>
            <a:stretch/>
          </p:blipFill>
          <p:spPr>
            <a:xfrm>
              <a:off x="5007622" y="2684584"/>
              <a:ext cx="742401" cy="820616"/>
            </a:xfrm>
            <a:prstGeom prst="rect">
              <a:avLst/>
            </a:prstGeom>
          </p:spPr>
        </p:pic>
      </p:grpSp>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l="20486" t="10985" r="60152" b="9080"/>
          <a:stretch/>
        </p:blipFill>
        <p:spPr>
          <a:xfrm>
            <a:off x="3003945" y="4037046"/>
            <a:ext cx="1224032" cy="1770185"/>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1922" y="4011160"/>
            <a:ext cx="1696609" cy="1919624"/>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023" y="4108873"/>
            <a:ext cx="1696609" cy="1919624"/>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3610" y="4011160"/>
            <a:ext cx="1696609" cy="1919624"/>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7457" y="3997951"/>
            <a:ext cx="1696609" cy="1919624"/>
          </a:xfrm>
          <a:prstGeom prst="rect">
            <a:avLst/>
          </a:prstGeom>
        </p:spPr>
      </p:pic>
      <p:cxnSp>
        <p:nvCxnSpPr>
          <p:cNvPr id="48" name="Straight Connector 47"/>
          <p:cNvCxnSpPr/>
          <p:nvPr/>
        </p:nvCxnSpPr>
        <p:spPr>
          <a:xfrm flipV="1">
            <a:off x="1541681" y="3224392"/>
            <a:ext cx="7814249" cy="18064"/>
          </a:xfrm>
          <a:prstGeom prst="line">
            <a:avLst/>
          </a:prstGeom>
          <a:ln>
            <a:solidFill>
              <a:srgbClr val="FC34D6"/>
            </a:solidFill>
            <a:prstDash val="dash"/>
          </a:ln>
        </p:spPr>
        <p:style>
          <a:lnRef idx="1">
            <a:schemeClr val="accent1"/>
          </a:lnRef>
          <a:fillRef idx="0">
            <a:schemeClr val="accent1"/>
          </a:fillRef>
          <a:effectRef idx="0">
            <a:schemeClr val="accent1"/>
          </a:effectRef>
          <a:fontRef idx="minor">
            <a:schemeClr val="tx1"/>
          </a:fontRef>
        </p:style>
      </p:cxnSp>
      <p:sp>
        <p:nvSpPr>
          <p:cNvPr id="37" name="Rounded Rectangle 36">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39" name="Rounded Rectangle 38">
            <a:hlinkClick r:id="rId6"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41" name="Rounded Rectangle 40">
            <a:hlinkClick r:id="rId7"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38" name="Oval 37">
            <a:hlinkClick r:id="rId8" action="ppaction://hlinksldjump"/>
          </p:cNvPr>
          <p:cNvSpPr/>
          <p:nvPr/>
        </p:nvSpPr>
        <p:spPr>
          <a:xfrm>
            <a:off x="2479729" y="6183825"/>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9" action="ppaction://hlinksldjump"/>
              </a:rPr>
              <a:t>بع</a:t>
            </a:r>
            <a:r>
              <a:rPr lang="fa-IR" sz="2000" dirty="0" smtClean="0">
                <a:cs typeface="2  Titr" panose="00000700000000000000" pitchFamily="2" charset="-78"/>
              </a:rPr>
              <a:t>د</a:t>
            </a:r>
            <a:r>
              <a:rPr lang="en-US" sz="2000" dirty="0" smtClean="0">
                <a:cs typeface="2  Titr" panose="00000700000000000000" pitchFamily="2" charset="-78"/>
                <a:hlinkClick r:id="rId8" action="ppaction://hlinksldjump"/>
              </a:rPr>
              <a:t>Slide 14</a:t>
            </a:r>
            <a:endParaRPr lang="fa-IR" sz="2000" dirty="0">
              <a:cs typeface="2  Titr" panose="00000700000000000000" pitchFamily="2" charset="-78"/>
            </a:endParaRPr>
          </a:p>
        </p:txBody>
      </p:sp>
    </p:spTree>
    <p:extLst>
      <p:ext uri="{BB962C8B-B14F-4D97-AF65-F5344CB8AC3E}">
        <p14:creationId xmlns:p14="http://schemas.microsoft.com/office/powerpoint/2010/main" val="2133543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2571" y="4218290"/>
            <a:ext cx="5681857" cy="2502568"/>
          </a:xfrm>
          <a:prstGeom prst="rect">
            <a:avLst/>
          </a:prstGeom>
          <a:ln>
            <a:solidFill>
              <a:schemeClr val="tx1">
                <a:lumMod val="95000"/>
                <a:lumOff val="5000"/>
              </a:schemeClr>
            </a:solidFill>
          </a:ln>
        </p:spPr>
      </p:pic>
      <p:grpSp>
        <p:nvGrpSpPr>
          <p:cNvPr id="13" name="Group 12"/>
          <p:cNvGrpSpPr/>
          <p:nvPr/>
        </p:nvGrpSpPr>
        <p:grpSpPr>
          <a:xfrm>
            <a:off x="852571" y="110706"/>
            <a:ext cx="10928588" cy="4426650"/>
            <a:chOff x="1141329" y="109396"/>
            <a:chExt cx="10928588" cy="4565380"/>
          </a:xfrm>
        </p:grpSpPr>
        <p:sp>
          <p:nvSpPr>
            <p:cNvPr id="10" name="TextBox 9"/>
            <p:cNvSpPr txBox="1"/>
            <p:nvPr/>
          </p:nvSpPr>
          <p:spPr>
            <a:xfrm>
              <a:off x="1141329" y="722870"/>
              <a:ext cx="10928588" cy="3951906"/>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b="1" dirty="0" smtClean="0">
                  <a:cs typeface="B Titr" panose="00000700000000000000" pitchFamily="2" charset="-78"/>
                </a:rPr>
                <a:t>این اصل بیان می کند که اگر بر بخشی از یک مایعی که درون ظرفی محصور است فشار وارد شود </a:t>
              </a:r>
            </a:p>
            <a:p>
              <a:pPr algn="r" rtl="1">
                <a:lnSpc>
                  <a:spcPct val="150000"/>
                </a:lnSpc>
              </a:pPr>
              <a:r>
                <a:rPr lang="fa-IR" b="1" dirty="0" smtClean="0">
                  <a:cs typeface="B Titr" panose="00000700000000000000" pitchFamily="2" charset="-78"/>
                </a:rPr>
                <a:t>این فشار بدون ضعیف شدن به بخش های دیگر مایع و دیواره های ظرف نیز وارد می شود.</a:t>
              </a:r>
            </a:p>
            <a:p>
              <a:pPr algn="r" rtl="1">
                <a:lnSpc>
                  <a:spcPct val="150000"/>
                </a:lnSpc>
              </a:pPr>
              <a:endParaRPr lang="fa-IR" b="1" dirty="0">
                <a:cs typeface="B Titr" panose="00000700000000000000" pitchFamily="2" charset="-78"/>
              </a:endParaRPr>
            </a:p>
            <a:p>
              <a:pPr algn="r" rtl="1">
                <a:lnSpc>
                  <a:spcPct val="150000"/>
                </a:lnSpc>
              </a:pPr>
              <a:r>
                <a:rPr lang="fa-IR" b="1" dirty="0" smtClean="0">
                  <a:solidFill>
                    <a:srgbClr val="FF0000"/>
                  </a:solidFill>
                  <a:cs typeface="B Titr" panose="00000700000000000000" pitchFamily="2" charset="-78"/>
                </a:rPr>
                <a:t>کاربرد های اصل پاسکال:</a:t>
              </a:r>
            </a:p>
            <a:p>
              <a:pPr algn="r" rtl="1">
                <a:lnSpc>
                  <a:spcPct val="150000"/>
                </a:lnSpc>
              </a:pPr>
              <a:r>
                <a:rPr lang="fa-IR" b="1" dirty="0" smtClean="0">
                  <a:cs typeface="B Titr" panose="00000700000000000000" pitchFamily="2" charset="-78"/>
                </a:rPr>
                <a:t>از این اصل در ساخت منگنه های آبی، ترمز های هیدرولیکی ،پرس کردن </a:t>
              </a:r>
              <a:endParaRPr lang="en-US" b="1" dirty="0" smtClean="0">
                <a:cs typeface="B Titr" panose="00000700000000000000" pitchFamily="2" charset="-78"/>
              </a:endParaRPr>
            </a:p>
            <a:p>
              <a:pPr algn="r" rtl="1">
                <a:lnSpc>
                  <a:spcPct val="150000"/>
                </a:lnSpc>
              </a:pPr>
              <a:r>
                <a:rPr lang="fa-IR" b="1" dirty="0" smtClean="0">
                  <a:cs typeface="B Titr" panose="00000700000000000000" pitchFamily="2" charset="-78"/>
                </a:rPr>
                <a:t>برخی از اجسام و ... استفاده می شود.</a:t>
              </a:r>
            </a:p>
            <a:p>
              <a:pPr algn="r" rtl="1">
                <a:lnSpc>
                  <a:spcPct val="150000"/>
                </a:lnSpc>
              </a:pPr>
              <a:endParaRPr lang="fa-IR" b="1" dirty="0" smtClean="0">
                <a:cs typeface="B Titr" panose="00000700000000000000" pitchFamily="2" charset="-78"/>
              </a:endParaRPr>
            </a:p>
            <a:p>
              <a:pPr algn="r" rtl="1">
                <a:lnSpc>
                  <a:spcPct val="150000"/>
                </a:lnSpc>
              </a:pPr>
              <a:endParaRPr lang="fa-IR" b="1" dirty="0">
                <a:cs typeface="B Titr" panose="00000700000000000000" pitchFamily="2" charset="-78"/>
              </a:endParaRPr>
            </a:p>
            <a:p>
              <a:pPr algn="r" rtl="1">
                <a:lnSpc>
                  <a:spcPct val="150000"/>
                </a:lnSpc>
              </a:pPr>
              <a:endParaRPr lang="fa-IR" b="1" dirty="0" smtClean="0">
                <a:cs typeface="B Titr" panose="00000700000000000000" pitchFamily="2" charset="-78"/>
              </a:endParaRPr>
            </a:p>
          </p:txBody>
        </p:sp>
        <p:grpSp>
          <p:nvGrpSpPr>
            <p:cNvPr id="3" name="Group 2"/>
            <p:cNvGrpSpPr/>
            <p:nvPr/>
          </p:nvGrpSpPr>
          <p:grpSpPr>
            <a:xfrm>
              <a:off x="10019677" y="109396"/>
              <a:ext cx="1802272" cy="718723"/>
              <a:chOff x="9989696" y="5221042"/>
              <a:chExt cx="1802272" cy="718723"/>
            </a:xfrm>
          </p:grpSpPr>
          <p:sp>
            <p:nvSpPr>
              <p:cNvPr id="5" name="Round Diagonal Corner Rectangle 4"/>
              <p:cNvSpPr/>
              <p:nvPr/>
            </p:nvSpPr>
            <p:spPr>
              <a:xfrm flipV="1">
                <a:off x="9989696" y="5388811"/>
                <a:ext cx="1802272"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6" name="Round Diagonal Corner Rectangle 5"/>
              <p:cNvSpPr/>
              <p:nvPr/>
            </p:nvSpPr>
            <p:spPr>
              <a:xfrm>
                <a:off x="9989696" y="5221042"/>
                <a:ext cx="1802272"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50800" dist="38100" dir="2700000" algn="tl" rotWithShape="0">
                        <a:prstClr val="black">
                          <a:alpha val="40000"/>
                        </a:prstClr>
                      </a:outerShdw>
                    </a:effectLst>
                    <a:cs typeface="B Titr" panose="00000700000000000000" pitchFamily="2" charset="-78"/>
                  </a:rPr>
                  <a:t>اصل پاسکال</a:t>
                </a:r>
                <a:endParaRPr lang="en-US" sz="2000" dirty="0">
                  <a:solidFill>
                    <a:srgbClr val="0070C0"/>
                  </a:solidFill>
                  <a:effectLst>
                    <a:outerShdw blurRad="50800" dist="38100" dir="2700000" algn="tl" rotWithShape="0">
                      <a:prstClr val="black">
                        <a:alpha val="40000"/>
                      </a:prstClr>
                    </a:outerShdw>
                  </a:effectLst>
                  <a:cs typeface="B Titr" panose="00000700000000000000" pitchFamily="2" charset="-78"/>
                </a:endParaRPr>
              </a:p>
            </p:txBody>
          </p:sp>
        </p:grpSp>
      </p:grpSp>
      <p:grpSp>
        <p:nvGrpSpPr>
          <p:cNvPr id="33" name="Group 32"/>
          <p:cNvGrpSpPr/>
          <p:nvPr/>
        </p:nvGrpSpPr>
        <p:grpSpPr>
          <a:xfrm>
            <a:off x="6588689" y="3920874"/>
            <a:ext cx="5192470" cy="2764657"/>
            <a:chOff x="6877447" y="109396"/>
            <a:chExt cx="5192470" cy="2851301"/>
          </a:xfrm>
        </p:grpSpPr>
        <p:sp>
          <p:nvSpPr>
            <p:cNvPr id="34" name="TextBox 33"/>
            <p:cNvSpPr txBox="1"/>
            <p:nvPr/>
          </p:nvSpPr>
          <p:spPr>
            <a:xfrm>
              <a:off x="6877447" y="722870"/>
              <a:ext cx="5192469" cy="2237827"/>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b="1" dirty="0" smtClean="0">
                  <a:cs typeface="B Titr" panose="00000700000000000000" pitchFamily="2" charset="-78"/>
                </a:rPr>
                <a:t>این وسیله بر اساس اصل پاسکال عمل می کند یعنی وقتی راننده ای پدال ترمز را فشار می دهد، این فشار با همان مقدار توسط روغن ترمز به پیستون ها وکفشک ها و بالشتک ها منتقل می شود. کفشک ها به کاسه ترمز عقب و بالشتک ها به صفحه که به چرخ جلو متصل است نیرو وارد کرده و خودرو متوقف می شود.</a:t>
              </a:r>
            </a:p>
          </p:txBody>
        </p:sp>
        <p:grpSp>
          <p:nvGrpSpPr>
            <p:cNvPr id="35" name="Group 34"/>
            <p:cNvGrpSpPr/>
            <p:nvPr/>
          </p:nvGrpSpPr>
          <p:grpSpPr>
            <a:xfrm>
              <a:off x="8770149" y="109396"/>
              <a:ext cx="3299768" cy="718723"/>
              <a:chOff x="8740168" y="5221042"/>
              <a:chExt cx="3299768" cy="718723"/>
            </a:xfrm>
          </p:grpSpPr>
          <p:sp>
            <p:nvSpPr>
              <p:cNvPr id="36" name="Round Diagonal Corner Rectangle 35"/>
              <p:cNvSpPr/>
              <p:nvPr/>
            </p:nvSpPr>
            <p:spPr>
              <a:xfrm flipV="1">
                <a:off x="8740168" y="5388811"/>
                <a:ext cx="3299768"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37" name="Round Diagonal Corner Rectangle 36"/>
              <p:cNvSpPr/>
              <p:nvPr/>
            </p:nvSpPr>
            <p:spPr>
              <a:xfrm>
                <a:off x="8740168" y="5221042"/>
                <a:ext cx="3299768"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B Titr" panose="00000700000000000000" pitchFamily="2" charset="-78"/>
                  </a:rPr>
                  <a:t>نحوه عملکرد ترمزهای هیدرولیکی خودروها</a:t>
                </a:r>
                <a:endParaRPr lang="en-US" sz="2000" dirty="0">
                  <a:solidFill>
                    <a:srgbClr val="0070C0"/>
                  </a:solidFill>
                  <a:effectLst>
                    <a:outerShdw blurRad="38100" dist="38100" dir="2700000" algn="tl">
                      <a:srgbClr val="000000">
                        <a:alpha val="43137"/>
                      </a:srgbClr>
                    </a:outerShdw>
                  </a:effectLst>
                  <a:cs typeface="B Titr" panose="00000700000000000000" pitchFamily="2" charset="-78"/>
                </a:endParaRPr>
              </a:p>
            </p:txBody>
          </p:sp>
        </p:gr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21" y="110706"/>
            <a:ext cx="1962150" cy="2838450"/>
          </a:xfrm>
          <a:prstGeom prst="rect">
            <a:avLst/>
          </a:prstGeom>
          <a:effectLst>
            <a:outerShdw blurRad="50800" dist="38100" dir="5400000" algn="t" rotWithShape="0">
              <a:prstClr val="black">
                <a:alpha val="40000"/>
              </a:prst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596" y="1804585"/>
            <a:ext cx="2753979" cy="2116289"/>
          </a:xfrm>
          <a:prstGeom prst="rect">
            <a:avLst/>
          </a:prstGeom>
          <a:ln>
            <a:solidFill>
              <a:schemeClr val="tx1">
                <a:lumMod val="95000"/>
                <a:lumOff val="5000"/>
              </a:schemeClr>
            </a:solidFill>
          </a:ln>
          <a:effectLst>
            <a:outerShdw blurRad="50800" dist="38100" dir="5400000" algn="t" rotWithShape="0">
              <a:prstClr val="black">
                <a:alpha val="40000"/>
              </a:prstClr>
            </a:outerShdw>
          </a:effectLst>
        </p:spPr>
      </p:pic>
      <p:sp>
        <p:nvSpPr>
          <p:cNvPr id="18" name="Rounded Rectangle 17">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0" name="Rounded Rectangle 19">
            <a:hlinkClick r:id="rId6" action="ppaction://hlinksldjump"/>
          </p:cNvPr>
          <p:cNvSpPr/>
          <p:nvPr/>
        </p:nvSpPr>
        <p:spPr>
          <a:xfrm>
            <a:off x="873458" y="6240026"/>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24" name="Oval 23">
            <a:hlinkClick r:id="rId7" action="ppaction://hlinksldjump"/>
          </p:cNvPr>
          <p:cNvSpPr/>
          <p:nvPr/>
        </p:nvSpPr>
        <p:spPr>
          <a:xfrm>
            <a:off x="6534428" y="6536251"/>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8" action="ppaction://hlinksldjump"/>
              </a:rPr>
              <a:t>بعد</a:t>
            </a:r>
            <a:endParaRPr lang="fa-IR" sz="2000" dirty="0">
              <a:cs typeface="2  Titr" panose="00000700000000000000" pitchFamily="2" charset="-78"/>
            </a:endParaRPr>
          </a:p>
        </p:txBody>
      </p:sp>
    </p:spTree>
    <p:extLst>
      <p:ext uri="{BB962C8B-B14F-4D97-AF65-F5344CB8AC3E}">
        <p14:creationId xmlns:p14="http://schemas.microsoft.com/office/powerpoint/2010/main" val="2895570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34784" y="567370"/>
            <a:ext cx="10928588" cy="4011152"/>
            <a:chOff x="1141329" y="109396"/>
            <a:chExt cx="10928588" cy="4136863"/>
          </a:xfrm>
        </p:grpSpPr>
        <p:sp>
          <p:nvSpPr>
            <p:cNvPr id="39" name="TextBox 38"/>
            <p:cNvSpPr txBox="1"/>
            <p:nvPr/>
          </p:nvSpPr>
          <p:spPr>
            <a:xfrm>
              <a:off x="1141329" y="722870"/>
              <a:ext cx="10928588" cy="3523389"/>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b="1" dirty="0" smtClean="0">
                  <a:cs typeface="B Titr" panose="00000700000000000000" pitchFamily="2" charset="-78"/>
                </a:rPr>
                <a:t>با اعمال نیروی کوچکی بر روی پیستون 1، فشار زیادی تولید می شود.فشار ایجاد شده بدون تغییر به</a:t>
              </a:r>
            </a:p>
            <a:p>
              <a:pPr algn="r" rtl="1">
                <a:lnSpc>
                  <a:spcPct val="150000"/>
                </a:lnSpc>
              </a:pPr>
              <a:r>
                <a:rPr lang="fa-IR" b="1" dirty="0" smtClean="0">
                  <a:solidFill>
                    <a:schemeClr val="tx1"/>
                  </a:solidFill>
                  <a:cs typeface="B Titr" panose="00000700000000000000" pitchFamily="2" charset="-78"/>
                </a:rPr>
                <a:t>پیستون 2 منتقل می شود و به دلیل بزرگ بودن سطح تماس پیستون می تواند به نیروی بزرگی نیز </a:t>
              </a:r>
            </a:p>
            <a:p>
              <a:pPr algn="r" rtl="1">
                <a:lnSpc>
                  <a:spcPct val="150000"/>
                </a:lnSpc>
              </a:pPr>
              <a:r>
                <a:rPr lang="fa-IR" b="1" dirty="0">
                  <a:solidFill>
                    <a:schemeClr val="tx1"/>
                  </a:solidFill>
                  <a:cs typeface="B Titr" panose="00000700000000000000" pitchFamily="2" charset="-78"/>
                </a:rPr>
                <a:t>غلبه کند.</a:t>
              </a:r>
            </a:p>
            <a:p>
              <a:pPr algn="r" rtl="1">
                <a:lnSpc>
                  <a:spcPct val="150000"/>
                </a:lnSpc>
              </a:pPr>
              <a:r>
                <a:rPr lang="fa-IR" b="1" dirty="0" smtClean="0">
                  <a:solidFill>
                    <a:srgbClr val="FF0000"/>
                  </a:solidFill>
                  <a:cs typeface="B Titr" panose="00000700000000000000" pitchFamily="2" charset="-78"/>
                </a:rPr>
                <a:t>( به عبارت دیگر می توان گفت با وارد کردن نیروی کوچـک در پیستون 1 می توان به نیــروی </a:t>
              </a:r>
            </a:p>
            <a:p>
              <a:pPr algn="r" rtl="1">
                <a:lnSpc>
                  <a:spcPct val="150000"/>
                </a:lnSpc>
              </a:pPr>
              <a:r>
                <a:rPr lang="fa-IR" b="1" dirty="0" smtClean="0">
                  <a:solidFill>
                    <a:srgbClr val="FF0000"/>
                  </a:solidFill>
                  <a:cs typeface="B Titr" panose="00000700000000000000" pitchFamily="2" charset="-78"/>
                </a:rPr>
                <a:t>بزرگتری که خود بعنوان نیروی مقاوم است، غلبه کرد.)</a:t>
              </a:r>
            </a:p>
            <a:p>
              <a:pPr algn="r" rtl="1">
                <a:lnSpc>
                  <a:spcPct val="150000"/>
                </a:lnSpc>
              </a:pPr>
              <a:endParaRPr lang="fa-IR" b="1" dirty="0" smtClean="0">
                <a:cs typeface="B Titr" panose="00000700000000000000" pitchFamily="2" charset="-78"/>
              </a:endParaRPr>
            </a:p>
            <a:p>
              <a:pPr algn="r" rtl="1">
                <a:lnSpc>
                  <a:spcPct val="150000"/>
                </a:lnSpc>
              </a:pPr>
              <a:endParaRPr lang="fa-IR" b="1" dirty="0">
                <a:cs typeface="B Titr" panose="00000700000000000000" pitchFamily="2" charset="-78"/>
              </a:endParaRPr>
            </a:p>
            <a:p>
              <a:pPr algn="r" rtl="1">
                <a:lnSpc>
                  <a:spcPct val="150000"/>
                </a:lnSpc>
              </a:pPr>
              <a:endParaRPr lang="fa-IR" b="1" dirty="0" smtClean="0">
                <a:cs typeface="B Titr" panose="00000700000000000000" pitchFamily="2" charset="-78"/>
              </a:endParaRPr>
            </a:p>
          </p:txBody>
        </p:sp>
        <p:grpSp>
          <p:nvGrpSpPr>
            <p:cNvPr id="40" name="Group 39"/>
            <p:cNvGrpSpPr/>
            <p:nvPr/>
          </p:nvGrpSpPr>
          <p:grpSpPr>
            <a:xfrm>
              <a:off x="8770149" y="109396"/>
              <a:ext cx="3299768" cy="718723"/>
              <a:chOff x="8740168" y="5221042"/>
              <a:chExt cx="3299768" cy="718723"/>
            </a:xfrm>
          </p:grpSpPr>
          <p:sp>
            <p:nvSpPr>
              <p:cNvPr id="41" name="Round Diagonal Corner Rectangle 40"/>
              <p:cNvSpPr/>
              <p:nvPr/>
            </p:nvSpPr>
            <p:spPr>
              <a:xfrm flipV="1">
                <a:off x="8740168" y="5388811"/>
                <a:ext cx="3299768"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42" name="Round Diagonal Corner Rectangle 41"/>
              <p:cNvSpPr/>
              <p:nvPr/>
            </p:nvSpPr>
            <p:spPr>
              <a:xfrm>
                <a:off x="8740168" y="5221042"/>
                <a:ext cx="3299768"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B Titr" panose="00000700000000000000" pitchFamily="2" charset="-78"/>
                  </a:rPr>
                  <a:t>نحوه عملکرد ترمزهای هیدرولیکی خودروها</a:t>
                </a:r>
                <a:endParaRPr lang="en-US" sz="2000" dirty="0">
                  <a:solidFill>
                    <a:srgbClr val="0070C0"/>
                  </a:solidFill>
                  <a:effectLst>
                    <a:outerShdw blurRad="38100" dist="38100" dir="2700000" algn="tl">
                      <a:srgbClr val="000000">
                        <a:alpha val="43137"/>
                      </a:srgbClr>
                    </a:outerShdw>
                  </a:effectLst>
                  <a:cs typeface="B Titr" panose="00000700000000000000" pitchFamily="2" charset="-78"/>
                </a:endParaRPr>
              </a:p>
            </p:txBody>
          </p:sp>
        </p:grpSp>
      </p:grpSp>
      <p:grpSp>
        <p:nvGrpSpPr>
          <p:cNvPr id="44" name="Group 43"/>
          <p:cNvGrpSpPr/>
          <p:nvPr/>
        </p:nvGrpSpPr>
        <p:grpSpPr>
          <a:xfrm>
            <a:off x="994573" y="4485908"/>
            <a:ext cx="10928589" cy="1906098"/>
            <a:chOff x="-2538226" y="1894114"/>
            <a:chExt cx="13236706" cy="1826051"/>
          </a:xfrm>
        </p:grpSpPr>
        <p:sp>
          <p:nvSpPr>
            <p:cNvPr id="46" name="Rounded Rectangle 45"/>
            <p:cNvSpPr/>
            <p:nvPr/>
          </p:nvSpPr>
          <p:spPr>
            <a:xfrm>
              <a:off x="-2538226" y="1894114"/>
              <a:ext cx="11411340" cy="18260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600" dirty="0">
                <a:solidFill>
                  <a:schemeClr val="tx1">
                    <a:lumMod val="95000"/>
                    <a:lumOff val="5000"/>
                  </a:schemeClr>
                </a:solidFill>
                <a:cs typeface="B Yekan" panose="00000400000000000000" pitchFamily="2" charset="-78"/>
              </a:endParaRPr>
            </a:p>
          </p:txBody>
        </p:sp>
        <p:sp>
          <p:nvSpPr>
            <p:cNvPr id="45" name="Rounded Rectangle 44"/>
            <p:cNvSpPr/>
            <p:nvPr/>
          </p:nvSpPr>
          <p:spPr>
            <a:xfrm>
              <a:off x="9014074" y="1894114"/>
              <a:ext cx="1684406"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0000"/>
                  </a:solidFill>
                  <a:cs typeface="B Titr" panose="00000700000000000000" pitchFamily="2" charset="-78"/>
                </a:rPr>
                <a:t>یک پله بالاتر</a:t>
              </a:r>
              <a:endParaRPr lang="en-US" b="1" dirty="0">
                <a:solidFill>
                  <a:srgbClr val="FF0000"/>
                </a:solidFill>
                <a:cs typeface="B Titr" panose="00000700000000000000" pitchFamily="2" charset="-78"/>
              </a:endParaRPr>
            </a:p>
          </p:txBody>
        </p:sp>
      </p:grpSp>
      <p:sp>
        <p:nvSpPr>
          <p:cNvPr id="2" name="TextBox 1"/>
          <p:cNvSpPr txBox="1"/>
          <p:nvPr/>
        </p:nvSpPr>
        <p:spPr>
          <a:xfrm>
            <a:off x="1830023" y="4605674"/>
            <a:ext cx="8353656" cy="1477328"/>
          </a:xfrm>
          <a:prstGeom prst="rect">
            <a:avLst/>
          </a:prstGeom>
          <a:noFill/>
        </p:spPr>
        <p:txBody>
          <a:bodyPr wrap="square" rtlCol="0">
            <a:spAutoFit/>
          </a:bodyPr>
          <a:lstStyle/>
          <a:p>
            <a:pPr algn="r" rtl="1"/>
            <a:r>
              <a:rPr lang="fa-IR" b="1" dirty="0" smtClean="0">
                <a:cs typeface="B Titr" panose="00000700000000000000" pitchFamily="2" charset="-78"/>
              </a:rPr>
              <a:t>در فشار حاصل از مایع ها سه عامل : چگالی مایع، شتاب گرانش زمین و ارتفاع ستون مایع بستگی دارد و با افزایش هر یک از این عوامل ،فشار نیز به همان نسبت افزایش می یابد و این فشار مطابق رابطه زیر قابل محاسبه است:</a:t>
            </a:r>
          </a:p>
          <a:p>
            <a:pPr lvl="0" algn="ctr" rtl="1"/>
            <a:r>
              <a:rPr lang="en-US" b="1" dirty="0">
                <a:solidFill>
                  <a:prstClr val="black"/>
                </a:solidFill>
                <a:latin typeface="Elephant" panose="02020904090505020303" pitchFamily="18" charset="0"/>
                <a:cs typeface="B Titr" panose="00000700000000000000" pitchFamily="2" charset="-78"/>
              </a:rPr>
              <a:t> </a:t>
            </a:r>
            <a:r>
              <a:rPr lang="en-US" b="1" dirty="0">
                <a:solidFill>
                  <a:srgbClr val="FF0000"/>
                </a:solidFill>
                <a:latin typeface="Elephant" panose="02020904090505020303" pitchFamily="18" charset="0"/>
                <a:cs typeface="B Titr" panose="00000700000000000000" pitchFamily="2" charset="-78"/>
              </a:rPr>
              <a:t>P= </a:t>
            </a:r>
            <a:r>
              <a:rPr lang="el-GR" b="1" dirty="0">
                <a:solidFill>
                  <a:srgbClr val="FF0000"/>
                </a:solidFill>
                <a:cs typeface="B Titr" panose="00000700000000000000" pitchFamily="2" charset="-78"/>
              </a:rPr>
              <a:t>ρ</a:t>
            </a:r>
            <a:r>
              <a:rPr lang="en-US" b="1" dirty="0">
                <a:solidFill>
                  <a:srgbClr val="FF0000"/>
                </a:solidFill>
                <a:latin typeface="Elephant" panose="02020904090505020303" pitchFamily="18" charset="0"/>
                <a:cs typeface="B Titr" panose="00000700000000000000" pitchFamily="2" charset="-78"/>
              </a:rPr>
              <a:t> ×  g × h</a:t>
            </a:r>
          </a:p>
          <a:p>
            <a:pPr algn="r" rtl="1"/>
            <a:endParaRPr lang="fa-IR" b="1" dirty="0">
              <a:cs typeface="B Titr" panose="00000700000000000000" pitchFamily="2" charset="-78"/>
            </a:endParaRPr>
          </a:p>
        </p:txBody>
      </p:sp>
      <p:cxnSp>
        <p:nvCxnSpPr>
          <p:cNvPr id="4" name="Straight Arrow Connector 3"/>
          <p:cNvCxnSpPr/>
          <p:nvPr/>
        </p:nvCxnSpPr>
        <p:spPr>
          <a:xfrm>
            <a:off x="6838122" y="5576448"/>
            <a:ext cx="472083" cy="100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241774" y="5713239"/>
            <a:ext cx="0" cy="242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678827" y="5703079"/>
            <a:ext cx="0" cy="247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4951692" y="5623170"/>
            <a:ext cx="397566" cy="100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97878" y="5491909"/>
            <a:ext cx="1469968" cy="369332"/>
          </a:xfrm>
          <a:prstGeom prst="rect">
            <a:avLst/>
          </a:prstGeom>
          <a:noFill/>
        </p:spPr>
        <p:txBody>
          <a:bodyPr wrap="square" rtlCol="0">
            <a:spAutoFit/>
          </a:bodyPr>
          <a:lstStyle/>
          <a:p>
            <a:pPr algn="r" rtl="1"/>
            <a:r>
              <a:rPr lang="fa-IR" dirty="0" smtClean="0">
                <a:cs typeface="B Titr" panose="00000700000000000000" pitchFamily="2" charset="-78"/>
              </a:rPr>
              <a:t>فشار( </a:t>
            </a:r>
            <a:r>
              <a:rPr lang="en-US" dirty="0" smtClean="0">
                <a:cs typeface="B Titr" panose="00000700000000000000" pitchFamily="2" charset="-78"/>
              </a:rPr>
              <a:t>N/m</a:t>
            </a:r>
            <a:r>
              <a:rPr lang="en-US" sz="1400" dirty="0" smtClean="0">
                <a:cs typeface="B Titr" panose="00000700000000000000" pitchFamily="2" charset="-78"/>
              </a:rPr>
              <a:t>2</a:t>
            </a:r>
            <a:r>
              <a:rPr lang="fa-IR" dirty="0" smtClean="0">
                <a:cs typeface="B Titr" panose="00000700000000000000" pitchFamily="2" charset="-78"/>
              </a:rPr>
              <a:t>) </a:t>
            </a:r>
            <a:endParaRPr lang="en-US" dirty="0">
              <a:cs typeface="B Titr" panose="00000700000000000000" pitchFamily="2" charset="-78"/>
            </a:endParaRPr>
          </a:p>
        </p:txBody>
      </p:sp>
      <p:sp>
        <p:nvSpPr>
          <p:cNvPr id="56" name="TextBox 55"/>
          <p:cNvSpPr txBox="1"/>
          <p:nvPr/>
        </p:nvSpPr>
        <p:spPr>
          <a:xfrm>
            <a:off x="4287590" y="5982238"/>
            <a:ext cx="1469968" cy="646331"/>
          </a:xfrm>
          <a:prstGeom prst="rect">
            <a:avLst/>
          </a:prstGeom>
          <a:noFill/>
        </p:spPr>
        <p:txBody>
          <a:bodyPr wrap="square" rtlCol="0">
            <a:spAutoFit/>
          </a:bodyPr>
          <a:lstStyle/>
          <a:p>
            <a:pPr algn="r" rtl="1"/>
            <a:r>
              <a:rPr lang="fa-IR" dirty="0" smtClean="0">
                <a:cs typeface="B Titr" panose="00000700000000000000" pitchFamily="2" charset="-78"/>
              </a:rPr>
              <a:t>چگالی( </a:t>
            </a:r>
            <a:r>
              <a:rPr lang="en-US" dirty="0" smtClean="0">
                <a:cs typeface="B Titr" panose="00000700000000000000" pitchFamily="2" charset="-78"/>
              </a:rPr>
              <a:t>kg/m</a:t>
            </a:r>
            <a:r>
              <a:rPr lang="en-US" sz="1400" dirty="0" smtClean="0">
                <a:cs typeface="B Titr" panose="00000700000000000000" pitchFamily="2" charset="-78"/>
              </a:rPr>
              <a:t>3</a:t>
            </a:r>
            <a:r>
              <a:rPr lang="fa-IR" dirty="0" smtClean="0">
                <a:cs typeface="B Titr" panose="00000700000000000000" pitchFamily="2" charset="-78"/>
              </a:rPr>
              <a:t>) </a:t>
            </a:r>
            <a:endParaRPr lang="en-US" dirty="0">
              <a:cs typeface="B Titr" panose="00000700000000000000" pitchFamily="2" charset="-78"/>
            </a:endParaRPr>
          </a:p>
        </p:txBody>
      </p:sp>
      <p:sp>
        <p:nvSpPr>
          <p:cNvPr id="57" name="TextBox 56"/>
          <p:cNvSpPr txBox="1"/>
          <p:nvPr/>
        </p:nvSpPr>
        <p:spPr>
          <a:xfrm>
            <a:off x="5917347" y="5956890"/>
            <a:ext cx="2265981" cy="646331"/>
          </a:xfrm>
          <a:prstGeom prst="rect">
            <a:avLst/>
          </a:prstGeom>
          <a:noFill/>
        </p:spPr>
        <p:txBody>
          <a:bodyPr wrap="square" rtlCol="0">
            <a:spAutoFit/>
          </a:bodyPr>
          <a:lstStyle/>
          <a:p>
            <a:pPr algn="r" rtl="1"/>
            <a:r>
              <a:rPr lang="fa-IR" dirty="0" smtClean="0">
                <a:cs typeface="B Titr" panose="00000700000000000000" pitchFamily="2" charset="-78"/>
              </a:rPr>
              <a:t>شتاب گرانش زمین(</a:t>
            </a:r>
            <a:r>
              <a:rPr lang="en-US" dirty="0" smtClean="0">
                <a:cs typeface="B Titr" panose="00000700000000000000" pitchFamily="2" charset="-78"/>
              </a:rPr>
              <a:t>N/kg</a:t>
            </a:r>
            <a:r>
              <a:rPr lang="fa-IR" dirty="0" smtClean="0">
                <a:cs typeface="B Titr" panose="00000700000000000000" pitchFamily="2" charset="-78"/>
              </a:rPr>
              <a:t>)</a:t>
            </a:r>
            <a:endParaRPr lang="en-US" dirty="0">
              <a:cs typeface="B Titr" panose="00000700000000000000" pitchFamily="2" charset="-78"/>
            </a:endParaRPr>
          </a:p>
        </p:txBody>
      </p:sp>
      <p:sp>
        <p:nvSpPr>
          <p:cNvPr id="58" name="TextBox 57"/>
          <p:cNvSpPr txBox="1"/>
          <p:nvPr/>
        </p:nvSpPr>
        <p:spPr>
          <a:xfrm>
            <a:off x="6900913" y="5545006"/>
            <a:ext cx="2265981" cy="369332"/>
          </a:xfrm>
          <a:prstGeom prst="rect">
            <a:avLst/>
          </a:prstGeom>
          <a:noFill/>
        </p:spPr>
        <p:txBody>
          <a:bodyPr wrap="square" rtlCol="0">
            <a:spAutoFit/>
          </a:bodyPr>
          <a:lstStyle/>
          <a:p>
            <a:pPr algn="r" rtl="1"/>
            <a:r>
              <a:rPr lang="fa-IR" dirty="0" smtClean="0">
                <a:cs typeface="B Titr" panose="00000700000000000000" pitchFamily="2" charset="-78"/>
              </a:rPr>
              <a:t>ارتفاع ستون مایع (</a:t>
            </a:r>
            <a:r>
              <a:rPr lang="en-US" dirty="0" smtClean="0">
                <a:cs typeface="B Titr" panose="00000700000000000000" pitchFamily="2" charset="-78"/>
              </a:rPr>
              <a:t>m</a:t>
            </a:r>
            <a:r>
              <a:rPr lang="fa-IR" dirty="0" smtClean="0">
                <a:cs typeface="B Titr" panose="00000700000000000000" pitchFamily="2" charset="-78"/>
              </a:rPr>
              <a:t>)</a:t>
            </a:r>
            <a:endParaRPr lang="en-US" dirty="0">
              <a:cs typeface="B Titr" panose="00000700000000000000" pitchFamily="2" charset="-78"/>
            </a:endParaRPr>
          </a:p>
        </p:txBody>
      </p:sp>
      <p:pic>
        <p:nvPicPr>
          <p:cNvPr id="59" name="Picture 58"/>
          <p:cNvPicPr>
            <a:picLocks noChangeAspect="1"/>
          </p:cNvPicPr>
          <p:nvPr/>
        </p:nvPicPr>
        <p:blipFill>
          <a:blip r:embed="rId2"/>
          <a:stretch>
            <a:fillRect/>
          </a:stretch>
        </p:blipFill>
        <p:spPr>
          <a:xfrm>
            <a:off x="674994" y="1506415"/>
            <a:ext cx="3060992" cy="2378275"/>
          </a:xfrm>
          <a:prstGeom prst="rect">
            <a:avLst/>
          </a:prstGeom>
        </p:spPr>
      </p:pic>
      <p:sp>
        <p:nvSpPr>
          <p:cNvPr id="3" name="TextBox 2"/>
          <p:cNvSpPr txBox="1"/>
          <p:nvPr/>
        </p:nvSpPr>
        <p:spPr>
          <a:xfrm>
            <a:off x="3735986" y="1881809"/>
            <a:ext cx="296876" cy="369332"/>
          </a:xfrm>
          <a:prstGeom prst="rect">
            <a:avLst/>
          </a:prstGeom>
          <a:noFill/>
        </p:spPr>
        <p:txBody>
          <a:bodyPr wrap="none" rtlCol="0">
            <a:spAutoFit/>
          </a:bodyPr>
          <a:lstStyle/>
          <a:p>
            <a:r>
              <a:rPr lang="fa-IR" b="1" dirty="0" smtClean="0">
                <a:solidFill>
                  <a:srgbClr val="FFFF00"/>
                </a:solidFill>
                <a:cs typeface="B Nazanin" panose="00000400000000000000" pitchFamily="2" charset="-78"/>
              </a:rPr>
              <a:t>2</a:t>
            </a:r>
            <a:endParaRPr lang="en-US" b="1" dirty="0">
              <a:solidFill>
                <a:srgbClr val="FFFF00"/>
              </a:solidFill>
              <a:cs typeface="B Nazanin" panose="00000400000000000000" pitchFamily="2" charset="-78"/>
            </a:endParaRPr>
          </a:p>
        </p:txBody>
      </p:sp>
      <p:sp>
        <p:nvSpPr>
          <p:cNvPr id="24" name="TextBox 23"/>
          <p:cNvSpPr txBox="1"/>
          <p:nvPr/>
        </p:nvSpPr>
        <p:spPr>
          <a:xfrm>
            <a:off x="2562549" y="1987655"/>
            <a:ext cx="264816" cy="369332"/>
          </a:xfrm>
          <a:prstGeom prst="rect">
            <a:avLst/>
          </a:prstGeom>
          <a:noFill/>
        </p:spPr>
        <p:txBody>
          <a:bodyPr wrap="none" rtlCol="0">
            <a:spAutoFit/>
          </a:bodyPr>
          <a:lstStyle/>
          <a:p>
            <a:r>
              <a:rPr lang="fa-IR" b="1" dirty="0" smtClean="0">
                <a:solidFill>
                  <a:srgbClr val="FFFF00"/>
                </a:solidFill>
                <a:cs typeface="B Nazanin" panose="00000400000000000000" pitchFamily="2" charset="-78"/>
              </a:rPr>
              <a:t>1</a:t>
            </a:r>
            <a:endParaRPr lang="en-US" b="1" dirty="0">
              <a:solidFill>
                <a:srgbClr val="FFFF00"/>
              </a:solidFill>
              <a:cs typeface="B Nazanin" panose="00000400000000000000" pitchFamily="2" charset="-78"/>
            </a:endParaRPr>
          </a:p>
        </p:txBody>
      </p:sp>
      <p:sp>
        <p:nvSpPr>
          <p:cNvPr id="25" name="Rounded Rectangle 24">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7" name="Rounded Rectangle 26">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26" name="Oval 25">
            <a:hlinkClick r:id="rId4" action="ppaction://hlinksldjump"/>
          </p:cNvPr>
          <p:cNvSpPr/>
          <p:nvPr/>
        </p:nvSpPr>
        <p:spPr>
          <a:xfrm>
            <a:off x="2479729" y="6183825"/>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5" action="ppaction://hlinksldjump"/>
              </a:rPr>
              <a:t>بعد</a:t>
            </a:r>
            <a:endParaRPr lang="fa-IR" sz="2000" dirty="0">
              <a:cs typeface="2  Titr" panose="00000700000000000000" pitchFamily="2" charset="-78"/>
            </a:endParaRPr>
          </a:p>
        </p:txBody>
      </p:sp>
    </p:spTree>
    <p:extLst>
      <p:ext uri="{BB962C8B-B14F-4D97-AF65-F5344CB8AC3E}">
        <p14:creationId xmlns:p14="http://schemas.microsoft.com/office/powerpoint/2010/main" val="1353991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994574" y="324364"/>
            <a:ext cx="10928588" cy="3180155"/>
            <a:chOff x="1141329" y="109396"/>
            <a:chExt cx="10928588" cy="3279821"/>
          </a:xfrm>
        </p:grpSpPr>
        <p:sp>
          <p:nvSpPr>
            <p:cNvPr id="53" name="TextBox 52"/>
            <p:cNvSpPr txBox="1"/>
            <p:nvPr/>
          </p:nvSpPr>
          <p:spPr>
            <a:xfrm>
              <a:off x="1141329" y="722870"/>
              <a:ext cx="10928588" cy="2666347"/>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b="1" dirty="0" smtClean="0">
                  <a:cs typeface="B Titr" panose="00000700000000000000" pitchFamily="2" charset="-78"/>
                </a:rPr>
                <a:t>گازها نیز مانند مایع ها فشار وارد می کنند.وقتی با شست دستمان بر روی لاستیک دوچرخه فشار وارد می کنیم</a:t>
              </a:r>
            </a:p>
            <a:p>
              <a:pPr algn="r" rtl="1">
                <a:lnSpc>
                  <a:spcPct val="150000"/>
                </a:lnSpc>
              </a:pPr>
              <a:r>
                <a:rPr lang="fa-IR" b="1" dirty="0" smtClean="0">
                  <a:cs typeface="B Titr" panose="00000700000000000000" pitchFamily="2" charset="-78"/>
                </a:rPr>
                <a:t> تا میزان باد آن را بررسی کنیم در واقع شست دستمان با مقاومتی همراه می شود که این مقاومت حاصل از فشار </a:t>
              </a:r>
            </a:p>
            <a:p>
              <a:pPr algn="r" rtl="1">
                <a:lnSpc>
                  <a:spcPct val="150000"/>
                </a:lnSpc>
              </a:pPr>
              <a:r>
                <a:rPr lang="fa-IR" b="1" dirty="0" smtClean="0">
                  <a:cs typeface="B Titr" panose="00000700000000000000" pitchFamily="2" charset="-78"/>
                </a:rPr>
                <a:t>هوای درون لاستیک دوچرخه است.</a:t>
              </a:r>
            </a:p>
            <a:p>
              <a:pPr algn="r" rtl="1">
                <a:lnSpc>
                  <a:spcPct val="150000"/>
                </a:lnSpc>
              </a:pPr>
              <a:endParaRPr lang="fa-IR" b="1" dirty="0">
                <a:cs typeface="B Titr" panose="00000700000000000000" pitchFamily="2" charset="-78"/>
              </a:endParaRPr>
            </a:p>
            <a:p>
              <a:pPr algn="r" rtl="1">
                <a:lnSpc>
                  <a:spcPct val="150000"/>
                </a:lnSpc>
              </a:pPr>
              <a:endParaRPr lang="fa-IR" b="1" dirty="0" smtClean="0">
                <a:cs typeface="B Titr" panose="00000700000000000000" pitchFamily="2" charset="-78"/>
              </a:endParaRPr>
            </a:p>
            <a:p>
              <a:pPr algn="r" rtl="1">
                <a:lnSpc>
                  <a:spcPct val="150000"/>
                </a:lnSpc>
              </a:pPr>
              <a:endParaRPr lang="fa-IR" b="1" dirty="0" smtClean="0">
                <a:cs typeface="B Titr" panose="00000700000000000000" pitchFamily="2" charset="-78"/>
              </a:endParaRPr>
            </a:p>
          </p:txBody>
        </p:sp>
        <p:grpSp>
          <p:nvGrpSpPr>
            <p:cNvPr id="54" name="Group 53"/>
            <p:cNvGrpSpPr/>
            <p:nvPr/>
          </p:nvGrpSpPr>
          <p:grpSpPr>
            <a:xfrm>
              <a:off x="10377433" y="109396"/>
              <a:ext cx="1692484" cy="718722"/>
              <a:chOff x="10347452" y="5221042"/>
              <a:chExt cx="1692484" cy="718722"/>
            </a:xfrm>
          </p:grpSpPr>
          <p:sp>
            <p:nvSpPr>
              <p:cNvPr id="55" name="Round Diagonal Corner Rectangle 54"/>
              <p:cNvSpPr/>
              <p:nvPr/>
            </p:nvSpPr>
            <p:spPr>
              <a:xfrm flipV="1">
                <a:off x="10347452" y="5388810"/>
                <a:ext cx="1692484"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56" name="Round Diagonal Corner Rectangle 55"/>
              <p:cNvSpPr/>
              <p:nvPr/>
            </p:nvSpPr>
            <p:spPr>
              <a:xfrm>
                <a:off x="10347452" y="5221042"/>
                <a:ext cx="1692484"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B Titr" panose="00000700000000000000" pitchFamily="2" charset="-78"/>
                  </a:rPr>
                  <a:t>فشار در گازها</a:t>
                </a:r>
                <a:endParaRPr lang="en-US" sz="2000" dirty="0">
                  <a:solidFill>
                    <a:srgbClr val="0070C0"/>
                  </a:solidFill>
                  <a:effectLst>
                    <a:outerShdw blurRad="38100" dist="38100" dir="2700000" algn="tl">
                      <a:srgbClr val="000000">
                        <a:alpha val="43137"/>
                      </a:srgbClr>
                    </a:outerShdw>
                  </a:effectLst>
                  <a:cs typeface="B Titr" panose="00000700000000000000" pitchFamily="2" charset="-78"/>
                </a:endParaRPr>
              </a:p>
            </p:txBody>
          </p:sp>
        </p:grpSp>
      </p:grpSp>
      <p:grpSp>
        <p:nvGrpSpPr>
          <p:cNvPr id="58" name="Group 57"/>
          <p:cNvGrpSpPr/>
          <p:nvPr/>
        </p:nvGrpSpPr>
        <p:grpSpPr>
          <a:xfrm>
            <a:off x="525780" y="2967656"/>
            <a:ext cx="11397382" cy="3595653"/>
            <a:chOff x="672535" y="109396"/>
            <a:chExt cx="11397382" cy="3708342"/>
          </a:xfrm>
        </p:grpSpPr>
        <p:sp>
          <p:nvSpPr>
            <p:cNvPr id="59" name="TextBox 58"/>
            <p:cNvSpPr txBox="1"/>
            <p:nvPr/>
          </p:nvSpPr>
          <p:spPr>
            <a:xfrm>
              <a:off x="672535" y="722870"/>
              <a:ext cx="11397382" cy="3094868"/>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b="1" dirty="0" smtClean="0">
                  <a:cs typeface="B Titr" panose="00000700000000000000" pitchFamily="2" charset="-78"/>
                </a:rPr>
                <a:t>جوّ یا اتمسفر همان هوای اطراف کره زمین است که تا ارتفاع معینی کره زمین را در برگرفته است. با افزایش ارتفاع نسبت به سطح زمین فشار هوا کمتر  </a:t>
              </a:r>
            </a:p>
            <a:p>
              <a:pPr algn="r" rtl="1">
                <a:lnSpc>
                  <a:spcPct val="150000"/>
                </a:lnSpc>
              </a:pPr>
              <a:r>
                <a:rPr lang="fa-IR" b="1" dirty="0" smtClean="0">
                  <a:cs typeface="B Titr" panose="00000700000000000000" pitchFamily="2" charset="-78"/>
                </a:rPr>
                <a:t>می شود زیرا تراکم مولکول ها در سطح زمین متراکم تر از ارتفاع های بیشتر است.</a:t>
              </a:r>
            </a:p>
            <a:p>
              <a:pPr algn="r" rtl="1">
                <a:lnSpc>
                  <a:spcPct val="150000"/>
                </a:lnSpc>
              </a:pPr>
              <a:endParaRPr lang="fa-IR" b="1" dirty="0" smtClean="0">
                <a:cs typeface="B Titr" panose="00000700000000000000" pitchFamily="2" charset="-78"/>
              </a:endParaRPr>
            </a:p>
            <a:p>
              <a:pPr algn="r" rtl="1">
                <a:lnSpc>
                  <a:spcPct val="150000"/>
                </a:lnSpc>
              </a:pPr>
              <a:endParaRPr lang="fa-IR" b="1" dirty="0">
                <a:cs typeface="B Titr" panose="00000700000000000000" pitchFamily="2" charset="-78"/>
              </a:endParaRPr>
            </a:p>
            <a:p>
              <a:pPr algn="r" rtl="1">
                <a:lnSpc>
                  <a:spcPct val="150000"/>
                </a:lnSpc>
              </a:pPr>
              <a:endParaRPr lang="fa-IR" b="1" dirty="0">
                <a:cs typeface="B Titr" panose="00000700000000000000" pitchFamily="2" charset="-78"/>
              </a:endParaRPr>
            </a:p>
            <a:p>
              <a:pPr algn="r" rtl="1">
                <a:lnSpc>
                  <a:spcPct val="150000"/>
                </a:lnSpc>
              </a:pPr>
              <a:endParaRPr lang="fa-IR" b="1" dirty="0">
                <a:cs typeface="B Titr" panose="00000700000000000000" pitchFamily="2" charset="-78"/>
              </a:endParaRPr>
            </a:p>
          </p:txBody>
        </p:sp>
        <p:grpSp>
          <p:nvGrpSpPr>
            <p:cNvPr id="60" name="Group 59"/>
            <p:cNvGrpSpPr/>
            <p:nvPr/>
          </p:nvGrpSpPr>
          <p:grpSpPr>
            <a:xfrm>
              <a:off x="9436529" y="109396"/>
              <a:ext cx="2633388" cy="718722"/>
              <a:chOff x="9406548" y="5221042"/>
              <a:chExt cx="2633388" cy="718722"/>
            </a:xfrm>
          </p:grpSpPr>
          <p:sp>
            <p:nvSpPr>
              <p:cNvPr id="61" name="Round Diagonal Corner Rectangle 60"/>
              <p:cNvSpPr/>
              <p:nvPr/>
            </p:nvSpPr>
            <p:spPr>
              <a:xfrm flipV="1">
                <a:off x="9406548" y="5388810"/>
                <a:ext cx="2633388"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62" name="Round Diagonal Corner Rectangle 61"/>
              <p:cNvSpPr/>
              <p:nvPr/>
            </p:nvSpPr>
            <p:spPr>
              <a:xfrm>
                <a:off x="9406548" y="5221042"/>
                <a:ext cx="2633388"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B Titr" panose="00000700000000000000" pitchFamily="2" charset="-78"/>
                  </a:rPr>
                  <a:t>بررسی فشار هوا نسبت به زمین</a:t>
                </a:r>
                <a:endParaRPr lang="en-US" sz="2000" dirty="0">
                  <a:solidFill>
                    <a:srgbClr val="0070C0"/>
                  </a:solidFill>
                  <a:effectLst>
                    <a:outerShdw blurRad="38100" dist="38100" dir="2700000" algn="tl">
                      <a:srgbClr val="000000">
                        <a:alpha val="43137"/>
                      </a:srgbClr>
                    </a:outerShdw>
                  </a:effectLst>
                  <a:cs typeface="B Titr" panose="00000700000000000000" pitchFamily="2" charset="-78"/>
                </a:endParaRPr>
              </a:p>
            </p:txBody>
          </p:sp>
        </p:grpSp>
      </p:grpSp>
      <p:grpSp>
        <p:nvGrpSpPr>
          <p:cNvPr id="67" name="Group 66"/>
          <p:cNvGrpSpPr/>
          <p:nvPr/>
        </p:nvGrpSpPr>
        <p:grpSpPr>
          <a:xfrm>
            <a:off x="3348465" y="5894832"/>
            <a:ext cx="8565476" cy="796836"/>
            <a:chOff x="323976" y="1894113"/>
            <a:chExt cx="10374504" cy="1114028"/>
          </a:xfrm>
        </p:grpSpPr>
        <p:sp>
          <p:nvSpPr>
            <p:cNvPr id="68" name="Rounded Rectangle 67"/>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ounded Rectangle 68"/>
            <p:cNvSpPr/>
            <p:nvPr/>
          </p:nvSpPr>
          <p:spPr>
            <a:xfrm>
              <a:off x="323976" y="1936987"/>
              <a:ext cx="9551544"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000" dirty="0" smtClean="0">
                  <a:solidFill>
                    <a:schemeClr val="tx1">
                      <a:lumMod val="95000"/>
                      <a:lumOff val="5000"/>
                    </a:schemeClr>
                  </a:solidFill>
                  <a:cs typeface="B Titr" panose="00000700000000000000" pitchFamily="2" charset="-78"/>
                </a:rPr>
                <a:t>فشار هوا در مناطق ساحلی و کم ارتفاع بیشتر از فشار هوا در مناطق کوهستانی و مرتفع است.</a:t>
              </a:r>
              <a:endParaRPr lang="en-US" sz="2000" dirty="0">
                <a:solidFill>
                  <a:schemeClr val="tx1">
                    <a:lumMod val="95000"/>
                    <a:lumOff val="5000"/>
                  </a:schemeClr>
                </a:solidFill>
                <a:cs typeface="B Titr" panose="00000700000000000000" pitchFamily="2" charset="-78"/>
              </a:endParaRPr>
            </a:p>
          </p:txBody>
        </p:sp>
        <p:pic>
          <p:nvPicPr>
            <p:cNvPr id="70" name="Picture 69" descr="زیر ذره بین9.png"/>
            <p:cNvPicPr/>
            <p:nvPr/>
          </p:nvPicPr>
          <p:blipFill>
            <a:blip r:embed="rId2" cstate="print"/>
            <a:stretch>
              <a:fillRect/>
            </a:stretch>
          </p:blipFill>
          <p:spPr>
            <a:xfrm>
              <a:off x="9967392" y="1894113"/>
              <a:ext cx="548208" cy="1114027"/>
            </a:xfrm>
            <a:prstGeom prst="rect">
              <a:avLst/>
            </a:prstGeom>
          </p:spPr>
        </p:pic>
      </p:grpSp>
      <p:grpSp>
        <p:nvGrpSpPr>
          <p:cNvPr id="79" name="Group 78"/>
          <p:cNvGrpSpPr/>
          <p:nvPr/>
        </p:nvGrpSpPr>
        <p:grpSpPr>
          <a:xfrm>
            <a:off x="-84699" y="3909483"/>
            <a:ext cx="5260024" cy="1831287"/>
            <a:chOff x="604991" y="3832950"/>
            <a:chExt cx="5260024" cy="1831287"/>
          </a:xfrm>
        </p:grpSpPr>
        <p:sp>
          <p:nvSpPr>
            <p:cNvPr id="3" name="Oval 2"/>
            <p:cNvSpPr/>
            <p:nvPr/>
          </p:nvSpPr>
          <p:spPr>
            <a:xfrm>
              <a:off x="1244264" y="4060421"/>
              <a:ext cx="1521367" cy="152136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205" y="4164694"/>
              <a:ext cx="1319232" cy="1319232"/>
            </a:xfrm>
            <a:prstGeom prst="rect">
              <a:avLst/>
            </a:prstGeom>
          </p:spPr>
        </p:pic>
        <p:cxnSp>
          <p:nvCxnSpPr>
            <p:cNvPr id="5" name="Straight Connector 4"/>
            <p:cNvCxnSpPr>
              <a:stCxn id="3" idx="2"/>
            </p:cNvCxnSpPr>
            <p:nvPr/>
          </p:nvCxnSpPr>
          <p:spPr>
            <a:xfrm flipV="1">
              <a:off x="1244264" y="4821104"/>
              <a:ext cx="0" cy="1"/>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267596" y="4632993"/>
              <a:ext cx="97193" cy="2213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flipV="1">
              <a:off x="1184501" y="4276259"/>
              <a:ext cx="134790" cy="356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4991" y="3832950"/>
              <a:ext cx="997494" cy="1077218"/>
            </a:xfrm>
            <a:prstGeom prst="rect">
              <a:avLst/>
            </a:prstGeom>
            <a:noFill/>
          </p:spPr>
          <p:txBody>
            <a:bodyPr wrap="square" rtlCol="0">
              <a:spAutoFit/>
            </a:bodyPr>
            <a:lstStyle/>
            <a:p>
              <a:r>
                <a:rPr lang="fa-IR" sz="1600" b="1" dirty="0" smtClean="0">
                  <a:cs typeface="B Titr" panose="00000700000000000000" pitchFamily="2" charset="-78"/>
                </a:rPr>
                <a:t>1000 کیلومتر</a:t>
              </a:r>
            </a:p>
            <a:p>
              <a:r>
                <a:rPr lang="fa-IR" sz="1600" b="1" dirty="0" smtClean="0">
                  <a:cs typeface="B Titr" panose="00000700000000000000" pitchFamily="2" charset="-78"/>
                </a:rPr>
                <a:t>جوّ یا اتمسفر</a:t>
              </a:r>
              <a:endParaRPr lang="en-US" sz="1600" b="1" dirty="0">
                <a:cs typeface="B Titr" panose="00000700000000000000" pitchFamily="2" charset="-78"/>
              </a:endParaRPr>
            </a:p>
          </p:txBody>
        </p:sp>
        <p:sp>
          <p:nvSpPr>
            <p:cNvPr id="16" name="Oval 15"/>
            <p:cNvSpPr/>
            <p:nvPr/>
          </p:nvSpPr>
          <p:spPr>
            <a:xfrm>
              <a:off x="1847189" y="3986624"/>
              <a:ext cx="334806" cy="307991"/>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037775" y="3986624"/>
              <a:ext cx="3032989" cy="14113"/>
            </a:xfrm>
            <a:prstGeom prst="line">
              <a:avLst/>
            </a:prstGeom>
            <a:ln w="1270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1995055" y="4294615"/>
              <a:ext cx="1721905" cy="1369622"/>
            </a:xfrm>
            <a:prstGeom prst="line">
              <a:avLst/>
            </a:prstGeom>
            <a:ln w="12700"/>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4"/>
            <a:srcRect l="17573" t="38682" r="63316" b="40735"/>
            <a:stretch/>
          </p:blipFill>
          <p:spPr>
            <a:xfrm>
              <a:off x="3716960" y="4000737"/>
              <a:ext cx="2148055" cy="1663500"/>
            </a:xfrm>
            <a:prstGeom prst="rect">
              <a:avLst/>
            </a:prstGeom>
            <a:ln>
              <a:solidFill>
                <a:schemeClr val="tx1">
                  <a:lumMod val="95000"/>
                  <a:lumOff val="5000"/>
                </a:schemeClr>
              </a:solidFill>
            </a:ln>
          </p:spPr>
        </p:pic>
      </p:grpSp>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898" y="902661"/>
            <a:ext cx="2722624" cy="2290369"/>
          </a:xfrm>
          <a:prstGeom prst="rect">
            <a:avLst/>
          </a:prstGeom>
          <a:ln>
            <a:solidFill>
              <a:srgbClr val="A83A93"/>
            </a:solidFill>
          </a:ln>
        </p:spPr>
      </p:pic>
      <p:sp>
        <p:nvSpPr>
          <p:cNvPr id="41" name="Rounded Rectangle 40">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43" name="Rounded Rectangle 42">
            <a:hlinkClick r:id="rId6" action="ppaction://hlinksldjump"/>
          </p:cNvPr>
          <p:cNvSpPr/>
          <p:nvPr/>
        </p:nvSpPr>
        <p:spPr>
          <a:xfrm>
            <a:off x="1646210" y="6334256"/>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40" name="Oval 39">
            <a:hlinkClick r:id="rId7" action="ppaction://hlinksldjump"/>
          </p:cNvPr>
          <p:cNvSpPr/>
          <p:nvPr/>
        </p:nvSpPr>
        <p:spPr>
          <a:xfrm>
            <a:off x="159632" y="6415741"/>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8" action="ppaction://hlinksldjump"/>
              </a:rPr>
              <a:t>بعد</a:t>
            </a:r>
            <a:endParaRPr lang="fa-IR" sz="2000" dirty="0">
              <a:cs typeface="2  Titr" panose="00000700000000000000" pitchFamily="2" charset="-78"/>
            </a:endParaRPr>
          </a:p>
        </p:txBody>
      </p:sp>
    </p:spTree>
    <p:extLst>
      <p:ext uri="{BB962C8B-B14F-4D97-AF65-F5344CB8AC3E}">
        <p14:creationId xmlns:p14="http://schemas.microsoft.com/office/powerpoint/2010/main" val="2530502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6" name="Group 25"/>
          <p:cNvGrpSpPr/>
          <p:nvPr/>
        </p:nvGrpSpPr>
        <p:grpSpPr>
          <a:xfrm>
            <a:off x="469232" y="192292"/>
            <a:ext cx="11453930" cy="6523054"/>
            <a:chOff x="1141329" y="89891"/>
            <a:chExt cx="10928588" cy="6727489"/>
          </a:xfrm>
        </p:grpSpPr>
        <p:sp>
          <p:nvSpPr>
            <p:cNvPr id="28" name="TextBox 27"/>
            <p:cNvSpPr txBox="1"/>
            <p:nvPr/>
          </p:nvSpPr>
          <p:spPr>
            <a:xfrm>
              <a:off x="1141329" y="722870"/>
              <a:ext cx="10928588" cy="6094510"/>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b="1" dirty="0" smtClean="0">
                  <a:solidFill>
                    <a:srgbClr val="FF0000"/>
                  </a:solidFill>
                  <a:cs typeface="B Titr" panose="00000700000000000000" pitchFamily="2" charset="-78"/>
                </a:rPr>
                <a:t>1-نوشیدن نوشیدنی ها توسط نی:</a:t>
              </a:r>
            </a:p>
            <a:p>
              <a:pPr algn="r" rtl="1">
                <a:lnSpc>
                  <a:spcPct val="150000"/>
                </a:lnSpc>
              </a:pPr>
              <a:r>
                <a:rPr lang="fa-IR" b="1" dirty="0" smtClean="0">
                  <a:solidFill>
                    <a:srgbClr val="FF0000"/>
                  </a:solidFill>
                  <a:cs typeface="B Titr" panose="00000700000000000000" pitchFamily="2" charset="-78"/>
                </a:rPr>
                <a:t>   </a:t>
              </a:r>
              <a:r>
                <a:rPr lang="fa-IR" b="1" dirty="0" smtClean="0">
                  <a:solidFill>
                    <a:schemeClr val="tx1"/>
                  </a:solidFill>
                  <a:cs typeface="B Titr" panose="00000700000000000000" pitchFamily="2" charset="-78"/>
                </a:rPr>
                <a:t>با مکش هوای درون نی ، فشار هوا درون آن کاهش می یابد بنابراین فشار اتمسفر، بر سطح مایع درون لیوان اثر </a:t>
              </a:r>
            </a:p>
            <a:p>
              <a:pPr algn="r" rtl="1">
                <a:lnSpc>
                  <a:spcPct val="150000"/>
                </a:lnSpc>
              </a:pPr>
              <a:r>
                <a:rPr lang="fa-IR" b="1" dirty="0">
                  <a:solidFill>
                    <a:schemeClr val="tx1"/>
                  </a:solidFill>
                  <a:cs typeface="B Titr" panose="00000700000000000000" pitchFamily="2" charset="-78"/>
                </a:rPr>
                <a:t>گذاشته و مایع درون لیوان را از طریق نی به درون دهان ما انتقال می دهد.</a:t>
              </a:r>
            </a:p>
            <a:p>
              <a:pPr algn="r" rtl="1">
                <a:lnSpc>
                  <a:spcPct val="150000"/>
                </a:lnSpc>
              </a:pPr>
              <a:r>
                <a:rPr lang="fa-IR" b="1" dirty="0" smtClean="0">
                  <a:solidFill>
                    <a:schemeClr val="tx1"/>
                  </a:solidFill>
                  <a:cs typeface="B Titr" panose="00000700000000000000" pitchFamily="2" charset="-78"/>
                </a:rPr>
                <a:t> </a:t>
              </a:r>
            </a:p>
            <a:p>
              <a:pPr algn="r" rtl="1">
                <a:lnSpc>
                  <a:spcPct val="150000"/>
                </a:lnSpc>
              </a:pPr>
              <a:endParaRPr lang="fa-IR" b="1" dirty="0" smtClean="0">
                <a:solidFill>
                  <a:schemeClr val="tx1"/>
                </a:solidFill>
                <a:cs typeface="B Titr" panose="00000700000000000000" pitchFamily="2" charset="-78"/>
              </a:endParaRPr>
            </a:p>
            <a:p>
              <a:pPr algn="r" rtl="1">
                <a:lnSpc>
                  <a:spcPct val="150000"/>
                </a:lnSpc>
              </a:pPr>
              <a:r>
                <a:rPr lang="fa-IR" b="1" dirty="0" smtClean="0">
                  <a:solidFill>
                    <a:srgbClr val="FF0000"/>
                  </a:solidFill>
                  <a:cs typeface="B Titr" panose="00000700000000000000" pitchFamily="2" charset="-78"/>
                </a:rPr>
                <a:t>2-مچاله کردن ظرف فلزی به کمک فشار هوای محیط:</a:t>
              </a:r>
            </a:p>
            <a:p>
              <a:pPr algn="r" rtl="1">
                <a:lnSpc>
                  <a:spcPct val="150000"/>
                </a:lnSpc>
              </a:pPr>
              <a:r>
                <a:rPr lang="fa-IR" b="1" dirty="0" smtClean="0">
                  <a:solidFill>
                    <a:schemeClr val="tx1"/>
                  </a:solidFill>
                  <a:cs typeface="B Titr" panose="00000700000000000000" pitchFamily="2" charset="-78"/>
                </a:rPr>
                <a:t>ابتدا قوطی خالی نوشابه را توسط گرمکن یا شعله مستقیم حرارت می دهیم،در این حالت هوای درون قوطی گرم ، منبسط و پر فشار می شود.در مرحله بعدی قوطی را درون ظرف محتوای آب سرد وارونه می کنیم، با انقباض و کم فشار شدن هوای درون قوطی و ایجاد اختلاف فشار بین محیط درون و بیرون قوطی، فشار هوای بیرون به دیواره خارجی قوطی نیرو واردکرده و آن را مچاله می کند.</a:t>
              </a:r>
            </a:p>
            <a:p>
              <a:pPr algn="r" rtl="1">
                <a:lnSpc>
                  <a:spcPct val="150000"/>
                </a:lnSpc>
              </a:pPr>
              <a:endParaRPr lang="fa-IR" b="1" dirty="0">
                <a:solidFill>
                  <a:schemeClr val="tx1"/>
                </a:solidFill>
                <a:cs typeface="B Titr" panose="00000700000000000000" pitchFamily="2" charset="-78"/>
              </a:endParaRPr>
            </a:p>
            <a:p>
              <a:pPr algn="r" rtl="1">
                <a:lnSpc>
                  <a:spcPct val="150000"/>
                </a:lnSpc>
              </a:pPr>
              <a:endParaRPr lang="fa-IR" b="1" dirty="0">
                <a:solidFill>
                  <a:schemeClr val="tx1"/>
                </a:solidFill>
                <a:cs typeface="B Titr" panose="00000700000000000000" pitchFamily="2" charset="-78"/>
              </a:endParaRPr>
            </a:p>
            <a:p>
              <a:pPr algn="r" rtl="1">
                <a:lnSpc>
                  <a:spcPct val="150000"/>
                </a:lnSpc>
              </a:pPr>
              <a:endParaRPr lang="fa-IR" b="1" dirty="0">
                <a:solidFill>
                  <a:schemeClr val="tx1"/>
                </a:solidFill>
                <a:cs typeface="B Titr" panose="00000700000000000000" pitchFamily="2" charset="-78"/>
              </a:endParaRPr>
            </a:p>
            <a:p>
              <a:pPr algn="r" rtl="1">
                <a:lnSpc>
                  <a:spcPct val="150000"/>
                </a:lnSpc>
              </a:pPr>
              <a:endParaRPr lang="fa-IR" b="1" dirty="0" smtClean="0">
                <a:solidFill>
                  <a:schemeClr val="tx1"/>
                </a:solidFill>
                <a:cs typeface="B Titr" panose="00000700000000000000" pitchFamily="2" charset="-78"/>
              </a:endParaRPr>
            </a:p>
            <a:p>
              <a:pPr algn="r" rtl="1">
                <a:lnSpc>
                  <a:spcPct val="150000"/>
                </a:lnSpc>
              </a:pPr>
              <a:endParaRPr lang="fa-IR" b="1" dirty="0">
                <a:solidFill>
                  <a:schemeClr val="tx1"/>
                </a:solidFill>
                <a:cs typeface="B Titr" panose="00000700000000000000" pitchFamily="2" charset="-78"/>
              </a:endParaRPr>
            </a:p>
          </p:txBody>
        </p:sp>
        <p:grpSp>
          <p:nvGrpSpPr>
            <p:cNvPr id="29" name="Group 28"/>
            <p:cNvGrpSpPr/>
            <p:nvPr/>
          </p:nvGrpSpPr>
          <p:grpSpPr>
            <a:xfrm>
              <a:off x="7581173" y="89891"/>
              <a:ext cx="4163426" cy="738226"/>
              <a:chOff x="7551192" y="5201537"/>
              <a:chExt cx="4163426" cy="738226"/>
            </a:xfrm>
          </p:grpSpPr>
          <p:sp>
            <p:nvSpPr>
              <p:cNvPr id="30" name="Round Diagonal Corner Rectangle 29"/>
              <p:cNvSpPr/>
              <p:nvPr/>
            </p:nvSpPr>
            <p:spPr>
              <a:xfrm flipV="1">
                <a:off x="8180082" y="5388809"/>
                <a:ext cx="3534536"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31" name="Round Diagonal Corner Rectangle 30"/>
              <p:cNvSpPr/>
              <p:nvPr/>
            </p:nvSpPr>
            <p:spPr>
              <a:xfrm>
                <a:off x="7551192" y="5201537"/>
                <a:ext cx="3534536"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B Titr" panose="00000700000000000000" pitchFamily="2" charset="-78"/>
                  </a:rPr>
                  <a:t>توجیه چند پدیده علمی با توجه به فشار گازها</a:t>
                </a:r>
                <a:endParaRPr lang="en-US" sz="2000" dirty="0">
                  <a:solidFill>
                    <a:srgbClr val="0070C0"/>
                  </a:solidFill>
                  <a:effectLst>
                    <a:outerShdw blurRad="38100" dist="38100" dir="2700000" algn="tl">
                      <a:srgbClr val="000000">
                        <a:alpha val="43137"/>
                      </a:srgbClr>
                    </a:outerShdw>
                  </a:effectLst>
                  <a:cs typeface="B Titr" panose="00000700000000000000" pitchFamily="2" charset="-78"/>
                </a:endParaRPr>
              </a:p>
            </p:txBody>
          </p:sp>
        </p:grpSp>
      </p:gr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19" y="908085"/>
            <a:ext cx="2127073" cy="2146283"/>
          </a:xfrm>
          <a:prstGeom prst="rect">
            <a:avLst/>
          </a:prstGeom>
        </p:spPr>
      </p:pic>
      <p:grpSp>
        <p:nvGrpSpPr>
          <p:cNvPr id="47" name="Group 46"/>
          <p:cNvGrpSpPr/>
          <p:nvPr/>
        </p:nvGrpSpPr>
        <p:grpSpPr>
          <a:xfrm>
            <a:off x="926299" y="5097885"/>
            <a:ext cx="10996863" cy="1323832"/>
            <a:chOff x="469232" y="4619768"/>
            <a:chExt cx="11760737" cy="1460225"/>
          </a:xfrm>
        </p:grpSpPr>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969" y="4651243"/>
              <a:ext cx="1905000" cy="1428750"/>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793" y="4651243"/>
              <a:ext cx="1905000" cy="1428750"/>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5419" y="4619768"/>
              <a:ext cx="1905000" cy="1428750"/>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232" y="4619768"/>
              <a:ext cx="1905000" cy="1428750"/>
            </a:xfrm>
            <a:prstGeom prst="rect">
              <a:avLst/>
            </a:prstGeom>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3980" y="4651243"/>
              <a:ext cx="1905000" cy="1428750"/>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1606" y="4619768"/>
              <a:ext cx="1905000" cy="1428750"/>
            </a:xfrm>
            <a:prstGeom prst="rect">
              <a:avLst/>
            </a:prstGeom>
          </p:spPr>
        </p:pic>
      </p:grpSp>
      <p:sp>
        <p:nvSpPr>
          <p:cNvPr id="52" name="TextBox 51"/>
          <p:cNvSpPr txBox="1"/>
          <p:nvPr/>
        </p:nvSpPr>
        <p:spPr>
          <a:xfrm>
            <a:off x="1488279" y="5924727"/>
            <a:ext cx="445168" cy="369332"/>
          </a:xfrm>
          <a:prstGeom prst="rect">
            <a:avLst/>
          </a:prstGeom>
          <a:noFill/>
        </p:spPr>
        <p:txBody>
          <a:bodyPr wrap="square" rtlCol="0">
            <a:spAutoFit/>
          </a:bodyPr>
          <a:lstStyle/>
          <a:p>
            <a:r>
              <a:rPr lang="fa-IR" dirty="0" smtClean="0">
                <a:cs typeface="B Nazanin" panose="00000400000000000000" pitchFamily="2" charset="-78"/>
              </a:rPr>
              <a:t>1</a:t>
            </a:r>
            <a:endParaRPr lang="en-US" dirty="0">
              <a:cs typeface="B Nazanin" panose="00000400000000000000" pitchFamily="2" charset="-78"/>
            </a:endParaRPr>
          </a:p>
        </p:txBody>
      </p:sp>
      <p:sp>
        <p:nvSpPr>
          <p:cNvPr id="53" name="TextBox 52"/>
          <p:cNvSpPr txBox="1"/>
          <p:nvPr/>
        </p:nvSpPr>
        <p:spPr>
          <a:xfrm>
            <a:off x="3380208" y="5924727"/>
            <a:ext cx="445168" cy="369332"/>
          </a:xfrm>
          <a:prstGeom prst="rect">
            <a:avLst/>
          </a:prstGeom>
          <a:noFill/>
        </p:spPr>
        <p:txBody>
          <a:bodyPr wrap="square" rtlCol="0">
            <a:spAutoFit/>
          </a:bodyPr>
          <a:lstStyle/>
          <a:p>
            <a:r>
              <a:rPr lang="fa-IR" dirty="0" smtClean="0">
                <a:cs typeface="B Nazanin" panose="00000400000000000000" pitchFamily="2" charset="-78"/>
              </a:rPr>
              <a:t>2</a:t>
            </a:r>
            <a:endParaRPr lang="en-US" dirty="0">
              <a:cs typeface="B Nazanin" panose="00000400000000000000" pitchFamily="2" charset="-78"/>
            </a:endParaRPr>
          </a:p>
        </p:txBody>
      </p:sp>
      <p:sp>
        <p:nvSpPr>
          <p:cNvPr id="54" name="TextBox 53"/>
          <p:cNvSpPr txBox="1"/>
          <p:nvPr/>
        </p:nvSpPr>
        <p:spPr>
          <a:xfrm>
            <a:off x="5049553" y="5929418"/>
            <a:ext cx="445168" cy="369332"/>
          </a:xfrm>
          <a:prstGeom prst="rect">
            <a:avLst/>
          </a:prstGeom>
          <a:noFill/>
        </p:spPr>
        <p:txBody>
          <a:bodyPr wrap="square" rtlCol="0">
            <a:spAutoFit/>
          </a:bodyPr>
          <a:lstStyle/>
          <a:p>
            <a:r>
              <a:rPr lang="fa-IR" dirty="0" smtClean="0">
                <a:cs typeface="B Nazanin" panose="00000400000000000000" pitchFamily="2" charset="-78"/>
              </a:rPr>
              <a:t>3</a:t>
            </a:r>
            <a:endParaRPr lang="en-US" dirty="0">
              <a:cs typeface="B Nazanin" panose="00000400000000000000" pitchFamily="2" charset="-78"/>
            </a:endParaRPr>
          </a:p>
        </p:txBody>
      </p:sp>
      <p:sp>
        <p:nvSpPr>
          <p:cNvPr id="55" name="TextBox 54"/>
          <p:cNvSpPr txBox="1"/>
          <p:nvPr/>
        </p:nvSpPr>
        <p:spPr>
          <a:xfrm>
            <a:off x="6832189" y="5980517"/>
            <a:ext cx="445168" cy="369332"/>
          </a:xfrm>
          <a:prstGeom prst="rect">
            <a:avLst/>
          </a:prstGeom>
          <a:noFill/>
        </p:spPr>
        <p:txBody>
          <a:bodyPr wrap="square" rtlCol="0">
            <a:spAutoFit/>
          </a:bodyPr>
          <a:lstStyle/>
          <a:p>
            <a:r>
              <a:rPr lang="fa-IR" dirty="0" smtClean="0">
                <a:cs typeface="B Nazanin" panose="00000400000000000000" pitchFamily="2" charset="-78"/>
              </a:rPr>
              <a:t>4</a:t>
            </a:r>
            <a:endParaRPr lang="en-US" dirty="0">
              <a:cs typeface="B Nazanin" panose="00000400000000000000" pitchFamily="2" charset="-78"/>
            </a:endParaRPr>
          </a:p>
        </p:txBody>
      </p:sp>
      <p:sp>
        <p:nvSpPr>
          <p:cNvPr id="56" name="TextBox 55"/>
          <p:cNvSpPr txBox="1"/>
          <p:nvPr/>
        </p:nvSpPr>
        <p:spPr>
          <a:xfrm>
            <a:off x="8932507" y="5980517"/>
            <a:ext cx="445168" cy="369332"/>
          </a:xfrm>
          <a:prstGeom prst="rect">
            <a:avLst/>
          </a:prstGeom>
          <a:noFill/>
        </p:spPr>
        <p:txBody>
          <a:bodyPr wrap="square" rtlCol="0">
            <a:spAutoFit/>
          </a:bodyPr>
          <a:lstStyle/>
          <a:p>
            <a:r>
              <a:rPr lang="fa-IR" dirty="0" smtClean="0">
                <a:cs typeface="B Nazanin" panose="00000400000000000000" pitchFamily="2" charset="-78"/>
              </a:rPr>
              <a:t>5</a:t>
            </a:r>
            <a:endParaRPr lang="en-US" dirty="0">
              <a:cs typeface="B Nazanin" panose="00000400000000000000" pitchFamily="2" charset="-78"/>
            </a:endParaRPr>
          </a:p>
        </p:txBody>
      </p:sp>
      <p:sp>
        <p:nvSpPr>
          <p:cNvPr id="57" name="TextBox 56"/>
          <p:cNvSpPr txBox="1"/>
          <p:nvPr/>
        </p:nvSpPr>
        <p:spPr>
          <a:xfrm>
            <a:off x="10726874" y="5995238"/>
            <a:ext cx="445168" cy="369332"/>
          </a:xfrm>
          <a:prstGeom prst="rect">
            <a:avLst/>
          </a:prstGeom>
          <a:noFill/>
        </p:spPr>
        <p:txBody>
          <a:bodyPr wrap="square" rtlCol="0">
            <a:spAutoFit/>
          </a:bodyPr>
          <a:lstStyle/>
          <a:p>
            <a:r>
              <a:rPr lang="fa-IR" dirty="0" smtClean="0">
                <a:cs typeface="B Nazanin" panose="00000400000000000000" pitchFamily="2" charset="-78"/>
              </a:rPr>
              <a:t>6</a:t>
            </a:r>
            <a:endParaRPr lang="en-US" dirty="0">
              <a:cs typeface="B Nazanin" panose="00000400000000000000" pitchFamily="2" charset="-78"/>
            </a:endParaRPr>
          </a:p>
        </p:txBody>
      </p:sp>
      <p:sp>
        <p:nvSpPr>
          <p:cNvPr id="25" name="Rounded Rectangle 24">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7" name="Rounded Rectangle 26">
            <a:hlinkClick r:id="rId9" action="ppaction://hlinksldjump"/>
          </p:cNvPr>
          <p:cNvSpPr/>
          <p:nvPr/>
        </p:nvSpPr>
        <p:spPr>
          <a:xfrm>
            <a:off x="2397841" y="6465313"/>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32" name="Rounded Rectangle 31">
            <a:hlinkClick r:id="rId10" action="ppaction://hlinksldjump"/>
          </p:cNvPr>
          <p:cNvSpPr/>
          <p:nvPr/>
        </p:nvSpPr>
        <p:spPr>
          <a:xfrm>
            <a:off x="1175078" y="6421717"/>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709887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3799" y="0"/>
            <a:ext cx="2871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14414" y="717917"/>
            <a:ext cx="10645558" cy="3016210"/>
          </a:xfrm>
          <a:prstGeom prst="rect">
            <a:avLst/>
          </a:prstGeom>
          <a:noFill/>
        </p:spPr>
        <p:txBody>
          <a:bodyPr wrap="square" rtlCol="0">
            <a:spAutoFit/>
          </a:bodyPr>
          <a:lstStyle/>
          <a:p>
            <a:pPr algn="r"/>
            <a:r>
              <a:rPr lang="fa-IR" sz="2000" b="1" dirty="0" smtClean="0">
                <a:solidFill>
                  <a:srgbClr val="FF0000"/>
                </a:solidFill>
                <a:cs typeface="B Titr" panose="00000700000000000000" pitchFamily="2" charset="-78"/>
              </a:rPr>
              <a:t>مثال1 :</a:t>
            </a:r>
          </a:p>
          <a:p>
            <a:pPr algn="r" rtl="1">
              <a:lnSpc>
                <a:spcPct val="150000"/>
              </a:lnSpc>
            </a:pPr>
            <a:r>
              <a:rPr lang="fa-IR" sz="2000" b="1" dirty="0" smtClean="0">
                <a:cs typeface="B Titr" panose="00000700000000000000" pitchFamily="2" charset="-78"/>
              </a:rPr>
              <a:t>چرا هنگام انتقال آب به درون بطری توسط قیف، بهتر است قیف را کمی از دهانه بطری فاصله بدهیم؟</a:t>
            </a:r>
          </a:p>
          <a:p>
            <a:pPr algn="r" rtl="1">
              <a:lnSpc>
                <a:spcPct val="150000"/>
              </a:lnSpc>
            </a:pPr>
            <a:r>
              <a:rPr lang="fa-IR" sz="2000" b="1" dirty="0" smtClean="0">
                <a:solidFill>
                  <a:srgbClr val="FF0000"/>
                </a:solidFill>
                <a:cs typeface="B Titr" panose="00000700000000000000" pitchFamily="2" charset="-78"/>
              </a:rPr>
              <a:t>با ریختن آب درون بطری سطح آب بالا می آید و در اثر بسته بودن دهانه بطری، هوای بالای مایع فشرده و پر فشار</a:t>
            </a:r>
          </a:p>
          <a:p>
            <a:pPr algn="r" rtl="1">
              <a:lnSpc>
                <a:spcPct val="150000"/>
              </a:lnSpc>
            </a:pPr>
            <a:r>
              <a:rPr lang="fa-IR" sz="2000" b="1" dirty="0" smtClean="0">
                <a:solidFill>
                  <a:srgbClr val="FF0000"/>
                </a:solidFill>
                <a:cs typeface="B Titr" panose="00000700000000000000" pitchFamily="2" charset="-78"/>
              </a:rPr>
              <a:t> می شود در نتیجه مانع از انتقال آب از قیف به بطری می گردد. ولی با ایجاد فاصله بین قیف و دهانه بطری ضمــن بالا آمدن</a:t>
            </a:r>
          </a:p>
          <a:p>
            <a:pPr algn="r" rtl="1">
              <a:lnSpc>
                <a:spcPct val="150000"/>
              </a:lnSpc>
            </a:pPr>
            <a:r>
              <a:rPr lang="fa-IR" sz="2000" b="1" dirty="0" smtClean="0">
                <a:solidFill>
                  <a:srgbClr val="FF0000"/>
                </a:solidFill>
                <a:cs typeface="B Titr" panose="00000700000000000000" pitchFamily="2" charset="-78"/>
              </a:rPr>
              <a:t> سطح آب ، هوای بطری به راحتی خارج شده و مقاومتی در برابر انتقال مایع ایجاد نمی کند.</a:t>
            </a:r>
          </a:p>
          <a:p>
            <a:endParaRPr lang="fa-IR" sz="2000" b="1" dirty="0" smtClean="0">
              <a:cs typeface="B Titr"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19" y="2809068"/>
            <a:ext cx="2298588" cy="3033793"/>
          </a:xfrm>
          <a:prstGeom prst="rect">
            <a:avLst/>
          </a:prstGeom>
        </p:spPr>
      </p:pic>
      <p:sp>
        <p:nvSpPr>
          <p:cNvPr id="8" name="Rounded Rectangle 7">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9" name="Rounded Rectangle 8">
            <a:hlinkClick r:id="rId3"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10" name="Rounded Rectangle 9">
            <a:hlinkClick r:id="rId4"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11" name="Rounded Rectangle 10">
            <a:hlinkClick r:id="rId5"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Tree>
    <p:extLst>
      <p:ext uri="{BB962C8B-B14F-4D97-AF65-F5344CB8AC3E}">
        <p14:creationId xmlns:p14="http://schemas.microsoft.com/office/powerpoint/2010/main" val="3147208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0550" y="0"/>
            <a:ext cx="2171700" cy="6858000"/>
          </a:xfrm>
          <a:prstGeom prst="rect">
            <a:avLst/>
          </a:prstGeom>
          <a:solidFill>
            <a:srgbClr val="FFE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277604" y="461318"/>
            <a:ext cx="10645558" cy="5324535"/>
          </a:xfrm>
          <a:prstGeom prst="rect">
            <a:avLst/>
          </a:prstGeom>
          <a:noFill/>
        </p:spPr>
        <p:txBody>
          <a:bodyPr wrap="square" rtlCol="0">
            <a:spAutoFit/>
          </a:bodyPr>
          <a:lstStyle/>
          <a:p>
            <a:pPr algn="r"/>
            <a:r>
              <a:rPr lang="fa-IR" sz="2000" b="1" dirty="0" smtClean="0">
                <a:solidFill>
                  <a:srgbClr val="FF0000"/>
                </a:solidFill>
                <a:cs typeface="B Titr" panose="00000700000000000000" pitchFamily="2" charset="-78"/>
              </a:rPr>
              <a:t>مثال2 :</a:t>
            </a:r>
          </a:p>
          <a:p>
            <a:pPr algn="r" rtl="1">
              <a:lnSpc>
                <a:spcPct val="150000"/>
              </a:lnSpc>
            </a:pPr>
            <a:r>
              <a:rPr lang="fa-IR" sz="2000" b="1" dirty="0" smtClean="0">
                <a:cs typeface="B Titr" panose="00000700000000000000" pitchFamily="2" charset="-78"/>
              </a:rPr>
              <a:t>دانش آموزی با ساخت یک مدل دستگاه تنفسی تصمیم دارد عملکرد دستگاه تنفسی را به کمک تاثیر فشار هوا </a:t>
            </a:r>
          </a:p>
          <a:p>
            <a:pPr algn="r" rtl="1">
              <a:lnSpc>
                <a:spcPct val="150000"/>
              </a:lnSpc>
            </a:pPr>
            <a:r>
              <a:rPr lang="fa-IR" sz="2000" b="1" dirty="0" smtClean="0">
                <a:cs typeface="B Titr" panose="00000700000000000000" pitchFamily="2" charset="-78"/>
              </a:rPr>
              <a:t>به کلاس گزارش دهد. ایشان در هر یک از مراحل زیر تاثیر فشار هوا را  در محوطه بطری و درون بادکنک ها </a:t>
            </a:r>
          </a:p>
          <a:p>
            <a:pPr algn="r" rtl="1">
              <a:lnSpc>
                <a:spcPct val="150000"/>
              </a:lnSpc>
            </a:pPr>
            <a:r>
              <a:rPr lang="fa-IR" sz="2000" b="1" dirty="0" smtClean="0">
                <a:cs typeface="B Titr" panose="00000700000000000000" pitchFamily="2" charset="-78"/>
              </a:rPr>
              <a:t>این گونه گزارش می کند:</a:t>
            </a:r>
          </a:p>
          <a:p>
            <a:pPr algn="r" rtl="1">
              <a:lnSpc>
                <a:spcPct val="150000"/>
              </a:lnSpc>
            </a:pPr>
            <a:endParaRPr lang="fa-IR" sz="2000" b="1" dirty="0" smtClean="0">
              <a:cs typeface="B Titr" panose="00000700000000000000" pitchFamily="2" charset="-78"/>
            </a:endParaRPr>
          </a:p>
          <a:p>
            <a:pPr algn="r" rtl="1">
              <a:lnSpc>
                <a:spcPct val="150000"/>
              </a:lnSpc>
            </a:pPr>
            <a:r>
              <a:rPr lang="fa-IR" sz="2000" b="1" dirty="0" smtClean="0">
                <a:solidFill>
                  <a:srgbClr val="FF0000"/>
                </a:solidFill>
                <a:cs typeface="B Titr" panose="00000700000000000000" pitchFamily="2" charset="-78"/>
              </a:rPr>
              <a:t>با کشیدن بادکنک انتهایی به سمت پایین ، حجم بطری افزایش و فشار هوای درون آن کاهش می یابد در نتیجه مقداری </a:t>
            </a:r>
          </a:p>
          <a:p>
            <a:pPr algn="r" rtl="1">
              <a:lnSpc>
                <a:spcPct val="150000"/>
              </a:lnSpc>
            </a:pPr>
            <a:r>
              <a:rPr lang="fa-IR" sz="2000" b="1" dirty="0" smtClean="0">
                <a:solidFill>
                  <a:srgbClr val="FF0000"/>
                </a:solidFill>
                <a:cs typeface="B Titr" panose="00000700000000000000" pitchFamily="2" charset="-78"/>
              </a:rPr>
              <a:t>هوا از طریق نی وارد بادکنک ها شده و آنها را پر باد می کند.</a:t>
            </a:r>
            <a:r>
              <a:rPr lang="fa-IR" sz="2000" b="1" dirty="0" smtClean="0">
                <a:solidFill>
                  <a:srgbClr val="0070C0"/>
                </a:solidFill>
                <a:cs typeface="B Titr" panose="00000700000000000000" pitchFamily="2" charset="-78"/>
              </a:rPr>
              <a:t>( شبیه به این عمل در هنگام عمل دم رخ می دهد)</a:t>
            </a:r>
          </a:p>
          <a:p>
            <a:pPr algn="r" rtl="1">
              <a:lnSpc>
                <a:spcPct val="150000"/>
              </a:lnSpc>
            </a:pPr>
            <a:endParaRPr lang="fa-IR" sz="2000" b="1" dirty="0" smtClean="0">
              <a:solidFill>
                <a:srgbClr val="FF0000"/>
              </a:solidFill>
              <a:cs typeface="B Titr" panose="00000700000000000000" pitchFamily="2" charset="-78"/>
            </a:endParaRPr>
          </a:p>
          <a:p>
            <a:pPr algn="r" rtl="1">
              <a:lnSpc>
                <a:spcPct val="150000"/>
              </a:lnSpc>
            </a:pPr>
            <a:r>
              <a:rPr lang="fa-IR" sz="2000" b="1" dirty="0" smtClean="0">
                <a:solidFill>
                  <a:srgbClr val="FF0000"/>
                </a:solidFill>
                <a:cs typeface="B Titr" panose="00000700000000000000" pitchFamily="2" charset="-78"/>
              </a:rPr>
              <a:t>با و با فشار دادن بادکنک انتهایی به سمت بالا( داخل بطری)حجم بطری کاهش ولی فشار درون آن افزایش می یابد </a:t>
            </a:r>
          </a:p>
          <a:p>
            <a:pPr algn="r" rtl="1">
              <a:lnSpc>
                <a:spcPct val="150000"/>
              </a:lnSpc>
            </a:pPr>
            <a:r>
              <a:rPr lang="fa-IR" sz="2000" b="1" dirty="0" smtClean="0">
                <a:solidFill>
                  <a:srgbClr val="FF0000"/>
                </a:solidFill>
                <a:cs typeface="B Titr" panose="00000700000000000000" pitchFamily="2" charset="-78"/>
              </a:rPr>
              <a:t>در نتیجه فشار زیاد هوای درون بطری سبب فشردگی بادکنک ها و خروج هوا از طریق نی به محیط بیرون می شود. </a:t>
            </a:r>
          </a:p>
          <a:p>
            <a:pPr algn="r" rtl="1">
              <a:lnSpc>
                <a:spcPct val="150000"/>
              </a:lnSpc>
            </a:pPr>
            <a:r>
              <a:rPr lang="fa-IR" sz="2000" b="1" dirty="0" smtClean="0">
                <a:solidFill>
                  <a:srgbClr val="0070C0"/>
                </a:solidFill>
                <a:cs typeface="B Titr" panose="00000700000000000000" pitchFamily="2" charset="-78"/>
              </a:rPr>
              <a:t>( شبیه به این اتفاق در عمل بازدم رخ می دهد)</a:t>
            </a:r>
          </a:p>
          <a:p>
            <a:endParaRPr lang="fa-IR" sz="2000" b="1" dirty="0" smtClean="0">
              <a:cs typeface="B Titr" panose="00000700000000000000" pitchFamily="2" charset="-78"/>
            </a:endParaRPr>
          </a:p>
        </p:txBody>
      </p:sp>
      <p:grpSp>
        <p:nvGrpSpPr>
          <p:cNvPr id="13" name="Group 12"/>
          <p:cNvGrpSpPr/>
          <p:nvPr/>
        </p:nvGrpSpPr>
        <p:grpSpPr>
          <a:xfrm>
            <a:off x="62271" y="543622"/>
            <a:ext cx="1766609" cy="5770755"/>
            <a:chOff x="757078" y="397565"/>
            <a:chExt cx="1766609" cy="6255026"/>
          </a:xfrm>
        </p:grpSpPr>
        <p:pic>
          <p:nvPicPr>
            <p:cNvPr id="6" name="Picture 5"/>
            <p:cNvPicPr>
              <a:picLocks noChangeAspect="1"/>
            </p:cNvPicPr>
            <p:nvPr/>
          </p:nvPicPr>
          <p:blipFill rotWithShape="1">
            <a:blip r:embed="rId2">
              <a:lum bright="-20000" contrast="40000"/>
            </a:blip>
            <a:srcRect r="54938" b="27853"/>
            <a:stretch/>
          </p:blipFill>
          <p:spPr>
            <a:xfrm>
              <a:off x="757078" y="4120049"/>
              <a:ext cx="1615062" cy="2064170"/>
            </a:xfrm>
            <a:prstGeom prst="rect">
              <a:avLst/>
            </a:prstGeom>
          </p:spPr>
        </p:pic>
        <p:pic>
          <p:nvPicPr>
            <p:cNvPr id="7" name="Picture 6"/>
            <p:cNvPicPr>
              <a:picLocks noChangeAspect="1"/>
            </p:cNvPicPr>
            <p:nvPr/>
          </p:nvPicPr>
          <p:blipFill rotWithShape="1">
            <a:blip r:embed="rId2">
              <a:lum bright="-20000" contrast="40000"/>
            </a:blip>
            <a:srcRect l="56524" t="1635" r="585" b="1915"/>
            <a:stretch/>
          </p:blipFill>
          <p:spPr>
            <a:xfrm>
              <a:off x="908625" y="1064901"/>
              <a:ext cx="1615062" cy="2693260"/>
            </a:xfrm>
            <a:prstGeom prst="rect">
              <a:avLst/>
            </a:prstGeom>
          </p:spPr>
        </p:pic>
        <p:cxnSp>
          <p:nvCxnSpPr>
            <p:cNvPr id="4" name="Straight Arrow Connector 3"/>
            <p:cNvCxnSpPr/>
            <p:nvPr/>
          </p:nvCxnSpPr>
          <p:spPr>
            <a:xfrm>
              <a:off x="1617617" y="397565"/>
              <a:ext cx="0" cy="622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56522" y="489836"/>
              <a:ext cx="715618" cy="369332"/>
            </a:xfrm>
            <a:prstGeom prst="rect">
              <a:avLst/>
            </a:prstGeom>
            <a:noFill/>
          </p:spPr>
          <p:txBody>
            <a:bodyPr wrap="square" rtlCol="0">
              <a:spAutoFit/>
            </a:bodyPr>
            <a:lstStyle/>
            <a:p>
              <a:r>
                <a:rPr lang="fa-IR" dirty="0" smtClean="0"/>
                <a:t>هوا</a:t>
              </a:r>
              <a:endParaRPr lang="en-US" dirty="0"/>
            </a:p>
          </p:txBody>
        </p:sp>
        <p:cxnSp>
          <p:nvCxnSpPr>
            <p:cNvPr id="10" name="Straight Arrow Connector 9"/>
            <p:cNvCxnSpPr/>
            <p:nvPr/>
          </p:nvCxnSpPr>
          <p:spPr>
            <a:xfrm flipV="1">
              <a:off x="1564609" y="6184219"/>
              <a:ext cx="0" cy="46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91965" y="3758161"/>
              <a:ext cx="0" cy="46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17617" y="3903265"/>
              <a:ext cx="715618" cy="369332"/>
            </a:xfrm>
            <a:prstGeom prst="rect">
              <a:avLst/>
            </a:prstGeom>
            <a:noFill/>
          </p:spPr>
          <p:txBody>
            <a:bodyPr wrap="square" rtlCol="0">
              <a:spAutoFit/>
            </a:bodyPr>
            <a:lstStyle/>
            <a:p>
              <a:r>
                <a:rPr lang="fa-IR" dirty="0" smtClean="0"/>
                <a:t>هوا</a:t>
              </a:r>
              <a:endParaRPr lang="en-US" dirty="0"/>
            </a:p>
          </p:txBody>
        </p:sp>
      </p:grpSp>
      <p:sp>
        <p:nvSpPr>
          <p:cNvPr id="14" name="Rounded Rectangle 13">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6" name="Rounded Rectangle 15">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17" name="Rounded Rectangle 16">
            <a:hlinkClick r:id="rId4"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Tree>
    <p:extLst>
      <p:ext uri="{BB962C8B-B14F-4D97-AF65-F5344CB8AC3E}">
        <p14:creationId xmlns:p14="http://schemas.microsoft.com/office/powerpoint/2010/main" val="3312738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24367" y="285728"/>
            <a:ext cx="9965410" cy="114300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4000" b="1" dirty="0" smtClean="0">
                <a:cs typeface="B Titr" pitchFamily="2" charset="-78"/>
              </a:rPr>
              <a:t> فهرست مطالب</a:t>
            </a:r>
            <a:endParaRPr lang="en-US" sz="4000" b="1" dirty="0">
              <a:cs typeface="B Titr" pitchFamily="2" charset="-78"/>
            </a:endParaRPr>
          </a:p>
        </p:txBody>
      </p:sp>
      <p:sp>
        <p:nvSpPr>
          <p:cNvPr id="5" name="Rounded Rectangle 4">
            <a:hlinkClick r:id="rId2" action="ppaction://hlinksldjump"/>
          </p:cNvPr>
          <p:cNvSpPr/>
          <p:nvPr/>
        </p:nvSpPr>
        <p:spPr>
          <a:xfrm>
            <a:off x="7012260" y="1571612"/>
            <a:ext cx="2071702" cy="714380"/>
          </a:xfrm>
          <a:prstGeom prst="roundRect">
            <a:avLst/>
          </a:prstGeom>
          <a:solidFill>
            <a:srgbClr val="00081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آموختیم که...</a:t>
            </a:r>
            <a:endParaRPr lang="en-US" b="1" dirty="0">
              <a:cs typeface="B Titr" pitchFamily="2" charset="-78"/>
            </a:endParaRPr>
          </a:p>
        </p:txBody>
      </p:sp>
      <p:sp>
        <p:nvSpPr>
          <p:cNvPr id="6" name="Rounded Rectangle 5">
            <a:hlinkClick r:id="rId3" action="ppaction://hlinksldjump"/>
          </p:cNvPr>
          <p:cNvSpPr/>
          <p:nvPr/>
        </p:nvSpPr>
        <p:spPr>
          <a:xfrm>
            <a:off x="7012260" y="2428868"/>
            <a:ext cx="2071702" cy="714380"/>
          </a:xfrm>
          <a:prstGeom prst="roundRect">
            <a:avLst/>
          </a:prstGeom>
          <a:solidFill>
            <a:srgbClr val="0927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نیرو -فشار</a:t>
            </a:r>
            <a:endParaRPr lang="en-US" b="1" dirty="0">
              <a:cs typeface="B Titr" pitchFamily="2" charset="-78"/>
            </a:endParaRPr>
          </a:p>
        </p:txBody>
      </p:sp>
      <p:sp>
        <p:nvSpPr>
          <p:cNvPr id="7" name="Rounded Rectangle 6">
            <a:hlinkClick r:id="rId4" action="ppaction://hlinksldjump"/>
          </p:cNvPr>
          <p:cNvSpPr/>
          <p:nvPr/>
        </p:nvSpPr>
        <p:spPr>
          <a:xfrm>
            <a:off x="7012260" y="3286124"/>
            <a:ext cx="2071702" cy="714380"/>
          </a:xfrm>
          <a:prstGeom prst="roundRect">
            <a:avLst/>
          </a:prstGeom>
          <a:solidFill>
            <a:srgbClr val="1C3B5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یک پله بالاتر</a:t>
            </a:r>
            <a:endParaRPr lang="en-US" b="1" dirty="0">
              <a:cs typeface="B Titr" pitchFamily="2" charset="-78"/>
            </a:endParaRPr>
          </a:p>
        </p:txBody>
      </p:sp>
      <p:sp>
        <p:nvSpPr>
          <p:cNvPr id="8" name="Rounded Rectangle 7">
            <a:hlinkClick r:id="rId5" action="ppaction://hlinksldjump"/>
          </p:cNvPr>
          <p:cNvSpPr/>
          <p:nvPr/>
        </p:nvSpPr>
        <p:spPr>
          <a:xfrm>
            <a:off x="7012260" y="4143380"/>
            <a:ext cx="2071702" cy="714380"/>
          </a:xfrm>
          <a:prstGeom prst="roundRect">
            <a:avLst/>
          </a:prstGeom>
          <a:solidFill>
            <a:srgbClr val="204D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cs typeface="B Titr" pitchFamily="2" charset="-78"/>
              </a:rPr>
              <a:t>تاثیر دو نیروی یکسان بر مساحت سطح متفاوت</a:t>
            </a:r>
            <a:endParaRPr lang="en-US" sz="1600" b="1" dirty="0">
              <a:cs typeface="B Titr" pitchFamily="2" charset="-78"/>
            </a:endParaRPr>
          </a:p>
        </p:txBody>
      </p:sp>
      <p:sp>
        <p:nvSpPr>
          <p:cNvPr id="9" name="Rounded Rectangle 8">
            <a:hlinkClick r:id="rId6" action="ppaction://hlinksldjump"/>
          </p:cNvPr>
          <p:cNvSpPr/>
          <p:nvPr/>
        </p:nvSpPr>
        <p:spPr>
          <a:xfrm>
            <a:off x="7012260" y="5000636"/>
            <a:ext cx="2071702" cy="714380"/>
          </a:xfrm>
          <a:prstGeom prst="roundRect">
            <a:avLst/>
          </a:prstGeom>
          <a:solidFill>
            <a:srgbClr val="275C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cs typeface="B Titr" pitchFamily="2" charset="-78"/>
              </a:rPr>
              <a:t>توجیه چند پدیده علمی و فشار در جامد ها</a:t>
            </a:r>
            <a:endParaRPr lang="en-US" sz="1600" b="1" dirty="0">
              <a:cs typeface="B Titr" pitchFamily="2" charset="-78"/>
            </a:endParaRPr>
          </a:p>
        </p:txBody>
      </p:sp>
      <p:sp>
        <p:nvSpPr>
          <p:cNvPr id="10" name="Rounded Rectangle 9">
            <a:hlinkClick r:id="rId4" action="ppaction://hlinksldjump"/>
          </p:cNvPr>
          <p:cNvSpPr/>
          <p:nvPr/>
        </p:nvSpPr>
        <p:spPr>
          <a:xfrm>
            <a:off x="7012260" y="5857892"/>
            <a:ext cx="2071702" cy="714380"/>
          </a:xfrm>
          <a:prstGeom prst="roundRect">
            <a:avLst/>
          </a:prstGeom>
          <a:solidFill>
            <a:srgbClr val="155BA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فشار در مایع</a:t>
            </a:r>
            <a:endParaRPr lang="en-US" b="1" dirty="0">
              <a:cs typeface="B Titr" pitchFamily="2" charset="-78"/>
            </a:endParaRPr>
          </a:p>
        </p:txBody>
      </p:sp>
      <p:sp>
        <p:nvSpPr>
          <p:cNvPr id="11" name="Rounded Rectangle 10">
            <a:hlinkClick r:id="rId5" action="ppaction://hlinksldjump"/>
          </p:cNvPr>
          <p:cNvSpPr/>
          <p:nvPr/>
        </p:nvSpPr>
        <p:spPr>
          <a:xfrm>
            <a:off x="3868988" y="1500174"/>
            <a:ext cx="2071702" cy="714380"/>
          </a:xfrm>
          <a:prstGeom prst="roundRect">
            <a:avLst/>
          </a:prstGeom>
          <a:solidFill>
            <a:srgbClr val="1763B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ظروف مرتبط و سطح آزاد مایع</a:t>
            </a:r>
            <a:endParaRPr lang="en-US" b="1" dirty="0">
              <a:cs typeface="B Titr" pitchFamily="2" charset="-78"/>
            </a:endParaRPr>
          </a:p>
        </p:txBody>
      </p:sp>
      <p:sp>
        <p:nvSpPr>
          <p:cNvPr id="12" name="Rounded Rectangle 11">
            <a:hlinkClick r:id="rId6" action="ppaction://hlinksldjump"/>
          </p:cNvPr>
          <p:cNvSpPr/>
          <p:nvPr/>
        </p:nvSpPr>
        <p:spPr>
          <a:xfrm>
            <a:off x="3868988" y="2428868"/>
            <a:ext cx="2071702" cy="714380"/>
          </a:xfrm>
          <a:prstGeom prst="roundRect">
            <a:avLst/>
          </a:prstGeom>
          <a:solidFill>
            <a:srgbClr val="247B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itchFamily="2" charset="-78"/>
              </a:rPr>
              <a:t>اصل پاسکال</a:t>
            </a:r>
            <a:endParaRPr lang="en-US" b="1" dirty="0">
              <a:cs typeface="B Titr" pitchFamily="2" charset="-78"/>
            </a:endParaRPr>
          </a:p>
        </p:txBody>
      </p:sp>
      <p:sp>
        <p:nvSpPr>
          <p:cNvPr id="13" name="Rounded Rectangle 12">
            <a:hlinkClick r:id="rId7" action="ppaction://hlinksldjump"/>
          </p:cNvPr>
          <p:cNvSpPr/>
          <p:nvPr/>
        </p:nvSpPr>
        <p:spPr>
          <a:xfrm>
            <a:off x="3868988" y="3357562"/>
            <a:ext cx="2071702" cy="714380"/>
          </a:xfrm>
          <a:prstGeom prst="roundRect">
            <a:avLst/>
          </a:prstGeom>
          <a:solidFill>
            <a:srgbClr val="408CE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ترمز هیدرولیکی</a:t>
            </a:r>
            <a:endParaRPr lang="en-US" b="1" dirty="0">
              <a:cs typeface="B Titr" pitchFamily="2" charset="-78"/>
            </a:endParaRPr>
          </a:p>
        </p:txBody>
      </p:sp>
      <p:sp>
        <p:nvSpPr>
          <p:cNvPr id="14" name="Rounded Rectangle 13">
            <a:hlinkClick r:id="" action="ppaction://hlinkshowjump?jump=endshow"/>
          </p:cNvPr>
          <p:cNvSpPr/>
          <p:nvPr/>
        </p:nvSpPr>
        <p:spPr>
          <a:xfrm>
            <a:off x="797154" y="6072206"/>
            <a:ext cx="1357322"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5" name="Rounded Rectangle 14">
            <a:hlinkClick r:id="rId8" action="ppaction://hlinksldjump"/>
          </p:cNvPr>
          <p:cNvSpPr/>
          <p:nvPr/>
        </p:nvSpPr>
        <p:spPr>
          <a:xfrm>
            <a:off x="3868988" y="4214818"/>
            <a:ext cx="2071702" cy="714380"/>
          </a:xfrm>
          <a:prstGeom prst="roundRect">
            <a:avLst/>
          </a:prstGeom>
          <a:solidFill>
            <a:srgbClr val="66A3EC">
              <a:alpha val="9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smtClean="0">
                <a:cs typeface="B Titr" pitchFamily="2" charset="-78"/>
              </a:rPr>
              <a:t>فشار در گازها </a:t>
            </a:r>
            <a:r>
              <a:rPr lang="en-US" b="1" dirty="0" smtClean="0">
                <a:cs typeface="B Titr" pitchFamily="2" charset="-78"/>
              </a:rPr>
              <a:t>   </a:t>
            </a:r>
            <a:endParaRPr lang="en-US" b="1" dirty="0">
              <a:cs typeface="B Titr" pitchFamily="2" charset="-78"/>
            </a:endParaRPr>
          </a:p>
        </p:txBody>
      </p:sp>
      <p:sp>
        <p:nvSpPr>
          <p:cNvPr id="16" name="Rounded Rectangle 15">
            <a:hlinkClick r:id="rId9" action="ppaction://hlinksldjump"/>
          </p:cNvPr>
          <p:cNvSpPr/>
          <p:nvPr/>
        </p:nvSpPr>
        <p:spPr>
          <a:xfrm>
            <a:off x="3868988" y="5072074"/>
            <a:ext cx="2071702" cy="714380"/>
          </a:xfrm>
          <a:prstGeom prst="roundRect">
            <a:avLst/>
          </a:prstGeom>
          <a:solidFill>
            <a:srgbClr val="80B3F0">
              <a:alpha val="9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توجیه چند پدیده علمی و فشار در گازها</a:t>
            </a:r>
            <a:endParaRPr lang="en-US" b="1" dirty="0">
              <a:cs typeface="B Titr" pitchFamily="2" charset="-78"/>
            </a:endParaRPr>
          </a:p>
        </p:txBody>
      </p:sp>
      <p:sp>
        <p:nvSpPr>
          <p:cNvPr id="2" name="Oval 1">
            <a:hlinkClick r:id="rId10" action="ppaction://hlinksldjump"/>
          </p:cNvPr>
          <p:cNvSpPr/>
          <p:nvPr/>
        </p:nvSpPr>
        <p:spPr>
          <a:xfrm>
            <a:off x="2479729" y="6183825"/>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2" action="ppaction://hlinksldjump"/>
              </a:rPr>
              <a:t>بعد</a:t>
            </a:r>
            <a:endParaRPr lang="fa-IR" sz="2000" dirty="0">
              <a:cs typeface="2  Titr" panose="000007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3" y="3533782"/>
            <a:ext cx="2814529" cy="2589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214414" y="611376"/>
            <a:ext cx="10319658"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rtl="1">
              <a:lnSpc>
                <a:spcPct val="200000"/>
              </a:lnSpc>
            </a:pPr>
            <a:r>
              <a:rPr lang="fa-IR" sz="2400" b="1" dirty="0">
                <a:solidFill>
                  <a:prstClr val="black"/>
                </a:solidFill>
                <a:cs typeface="B Titr" panose="00000700000000000000" pitchFamily="2" charset="-78"/>
              </a:rPr>
              <a:t> </a:t>
            </a:r>
            <a:r>
              <a:rPr lang="fa-IR" sz="2400" b="1" dirty="0" smtClean="0">
                <a:solidFill>
                  <a:prstClr val="black"/>
                </a:solidFill>
                <a:cs typeface="B Titr" panose="00000700000000000000" pitchFamily="2" charset="-78"/>
              </a:rPr>
              <a:t>                                در سال های گذشته با مفهوم نیرو و اثرات آن بر روی جسم آشنا شدید.شما یاد گرفتید که یکای اندازه گیری نیرو نیوتون است. مفاهیم نیرو و فشار در زندگی روزمره خیلی به هم نزدیکند.بنابراین در این فصل شما با مفهوم فشار و تفاوت آن با نیرو آشنا خواهید شد.</a:t>
            </a:r>
          </a:p>
          <a:p>
            <a:pPr algn="r" rtl="1">
              <a:lnSpc>
                <a:spcPct val="200000"/>
              </a:lnSpc>
            </a:pPr>
            <a:endParaRPr lang="fa-IR" sz="2400" b="1" dirty="0" smtClean="0">
              <a:solidFill>
                <a:srgbClr val="FF0000"/>
              </a:solidFill>
              <a:cs typeface="B Titr" panose="00000700000000000000" pitchFamily="2" charset="-78"/>
            </a:endParaRPr>
          </a:p>
          <a:p>
            <a:pPr algn="r"/>
            <a:r>
              <a:rPr lang="fa-IR" sz="2400" b="1" dirty="0">
                <a:solidFill>
                  <a:prstClr val="black"/>
                </a:solidFill>
                <a:cs typeface="B Titr" panose="00000700000000000000" pitchFamily="2" charset="-78"/>
              </a:rPr>
              <a:t> </a:t>
            </a:r>
            <a:r>
              <a:rPr lang="en-US" sz="2400" b="1" dirty="0" smtClean="0">
                <a:solidFill>
                  <a:prstClr val="black"/>
                </a:solidFill>
                <a:cs typeface="B Titr" panose="00000700000000000000" pitchFamily="2" charset="-78"/>
              </a:rPr>
              <a:t> </a:t>
            </a:r>
            <a:endParaRPr lang="fa-IR" sz="2400" b="1" dirty="0" smtClean="0">
              <a:solidFill>
                <a:prstClr val="black"/>
              </a:solidFill>
              <a:cs typeface="B Titr" panose="00000700000000000000" pitchFamily="2" charset="-78"/>
            </a:endParaRPr>
          </a:p>
        </p:txBody>
      </p:sp>
      <p:grpSp>
        <p:nvGrpSpPr>
          <p:cNvPr id="4" name="Group 3"/>
          <p:cNvGrpSpPr/>
          <p:nvPr/>
        </p:nvGrpSpPr>
        <p:grpSpPr>
          <a:xfrm>
            <a:off x="9995557" y="399770"/>
            <a:ext cx="1783611" cy="718723"/>
            <a:chOff x="3305908" y="4760156"/>
            <a:chExt cx="3432517" cy="900309"/>
          </a:xfrm>
        </p:grpSpPr>
        <p:sp>
          <p:nvSpPr>
            <p:cNvPr id="5" name="Round Diagonal Corner Rectangle 4"/>
            <p:cNvSpPr/>
            <p:nvPr/>
          </p:nvSpPr>
          <p:spPr>
            <a:xfrm flipV="1">
              <a:off x="3305908" y="4970312"/>
              <a:ext cx="3432517" cy="690153"/>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6" name="Round Diagonal Corner Rectangle 5"/>
            <p:cNvSpPr/>
            <p:nvPr/>
          </p:nvSpPr>
          <p:spPr>
            <a:xfrm>
              <a:off x="3305908" y="4760156"/>
              <a:ext cx="3432517" cy="76846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آموختیم که</a:t>
              </a:r>
              <a:endParaRPr lang="en-US" sz="2800" dirty="0">
                <a:solidFill>
                  <a:srgbClr val="0070C0"/>
                </a:solidFill>
                <a:effectLst>
                  <a:outerShdw blurRad="50800" dist="38100" dir="2700000" algn="tl" rotWithShape="0">
                    <a:prstClr val="black">
                      <a:alpha val="40000"/>
                    </a:prstClr>
                  </a:outerShdw>
                </a:effectLst>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06275">
            <a:off x="4688548" y="4465691"/>
            <a:ext cx="2935182" cy="1663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244" y="3763947"/>
            <a:ext cx="2926728" cy="2451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ounded Rectangle 15">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prstClr val="white"/>
                </a:solidFill>
                <a:cs typeface="B Titr" pitchFamily="2" charset="-78"/>
              </a:rPr>
              <a:t>خروج</a:t>
            </a:r>
            <a:endParaRPr lang="en-US" b="1" dirty="0">
              <a:solidFill>
                <a:prstClr val="white"/>
              </a:solidFill>
              <a:cs typeface="B Titr" pitchFamily="2" charset="-78"/>
            </a:endParaRPr>
          </a:p>
        </p:txBody>
      </p:sp>
      <p:sp>
        <p:nvSpPr>
          <p:cNvPr id="18" name="Rounded Rectangle 17">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prstClr val="white"/>
                </a:solidFill>
                <a:cs typeface="B Titr" pitchFamily="2" charset="-78"/>
              </a:rPr>
              <a:t>فهرست</a:t>
            </a:r>
            <a:endParaRPr lang="en-US" b="1" dirty="0">
              <a:solidFill>
                <a:prstClr val="white"/>
              </a:solidFill>
              <a:cs typeface="B Titr" pitchFamily="2" charset="-78"/>
            </a:endParaRPr>
          </a:p>
        </p:txBody>
      </p:sp>
      <p:sp>
        <p:nvSpPr>
          <p:cNvPr id="12" name="Oval 11">
            <a:hlinkClick r:id="rId6" action="ppaction://hlinksldjump"/>
          </p:cNvPr>
          <p:cNvSpPr/>
          <p:nvPr/>
        </p:nvSpPr>
        <p:spPr>
          <a:xfrm>
            <a:off x="2452775" y="6356212"/>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7" action="ppaction://hlinksldjump"/>
              </a:rPr>
              <a:t>بعد</a:t>
            </a:r>
            <a:endParaRPr lang="fa-IR" sz="2000" dirty="0">
              <a:cs typeface="2  Titr" panose="00000700000000000000" pitchFamily="2" charset="-78"/>
            </a:endParaRPr>
          </a:p>
        </p:txBody>
      </p:sp>
    </p:spTree>
    <p:extLst>
      <p:ext uri="{BB962C8B-B14F-4D97-AF65-F5344CB8AC3E}">
        <p14:creationId xmlns:p14="http://schemas.microsoft.com/office/powerpoint/2010/main" val="3474173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108"/>
          <p:cNvSpPr txBox="1"/>
          <p:nvPr/>
        </p:nvSpPr>
        <p:spPr>
          <a:xfrm>
            <a:off x="5504976" y="688972"/>
            <a:ext cx="6459785"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200000"/>
              </a:lnSpc>
            </a:pPr>
            <a:r>
              <a:rPr lang="fa-IR" sz="2000" b="1" dirty="0" smtClean="0">
                <a:cs typeface="B Titr" panose="00000700000000000000" pitchFamily="2" charset="-78"/>
              </a:rPr>
              <a:t>به اثر متقابل بین دو جسم نیرو گفته می شود . یکای اندازه گیری آن </a:t>
            </a:r>
            <a:r>
              <a:rPr lang="fa-IR" sz="2000" b="1" dirty="0" smtClean="0">
                <a:solidFill>
                  <a:srgbClr val="FF0000"/>
                </a:solidFill>
                <a:cs typeface="B Titr" panose="00000700000000000000" pitchFamily="2" charset="-78"/>
              </a:rPr>
              <a:t>نیوتون</a:t>
            </a:r>
            <a:r>
              <a:rPr lang="fa-IR" sz="2000" b="1" dirty="0" smtClean="0">
                <a:cs typeface="B Titr" panose="00000700000000000000" pitchFamily="2" charset="-78"/>
              </a:rPr>
              <a:t> است.</a:t>
            </a:r>
          </a:p>
        </p:txBody>
      </p:sp>
      <p:sp>
        <p:nvSpPr>
          <p:cNvPr id="110" name="Round Diagonal Corner Rectangle 109"/>
          <p:cNvSpPr/>
          <p:nvPr/>
        </p:nvSpPr>
        <p:spPr>
          <a:xfrm flipV="1">
            <a:off x="9561230" y="243267"/>
            <a:ext cx="1783612" cy="550954"/>
          </a:xfrm>
          <a:prstGeom prst="round2Diag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11" name="Round Diagonal Corner Rectangle 110"/>
          <p:cNvSpPr/>
          <p:nvPr/>
        </p:nvSpPr>
        <p:spPr>
          <a:xfrm>
            <a:off x="9561230" y="75498"/>
            <a:ext cx="1783612" cy="613474"/>
          </a:xfrm>
          <a:prstGeom prst="round2Diag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rgbClr val="0070C0"/>
                </a:solidFill>
                <a:effectLst>
                  <a:outerShdw blurRad="50800" dist="38100" dir="2700000" algn="tl" rotWithShape="0">
                    <a:prstClr val="black">
                      <a:alpha val="40000"/>
                    </a:prstClr>
                  </a:outerShdw>
                </a:effectLst>
                <a:cs typeface="B Titr" panose="00000700000000000000" pitchFamily="2" charset="-78"/>
              </a:rPr>
              <a:t>نیرو(</a:t>
            </a:r>
            <a:r>
              <a:rPr lang="en-US" sz="2000" dirty="0" smtClean="0">
                <a:solidFill>
                  <a:srgbClr val="0070C0"/>
                </a:solidFill>
                <a:effectLst>
                  <a:outerShdw blurRad="50800" dist="38100" dir="2700000" algn="tl" rotWithShape="0">
                    <a:prstClr val="black">
                      <a:alpha val="40000"/>
                    </a:prstClr>
                  </a:outerShdw>
                </a:effectLst>
                <a:cs typeface="B Titr" panose="00000700000000000000" pitchFamily="2" charset="-78"/>
              </a:rPr>
              <a:t>F</a:t>
            </a:r>
            <a:r>
              <a:rPr lang="fa-IR" sz="2000" dirty="0" smtClean="0">
                <a:solidFill>
                  <a:srgbClr val="0070C0"/>
                </a:solidFill>
                <a:effectLst>
                  <a:outerShdw blurRad="50800" dist="38100" dir="2700000" algn="tl" rotWithShape="0">
                    <a:prstClr val="black">
                      <a:alpha val="40000"/>
                    </a:prstClr>
                  </a:outerShdw>
                </a:effectLst>
                <a:cs typeface="B Titr" panose="00000700000000000000" pitchFamily="2" charset="-78"/>
              </a:rPr>
              <a:t>)</a:t>
            </a:r>
            <a:endParaRPr lang="en-US" sz="2000" dirty="0">
              <a:solidFill>
                <a:srgbClr val="0070C0"/>
              </a:solidFill>
              <a:effectLst>
                <a:outerShdw blurRad="50800" dist="38100" dir="2700000" algn="tl" rotWithShape="0">
                  <a:prstClr val="black">
                    <a:alpha val="40000"/>
                  </a:prstClr>
                </a:outerShdw>
              </a:effectLst>
              <a:cs typeface="B Titr" panose="00000700000000000000" pitchFamily="2" charset="-78"/>
            </a:endParaRPr>
          </a:p>
        </p:txBody>
      </p:sp>
      <p:sp>
        <p:nvSpPr>
          <p:cNvPr id="112" name="TextBox 111"/>
          <p:cNvSpPr txBox="1"/>
          <p:nvPr/>
        </p:nvSpPr>
        <p:spPr>
          <a:xfrm>
            <a:off x="731520" y="2583087"/>
            <a:ext cx="11233241" cy="286232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lnSpc>
                <a:spcPct val="200000"/>
              </a:lnSpc>
            </a:pPr>
            <a:r>
              <a:rPr lang="fa-IR" b="1" dirty="0" smtClean="0">
                <a:cs typeface="B Titr" panose="00000700000000000000" pitchFamily="2" charset="-78"/>
              </a:rPr>
              <a:t>به مقدار نیرویی که به واحد سطح وارد می شود </a:t>
            </a:r>
            <a:r>
              <a:rPr lang="fa-IR" b="1" dirty="0" smtClean="0">
                <a:solidFill>
                  <a:srgbClr val="FF0000"/>
                </a:solidFill>
                <a:cs typeface="B Titr" panose="00000700000000000000" pitchFamily="2" charset="-78"/>
              </a:rPr>
              <a:t>فشار</a:t>
            </a:r>
            <a:r>
              <a:rPr lang="fa-IR" b="1" dirty="0" smtClean="0">
                <a:cs typeface="B Titr" panose="00000700000000000000" pitchFamily="2" charset="-78"/>
              </a:rPr>
              <a:t> گفته می شود.یکای اندازه گیری فشار </a:t>
            </a:r>
            <a:r>
              <a:rPr lang="fa-IR" b="1" dirty="0" smtClean="0">
                <a:solidFill>
                  <a:schemeClr val="accent1">
                    <a:lumMod val="50000"/>
                  </a:schemeClr>
                </a:solidFill>
                <a:cs typeface="B Titr" panose="00000700000000000000" pitchFamily="2" charset="-78"/>
              </a:rPr>
              <a:t>نیوتون بر متر مربع </a:t>
            </a:r>
            <a:r>
              <a:rPr lang="fa-IR" b="1" dirty="0" smtClean="0">
                <a:cs typeface="B Titr" panose="00000700000000000000" pitchFamily="2" charset="-78"/>
              </a:rPr>
              <a:t>یا همان </a:t>
            </a:r>
            <a:r>
              <a:rPr lang="fa-IR" b="1" dirty="0" smtClean="0">
                <a:solidFill>
                  <a:schemeClr val="accent1">
                    <a:lumMod val="50000"/>
                  </a:schemeClr>
                </a:solidFill>
                <a:cs typeface="B Titr" panose="00000700000000000000" pitchFamily="2" charset="-78"/>
              </a:rPr>
              <a:t>پاسکال</a:t>
            </a:r>
            <a:r>
              <a:rPr lang="fa-IR" b="1" dirty="0" smtClean="0">
                <a:cs typeface="B Titr" panose="00000700000000000000" pitchFamily="2" charset="-78"/>
              </a:rPr>
              <a:t> است. این کمیت توسط </a:t>
            </a:r>
            <a:r>
              <a:rPr lang="fa-IR" b="1" dirty="0" smtClean="0">
                <a:solidFill>
                  <a:srgbClr val="FF0000"/>
                </a:solidFill>
                <a:cs typeface="B Titr" panose="00000700000000000000" pitchFamily="2" charset="-78"/>
              </a:rPr>
              <a:t>فشار سنج</a:t>
            </a:r>
            <a:r>
              <a:rPr lang="fa-IR" b="1" dirty="0" smtClean="0">
                <a:cs typeface="B Titr" panose="00000700000000000000" pitchFamily="2" charset="-78"/>
              </a:rPr>
              <a:t> قابل اندازه گیری است.</a:t>
            </a:r>
          </a:p>
          <a:p>
            <a:pPr algn="r">
              <a:lnSpc>
                <a:spcPct val="200000"/>
              </a:lnSpc>
            </a:pPr>
            <a:r>
              <a:rPr lang="fa-IR" b="1" dirty="0" smtClean="0">
                <a:cs typeface="B Titr" panose="00000700000000000000" pitchFamily="2" charset="-78"/>
              </a:rPr>
              <a:t>برای محاسبه مقدار فشار از رابطه زیر استفاده می کنیم:</a:t>
            </a:r>
          </a:p>
          <a:p>
            <a:pPr algn="r">
              <a:lnSpc>
                <a:spcPct val="200000"/>
              </a:lnSpc>
            </a:pPr>
            <a:endParaRPr lang="fa-IR" b="1" dirty="0">
              <a:cs typeface="B Titr" panose="00000700000000000000" pitchFamily="2" charset="-78"/>
            </a:endParaRPr>
          </a:p>
          <a:p>
            <a:pPr algn="r">
              <a:lnSpc>
                <a:spcPct val="200000"/>
              </a:lnSpc>
            </a:pPr>
            <a:endParaRPr lang="fa-IR" b="1" dirty="0" smtClean="0">
              <a:cs typeface="B Titr" panose="00000700000000000000" pitchFamily="2" charset="-78"/>
            </a:endParaRPr>
          </a:p>
        </p:txBody>
      </p:sp>
      <p:sp>
        <p:nvSpPr>
          <p:cNvPr id="123" name="Round Diagonal Corner Rectangle 122"/>
          <p:cNvSpPr/>
          <p:nvPr/>
        </p:nvSpPr>
        <p:spPr>
          <a:xfrm flipV="1">
            <a:off x="10181150" y="2137382"/>
            <a:ext cx="1783611" cy="550954"/>
          </a:xfrm>
          <a:prstGeom prst="round2Diag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29" name="Round Diagonal Corner Rectangle 128"/>
          <p:cNvSpPr/>
          <p:nvPr/>
        </p:nvSpPr>
        <p:spPr>
          <a:xfrm>
            <a:off x="10181150" y="1969613"/>
            <a:ext cx="1783611" cy="61347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smtClean="0">
                <a:solidFill>
                  <a:srgbClr val="0070C0"/>
                </a:solidFill>
                <a:effectLst>
                  <a:outerShdw blurRad="50800" dist="38100" dir="2700000" algn="tl" rotWithShape="0">
                    <a:prstClr val="black">
                      <a:alpha val="40000"/>
                    </a:prstClr>
                  </a:outerShdw>
                </a:effectLst>
                <a:cs typeface="B Titr" panose="00000700000000000000" pitchFamily="2" charset="-78"/>
              </a:rPr>
              <a:t>فشار (</a:t>
            </a:r>
            <a:r>
              <a:rPr lang="en-US" sz="2400" dirty="0" smtClean="0">
                <a:solidFill>
                  <a:srgbClr val="0070C0"/>
                </a:solidFill>
                <a:effectLst>
                  <a:outerShdw blurRad="50800" dist="38100" dir="2700000" algn="tl" rotWithShape="0">
                    <a:prstClr val="black">
                      <a:alpha val="40000"/>
                    </a:prstClr>
                  </a:outerShdw>
                </a:effectLst>
                <a:cs typeface="B Titr" panose="00000700000000000000" pitchFamily="2" charset="-78"/>
              </a:rPr>
              <a:t>P</a:t>
            </a:r>
            <a:r>
              <a:rPr lang="fa-IR" sz="2400" dirty="0" smtClean="0">
                <a:solidFill>
                  <a:srgbClr val="0070C0"/>
                </a:solidFill>
                <a:effectLst>
                  <a:outerShdw blurRad="50800" dist="38100" dir="2700000" algn="tl" rotWithShape="0">
                    <a:prstClr val="black">
                      <a:alpha val="40000"/>
                    </a:prstClr>
                  </a:outerShdw>
                </a:effectLst>
                <a:cs typeface="B Titr" panose="00000700000000000000" pitchFamily="2" charset="-78"/>
              </a:rPr>
              <a:t>)</a:t>
            </a:r>
            <a:endParaRPr lang="en-US" sz="2400" dirty="0">
              <a:solidFill>
                <a:srgbClr val="0070C0"/>
              </a:solidFill>
              <a:effectLst>
                <a:outerShdw blurRad="50800" dist="38100" dir="2700000" algn="tl" rotWithShape="0">
                  <a:prstClr val="black">
                    <a:alpha val="40000"/>
                  </a:prstClr>
                </a:outerShdw>
              </a:effectLst>
              <a:cs typeface="B Titr" panose="00000700000000000000" pitchFamily="2" charset="-78"/>
            </a:endParaRPr>
          </a:p>
        </p:txBody>
      </p:sp>
      <p:grpSp>
        <p:nvGrpSpPr>
          <p:cNvPr id="130" name="Group 129"/>
          <p:cNvGrpSpPr/>
          <p:nvPr/>
        </p:nvGrpSpPr>
        <p:grpSpPr>
          <a:xfrm>
            <a:off x="1130921" y="4125034"/>
            <a:ext cx="2357867" cy="777725"/>
            <a:chOff x="1736471" y="3558218"/>
            <a:chExt cx="2357867" cy="777725"/>
          </a:xfrm>
        </p:grpSpPr>
        <p:sp>
          <p:nvSpPr>
            <p:cNvPr id="131" name="TextBox 130"/>
            <p:cNvSpPr txBox="1"/>
            <p:nvPr/>
          </p:nvSpPr>
          <p:spPr>
            <a:xfrm>
              <a:off x="1736471" y="3742884"/>
              <a:ext cx="574196" cy="369332"/>
            </a:xfrm>
            <a:prstGeom prst="rect">
              <a:avLst/>
            </a:prstGeom>
            <a:noFill/>
          </p:spPr>
          <p:txBody>
            <a:bodyPr wrap="none" rtlCol="0">
              <a:spAutoFit/>
            </a:bodyPr>
            <a:lstStyle/>
            <a:p>
              <a:r>
                <a:rPr lang="fa-IR" b="1" dirty="0" smtClean="0">
                  <a:solidFill>
                    <a:srgbClr val="0070C0"/>
                  </a:solidFill>
                  <a:cs typeface="B Titr" panose="00000700000000000000" pitchFamily="2" charset="-78"/>
                </a:rPr>
                <a:t>فشار</a:t>
              </a:r>
              <a:endParaRPr lang="en-US" b="1" dirty="0">
                <a:solidFill>
                  <a:srgbClr val="0070C0"/>
                </a:solidFill>
                <a:cs typeface="B Titr" panose="00000700000000000000" pitchFamily="2" charset="-78"/>
              </a:endParaRPr>
            </a:p>
          </p:txBody>
        </p:sp>
        <p:sp>
          <p:nvSpPr>
            <p:cNvPr id="132" name="TextBox 131"/>
            <p:cNvSpPr txBox="1"/>
            <p:nvPr/>
          </p:nvSpPr>
          <p:spPr>
            <a:xfrm>
              <a:off x="2250565" y="3755048"/>
              <a:ext cx="184377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33" name="TextBox 132"/>
            <p:cNvSpPr txBox="1"/>
            <p:nvPr/>
          </p:nvSpPr>
          <p:spPr>
            <a:xfrm>
              <a:off x="2953075" y="3558218"/>
              <a:ext cx="511679" cy="369332"/>
            </a:xfrm>
            <a:prstGeom prst="rect">
              <a:avLst/>
            </a:prstGeom>
            <a:noFill/>
          </p:spPr>
          <p:txBody>
            <a:bodyPr wrap="none" rtlCol="0">
              <a:spAutoFit/>
            </a:bodyPr>
            <a:lstStyle/>
            <a:p>
              <a:r>
                <a:rPr lang="fa-IR" b="1" dirty="0" smtClean="0">
                  <a:solidFill>
                    <a:srgbClr val="0070C0"/>
                  </a:solidFill>
                  <a:cs typeface="B Titr" panose="00000700000000000000" pitchFamily="2" charset="-78"/>
                </a:rPr>
                <a:t>نیرو</a:t>
              </a:r>
              <a:endParaRPr lang="en-US" b="1" dirty="0">
                <a:solidFill>
                  <a:srgbClr val="0070C0"/>
                </a:solidFill>
                <a:cs typeface="B Titr" panose="00000700000000000000" pitchFamily="2" charset="-78"/>
              </a:endParaRPr>
            </a:p>
          </p:txBody>
        </p:sp>
        <p:sp>
          <p:nvSpPr>
            <p:cNvPr id="134" name="TextBox 133"/>
            <p:cNvSpPr txBox="1"/>
            <p:nvPr/>
          </p:nvSpPr>
          <p:spPr>
            <a:xfrm>
              <a:off x="2465000" y="3966611"/>
              <a:ext cx="1282723" cy="369332"/>
            </a:xfrm>
            <a:prstGeom prst="rect">
              <a:avLst/>
            </a:prstGeom>
            <a:noFill/>
          </p:spPr>
          <p:txBody>
            <a:bodyPr wrap="none" rtlCol="0">
              <a:spAutoFit/>
            </a:bodyPr>
            <a:lstStyle/>
            <a:p>
              <a:r>
                <a:rPr lang="fa-IR" b="1" dirty="0" smtClean="0">
                  <a:solidFill>
                    <a:srgbClr val="0070C0"/>
                  </a:solidFill>
                  <a:cs typeface="B Titr" panose="00000700000000000000" pitchFamily="2" charset="-78"/>
                </a:rPr>
                <a:t>مساحت سطح</a:t>
              </a:r>
              <a:endParaRPr lang="en-US" b="1" dirty="0">
                <a:solidFill>
                  <a:srgbClr val="0070C0"/>
                </a:solidFill>
                <a:cs typeface="B Titr" panose="00000700000000000000" pitchFamily="2" charset="-78"/>
              </a:endParaRPr>
            </a:p>
          </p:txBody>
        </p:sp>
      </p:grpSp>
      <p:grpSp>
        <p:nvGrpSpPr>
          <p:cNvPr id="135" name="Group 134"/>
          <p:cNvGrpSpPr/>
          <p:nvPr/>
        </p:nvGrpSpPr>
        <p:grpSpPr>
          <a:xfrm>
            <a:off x="1094447" y="3675694"/>
            <a:ext cx="5598676" cy="1555873"/>
            <a:chOff x="-902526" y="3108878"/>
            <a:chExt cx="5598676" cy="1555873"/>
          </a:xfrm>
        </p:grpSpPr>
        <p:sp>
          <p:nvSpPr>
            <p:cNvPr id="136" name="TextBox 135"/>
            <p:cNvSpPr txBox="1"/>
            <p:nvPr/>
          </p:nvSpPr>
          <p:spPr>
            <a:xfrm>
              <a:off x="2243226" y="3705726"/>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137" name="TextBox 136"/>
            <p:cNvSpPr txBox="1"/>
            <p:nvPr/>
          </p:nvSpPr>
          <p:spPr>
            <a:xfrm>
              <a:off x="2470816" y="3686672"/>
              <a:ext cx="1079142"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38" name="TextBox 137"/>
            <p:cNvSpPr txBox="1"/>
            <p:nvPr/>
          </p:nvSpPr>
          <p:spPr>
            <a:xfrm>
              <a:off x="2953075" y="3558218"/>
              <a:ext cx="325730"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F</a:t>
              </a:r>
              <a:endParaRPr lang="en-US" sz="2400" b="1" dirty="0">
                <a:solidFill>
                  <a:srgbClr val="0070C0"/>
                </a:solidFill>
                <a:cs typeface="B Nazanin" panose="00000400000000000000" pitchFamily="2" charset="-78"/>
              </a:endParaRPr>
            </a:p>
          </p:txBody>
        </p:sp>
        <p:sp>
          <p:nvSpPr>
            <p:cNvPr id="139" name="TextBox 138"/>
            <p:cNvSpPr txBox="1"/>
            <p:nvPr/>
          </p:nvSpPr>
          <p:spPr>
            <a:xfrm>
              <a:off x="2925979" y="3938475"/>
              <a:ext cx="370614"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A</a:t>
              </a:r>
              <a:endParaRPr lang="en-US" sz="2400" b="1" dirty="0">
                <a:solidFill>
                  <a:srgbClr val="0070C0"/>
                </a:solidFill>
                <a:cs typeface="B Nazanin" panose="00000400000000000000" pitchFamily="2" charset="-78"/>
              </a:endParaRPr>
            </a:p>
          </p:txBody>
        </p:sp>
        <p:sp>
          <p:nvSpPr>
            <p:cNvPr id="141" name="TextBox 140"/>
            <p:cNvSpPr txBox="1"/>
            <p:nvPr/>
          </p:nvSpPr>
          <p:spPr>
            <a:xfrm>
              <a:off x="3549958" y="3108878"/>
              <a:ext cx="920445" cy="338554"/>
            </a:xfrm>
            <a:prstGeom prst="rect">
              <a:avLst/>
            </a:prstGeom>
            <a:noFill/>
          </p:spPr>
          <p:txBody>
            <a:bodyPr wrap="none" rtlCol="0">
              <a:spAutoFit/>
            </a:bodyPr>
            <a:lstStyle/>
            <a:p>
              <a:pPr algn="r" rtl="1"/>
              <a:r>
                <a:rPr lang="fa-IR" sz="1600" b="1" dirty="0" smtClean="0">
                  <a:solidFill>
                    <a:srgbClr val="FF0000"/>
                  </a:solidFill>
                  <a:cs typeface="B Nazanin" panose="00000400000000000000" pitchFamily="2" charset="-78"/>
                </a:rPr>
                <a:t>نیوتون(</a:t>
              </a:r>
              <a:r>
                <a:rPr lang="en-US" sz="1600" b="1" dirty="0" smtClean="0">
                  <a:solidFill>
                    <a:srgbClr val="FF0000"/>
                  </a:solidFill>
                  <a:cs typeface="B Nazanin" panose="00000400000000000000" pitchFamily="2" charset="-78"/>
                </a:rPr>
                <a:t>N</a:t>
              </a:r>
              <a:r>
                <a:rPr lang="fa-IR" sz="1600" b="1" dirty="0" smtClean="0">
                  <a:solidFill>
                    <a:srgbClr val="FF0000"/>
                  </a:solidFill>
                  <a:cs typeface="B Nazanin" panose="00000400000000000000" pitchFamily="2" charset="-78"/>
                </a:rPr>
                <a:t>)</a:t>
              </a:r>
              <a:endParaRPr lang="en-US" sz="1600" b="1" dirty="0">
                <a:solidFill>
                  <a:srgbClr val="FF0000"/>
                </a:solidFill>
                <a:cs typeface="B Nazanin" panose="00000400000000000000" pitchFamily="2" charset="-78"/>
              </a:endParaRPr>
            </a:p>
          </p:txBody>
        </p:sp>
        <p:sp>
          <p:nvSpPr>
            <p:cNvPr id="142" name="TextBox 141"/>
            <p:cNvSpPr txBox="1"/>
            <p:nvPr/>
          </p:nvSpPr>
          <p:spPr>
            <a:xfrm>
              <a:off x="3508003" y="4326197"/>
              <a:ext cx="1188147" cy="338554"/>
            </a:xfrm>
            <a:prstGeom prst="rect">
              <a:avLst/>
            </a:prstGeom>
            <a:noFill/>
          </p:spPr>
          <p:txBody>
            <a:bodyPr wrap="none" rtlCol="0">
              <a:spAutoFit/>
            </a:bodyPr>
            <a:lstStyle/>
            <a:p>
              <a:pPr algn="r" rtl="1"/>
              <a:r>
                <a:rPr lang="fa-IR" sz="1600" b="1" dirty="0" smtClean="0">
                  <a:solidFill>
                    <a:srgbClr val="FF0000"/>
                  </a:solidFill>
                  <a:cs typeface="B Nazanin" panose="00000400000000000000" pitchFamily="2" charset="-78"/>
                </a:rPr>
                <a:t>متر مربع(</a:t>
              </a:r>
              <a:r>
                <a:rPr lang="en-US" sz="1600" b="1" dirty="0" smtClean="0">
                  <a:solidFill>
                    <a:srgbClr val="FF0000"/>
                  </a:solidFill>
                  <a:cs typeface="B Nazanin" panose="00000400000000000000" pitchFamily="2" charset="-78"/>
                </a:rPr>
                <a:t>m2</a:t>
              </a:r>
              <a:r>
                <a:rPr lang="fa-IR" sz="1600" b="1" dirty="0" smtClean="0">
                  <a:solidFill>
                    <a:srgbClr val="FF0000"/>
                  </a:solidFill>
                  <a:cs typeface="B Nazanin" panose="00000400000000000000" pitchFamily="2" charset="-78"/>
                </a:rPr>
                <a:t>)</a:t>
              </a:r>
              <a:endParaRPr lang="en-US" sz="1600" b="1" dirty="0">
                <a:solidFill>
                  <a:srgbClr val="FF0000"/>
                </a:solidFill>
                <a:cs typeface="B Nazanin" panose="00000400000000000000" pitchFamily="2" charset="-78"/>
              </a:endParaRPr>
            </a:p>
          </p:txBody>
        </p:sp>
        <p:sp>
          <p:nvSpPr>
            <p:cNvPr id="144" name="TextBox 143"/>
            <p:cNvSpPr txBox="1"/>
            <p:nvPr/>
          </p:nvSpPr>
          <p:spPr>
            <a:xfrm>
              <a:off x="-902526" y="3246495"/>
              <a:ext cx="3410677" cy="338554"/>
            </a:xfrm>
            <a:prstGeom prst="rect">
              <a:avLst/>
            </a:prstGeom>
            <a:noFill/>
          </p:spPr>
          <p:txBody>
            <a:bodyPr wrap="none" rtlCol="0">
              <a:spAutoFit/>
            </a:bodyPr>
            <a:lstStyle/>
            <a:p>
              <a:pPr algn="r" rtl="1"/>
              <a:r>
                <a:rPr lang="fa-IR" sz="1600" b="1" dirty="0" smtClean="0">
                  <a:solidFill>
                    <a:srgbClr val="FF0000"/>
                  </a:solidFill>
                  <a:cs typeface="B Nazanin" panose="00000400000000000000" pitchFamily="2" charset="-78"/>
                </a:rPr>
                <a:t>نیوتون</a:t>
              </a:r>
              <a:r>
                <a:rPr lang="en-US" sz="1600" b="1" dirty="0" smtClean="0">
                  <a:solidFill>
                    <a:srgbClr val="FF0000"/>
                  </a:solidFill>
                  <a:cs typeface="B Nazanin" panose="00000400000000000000" pitchFamily="2" charset="-78"/>
                </a:rPr>
                <a:t> </a:t>
              </a:r>
              <a:r>
                <a:rPr lang="fa-IR" sz="1600" b="1" dirty="0" smtClean="0">
                  <a:solidFill>
                    <a:srgbClr val="FF0000"/>
                  </a:solidFill>
                  <a:cs typeface="B Nazanin" panose="00000400000000000000" pitchFamily="2" charset="-78"/>
                </a:rPr>
                <a:t> بر متر مربع یا پاسکال(</a:t>
              </a:r>
              <a:r>
                <a:rPr lang="en-US" sz="1600" b="1" dirty="0" smtClean="0">
                  <a:solidFill>
                    <a:srgbClr val="FF0000"/>
                  </a:solidFill>
                  <a:cs typeface="B Nazanin" panose="00000400000000000000" pitchFamily="2" charset="-78"/>
                </a:rPr>
                <a:t>N/m2</a:t>
              </a:r>
              <a:r>
                <a:rPr lang="fa-IR" sz="1600" b="1" dirty="0" smtClean="0">
                  <a:solidFill>
                    <a:srgbClr val="FF0000"/>
                  </a:solidFill>
                  <a:cs typeface="B Nazanin" panose="00000400000000000000" pitchFamily="2" charset="-78"/>
                </a:rPr>
                <a:t>)</a:t>
              </a:r>
              <a:r>
                <a:rPr lang="en-US" sz="1600" b="1" dirty="0" smtClean="0">
                  <a:solidFill>
                    <a:srgbClr val="FF0000"/>
                  </a:solidFill>
                  <a:cs typeface="B Nazanin" panose="00000400000000000000" pitchFamily="2" charset="-78"/>
                </a:rPr>
                <a:t> </a:t>
              </a:r>
              <a:r>
                <a:rPr lang="fa-IR" sz="1600" b="1" dirty="0" smtClean="0">
                  <a:solidFill>
                    <a:srgbClr val="FF0000"/>
                  </a:solidFill>
                  <a:cs typeface="B Nazanin" panose="00000400000000000000" pitchFamily="2" charset="-78"/>
                </a:rPr>
                <a:t>یا (</a:t>
              </a:r>
              <a:r>
                <a:rPr lang="en-US" sz="1600" b="1" dirty="0" smtClean="0">
                  <a:solidFill>
                    <a:srgbClr val="FF0000"/>
                  </a:solidFill>
                  <a:cs typeface="B Nazanin" panose="00000400000000000000" pitchFamily="2" charset="-78"/>
                </a:rPr>
                <a:t>Pa</a:t>
              </a:r>
              <a:r>
                <a:rPr lang="fa-IR" sz="1600" b="1" dirty="0" smtClean="0">
                  <a:solidFill>
                    <a:srgbClr val="FF0000"/>
                  </a:solidFill>
                  <a:cs typeface="B Nazanin" panose="00000400000000000000" pitchFamily="2" charset="-78"/>
                </a:rPr>
                <a:t>)</a:t>
              </a:r>
              <a:endParaRPr lang="en-US" sz="1600" b="1" dirty="0">
                <a:solidFill>
                  <a:srgbClr val="FF0000"/>
                </a:solidFill>
                <a:cs typeface="B Nazanin" panose="00000400000000000000" pitchFamily="2" charset="-78"/>
              </a:endParaRPr>
            </a:p>
          </p:txBody>
        </p:sp>
      </p:grpSp>
      <p:cxnSp>
        <p:nvCxnSpPr>
          <p:cNvPr id="3" name="Straight Arrow Connector 2"/>
          <p:cNvCxnSpPr/>
          <p:nvPr/>
        </p:nvCxnSpPr>
        <p:spPr>
          <a:xfrm flipV="1">
            <a:off x="5275778" y="3867566"/>
            <a:ext cx="271153" cy="279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279845" y="4953591"/>
            <a:ext cx="338421" cy="205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3981157" y="4146945"/>
            <a:ext cx="286138" cy="208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7005711" y="5776180"/>
            <a:ext cx="4959050" cy="796836"/>
            <a:chOff x="4692079" y="1894113"/>
            <a:chExt cx="6006401" cy="1114028"/>
          </a:xfrm>
        </p:grpSpPr>
        <p:sp>
          <p:nvSpPr>
            <p:cNvPr id="146" name="Rounded Rectangle 145"/>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7" name="Rounded Rectangle 146"/>
            <p:cNvSpPr/>
            <p:nvPr/>
          </p:nvSpPr>
          <p:spPr>
            <a:xfrm>
              <a:off x="4692079" y="1936987"/>
              <a:ext cx="5183442"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dirty="0" smtClean="0">
                  <a:solidFill>
                    <a:schemeClr val="tx1">
                      <a:lumMod val="95000"/>
                      <a:lumOff val="5000"/>
                    </a:schemeClr>
                  </a:solidFill>
                  <a:cs typeface="B Titr" panose="00000700000000000000" pitchFamily="2" charset="-78"/>
                </a:rPr>
                <a:t>هر پاسکال معادل یک نیوتون بر متر مربع است.</a:t>
              </a:r>
              <a:endParaRPr lang="en-US" sz="2400" dirty="0">
                <a:solidFill>
                  <a:schemeClr val="tx1">
                    <a:lumMod val="95000"/>
                    <a:lumOff val="5000"/>
                  </a:schemeClr>
                </a:solidFill>
                <a:cs typeface="B Titr" panose="00000700000000000000" pitchFamily="2" charset="-78"/>
              </a:endParaRPr>
            </a:p>
          </p:txBody>
        </p:sp>
        <p:pic>
          <p:nvPicPr>
            <p:cNvPr id="148" name="Picture 147" descr="زیر ذره بین9.png"/>
            <p:cNvPicPr/>
            <p:nvPr/>
          </p:nvPicPr>
          <p:blipFill>
            <a:blip r:embed="rId3" cstate="print"/>
            <a:stretch>
              <a:fillRect/>
            </a:stretch>
          </p:blipFill>
          <p:spPr>
            <a:xfrm>
              <a:off x="9967392" y="1894113"/>
              <a:ext cx="548208" cy="1114027"/>
            </a:xfrm>
            <a:prstGeom prst="rect">
              <a:avLst/>
            </a:prstGeom>
          </p:spPr>
        </p:pic>
      </p:grpSp>
      <p:sp>
        <p:nvSpPr>
          <p:cNvPr id="28" name="Rounded Rectangle 27">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30" name="Rounded Rectangle 29">
            <a:hlinkClick r:id="rId4"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31" name="Oval 30">
            <a:hlinkClick r:id="rId5" action="ppaction://hlinksldjump"/>
          </p:cNvPr>
          <p:cNvSpPr/>
          <p:nvPr/>
        </p:nvSpPr>
        <p:spPr>
          <a:xfrm>
            <a:off x="2479729" y="6183825"/>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6" action="ppaction://hlinksldjump"/>
              </a:rPr>
              <a:t>بعد</a:t>
            </a:r>
            <a:endParaRPr lang="fa-IR" sz="2000" dirty="0">
              <a:cs typeface="2  Titr" panose="00000700000000000000" pitchFamily="2" charset="-78"/>
            </a:endParaRPr>
          </a:p>
        </p:txBody>
      </p:sp>
    </p:spTree>
    <p:extLst>
      <p:ext uri="{BB962C8B-B14F-4D97-AF65-F5344CB8AC3E}">
        <p14:creationId xmlns:p14="http://schemas.microsoft.com/office/powerpoint/2010/main" val="1633036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23050" y="195941"/>
            <a:ext cx="11490276" cy="5705630"/>
            <a:chOff x="-3218541" y="1894114"/>
            <a:chExt cx="13917021" cy="5466021"/>
          </a:xfrm>
        </p:grpSpPr>
        <p:sp>
          <p:nvSpPr>
            <p:cNvPr id="6" name="Rounded Rectangle 5"/>
            <p:cNvSpPr/>
            <p:nvPr/>
          </p:nvSpPr>
          <p:spPr>
            <a:xfrm>
              <a:off x="9014074" y="1894114"/>
              <a:ext cx="1684406"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0000"/>
                  </a:solidFill>
                  <a:cs typeface="B Titr" panose="00000700000000000000" pitchFamily="2" charset="-78"/>
                </a:rPr>
                <a:t>یک پله بالاتر</a:t>
              </a:r>
              <a:endParaRPr lang="en-US" b="1" dirty="0">
                <a:solidFill>
                  <a:srgbClr val="FF0000"/>
                </a:solidFill>
                <a:cs typeface="B Titr" panose="00000700000000000000" pitchFamily="2" charset="-78"/>
              </a:endParaRPr>
            </a:p>
          </p:txBody>
        </p:sp>
        <p:sp>
          <p:nvSpPr>
            <p:cNvPr id="5" name="Rounded Rectangle 4"/>
            <p:cNvSpPr/>
            <p:nvPr/>
          </p:nvSpPr>
          <p:spPr>
            <a:xfrm>
              <a:off x="-3218541" y="1897061"/>
              <a:ext cx="11873567" cy="546307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600" dirty="0">
                <a:solidFill>
                  <a:schemeClr val="tx1">
                    <a:lumMod val="95000"/>
                    <a:lumOff val="5000"/>
                  </a:schemeClr>
                </a:solidFill>
                <a:cs typeface="B Yekan" panose="00000400000000000000" pitchFamily="2" charset="-78"/>
              </a:endParaRPr>
            </a:p>
            <a:p>
              <a:pPr algn="ctr" rtl="1"/>
              <a:endParaRPr lang="fa-IR" sz="1600" dirty="0" smtClean="0">
                <a:solidFill>
                  <a:schemeClr val="tx1">
                    <a:lumMod val="95000"/>
                    <a:lumOff val="5000"/>
                  </a:schemeClr>
                </a:solidFill>
                <a:cs typeface="B Yekan" panose="00000400000000000000" pitchFamily="2" charset="-78"/>
              </a:endParaRPr>
            </a:p>
            <a:p>
              <a:pPr algn="ctr" rtl="1"/>
              <a:endParaRPr lang="fa-IR" sz="1600" dirty="0">
                <a:solidFill>
                  <a:schemeClr val="tx1">
                    <a:lumMod val="95000"/>
                    <a:lumOff val="5000"/>
                  </a:schemeClr>
                </a:solidFill>
                <a:cs typeface="B Yekan" panose="00000400000000000000" pitchFamily="2" charset="-78"/>
              </a:endParaRPr>
            </a:p>
            <a:p>
              <a:pPr algn="ctr" rtl="1"/>
              <a:endParaRPr lang="fa-IR" sz="1600" dirty="0" smtClean="0">
                <a:solidFill>
                  <a:schemeClr val="tx1">
                    <a:lumMod val="95000"/>
                    <a:lumOff val="5000"/>
                  </a:schemeClr>
                </a:solidFill>
                <a:cs typeface="B Yekan" panose="00000400000000000000" pitchFamily="2" charset="-78"/>
              </a:endParaRPr>
            </a:p>
            <a:p>
              <a:pPr algn="ctr" rtl="1"/>
              <a:endParaRPr lang="fa-IR" sz="1600" dirty="0">
                <a:solidFill>
                  <a:schemeClr val="tx1">
                    <a:lumMod val="95000"/>
                    <a:lumOff val="5000"/>
                  </a:schemeClr>
                </a:solidFill>
                <a:cs typeface="B Yekan" panose="00000400000000000000" pitchFamily="2" charset="-78"/>
              </a:endParaRPr>
            </a:p>
            <a:p>
              <a:pPr algn="ctr" rtl="1"/>
              <a:endParaRPr lang="fa-IR" sz="1600" dirty="0" smtClean="0">
                <a:solidFill>
                  <a:schemeClr val="tx1">
                    <a:lumMod val="95000"/>
                    <a:lumOff val="5000"/>
                  </a:schemeClr>
                </a:solidFill>
                <a:cs typeface="B Yekan" panose="00000400000000000000" pitchFamily="2" charset="-78"/>
              </a:endParaRPr>
            </a:p>
            <a:p>
              <a:pPr algn="ctr" rtl="1"/>
              <a:endParaRPr lang="fa-IR" sz="1600" dirty="0">
                <a:solidFill>
                  <a:schemeClr val="tx1">
                    <a:lumMod val="95000"/>
                    <a:lumOff val="5000"/>
                  </a:schemeClr>
                </a:solidFill>
                <a:cs typeface="B Yekan" panose="00000400000000000000" pitchFamily="2" charset="-78"/>
              </a:endParaRPr>
            </a:p>
            <a:p>
              <a:pPr algn="ctr" rtl="1"/>
              <a:endParaRPr lang="fa-IR" sz="1600" dirty="0" smtClean="0">
                <a:solidFill>
                  <a:schemeClr val="tx1">
                    <a:lumMod val="95000"/>
                    <a:lumOff val="5000"/>
                  </a:schemeClr>
                </a:solidFill>
                <a:cs typeface="B Yekan" panose="00000400000000000000" pitchFamily="2" charset="-78"/>
              </a:endParaRPr>
            </a:p>
            <a:p>
              <a:pPr algn="ctr" rtl="1"/>
              <a:endParaRPr lang="fa-IR" sz="1600" dirty="0" smtClean="0">
                <a:solidFill>
                  <a:schemeClr val="tx1">
                    <a:lumMod val="95000"/>
                    <a:lumOff val="5000"/>
                  </a:schemeClr>
                </a:solidFill>
                <a:cs typeface="B Yekan" panose="00000400000000000000" pitchFamily="2" charset="-78"/>
              </a:endParaRPr>
            </a:p>
            <a:p>
              <a:pPr algn="ctr" rtl="1"/>
              <a:endParaRPr lang="en-US" sz="1600" dirty="0">
                <a:solidFill>
                  <a:schemeClr val="tx1">
                    <a:lumMod val="95000"/>
                    <a:lumOff val="5000"/>
                  </a:schemeClr>
                </a:solidFill>
                <a:cs typeface="B Yekan" panose="00000400000000000000" pitchFamily="2" charset="-78"/>
              </a:endParaRPr>
            </a:p>
          </p:txBody>
        </p:sp>
      </p:grpSp>
      <p:grpSp>
        <p:nvGrpSpPr>
          <p:cNvPr id="26" name="Group 25"/>
          <p:cNvGrpSpPr/>
          <p:nvPr/>
        </p:nvGrpSpPr>
        <p:grpSpPr>
          <a:xfrm>
            <a:off x="1196632" y="1922428"/>
            <a:ext cx="8223312" cy="3212318"/>
            <a:chOff x="929346" y="2230915"/>
            <a:chExt cx="8223312" cy="3212318"/>
          </a:xfrm>
        </p:grpSpPr>
        <p:sp>
          <p:nvSpPr>
            <p:cNvPr id="13" name="Oval 12"/>
            <p:cNvSpPr/>
            <p:nvPr/>
          </p:nvSpPr>
          <p:spPr>
            <a:xfrm>
              <a:off x="5064371" y="2230915"/>
              <a:ext cx="1463040" cy="801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anose="00000700000000000000" pitchFamily="2" charset="-78"/>
                </a:rPr>
                <a:t>اتمسفر</a:t>
              </a:r>
              <a:endParaRPr lang="en-US" b="1" dirty="0">
                <a:cs typeface="B Titr" panose="00000700000000000000" pitchFamily="2" charset="-78"/>
              </a:endParaRPr>
            </a:p>
          </p:txBody>
        </p:sp>
        <p:sp>
          <p:nvSpPr>
            <p:cNvPr id="36" name="Oval 35"/>
            <p:cNvSpPr/>
            <p:nvPr/>
          </p:nvSpPr>
          <p:spPr>
            <a:xfrm>
              <a:off x="3289494" y="2259051"/>
              <a:ext cx="1463040" cy="801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anose="00000700000000000000" pitchFamily="2" charset="-78"/>
                </a:rPr>
                <a:t>بار</a:t>
              </a:r>
              <a:endParaRPr lang="en-US" b="1" dirty="0">
                <a:cs typeface="B Titr" panose="00000700000000000000" pitchFamily="2" charset="-78"/>
              </a:endParaRPr>
            </a:p>
          </p:txBody>
        </p:sp>
        <p:sp>
          <p:nvSpPr>
            <p:cNvPr id="23" name="TextBox 22"/>
            <p:cNvSpPr txBox="1"/>
            <p:nvPr/>
          </p:nvSpPr>
          <p:spPr>
            <a:xfrm>
              <a:off x="4719711" y="2398370"/>
              <a:ext cx="604911" cy="523220"/>
            </a:xfrm>
            <a:prstGeom prst="rect">
              <a:avLst/>
            </a:prstGeom>
            <a:noFill/>
          </p:spPr>
          <p:txBody>
            <a:bodyPr wrap="square" rtlCol="0">
              <a:spAutoFit/>
            </a:bodyPr>
            <a:lstStyle/>
            <a:p>
              <a:r>
                <a:rPr lang="fa-IR" sz="2800" b="1" dirty="0" smtClean="0">
                  <a:solidFill>
                    <a:srgbClr val="FF0000"/>
                  </a:solidFill>
                </a:rPr>
                <a:t>=</a:t>
              </a:r>
              <a:endParaRPr lang="en-US" sz="2800" b="1" dirty="0">
                <a:solidFill>
                  <a:srgbClr val="FF0000"/>
                </a:solidFill>
              </a:endParaRPr>
            </a:p>
          </p:txBody>
        </p:sp>
        <p:sp>
          <p:nvSpPr>
            <p:cNvPr id="39" name="Oval 38"/>
            <p:cNvSpPr/>
            <p:nvPr/>
          </p:nvSpPr>
          <p:spPr>
            <a:xfrm>
              <a:off x="6527411" y="3213577"/>
              <a:ext cx="2127904" cy="80185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cs typeface="B Titr" panose="00000700000000000000" pitchFamily="2" charset="-78"/>
                </a:rPr>
                <a:t>سانتی متر جیوه</a:t>
              </a:r>
              <a:endParaRPr lang="en-US" b="1" dirty="0">
                <a:cs typeface="B Titr" panose="00000700000000000000" pitchFamily="2" charset="-78"/>
              </a:endParaRPr>
            </a:p>
          </p:txBody>
        </p:sp>
        <p:sp>
          <p:nvSpPr>
            <p:cNvPr id="40" name="Oval 39"/>
            <p:cNvSpPr/>
            <p:nvPr/>
          </p:nvSpPr>
          <p:spPr>
            <a:xfrm>
              <a:off x="1214414" y="3313768"/>
              <a:ext cx="2127904" cy="8018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cs typeface="B Titr" panose="00000700000000000000" pitchFamily="2" charset="-78"/>
                </a:rPr>
                <a:t>میلی متر جیوه</a:t>
              </a:r>
              <a:endParaRPr lang="en-US" b="1" dirty="0">
                <a:cs typeface="B Titr" panose="00000700000000000000" pitchFamily="2" charset="-78"/>
              </a:endParaRPr>
            </a:p>
          </p:txBody>
        </p:sp>
        <p:sp>
          <p:nvSpPr>
            <p:cNvPr id="41" name="Oval 40"/>
            <p:cNvSpPr/>
            <p:nvPr/>
          </p:nvSpPr>
          <p:spPr>
            <a:xfrm>
              <a:off x="929346" y="4237030"/>
              <a:ext cx="2698039" cy="801859"/>
            </a:xfrm>
            <a:prstGeom prst="ellipse">
              <a:avLst/>
            </a:prstGeom>
            <a:solidFill>
              <a:srgbClr val="A83A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anose="00000700000000000000" pitchFamily="2" charset="-78"/>
                </a:rPr>
                <a:t>نیوتون بر متر مربع</a:t>
              </a:r>
              <a:endParaRPr lang="en-US" b="1" dirty="0">
                <a:cs typeface="B Titr" panose="00000700000000000000" pitchFamily="2" charset="-78"/>
              </a:endParaRPr>
            </a:p>
          </p:txBody>
        </p:sp>
        <p:sp>
          <p:nvSpPr>
            <p:cNvPr id="31" name="Oval 30"/>
            <p:cNvSpPr/>
            <p:nvPr/>
          </p:nvSpPr>
          <p:spPr>
            <a:xfrm>
              <a:off x="6019680" y="4194006"/>
              <a:ext cx="3132978" cy="8018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anose="00000700000000000000" pitchFamily="2" charset="-78"/>
                </a:rPr>
                <a:t>نیوتون بر سانتی متر مربع</a:t>
              </a:r>
              <a:endParaRPr lang="en-US" b="1" dirty="0">
                <a:cs typeface="B Titr" panose="00000700000000000000" pitchFamily="2" charset="-78"/>
              </a:endParaRPr>
            </a:p>
          </p:txBody>
        </p:sp>
        <p:sp>
          <p:nvSpPr>
            <p:cNvPr id="37" name="TextBox 36"/>
            <p:cNvSpPr txBox="1"/>
            <p:nvPr/>
          </p:nvSpPr>
          <p:spPr>
            <a:xfrm>
              <a:off x="1975909" y="4920013"/>
              <a:ext cx="604911" cy="523220"/>
            </a:xfrm>
            <a:prstGeom prst="rect">
              <a:avLst/>
            </a:prstGeom>
            <a:noFill/>
          </p:spPr>
          <p:txBody>
            <a:bodyPr wrap="square" rtlCol="0">
              <a:spAutoFit/>
            </a:bodyPr>
            <a:lstStyle/>
            <a:p>
              <a:r>
                <a:rPr lang="fa-IR" sz="2800" b="1" dirty="0" smtClean="0">
                  <a:solidFill>
                    <a:srgbClr val="FF0000"/>
                  </a:solidFill>
                </a:rPr>
                <a:t>=</a:t>
              </a:r>
              <a:endParaRPr lang="en-US" sz="2800" b="1" dirty="0">
                <a:solidFill>
                  <a:srgbClr val="FF0000"/>
                </a:solidFill>
              </a:endParaRPr>
            </a:p>
          </p:txBody>
        </p:sp>
      </p:grpSp>
      <p:sp>
        <p:nvSpPr>
          <p:cNvPr id="35" name="Oval 34"/>
          <p:cNvSpPr/>
          <p:nvPr/>
        </p:nvSpPr>
        <p:spPr>
          <a:xfrm>
            <a:off x="1624658" y="4976162"/>
            <a:ext cx="1602046" cy="801859"/>
          </a:xfrm>
          <a:prstGeom prst="ellipse">
            <a:avLst/>
          </a:prstGeom>
          <a:solidFill>
            <a:srgbClr val="A83A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anose="00000700000000000000" pitchFamily="2" charset="-78"/>
              </a:rPr>
              <a:t>پاسکال</a:t>
            </a:r>
            <a:endParaRPr lang="en-US" b="1" dirty="0">
              <a:cs typeface="B Titr" panose="00000700000000000000" pitchFamily="2" charset="-78"/>
            </a:endParaRPr>
          </a:p>
        </p:txBody>
      </p:sp>
      <p:cxnSp>
        <p:nvCxnSpPr>
          <p:cNvPr id="4" name="Straight Arrow Connector 3"/>
          <p:cNvCxnSpPr/>
          <p:nvPr/>
        </p:nvCxnSpPr>
        <p:spPr>
          <a:xfrm>
            <a:off x="6794697" y="2504661"/>
            <a:ext cx="653025" cy="4004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7022125" y="2335544"/>
            <a:ext cx="927652" cy="461665"/>
          </a:xfrm>
          <a:prstGeom prst="rect">
            <a:avLst/>
          </a:prstGeom>
          <a:noFill/>
        </p:spPr>
        <p:txBody>
          <a:bodyPr wrap="square" rtlCol="0">
            <a:spAutoFit/>
          </a:bodyPr>
          <a:lstStyle/>
          <a:p>
            <a:r>
              <a:rPr lang="en-US" sz="2400" b="1" dirty="0" smtClean="0">
                <a:solidFill>
                  <a:srgbClr val="FF0000"/>
                </a:solidFill>
                <a:cs typeface="B Nazanin" panose="00000400000000000000" pitchFamily="2" charset="-78"/>
              </a:rPr>
              <a:t>×</a:t>
            </a:r>
            <a:r>
              <a:rPr lang="fa-IR" sz="2400" b="1" dirty="0" smtClean="0">
                <a:solidFill>
                  <a:srgbClr val="FF0000"/>
                </a:solidFill>
                <a:cs typeface="B Nazanin" panose="00000400000000000000" pitchFamily="2" charset="-78"/>
              </a:rPr>
              <a:t>76</a:t>
            </a:r>
            <a:endParaRPr lang="en-US" sz="2400" b="1" dirty="0">
              <a:solidFill>
                <a:srgbClr val="FF0000"/>
              </a:solidFill>
              <a:cs typeface="B Nazanin" panose="00000400000000000000" pitchFamily="2" charset="-78"/>
            </a:endParaRPr>
          </a:p>
        </p:txBody>
      </p:sp>
      <p:sp>
        <p:nvSpPr>
          <p:cNvPr id="42" name="TextBox 41"/>
          <p:cNvSpPr txBox="1"/>
          <p:nvPr/>
        </p:nvSpPr>
        <p:spPr>
          <a:xfrm>
            <a:off x="2641769" y="2390189"/>
            <a:ext cx="927652" cy="461665"/>
          </a:xfrm>
          <a:prstGeom prst="rect">
            <a:avLst/>
          </a:prstGeom>
          <a:noFill/>
        </p:spPr>
        <p:txBody>
          <a:bodyPr wrap="square" rtlCol="0">
            <a:spAutoFit/>
          </a:bodyPr>
          <a:lstStyle/>
          <a:p>
            <a:r>
              <a:rPr lang="en-US" sz="2400" b="1" dirty="0" smtClean="0">
                <a:solidFill>
                  <a:srgbClr val="FF0000"/>
                </a:solidFill>
                <a:cs typeface="B Nazanin" panose="00000400000000000000" pitchFamily="2" charset="-78"/>
              </a:rPr>
              <a:t>×</a:t>
            </a:r>
            <a:r>
              <a:rPr lang="fa-IR" sz="2400" b="1" dirty="0" smtClean="0">
                <a:solidFill>
                  <a:srgbClr val="FF0000"/>
                </a:solidFill>
                <a:cs typeface="B Nazanin" panose="00000400000000000000" pitchFamily="2" charset="-78"/>
              </a:rPr>
              <a:t>760</a:t>
            </a:r>
            <a:endParaRPr lang="en-US" sz="2400" b="1" dirty="0">
              <a:solidFill>
                <a:srgbClr val="FF0000"/>
              </a:solidFill>
              <a:cs typeface="B Nazanin" panose="00000400000000000000" pitchFamily="2" charset="-78"/>
            </a:endParaRPr>
          </a:p>
        </p:txBody>
      </p:sp>
      <p:cxnSp>
        <p:nvCxnSpPr>
          <p:cNvPr id="43" name="Straight Arrow Connector 42"/>
          <p:cNvCxnSpPr/>
          <p:nvPr/>
        </p:nvCxnSpPr>
        <p:spPr>
          <a:xfrm flipH="1">
            <a:off x="2833826" y="2582214"/>
            <a:ext cx="653025" cy="3330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3784208" y="3346811"/>
            <a:ext cx="294147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5019820" y="2999429"/>
            <a:ext cx="927652" cy="523220"/>
          </a:xfrm>
          <a:prstGeom prst="rect">
            <a:avLst/>
          </a:prstGeom>
          <a:noFill/>
        </p:spPr>
        <p:txBody>
          <a:bodyPr wrap="square" rtlCol="0">
            <a:spAutoFit/>
          </a:bodyPr>
          <a:lstStyle/>
          <a:p>
            <a:r>
              <a:rPr lang="en-US" sz="2800" b="1" dirty="0" smtClean="0">
                <a:solidFill>
                  <a:srgbClr val="FF0000"/>
                </a:solidFill>
                <a:cs typeface="B Nazanin" panose="00000400000000000000" pitchFamily="2" charset="-78"/>
              </a:rPr>
              <a:t>×</a:t>
            </a:r>
            <a:r>
              <a:rPr lang="fa-IR" sz="2800" b="1" dirty="0" smtClean="0">
                <a:solidFill>
                  <a:srgbClr val="FF0000"/>
                </a:solidFill>
                <a:cs typeface="B Nazanin" panose="00000400000000000000" pitchFamily="2" charset="-78"/>
              </a:rPr>
              <a:t>10</a:t>
            </a:r>
            <a:endParaRPr lang="en-US" sz="2800" b="1" dirty="0">
              <a:solidFill>
                <a:srgbClr val="FF0000"/>
              </a:solidFill>
              <a:cs typeface="B Nazanin" panose="00000400000000000000" pitchFamily="2" charset="-78"/>
            </a:endParaRPr>
          </a:p>
        </p:txBody>
      </p:sp>
      <p:cxnSp>
        <p:nvCxnSpPr>
          <p:cNvPr id="45" name="Straight Arrow Connector 44"/>
          <p:cNvCxnSpPr/>
          <p:nvPr/>
        </p:nvCxnSpPr>
        <p:spPr>
          <a:xfrm flipH="1">
            <a:off x="3609604" y="4340724"/>
            <a:ext cx="294147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4664256" y="3964742"/>
            <a:ext cx="927652" cy="461665"/>
          </a:xfrm>
          <a:prstGeom prst="rect">
            <a:avLst/>
          </a:prstGeom>
          <a:noFill/>
        </p:spPr>
        <p:txBody>
          <a:bodyPr wrap="square" rtlCol="0">
            <a:spAutoFit/>
          </a:bodyPr>
          <a:lstStyle/>
          <a:p>
            <a:r>
              <a:rPr lang="en-US" sz="2400" b="1" dirty="0" smtClean="0">
                <a:solidFill>
                  <a:srgbClr val="FF0000"/>
                </a:solidFill>
                <a:cs typeface="B Nazanin" panose="00000400000000000000" pitchFamily="2" charset="-78"/>
              </a:rPr>
              <a:t>×</a:t>
            </a:r>
            <a:r>
              <a:rPr lang="fa-IR" sz="2400" b="1" dirty="0" smtClean="0">
                <a:solidFill>
                  <a:srgbClr val="FF0000"/>
                </a:solidFill>
                <a:cs typeface="B Nazanin" panose="00000400000000000000" pitchFamily="2" charset="-78"/>
              </a:rPr>
              <a:t>10000</a:t>
            </a:r>
            <a:endParaRPr lang="en-US" sz="2400" b="1" dirty="0">
              <a:solidFill>
                <a:srgbClr val="FF0000"/>
              </a:solidFill>
              <a:cs typeface="B Nazanin" panose="00000400000000000000" pitchFamily="2" charset="-78"/>
            </a:endParaRPr>
          </a:p>
        </p:txBody>
      </p:sp>
      <p:sp>
        <p:nvSpPr>
          <p:cNvPr id="16" name="TextBox 15"/>
          <p:cNvSpPr txBox="1"/>
          <p:nvPr/>
        </p:nvSpPr>
        <p:spPr>
          <a:xfrm>
            <a:off x="423050" y="251236"/>
            <a:ext cx="9803143" cy="1754326"/>
          </a:xfrm>
          <a:prstGeom prst="rect">
            <a:avLst/>
          </a:prstGeom>
          <a:noFill/>
        </p:spPr>
        <p:txBody>
          <a:bodyPr wrap="square" rtlCol="0">
            <a:spAutoFit/>
          </a:bodyPr>
          <a:lstStyle/>
          <a:p>
            <a:pPr algn="ctr" rtl="1">
              <a:lnSpc>
                <a:spcPct val="150000"/>
              </a:lnSpc>
            </a:pPr>
            <a:r>
              <a:rPr lang="fa-IR" dirty="0">
                <a:solidFill>
                  <a:schemeClr val="tx1">
                    <a:lumMod val="95000"/>
                    <a:lumOff val="5000"/>
                  </a:schemeClr>
                </a:solidFill>
                <a:cs typeface="B Titr" panose="00000700000000000000" pitchFamily="2" charset="-78"/>
              </a:rPr>
              <a:t>برای اندازه گیری فشار از یکاهای دیگری نیز استفاده می شود مانند:</a:t>
            </a:r>
          </a:p>
          <a:p>
            <a:pPr algn="ctr" rtl="1">
              <a:lnSpc>
                <a:spcPct val="150000"/>
              </a:lnSpc>
            </a:pPr>
            <a:r>
              <a:rPr lang="fa-IR" dirty="0">
                <a:solidFill>
                  <a:schemeClr val="tx1">
                    <a:lumMod val="95000"/>
                    <a:lumOff val="5000"/>
                  </a:schemeClr>
                </a:solidFill>
                <a:cs typeface="B Titr" panose="00000700000000000000" pitchFamily="2" charset="-78"/>
              </a:rPr>
              <a:t>اتمسفر(</a:t>
            </a:r>
            <a:r>
              <a:rPr lang="en-US" dirty="0" err="1">
                <a:solidFill>
                  <a:schemeClr val="tx1">
                    <a:lumMod val="95000"/>
                    <a:lumOff val="5000"/>
                  </a:schemeClr>
                </a:solidFill>
                <a:cs typeface="B Titr" panose="00000700000000000000" pitchFamily="2" charset="-78"/>
              </a:rPr>
              <a:t>atm</a:t>
            </a:r>
            <a:r>
              <a:rPr lang="fa-IR" dirty="0">
                <a:solidFill>
                  <a:schemeClr val="tx1">
                    <a:lumMod val="95000"/>
                    <a:lumOff val="5000"/>
                  </a:schemeClr>
                </a:solidFill>
                <a:cs typeface="B Titr" panose="00000700000000000000" pitchFamily="2" charset="-78"/>
              </a:rPr>
              <a:t>)-بار (</a:t>
            </a:r>
            <a:r>
              <a:rPr lang="en-US" dirty="0">
                <a:solidFill>
                  <a:schemeClr val="tx1">
                    <a:lumMod val="95000"/>
                    <a:lumOff val="5000"/>
                  </a:schemeClr>
                </a:solidFill>
                <a:cs typeface="B Titr" panose="00000700000000000000" pitchFamily="2" charset="-78"/>
              </a:rPr>
              <a:t>bar</a:t>
            </a:r>
            <a:r>
              <a:rPr lang="fa-IR" dirty="0">
                <a:solidFill>
                  <a:schemeClr val="tx1">
                    <a:lumMod val="95000"/>
                    <a:lumOff val="5000"/>
                  </a:schemeClr>
                </a:solidFill>
                <a:cs typeface="B Titr" panose="00000700000000000000" pitchFamily="2" charset="-78"/>
              </a:rPr>
              <a:t>)- نیوتون بر سانتی متر مربع(</a:t>
            </a:r>
            <a:r>
              <a:rPr lang="en-US" dirty="0">
                <a:solidFill>
                  <a:schemeClr val="tx1">
                    <a:lumMod val="95000"/>
                    <a:lumOff val="5000"/>
                  </a:schemeClr>
                </a:solidFill>
                <a:cs typeface="B Titr" panose="00000700000000000000" pitchFamily="2" charset="-78"/>
              </a:rPr>
              <a:t> N/cm2</a:t>
            </a:r>
            <a:r>
              <a:rPr lang="fa-IR" dirty="0">
                <a:solidFill>
                  <a:schemeClr val="tx1">
                    <a:lumMod val="95000"/>
                    <a:lumOff val="5000"/>
                  </a:schemeClr>
                </a:solidFill>
                <a:cs typeface="B Titr" panose="00000700000000000000" pitchFamily="2" charset="-78"/>
              </a:rPr>
              <a:t>)-میلی متر جیوه(</a:t>
            </a:r>
            <a:r>
              <a:rPr lang="en-US" dirty="0">
                <a:solidFill>
                  <a:schemeClr val="tx1">
                    <a:lumMod val="95000"/>
                    <a:lumOff val="5000"/>
                  </a:schemeClr>
                </a:solidFill>
                <a:cs typeface="B Titr" panose="00000700000000000000" pitchFamily="2" charset="-78"/>
              </a:rPr>
              <a:t>mmHg</a:t>
            </a:r>
            <a:r>
              <a:rPr lang="fa-IR" dirty="0">
                <a:solidFill>
                  <a:schemeClr val="tx1">
                    <a:lumMod val="95000"/>
                    <a:lumOff val="5000"/>
                  </a:schemeClr>
                </a:solidFill>
                <a:cs typeface="B Titr" panose="00000700000000000000" pitchFamily="2" charset="-78"/>
              </a:rPr>
              <a:t>)- سانتی متر جیوه(</a:t>
            </a:r>
            <a:r>
              <a:rPr lang="en-US" dirty="0" err="1">
                <a:solidFill>
                  <a:schemeClr val="tx1">
                    <a:lumMod val="95000"/>
                    <a:lumOff val="5000"/>
                  </a:schemeClr>
                </a:solidFill>
                <a:cs typeface="B Titr" panose="00000700000000000000" pitchFamily="2" charset="-78"/>
              </a:rPr>
              <a:t>cmHg</a:t>
            </a:r>
            <a:r>
              <a:rPr lang="fa-IR" dirty="0">
                <a:solidFill>
                  <a:schemeClr val="tx1">
                    <a:lumMod val="95000"/>
                    <a:lumOff val="5000"/>
                  </a:schemeClr>
                </a:solidFill>
                <a:cs typeface="B Titr" panose="00000700000000000000" pitchFamily="2" charset="-78"/>
              </a:rPr>
              <a:t>)</a:t>
            </a:r>
          </a:p>
          <a:p>
            <a:pPr algn="ctr" rtl="1"/>
            <a:endParaRPr lang="fa-IR" dirty="0">
              <a:solidFill>
                <a:schemeClr val="tx1">
                  <a:lumMod val="95000"/>
                  <a:lumOff val="5000"/>
                </a:schemeClr>
              </a:solidFill>
              <a:cs typeface="B Titr" panose="00000700000000000000" pitchFamily="2" charset="-78"/>
            </a:endParaRPr>
          </a:p>
          <a:p>
            <a:pPr algn="ctr" rtl="1"/>
            <a:r>
              <a:rPr lang="fa-IR" b="1" dirty="0">
                <a:solidFill>
                  <a:srgbClr val="FF0000"/>
                </a:solidFill>
                <a:cs typeface="B Titr" panose="00000700000000000000" pitchFamily="2" charset="-78"/>
              </a:rPr>
              <a:t>رابطه این یکاها به قرار زیر است:</a:t>
            </a:r>
          </a:p>
          <a:p>
            <a:endParaRPr lang="en-US" dirty="0">
              <a:cs typeface="B Titr" panose="00000700000000000000" pitchFamily="2" charset="-78"/>
            </a:endParaRPr>
          </a:p>
        </p:txBody>
      </p:sp>
      <p:grpSp>
        <p:nvGrpSpPr>
          <p:cNvPr id="55" name="Group 54"/>
          <p:cNvGrpSpPr/>
          <p:nvPr/>
        </p:nvGrpSpPr>
        <p:grpSpPr>
          <a:xfrm>
            <a:off x="7022125" y="2186609"/>
            <a:ext cx="2397819" cy="1764881"/>
            <a:chOff x="7022125" y="2186609"/>
            <a:chExt cx="2397819" cy="1764881"/>
          </a:xfrm>
        </p:grpSpPr>
        <p:cxnSp>
          <p:nvCxnSpPr>
            <p:cNvPr id="52" name="Straight Connector 51"/>
            <p:cNvCxnSpPr/>
            <p:nvPr/>
          </p:nvCxnSpPr>
          <p:spPr>
            <a:xfrm>
              <a:off x="7022125" y="2199861"/>
              <a:ext cx="239781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9419944" y="2186609"/>
              <a:ext cx="0" cy="1764881"/>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56" name="TextBox 55"/>
          <p:cNvSpPr txBox="1"/>
          <p:nvPr/>
        </p:nvSpPr>
        <p:spPr>
          <a:xfrm>
            <a:off x="9402022" y="2574855"/>
            <a:ext cx="927652" cy="461665"/>
          </a:xfrm>
          <a:prstGeom prst="rect">
            <a:avLst/>
          </a:prstGeom>
          <a:noFill/>
        </p:spPr>
        <p:txBody>
          <a:bodyPr wrap="square" rtlCol="0">
            <a:spAutoFit/>
          </a:bodyPr>
          <a:lstStyle/>
          <a:p>
            <a:r>
              <a:rPr lang="en-US" sz="2400" b="1" dirty="0" smtClean="0">
                <a:solidFill>
                  <a:srgbClr val="FF0000"/>
                </a:solidFill>
                <a:cs typeface="B Nazanin" panose="00000400000000000000" pitchFamily="2" charset="-78"/>
              </a:rPr>
              <a:t>×</a:t>
            </a:r>
            <a:r>
              <a:rPr lang="fa-IR" sz="2400" b="1" dirty="0" smtClean="0">
                <a:solidFill>
                  <a:srgbClr val="FF0000"/>
                </a:solidFill>
                <a:cs typeface="B Nazanin" panose="00000400000000000000" pitchFamily="2" charset="-78"/>
              </a:rPr>
              <a:t>10</a:t>
            </a:r>
            <a:endParaRPr lang="en-US" sz="2400" b="1" dirty="0">
              <a:solidFill>
                <a:srgbClr val="FF0000"/>
              </a:solidFill>
              <a:cs typeface="B Nazanin" panose="00000400000000000000" pitchFamily="2" charset="-78"/>
            </a:endParaRPr>
          </a:p>
        </p:txBody>
      </p:sp>
      <p:grpSp>
        <p:nvGrpSpPr>
          <p:cNvPr id="57" name="Group 56"/>
          <p:cNvGrpSpPr/>
          <p:nvPr/>
        </p:nvGrpSpPr>
        <p:grpSpPr>
          <a:xfrm flipH="1">
            <a:off x="1196632" y="2325187"/>
            <a:ext cx="2241048" cy="1764881"/>
            <a:chOff x="7022125" y="2186609"/>
            <a:chExt cx="2397819" cy="1764881"/>
          </a:xfrm>
        </p:grpSpPr>
        <p:cxnSp>
          <p:nvCxnSpPr>
            <p:cNvPr id="58" name="Straight Connector 57"/>
            <p:cNvCxnSpPr/>
            <p:nvPr/>
          </p:nvCxnSpPr>
          <p:spPr>
            <a:xfrm>
              <a:off x="7022125" y="2199861"/>
              <a:ext cx="239781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9419944" y="2186609"/>
              <a:ext cx="0" cy="1764881"/>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60" name="TextBox 59"/>
          <p:cNvSpPr txBox="1"/>
          <p:nvPr/>
        </p:nvSpPr>
        <p:spPr>
          <a:xfrm>
            <a:off x="439009" y="2918877"/>
            <a:ext cx="927652" cy="400110"/>
          </a:xfrm>
          <a:prstGeom prst="rect">
            <a:avLst/>
          </a:prstGeom>
          <a:noFill/>
        </p:spPr>
        <p:txBody>
          <a:bodyPr wrap="square" rtlCol="0">
            <a:spAutoFit/>
          </a:bodyPr>
          <a:lstStyle/>
          <a:p>
            <a:r>
              <a:rPr lang="en-US" sz="2000" b="1" dirty="0" smtClean="0">
                <a:solidFill>
                  <a:srgbClr val="FF0000"/>
                </a:solidFill>
                <a:cs typeface="B Nazanin" panose="00000400000000000000" pitchFamily="2" charset="-78"/>
              </a:rPr>
              <a:t>×</a:t>
            </a:r>
            <a:r>
              <a:rPr lang="fa-IR" sz="2000" b="1" dirty="0" smtClean="0">
                <a:solidFill>
                  <a:srgbClr val="FF0000"/>
                </a:solidFill>
                <a:cs typeface="B Nazanin" panose="00000400000000000000" pitchFamily="2" charset="-78"/>
              </a:rPr>
              <a:t>100000</a:t>
            </a:r>
            <a:endParaRPr lang="en-US" sz="2000" b="1" dirty="0">
              <a:solidFill>
                <a:srgbClr val="FF0000"/>
              </a:solidFill>
              <a:cs typeface="B Nazanin" panose="00000400000000000000" pitchFamily="2" charset="-78"/>
            </a:endParaRPr>
          </a:p>
        </p:txBody>
      </p:sp>
      <p:cxnSp>
        <p:nvCxnSpPr>
          <p:cNvPr id="62" name="Straight Arrow Connector 61"/>
          <p:cNvCxnSpPr/>
          <p:nvPr/>
        </p:nvCxnSpPr>
        <p:spPr>
          <a:xfrm>
            <a:off x="7845287" y="3591339"/>
            <a:ext cx="0" cy="4987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7785420" y="3510150"/>
                <a:ext cx="927652" cy="625812"/>
              </a:xfrm>
              <a:prstGeom prst="rect">
                <a:avLst/>
              </a:prstGeom>
              <a:noFill/>
            </p:spPr>
            <p:txBody>
              <a:bodyPr wrap="square" rtlCol="0">
                <a:spAutoFit/>
              </a:bodyPr>
              <a:lstStyle/>
              <a:p>
                <a:r>
                  <a:rPr lang="en-US" sz="2400" b="1" dirty="0" smtClean="0">
                    <a:solidFill>
                      <a:schemeClr val="tx1"/>
                    </a:solidFill>
                    <a:cs typeface="B Nazanin" panose="00000400000000000000" pitchFamily="2" charset="-78"/>
                  </a:rPr>
                  <a:t>×</a:t>
                </a:r>
                <a14:m>
                  <m:oMath xmlns:m="http://schemas.openxmlformats.org/officeDocument/2006/math">
                    <m:f>
                      <m:fPr>
                        <m:ctrlPr>
                          <a:rPr lang="fa-IR" sz="2400" b="1" i="1" dirty="0" smtClean="0">
                            <a:solidFill>
                              <a:schemeClr val="tx1"/>
                            </a:solidFill>
                            <a:latin typeface="Cambria Math" panose="02040503050406030204" pitchFamily="18" charset="0"/>
                            <a:cs typeface="B Nazanin" panose="00000400000000000000" pitchFamily="2" charset="-78"/>
                          </a:rPr>
                        </m:ctrlPr>
                      </m:fPr>
                      <m:num>
                        <m:r>
                          <a:rPr lang="fa-IR" sz="2400" b="1" i="1" dirty="0" smtClean="0">
                            <a:solidFill>
                              <a:schemeClr val="tx1"/>
                            </a:solidFill>
                            <a:latin typeface="Cambria Math" panose="02040503050406030204" pitchFamily="18" charset="0"/>
                            <a:cs typeface="B Nazanin" panose="00000400000000000000" pitchFamily="2" charset="-78"/>
                          </a:rPr>
                          <m:t>𝟏𝟎</m:t>
                        </m:r>
                      </m:num>
                      <m:den>
                        <m:r>
                          <a:rPr lang="fa-IR" sz="2400" b="1" i="1" dirty="0" smtClean="0">
                            <a:solidFill>
                              <a:schemeClr val="tx1"/>
                            </a:solidFill>
                            <a:latin typeface="Cambria Math" panose="02040503050406030204" pitchFamily="18" charset="0"/>
                            <a:cs typeface="B Nazanin" panose="00000400000000000000" pitchFamily="2" charset="-78"/>
                          </a:rPr>
                          <m:t>𝟕𝟔</m:t>
                        </m:r>
                      </m:den>
                    </m:f>
                  </m:oMath>
                </a14:m>
                <a:endParaRPr lang="en-US" sz="2400" b="1" dirty="0">
                  <a:solidFill>
                    <a:schemeClr val="tx1"/>
                  </a:solidFill>
                  <a:cs typeface="B Nazanin" panose="00000400000000000000" pitchFamily="2" charset="-78"/>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7785420" y="3510150"/>
                <a:ext cx="927652" cy="625812"/>
              </a:xfrm>
              <a:prstGeom prst="rect">
                <a:avLst/>
              </a:prstGeom>
              <a:blipFill rotWithShape="0">
                <a:blip r:embed="rId2"/>
                <a:stretch>
                  <a:fillRect l="-9868" b="-17647"/>
                </a:stretch>
              </a:blipFill>
            </p:spPr>
            <p:txBody>
              <a:bodyPr/>
              <a:lstStyle/>
              <a:p>
                <a:r>
                  <a:rPr lang="fa-IR">
                    <a:noFill/>
                  </a:rPr>
                  <a:t> </a:t>
                </a:r>
              </a:p>
            </p:txBody>
          </p:sp>
        </mc:Fallback>
      </mc:AlternateContent>
      <p:sp>
        <p:nvSpPr>
          <p:cNvPr id="47" name="Rounded Rectangle 46">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49" name="Rounded Rectangle 48">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48" name="Oval 47">
            <a:hlinkClick r:id="rId4" action="ppaction://hlinksldjump"/>
          </p:cNvPr>
          <p:cNvSpPr/>
          <p:nvPr/>
        </p:nvSpPr>
        <p:spPr>
          <a:xfrm>
            <a:off x="2479729" y="6183825"/>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5" action="ppaction://hlinksldjump"/>
              </a:rPr>
              <a:t>بعد</a:t>
            </a:r>
            <a:endParaRPr lang="fa-IR" sz="2000" dirty="0">
              <a:cs typeface="2  Titr" panose="00000700000000000000" pitchFamily="2" charset="-78"/>
            </a:endParaRPr>
          </a:p>
        </p:txBody>
      </p:sp>
    </p:spTree>
    <p:extLst>
      <p:ext uri="{BB962C8B-B14F-4D97-AF65-F5344CB8AC3E}">
        <p14:creationId xmlns:p14="http://schemas.microsoft.com/office/powerpoint/2010/main" val="1247780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32406" y="500066"/>
            <a:ext cx="11010150" cy="6245785"/>
            <a:chOff x="1457739" y="1257184"/>
            <a:chExt cx="10455589" cy="6245785"/>
          </a:xfrm>
        </p:grpSpPr>
        <p:sp>
          <p:nvSpPr>
            <p:cNvPr id="9" name="TextBox 8"/>
            <p:cNvSpPr txBox="1"/>
            <p:nvPr/>
          </p:nvSpPr>
          <p:spPr>
            <a:xfrm>
              <a:off x="1457739" y="1870658"/>
              <a:ext cx="10455587" cy="563231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r">
                <a:lnSpc>
                  <a:spcPct val="150000"/>
                </a:lnSpc>
              </a:pPr>
              <a:endParaRPr lang="fa-IR" sz="1600" b="1" dirty="0" smtClean="0">
                <a:cs typeface="B Titr" panose="00000700000000000000" pitchFamily="2" charset="-78"/>
              </a:endParaRPr>
            </a:p>
            <a:p>
              <a:pPr algn="r" rtl="1">
                <a:lnSpc>
                  <a:spcPct val="150000"/>
                </a:lnSpc>
              </a:pPr>
              <a:r>
                <a:rPr lang="fa-IR" sz="1600" b="1" dirty="0" smtClean="0">
                  <a:cs typeface="B Titr" panose="00000700000000000000" pitchFamily="2" charset="-78"/>
                </a:rPr>
                <a:t>با توجه به دو شکل زیر ، نیروهای مساوی را به دو سطح مختلف وارد می کنیم، نتیجه آن می شود که فشار های متفاوتی حاصل می شوند:</a:t>
              </a:r>
            </a:p>
            <a:p>
              <a:pPr algn="ctr">
                <a:lnSpc>
                  <a:spcPct val="150000"/>
                </a:lnSpc>
              </a:pPr>
              <a:endParaRPr lang="fa-IR" sz="1600" b="1" dirty="0">
                <a:cs typeface="B Titr" panose="00000700000000000000" pitchFamily="2" charset="-78"/>
              </a:endParaRPr>
            </a:p>
            <a:p>
              <a:pPr algn="ctr">
                <a:lnSpc>
                  <a:spcPct val="150000"/>
                </a:lnSpc>
              </a:pPr>
              <a:endParaRPr lang="fa-IR" sz="1600" b="1" dirty="0" smtClean="0">
                <a:cs typeface="B Titr" panose="00000700000000000000" pitchFamily="2" charset="-78"/>
              </a:endParaRPr>
            </a:p>
            <a:p>
              <a:pPr algn="ctr">
                <a:lnSpc>
                  <a:spcPct val="150000"/>
                </a:lnSpc>
              </a:pPr>
              <a:endParaRPr lang="fa-IR" sz="1600" b="1" dirty="0">
                <a:cs typeface="B Titr" panose="00000700000000000000" pitchFamily="2" charset="-78"/>
              </a:endParaRPr>
            </a:p>
            <a:p>
              <a:pPr algn="ctr">
                <a:lnSpc>
                  <a:spcPct val="150000"/>
                </a:lnSpc>
              </a:pPr>
              <a:endParaRPr lang="fa-IR" sz="1600" b="1" dirty="0" smtClean="0">
                <a:cs typeface="B Titr" panose="00000700000000000000" pitchFamily="2" charset="-78"/>
              </a:endParaRPr>
            </a:p>
            <a:p>
              <a:pPr algn="ctr">
                <a:lnSpc>
                  <a:spcPct val="150000"/>
                </a:lnSpc>
              </a:pPr>
              <a:endParaRPr lang="fa-IR" sz="1600" b="1" dirty="0">
                <a:cs typeface="B Titr" panose="00000700000000000000" pitchFamily="2" charset="-78"/>
              </a:endParaRPr>
            </a:p>
            <a:p>
              <a:pPr algn="ctr">
                <a:lnSpc>
                  <a:spcPct val="150000"/>
                </a:lnSpc>
              </a:pPr>
              <a:endParaRPr lang="fa-IR" sz="1600" b="1" dirty="0" smtClean="0">
                <a:cs typeface="B Titr" panose="00000700000000000000" pitchFamily="2" charset="-78"/>
              </a:endParaRPr>
            </a:p>
            <a:p>
              <a:pPr algn="ctr">
                <a:lnSpc>
                  <a:spcPct val="150000"/>
                </a:lnSpc>
              </a:pPr>
              <a:endParaRPr lang="fa-IR" sz="1600" b="1" dirty="0" smtClean="0">
                <a:cs typeface="B Titr" panose="00000700000000000000" pitchFamily="2" charset="-78"/>
              </a:endParaRPr>
            </a:p>
            <a:p>
              <a:pPr algn="ctr">
                <a:lnSpc>
                  <a:spcPct val="150000"/>
                </a:lnSpc>
              </a:pPr>
              <a:endParaRPr lang="fa-IR" sz="1600" b="1" dirty="0" smtClean="0">
                <a:cs typeface="B Titr" panose="00000700000000000000" pitchFamily="2" charset="-78"/>
              </a:endParaRPr>
            </a:p>
            <a:p>
              <a:pPr algn="ctr">
                <a:lnSpc>
                  <a:spcPct val="150000"/>
                </a:lnSpc>
              </a:pPr>
              <a:endParaRPr lang="fa-IR" sz="1600" b="1" dirty="0" smtClean="0">
                <a:cs typeface="B Titr" panose="00000700000000000000" pitchFamily="2" charset="-78"/>
              </a:endParaRPr>
            </a:p>
            <a:p>
              <a:pPr algn="ctr">
                <a:lnSpc>
                  <a:spcPct val="150000"/>
                </a:lnSpc>
              </a:pPr>
              <a:endParaRPr lang="fa-IR" sz="1600" b="1" dirty="0" smtClean="0">
                <a:cs typeface="B Titr" panose="00000700000000000000" pitchFamily="2" charset="-78"/>
              </a:endParaRPr>
            </a:p>
            <a:p>
              <a:pPr algn="ctr">
                <a:lnSpc>
                  <a:spcPct val="150000"/>
                </a:lnSpc>
              </a:pPr>
              <a:endParaRPr lang="fa-IR" sz="1600" b="1" dirty="0">
                <a:cs typeface="B Titr" panose="00000700000000000000" pitchFamily="2" charset="-78"/>
              </a:endParaRPr>
            </a:p>
            <a:p>
              <a:pPr algn="ctr">
                <a:lnSpc>
                  <a:spcPct val="150000"/>
                </a:lnSpc>
              </a:pPr>
              <a:endParaRPr lang="fa-IR" sz="1600" b="1" dirty="0">
                <a:cs typeface="B Titr" panose="00000700000000000000" pitchFamily="2" charset="-78"/>
              </a:endParaRPr>
            </a:p>
            <a:p>
              <a:pPr algn="ctr">
                <a:lnSpc>
                  <a:spcPct val="150000"/>
                </a:lnSpc>
              </a:pPr>
              <a:endParaRPr lang="fa-IR" sz="1600" b="1" dirty="0" smtClean="0">
                <a:cs typeface="B Titr" panose="00000700000000000000" pitchFamily="2" charset="-78"/>
              </a:endParaRPr>
            </a:p>
          </p:txBody>
        </p:sp>
        <p:sp>
          <p:nvSpPr>
            <p:cNvPr id="10" name="Round Diagonal Corner Rectangle 9"/>
            <p:cNvSpPr/>
            <p:nvPr/>
          </p:nvSpPr>
          <p:spPr>
            <a:xfrm flipV="1">
              <a:off x="7758046" y="1424953"/>
              <a:ext cx="4155282" cy="550954"/>
            </a:xfrm>
            <a:prstGeom prst="round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1" name="Round Diagonal Corner Rectangle 10"/>
            <p:cNvSpPr/>
            <p:nvPr/>
          </p:nvSpPr>
          <p:spPr>
            <a:xfrm>
              <a:off x="7758046" y="1257184"/>
              <a:ext cx="4155282" cy="613474"/>
            </a:xfrm>
            <a:prstGeom prst="round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50800" dist="38100" dir="2700000" algn="tl" rotWithShape="0">
                      <a:prstClr val="black">
                        <a:alpha val="40000"/>
                      </a:prstClr>
                    </a:outerShdw>
                  </a:effectLst>
                  <a:cs typeface="B Titr" panose="00000700000000000000" pitchFamily="2" charset="-78"/>
                </a:rPr>
                <a:t>تاثیر دو نیروی یکسان بر مساحت های سطح های متفاوت</a:t>
              </a:r>
              <a:endParaRPr lang="en-US" sz="2000" dirty="0">
                <a:solidFill>
                  <a:srgbClr val="0070C0"/>
                </a:solidFill>
                <a:effectLst>
                  <a:outerShdw blurRad="50800" dist="38100" dir="2700000" algn="tl" rotWithShape="0">
                    <a:prstClr val="black">
                      <a:alpha val="40000"/>
                    </a:prstClr>
                  </a:outerShdw>
                </a:effectLst>
                <a:cs typeface="B Titr" panose="00000700000000000000" pitchFamily="2" charset="-78"/>
              </a:endParaRPr>
            </a:p>
          </p:txBody>
        </p:sp>
      </p:grpSp>
      <p:sp>
        <p:nvSpPr>
          <p:cNvPr id="23" name="TextBox 22"/>
          <p:cNvSpPr txBox="1"/>
          <p:nvPr/>
        </p:nvSpPr>
        <p:spPr>
          <a:xfrm>
            <a:off x="6136157" y="5795666"/>
            <a:ext cx="6107762" cy="646331"/>
          </a:xfrm>
          <a:prstGeom prst="rect">
            <a:avLst/>
          </a:prstGeom>
          <a:noFill/>
        </p:spPr>
        <p:txBody>
          <a:bodyPr wrap="none" rtlCol="0">
            <a:spAutoFit/>
          </a:bodyPr>
          <a:lstStyle/>
          <a:p>
            <a:pPr algn="ctr"/>
            <a:r>
              <a:rPr lang="fa-IR" b="1" dirty="0" smtClean="0">
                <a:solidFill>
                  <a:srgbClr val="FF0000"/>
                </a:solidFill>
                <a:cs typeface="B Titr" panose="00000700000000000000" pitchFamily="2" charset="-78"/>
              </a:rPr>
              <a:t>« نیرو در سطح کوچکتر متمرکز شده </a:t>
            </a:r>
            <a:r>
              <a:rPr lang="fa-IR" b="1" dirty="0">
                <a:solidFill>
                  <a:srgbClr val="FF0000"/>
                </a:solidFill>
                <a:cs typeface="B Titr" panose="00000700000000000000" pitchFamily="2" charset="-78"/>
              </a:rPr>
              <a:t>درنتیجه فشار بیشتری </a:t>
            </a:r>
            <a:r>
              <a:rPr lang="fa-IR" b="1" dirty="0" smtClean="0">
                <a:solidFill>
                  <a:srgbClr val="FF0000"/>
                </a:solidFill>
                <a:cs typeface="B Titr" panose="00000700000000000000" pitchFamily="2" charset="-78"/>
              </a:rPr>
              <a:t>تولید می </a:t>
            </a:r>
            <a:r>
              <a:rPr lang="fa-IR" b="1" dirty="0">
                <a:solidFill>
                  <a:srgbClr val="FF0000"/>
                </a:solidFill>
                <a:cs typeface="B Titr" panose="00000700000000000000" pitchFamily="2" charset="-78"/>
              </a:rPr>
              <a:t>شود» </a:t>
            </a:r>
            <a:endParaRPr lang="en-US" b="1" dirty="0">
              <a:solidFill>
                <a:srgbClr val="FF0000"/>
              </a:solidFill>
              <a:cs typeface="B Titr" panose="00000700000000000000" pitchFamily="2" charset="-78"/>
            </a:endParaRPr>
          </a:p>
          <a:p>
            <a:pPr algn="ctr"/>
            <a:r>
              <a:rPr lang="fa-IR" b="1" dirty="0" smtClean="0">
                <a:solidFill>
                  <a:srgbClr val="FF0000"/>
                </a:solidFill>
                <a:cs typeface="B Titr" panose="00000700000000000000" pitchFamily="2" charset="-78"/>
              </a:rPr>
              <a:t> </a:t>
            </a:r>
          </a:p>
        </p:txBody>
      </p:sp>
      <p:sp>
        <p:nvSpPr>
          <p:cNvPr id="46" name="TextBox 45"/>
          <p:cNvSpPr txBox="1"/>
          <p:nvPr/>
        </p:nvSpPr>
        <p:spPr>
          <a:xfrm>
            <a:off x="1019694" y="5795666"/>
            <a:ext cx="5330541" cy="923330"/>
          </a:xfrm>
          <a:prstGeom prst="rect">
            <a:avLst/>
          </a:prstGeom>
          <a:noFill/>
        </p:spPr>
        <p:txBody>
          <a:bodyPr wrap="square" rtlCol="0">
            <a:spAutoFit/>
          </a:bodyPr>
          <a:lstStyle/>
          <a:p>
            <a:pPr algn="ctr"/>
            <a:r>
              <a:rPr lang="fa-IR" b="1" dirty="0" smtClean="0">
                <a:solidFill>
                  <a:srgbClr val="FF0000"/>
                </a:solidFill>
                <a:cs typeface="B Titr" panose="00000700000000000000" pitchFamily="2" charset="-78"/>
              </a:rPr>
              <a:t>« نیرودر سطح بزرگتر پخش می شوددرنتیجه </a:t>
            </a:r>
            <a:r>
              <a:rPr lang="fa-IR" b="1" dirty="0">
                <a:solidFill>
                  <a:srgbClr val="FF0000"/>
                </a:solidFill>
                <a:cs typeface="B Titr" panose="00000700000000000000" pitchFamily="2" charset="-78"/>
              </a:rPr>
              <a:t>فشار کمتری </a:t>
            </a:r>
            <a:r>
              <a:rPr lang="fa-IR" b="1" dirty="0" smtClean="0">
                <a:solidFill>
                  <a:srgbClr val="FF0000"/>
                </a:solidFill>
                <a:cs typeface="B Titr" panose="00000700000000000000" pitchFamily="2" charset="-78"/>
              </a:rPr>
              <a:t>تولید می </a:t>
            </a:r>
            <a:r>
              <a:rPr lang="fa-IR" b="1" dirty="0">
                <a:solidFill>
                  <a:srgbClr val="FF0000"/>
                </a:solidFill>
                <a:cs typeface="B Titr" panose="00000700000000000000" pitchFamily="2" charset="-78"/>
              </a:rPr>
              <a:t>شود» </a:t>
            </a:r>
            <a:endParaRPr lang="en-US" b="1" dirty="0">
              <a:solidFill>
                <a:srgbClr val="FF0000"/>
              </a:solidFill>
              <a:cs typeface="B Titr" panose="00000700000000000000" pitchFamily="2" charset="-78"/>
            </a:endParaRPr>
          </a:p>
          <a:p>
            <a:pPr algn="ctr"/>
            <a:endParaRPr lang="fa-IR" b="1" dirty="0" smtClean="0">
              <a:solidFill>
                <a:srgbClr val="FF0000"/>
              </a:solidFill>
              <a:cs typeface="B Titr" panose="00000700000000000000" pitchFamily="2" charset="-78"/>
            </a:endParaRPr>
          </a:p>
        </p:txBody>
      </p:sp>
      <p:grpSp>
        <p:nvGrpSpPr>
          <p:cNvPr id="69" name="Group 68"/>
          <p:cNvGrpSpPr/>
          <p:nvPr/>
        </p:nvGrpSpPr>
        <p:grpSpPr>
          <a:xfrm>
            <a:off x="1773823" y="2067775"/>
            <a:ext cx="3690591" cy="2084389"/>
            <a:chOff x="1773823" y="2067775"/>
            <a:chExt cx="3690591" cy="2084389"/>
          </a:xfrm>
        </p:grpSpPr>
        <p:grpSp>
          <p:nvGrpSpPr>
            <p:cNvPr id="25" name="Group 24"/>
            <p:cNvGrpSpPr/>
            <p:nvPr/>
          </p:nvGrpSpPr>
          <p:grpSpPr>
            <a:xfrm>
              <a:off x="2723124" y="2665061"/>
              <a:ext cx="1653438" cy="1487103"/>
              <a:chOff x="1503121" y="2254685"/>
              <a:chExt cx="1653438" cy="1487103"/>
            </a:xfrm>
          </p:grpSpPr>
          <p:sp>
            <p:nvSpPr>
              <p:cNvPr id="3" name="Parallelogram 2"/>
              <p:cNvSpPr/>
              <p:nvPr/>
            </p:nvSpPr>
            <p:spPr>
              <a:xfrm>
                <a:off x="1803748" y="2254685"/>
                <a:ext cx="977030" cy="450937"/>
              </a:xfrm>
              <a:prstGeom prst="parallelogram">
                <a:avLst>
                  <a:gd name="adj" fmla="val 36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1503123" y="2718148"/>
                <a:ext cx="313151" cy="1023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17941" y="2705622"/>
                <a:ext cx="413358" cy="10361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93304" y="2254685"/>
                <a:ext cx="363255" cy="9236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03121" y="3741787"/>
                <a:ext cx="152817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031299" y="3178329"/>
                <a:ext cx="125260" cy="563459"/>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8" name="Down Arrow 57"/>
            <p:cNvSpPr/>
            <p:nvPr/>
          </p:nvSpPr>
          <p:spPr>
            <a:xfrm>
              <a:off x="3339370" y="2067775"/>
              <a:ext cx="488764" cy="668993"/>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773823" y="3390555"/>
              <a:ext cx="116163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302781" y="3391139"/>
              <a:ext cx="1161633"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6439675" y="2157428"/>
            <a:ext cx="3727959" cy="1994735"/>
            <a:chOff x="6439675" y="2157428"/>
            <a:chExt cx="3727959" cy="1994735"/>
          </a:xfrm>
        </p:grpSpPr>
        <p:grpSp>
          <p:nvGrpSpPr>
            <p:cNvPr id="57" name="Group 56"/>
            <p:cNvGrpSpPr/>
            <p:nvPr/>
          </p:nvGrpSpPr>
          <p:grpSpPr>
            <a:xfrm>
              <a:off x="7535621" y="2669935"/>
              <a:ext cx="1651903" cy="1482228"/>
              <a:chOff x="7468714" y="2347979"/>
              <a:chExt cx="1651903" cy="1482228"/>
            </a:xfrm>
          </p:grpSpPr>
          <p:sp>
            <p:nvSpPr>
              <p:cNvPr id="29" name="Parallelogram 28"/>
              <p:cNvSpPr/>
              <p:nvPr/>
            </p:nvSpPr>
            <p:spPr>
              <a:xfrm>
                <a:off x="7468714" y="2347980"/>
                <a:ext cx="1651903" cy="565620"/>
              </a:xfrm>
              <a:prstGeom prst="parallelogram">
                <a:avLst>
                  <a:gd name="adj" fmla="val 59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7468714" y="2913600"/>
                <a:ext cx="485313" cy="9166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555277" y="2881049"/>
                <a:ext cx="250518" cy="9491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805797" y="2347979"/>
                <a:ext cx="314820" cy="12166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555277" y="3545465"/>
                <a:ext cx="250518" cy="2847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954027" y="3830205"/>
                <a:ext cx="60125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9" name="Down Arrow 58"/>
            <p:cNvSpPr/>
            <p:nvPr/>
          </p:nvSpPr>
          <p:spPr>
            <a:xfrm>
              <a:off x="8133420" y="2157428"/>
              <a:ext cx="488764" cy="668993"/>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6439675" y="3390555"/>
              <a:ext cx="116163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006001" y="3390555"/>
              <a:ext cx="1161633"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3162650" y="1751360"/>
            <a:ext cx="772969" cy="369332"/>
          </a:xfrm>
          <a:prstGeom prst="rect">
            <a:avLst/>
          </a:prstGeom>
          <a:noFill/>
        </p:spPr>
        <p:txBody>
          <a:bodyPr wrap="none" rtlCol="0">
            <a:spAutoFit/>
          </a:bodyPr>
          <a:lstStyle/>
          <a:p>
            <a:r>
              <a:rPr lang="en-US" dirty="0" smtClean="0"/>
              <a:t>F=</a:t>
            </a:r>
            <a:r>
              <a:rPr lang="fa-IR" dirty="0" smtClean="0">
                <a:cs typeface="B Nazanin" panose="00000400000000000000" pitchFamily="2" charset="-78"/>
              </a:rPr>
              <a:t>45</a:t>
            </a:r>
            <a:r>
              <a:rPr lang="en-US" dirty="0" smtClean="0"/>
              <a:t>N</a:t>
            </a:r>
            <a:endParaRPr lang="en-US" dirty="0"/>
          </a:p>
        </p:txBody>
      </p:sp>
      <p:sp>
        <p:nvSpPr>
          <p:cNvPr id="71" name="TextBox 70"/>
          <p:cNvSpPr txBox="1"/>
          <p:nvPr/>
        </p:nvSpPr>
        <p:spPr>
          <a:xfrm>
            <a:off x="7920585" y="1760866"/>
            <a:ext cx="772969" cy="369332"/>
          </a:xfrm>
          <a:prstGeom prst="rect">
            <a:avLst/>
          </a:prstGeom>
          <a:noFill/>
        </p:spPr>
        <p:txBody>
          <a:bodyPr wrap="none" rtlCol="0">
            <a:spAutoFit/>
          </a:bodyPr>
          <a:lstStyle/>
          <a:p>
            <a:r>
              <a:rPr lang="en-US" dirty="0" smtClean="0"/>
              <a:t>F=</a:t>
            </a:r>
            <a:r>
              <a:rPr lang="fa-IR" dirty="0" smtClean="0">
                <a:cs typeface="B Nazanin" panose="00000400000000000000" pitchFamily="2" charset="-78"/>
              </a:rPr>
              <a:t>45</a:t>
            </a:r>
            <a:r>
              <a:rPr lang="en-US" dirty="0" smtClean="0"/>
              <a:t>N</a:t>
            </a:r>
            <a:endParaRPr lang="en-US" dirty="0"/>
          </a:p>
        </p:txBody>
      </p:sp>
      <p:sp>
        <p:nvSpPr>
          <p:cNvPr id="72" name="TextBox 71"/>
          <p:cNvSpPr txBox="1"/>
          <p:nvPr/>
        </p:nvSpPr>
        <p:spPr>
          <a:xfrm>
            <a:off x="4465275" y="3932552"/>
            <a:ext cx="1027845" cy="369332"/>
          </a:xfrm>
          <a:prstGeom prst="rect">
            <a:avLst/>
          </a:prstGeom>
          <a:noFill/>
        </p:spPr>
        <p:txBody>
          <a:bodyPr wrap="none" rtlCol="0">
            <a:spAutoFit/>
          </a:bodyPr>
          <a:lstStyle/>
          <a:p>
            <a:r>
              <a:rPr lang="en-US" dirty="0" smtClean="0"/>
              <a:t>A=</a:t>
            </a:r>
            <a:r>
              <a:rPr lang="fa-IR" dirty="0" smtClean="0">
                <a:cs typeface="B Nazanin" panose="00000400000000000000" pitchFamily="2" charset="-78"/>
              </a:rPr>
              <a:t>0/9</a:t>
            </a:r>
            <a:r>
              <a:rPr lang="en-US" dirty="0" smtClean="0">
                <a:cs typeface="B Nazanin" panose="00000400000000000000" pitchFamily="2" charset="-78"/>
              </a:rPr>
              <a:t> </a:t>
            </a:r>
            <a:r>
              <a:rPr lang="en-US" dirty="0" smtClean="0"/>
              <a:t>m</a:t>
            </a:r>
            <a:r>
              <a:rPr lang="en-US" sz="1400" dirty="0" smtClean="0"/>
              <a:t>2</a:t>
            </a:r>
            <a:endParaRPr lang="en-US" sz="1400" dirty="0"/>
          </a:p>
        </p:txBody>
      </p:sp>
      <p:sp>
        <p:nvSpPr>
          <p:cNvPr id="73" name="TextBox 72"/>
          <p:cNvSpPr txBox="1"/>
          <p:nvPr/>
        </p:nvSpPr>
        <p:spPr>
          <a:xfrm>
            <a:off x="8955008" y="3932552"/>
            <a:ext cx="1071127" cy="369332"/>
          </a:xfrm>
          <a:prstGeom prst="rect">
            <a:avLst/>
          </a:prstGeom>
          <a:noFill/>
        </p:spPr>
        <p:txBody>
          <a:bodyPr wrap="none" rtlCol="0">
            <a:spAutoFit/>
          </a:bodyPr>
          <a:lstStyle/>
          <a:p>
            <a:r>
              <a:rPr lang="en-US" dirty="0" smtClean="0"/>
              <a:t>A=</a:t>
            </a:r>
            <a:r>
              <a:rPr lang="fa-IR" b="1" dirty="0">
                <a:cs typeface="B Nazanin" panose="00000400000000000000" pitchFamily="2" charset="-78"/>
              </a:rPr>
              <a:t>0/3</a:t>
            </a:r>
            <a:r>
              <a:rPr lang="en-US" b="1" dirty="0">
                <a:cs typeface="B Nazanin" panose="00000400000000000000" pitchFamily="2" charset="-78"/>
              </a:rPr>
              <a:t>  </a:t>
            </a:r>
            <a:r>
              <a:rPr lang="en-US" sz="1600" b="1" dirty="0">
                <a:cs typeface="B Nazanin" panose="00000400000000000000" pitchFamily="2" charset="-78"/>
              </a:rPr>
              <a:t>m</a:t>
            </a:r>
            <a:r>
              <a:rPr lang="en-US" sz="1200" b="1" dirty="0">
                <a:cs typeface="B Nazanin" panose="00000400000000000000" pitchFamily="2" charset="-78"/>
              </a:rPr>
              <a:t>2</a:t>
            </a:r>
          </a:p>
        </p:txBody>
      </p:sp>
      <p:sp>
        <p:nvSpPr>
          <p:cNvPr id="74" name="Freeform 73"/>
          <p:cNvSpPr/>
          <p:nvPr/>
        </p:nvSpPr>
        <p:spPr>
          <a:xfrm>
            <a:off x="4036741" y="4148254"/>
            <a:ext cx="579864" cy="269379"/>
          </a:xfrm>
          <a:custGeom>
            <a:avLst/>
            <a:gdLst>
              <a:gd name="connsiteX0" fmla="*/ 0 w 579864"/>
              <a:gd name="connsiteY0" fmla="*/ 0 h 269379"/>
              <a:gd name="connsiteX1" fmla="*/ 156118 w 579864"/>
              <a:gd name="connsiteY1" fmla="*/ 267629 h 269379"/>
              <a:gd name="connsiteX2" fmla="*/ 579864 w 579864"/>
              <a:gd name="connsiteY2" fmla="*/ 122663 h 269379"/>
              <a:gd name="connsiteX3" fmla="*/ 579864 w 579864"/>
              <a:gd name="connsiteY3" fmla="*/ 122663 h 269379"/>
            </a:gdLst>
            <a:ahLst/>
            <a:cxnLst>
              <a:cxn ang="0">
                <a:pos x="connsiteX0" y="connsiteY0"/>
              </a:cxn>
              <a:cxn ang="0">
                <a:pos x="connsiteX1" y="connsiteY1"/>
              </a:cxn>
              <a:cxn ang="0">
                <a:pos x="connsiteX2" y="connsiteY2"/>
              </a:cxn>
              <a:cxn ang="0">
                <a:pos x="connsiteX3" y="connsiteY3"/>
              </a:cxn>
            </a:cxnLst>
            <a:rect l="l" t="t" r="r" b="b"/>
            <a:pathLst>
              <a:path w="579864" h="269379">
                <a:moveTo>
                  <a:pt x="0" y="0"/>
                </a:moveTo>
                <a:cubicBezTo>
                  <a:pt x="29737" y="123592"/>
                  <a:pt x="59474" y="247185"/>
                  <a:pt x="156118" y="267629"/>
                </a:cubicBezTo>
                <a:cubicBezTo>
                  <a:pt x="252762" y="288073"/>
                  <a:pt x="579864" y="122663"/>
                  <a:pt x="579864" y="122663"/>
                </a:cubicBezTo>
                <a:lnTo>
                  <a:pt x="579864" y="122663"/>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8506247" y="4148254"/>
            <a:ext cx="579864" cy="269379"/>
          </a:xfrm>
          <a:custGeom>
            <a:avLst/>
            <a:gdLst>
              <a:gd name="connsiteX0" fmla="*/ 0 w 579864"/>
              <a:gd name="connsiteY0" fmla="*/ 0 h 269379"/>
              <a:gd name="connsiteX1" fmla="*/ 156118 w 579864"/>
              <a:gd name="connsiteY1" fmla="*/ 267629 h 269379"/>
              <a:gd name="connsiteX2" fmla="*/ 579864 w 579864"/>
              <a:gd name="connsiteY2" fmla="*/ 122663 h 269379"/>
              <a:gd name="connsiteX3" fmla="*/ 579864 w 579864"/>
              <a:gd name="connsiteY3" fmla="*/ 122663 h 269379"/>
            </a:gdLst>
            <a:ahLst/>
            <a:cxnLst>
              <a:cxn ang="0">
                <a:pos x="connsiteX0" y="connsiteY0"/>
              </a:cxn>
              <a:cxn ang="0">
                <a:pos x="connsiteX1" y="connsiteY1"/>
              </a:cxn>
              <a:cxn ang="0">
                <a:pos x="connsiteX2" y="connsiteY2"/>
              </a:cxn>
              <a:cxn ang="0">
                <a:pos x="connsiteX3" y="connsiteY3"/>
              </a:cxn>
            </a:cxnLst>
            <a:rect l="l" t="t" r="r" b="b"/>
            <a:pathLst>
              <a:path w="579864" h="269379">
                <a:moveTo>
                  <a:pt x="0" y="0"/>
                </a:moveTo>
                <a:cubicBezTo>
                  <a:pt x="29737" y="123592"/>
                  <a:pt x="59474" y="247185"/>
                  <a:pt x="156118" y="267629"/>
                </a:cubicBezTo>
                <a:cubicBezTo>
                  <a:pt x="252762" y="288073"/>
                  <a:pt x="579864" y="122663"/>
                  <a:pt x="579864" y="122663"/>
                </a:cubicBezTo>
                <a:lnTo>
                  <a:pt x="579864" y="122663"/>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867367" y="4323584"/>
            <a:ext cx="7657596" cy="1558700"/>
            <a:chOff x="8423537" y="3570131"/>
            <a:chExt cx="7657596" cy="1558700"/>
          </a:xfrm>
        </p:grpSpPr>
        <p:grpSp>
          <p:nvGrpSpPr>
            <p:cNvPr id="77" name="Group 76"/>
            <p:cNvGrpSpPr/>
            <p:nvPr/>
          </p:nvGrpSpPr>
          <p:grpSpPr>
            <a:xfrm>
              <a:off x="8423537" y="3570131"/>
              <a:ext cx="1306732" cy="841922"/>
              <a:chOff x="2243226" y="3558218"/>
              <a:chExt cx="1306732" cy="841922"/>
            </a:xfrm>
          </p:grpSpPr>
          <p:sp>
            <p:nvSpPr>
              <p:cNvPr id="92" name="TextBox 91"/>
              <p:cNvSpPr txBox="1"/>
              <p:nvPr/>
            </p:nvSpPr>
            <p:spPr>
              <a:xfrm>
                <a:off x="2243226" y="3705726"/>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93" name="TextBox 92"/>
              <p:cNvSpPr txBox="1"/>
              <p:nvPr/>
            </p:nvSpPr>
            <p:spPr>
              <a:xfrm>
                <a:off x="2470816" y="3686672"/>
                <a:ext cx="1079142"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94" name="TextBox 93"/>
              <p:cNvSpPr txBox="1"/>
              <p:nvPr/>
            </p:nvSpPr>
            <p:spPr>
              <a:xfrm>
                <a:off x="2953075" y="3558218"/>
                <a:ext cx="325730"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F</a:t>
                </a:r>
                <a:endParaRPr lang="en-US" sz="2400" b="1" dirty="0">
                  <a:solidFill>
                    <a:srgbClr val="0070C0"/>
                  </a:solidFill>
                  <a:cs typeface="B Nazanin" panose="00000400000000000000" pitchFamily="2" charset="-78"/>
                </a:endParaRPr>
              </a:p>
            </p:txBody>
          </p:sp>
          <p:sp>
            <p:nvSpPr>
              <p:cNvPr id="95" name="TextBox 94"/>
              <p:cNvSpPr txBox="1"/>
              <p:nvPr/>
            </p:nvSpPr>
            <p:spPr>
              <a:xfrm>
                <a:off x="2925979" y="3938475"/>
                <a:ext cx="370614"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A</a:t>
                </a:r>
                <a:endParaRPr lang="en-US" sz="2400" b="1" dirty="0">
                  <a:solidFill>
                    <a:srgbClr val="0070C0"/>
                  </a:solidFill>
                  <a:cs typeface="B Nazanin" panose="00000400000000000000" pitchFamily="2" charset="-78"/>
                </a:endParaRPr>
              </a:p>
            </p:txBody>
          </p:sp>
        </p:grpSp>
        <p:grpSp>
          <p:nvGrpSpPr>
            <p:cNvPr id="78" name="Group 77"/>
            <p:cNvGrpSpPr/>
            <p:nvPr/>
          </p:nvGrpSpPr>
          <p:grpSpPr>
            <a:xfrm>
              <a:off x="8423537" y="4457477"/>
              <a:ext cx="1657379" cy="671354"/>
              <a:chOff x="2370641" y="3636453"/>
              <a:chExt cx="1657379" cy="671354"/>
            </a:xfrm>
          </p:grpSpPr>
          <p:sp>
            <p:nvSpPr>
              <p:cNvPr id="88" name="TextBox 87"/>
              <p:cNvSpPr txBox="1"/>
              <p:nvPr/>
            </p:nvSpPr>
            <p:spPr>
              <a:xfrm>
                <a:off x="2370641" y="3707642"/>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89" name="TextBox 88"/>
              <p:cNvSpPr txBox="1"/>
              <p:nvPr/>
            </p:nvSpPr>
            <p:spPr>
              <a:xfrm>
                <a:off x="2778960" y="3715361"/>
                <a:ext cx="1249060"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90" name="TextBox 89"/>
              <p:cNvSpPr txBox="1"/>
              <p:nvPr/>
            </p:nvSpPr>
            <p:spPr>
              <a:xfrm>
                <a:off x="3153606" y="3636453"/>
                <a:ext cx="577402"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45</a:t>
                </a:r>
                <a:r>
                  <a:rPr lang="en-US" sz="1600" b="1" dirty="0" smtClean="0">
                    <a:solidFill>
                      <a:srgbClr val="0070C0"/>
                    </a:solidFill>
                    <a:cs typeface="B Nazanin" panose="00000400000000000000" pitchFamily="2" charset="-78"/>
                  </a:rPr>
                  <a:t>N</a:t>
                </a:r>
                <a:endParaRPr lang="en-US" b="1" dirty="0">
                  <a:solidFill>
                    <a:srgbClr val="0070C0"/>
                  </a:solidFill>
                  <a:cs typeface="B Nazanin" panose="00000400000000000000" pitchFamily="2" charset="-78"/>
                </a:endParaRPr>
              </a:p>
            </p:txBody>
          </p:sp>
          <p:sp>
            <p:nvSpPr>
              <p:cNvPr id="91" name="TextBox 90"/>
              <p:cNvSpPr txBox="1"/>
              <p:nvPr/>
            </p:nvSpPr>
            <p:spPr>
              <a:xfrm>
                <a:off x="2925979" y="3938475"/>
                <a:ext cx="805029"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0/9</a:t>
                </a:r>
                <a:r>
                  <a:rPr lang="en-US" b="1" dirty="0" smtClean="0">
                    <a:solidFill>
                      <a:srgbClr val="0070C0"/>
                    </a:solidFill>
                    <a:cs typeface="B Nazanin" panose="00000400000000000000" pitchFamily="2" charset="-78"/>
                  </a:rPr>
                  <a:t>  </a:t>
                </a:r>
                <a:r>
                  <a:rPr lang="en-US" sz="1600" b="1" dirty="0" smtClean="0">
                    <a:solidFill>
                      <a:srgbClr val="0070C0"/>
                    </a:solidFill>
                    <a:cs typeface="B Nazanin" panose="00000400000000000000" pitchFamily="2" charset="-78"/>
                  </a:rPr>
                  <a:t>m</a:t>
                </a:r>
                <a:r>
                  <a:rPr lang="en-US" sz="1200" b="1" dirty="0" smtClean="0">
                    <a:solidFill>
                      <a:srgbClr val="0070C0"/>
                    </a:solidFill>
                    <a:cs typeface="B Nazanin" panose="00000400000000000000" pitchFamily="2" charset="-78"/>
                  </a:rPr>
                  <a:t>2</a:t>
                </a:r>
                <a:endParaRPr lang="en-US" sz="1200" b="1" dirty="0">
                  <a:solidFill>
                    <a:srgbClr val="0070C0"/>
                  </a:solidFill>
                  <a:cs typeface="B Nazanin" panose="00000400000000000000" pitchFamily="2" charset="-78"/>
                </a:endParaRPr>
              </a:p>
            </p:txBody>
          </p:sp>
        </p:grpSp>
        <p:grpSp>
          <p:nvGrpSpPr>
            <p:cNvPr id="79" name="Group 78"/>
            <p:cNvGrpSpPr/>
            <p:nvPr/>
          </p:nvGrpSpPr>
          <p:grpSpPr>
            <a:xfrm>
              <a:off x="10272088" y="4589530"/>
              <a:ext cx="5809045" cy="393441"/>
              <a:chOff x="4219192" y="2906558"/>
              <a:chExt cx="5809045" cy="393441"/>
            </a:xfrm>
          </p:grpSpPr>
          <p:sp>
            <p:nvSpPr>
              <p:cNvPr id="81" name="TextBox 80"/>
              <p:cNvSpPr txBox="1"/>
              <p:nvPr/>
            </p:nvSpPr>
            <p:spPr>
              <a:xfrm>
                <a:off x="4219192" y="2906558"/>
                <a:ext cx="300083" cy="369332"/>
              </a:xfrm>
              <a:prstGeom prst="rect">
                <a:avLst/>
              </a:prstGeom>
              <a:noFill/>
            </p:spPr>
            <p:txBody>
              <a:bodyPr wrap="none" rtlCol="0">
                <a:spAutoFit/>
              </a:bodyPr>
              <a:lstStyle/>
              <a:p>
                <a:pPr algn="r" rtl="1"/>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18" name="TextBox 117"/>
              <p:cNvSpPr txBox="1"/>
              <p:nvPr/>
            </p:nvSpPr>
            <p:spPr>
              <a:xfrm>
                <a:off x="9728154" y="2930667"/>
                <a:ext cx="300083" cy="369332"/>
              </a:xfrm>
              <a:prstGeom prst="rect">
                <a:avLst/>
              </a:prstGeom>
              <a:noFill/>
            </p:spPr>
            <p:txBody>
              <a:bodyPr wrap="none" rtlCol="0">
                <a:spAutoFit/>
              </a:bodyPr>
              <a:lstStyle/>
              <a:p>
                <a:pPr algn="r" rtl="1"/>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grpSp>
      </p:grpSp>
      <p:sp>
        <p:nvSpPr>
          <p:cNvPr id="96" name="TextBox 95"/>
          <p:cNvSpPr txBox="1"/>
          <p:nvPr/>
        </p:nvSpPr>
        <p:spPr>
          <a:xfrm>
            <a:off x="3770823" y="4597396"/>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97" name="TextBox 96"/>
              <p:cNvSpPr txBox="1"/>
              <p:nvPr/>
            </p:nvSpPr>
            <p:spPr>
              <a:xfrm>
                <a:off x="3888161" y="5238824"/>
                <a:ext cx="647934" cy="491160"/>
              </a:xfrm>
              <a:prstGeom prst="rect">
                <a:avLst/>
              </a:prstGeom>
              <a:noFill/>
            </p:spPr>
            <p:txBody>
              <a:bodyPr wrap="none" rtlCol="0">
                <a:spAutoFit/>
              </a:bodyPr>
              <a:lstStyle/>
              <a:p>
                <a:r>
                  <a:rPr lang="fa-IR" b="1" dirty="0" smtClean="0">
                    <a:solidFill>
                      <a:srgbClr val="0070C0"/>
                    </a:solidFill>
                    <a:cs typeface="B Nazanin" panose="00000400000000000000" pitchFamily="2" charset="-78"/>
                  </a:rPr>
                  <a:t>50</a:t>
                </a:r>
                <a14:m>
                  <m:oMath xmlns:m="http://schemas.openxmlformats.org/officeDocument/2006/math">
                    <m:f>
                      <m:fPr>
                        <m:ctrlPr>
                          <a:rPr lang="fa-IR" b="1" i="1" smtClean="0">
                            <a:solidFill>
                              <a:srgbClr val="0070C0"/>
                            </a:solidFill>
                            <a:latin typeface="Cambria Math" panose="02040503050406030204" pitchFamily="18" charset="0"/>
                            <a:cs typeface="B Nazanin" panose="00000400000000000000" pitchFamily="2" charset="-78"/>
                          </a:rPr>
                        </m:ctrlPr>
                      </m:fPr>
                      <m:num>
                        <m:r>
                          <a:rPr lang="en-US" b="1" i="1" smtClean="0">
                            <a:solidFill>
                              <a:srgbClr val="0070C0"/>
                            </a:solidFill>
                            <a:latin typeface="Cambria Math" panose="02040503050406030204" pitchFamily="18" charset="0"/>
                            <a:cs typeface="B Nazanin" panose="00000400000000000000" pitchFamily="2" charset="-78"/>
                          </a:rPr>
                          <m:t>𝑵</m:t>
                        </m:r>
                      </m:num>
                      <m:den>
                        <m:r>
                          <a:rPr lang="en-US" b="1" i="1" smtClean="0">
                            <a:solidFill>
                              <a:srgbClr val="0070C0"/>
                            </a:solidFill>
                            <a:latin typeface="Cambria Math" panose="02040503050406030204" pitchFamily="18" charset="0"/>
                            <a:cs typeface="B Nazanin" panose="00000400000000000000" pitchFamily="2" charset="-78"/>
                          </a:rPr>
                          <m:t>𝒎</m:t>
                        </m:r>
                        <m:r>
                          <a:rPr lang="en-US" b="1" i="1" smtClean="0">
                            <a:solidFill>
                              <a:srgbClr val="0070C0"/>
                            </a:solidFill>
                            <a:latin typeface="Cambria Math" panose="02040503050406030204" pitchFamily="18" charset="0"/>
                            <a:cs typeface="B Nazanin" panose="00000400000000000000" pitchFamily="2" charset="-78"/>
                          </a:rPr>
                          <m:t>𝟐</m:t>
                        </m:r>
                      </m:den>
                    </m:f>
                  </m:oMath>
                </a14:m>
                <a:endParaRPr lang="en-US" b="1" dirty="0">
                  <a:solidFill>
                    <a:srgbClr val="0070C0"/>
                  </a:solidFill>
                  <a:cs typeface="B Nazanin" panose="00000400000000000000" pitchFamily="2" charset="-78"/>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3888161" y="5238824"/>
                <a:ext cx="647934" cy="491160"/>
              </a:xfrm>
              <a:prstGeom prst="rect">
                <a:avLst/>
              </a:prstGeom>
              <a:blipFill rotWithShape="0">
                <a:blip r:embed="rId3"/>
                <a:stretch>
                  <a:fillRect l="-8491" b="-14815"/>
                </a:stretch>
              </a:blipFill>
            </p:spPr>
            <p:txBody>
              <a:bodyPr/>
              <a:lstStyle/>
              <a:p>
                <a:r>
                  <a:rPr lang="fa-IR">
                    <a:noFill/>
                  </a:rPr>
                  <a:t> </a:t>
                </a:r>
              </a:p>
            </p:txBody>
          </p:sp>
        </mc:Fallback>
      </mc:AlternateContent>
      <p:sp>
        <p:nvSpPr>
          <p:cNvPr id="98" name="TextBox 97"/>
          <p:cNvSpPr txBox="1"/>
          <p:nvPr/>
        </p:nvSpPr>
        <p:spPr>
          <a:xfrm>
            <a:off x="4390647" y="5315127"/>
            <a:ext cx="518860" cy="338554"/>
          </a:xfrm>
          <a:prstGeom prst="rect">
            <a:avLst/>
          </a:prstGeom>
          <a:noFill/>
        </p:spPr>
        <p:txBody>
          <a:bodyPr wrap="none" rtlCol="0">
            <a:spAutoFit/>
          </a:bodyPr>
          <a:lstStyle/>
          <a:p>
            <a:r>
              <a:rPr lang="en-US" sz="1600" b="1" dirty="0" smtClean="0">
                <a:solidFill>
                  <a:srgbClr val="0070C0"/>
                </a:solidFill>
                <a:cs typeface="B Nazanin" panose="00000400000000000000" pitchFamily="2" charset="-78"/>
              </a:rPr>
              <a:t>(Pa)</a:t>
            </a:r>
            <a:endParaRPr lang="en-US" sz="1600" b="1" dirty="0">
              <a:solidFill>
                <a:srgbClr val="0070C0"/>
              </a:solidFill>
              <a:cs typeface="B Nazanin" panose="00000400000000000000" pitchFamily="2" charset="-78"/>
            </a:endParaRPr>
          </a:p>
        </p:txBody>
      </p:sp>
      <p:grpSp>
        <p:nvGrpSpPr>
          <p:cNvPr id="99" name="Group 98"/>
          <p:cNvGrpSpPr/>
          <p:nvPr/>
        </p:nvGrpSpPr>
        <p:grpSpPr>
          <a:xfrm>
            <a:off x="7091058" y="4318936"/>
            <a:ext cx="1657379" cy="1558700"/>
            <a:chOff x="8423537" y="3570131"/>
            <a:chExt cx="1657379" cy="1558700"/>
          </a:xfrm>
        </p:grpSpPr>
        <p:grpSp>
          <p:nvGrpSpPr>
            <p:cNvPr id="100" name="Group 99"/>
            <p:cNvGrpSpPr/>
            <p:nvPr/>
          </p:nvGrpSpPr>
          <p:grpSpPr>
            <a:xfrm>
              <a:off x="8423537" y="3570131"/>
              <a:ext cx="1306732" cy="841922"/>
              <a:chOff x="2243226" y="3558218"/>
              <a:chExt cx="1306732" cy="841922"/>
            </a:xfrm>
          </p:grpSpPr>
          <p:sp>
            <p:nvSpPr>
              <p:cNvPr id="112" name="TextBox 111"/>
              <p:cNvSpPr txBox="1"/>
              <p:nvPr/>
            </p:nvSpPr>
            <p:spPr>
              <a:xfrm>
                <a:off x="2243226" y="3705726"/>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113" name="TextBox 112"/>
              <p:cNvSpPr txBox="1"/>
              <p:nvPr/>
            </p:nvSpPr>
            <p:spPr>
              <a:xfrm>
                <a:off x="2470816" y="3686672"/>
                <a:ext cx="1079142"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14" name="TextBox 113"/>
              <p:cNvSpPr txBox="1"/>
              <p:nvPr/>
            </p:nvSpPr>
            <p:spPr>
              <a:xfrm>
                <a:off x="2953075" y="3558218"/>
                <a:ext cx="325730"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F</a:t>
                </a:r>
                <a:endParaRPr lang="en-US" sz="2400" b="1" dirty="0">
                  <a:solidFill>
                    <a:srgbClr val="0070C0"/>
                  </a:solidFill>
                  <a:cs typeface="B Nazanin" panose="00000400000000000000" pitchFamily="2" charset="-78"/>
                </a:endParaRPr>
              </a:p>
            </p:txBody>
          </p:sp>
          <p:sp>
            <p:nvSpPr>
              <p:cNvPr id="115" name="TextBox 114"/>
              <p:cNvSpPr txBox="1"/>
              <p:nvPr/>
            </p:nvSpPr>
            <p:spPr>
              <a:xfrm>
                <a:off x="2925979" y="3938475"/>
                <a:ext cx="370614"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A</a:t>
                </a:r>
                <a:endParaRPr lang="en-US" sz="2400" b="1" dirty="0">
                  <a:solidFill>
                    <a:srgbClr val="0070C0"/>
                  </a:solidFill>
                  <a:cs typeface="B Nazanin" panose="00000400000000000000" pitchFamily="2" charset="-78"/>
                </a:endParaRPr>
              </a:p>
            </p:txBody>
          </p:sp>
        </p:grpSp>
        <p:grpSp>
          <p:nvGrpSpPr>
            <p:cNvPr id="101" name="Group 100"/>
            <p:cNvGrpSpPr/>
            <p:nvPr/>
          </p:nvGrpSpPr>
          <p:grpSpPr>
            <a:xfrm>
              <a:off x="8423537" y="4457477"/>
              <a:ext cx="1657379" cy="671354"/>
              <a:chOff x="2370641" y="3636453"/>
              <a:chExt cx="1657379" cy="671354"/>
            </a:xfrm>
          </p:grpSpPr>
          <p:sp>
            <p:nvSpPr>
              <p:cNvPr id="108" name="TextBox 107"/>
              <p:cNvSpPr txBox="1"/>
              <p:nvPr/>
            </p:nvSpPr>
            <p:spPr>
              <a:xfrm>
                <a:off x="2370641" y="3707642"/>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109" name="TextBox 108"/>
              <p:cNvSpPr txBox="1"/>
              <p:nvPr/>
            </p:nvSpPr>
            <p:spPr>
              <a:xfrm>
                <a:off x="2778960" y="3715361"/>
                <a:ext cx="1249060"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10" name="TextBox 109"/>
              <p:cNvSpPr txBox="1"/>
              <p:nvPr/>
            </p:nvSpPr>
            <p:spPr>
              <a:xfrm>
                <a:off x="3153606" y="3636453"/>
                <a:ext cx="577402"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45</a:t>
                </a:r>
                <a:r>
                  <a:rPr lang="en-US" sz="1600" b="1" dirty="0" smtClean="0">
                    <a:solidFill>
                      <a:srgbClr val="0070C0"/>
                    </a:solidFill>
                    <a:cs typeface="B Nazanin" panose="00000400000000000000" pitchFamily="2" charset="-78"/>
                  </a:rPr>
                  <a:t>N</a:t>
                </a:r>
                <a:endParaRPr lang="en-US" b="1" dirty="0">
                  <a:solidFill>
                    <a:srgbClr val="0070C0"/>
                  </a:solidFill>
                  <a:cs typeface="B Nazanin" panose="00000400000000000000" pitchFamily="2" charset="-78"/>
                </a:endParaRPr>
              </a:p>
            </p:txBody>
          </p:sp>
          <p:sp>
            <p:nvSpPr>
              <p:cNvPr id="111" name="TextBox 110"/>
              <p:cNvSpPr txBox="1"/>
              <p:nvPr/>
            </p:nvSpPr>
            <p:spPr>
              <a:xfrm>
                <a:off x="2925979" y="3938475"/>
                <a:ext cx="822661"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0/</a:t>
                </a:r>
                <a:r>
                  <a:rPr lang="fa-IR" b="1" dirty="0">
                    <a:solidFill>
                      <a:srgbClr val="0070C0"/>
                    </a:solidFill>
                    <a:cs typeface="B Nazanin" panose="00000400000000000000" pitchFamily="2" charset="-78"/>
                  </a:rPr>
                  <a:t>3</a:t>
                </a:r>
                <a:r>
                  <a:rPr lang="en-US" b="1" dirty="0" smtClean="0">
                    <a:solidFill>
                      <a:srgbClr val="0070C0"/>
                    </a:solidFill>
                    <a:cs typeface="B Nazanin" panose="00000400000000000000" pitchFamily="2" charset="-78"/>
                  </a:rPr>
                  <a:t>  </a:t>
                </a:r>
                <a:r>
                  <a:rPr lang="en-US" sz="1600" b="1" dirty="0" smtClean="0">
                    <a:solidFill>
                      <a:srgbClr val="0070C0"/>
                    </a:solidFill>
                    <a:cs typeface="B Nazanin" panose="00000400000000000000" pitchFamily="2" charset="-78"/>
                  </a:rPr>
                  <a:t>m</a:t>
                </a:r>
                <a:r>
                  <a:rPr lang="en-US" sz="1200" b="1" dirty="0" smtClean="0">
                    <a:solidFill>
                      <a:srgbClr val="0070C0"/>
                    </a:solidFill>
                    <a:cs typeface="B Nazanin" panose="00000400000000000000" pitchFamily="2" charset="-78"/>
                  </a:rPr>
                  <a:t>2</a:t>
                </a:r>
                <a:endParaRPr lang="en-US" sz="1200" b="1" dirty="0">
                  <a:solidFill>
                    <a:srgbClr val="0070C0"/>
                  </a:solidFill>
                  <a:cs typeface="B Nazanin" panose="00000400000000000000" pitchFamily="2" charset="-78"/>
                </a:endParaRPr>
              </a:p>
            </p:txBody>
          </p:sp>
        </p:grpSp>
      </p:grpSp>
      <p:sp>
        <p:nvSpPr>
          <p:cNvPr id="116" name="TextBox 115"/>
          <p:cNvSpPr txBox="1"/>
          <p:nvPr/>
        </p:nvSpPr>
        <p:spPr>
          <a:xfrm>
            <a:off x="9049550" y="5255439"/>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17" name="TextBox 116"/>
              <p:cNvSpPr txBox="1"/>
              <p:nvPr/>
            </p:nvSpPr>
            <p:spPr>
              <a:xfrm>
                <a:off x="9357290" y="5238824"/>
                <a:ext cx="728084" cy="491160"/>
              </a:xfrm>
              <a:prstGeom prst="rect">
                <a:avLst/>
              </a:prstGeom>
              <a:noFill/>
            </p:spPr>
            <p:txBody>
              <a:bodyPr wrap="none" rtlCol="0">
                <a:spAutoFit/>
              </a:bodyPr>
              <a:lstStyle/>
              <a:p>
                <a:r>
                  <a:rPr lang="fa-IR" b="1" dirty="0" smtClean="0">
                    <a:solidFill>
                      <a:srgbClr val="0070C0"/>
                    </a:solidFill>
                    <a:cs typeface="B Nazanin" panose="00000400000000000000" pitchFamily="2" charset="-78"/>
                  </a:rPr>
                  <a:t>150</a:t>
                </a:r>
                <a14:m>
                  <m:oMath xmlns:m="http://schemas.openxmlformats.org/officeDocument/2006/math">
                    <m:f>
                      <m:fPr>
                        <m:ctrlPr>
                          <a:rPr lang="fa-IR" b="1" i="1" smtClean="0">
                            <a:solidFill>
                              <a:srgbClr val="0070C0"/>
                            </a:solidFill>
                            <a:latin typeface="Cambria Math" panose="02040503050406030204" pitchFamily="18" charset="0"/>
                            <a:cs typeface="B Nazanin" panose="00000400000000000000" pitchFamily="2" charset="-78"/>
                          </a:rPr>
                        </m:ctrlPr>
                      </m:fPr>
                      <m:num>
                        <m:r>
                          <a:rPr lang="en-US" b="1" i="1" smtClean="0">
                            <a:solidFill>
                              <a:srgbClr val="0070C0"/>
                            </a:solidFill>
                            <a:latin typeface="Cambria Math" panose="02040503050406030204" pitchFamily="18" charset="0"/>
                            <a:cs typeface="B Nazanin" panose="00000400000000000000" pitchFamily="2" charset="-78"/>
                          </a:rPr>
                          <m:t>𝑵</m:t>
                        </m:r>
                      </m:num>
                      <m:den>
                        <m:r>
                          <a:rPr lang="en-US" b="1" i="1" smtClean="0">
                            <a:solidFill>
                              <a:srgbClr val="0070C0"/>
                            </a:solidFill>
                            <a:latin typeface="Cambria Math" panose="02040503050406030204" pitchFamily="18" charset="0"/>
                            <a:cs typeface="B Nazanin" panose="00000400000000000000" pitchFamily="2" charset="-78"/>
                          </a:rPr>
                          <m:t>𝒎</m:t>
                        </m:r>
                        <m:r>
                          <a:rPr lang="en-US" b="1" i="1" smtClean="0">
                            <a:solidFill>
                              <a:srgbClr val="0070C0"/>
                            </a:solidFill>
                            <a:latin typeface="Cambria Math" panose="02040503050406030204" pitchFamily="18" charset="0"/>
                            <a:cs typeface="B Nazanin" panose="00000400000000000000" pitchFamily="2" charset="-78"/>
                          </a:rPr>
                          <m:t>𝟐</m:t>
                        </m:r>
                      </m:den>
                    </m:f>
                  </m:oMath>
                </a14:m>
                <a:endParaRPr lang="en-US" b="1" dirty="0">
                  <a:solidFill>
                    <a:srgbClr val="0070C0"/>
                  </a:solidFill>
                  <a:cs typeface="B Nazanin" panose="00000400000000000000" pitchFamily="2" charset="-78"/>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9357290" y="5238824"/>
                <a:ext cx="728084" cy="491160"/>
              </a:xfrm>
              <a:prstGeom prst="rect">
                <a:avLst/>
              </a:prstGeom>
              <a:blipFill rotWithShape="0">
                <a:blip r:embed="rId4"/>
                <a:stretch>
                  <a:fillRect l="-7563" b="-14815"/>
                </a:stretch>
              </a:blipFill>
            </p:spPr>
            <p:txBody>
              <a:bodyPr/>
              <a:lstStyle/>
              <a:p>
                <a:r>
                  <a:rPr lang="fa-IR">
                    <a:noFill/>
                  </a:rPr>
                  <a:t> </a:t>
                </a:r>
              </a:p>
            </p:txBody>
          </p:sp>
        </mc:Fallback>
      </mc:AlternateContent>
      <p:sp>
        <p:nvSpPr>
          <p:cNvPr id="119" name="TextBox 118"/>
          <p:cNvSpPr txBox="1"/>
          <p:nvPr/>
        </p:nvSpPr>
        <p:spPr>
          <a:xfrm>
            <a:off x="3550978" y="5255439"/>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120" name="TextBox 119"/>
          <p:cNvSpPr txBox="1"/>
          <p:nvPr/>
        </p:nvSpPr>
        <p:spPr>
          <a:xfrm>
            <a:off x="9921930" y="5287743"/>
            <a:ext cx="518860" cy="338554"/>
          </a:xfrm>
          <a:prstGeom prst="rect">
            <a:avLst/>
          </a:prstGeom>
          <a:noFill/>
        </p:spPr>
        <p:txBody>
          <a:bodyPr wrap="none" rtlCol="0">
            <a:spAutoFit/>
          </a:bodyPr>
          <a:lstStyle/>
          <a:p>
            <a:r>
              <a:rPr lang="en-US" sz="1600" b="1" dirty="0" smtClean="0">
                <a:solidFill>
                  <a:srgbClr val="0070C0"/>
                </a:solidFill>
                <a:cs typeface="B Nazanin" panose="00000400000000000000" pitchFamily="2" charset="-78"/>
              </a:rPr>
              <a:t>(Pa)</a:t>
            </a:r>
            <a:endParaRPr lang="en-US" sz="1600" b="1" dirty="0">
              <a:solidFill>
                <a:srgbClr val="0070C0"/>
              </a:solidFill>
              <a:cs typeface="B Nazanin" panose="00000400000000000000" pitchFamily="2" charset="-78"/>
            </a:endParaRPr>
          </a:p>
        </p:txBody>
      </p:sp>
      <p:sp>
        <p:nvSpPr>
          <p:cNvPr id="80" name="Rounded Rectangle 79">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82" name="Rounded Rectangle 81">
            <a:hlinkClick r:id="rId5"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83" name="Rounded Rectangle 82">
            <a:hlinkClick r:id="rId6"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4091151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2280343"/>
            <a:ext cx="12191999" cy="857726"/>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35" name="TextBox 34"/>
          <p:cNvSpPr txBox="1"/>
          <p:nvPr/>
        </p:nvSpPr>
        <p:spPr>
          <a:xfrm>
            <a:off x="1150314" y="394534"/>
            <a:ext cx="10645558" cy="3416320"/>
          </a:xfrm>
          <a:prstGeom prst="rect">
            <a:avLst/>
          </a:prstGeom>
          <a:noFill/>
        </p:spPr>
        <p:txBody>
          <a:bodyPr wrap="square" rtlCol="0">
            <a:spAutoFit/>
          </a:bodyPr>
          <a:lstStyle/>
          <a:p>
            <a:pPr algn="r"/>
            <a:r>
              <a:rPr lang="fa-IR" b="1" dirty="0" smtClean="0">
                <a:solidFill>
                  <a:srgbClr val="FF0000"/>
                </a:solidFill>
                <a:cs typeface="2  Titr" panose="00000700000000000000" pitchFamily="2" charset="-78"/>
              </a:rPr>
              <a:t>مثال 1:</a:t>
            </a:r>
          </a:p>
          <a:p>
            <a:pPr algn="r" rtl="1"/>
            <a:r>
              <a:rPr lang="fa-IR" b="1" dirty="0" smtClean="0">
                <a:cs typeface="2  Titr" panose="00000700000000000000" pitchFamily="2" charset="-78"/>
              </a:rPr>
              <a:t>مکعبی به جرم 360 کیلوگرم با ابعاد </a:t>
            </a:r>
            <a:r>
              <a:rPr lang="fa-IR" b="1" dirty="0">
                <a:cs typeface="2  Titr" panose="00000700000000000000" pitchFamily="2" charset="-78"/>
              </a:rPr>
              <a:t>0/2 × </a:t>
            </a:r>
            <a:r>
              <a:rPr lang="fa-IR" b="1" dirty="0" smtClean="0">
                <a:cs typeface="2  Titr" panose="00000700000000000000" pitchFamily="2" charset="-78"/>
              </a:rPr>
              <a:t>0/5 ×1  متر در اختیار داریم . مکعب را از وجه های مختلف روی سطح صاف افقی زمین قرار می دهیم.بیشترین و کمترین فشاری که از سوی از سوی نیروی وزن مکعب به سطح زمین وارد می شود، به صورت زیر قابل محاسبه است:</a:t>
            </a:r>
          </a:p>
          <a:p>
            <a:endParaRPr lang="fa-IR" b="1" dirty="0" smtClean="0">
              <a:cs typeface="2  Titr" panose="00000700000000000000" pitchFamily="2" charset="-78"/>
            </a:endParaRPr>
          </a:p>
          <a:p>
            <a:endParaRPr lang="fa-IR" b="1" dirty="0">
              <a:cs typeface="2  Titr" panose="00000700000000000000" pitchFamily="2" charset="-78"/>
            </a:endParaRPr>
          </a:p>
          <a:p>
            <a:endParaRPr lang="fa-IR" b="1" dirty="0" smtClean="0">
              <a:cs typeface="2  Titr" panose="00000700000000000000" pitchFamily="2" charset="-78"/>
            </a:endParaRPr>
          </a:p>
          <a:p>
            <a:endParaRPr lang="fa-IR" b="1" dirty="0">
              <a:cs typeface="2  Titr" panose="00000700000000000000" pitchFamily="2" charset="-78"/>
            </a:endParaRPr>
          </a:p>
          <a:p>
            <a:endParaRPr lang="fa-IR" b="1" dirty="0" smtClean="0">
              <a:cs typeface="2  Titr" panose="00000700000000000000" pitchFamily="2" charset="-78"/>
            </a:endParaRPr>
          </a:p>
          <a:p>
            <a:endParaRPr lang="fa-IR" b="1" dirty="0">
              <a:cs typeface="2  Titr" panose="00000700000000000000" pitchFamily="2" charset="-78"/>
            </a:endParaRPr>
          </a:p>
          <a:p>
            <a:endParaRPr lang="fa-IR" b="1" dirty="0" smtClean="0">
              <a:cs typeface="2  Titr" panose="00000700000000000000" pitchFamily="2" charset="-78"/>
            </a:endParaRPr>
          </a:p>
          <a:p>
            <a:r>
              <a:rPr lang="fa-IR" b="1" dirty="0" smtClean="0">
                <a:cs typeface="2  Titr" panose="00000700000000000000" pitchFamily="2" charset="-78"/>
              </a:rPr>
              <a:t> </a:t>
            </a:r>
            <a:endParaRPr lang="en-US" b="1" dirty="0">
              <a:cs typeface="2  Titr" panose="00000700000000000000" pitchFamily="2" charset="-78"/>
            </a:endParaRPr>
          </a:p>
        </p:txBody>
      </p:sp>
      <p:sp>
        <p:nvSpPr>
          <p:cNvPr id="43" name="Cube 42"/>
          <p:cNvSpPr/>
          <p:nvPr/>
        </p:nvSpPr>
        <p:spPr>
          <a:xfrm>
            <a:off x="5114623" y="1586606"/>
            <a:ext cx="1819183" cy="1239681"/>
          </a:xfrm>
          <a:prstGeom prst="cube">
            <a:avLst>
              <a:gd name="adj" fmla="val 20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be 43"/>
          <p:cNvSpPr/>
          <p:nvPr/>
        </p:nvSpPr>
        <p:spPr>
          <a:xfrm rot="16200000">
            <a:off x="8480670" y="1614432"/>
            <a:ext cx="1710750" cy="1350314"/>
          </a:xfrm>
          <a:prstGeom prst="cube">
            <a:avLst>
              <a:gd name="adj" fmla="val 203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be 45"/>
          <p:cNvSpPr/>
          <p:nvPr/>
        </p:nvSpPr>
        <p:spPr>
          <a:xfrm>
            <a:off x="1985876" y="1947999"/>
            <a:ext cx="2025054" cy="1036070"/>
          </a:xfrm>
          <a:prstGeom prst="cube">
            <a:avLst>
              <a:gd name="adj" fmla="val 46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2  Titr" panose="00000700000000000000" pitchFamily="2" charset="-78"/>
            </a:endParaRPr>
          </a:p>
        </p:txBody>
      </p:sp>
      <p:grpSp>
        <p:nvGrpSpPr>
          <p:cNvPr id="2" name="Group 1"/>
          <p:cNvGrpSpPr/>
          <p:nvPr/>
        </p:nvGrpSpPr>
        <p:grpSpPr>
          <a:xfrm>
            <a:off x="8097030" y="3092406"/>
            <a:ext cx="2588315" cy="3225749"/>
            <a:chOff x="8098079" y="3570131"/>
            <a:chExt cx="2588315" cy="3225749"/>
          </a:xfrm>
        </p:grpSpPr>
        <p:grpSp>
          <p:nvGrpSpPr>
            <p:cNvPr id="52" name="Group 51"/>
            <p:cNvGrpSpPr/>
            <p:nvPr/>
          </p:nvGrpSpPr>
          <p:grpSpPr>
            <a:xfrm>
              <a:off x="8237561" y="3570131"/>
              <a:ext cx="1492708" cy="841922"/>
              <a:chOff x="2057250" y="3558218"/>
              <a:chExt cx="1492708" cy="841922"/>
            </a:xfrm>
          </p:grpSpPr>
          <p:sp>
            <p:nvSpPr>
              <p:cNvPr id="53" name="TextBox 52"/>
              <p:cNvSpPr txBox="1"/>
              <p:nvPr/>
            </p:nvSpPr>
            <p:spPr>
              <a:xfrm>
                <a:off x="2057250" y="3705726"/>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54" name="TextBox 53"/>
              <p:cNvSpPr txBox="1"/>
              <p:nvPr/>
            </p:nvSpPr>
            <p:spPr>
              <a:xfrm>
                <a:off x="2470816" y="3686672"/>
                <a:ext cx="1079142"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55" name="TextBox 54"/>
              <p:cNvSpPr txBox="1"/>
              <p:nvPr/>
            </p:nvSpPr>
            <p:spPr>
              <a:xfrm>
                <a:off x="2953075" y="3558218"/>
                <a:ext cx="325730"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F</a:t>
                </a:r>
                <a:endParaRPr lang="en-US" sz="2400" b="1" dirty="0">
                  <a:solidFill>
                    <a:srgbClr val="0070C0"/>
                  </a:solidFill>
                  <a:cs typeface="B Nazanin" panose="00000400000000000000" pitchFamily="2" charset="-78"/>
                </a:endParaRPr>
              </a:p>
            </p:txBody>
          </p:sp>
          <p:sp>
            <p:nvSpPr>
              <p:cNvPr id="56" name="TextBox 55"/>
              <p:cNvSpPr txBox="1"/>
              <p:nvPr/>
            </p:nvSpPr>
            <p:spPr>
              <a:xfrm>
                <a:off x="2925979" y="3938475"/>
                <a:ext cx="370614"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A</a:t>
                </a:r>
                <a:endParaRPr lang="en-US" sz="2400" b="1" dirty="0">
                  <a:solidFill>
                    <a:srgbClr val="0070C0"/>
                  </a:solidFill>
                  <a:cs typeface="B Nazanin" panose="00000400000000000000" pitchFamily="2" charset="-78"/>
                </a:endParaRPr>
              </a:p>
            </p:txBody>
          </p:sp>
        </p:grpSp>
        <p:grpSp>
          <p:nvGrpSpPr>
            <p:cNvPr id="66" name="Group 65"/>
            <p:cNvGrpSpPr/>
            <p:nvPr/>
          </p:nvGrpSpPr>
          <p:grpSpPr>
            <a:xfrm>
              <a:off x="8098079" y="4379242"/>
              <a:ext cx="2588315" cy="841922"/>
              <a:chOff x="2045183" y="3558218"/>
              <a:chExt cx="2588315" cy="841922"/>
            </a:xfrm>
          </p:grpSpPr>
          <p:sp>
            <p:nvSpPr>
              <p:cNvPr id="67" name="TextBox 66"/>
              <p:cNvSpPr txBox="1"/>
              <p:nvPr/>
            </p:nvSpPr>
            <p:spPr>
              <a:xfrm>
                <a:off x="2045183" y="3707642"/>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68" name="TextBox 67"/>
              <p:cNvSpPr txBox="1"/>
              <p:nvPr/>
            </p:nvSpPr>
            <p:spPr>
              <a:xfrm>
                <a:off x="2609041" y="3715361"/>
                <a:ext cx="1418979"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69" name="TextBox 68"/>
              <p:cNvSpPr txBox="1"/>
              <p:nvPr/>
            </p:nvSpPr>
            <p:spPr>
              <a:xfrm>
                <a:off x="2953075" y="3558218"/>
                <a:ext cx="899605"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3600</a:t>
                </a:r>
                <a:r>
                  <a:rPr lang="en-US" sz="2000" b="1" dirty="0" smtClean="0">
                    <a:solidFill>
                      <a:srgbClr val="0070C0"/>
                    </a:solidFill>
                    <a:cs typeface="B Nazanin" panose="00000400000000000000" pitchFamily="2" charset="-78"/>
                  </a:rPr>
                  <a:t>N</a:t>
                </a:r>
                <a:endParaRPr lang="en-US" sz="2400" b="1" dirty="0">
                  <a:solidFill>
                    <a:srgbClr val="0070C0"/>
                  </a:solidFill>
                  <a:cs typeface="B Nazanin" panose="00000400000000000000" pitchFamily="2" charset="-78"/>
                </a:endParaRPr>
              </a:p>
            </p:txBody>
          </p:sp>
          <p:sp>
            <p:nvSpPr>
              <p:cNvPr id="70" name="TextBox 69"/>
              <p:cNvSpPr txBox="1"/>
              <p:nvPr/>
            </p:nvSpPr>
            <p:spPr>
              <a:xfrm>
                <a:off x="2925979" y="3938475"/>
                <a:ext cx="1707519"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0/2</a:t>
                </a:r>
                <a:r>
                  <a:rPr lang="en-US" sz="2400" b="1" dirty="0" smtClean="0">
                    <a:solidFill>
                      <a:srgbClr val="0070C0"/>
                    </a:solidFill>
                    <a:cs typeface="B Nazanin" panose="00000400000000000000" pitchFamily="2" charset="-78"/>
                  </a:rPr>
                  <a:t>  ×</a:t>
                </a:r>
                <a:r>
                  <a:rPr lang="fa-IR" sz="2400" b="1" dirty="0" smtClean="0">
                    <a:solidFill>
                      <a:srgbClr val="0070C0"/>
                    </a:solidFill>
                    <a:cs typeface="B Nazanin" panose="00000400000000000000" pitchFamily="2" charset="-78"/>
                  </a:rPr>
                  <a:t>0/5</a:t>
                </a:r>
                <a:r>
                  <a:rPr lang="en-US" sz="2400" b="1" dirty="0" smtClean="0">
                    <a:solidFill>
                      <a:srgbClr val="0070C0"/>
                    </a:solidFill>
                    <a:cs typeface="B Nazanin" panose="00000400000000000000" pitchFamily="2" charset="-78"/>
                  </a:rPr>
                  <a:t>  </a:t>
                </a:r>
                <a:r>
                  <a:rPr lang="en-US" sz="2000" b="1" dirty="0" smtClean="0">
                    <a:solidFill>
                      <a:srgbClr val="0070C0"/>
                    </a:solidFill>
                    <a:cs typeface="B Nazanin" panose="00000400000000000000" pitchFamily="2" charset="-78"/>
                  </a:rPr>
                  <a:t>m</a:t>
                </a:r>
                <a:r>
                  <a:rPr lang="en-US" sz="1600" b="1" dirty="0" smtClean="0">
                    <a:solidFill>
                      <a:srgbClr val="0070C0"/>
                    </a:solidFill>
                    <a:cs typeface="B Nazanin" panose="00000400000000000000" pitchFamily="2" charset="-78"/>
                  </a:rPr>
                  <a:t>2</a:t>
                </a:r>
                <a:endParaRPr lang="en-US" sz="1600" b="1" dirty="0">
                  <a:solidFill>
                    <a:srgbClr val="0070C0"/>
                  </a:solidFill>
                  <a:cs typeface="B Nazanin" panose="00000400000000000000" pitchFamily="2" charset="-78"/>
                </a:endParaRPr>
              </a:p>
            </p:txBody>
          </p:sp>
        </p:grpSp>
        <p:grpSp>
          <p:nvGrpSpPr>
            <p:cNvPr id="81" name="Group 80"/>
            <p:cNvGrpSpPr/>
            <p:nvPr/>
          </p:nvGrpSpPr>
          <p:grpSpPr>
            <a:xfrm>
              <a:off x="8113577" y="5241190"/>
              <a:ext cx="2372347" cy="1554690"/>
              <a:chOff x="2060681" y="3558218"/>
              <a:chExt cx="2372347" cy="1554690"/>
            </a:xfrm>
          </p:grpSpPr>
          <p:sp>
            <p:nvSpPr>
              <p:cNvPr id="82" name="TextBox 81"/>
              <p:cNvSpPr txBox="1"/>
              <p:nvPr/>
            </p:nvSpPr>
            <p:spPr>
              <a:xfrm>
                <a:off x="2060681" y="3676646"/>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83" name="TextBox 82"/>
              <p:cNvSpPr txBox="1"/>
              <p:nvPr/>
            </p:nvSpPr>
            <p:spPr>
              <a:xfrm>
                <a:off x="2609041" y="3715361"/>
                <a:ext cx="1418979"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84" name="TextBox 83"/>
              <p:cNvSpPr txBox="1"/>
              <p:nvPr/>
            </p:nvSpPr>
            <p:spPr>
              <a:xfrm>
                <a:off x="2953075" y="3558218"/>
                <a:ext cx="899605"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3600</a:t>
                </a:r>
                <a:r>
                  <a:rPr lang="en-US" sz="2000" b="1" dirty="0" smtClean="0">
                    <a:solidFill>
                      <a:srgbClr val="0070C0"/>
                    </a:solidFill>
                    <a:cs typeface="B Nazanin" panose="00000400000000000000" pitchFamily="2" charset="-78"/>
                  </a:rPr>
                  <a:t>N</a:t>
                </a:r>
                <a:endParaRPr lang="en-US" sz="2400" b="1" dirty="0">
                  <a:solidFill>
                    <a:srgbClr val="0070C0"/>
                  </a:solidFill>
                  <a:cs typeface="B Nazanin" panose="00000400000000000000" pitchFamily="2" charset="-78"/>
                </a:endParaRPr>
              </a:p>
            </p:txBody>
          </p:sp>
          <p:sp>
            <p:nvSpPr>
              <p:cNvPr id="85" name="TextBox 84"/>
              <p:cNvSpPr txBox="1"/>
              <p:nvPr/>
            </p:nvSpPr>
            <p:spPr>
              <a:xfrm>
                <a:off x="2925979" y="3938475"/>
                <a:ext cx="950901"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0/1</a:t>
                </a:r>
                <a:r>
                  <a:rPr lang="en-US" sz="2400" b="1" dirty="0" smtClean="0">
                    <a:solidFill>
                      <a:srgbClr val="0070C0"/>
                    </a:solidFill>
                    <a:cs typeface="B Nazanin" panose="00000400000000000000" pitchFamily="2" charset="-78"/>
                  </a:rPr>
                  <a:t>  </a:t>
                </a:r>
                <a:r>
                  <a:rPr lang="en-US" sz="2000" b="1" dirty="0" smtClean="0">
                    <a:solidFill>
                      <a:srgbClr val="0070C0"/>
                    </a:solidFill>
                    <a:cs typeface="B Nazanin" panose="00000400000000000000" pitchFamily="2" charset="-78"/>
                  </a:rPr>
                  <a:t>m</a:t>
                </a:r>
                <a:r>
                  <a:rPr lang="en-US" sz="1600" b="1" dirty="0" smtClean="0">
                    <a:solidFill>
                      <a:srgbClr val="0070C0"/>
                    </a:solidFill>
                    <a:cs typeface="B Nazanin" panose="00000400000000000000" pitchFamily="2" charset="-78"/>
                  </a:rPr>
                  <a:t>2</a:t>
                </a:r>
                <a:endParaRPr lang="en-US" sz="1600" b="1" dirty="0">
                  <a:solidFill>
                    <a:srgbClr val="0070C0"/>
                  </a:solidFill>
                  <a:cs typeface="B Nazanin" panose="00000400000000000000" pitchFamily="2" charset="-78"/>
                </a:endParaRPr>
              </a:p>
            </p:txBody>
          </p:sp>
          <p:sp>
            <p:nvSpPr>
              <p:cNvPr id="86" name="TextBox 85"/>
              <p:cNvSpPr txBox="1"/>
              <p:nvPr/>
            </p:nvSpPr>
            <p:spPr>
              <a:xfrm>
                <a:off x="2627271" y="4577309"/>
                <a:ext cx="300082" cy="369332"/>
              </a:xfrm>
              <a:prstGeom prst="rect">
                <a:avLst/>
              </a:prstGeom>
              <a:noFill/>
            </p:spPr>
            <p:txBody>
              <a:bodyPr wrap="none" rtlCol="0">
                <a:spAutoFit/>
              </a:bodyPr>
              <a:lstStyle/>
              <a:p>
                <a:pPr algn="r" rtl="1"/>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87" name="TextBox 86"/>
              <p:cNvSpPr txBox="1"/>
              <p:nvPr/>
            </p:nvSpPr>
            <p:spPr>
              <a:xfrm>
                <a:off x="2395885" y="4569590"/>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88" name="TextBox 87"/>
                  <p:cNvSpPr txBox="1"/>
                  <p:nvPr/>
                </p:nvSpPr>
                <p:spPr>
                  <a:xfrm>
                    <a:off x="2801357" y="4488891"/>
                    <a:ext cx="1184940" cy="624017"/>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36000</a:t>
                    </a:r>
                    <a14:m>
                      <m:oMath xmlns:m="http://schemas.openxmlformats.org/officeDocument/2006/math">
                        <m:f>
                          <m:fPr>
                            <m:ctrlPr>
                              <a:rPr lang="fa-IR" sz="2400" b="1" i="1" smtClean="0">
                                <a:solidFill>
                                  <a:srgbClr val="0070C0"/>
                                </a:solidFill>
                                <a:latin typeface="Cambria Math" panose="02040503050406030204" pitchFamily="18" charset="0"/>
                                <a:cs typeface="B Nazanin" panose="00000400000000000000" pitchFamily="2" charset="-78"/>
                              </a:rPr>
                            </m:ctrlPr>
                          </m:fPr>
                          <m:num>
                            <m:r>
                              <a:rPr lang="en-US" sz="2400" b="1" i="1" smtClean="0">
                                <a:solidFill>
                                  <a:srgbClr val="0070C0"/>
                                </a:solidFill>
                                <a:latin typeface="Cambria Math" panose="02040503050406030204" pitchFamily="18" charset="0"/>
                                <a:cs typeface="B Nazanin" panose="00000400000000000000" pitchFamily="2" charset="-78"/>
                              </a:rPr>
                              <m:t>𝑵</m:t>
                            </m:r>
                          </m:num>
                          <m:den>
                            <m:r>
                              <a:rPr lang="en-US" sz="2400" b="1" i="1" smtClean="0">
                                <a:solidFill>
                                  <a:srgbClr val="0070C0"/>
                                </a:solidFill>
                                <a:latin typeface="Cambria Math" panose="02040503050406030204" pitchFamily="18" charset="0"/>
                                <a:cs typeface="B Nazanin" panose="00000400000000000000" pitchFamily="2" charset="-78"/>
                              </a:rPr>
                              <m:t>𝒎</m:t>
                            </m:r>
                            <m:r>
                              <a:rPr lang="en-US" sz="2400" b="1" i="1" smtClean="0">
                                <a:solidFill>
                                  <a:srgbClr val="0070C0"/>
                                </a:solidFill>
                                <a:latin typeface="Cambria Math" panose="02040503050406030204" pitchFamily="18" charset="0"/>
                                <a:cs typeface="B Nazanin" panose="00000400000000000000" pitchFamily="2" charset="-78"/>
                              </a:rPr>
                              <m:t>𝟐</m:t>
                            </m:r>
                          </m:den>
                        </m:f>
                      </m:oMath>
                    </a14:m>
                    <a:endParaRPr lang="en-US" sz="2400" b="1" dirty="0">
                      <a:solidFill>
                        <a:srgbClr val="0070C0"/>
                      </a:solidFill>
                      <a:cs typeface="B Nazanin" panose="00000400000000000000" pitchFamily="2" charset="-78"/>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2801357" y="4488891"/>
                    <a:ext cx="1184940" cy="624017"/>
                  </a:xfrm>
                  <a:prstGeom prst="rect">
                    <a:avLst/>
                  </a:prstGeom>
                  <a:blipFill rotWithShape="0">
                    <a:blip r:embed="rId3"/>
                    <a:stretch>
                      <a:fillRect l="-7692" b="-16505"/>
                    </a:stretch>
                  </a:blipFill>
                </p:spPr>
                <p:txBody>
                  <a:bodyPr/>
                  <a:lstStyle/>
                  <a:p>
                    <a:r>
                      <a:rPr lang="en-US">
                        <a:noFill/>
                      </a:rPr>
                      <a:t> </a:t>
                    </a:r>
                  </a:p>
                </p:txBody>
              </p:sp>
            </mc:Fallback>
          </mc:AlternateContent>
          <p:sp>
            <p:nvSpPr>
              <p:cNvPr id="89" name="TextBox 88"/>
              <p:cNvSpPr txBox="1"/>
              <p:nvPr/>
            </p:nvSpPr>
            <p:spPr>
              <a:xfrm>
                <a:off x="3830171" y="4532110"/>
                <a:ext cx="602857" cy="400110"/>
              </a:xfrm>
              <a:prstGeom prst="rect">
                <a:avLst/>
              </a:prstGeom>
              <a:noFill/>
            </p:spPr>
            <p:txBody>
              <a:bodyPr wrap="none" rtlCol="0">
                <a:spAutoFit/>
              </a:bodyPr>
              <a:lstStyle/>
              <a:p>
                <a:r>
                  <a:rPr lang="en-US" sz="2000" b="1" dirty="0" smtClean="0">
                    <a:solidFill>
                      <a:srgbClr val="0070C0"/>
                    </a:solidFill>
                    <a:cs typeface="B Nazanin" panose="00000400000000000000" pitchFamily="2" charset="-78"/>
                  </a:rPr>
                  <a:t>(Pa)</a:t>
                </a:r>
                <a:endParaRPr lang="en-US" sz="2000" b="1" dirty="0">
                  <a:solidFill>
                    <a:srgbClr val="0070C0"/>
                  </a:solidFill>
                  <a:cs typeface="B Nazanin" panose="00000400000000000000" pitchFamily="2" charset="-78"/>
                </a:endParaRPr>
              </a:p>
            </p:txBody>
          </p:sp>
        </p:grpSp>
      </p:grpSp>
      <p:grpSp>
        <p:nvGrpSpPr>
          <p:cNvPr id="32" name="Group 31"/>
          <p:cNvGrpSpPr/>
          <p:nvPr/>
        </p:nvGrpSpPr>
        <p:grpSpPr>
          <a:xfrm>
            <a:off x="4904862" y="3092406"/>
            <a:ext cx="2325853" cy="3225749"/>
            <a:chOff x="8160071" y="3570131"/>
            <a:chExt cx="2325853" cy="3225749"/>
          </a:xfrm>
        </p:grpSpPr>
        <p:grpSp>
          <p:nvGrpSpPr>
            <p:cNvPr id="34" name="Group 33"/>
            <p:cNvGrpSpPr/>
            <p:nvPr/>
          </p:nvGrpSpPr>
          <p:grpSpPr>
            <a:xfrm>
              <a:off x="8253059" y="3570131"/>
              <a:ext cx="1477210" cy="841922"/>
              <a:chOff x="2072748" y="3558218"/>
              <a:chExt cx="1477210" cy="841922"/>
            </a:xfrm>
          </p:grpSpPr>
          <p:sp>
            <p:nvSpPr>
              <p:cNvPr id="62" name="TextBox 61"/>
              <p:cNvSpPr txBox="1"/>
              <p:nvPr/>
            </p:nvSpPr>
            <p:spPr>
              <a:xfrm>
                <a:off x="2072748" y="3705726"/>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63" name="TextBox 62"/>
              <p:cNvSpPr txBox="1"/>
              <p:nvPr/>
            </p:nvSpPr>
            <p:spPr>
              <a:xfrm>
                <a:off x="2470816" y="3686672"/>
                <a:ext cx="1079142"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64" name="TextBox 63"/>
              <p:cNvSpPr txBox="1"/>
              <p:nvPr/>
            </p:nvSpPr>
            <p:spPr>
              <a:xfrm>
                <a:off x="2953075" y="3558218"/>
                <a:ext cx="325730"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F</a:t>
                </a:r>
                <a:endParaRPr lang="en-US" sz="2400" b="1" dirty="0">
                  <a:solidFill>
                    <a:srgbClr val="0070C0"/>
                  </a:solidFill>
                  <a:cs typeface="B Nazanin" panose="00000400000000000000" pitchFamily="2" charset="-78"/>
                </a:endParaRPr>
              </a:p>
            </p:txBody>
          </p:sp>
          <p:sp>
            <p:nvSpPr>
              <p:cNvPr id="65" name="TextBox 64"/>
              <p:cNvSpPr txBox="1"/>
              <p:nvPr/>
            </p:nvSpPr>
            <p:spPr>
              <a:xfrm>
                <a:off x="2925979" y="3938475"/>
                <a:ext cx="370614"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A</a:t>
                </a:r>
                <a:endParaRPr lang="en-US" sz="2400" b="1" dirty="0">
                  <a:solidFill>
                    <a:srgbClr val="0070C0"/>
                  </a:solidFill>
                  <a:cs typeface="B Nazanin" panose="00000400000000000000" pitchFamily="2" charset="-78"/>
                </a:endParaRPr>
              </a:p>
            </p:txBody>
          </p:sp>
        </p:grpSp>
        <p:grpSp>
          <p:nvGrpSpPr>
            <p:cNvPr id="36" name="Group 35"/>
            <p:cNvGrpSpPr/>
            <p:nvPr/>
          </p:nvGrpSpPr>
          <p:grpSpPr>
            <a:xfrm>
              <a:off x="8160071" y="4379242"/>
              <a:ext cx="2218546" cy="841922"/>
              <a:chOff x="2107175" y="3558218"/>
              <a:chExt cx="2218546" cy="841922"/>
            </a:xfrm>
          </p:grpSpPr>
          <p:sp>
            <p:nvSpPr>
              <p:cNvPr id="58" name="TextBox 57"/>
              <p:cNvSpPr txBox="1"/>
              <p:nvPr/>
            </p:nvSpPr>
            <p:spPr>
              <a:xfrm>
                <a:off x="2107175" y="3707642"/>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59" name="TextBox 58"/>
              <p:cNvSpPr txBox="1"/>
              <p:nvPr/>
            </p:nvSpPr>
            <p:spPr>
              <a:xfrm>
                <a:off x="2609041" y="3715361"/>
                <a:ext cx="1418979"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60" name="TextBox 59"/>
              <p:cNvSpPr txBox="1"/>
              <p:nvPr/>
            </p:nvSpPr>
            <p:spPr>
              <a:xfrm>
                <a:off x="2953075" y="3558218"/>
                <a:ext cx="899605"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3600</a:t>
                </a:r>
                <a:r>
                  <a:rPr lang="en-US" sz="2000" b="1" dirty="0" smtClean="0">
                    <a:solidFill>
                      <a:srgbClr val="0070C0"/>
                    </a:solidFill>
                    <a:cs typeface="B Nazanin" panose="00000400000000000000" pitchFamily="2" charset="-78"/>
                  </a:rPr>
                  <a:t>N</a:t>
                </a:r>
                <a:endParaRPr lang="en-US" sz="2400" b="1" dirty="0">
                  <a:solidFill>
                    <a:srgbClr val="0070C0"/>
                  </a:solidFill>
                  <a:cs typeface="B Nazanin" panose="00000400000000000000" pitchFamily="2" charset="-78"/>
                </a:endParaRPr>
              </a:p>
            </p:txBody>
          </p:sp>
          <p:sp>
            <p:nvSpPr>
              <p:cNvPr id="61" name="TextBox 60"/>
              <p:cNvSpPr txBox="1"/>
              <p:nvPr/>
            </p:nvSpPr>
            <p:spPr>
              <a:xfrm>
                <a:off x="2925979" y="3938475"/>
                <a:ext cx="1399742"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1</a:t>
                </a:r>
                <a:r>
                  <a:rPr lang="en-US" sz="2400" b="1" dirty="0" smtClean="0">
                    <a:solidFill>
                      <a:srgbClr val="0070C0"/>
                    </a:solidFill>
                    <a:cs typeface="B Nazanin" panose="00000400000000000000" pitchFamily="2" charset="-78"/>
                  </a:rPr>
                  <a:t>  ×</a:t>
                </a:r>
                <a:r>
                  <a:rPr lang="fa-IR" sz="2400" b="1" dirty="0" smtClean="0">
                    <a:solidFill>
                      <a:srgbClr val="0070C0"/>
                    </a:solidFill>
                    <a:cs typeface="B Nazanin" panose="00000400000000000000" pitchFamily="2" charset="-78"/>
                  </a:rPr>
                  <a:t>0/2</a:t>
                </a:r>
                <a:r>
                  <a:rPr lang="en-US" sz="2400" b="1" dirty="0" smtClean="0">
                    <a:solidFill>
                      <a:srgbClr val="0070C0"/>
                    </a:solidFill>
                    <a:cs typeface="B Nazanin" panose="00000400000000000000" pitchFamily="2" charset="-78"/>
                  </a:rPr>
                  <a:t>  </a:t>
                </a:r>
                <a:r>
                  <a:rPr lang="en-US" sz="2000" b="1" dirty="0" smtClean="0">
                    <a:solidFill>
                      <a:srgbClr val="0070C0"/>
                    </a:solidFill>
                    <a:cs typeface="B Nazanin" panose="00000400000000000000" pitchFamily="2" charset="-78"/>
                  </a:rPr>
                  <a:t>m</a:t>
                </a:r>
                <a:r>
                  <a:rPr lang="en-US" sz="1600" b="1" dirty="0" smtClean="0">
                    <a:solidFill>
                      <a:srgbClr val="0070C0"/>
                    </a:solidFill>
                    <a:cs typeface="B Nazanin" panose="00000400000000000000" pitchFamily="2" charset="-78"/>
                  </a:rPr>
                  <a:t>2</a:t>
                </a:r>
                <a:endParaRPr lang="en-US" sz="1600" b="1" dirty="0">
                  <a:solidFill>
                    <a:srgbClr val="0070C0"/>
                  </a:solidFill>
                  <a:cs typeface="B Nazanin" panose="00000400000000000000" pitchFamily="2" charset="-78"/>
                </a:endParaRPr>
              </a:p>
            </p:txBody>
          </p:sp>
        </p:grpSp>
        <p:grpSp>
          <p:nvGrpSpPr>
            <p:cNvPr id="37" name="Group 36"/>
            <p:cNvGrpSpPr/>
            <p:nvPr/>
          </p:nvGrpSpPr>
          <p:grpSpPr>
            <a:xfrm>
              <a:off x="8160071" y="5241190"/>
              <a:ext cx="2325853" cy="1554690"/>
              <a:chOff x="2107175" y="3558218"/>
              <a:chExt cx="2325853" cy="1554690"/>
            </a:xfrm>
          </p:grpSpPr>
          <p:sp>
            <p:nvSpPr>
              <p:cNvPr id="38" name="TextBox 37"/>
              <p:cNvSpPr txBox="1"/>
              <p:nvPr/>
            </p:nvSpPr>
            <p:spPr>
              <a:xfrm>
                <a:off x="2107175" y="3707642"/>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39" name="TextBox 38"/>
              <p:cNvSpPr txBox="1"/>
              <p:nvPr/>
            </p:nvSpPr>
            <p:spPr>
              <a:xfrm>
                <a:off x="2609041" y="3715361"/>
                <a:ext cx="1418979"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40" name="TextBox 39"/>
              <p:cNvSpPr txBox="1"/>
              <p:nvPr/>
            </p:nvSpPr>
            <p:spPr>
              <a:xfrm>
                <a:off x="2953075" y="3558218"/>
                <a:ext cx="899605"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3600</a:t>
                </a:r>
                <a:r>
                  <a:rPr lang="en-US" sz="2000" b="1" dirty="0" smtClean="0">
                    <a:solidFill>
                      <a:srgbClr val="0070C0"/>
                    </a:solidFill>
                    <a:cs typeface="B Nazanin" panose="00000400000000000000" pitchFamily="2" charset="-78"/>
                  </a:rPr>
                  <a:t>N</a:t>
                </a:r>
                <a:endParaRPr lang="en-US" sz="2400" b="1" dirty="0">
                  <a:solidFill>
                    <a:srgbClr val="0070C0"/>
                  </a:solidFill>
                  <a:cs typeface="B Nazanin" panose="00000400000000000000" pitchFamily="2" charset="-78"/>
                </a:endParaRPr>
              </a:p>
            </p:txBody>
          </p:sp>
          <p:sp>
            <p:nvSpPr>
              <p:cNvPr id="41" name="TextBox 40"/>
              <p:cNvSpPr txBox="1"/>
              <p:nvPr/>
            </p:nvSpPr>
            <p:spPr>
              <a:xfrm>
                <a:off x="2925979" y="3938475"/>
                <a:ext cx="994183"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0/2</a:t>
                </a:r>
                <a:r>
                  <a:rPr lang="en-US" sz="2400" b="1" dirty="0" smtClean="0">
                    <a:solidFill>
                      <a:srgbClr val="0070C0"/>
                    </a:solidFill>
                    <a:cs typeface="B Nazanin" panose="00000400000000000000" pitchFamily="2" charset="-78"/>
                  </a:rPr>
                  <a:t>  </a:t>
                </a:r>
                <a:r>
                  <a:rPr lang="en-US" sz="2000" b="1" dirty="0" smtClean="0">
                    <a:solidFill>
                      <a:srgbClr val="0070C0"/>
                    </a:solidFill>
                    <a:cs typeface="B Nazanin" panose="00000400000000000000" pitchFamily="2" charset="-78"/>
                  </a:rPr>
                  <a:t>m</a:t>
                </a:r>
                <a:r>
                  <a:rPr lang="en-US" sz="1600" b="1" dirty="0" smtClean="0">
                    <a:solidFill>
                      <a:srgbClr val="0070C0"/>
                    </a:solidFill>
                    <a:cs typeface="B Nazanin" panose="00000400000000000000" pitchFamily="2" charset="-78"/>
                  </a:rPr>
                  <a:t>2</a:t>
                </a:r>
                <a:endParaRPr lang="en-US" sz="1600" b="1" dirty="0">
                  <a:solidFill>
                    <a:srgbClr val="0070C0"/>
                  </a:solidFill>
                  <a:cs typeface="B Nazanin" panose="00000400000000000000" pitchFamily="2" charset="-78"/>
                </a:endParaRPr>
              </a:p>
            </p:txBody>
          </p:sp>
          <p:sp>
            <p:nvSpPr>
              <p:cNvPr id="42" name="TextBox 41"/>
              <p:cNvSpPr txBox="1"/>
              <p:nvPr/>
            </p:nvSpPr>
            <p:spPr>
              <a:xfrm>
                <a:off x="2627271" y="4577309"/>
                <a:ext cx="300082" cy="369332"/>
              </a:xfrm>
              <a:prstGeom prst="rect">
                <a:avLst/>
              </a:prstGeom>
              <a:noFill/>
            </p:spPr>
            <p:txBody>
              <a:bodyPr wrap="none" rtlCol="0">
                <a:spAutoFit/>
              </a:bodyPr>
              <a:lstStyle/>
              <a:p>
                <a:pPr algn="r" rtl="1"/>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45" name="TextBox 44"/>
              <p:cNvSpPr txBox="1"/>
              <p:nvPr/>
            </p:nvSpPr>
            <p:spPr>
              <a:xfrm>
                <a:off x="2411383" y="4569590"/>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51" name="TextBox 50"/>
                  <p:cNvSpPr txBox="1"/>
                  <p:nvPr/>
                </p:nvSpPr>
                <p:spPr>
                  <a:xfrm>
                    <a:off x="2801357" y="4488891"/>
                    <a:ext cx="1140056" cy="624017"/>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18000</a:t>
                    </a:r>
                    <a14:m>
                      <m:oMath xmlns:m="http://schemas.openxmlformats.org/officeDocument/2006/math">
                        <m:f>
                          <m:fPr>
                            <m:ctrlPr>
                              <a:rPr lang="fa-IR" sz="2400" b="1" i="1" smtClean="0">
                                <a:solidFill>
                                  <a:srgbClr val="0070C0"/>
                                </a:solidFill>
                                <a:latin typeface="Cambria Math" panose="02040503050406030204" pitchFamily="18" charset="0"/>
                                <a:cs typeface="B Nazanin" panose="00000400000000000000" pitchFamily="2" charset="-78"/>
                              </a:rPr>
                            </m:ctrlPr>
                          </m:fPr>
                          <m:num>
                            <m:r>
                              <a:rPr lang="en-US" sz="2400" b="1" i="1" smtClean="0">
                                <a:solidFill>
                                  <a:srgbClr val="0070C0"/>
                                </a:solidFill>
                                <a:latin typeface="Cambria Math" panose="02040503050406030204" pitchFamily="18" charset="0"/>
                                <a:cs typeface="B Nazanin" panose="00000400000000000000" pitchFamily="2" charset="-78"/>
                              </a:rPr>
                              <m:t>𝑵</m:t>
                            </m:r>
                          </m:num>
                          <m:den>
                            <m:r>
                              <a:rPr lang="en-US" sz="2400" b="1" i="1" smtClean="0">
                                <a:solidFill>
                                  <a:srgbClr val="0070C0"/>
                                </a:solidFill>
                                <a:latin typeface="Cambria Math" panose="02040503050406030204" pitchFamily="18" charset="0"/>
                                <a:cs typeface="B Nazanin" panose="00000400000000000000" pitchFamily="2" charset="-78"/>
                              </a:rPr>
                              <m:t>𝒎</m:t>
                            </m:r>
                            <m:r>
                              <a:rPr lang="en-US" sz="2400" b="1" i="1" smtClean="0">
                                <a:solidFill>
                                  <a:srgbClr val="0070C0"/>
                                </a:solidFill>
                                <a:latin typeface="Cambria Math" panose="02040503050406030204" pitchFamily="18" charset="0"/>
                                <a:cs typeface="B Nazanin" panose="00000400000000000000" pitchFamily="2" charset="-78"/>
                              </a:rPr>
                              <m:t>𝟐</m:t>
                            </m:r>
                          </m:den>
                        </m:f>
                      </m:oMath>
                    </a14:m>
                    <a:endParaRPr lang="en-US" sz="2400" b="1" dirty="0">
                      <a:solidFill>
                        <a:srgbClr val="0070C0"/>
                      </a:solidFill>
                      <a:cs typeface="B Nazanin" panose="00000400000000000000" pitchFamily="2" charset="-78"/>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801357" y="4488891"/>
                    <a:ext cx="1140056" cy="624017"/>
                  </a:xfrm>
                  <a:prstGeom prst="rect">
                    <a:avLst/>
                  </a:prstGeom>
                  <a:blipFill rotWithShape="0">
                    <a:blip r:embed="rId4"/>
                    <a:stretch>
                      <a:fillRect l="-8021" b="-17647"/>
                    </a:stretch>
                  </a:blipFill>
                </p:spPr>
                <p:txBody>
                  <a:bodyPr/>
                  <a:lstStyle/>
                  <a:p>
                    <a:r>
                      <a:rPr lang="en-US">
                        <a:noFill/>
                      </a:rPr>
                      <a:t> </a:t>
                    </a:r>
                  </a:p>
                </p:txBody>
              </p:sp>
            </mc:Fallback>
          </mc:AlternateContent>
          <p:sp>
            <p:nvSpPr>
              <p:cNvPr id="57" name="TextBox 56"/>
              <p:cNvSpPr txBox="1"/>
              <p:nvPr/>
            </p:nvSpPr>
            <p:spPr>
              <a:xfrm>
                <a:off x="3830171" y="4532110"/>
                <a:ext cx="602857" cy="400110"/>
              </a:xfrm>
              <a:prstGeom prst="rect">
                <a:avLst/>
              </a:prstGeom>
              <a:noFill/>
            </p:spPr>
            <p:txBody>
              <a:bodyPr wrap="none" rtlCol="0">
                <a:spAutoFit/>
              </a:bodyPr>
              <a:lstStyle/>
              <a:p>
                <a:r>
                  <a:rPr lang="en-US" sz="2000" b="1" dirty="0" smtClean="0">
                    <a:solidFill>
                      <a:srgbClr val="0070C0"/>
                    </a:solidFill>
                    <a:cs typeface="B Nazanin" panose="00000400000000000000" pitchFamily="2" charset="-78"/>
                  </a:rPr>
                  <a:t>(Pa)</a:t>
                </a:r>
                <a:endParaRPr lang="en-US" sz="2000" b="1" dirty="0">
                  <a:solidFill>
                    <a:srgbClr val="0070C0"/>
                  </a:solidFill>
                  <a:cs typeface="B Nazanin" panose="00000400000000000000" pitchFamily="2" charset="-78"/>
                </a:endParaRPr>
              </a:p>
            </p:txBody>
          </p:sp>
        </p:grpSp>
      </p:grpSp>
      <p:grpSp>
        <p:nvGrpSpPr>
          <p:cNvPr id="71" name="Group 70"/>
          <p:cNvGrpSpPr/>
          <p:nvPr/>
        </p:nvGrpSpPr>
        <p:grpSpPr>
          <a:xfrm>
            <a:off x="1580828" y="2944679"/>
            <a:ext cx="2426846" cy="3344772"/>
            <a:chOff x="8160071" y="3570131"/>
            <a:chExt cx="2325853" cy="3225749"/>
          </a:xfrm>
        </p:grpSpPr>
        <p:grpSp>
          <p:nvGrpSpPr>
            <p:cNvPr id="72" name="Group 71"/>
            <p:cNvGrpSpPr/>
            <p:nvPr/>
          </p:nvGrpSpPr>
          <p:grpSpPr>
            <a:xfrm>
              <a:off x="8222063" y="3570131"/>
              <a:ext cx="1508206" cy="841922"/>
              <a:chOff x="2041752" y="3558218"/>
              <a:chExt cx="1508206" cy="841922"/>
            </a:xfrm>
          </p:grpSpPr>
          <p:sp>
            <p:nvSpPr>
              <p:cNvPr id="96" name="TextBox 95"/>
              <p:cNvSpPr txBox="1"/>
              <p:nvPr/>
            </p:nvSpPr>
            <p:spPr>
              <a:xfrm>
                <a:off x="2041752" y="3705726"/>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97" name="TextBox 96"/>
              <p:cNvSpPr txBox="1"/>
              <p:nvPr/>
            </p:nvSpPr>
            <p:spPr>
              <a:xfrm>
                <a:off x="2470816" y="3686672"/>
                <a:ext cx="1079142"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98" name="TextBox 97"/>
              <p:cNvSpPr txBox="1"/>
              <p:nvPr/>
            </p:nvSpPr>
            <p:spPr>
              <a:xfrm>
                <a:off x="2953075" y="3558218"/>
                <a:ext cx="325730"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F</a:t>
                </a:r>
                <a:endParaRPr lang="en-US" sz="2400" b="1" dirty="0">
                  <a:solidFill>
                    <a:srgbClr val="0070C0"/>
                  </a:solidFill>
                  <a:cs typeface="B Nazanin" panose="00000400000000000000" pitchFamily="2" charset="-78"/>
                </a:endParaRPr>
              </a:p>
            </p:txBody>
          </p:sp>
          <p:sp>
            <p:nvSpPr>
              <p:cNvPr id="99" name="TextBox 98"/>
              <p:cNvSpPr txBox="1"/>
              <p:nvPr/>
            </p:nvSpPr>
            <p:spPr>
              <a:xfrm>
                <a:off x="2925979" y="3938475"/>
                <a:ext cx="370614"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A</a:t>
                </a:r>
                <a:endParaRPr lang="en-US" sz="2400" b="1" dirty="0">
                  <a:solidFill>
                    <a:srgbClr val="0070C0"/>
                  </a:solidFill>
                  <a:cs typeface="B Nazanin" panose="00000400000000000000" pitchFamily="2" charset="-78"/>
                </a:endParaRPr>
              </a:p>
            </p:txBody>
          </p:sp>
        </p:grpSp>
        <p:grpSp>
          <p:nvGrpSpPr>
            <p:cNvPr id="73" name="Group 72"/>
            <p:cNvGrpSpPr/>
            <p:nvPr/>
          </p:nvGrpSpPr>
          <p:grpSpPr>
            <a:xfrm>
              <a:off x="8160071" y="4379242"/>
              <a:ext cx="2218546" cy="841922"/>
              <a:chOff x="2107175" y="3558218"/>
              <a:chExt cx="2218546" cy="841922"/>
            </a:xfrm>
          </p:grpSpPr>
          <p:sp>
            <p:nvSpPr>
              <p:cNvPr id="92" name="TextBox 91"/>
              <p:cNvSpPr txBox="1"/>
              <p:nvPr/>
            </p:nvSpPr>
            <p:spPr>
              <a:xfrm>
                <a:off x="2107175" y="3707642"/>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93" name="TextBox 92"/>
              <p:cNvSpPr txBox="1"/>
              <p:nvPr/>
            </p:nvSpPr>
            <p:spPr>
              <a:xfrm>
                <a:off x="2609041" y="3715361"/>
                <a:ext cx="1418979"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94" name="TextBox 93"/>
              <p:cNvSpPr txBox="1"/>
              <p:nvPr/>
            </p:nvSpPr>
            <p:spPr>
              <a:xfrm>
                <a:off x="2953075" y="3558218"/>
                <a:ext cx="899605"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3600</a:t>
                </a:r>
                <a:r>
                  <a:rPr lang="en-US" sz="2000" b="1" dirty="0" smtClean="0">
                    <a:solidFill>
                      <a:srgbClr val="0070C0"/>
                    </a:solidFill>
                    <a:cs typeface="B Nazanin" panose="00000400000000000000" pitchFamily="2" charset="-78"/>
                  </a:rPr>
                  <a:t>N</a:t>
                </a:r>
                <a:endParaRPr lang="en-US" sz="2400" b="1" dirty="0">
                  <a:solidFill>
                    <a:srgbClr val="0070C0"/>
                  </a:solidFill>
                  <a:cs typeface="B Nazanin" panose="00000400000000000000" pitchFamily="2" charset="-78"/>
                </a:endParaRPr>
              </a:p>
            </p:txBody>
          </p:sp>
          <p:sp>
            <p:nvSpPr>
              <p:cNvPr id="95" name="TextBox 94"/>
              <p:cNvSpPr txBox="1"/>
              <p:nvPr/>
            </p:nvSpPr>
            <p:spPr>
              <a:xfrm>
                <a:off x="2925979" y="3938475"/>
                <a:ext cx="1399742"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1</a:t>
                </a:r>
                <a:r>
                  <a:rPr lang="en-US" sz="2400" b="1" dirty="0" smtClean="0">
                    <a:solidFill>
                      <a:srgbClr val="0070C0"/>
                    </a:solidFill>
                    <a:cs typeface="B Nazanin" panose="00000400000000000000" pitchFamily="2" charset="-78"/>
                  </a:rPr>
                  <a:t>  ×</a:t>
                </a:r>
                <a:r>
                  <a:rPr lang="fa-IR" sz="2400" b="1" dirty="0" smtClean="0">
                    <a:solidFill>
                      <a:srgbClr val="0070C0"/>
                    </a:solidFill>
                    <a:cs typeface="B Nazanin" panose="00000400000000000000" pitchFamily="2" charset="-78"/>
                  </a:rPr>
                  <a:t>0/5</a:t>
                </a:r>
                <a:r>
                  <a:rPr lang="en-US" sz="2400" b="1" dirty="0" smtClean="0">
                    <a:solidFill>
                      <a:srgbClr val="0070C0"/>
                    </a:solidFill>
                    <a:cs typeface="B Nazanin" panose="00000400000000000000" pitchFamily="2" charset="-78"/>
                  </a:rPr>
                  <a:t>  </a:t>
                </a:r>
                <a:r>
                  <a:rPr lang="en-US" sz="2000" b="1" dirty="0" smtClean="0">
                    <a:solidFill>
                      <a:srgbClr val="0070C0"/>
                    </a:solidFill>
                    <a:cs typeface="B Nazanin" panose="00000400000000000000" pitchFamily="2" charset="-78"/>
                  </a:rPr>
                  <a:t>m</a:t>
                </a:r>
                <a:r>
                  <a:rPr lang="en-US" sz="1600" b="1" dirty="0" smtClean="0">
                    <a:solidFill>
                      <a:srgbClr val="0070C0"/>
                    </a:solidFill>
                    <a:cs typeface="B Nazanin" panose="00000400000000000000" pitchFamily="2" charset="-78"/>
                  </a:rPr>
                  <a:t>2</a:t>
                </a:r>
                <a:endParaRPr lang="en-US" sz="1600" b="1" dirty="0">
                  <a:solidFill>
                    <a:srgbClr val="0070C0"/>
                  </a:solidFill>
                  <a:cs typeface="B Nazanin" panose="00000400000000000000" pitchFamily="2" charset="-78"/>
                </a:endParaRPr>
              </a:p>
            </p:txBody>
          </p:sp>
        </p:grpSp>
        <p:grpSp>
          <p:nvGrpSpPr>
            <p:cNvPr id="74" name="Group 73"/>
            <p:cNvGrpSpPr/>
            <p:nvPr/>
          </p:nvGrpSpPr>
          <p:grpSpPr>
            <a:xfrm>
              <a:off x="8160071" y="5241190"/>
              <a:ext cx="2325853" cy="1554690"/>
              <a:chOff x="2107175" y="3558218"/>
              <a:chExt cx="2325853" cy="1554690"/>
            </a:xfrm>
          </p:grpSpPr>
          <p:sp>
            <p:nvSpPr>
              <p:cNvPr id="75" name="TextBox 74"/>
              <p:cNvSpPr txBox="1"/>
              <p:nvPr/>
            </p:nvSpPr>
            <p:spPr>
              <a:xfrm>
                <a:off x="2107175" y="3707642"/>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76" name="TextBox 75"/>
              <p:cNvSpPr txBox="1"/>
              <p:nvPr/>
            </p:nvSpPr>
            <p:spPr>
              <a:xfrm>
                <a:off x="2609041" y="3715361"/>
                <a:ext cx="1418979"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77" name="TextBox 76"/>
              <p:cNvSpPr txBox="1"/>
              <p:nvPr/>
            </p:nvSpPr>
            <p:spPr>
              <a:xfrm>
                <a:off x="2953075" y="3558218"/>
                <a:ext cx="899605"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3600</a:t>
                </a:r>
                <a:r>
                  <a:rPr lang="en-US" sz="2000" b="1" dirty="0" smtClean="0">
                    <a:solidFill>
                      <a:srgbClr val="0070C0"/>
                    </a:solidFill>
                    <a:cs typeface="B Nazanin" panose="00000400000000000000" pitchFamily="2" charset="-78"/>
                  </a:rPr>
                  <a:t>N</a:t>
                </a:r>
                <a:endParaRPr lang="en-US" sz="2400" b="1" dirty="0">
                  <a:solidFill>
                    <a:srgbClr val="0070C0"/>
                  </a:solidFill>
                  <a:cs typeface="B Nazanin" panose="00000400000000000000" pitchFamily="2" charset="-78"/>
                </a:endParaRPr>
              </a:p>
            </p:txBody>
          </p:sp>
          <p:sp>
            <p:nvSpPr>
              <p:cNvPr id="78" name="TextBox 77"/>
              <p:cNvSpPr txBox="1"/>
              <p:nvPr/>
            </p:nvSpPr>
            <p:spPr>
              <a:xfrm>
                <a:off x="2925979" y="3938475"/>
                <a:ext cx="1010213" cy="461665"/>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0/5</a:t>
                </a:r>
                <a:r>
                  <a:rPr lang="en-US" sz="2400" b="1" dirty="0" smtClean="0">
                    <a:solidFill>
                      <a:srgbClr val="0070C0"/>
                    </a:solidFill>
                    <a:cs typeface="B Nazanin" panose="00000400000000000000" pitchFamily="2" charset="-78"/>
                  </a:rPr>
                  <a:t>  </a:t>
                </a:r>
                <a:r>
                  <a:rPr lang="en-US" sz="2000" b="1" dirty="0" smtClean="0">
                    <a:solidFill>
                      <a:srgbClr val="0070C0"/>
                    </a:solidFill>
                    <a:cs typeface="B Nazanin" panose="00000400000000000000" pitchFamily="2" charset="-78"/>
                  </a:rPr>
                  <a:t>m</a:t>
                </a:r>
                <a:r>
                  <a:rPr lang="en-US" sz="1600" b="1" dirty="0" smtClean="0">
                    <a:solidFill>
                      <a:srgbClr val="0070C0"/>
                    </a:solidFill>
                    <a:cs typeface="B Nazanin" panose="00000400000000000000" pitchFamily="2" charset="-78"/>
                  </a:rPr>
                  <a:t>2</a:t>
                </a:r>
                <a:endParaRPr lang="en-US" sz="1600" b="1" dirty="0">
                  <a:solidFill>
                    <a:srgbClr val="0070C0"/>
                  </a:solidFill>
                  <a:cs typeface="B Nazanin" panose="00000400000000000000" pitchFamily="2" charset="-78"/>
                </a:endParaRPr>
              </a:p>
            </p:txBody>
          </p:sp>
          <p:sp>
            <p:nvSpPr>
              <p:cNvPr id="79" name="TextBox 78"/>
              <p:cNvSpPr txBox="1"/>
              <p:nvPr/>
            </p:nvSpPr>
            <p:spPr>
              <a:xfrm>
                <a:off x="2627271" y="4577309"/>
                <a:ext cx="300082" cy="369332"/>
              </a:xfrm>
              <a:prstGeom prst="rect">
                <a:avLst/>
              </a:prstGeom>
              <a:noFill/>
            </p:spPr>
            <p:txBody>
              <a:bodyPr wrap="none" rtlCol="0">
                <a:spAutoFit/>
              </a:bodyPr>
              <a:lstStyle/>
              <a:p>
                <a:pPr algn="r" rtl="1"/>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80" name="TextBox 79"/>
              <p:cNvSpPr txBox="1"/>
              <p:nvPr/>
            </p:nvSpPr>
            <p:spPr>
              <a:xfrm>
                <a:off x="2411383" y="4569590"/>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90" name="TextBox 89"/>
                  <p:cNvSpPr txBox="1"/>
                  <p:nvPr/>
                </p:nvSpPr>
                <p:spPr>
                  <a:xfrm>
                    <a:off x="2801357" y="4488891"/>
                    <a:ext cx="1178528" cy="624017"/>
                  </a:xfrm>
                  <a:prstGeom prst="rect">
                    <a:avLst/>
                  </a:prstGeom>
                  <a:noFill/>
                </p:spPr>
                <p:txBody>
                  <a:bodyPr wrap="none" rtlCol="0">
                    <a:spAutoFit/>
                  </a:bodyPr>
                  <a:lstStyle/>
                  <a:p>
                    <a:r>
                      <a:rPr lang="fa-IR" sz="2400" b="1" dirty="0" smtClean="0">
                        <a:solidFill>
                          <a:srgbClr val="0070C0"/>
                        </a:solidFill>
                        <a:cs typeface="B Nazanin" panose="00000400000000000000" pitchFamily="2" charset="-78"/>
                      </a:rPr>
                      <a:t>72000</a:t>
                    </a:r>
                    <a14:m>
                      <m:oMath xmlns:m="http://schemas.openxmlformats.org/officeDocument/2006/math">
                        <m:f>
                          <m:fPr>
                            <m:ctrlPr>
                              <a:rPr lang="fa-IR" sz="2400" b="1" i="1" smtClean="0">
                                <a:solidFill>
                                  <a:srgbClr val="0070C0"/>
                                </a:solidFill>
                                <a:latin typeface="Cambria Math" panose="02040503050406030204" pitchFamily="18" charset="0"/>
                                <a:cs typeface="B Nazanin" panose="00000400000000000000" pitchFamily="2" charset="-78"/>
                              </a:rPr>
                            </m:ctrlPr>
                          </m:fPr>
                          <m:num>
                            <m:r>
                              <a:rPr lang="en-US" sz="2400" b="1" i="1" smtClean="0">
                                <a:solidFill>
                                  <a:srgbClr val="0070C0"/>
                                </a:solidFill>
                                <a:latin typeface="Cambria Math" panose="02040503050406030204" pitchFamily="18" charset="0"/>
                                <a:cs typeface="B Nazanin" panose="00000400000000000000" pitchFamily="2" charset="-78"/>
                              </a:rPr>
                              <m:t>𝑵</m:t>
                            </m:r>
                          </m:num>
                          <m:den>
                            <m:r>
                              <a:rPr lang="en-US" sz="2400" b="1" i="1" smtClean="0">
                                <a:solidFill>
                                  <a:srgbClr val="0070C0"/>
                                </a:solidFill>
                                <a:latin typeface="Cambria Math" panose="02040503050406030204" pitchFamily="18" charset="0"/>
                                <a:cs typeface="B Nazanin" panose="00000400000000000000" pitchFamily="2" charset="-78"/>
                              </a:rPr>
                              <m:t>𝒎</m:t>
                            </m:r>
                            <m:r>
                              <a:rPr lang="en-US" sz="2400" b="1" i="1" smtClean="0">
                                <a:solidFill>
                                  <a:srgbClr val="0070C0"/>
                                </a:solidFill>
                                <a:latin typeface="Cambria Math" panose="02040503050406030204" pitchFamily="18" charset="0"/>
                                <a:cs typeface="B Nazanin" panose="00000400000000000000" pitchFamily="2" charset="-78"/>
                              </a:rPr>
                              <m:t>𝟐</m:t>
                            </m:r>
                          </m:den>
                        </m:f>
                      </m:oMath>
                    </a14:m>
                    <a:endParaRPr lang="en-US" sz="2400" b="1" dirty="0">
                      <a:solidFill>
                        <a:srgbClr val="0070C0"/>
                      </a:solidFill>
                      <a:cs typeface="B Nazanin" panose="00000400000000000000" pitchFamily="2" charset="-78"/>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2801357" y="4488891"/>
                    <a:ext cx="1178528" cy="624017"/>
                  </a:xfrm>
                  <a:prstGeom prst="rect">
                    <a:avLst/>
                  </a:prstGeom>
                  <a:blipFill rotWithShape="0">
                    <a:blip r:embed="rId5"/>
                    <a:stretch>
                      <a:fillRect l="-8290" b="-16505"/>
                    </a:stretch>
                  </a:blipFill>
                </p:spPr>
                <p:txBody>
                  <a:bodyPr/>
                  <a:lstStyle/>
                  <a:p>
                    <a:r>
                      <a:rPr lang="en-US">
                        <a:noFill/>
                      </a:rPr>
                      <a:t> </a:t>
                    </a:r>
                  </a:p>
                </p:txBody>
              </p:sp>
            </mc:Fallback>
          </mc:AlternateContent>
          <p:sp>
            <p:nvSpPr>
              <p:cNvPr id="91" name="TextBox 90"/>
              <p:cNvSpPr txBox="1"/>
              <p:nvPr/>
            </p:nvSpPr>
            <p:spPr>
              <a:xfrm>
                <a:off x="3830171" y="4532110"/>
                <a:ext cx="602857" cy="400110"/>
              </a:xfrm>
              <a:prstGeom prst="rect">
                <a:avLst/>
              </a:prstGeom>
              <a:noFill/>
            </p:spPr>
            <p:txBody>
              <a:bodyPr wrap="none" rtlCol="0">
                <a:spAutoFit/>
              </a:bodyPr>
              <a:lstStyle/>
              <a:p>
                <a:r>
                  <a:rPr lang="en-US" sz="2000" b="1" dirty="0" smtClean="0">
                    <a:solidFill>
                      <a:srgbClr val="0070C0"/>
                    </a:solidFill>
                    <a:cs typeface="B Nazanin" panose="00000400000000000000" pitchFamily="2" charset="-78"/>
                  </a:rPr>
                  <a:t>(Pa)</a:t>
                </a:r>
                <a:endParaRPr lang="en-US" sz="2000" b="1" dirty="0">
                  <a:solidFill>
                    <a:srgbClr val="0070C0"/>
                  </a:solidFill>
                  <a:cs typeface="B Nazanin" panose="00000400000000000000" pitchFamily="2" charset="-78"/>
                </a:endParaRPr>
              </a:p>
            </p:txBody>
          </p:sp>
        </p:grpSp>
      </p:grpSp>
      <p:sp>
        <p:nvSpPr>
          <p:cNvPr id="100" name="TextBox 99"/>
          <p:cNvSpPr txBox="1"/>
          <p:nvPr/>
        </p:nvSpPr>
        <p:spPr>
          <a:xfrm>
            <a:off x="2811935" y="1579907"/>
            <a:ext cx="927652" cy="369332"/>
          </a:xfrm>
          <a:prstGeom prst="rect">
            <a:avLst/>
          </a:prstGeom>
          <a:noFill/>
        </p:spPr>
        <p:txBody>
          <a:bodyPr wrap="square" rtlCol="0">
            <a:spAutoFit/>
          </a:bodyPr>
          <a:lstStyle/>
          <a:p>
            <a:r>
              <a:rPr lang="fa-IR" b="1" dirty="0" smtClean="0">
                <a:solidFill>
                  <a:srgbClr val="FF0000"/>
                </a:solidFill>
                <a:cs typeface="B Nazanin" panose="00000400000000000000" pitchFamily="2" charset="-78"/>
              </a:rPr>
              <a:t>1</a:t>
            </a:r>
            <a:endParaRPr lang="en-US" b="1" dirty="0">
              <a:solidFill>
                <a:srgbClr val="FF0000"/>
              </a:solidFill>
              <a:cs typeface="B Nazanin" panose="00000400000000000000" pitchFamily="2" charset="-78"/>
            </a:endParaRPr>
          </a:p>
        </p:txBody>
      </p:sp>
      <p:sp>
        <p:nvSpPr>
          <p:cNvPr id="101" name="TextBox 100"/>
          <p:cNvSpPr txBox="1"/>
          <p:nvPr/>
        </p:nvSpPr>
        <p:spPr>
          <a:xfrm>
            <a:off x="4721690" y="1766206"/>
            <a:ext cx="927652" cy="369332"/>
          </a:xfrm>
          <a:prstGeom prst="rect">
            <a:avLst/>
          </a:prstGeom>
          <a:noFill/>
        </p:spPr>
        <p:txBody>
          <a:bodyPr wrap="square" rtlCol="0">
            <a:spAutoFit/>
          </a:bodyPr>
          <a:lstStyle/>
          <a:p>
            <a:r>
              <a:rPr lang="fa-IR" b="1" dirty="0" smtClean="0">
                <a:solidFill>
                  <a:srgbClr val="FF0000"/>
                </a:solidFill>
                <a:cs typeface="B Nazanin" panose="00000400000000000000" pitchFamily="2" charset="-78"/>
              </a:rPr>
              <a:t>2</a:t>
            </a:r>
            <a:endParaRPr lang="en-US" b="1" dirty="0">
              <a:solidFill>
                <a:srgbClr val="FF0000"/>
              </a:solidFill>
              <a:cs typeface="B Nazanin" panose="00000400000000000000" pitchFamily="2" charset="-78"/>
            </a:endParaRPr>
          </a:p>
        </p:txBody>
      </p:sp>
      <p:sp>
        <p:nvSpPr>
          <p:cNvPr id="102" name="TextBox 101"/>
          <p:cNvSpPr txBox="1"/>
          <p:nvPr/>
        </p:nvSpPr>
        <p:spPr>
          <a:xfrm>
            <a:off x="8178638" y="1755348"/>
            <a:ext cx="927652" cy="369332"/>
          </a:xfrm>
          <a:prstGeom prst="rect">
            <a:avLst/>
          </a:prstGeom>
          <a:noFill/>
        </p:spPr>
        <p:txBody>
          <a:bodyPr wrap="square" rtlCol="0">
            <a:spAutoFit/>
          </a:bodyPr>
          <a:lstStyle/>
          <a:p>
            <a:r>
              <a:rPr lang="fa-IR" b="1" dirty="0" smtClean="0">
                <a:solidFill>
                  <a:srgbClr val="FF0000"/>
                </a:solidFill>
                <a:cs typeface="B Nazanin" panose="00000400000000000000" pitchFamily="2" charset="-78"/>
              </a:rPr>
              <a:t>3</a:t>
            </a:r>
            <a:endParaRPr lang="en-US" b="1" dirty="0">
              <a:solidFill>
                <a:srgbClr val="FF0000"/>
              </a:solidFill>
              <a:cs typeface="B Nazanin" panose="00000400000000000000" pitchFamily="2" charset="-78"/>
            </a:endParaRPr>
          </a:p>
        </p:txBody>
      </p:sp>
      <p:sp>
        <p:nvSpPr>
          <p:cNvPr id="103" name="TextBox 102"/>
          <p:cNvSpPr txBox="1"/>
          <p:nvPr/>
        </p:nvSpPr>
        <p:spPr>
          <a:xfrm>
            <a:off x="2376002" y="6291910"/>
            <a:ext cx="9719143" cy="646331"/>
          </a:xfrm>
          <a:prstGeom prst="rect">
            <a:avLst/>
          </a:prstGeom>
          <a:noFill/>
        </p:spPr>
        <p:txBody>
          <a:bodyPr wrap="square" rtlCol="0">
            <a:spAutoFit/>
          </a:bodyPr>
          <a:lstStyle/>
          <a:p>
            <a:pPr algn="r"/>
            <a:r>
              <a:rPr lang="fa-IR" b="1" dirty="0" smtClean="0">
                <a:solidFill>
                  <a:srgbClr val="FF0000"/>
                </a:solidFill>
                <a:cs typeface="2  Titr" panose="00000700000000000000" pitchFamily="2" charset="-78"/>
              </a:rPr>
              <a:t>در حالت 1 کمترین فشار از سوی وزن مکعب به سطح زمین وارد می شود زیرا مساحت سطح تماس بزرگتری دارد و در حالت 2 کمترین فشار از سوی مکعب به سطح زمین وارد می شودزیرا مساحت سطح تماس آن کوچک تر از بقیه است.</a:t>
            </a:r>
            <a:endParaRPr lang="fa-IR" b="1" dirty="0" smtClean="0">
              <a:cs typeface="2  Titr" panose="00000700000000000000" pitchFamily="2" charset="-78"/>
            </a:endParaRPr>
          </a:p>
        </p:txBody>
      </p:sp>
      <p:sp>
        <p:nvSpPr>
          <p:cNvPr id="104" name="Rounded Rectangle 103">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06" name="Rounded Rectangle 105">
            <a:hlinkClick r:id="rId6"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107" name="Rounded Rectangle 106">
            <a:hlinkClick r:id="rId7"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05" name="Oval 104">
            <a:hlinkClick r:id="rId8" action="ppaction://hlinksldjump"/>
          </p:cNvPr>
          <p:cNvSpPr/>
          <p:nvPr/>
        </p:nvSpPr>
        <p:spPr>
          <a:xfrm>
            <a:off x="110344" y="5578774"/>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9" action="ppaction://hlinksldjump"/>
              </a:rPr>
              <a:t>بعد</a:t>
            </a:r>
            <a:endParaRPr lang="fa-IR" sz="2000" dirty="0">
              <a:cs typeface="2  Titr" panose="00000700000000000000" pitchFamily="2" charset="-78"/>
            </a:endParaRPr>
          </a:p>
        </p:txBody>
      </p:sp>
    </p:spTree>
    <p:extLst>
      <p:ext uri="{BB962C8B-B14F-4D97-AF65-F5344CB8AC3E}">
        <p14:creationId xmlns:p14="http://schemas.microsoft.com/office/powerpoint/2010/main" val="2867088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2765" y="1775657"/>
            <a:ext cx="11904969" cy="4662815"/>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r" rtl="1">
              <a:lnSpc>
                <a:spcPct val="150000"/>
              </a:lnSpc>
            </a:pPr>
            <a:endParaRPr lang="fa-IR" b="1" dirty="0" smtClean="0">
              <a:solidFill>
                <a:srgbClr val="FF0000"/>
              </a:solidFill>
              <a:cs typeface="B Titr" panose="00000700000000000000" pitchFamily="2" charset="-78"/>
            </a:endParaRPr>
          </a:p>
          <a:p>
            <a:pPr algn="r" rtl="1">
              <a:lnSpc>
                <a:spcPct val="150000"/>
              </a:lnSpc>
            </a:pPr>
            <a:r>
              <a:rPr lang="fa-IR" b="1" dirty="0" smtClean="0">
                <a:solidFill>
                  <a:srgbClr val="FF0000"/>
                </a:solidFill>
                <a:cs typeface="B Titr" panose="00000700000000000000" pitchFamily="2" charset="-78"/>
              </a:rPr>
              <a:t>یک پونز نسبت به یک میخ با نیروی دست به راحتی در دیوار یا تخته چوبی فرو می رود:</a:t>
            </a:r>
          </a:p>
          <a:p>
            <a:pPr algn="r" rtl="1">
              <a:lnSpc>
                <a:spcPct val="150000"/>
              </a:lnSpc>
            </a:pPr>
            <a:r>
              <a:rPr lang="fa-IR" b="1" dirty="0" smtClean="0">
                <a:cs typeface="B Titr" panose="00000700000000000000" pitchFamily="2" charset="-78"/>
              </a:rPr>
              <a:t>به دلیل ریز و کوچک بودن مساحت سطح تماس پونز نسبت به یک میخ ، نیرو در سطح بسیار کم </a:t>
            </a:r>
            <a:r>
              <a:rPr lang="fa-IR" b="1" dirty="0">
                <a:cs typeface="B Titr" panose="00000700000000000000" pitchFamily="2" charset="-78"/>
              </a:rPr>
              <a:t>متمرکز شده و تولید فشار </a:t>
            </a:r>
            <a:endParaRPr lang="fa-IR" b="1" dirty="0" smtClean="0">
              <a:cs typeface="B Titr" panose="00000700000000000000" pitchFamily="2" charset="-78"/>
            </a:endParaRPr>
          </a:p>
          <a:p>
            <a:pPr algn="r" rtl="1">
              <a:lnSpc>
                <a:spcPct val="150000"/>
              </a:lnSpc>
            </a:pPr>
            <a:r>
              <a:rPr lang="fa-IR" b="1" dirty="0" smtClean="0">
                <a:cs typeface="B Titr" panose="00000700000000000000" pitchFamily="2" charset="-78"/>
              </a:rPr>
              <a:t>بیشتری </a:t>
            </a:r>
            <a:r>
              <a:rPr lang="fa-IR" b="1" dirty="0">
                <a:cs typeface="B Titr" panose="00000700000000000000" pitchFamily="2" charset="-78"/>
              </a:rPr>
              <a:t>می کند.</a:t>
            </a:r>
          </a:p>
          <a:p>
            <a:pPr algn="r" rtl="1">
              <a:lnSpc>
                <a:spcPct val="150000"/>
              </a:lnSpc>
            </a:pPr>
            <a:r>
              <a:rPr lang="fa-IR" b="1" dirty="0" smtClean="0">
                <a:solidFill>
                  <a:srgbClr val="FF0000"/>
                </a:solidFill>
                <a:cs typeface="B Titr" panose="00000700000000000000" pitchFamily="2" charset="-78"/>
              </a:rPr>
              <a:t>یک اسکی باز اگر چوب اسکی به پا داشته باشد نسبت به حالتی که بدون چوب اسکی باشد، در برف </a:t>
            </a:r>
          </a:p>
          <a:p>
            <a:pPr algn="r" rtl="1">
              <a:lnSpc>
                <a:spcPct val="150000"/>
              </a:lnSpc>
            </a:pPr>
            <a:r>
              <a:rPr lang="fa-IR" b="1" dirty="0" smtClean="0">
                <a:solidFill>
                  <a:srgbClr val="FF0000"/>
                </a:solidFill>
                <a:cs typeface="B Titr" panose="00000700000000000000" pitchFamily="2" charset="-78"/>
              </a:rPr>
              <a:t>تازه باریده شده کمتر فرو می رود:</a:t>
            </a:r>
          </a:p>
          <a:p>
            <a:pPr algn="r" rtl="1">
              <a:lnSpc>
                <a:spcPct val="150000"/>
              </a:lnSpc>
            </a:pPr>
            <a:r>
              <a:rPr lang="fa-IR" b="1" dirty="0" smtClean="0">
                <a:solidFill>
                  <a:schemeClr val="tx1">
                    <a:lumMod val="95000"/>
                    <a:lumOff val="5000"/>
                  </a:schemeClr>
                </a:solidFill>
                <a:cs typeface="B Titr" panose="00000700000000000000" pitchFamily="2" charset="-78"/>
              </a:rPr>
              <a:t>استفاده از چوب اسکی مساحت سطح تماس را به مقدار زیادی افزایش می دهد در نتیجه فشار حاصل </a:t>
            </a:r>
          </a:p>
          <a:p>
            <a:pPr algn="r" rtl="1">
              <a:lnSpc>
                <a:spcPct val="150000"/>
              </a:lnSpc>
            </a:pPr>
            <a:r>
              <a:rPr lang="fa-IR" b="1" dirty="0" smtClean="0">
                <a:solidFill>
                  <a:schemeClr val="tx1">
                    <a:lumMod val="95000"/>
                    <a:lumOff val="5000"/>
                  </a:schemeClr>
                </a:solidFill>
                <a:cs typeface="B Titr" panose="00000700000000000000" pitchFamily="2" charset="-78"/>
              </a:rPr>
              <a:t>از نیروی وزن شخص کاهش می یابد بنابراین شخص در این حالت کمتر در برف فرو می رود.</a:t>
            </a:r>
          </a:p>
          <a:p>
            <a:pPr algn="r" rtl="1">
              <a:lnSpc>
                <a:spcPct val="150000"/>
              </a:lnSpc>
            </a:pPr>
            <a:r>
              <a:rPr lang="fa-IR" b="1" dirty="0" smtClean="0">
                <a:solidFill>
                  <a:srgbClr val="FF0000"/>
                </a:solidFill>
                <a:cs typeface="B Titr" panose="00000700000000000000" pitchFamily="2" charset="-78"/>
              </a:rPr>
              <a:t>برای اتصال قطعات چوبی، علاوه بر پیچ و مهره از واشر نیز استفادخ می شود:</a:t>
            </a:r>
          </a:p>
          <a:p>
            <a:pPr algn="r" rtl="1">
              <a:lnSpc>
                <a:spcPct val="150000"/>
              </a:lnSpc>
            </a:pPr>
            <a:r>
              <a:rPr lang="fa-IR" b="1" dirty="0" smtClean="0">
                <a:cs typeface="B Titr" panose="00000700000000000000" pitchFamily="2" charset="-78"/>
              </a:rPr>
              <a:t>استفاده از واشر در زیر پیچ سبب افزایش مساحت سطح تماس شده در نتیجه نیروی حاصل از محکم شدن پیچ</a:t>
            </a:r>
          </a:p>
          <a:p>
            <a:pPr algn="r" rtl="1">
              <a:lnSpc>
                <a:spcPct val="150000"/>
              </a:lnSpc>
            </a:pPr>
            <a:r>
              <a:rPr lang="fa-IR" b="1" dirty="0" smtClean="0">
                <a:cs typeface="B Titr" panose="00000700000000000000" pitchFamily="2" charset="-78"/>
              </a:rPr>
              <a:t>و مهره در سطح وسیعتری پخش شده و فشار کمتری تولید می کند بنابراین به سطح چوب آسیب کمتری وارد می کند.</a:t>
            </a:r>
            <a:endParaRPr lang="fa-IR" b="1" dirty="0">
              <a:cs typeface="B Titr" panose="00000700000000000000" pitchFamily="2" charset="-78"/>
            </a:endParaRPr>
          </a:p>
        </p:txBody>
      </p:sp>
      <p:grpSp>
        <p:nvGrpSpPr>
          <p:cNvPr id="14" name="Group 13"/>
          <p:cNvGrpSpPr/>
          <p:nvPr/>
        </p:nvGrpSpPr>
        <p:grpSpPr>
          <a:xfrm>
            <a:off x="2593621" y="210267"/>
            <a:ext cx="8737699" cy="796836"/>
            <a:chOff x="115380" y="1894113"/>
            <a:chExt cx="10583100" cy="1114028"/>
          </a:xfrm>
        </p:grpSpPr>
        <p:sp>
          <p:nvSpPr>
            <p:cNvPr id="15" name="Rounded Rectangle 14"/>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ounded Rectangle 15"/>
            <p:cNvSpPr/>
            <p:nvPr/>
          </p:nvSpPr>
          <p:spPr>
            <a:xfrm>
              <a:off x="115380" y="1936987"/>
              <a:ext cx="9760141"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solidFill>
                    <a:schemeClr val="tx1">
                      <a:lumMod val="95000"/>
                      <a:lumOff val="5000"/>
                    </a:schemeClr>
                  </a:solidFill>
                  <a:cs typeface="B Titr" panose="00000700000000000000" pitchFamily="2" charset="-78"/>
                </a:rPr>
                <a:t>به شرط ثابت بودن نیرو ، با کاهش مساحت سطح ، مقدار فشار حاصل شده افزایش می یابد.</a:t>
              </a:r>
              <a:endParaRPr lang="en-US" dirty="0">
                <a:solidFill>
                  <a:schemeClr val="tx1">
                    <a:lumMod val="95000"/>
                    <a:lumOff val="5000"/>
                  </a:schemeClr>
                </a:solidFill>
                <a:cs typeface="B Titr" panose="00000700000000000000" pitchFamily="2" charset="-78"/>
              </a:endParaRPr>
            </a:p>
          </p:txBody>
        </p:sp>
        <p:pic>
          <p:nvPicPr>
            <p:cNvPr id="17" name="Picture 16" descr="زیر ذره بین9.png"/>
            <p:cNvPicPr/>
            <p:nvPr/>
          </p:nvPicPr>
          <p:blipFill>
            <a:blip r:embed="rId2" cstate="print"/>
            <a:stretch>
              <a:fillRect/>
            </a:stretch>
          </p:blipFill>
          <p:spPr>
            <a:xfrm>
              <a:off x="9967392" y="1894113"/>
              <a:ext cx="548208" cy="1114027"/>
            </a:xfrm>
            <a:prstGeom prst="rect">
              <a:avLst/>
            </a:prstGeom>
          </p:spPr>
        </p:pic>
      </p:grpSp>
      <p:grpSp>
        <p:nvGrpSpPr>
          <p:cNvPr id="20" name="Group 19"/>
          <p:cNvGrpSpPr/>
          <p:nvPr/>
        </p:nvGrpSpPr>
        <p:grpSpPr>
          <a:xfrm>
            <a:off x="8147538" y="1160300"/>
            <a:ext cx="3850196" cy="718723"/>
            <a:chOff x="6573924" y="1398836"/>
            <a:chExt cx="5423810" cy="718723"/>
          </a:xfrm>
        </p:grpSpPr>
        <p:sp>
          <p:nvSpPr>
            <p:cNvPr id="18" name="Round Diagonal Corner Rectangle 17"/>
            <p:cNvSpPr/>
            <p:nvPr/>
          </p:nvSpPr>
          <p:spPr>
            <a:xfrm flipV="1">
              <a:off x="6573924" y="1566605"/>
              <a:ext cx="5423810" cy="550954"/>
            </a:xfrm>
            <a:prstGeom prst="round2DiagRect">
              <a:avLst/>
            </a:prstGeom>
            <a:solidFill>
              <a:schemeClr val="accent2"/>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9" name="Round Diagonal Corner Rectangle 18"/>
            <p:cNvSpPr/>
            <p:nvPr/>
          </p:nvSpPr>
          <p:spPr>
            <a:xfrm>
              <a:off x="6573924" y="1398836"/>
              <a:ext cx="5423810" cy="613474"/>
            </a:xfrm>
            <a:prstGeom prst="round2Diag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50800" dist="38100" dir="2700000" algn="tl" rotWithShape="0">
                      <a:prstClr val="black">
                        <a:alpha val="40000"/>
                      </a:prstClr>
                    </a:outerShdw>
                  </a:effectLst>
                  <a:cs typeface="B Titr" panose="00000700000000000000" pitchFamily="2" charset="-78"/>
                </a:rPr>
                <a:t>توجیه چند پدیده علمی با توجه به مفهوم فشار</a:t>
              </a:r>
              <a:endParaRPr lang="en-US" sz="2000" dirty="0">
                <a:solidFill>
                  <a:srgbClr val="0070C0"/>
                </a:solidFill>
                <a:effectLst>
                  <a:outerShdw blurRad="50800" dist="38100" dir="2700000" algn="tl" rotWithShape="0">
                    <a:prstClr val="black">
                      <a:alpha val="40000"/>
                    </a:prstClr>
                  </a:outerShdw>
                </a:effectLst>
                <a:cs typeface="B Titr" panose="00000700000000000000" pitchFamily="2" charset="-78"/>
              </a:endParaRPr>
            </a:p>
          </p:txBody>
        </p:sp>
      </p:grpSp>
      <p:pic>
        <p:nvPicPr>
          <p:cNvPr id="25" name="Picture 24"/>
          <p:cNvPicPr>
            <a:picLocks noChangeAspect="1"/>
          </p:cNvPicPr>
          <p:nvPr/>
        </p:nvPicPr>
        <p:blipFill>
          <a:blip r:embed="rId3">
            <a:lum bright="20000" contrast="40000"/>
          </a:blip>
          <a:stretch>
            <a:fillRect/>
          </a:stretch>
        </p:blipFill>
        <p:spPr>
          <a:xfrm>
            <a:off x="389238" y="1987698"/>
            <a:ext cx="1939603" cy="1567260"/>
          </a:xfrm>
          <a:prstGeom prst="rect">
            <a:avLst/>
          </a:prstGeom>
        </p:spPr>
      </p:pic>
      <p:pic>
        <p:nvPicPr>
          <p:cNvPr id="26" name="Picture 25"/>
          <p:cNvPicPr>
            <a:picLocks noChangeAspect="1"/>
          </p:cNvPicPr>
          <p:nvPr/>
        </p:nvPicPr>
        <p:blipFill>
          <a:blip r:embed="rId4"/>
          <a:stretch>
            <a:fillRect/>
          </a:stretch>
        </p:blipFill>
        <p:spPr>
          <a:xfrm>
            <a:off x="389238" y="3554958"/>
            <a:ext cx="3652675" cy="2275847"/>
          </a:xfrm>
          <a:prstGeom prst="rect">
            <a:avLst/>
          </a:prstGeom>
        </p:spPr>
      </p:pic>
      <p:sp>
        <p:nvSpPr>
          <p:cNvPr id="21" name="Rounded Rectangle 20">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3" name="Rounded Rectangle 22">
            <a:hlinkClick r:id="rId5"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hlinkClick r:id="rId5" action="ppaction://hlinksldjump"/>
              </a:rPr>
              <a:t>صفحه</a:t>
            </a:r>
            <a:r>
              <a:rPr lang="fa-IR" b="1" dirty="0" smtClean="0">
                <a:cs typeface="B Titr" pitchFamily="2" charset="-78"/>
              </a:rPr>
              <a:t> بعد</a:t>
            </a:r>
            <a:endParaRPr lang="en-US" b="1" dirty="0">
              <a:cs typeface="B Titr" pitchFamily="2" charset="-78"/>
            </a:endParaRPr>
          </a:p>
        </p:txBody>
      </p:sp>
      <p:sp>
        <p:nvSpPr>
          <p:cNvPr id="24" name="Rounded Rectangle 23">
            <a:hlinkClick r:id="rId6"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3956765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74218" y="210266"/>
            <a:ext cx="10668920" cy="3116029"/>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2000" dirty="0" smtClean="0">
                <a:solidFill>
                  <a:schemeClr val="tx1">
                    <a:lumMod val="95000"/>
                    <a:lumOff val="5000"/>
                  </a:schemeClr>
                </a:solidFill>
                <a:cs typeface="2  Titr" panose="00000700000000000000" pitchFamily="2" charset="-78"/>
              </a:rPr>
              <a:t>برای ساخت بنا در زمین های نرم از </a:t>
            </a:r>
            <a:r>
              <a:rPr lang="fa-IR" sz="2000" dirty="0" smtClean="0">
                <a:solidFill>
                  <a:srgbClr val="FF0000"/>
                </a:solidFill>
                <a:cs typeface="2  Titr" panose="00000700000000000000" pitchFamily="2" charset="-78"/>
              </a:rPr>
              <a:t>پایه های یک پارچه  </a:t>
            </a:r>
            <a:r>
              <a:rPr lang="fa-IR" sz="2000" dirty="0" smtClean="0">
                <a:solidFill>
                  <a:schemeClr val="tx1">
                    <a:lumMod val="95000"/>
                    <a:lumOff val="5000"/>
                  </a:schemeClr>
                </a:solidFill>
                <a:cs typeface="2  Titr" panose="00000700000000000000" pitchFamily="2" charset="-78"/>
              </a:rPr>
              <a:t>استفاده می شود .( مطابق شکل) زیرا نیروی وزن حاصل از بنا در مساحت سطح بیشتری پخش شده و فشار کمتری را تولید می کند در نتیجه ساختمان با نشست کمتری همراه خواهد بود.</a:t>
            </a:r>
          </a:p>
          <a:p>
            <a:pPr algn="r" rtl="1"/>
            <a:endParaRPr lang="fa-IR" sz="2000" dirty="0">
              <a:solidFill>
                <a:schemeClr val="tx1">
                  <a:lumMod val="95000"/>
                  <a:lumOff val="5000"/>
                </a:schemeClr>
              </a:solidFill>
              <a:cs typeface="2  Titr" panose="00000700000000000000" pitchFamily="2" charset="-78"/>
            </a:endParaRPr>
          </a:p>
          <a:p>
            <a:pPr algn="r" rtl="1"/>
            <a:endParaRPr lang="fa-IR" sz="2000" dirty="0" smtClean="0">
              <a:solidFill>
                <a:schemeClr val="tx1">
                  <a:lumMod val="95000"/>
                  <a:lumOff val="5000"/>
                </a:schemeClr>
              </a:solidFill>
              <a:cs typeface="2  Titr" panose="00000700000000000000" pitchFamily="2" charset="-78"/>
            </a:endParaRPr>
          </a:p>
          <a:p>
            <a:pPr algn="r" rtl="1"/>
            <a:endParaRPr lang="fa-IR" sz="2000" dirty="0" smtClean="0">
              <a:solidFill>
                <a:schemeClr val="tx1">
                  <a:lumMod val="95000"/>
                  <a:lumOff val="5000"/>
                </a:schemeClr>
              </a:solidFill>
              <a:cs typeface="2  Titr" panose="00000700000000000000" pitchFamily="2" charset="-78"/>
            </a:endParaRPr>
          </a:p>
          <a:p>
            <a:pPr algn="r" rtl="1"/>
            <a:endParaRPr lang="fa-IR" sz="2000" dirty="0">
              <a:solidFill>
                <a:schemeClr val="tx1">
                  <a:lumMod val="95000"/>
                  <a:lumOff val="5000"/>
                </a:schemeClr>
              </a:solidFill>
              <a:cs typeface="2  Titr" panose="00000700000000000000" pitchFamily="2" charset="-78"/>
            </a:endParaRPr>
          </a:p>
          <a:p>
            <a:pPr algn="r" rtl="1"/>
            <a:endParaRPr lang="fa-IR" sz="2000" dirty="0" smtClean="0">
              <a:solidFill>
                <a:schemeClr val="tx1">
                  <a:lumMod val="95000"/>
                  <a:lumOff val="5000"/>
                </a:schemeClr>
              </a:solidFill>
              <a:cs typeface="2  Titr" panose="00000700000000000000" pitchFamily="2" charset="-78"/>
            </a:endParaRPr>
          </a:p>
          <a:p>
            <a:pPr algn="r" rtl="1"/>
            <a:endParaRPr lang="en-US" sz="2000" dirty="0">
              <a:solidFill>
                <a:schemeClr val="tx1">
                  <a:lumMod val="95000"/>
                  <a:lumOff val="5000"/>
                </a:schemeClr>
              </a:solidFill>
              <a:cs typeface="2  Titr" panose="00000700000000000000" pitchFamily="2" charset="-78"/>
            </a:endParaRPr>
          </a:p>
        </p:txBody>
      </p:sp>
      <p:pic>
        <p:nvPicPr>
          <p:cNvPr id="7" name="Picture 6"/>
          <p:cNvPicPr>
            <a:picLocks noChangeAspect="1"/>
          </p:cNvPicPr>
          <p:nvPr/>
        </p:nvPicPr>
        <p:blipFill>
          <a:blip r:embed="rId2"/>
          <a:stretch>
            <a:fillRect/>
          </a:stretch>
        </p:blipFill>
        <p:spPr>
          <a:xfrm>
            <a:off x="1015631" y="1453819"/>
            <a:ext cx="4417432" cy="1824533"/>
          </a:xfrm>
          <a:prstGeom prst="rect">
            <a:avLst/>
          </a:prstGeom>
        </p:spPr>
      </p:pic>
      <p:sp>
        <p:nvSpPr>
          <p:cNvPr id="8" name="TextBox 7"/>
          <p:cNvSpPr txBox="1"/>
          <p:nvPr/>
        </p:nvSpPr>
        <p:spPr>
          <a:xfrm>
            <a:off x="3911486" y="2181419"/>
            <a:ext cx="1064715" cy="369332"/>
          </a:xfrm>
          <a:prstGeom prst="rect">
            <a:avLst/>
          </a:prstGeom>
          <a:noFill/>
        </p:spPr>
        <p:txBody>
          <a:bodyPr wrap="none" rtlCol="0">
            <a:spAutoFit/>
          </a:bodyPr>
          <a:lstStyle/>
          <a:p>
            <a:r>
              <a:rPr lang="fa-IR" b="1" dirty="0" smtClean="0">
                <a:cs typeface="B Nazanin" panose="00000400000000000000" pitchFamily="2" charset="-78"/>
              </a:rPr>
              <a:t>دیوار نواری</a:t>
            </a:r>
            <a:endParaRPr lang="en-US" b="1" dirty="0">
              <a:cs typeface="B Nazanin" panose="00000400000000000000" pitchFamily="2" charset="-78"/>
            </a:endParaRPr>
          </a:p>
        </p:txBody>
      </p:sp>
      <p:sp>
        <p:nvSpPr>
          <p:cNvPr id="25" name="TextBox 24"/>
          <p:cNvSpPr txBox="1"/>
          <p:nvPr/>
        </p:nvSpPr>
        <p:spPr>
          <a:xfrm>
            <a:off x="1403322" y="2162977"/>
            <a:ext cx="1422184" cy="369332"/>
          </a:xfrm>
          <a:prstGeom prst="rect">
            <a:avLst/>
          </a:prstGeom>
          <a:noFill/>
        </p:spPr>
        <p:txBody>
          <a:bodyPr wrap="none" rtlCol="0">
            <a:spAutoFit/>
          </a:bodyPr>
          <a:lstStyle/>
          <a:p>
            <a:r>
              <a:rPr lang="fa-IR" b="1" dirty="0" smtClean="0">
                <a:cs typeface="B Nazanin" panose="00000400000000000000" pitchFamily="2" charset="-78"/>
              </a:rPr>
              <a:t>دیوار یک پارچه</a:t>
            </a:r>
            <a:endParaRPr lang="en-US" b="1" dirty="0">
              <a:cs typeface="B Nazanin" panose="00000400000000000000" pitchFamily="2" charset="-78"/>
            </a:endParaRPr>
          </a:p>
        </p:txBody>
      </p:sp>
      <p:sp>
        <p:nvSpPr>
          <p:cNvPr id="29" name="Rounded Rectangle 28"/>
          <p:cNvSpPr/>
          <p:nvPr/>
        </p:nvSpPr>
        <p:spPr>
          <a:xfrm>
            <a:off x="11394128" y="535726"/>
            <a:ext cx="603606" cy="796835"/>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0" name="Picture 29" descr="زیر ذره بین9.png"/>
          <p:cNvPicPr/>
          <p:nvPr/>
        </p:nvPicPr>
        <p:blipFill>
          <a:blip r:embed="rId3" cstate="print"/>
          <a:stretch>
            <a:fillRect/>
          </a:stretch>
        </p:blipFill>
        <p:spPr>
          <a:xfrm>
            <a:off x="11440622" y="551223"/>
            <a:ext cx="452616" cy="796835"/>
          </a:xfrm>
          <a:prstGeom prst="rect">
            <a:avLst/>
          </a:prstGeom>
        </p:spPr>
      </p:pic>
      <p:sp>
        <p:nvSpPr>
          <p:cNvPr id="31" name="TextBox 30"/>
          <p:cNvSpPr txBox="1"/>
          <p:nvPr/>
        </p:nvSpPr>
        <p:spPr>
          <a:xfrm>
            <a:off x="664282" y="3435761"/>
            <a:ext cx="10645558" cy="4247317"/>
          </a:xfrm>
          <a:prstGeom prst="rect">
            <a:avLst/>
          </a:prstGeom>
          <a:noFill/>
        </p:spPr>
        <p:txBody>
          <a:bodyPr wrap="square" rtlCol="0">
            <a:spAutoFit/>
          </a:bodyPr>
          <a:lstStyle/>
          <a:p>
            <a:pPr algn="r"/>
            <a:r>
              <a:rPr lang="fa-IR" b="1" dirty="0" smtClean="0">
                <a:solidFill>
                  <a:srgbClr val="FF0000"/>
                </a:solidFill>
                <a:cs typeface="2  Titr" panose="00000700000000000000" pitchFamily="2" charset="-78"/>
              </a:rPr>
              <a:t>مثال 2:</a:t>
            </a:r>
          </a:p>
          <a:p>
            <a:pPr algn="r" rtl="1">
              <a:lnSpc>
                <a:spcPct val="150000"/>
              </a:lnSpc>
            </a:pPr>
            <a:r>
              <a:rPr lang="fa-IR" b="1" dirty="0" smtClean="0">
                <a:cs typeface="2  Titr" panose="00000700000000000000" pitchFamily="2" charset="-78"/>
              </a:rPr>
              <a:t>شخصی به جرم 72 کیلو گرم را در نظر بگیرید.اگر مساحت سطح تماس هر پای این شخص با زمین 200 سانتی متر مربع باشد،فشار حاصل ازوزن بدنش با زمین را محاسبه کنید.</a:t>
            </a:r>
          </a:p>
          <a:p>
            <a:pPr>
              <a:lnSpc>
                <a:spcPct val="150000"/>
              </a:lnSpc>
            </a:pPr>
            <a:r>
              <a:rPr lang="fa-IR" b="1" dirty="0" smtClean="0">
                <a:cs typeface="2  Titr" panose="00000700000000000000" pitchFamily="2" charset="-78"/>
              </a:rPr>
              <a:t>  مساحت </a:t>
            </a:r>
            <a:r>
              <a:rPr lang="fa-IR" b="1" dirty="0">
                <a:cs typeface="2  Titr" panose="00000700000000000000" pitchFamily="2" charset="-78"/>
              </a:rPr>
              <a:t>سطح تماس هر پا </a:t>
            </a:r>
            <a:r>
              <a:rPr lang="fa-IR" b="1" dirty="0" smtClean="0">
                <a:cs typeface="2  Titr" panose="00000700000000000000" pitchFamily="2" charset="-78"/>
              </a:rPr>
              <a:t> </a:t>
            </a:r>
            <a:r>
              <a:rPr lang="en-US" b="1" dirty="0" smtClean="0">
                <a:cs typeface="2  Titr" panose="00000700000000000000" pitchFamily="2" charset="-78"/>
              </a:rPr>
              <a:t>A</a:t>
            </a:r>
            <a:r>
              <a:rPr lang="fa-IR" b="1" dirty="0" smtClean="0">
                <a:cs typeface="2  Titr" panose="00000700000000000000" pitchFamily="2" charset="-78"/>
              </a:rPr>
              <a:t> </a:t>
            </a:r>
            <a:r>
              <a:rPr lang="en-US" b="1" dirty="0">
                <a:cs typeface="2  Titr" panose="00000700000000000000" pitchFamily="2" charset="-78"/>
              </a:rPr>
              <a:t>=  </a:t>
            </a:r>
            <a:r>
              <a:rPr lang="fa-IR" b="1" dirty="0">
                <a:cs typeface="2  Titr" panose="00000700000000000000" pitchFamily="2" charset="-78"/>
              </a:rPr>
              <a:t>  </a:t>
            </a:r>
            <a:r>
              <a:rPr lang="fa-IR" b="1" dirty="0" smtClean="0">
                <a:cs typeface="2  Titr" panose="00000700000000000000" pitchFamily="2" charset="-78"/>
              </a:rPr>
              <a:t>200 </a:t>
            </a:r>
            <a:r>
              <a:rPr lang="en-US" b="1" dirty="0" smtClean="0">
                <a:cs typeface="2  Titr" panose="00000700000000000000" pitchFamily="2" charset="-78"/>
              </a:rPr>
              <a:t>cm2 = </a:t>
            </a:r>
            <a:r>
              <a:rPr lang="fa-IR" b="1" dirty="0" smtClean="0">
                <a:cs typeface="2  Titr" panose="00000700000000000000" pitchFamily="2" charset="-78"/>
              </a:rPr>
              <a:t>0/02 </a:t>
            </a:r>
            <a:r>
              <a:rPr lang="en-US" b="1" dirty="0" smtClean="0">
                <a:cs typeface="2  Titr" panose="00000700000000000000" pitchFamily="2" charset="-78"/>
              </a:rPr>
              <a:t>m2</a:t>
            </a:r>
            <a:endParaRPr lang="fa-IR" b="1" dirty="0" smtClean="0">
              <a:cs typeface="2  Titr" panose="00000700000000000000" pitchFamily="2" charset="-78"/>
            </a:endParaRPr>
          </a:p>
          <a:p>
            <a:pPr>
              <a:lnSpc>
                <a:spcPct val="150000"/>
              </a:lnSpc>
            </a:pPr>
            <a:r>
              <a:rPr lang="fa-IR" b="1" dirty="0">
                <a:cs typeface="2  Titr" panose="00000700000000000000" pitchFamily="2" charset="-78"/>
              </a:rPr>
              <a:t> </a:t>
            </a:r>
            <a:r>
              <a:rPr lang="fa-IR" b="1" dirty="0" smtClean="0">
                <a:cs typeface="2  Titr" panose="00000700000000000000" pitchFamily="2" charset="-78"/>
              </a:rPr>
              <a:t>نیروی وزن شخص </a:t>
            </a:r>
            <a:r>
              <a:rPr lang="en-US" b="1" dirty="0" smtClean="0">
                <a:cs typeface="2  Titr" panose="00000700000000000000" pitchFamily="2" charset="-78"/>
              </a:rPr>
              <a:t>F=  </a:t>
            </a:r>
            <a:r>
              <a:rPr lang="fa-IR" b="1" dirty="0" smtClean="0">
                <a:cs typeface="2  Titr" panose="00000700000000000000" pitchFamily="2" charset="-78"/>
              </a:rPr>
              <a:t>  72  </a:t>
            </a:r>
            <a:r>
              <a:rPr lang="en-US" b="1" dirty="0" smtClean="0">
                <a:cs typeface="2  Titr" panose="00000700000000000000" pitchFamily="2" charset="-78"/>
              </a:rPr>
              <a:t>kg  ×  </a:t>
            </a:r>
            <a:r>
              <a:rPr lang="fa-IR" b="1" dirty="0" smtClean="0">
                <a:cs typeface="2  Titr" panose="00000700000000000000" pitchFamily="2" charset="-78"/>
              </a:rPr>
              <a:t>10</a:t>
            </a:r>
            <a:r>
              <a:rPr lang="en-US" b="1" dirty="0" smtClean="0">
                <a:cs typeface="2  Titr" panose="00000700000000000000" pitchFamily="2" charset="-78"/>
              </a:rPr>
              <a:t> </a:t>
            </a:r>
            <a:r>
              <a:rPr lang="en-US" b="1" dirty="0">
                <a:cs typeface="2  Titr" panose="00000700000000000000" pitchFamily="2" charset="-78"/>
              </a:rPr>
              <a:t>= </a:t>
            </a:r>
            <a:r>
              <a:rPr lang="fa-IR" b="1" dirty="0" smtClean="0">
                <a:cs typeface="2  Titr" panose="00000700000000000000" pitchFamily="2" charset="-78"/>
              </a:rPr>
              <a:t>720</a:t>
            </a:r>
            <a:r>
              <a:rPr lang="en-US" b="1" dirty="0" smtClean="0">
                <a:cs typeface="2  Titr" panose="00000700000000000000" pitchFamily="2" charset="-78"/>
              </a:rPr>
              <a:t>N</a:t>
            </a:r>
            <a:endParaRPr lang="fa-IR" b="1" dirty="0" smtClean="0">
              <a:cs typeface="2  Titr" panose="00000700000000000000" pitchFamily="2" charset="-78"/>
            </a:endParaRPr>
          </a:p>
          <a:p>
            <a:endParaRPr lang="fa-IR" b="1" dirty="0" smtClean="0">
              <a:cs typeface="2  Titr" panose="00000700000000000000" pitchFamily="2" charset="-78"/>
            </a:endParaRPr>
          </a:p>
          <a:p>
            <a:endParaRPr lang="fa-IR" b="1" dirty="0">
              <a:cs typeface="2  Titr" panose="00000700000000000000" pitchFamily="2" charset="-78"/>
            </a:endParaRPr>
          </a:p>
          <a:p>
            <a:endParaRPr lang="fa-IR" b="1" dirty="0" smtClean="0">
              <a:cs typeface="2  Titr" panose="00000700000000000000" pitchFamily="2" charset="-78"/>
            </a:endParaRPr>
          </a:p>
          <a:p>
            <a:endParaRPr lang="fa-IR" b="1" dirty="0">
              <a:cs typeface="2  Titr" panose="00000700000000000000" pitchFamily="2" charset="-78"/>
            </a:endParaRPr>
          </a:p>
          <a:p>
            <a:endParaRPr lang="fa-IR" b="1" dirty="0" smtClean="0">
              <a:cs typeface="2  Titr" panose="00000700000000000000" pitchFamily="2" charset="-78"/>
            </a:endParaRPr>
          </a:p>
          <a:p>
            <a:endParaRPr lang="fa-IR" b="1" dirty="0">
              <a:cs typeface="2  Titr" panose="00000700000000000000" pitchFamily="2" charset="-78"/>
            </a:endParaRPr>
          </a:p>
          <a:p>
            <a:endParaRPr lang="fa-IR" b="1" dirty="0" smtClean="0">
              <a:cs typeface="2  Titr" panose="00000700000000000000" pitchFamily="2" charset="-78"/>
            </a:endParaRPr>
          </a:p>
          <a:p>
            <a:r>
              <a:rPr lang="fa-IR" b="1" dirty="0" smtClean="0">
                <a:cs typeface="2  Titr" panose="00000700000000000000" pitchFamily="2" charset="-78"/>
              </a:rPr>
              <a:t> </a:t>
            </a:r>
            <a:endParaRPr lang="en-US" b="1" dirty="0">
              <a:cs typeface="2  Titr" panose="00000700000000000000" pitchFamily="2" charset="-78"/>
            </a:endParaRPr>
          </a:p>
        </p:txBody>
      </p:sp>
      <p:grpSp>
        <p:nvGrpSpPr>
          <p:cNvPr id="32" name="Group 31"/>
          <p:cNvGrpSpPr/>
          <p:nvPr/>
        </p:nvGrpSpPr>
        <p:grpSpPr>
          <a:xfrm>
            <a:off x="5169597" y="4139327"/>
            <a:ext cx="3645964" cy="2451426"/>
            <a:chOff x="8160071" y="3570131"/>
            <a:chExt cx="3645964" cy="2451426"/>
          </a:xfrm>
        </p:grpSpPr>
        <p:grpSp>
          <p:nvGrpSpPr>
            <p:cNvPr id="33" name="Group 32"/>
            <p:cNvGrpSpPr/>
            <p:nvPr/>
          </p:nvGrpSpPr>
          <p:grpSpPr>
            <a:xfrm>
              <a:off x="8253059" y="3570131"/>
              <a:ext cx="1477210" cy="841922"/>
              <a:chOff x="2072748" y="3558218"/>
              <a:chExt cx="1477210" cy="841922"/>
            </a:xfrm>
          </p:grpSpPr>
          <p:sp>
            <p:nvSpPr>
              <p:cNvPr id="48" name="TextBox 47"/>
              <p:cNvSpPr txBox="1"/>
              <p:nvPr/>
            </p:nvSpPr>
            <p:spPr>
              <a:xfrm>
                <a:off x="2072748" y="3705726"/>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49" name="TextBox 48"/>
              <p:cNvSpPr txBox="1"/>
              <p:nvPr/>
            </p:nvSpPr>
            <p:spPr>
              <a:xfrm>
                <a:off x="2470816" y="3686672"/>
                <a:ext cx="1079142"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50" name="TextBox 49"/>
              <p:cNvSpPr txBox="1"/>
              <p:nvPr/>
            </p:nvSpPr>
            <p:spPr>
              <a:xfrm>
                <a:off x="2953075" y="3558218"/>
                <a:ext cx="325730"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F</a:t>
                </a:r>
                <a:endParaRPr lang="en-US" sz="2400" b="1" dirty="0">
                  <a:solidFill>
                    <a:srgbClr val="0070C0"/>
                  </a:solidFill>
                  <a:cs typeface="B Nazanin" panose="00000400000000000000" pitchFamily="2" charset="-78"/>
                </a:endParaRPr>
              </a:p>
            </p:txBody>
          </p:sp>
          <p:sp>
            <p:nvSpPr>
              <p:cNvPr id="51" name="TextBox 50"/>
              <p:cNvSpPr txBox="1"/>
              <p:nvPr/>
            </p:nvSpPr>
            <p:spPr>
              <a:xfrm>
                <a:off x="2925979" y="3938475"/>
                <a:ext cx="370614"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A</a:t>
                </a:r>
                <a:endParaRPr lang="en-US" sz="2400" b="1" dirty="0">
                  <a:solidFill>
                    <a:srgbClr val="0070C0"/>
                  </a:solidFill>
                  <a:cs typeface="B Nazanin" panose="00000400000000000000" pitchFamily="2" charset="-78"/>
                </a:endParaRPr>
              </a:p>
            </p:txBody>
          </p:sp>
        </p:grpSp>
        <p:grpSp>
          <p:nvGrpSpPr>
            <p:cNvPr id="34" name="Group 33"/>
            <p:cNvGrpSpPr/>
            <p:nvPr/>
          </p:nvGrpSpPr>
          <p:grpSpPr>
            <a:xfrm>
              <a:off x="8175569" y="4379242"/>
              <a:ext cx="2674507" cy="1494650"/>
              <a:chOff x="2122673" y="3558218"/>
              <a:chExt cx="2674507" cy="1494650"/>
            </a:xfrm>
          </p:grpSpPr>
          <p:sp>
            <p:nvSpPr>
              <p:cNvPr id="44" name="TextBox 43"/>
              <p:cNvSpPr txBox="1"/>
              <p:nvPr/>
            </p:nvSpPr>
            <p:spPr>
              <a:xfrm>
                <a:off x="2122673" y="3707642"/>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45" name="TextBox 44"/>
              <p:cNvSpPr txBox="1"/>
              <p:nvPr/>
            </p:nvSpPr>
            <p:spPr>
              <a:xfrm>
                <a:off x="2609041" y="3715361"/>
                <a:ext cx="1418979"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46" name="TextBox 45"/>
              <p:cNvSpPr txBox="1"/>
              <p:nvPr/>
            </p:nvSpPr>
            <p:spPr>
              <a:xfrm>
                <a:off x="2953075" y="3558218"/>
                <a:ext cx="710451" cy="400110"/>
              </a:xfrm>
              <a:prstGeom prst="rect">
                <a:avLst/>
              </a:prstGeom>
              <a:noFill/>
            </p:spPr>
            <p:txBody>
              <a:bodyPr wrap="none" rtlCol="0">
                <a:spAutoFit/>
              </a:bodyPr>
              <a:lstStyle/>
              <a:p>
                <a:r>
                  <a:rPr lang="fa-IR" sz="2000" b="1" dirty="0" smtClean="0">
                    <a:solidFill>
                      <a:srgbClr val="0070C0"/>
                    </a:solidFill>
                    <a:cs typeface="B Nazanin" panose="00000400000000000000" pitchFamily="2" charset="-78"/>
                  </a:rPr>
                  <a:t>720</a:t>
                </a:r>
                <a:r>
                  <a:rPr lang="en-US" b="1" dirty="0" smtClean="0">
                    <a:solidFill>
                      <a:srgbClr val="0070C0"/>
                    </a:solidFill>
                    <a:cs typeface="B Nazanin" panose="00000400000000000000" pitchFamily="2" charset="-78"/>
                  </a:rPr>
                  <a:t>N</a:t>
                </a:r>
                <a:endParaRPr lang="en-US" sz="2000" b="1" dirty="0">
                  <a:solidFill>
                    <a:srgbClr val="0070C0"/>
                  </a:solidFill>
                  <a:cs typeface="B Nazanin" panose="00000400000000000000" pitchFamily="2" charset="-78"/>
                </a:endParaRPr>
              </a:p>
            </p:txBody>
          </p:sp>
          <p:sp>
            <p:nvSpPr>
              <p:cNvPr id="47" name="TextBox 46"/>
              <p:cNvSpPr txBox="1"/>
              <p:nvPr/>
            </p:nvSpPr>
            <p:spPr>
              <a:xfrm>
                <a:off x="2925979" y="3938475"/>
                <a:ext cx="1364476" cy="400110"/>
              </a:xfrm>
              <a:prstGeom prst="rect">
                <a:avLst/>
              </a:prstGeom>
              <a:noFill/>
            </p:spPr>
            <p:txBody>
              <a:bodyPr wrap="none" rtlCol="0">
                <a:spAutoFit/>
              </a:bodyPr>
              <a:lstStyle/>
              <a:p>
                <a:r>
                  <a:rPr lang="fa-IR" sz="2000" b="1" dirty="0" smtClean="0">
                    <a:solidFill>
                      <a:srgbClr val="0070C0"/>
                    </a:solidFill>
                    <a:cs typeface="B Nazanin" panose="00000400000000000000" pitchFamily="2" charset="-78"/>
                  </a:rPr>
                  <a:t>2</a:t>
                </a:r>
                <a:r>
                  <a:rPr lang="en-US" sz="2000" b="1" dirty="0" smtClean="0">
                    <a:solidFill>
                      <a:srgbClr val="0070C0"/>
                    </a:solidFill>
                    <a:cs typeface="B Nazanin" panose="00000400000000000000" pitchFamily="2" charset="-78"/>
                  </a:rPr>
                  <a:t>  ×</a:t>
                </a:r>
                <a:r>
                  <a:rPr lang="fa-IR" sz="2000" b="1" dirty="0" smtClean="0">
                    <a:solidFill>
                      <a:srgbClr val="0070C0"/>
                    </a:solidFill>
                    <a:cs typeface="B Nazanin" panose="00000400000000000000" pitchFamily="2" charset="-78"/>
                  </a:rPr>
                  <a:t>0/02</a:t>
                </a:r>
                <a:r>
                  <a:rPr lang="en-US" sz="2000" b="1" dirty="0" smtClean="0">
                    <a:solidFill>
                      <a:srgbClr val="0070C0"/>
                    </a:solidFill>
                    <a:cs typeface="B Nazanin" panose="00000400000000000000" pitchFamily="2" charset="-78"/>
                  </a:rPr>
                  <a:t>  </a:t>
                </a:r>
                <a:r>
                  <a:rPr lang="en-US" b="1" dirty="0" smtClean="0">
                    <a:solidFill>
                      <a:srgbClr val="0070C0"/>
                    </a:solidFill>
                    <a:cs typeface="B Nazanin" panose="00000400000000000000" pitchFamily="2" charset="-78"/>
                  </a:rPr>
                  <a:t>m</a:t>
                </a:r>
                <a:r>
                  <a:rPr lang="en-US" sz="1400" b="1" dirty="0" smtClean="0">
                    <a:solidFill>
                      <a:srgbClr val="0070C0"/>
                    </a:solidFill>
                    <a:cs typeface="B Nazanin" panose="00000400000000000000" pitchFamily="2" charset="-78"/>
                  </a:rPr>
                  <a:t>2</a:t>
                </a:r>
                <a:endParaRPr lang="en-US" sz="1400" b="1" dirty="0">
                  <a:solidFill>
                    <a:srgbClr val="0070C0"/>
                  </a:solidFill>
                  <a:cs typeface="B Nazanin" panose="00000400000000000000" pitchFamily="2" charset="-78"/>
                </a:endParaRPr>
              </a:p>
            </p:txBody>
          </p:sp>
          <p:sp>
            <p:nvSpPr>
              <p:cNvPr id="52" name="TextBox 51"/>
              <p:cNvSpPr txBox="1"/>
              <p:nvPr/>
            </p:nvSpPr>
            <p:spPr>
              <a:xfrm>
                <a:off x="4104362" y="4652758"/>
                <a:ext cx="692818" cy="400110"/>
              </a:xfrm>
              <a:prstGeom prst="rect">
                <a:avLst/>
              </a:prstGeom>
              <a:noFill/>
            </p:spPr>
            <p:txBody>
              <a:bodyPr wrap="none" rtlCol="0">
                <a:spAutoFit/>
              </a:bodyPr>
              <a:lstStyle/>
              <a:p>
                <a:r>
                  <a:rPr lang="fa-IR" sz="2000" b="1" dirty="0" smtClean="0">
                    <a:solidFill>
                      <a:srgbClr val="0070C0"/>
                    </a:solidFill>
                    <a:cs typeface="B Nazanin" panose="00000400000000000000" pitchFamily="2" charset="-78"/>
                  </a:rPr>
                  <a:t>18000</a:t>
                </a:r>
                <a:endParaRPr lang="en-US" sz="2000" b="1" dirty="0">
                  <a:solidFill>
                    <a:srgbClr val="0070C0"/>
                  </a:solidFill>
                  <a:cs typeface="B Nazanin" panose="00000400000000000000" pitchFamily="2" charset="-78"/>
                </a:endParaRPr>
              </a:p>
            </p:txBody>
          </p:sp>
        </p:grpSp>
        <p:grpSp>
          <p:nvGrpSpPr>
            <p:cNvPr id="35" name="Group 34"/>
            <p:cNvGrpSpPr/>
            <p:nvPr/>
          </p:nvGrpSpPr>
          <p:grpSpPr>
            <a:xfrm>
              <a:off x="8160071" y="5241190"/>
              <a:ext cx="3645964" cy="780367"/>
              <a:chOff x="2107175" y="3558218"/>
              <a:chExt cx="3645964" cy="780367"/>
            </a:xfrm>
          </p:grpSpPr>
          <p:sp>
            <p:nvSpPr>
              <p:cNvPr id="36" name="TextBox 35"/>
              <p:cNvSpPr txBox="1"/>
              <p:nvPr/>
            </p:nvSpPr>
            <p:spPr>
              <a:xfrm>
                <a:off x="2107175" y="3707642"/>
                <a:ext cx="348172" cy="461665"/>
              </a:xfrm>
              <a:prstGeom prst="rect">
                <a:avLst/>
              </a:prstGeom>
              <a:noFill/>
            </p:spPr>
            <p:txBody>
              <a:bodyPr wrap="none" rtlCol="0">
                <a:spAutoFit/>
              </a:bodyPr>
              <a:lstStyle/>
              <a:p>
                <a:r>
                  <a:rPr lang="en-US" sz="2400" b="1" dirty="0" smtClean="0">
                    <a:solidFill>
                      <a:srgbClr val="0070C0"/>
                    </a:solidFill>
                    <a:cs typeface="B Nazanin" panose="00000400000000000000" pitchFamily="2" charset="-78"/>
                  </a:rPr>
                  <a:t>P</a:t>
                </a:r>
                <a:endParaRPr lang="en-US" sz="2400" b="1" dirty="0">
                  <a:solidFill>
                    <a:srgbClr val="0070C0"/>
                  </a:solidFill>
                  <a:cs typeface="B Nazanin" panose="00000400000000000000" pitchFamily="2" charset="-78"/>
                </a:endParaRPr>
              </a:p>
            </p:txBody>
          </p:sp>
          <p:sp>
            <p:nvSpPr>
              <p:cNvPr id="37" name="TextBox 36"/>
              <p:cNvSpPr txBox="1"/>
              <p:nvPr/>
            </p:nvSpPr>
            <p:spPr>
              <a:xfrm>
                <a:off x="2609041" y="3715361"/>
                <a:ext cx="1418979"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38" name="TextBox 37"/>
              <p:cNvSpPr txBox="1"/>
              <p:nvPr/>
            </p:nvSpPr>
            <p:spPr>
              <a:xfrm>
                <a:off x="2953075" y="3558218"/>
                <a:ext cx="710451" cy="400110"/>
              </a:xfrm>
              <a:prstGeom prst="rect">
                <a:avLst/>
              </a:prstGeom>
              <a:noFill/>
            </p:spPr>
            <p:txBody>
              <a:bodyPr wrap="none" rtlCol="0">
                <a:spAutoFit/>
              </a:bodyPr>
              <a:lstStyle/>
              <a:p>
                <a:r>
                  <a:rPr lang="fa-IR" sz="2000" b="1" dirty="0" smtClean="0">
                    <a:solidFill>
                      <a:srgbClr val="0070C0"/>
                    </a:solidFill>
                    <a:cs typeface="B Nazanin" panose="00000400000000000000" pitchFamily="2" charset="-78"/>
                  </a:rPr>
                  <a:t>720</a:t>
                </a:r>
                <a:r>
                  <a:rPr lang="en-US" b="1" dirty="0" smtClean="0">
                    <a:solidFill>
                      <a:srgbClr val="0070C0"/>
                    </a:solidFill>
                    <a:cs typeface="B Nazanin" panose="00000400000000000000" pitchFamily="2" charset="-78"/>
                  </a:rPr>
                  <a:t>N</a:t>
                </a:r>
                <a:endParaRPr lang="en-US" sz="2000" b="1" dirty="0">
                  <a:solidFill>
                    <a:srgbClr val="0070C0"/>
                  </a:solidFill>
                  <a:cs typeface="B Nazanin" panose="00000400000000000000" pitchFamily="2" charset="-78"/>
                </a:endParaRPr>
              </a:p>
            </p:txBody>
          </p:sp>
          <p:sp>
            <p:nvSpPr>
              <p:cNvPr id="39" name="TextBox 38"/>
              <p:cNvSpPr txBox="1"/>
              <p:nvPr/>
            </p:nvSpPr>
            <p:spPr>
              <a:xfrm>
                <a:off x="2925979" y="3938475"/>
                <a:ext cx="1007007" cy="400110"/>
              </a:xfrm>
              <a:prstGeom prst="rect">
                <a:avLst/>
              </a:prstGeom>
              <a:noFill/>
            </p:spPr>
            <p:txBody>
              <a:bodyPr wrap="none" rtlCol="0">
                <a:spAutoFit/>
              </a:bodyPr>
              <a:lstStyle/>
              <a:p>
                <a:r>
                  <a:rPr lang="fa-IR" sz="2000" b="1" dirty="0" smtClean="0">
                    <a:solidFill>
                      <a:srgbClr val="0070C0"/>
                    </a:solidFill>
                    <a:cs typeface="B Nazanin" panose="00000400000000000000" pitchFamily="2" charset="-78"/>
                  </a:rPr>
                  <a:t>0/04</a:t>
                </a:r>
                <a:r>
                  <a:rPr lang="en-US" sz="2000" b="1" dirty="0" smtClean="0">
                    <a:solidFill>
                      <a:srgbClr val="0070C0"/>
                    </a:solidFill>
                    <a:cs typeface="B Nazanin" panose="00000400000000000000" pitchFamily="2" charset="-78"/>
                  </a:rPr>
                  <a:t>  </a:t>
                </a:r>
                <a:r>
                  <a:rPr lang="en-US" b="1" dirty="0" smtClean="0">
                    <a:solidFill>
                      <a:srgbClr val="0070C0"/>
                    </a:solidFill>
                    <a:cs typeface="B Nazanin" panose="00000400000000000000" pitchFamily="2" charset="-78"/>
                  </a:rPr>
                  <a:t>m</a:t>
                </a:r>
                <a:r>
                  <a:rPr lang="en-US" sz="1400" b="1" dirty="0" smtClean="0">
                    <a:solidFill>
                      <a:srgbClr val="0070C0"/>
                    </a:solidFill>
                    <a:cs typeface="B Nazanin" panose="00000400000000000000" pitchFamily="2" charset="-78"/>
                  </a:rPr>
                  <a:t>2</a:t>
                </a:r>
                <a:endParaRPr lang="en-US" sz="1400" b="1" dirty="0">
                  <a:solidFill>
                    <a:srgbClr val="0070C0"/>
                  </a:solidFill>
                  <a:cs typeface="B Nazanin" panose="00000400000000000000" pitchFamily="2" charset="-78"/>
                </a:endParaRPr>
              </a:p>
            </p:txBody>
          </p:sp>
          <p:sp>
            <p:nvSpPr>
              <p:cNvPr id="40" name="TextBox 39"/>
              <p:cNvSpPr txBox="1"/>
              <p:nvPr/>
            </p:nvSpPr>
            <p:spPr>
              <a:xfrm>
                <a:off x="3926111" y="3806601"/>
                <a:ext cx="300082" cy="369332"/>
              </a:xfrm>
              <a:prstGeom prst="rect">
                <a:avLst/>
              </a:prstGeom>
              <a:noFill/>
            </p:spPr>
            <p:txBody>
              <a:bodyPr wrap="none" rtlCol="0">
                <a:spAutoFit/>
              </a:bodyPr>
              <a:lstStyle/>
              <a:p>
                <a:pPr algn="r" rtl="1"/>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42" name="TextBox 41"/>
                  <p:cNvSpPr txBox="1"/>
                  <p:nvPr/>
                </p:nvSpPr>
                <p:spPr>
                  <a:xfrm>
                    <a:off x="4629216" y="3558218"/>
                    <a:ext cx="692817" cy="610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a-IR" b="1" i="0" smtClean="0">
                              <a:solidFill>
                                <a:srgbClr val="0070C0"/>
                              </a:solidFill>
                              <a:latin typeface="Cambria Math" panose="02040503050406030204" pitchFamily="18" charset="0"/>
                              <a:cs typeface="B Nazanin" panose="00000400000000000000" pitchFamily="2" charset="-78"/>
                            </a:rPr>
                            <m:t>  </m:t>
                          </m:r>
                          <m:f>
                            <m:fPr>
                              <m:ctrlPr>
                                <a:rPr lang="fa-IR" b="1" i="1" smtClean="0">
                                  <a:solidFill>
                                    <a:srgbClr val="0070C0"/>
                                  </a:solidFill>
                                  <a:latin typeface="Cambria Math" panose="02040503050406030204" pitchFamily="18" charset="0"/>
                                  <a:cs typeface="B Nazanin" panose="00000400000000000000" pitchFamily="2" charset="-78"/>
                                </a:rPr>
                              </m:ctrlPr>
                            </m:fPr>
                            <m:num>
                              <m:r>
                                <a:rPr lang="en-US" b="1" i="1" smtClean="0">
                                  <a:solidFill>
                                    <a:srgbClr val="0070C0"/>
                                  </a:solidFill>
                                  <a:latin typeface="Cambria Math" panose="02040503050406030204" pitchFamily="18" charset="0"/>
                                  <a:cs typeface="B Nazanin" panose="00000400000000000000" pitchFamily="2" charset="-78"/>
                                </a:rPr>
                                <m:t>𝑵</m:t>
                              </m:r>
                            </m:num>
                            <m:den>
                              <m:r>
                                <a:rPr lang="en-US" b="1" i="1" smtClean="0">
                                  <a:solidFill>
                                    <a:srgbClr val="0070C0"/>
                                  </a:solidFill>
                                  <a:latin typeface="Cambria Math" panose="02040503050406030204" pitchFamily="18" charset="0"/>
                                  <a:cs typeface="B Nazanin" panose="00000400000000000000" pitchFamily="2" charset="-78"/>
                                </a:rPr>
                                <m:t>𝒎</m:t>
                              </m:r>
                              <m:r>
                                <a:rPr lang="fa-IR" b="1" i="1" smtClean="0">
                                  <a:solidFill>
                                    <a:srgbClr val="0070C0"/>
                                  </a:solidFill>
                                  <a:latin typeface="Cambria Math" panose="02040503050406030204" pitchFamily="18" charset="0"/>
                                  <a:cs typeface="B Nazanin" panose="00000400000000000000" pitchFamily="2" charset="-78"/>
                                </a:rPr>
                                <m:t>𝟐</m:t>
                              </m:r>
                            </m:den>
                          </m:f>
                        </m:oMath>
                      </m:oMathPara>
                    </a14:m>
                    <a:endParaRPr lang="en-US" sz="2000" b="1" dirty="0">
                      <a:solidFill>
                        <a:srgbClr val="0070C0"/>
                      </a:solidFill>
                      <a:cs typeface="B Nazanin" panose="00000400000000000000" pitchFamily="2" charset="-78"/>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629216" y="3558218"/>
                    <a:ext cx="692817" cy="610873"/>
                  </a:xfrm>
                  <a:prstGeom prst="rect">
                    <a:avLst/>
                  </a:prstGeom>
                  <a:blipFill rotWithShape="0">
                    <a:blip r:embed="rId4"/>
                    <a:stretch>
                      <a:fillRect/>
                    </a:stretch>
                  </a:blipFill>
                </p:spPr>
                <p:txBody>
                  <a:bodyPr/>
                  <a:lstStyle/>
                  <a:p>
                    <a:r>
                      <a:rPr lang="en-US">
                        <a:noFill/>
                      </a:rPr>
                      <a:t> </a:t>
                    </a:r>
                  </a:p>
                </p:txBody>
              </p:sp>
            </mc:Fallback>
          </mc:AlternateContent>
          <p:sp>
            <p:nvSpPr>
              <p:cNvPr id="43" name="TextBox 42"/>
              <p:cNvSpPr txBox="1"/>
              <p:nvPr/>
            </p:nvSpPr>
            <p:spPr>
              <a:xfrm>
                <a:off x="5191447" y="3707642"/>
                <a:ext cx="561692"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(Pa)</a:t>
                </a:r>
                <a:endParaRPr lang="en-US" b="1" dirty="0">
                  <a:solidFill>
                    <a:srgbClr val="0070C0"/>
                  </a:solidFill>
                  <a:cs typeface="B Nazanin" panose="00000400000000000000" pitchFamily="2" charset="-78"/>
                </a:endParaRPr>
              </a:p>
            </p:txBody>
          </p:sp>
        </p:grpSp>
      </p:grpSp>
      <p:sp>
        <p:nvSpPr>
          <p:cNvPr id="41" name="Rounded Rectangle 40">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54" name="Rounded Rectangle 53">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55" name="Rounded Rectangle 54">
            <a:hlinkClick r:id="rId6"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53" name="Oval 52">
            <a:hlinkClick r:id="rId7" action="ppaction://hlinksldjump"/>
          </p:cNvPr>
          <p:cNvSpPr/>
          <p:nvPr/>
        </p:nvSpPr>
        <p:spPr>
          <a:xfrm>
            <a:off x="2479729" y="6183825"/>
            <a:ext cx="1389259" cy="388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Titr" panose="00000700000000000000" pitchFamily="2" charset="-78"/>
                <a:hlinkClick r:id="rId8" action="ppaction://hlinksldjump"/>
              </a:rPr>
              <a:t>بعد</a:t>
            </a:r>
            <a:endParaRPr lang="fa-IR" sz="2000" dirty="0">
              <a:cs typeface="2  Titr" panose="00000700000000000000" pitchFamily="2" charset="-78"/>
            </a:endParaRPr>
          </a:p>
        </p:txBody>
      </p:sp>
    </p:spTree>
    <p:extLst>
      <p:ext uri="{BB962C8B-B14F-4D97-AF65-F5344CB8AC3E}">
        <p14:creationId xmlns:p14="http://schemas.microsoft.com/office/powerpoint/2010/main" val="1709014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پاورپوینت درس 6 علوم نهم  فشار و آثار آن</Template>
  <TotalTime>0</TotalTime>
  <Words>2250</Words>
  <Application>Microsoft Office PowerPoint</Application>
  <PresentationFormat>Widescreen</PresentationFormat>
  <Paragraphs>386</Paragraphs>
  <Slides>18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_MRT_Khodkar</vt:lpstr>
      <vt:lpstr>2  Titr</vt:lpstr>
      <vt:lpstr>Arial</vt:lpstr>
      <vt:lpstr>B Nazanin</vt:lpstr>
      <vt:lpstr>B Titr</vt:lpstr>
      <vt:lpstr>B Yekan</vt:lpstr>
      <vt:lpstr>Britannic Bold</vt:lpstr>
      <vt:lpstr>Calibri</vt:lpstr>
      <vt:lpstr>Calibri Light</vt:lpstr>
      <vt:lpstr>Cambria Math</vt:lpstr>
      <vt:lpstr>Elephant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dc:creator>
  <cp:lastModifiedBy>omid</cp:lastModifiedBy>
  <cp:revision>1</cp:revision>
  <dcterms:created xsi:type="dcterms:W3CDTF">2020-02-09T09:09:46Z</dcterms:created>
  <dcterms:modified xsi:type="dcterms:W3CDTF">2020-02-09T09:10:02Z</dcterms:modified>
</cp:coreProperties>
</file>