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 id="2147483672" r:id="rId2"/>
    <p:sldMasterId id="2147483684" r:id="rId3"/>
    <p:sldMasterId id="2147483714" r:id="rId4"/>
  </p:sldMasterIdLst>
  <p:sldIdLst>
    <p:sldId id="257" r:id="rId5"/>
    <p:sldId id="283" r:id="rId6"/>
    <p:sldId id="258" r:id="rId7"/>
    <p:sldId id="259" r:id="rId8"/>
    <p:sldId id="260" r:id="rId9"/>
    <p:sldId id="261" r:id="rId10"/>
    <p:sldId id="284"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3" r:id="rId27"/>
    <p:sldId id="278" r:id="rId28"/>
    <p:sldId id="279" r:id="rId29"/>
    <p:sldId id="280" r:id="rId30"/>
    <p:sldId id="281"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40"/>
    <a:srgbClr val="34AE88"/>
    <a:srgbClr val="00FFFF"/>
    <a:srgbClr val="FFFF00"/>
    <a:srgbClr val="0000FF"/>
    <a:srgbClr val="FFCC66"/>
    <a:srgbClr val="FFCCFF"/>
    <a:srgbClr val="660066"/>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1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79E5A80-AD25-48F3-BB2A-8FA2DEC01354}"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BD70314-1A21-4823-A3DF-DD421F4EC9A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79E5A80-AD25-48F3-BB2A-8FA2DEC01354}" type="datetimeFigureOut">
              <a:rPr lang="en-US" smtClean="0"/>
              <a:pPr/>
              <a:t>2/7/2017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BD70314-1A21-4823-A3DF-DD421F4EC9A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9E5A80-AD25-48F3-BB2A-8FA2DEC01354}" type="datetimeFigureOut">
              <a:rPr lang="en-US" smtClean="0"/>
              <a:pPr/>
              <a:t>2/7/2017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BD70314-1A21-4823-A3DF-DD421F4EC9A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79E5A80-AD25-48F3-BB2A-8FA2DEC01354}" type="datetimeFigureOut">
              <a:rPr lang="en-US" smtClean="0"/>
              <a:pPr/>
              <a:t>2/7/2017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BD70314-1A21-4823-A3DF-DD421F4EC9A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79E5A80-AD25-48F3-BB2A-8FA2DEC01354}" type="datetimeFigureOut">
              <a:rPr lang="en-US" smtClean="0"/>
              <a:pPr/>
              <a:t>2/7/2017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BD70314-1A21-4823-A3DF-DD421F4EC9A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9E5A80-AD25-48F3-BB2A-8FA2DEC01354}" type="datetimeFigureOut">
              <a:rPr lang="en-US" smtClean="0"/>
              <a:pPr/>
              <a:t>2/7/2017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9E5A80-AD25-48F3-BB2A-8FA2DEC01354}" type="datetimeFigureOut">
              <a:rPr lang="en-US" smtClean="0"/>
              <a:pPr/>
              <a:t>2/7/2017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D70314-1A21-4823-A3DF-DD421F4EC9A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79E5A80-AD25-48F3-BB2A-8FA2DEC01354}" type="datetimeFigureOut">
              <a:rPr lang="en-US" smtClean="0"/>
              <a:pPr/>
              <a:t>2/7/2017</a:t>
            </a:fld>
            <a:endParaRPr lang="en-US"/>
          </a:p>
        </p:txBody>
      </p:sp>
      <p:sp>
        <p:nvSpPr>
          <p:cNvPr id="16" name="Slide Number Placeholder 15"/>
          <p:cNvSpPr>
            <a:spLocks noGrp="1"/>
          </p:cNvSpPr>
          <p:nvPr>
            <p:ph type="sldNum" sz="quarter" idx="11"/>
          </p:nvPr>
        </p:nvSpPr>
        <p:spPr/>
        <p:txBody>
          <a:bodyPr/>
          <a:lstStyle/>
          <a:p>
            <a:fld id="{2BD70314-1A21-4823-A3DF-DD421F4EC9A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79E5A80-AD25-48F3-BB2A-8FA2DEC01354}" type="datetimeFigureOut">
              <a:rPr lang="en-US" smtClean="0"/>
              <a:pPr/>
              <a:t>2/7/2017</a:t>
            </a:fld>
            <a:endParaRPr lang="en-US"/>
          </a:p>
        </p:txBody>
      </p:sp>
      <p:sp>
        <p:nvSpPr>
          <p:cNvPr id="15" name="Slide Number Placeholder 14"/>
          <p:cNvSpPr>
            <a:spLocks noGrp="1"/>
          </p:cNvSpPr>
          <p:nvPr>
            <p:ph type="sldNum" sz="quarter" idx="15"/>
          </p:nvPr>
        </p:nvSpPr>
        <p:spPr/>
        <p:txBody>
          <a:bodyPr/>
          <a:lstStyle>
            <a:lvl1pPr algn="ctr">
              <a:defRPr/>
            </a:lvl1pPr>
          </a:lstStyle>
          <a:p>
            <a:fld id="{2BD70314-1A21-4823-A3DF-DD421F4EC9A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D70314-1A21-4823-A3DF-DD421F4EC9A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79E5A80-AD25-48F3-BB2A-8FA2DEC01354}" type="datetimeFigureOut">
              <a:rPr lang="en-US" smtClean="0"/>
              <a:pPr/>
              <a:t>2/7/2017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70314-1A21-4823-A3DF-DD421F4EC9A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E5A80-AD25-48F3-BB2A-8FA2DEC01354}"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BD70314-1A21-4823-A3DF-DD421F4EC9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79E5A80-AD25-48F3-BB2A-8FA2DEC01354}" type="datetimeFigureOut">
              <a:rPr lang="en-US" smtClean="0"/>
              <a:pPr/>
              <a:t>2/7/2017</a:t>
            </a:fld>
            <a:endParaRPr lang="en-US"/>
          </a:p>
        </p:txBody>
      </p:sp>
      <p:sp>
        <p:nvSpPr>
          <p:cNvPr id="9" name="Slide Number Placeholder 8"/>
          <p:cNvSpPr>
            <a:spLocks noGrp="1"/>
          </p:cNvSpPr>
          <p:nvPr>
            <p:ph type="sldNum" sz="quarter" idx="15"/>
          </p:nvPr>
        </p:nvSpPr>
        <p:spPr/>
        <p:txBody>
          <a:bodyPr/>
          <a:lstStyle/>
          <a:p>
            <a:fld id="{2BD70314-1A21-4823-A3DF-DD421F4EC9A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79E5A80-AD25-48F3-BB2A-8FA2DEC01354}" type="datetimeFigureOut">
              <a:rPr lang="en-US" smtClean="0"/>
              <a:pPr/>
              <a:t>2/7/2017</a:t>
            </a:fld>
            <a:endParaRPr lang="en-US"/>
          </a:p>
        </p:txBody>
      </p:sp>
      <p:sp>
        <p:nvSpPr>
          <p:cNvPr id="9" name="Slide Number Placeholder 8"/>
          <p:cNvSpPr>
            <a:spLocks noGrp="1"/>
          </p:cNvSpPr>
          <p:nvPr>
            <p:ph type="sldNum" sz="quarter" idx="11"/>
          </p:nvPr>
        </p:nvSpPr>
        <p:spPr/>
        <p:txBody>
          <a:bodyPr/>
          <a:lstStyle/>
          <a:p>
            <a:fld id="{2BD70314-1A21-4823-A3DF-DD421F4EC9A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1031202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505321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942977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1768247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9E5A80-AD25-48F3-BB2A-8FA2DEC01354}"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2630915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06735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79E5A80-AD25-48F3-BB2A-8FA2DEC01354}"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39269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888598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2341579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72722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592389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93927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912134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1952706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3985168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59053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9E5A80-AD25-48F3-BB2A-8FA2DEC01354}"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E5A80-AD25-48F3-BB2A-8FA2DEC013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70314-1A21-4823-A3DF-DD421F4EC9AA}" type="slidenum">
              <a:rPr lang="en-US" smtClean="0"/>
              <a:pPr/>
              <a:t>‹#›</a:t>
            </a:fld>
            <a:endParaRPr lang="en-US"/>
          </a:p>
        </p:txBody>
      </p:sp>
    </p:spTree>
    <p:extLst>
      <p:ext uri="{BB962C8B-B14F-4D97-AF65-F5344CB8AC3E}">
        <p14:creationId xmlns:p14="http://schemas.microsoft.com/office/powerpoint/2010/main" val="291611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9E5A80-AD25-48F3-BB2A-8FA2DEC013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E5A80-AD25-48F3-BB2A-8FA2DEC01354}"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9E5A80-AD25-48F3-BB2A-8FA2DEC013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70314-1A21-4823-A3DF-DD421F4EC9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79E5A80-AD25-48F3-BB2A-8FA2DEC01354}" type="datetimeFigureOut">
              <a:rPr lang="en-US" smtClean="0"/>
              <a:pPr/>
              <a:t>2/7/2017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BD70314-1A21-4823-A3DF-DD421F4EC9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9E5A80-AD25-48F3-BB2A-8FA2DEC01354}" type="datetimeFigureOut">
              <a:rPr lang="en-US" smtClean="0"/>
              <a:pPr/>
              <a:t>2/7/2017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D70314-1A21-4823-A3DF-DD421F4EC9A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9E5A80-AD25-48F3-BB2A-8FA2DEC01354}" type="datetimeFigureOut">
              <a:rPr lang="en-US" smtClean="0"/>
              <a:pPr/>
              <a:t>2/7/2017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D70314-1A21-4823-A3DF-DD421F4EC9A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79E5A80-AD25-48F3-BB2A-8FA2DEC01354}" type="datetimeFigureOut">
              <a:rPr lang="en-US" smtClean="0"/>
              <a:pPr/>
              <a:t>2/7/2017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BD70314-1A21-4823-A3DF-DD421F4EC9AA}" type="slidenum">
              <a:rPr lang="en-US" smtClean="0"/>
              <a:pPr/>
              <a:t>‹#›</a:t>
            </a:fld>
            <a:endParaRPr lang="en-US"/>
          </a:p>
        </p:txBody>
      </p:sp>
    </p:spTree>
    <p:extLst>
      <p:ext uri="{BB962C8B-B14F-4D97-AF65-F5344CB8AC3E}">
        <p14:creationId xmlns:p14="http://schemas.microsoft.com/office/powerpoint/2010/main" val="1713061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9.bin"/><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0.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0.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0.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15.bin"/><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0.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buty\green.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Rectangle 2"/>
          <p:cNvSpPr/>
          <p:nvPr/>
        </p:nvSpPr>
        <p:spPr>
          <a:xfrm>
            <a:off x="2362201" y="1600200"/>
            <a:ext cx="4724399" cy="1877437"/>
          </a:xfrm>
          <a:prstGeom prst="rect">
            <a:avLst/>
          </a:prstGeom>
          <a:noFill/>
        </p:spPr>
        <p:txBody>
          <a:bodyPr wrap="square" lIns="91440" tIns="45720" rIns="91440" bIns="45720">
            <a:spAutoFit/>
          </a:bodyPr>
          <a:lstStyle/>
          <a:p>
            <a:pPr algn="ctr"/>
            <a:r>
              <a:rPr lang="fa-IR" sz="80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cs typeface="Nazanin" pitchFamily="2" charset="-78"/>
              </a:rPr>
              <a:t>شيمي سبز</a:t>
            </a:r>
          </a:p>
          <a:p>
            <a:pPr algn="ctr"/>
            <a:r>
              <a:rPr lang="en-US" sz="36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cs typeface="Nazanin" pitchFamily="2" charset="-78"/>
              </a:rPr>
              <a:t>Green Chemistry</a:t>
            </a:r>
            <a:endParaRPr lang="en-US" sz="36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cs typeface="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2700000" scaled="0"/>
        </a:gra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371600" y="228600"/>
            <a:ext cx="6019800" cy="369332"/>
          </a:xfrm>
          <a:prstGeom prst="rect">
            <a:avLst/>
          </a:prstGeom>
          <a:solidFill>
            <a:srgbClr val="9DFE4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کدام روش در واکنش زير مناسب تر است؟</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90" name="Object 2"/>
          <p:cNvGraphicFramePr>
            <a:graphicFrameLocks noChangeAspect="1"/>
          </p:cNvGraphicFramePr>
          <p:nvPr/>
        </p:nvGraphicFramePr>
        <p:xfrm>
          <a:off x="1975592" y="1828800"/>
          <a:ext cx="5111008" cy="1295400"/>
        </p:xfrm>
        <a:graphic>
          <a:graphicData uri="http://schemas.openxmlformats.org/presentationml/2006/ole">
            <mc:AlternateContent xmlns:mc="http://schemas.openxmlformats.org/markup-compatibility/2006">
              <mc:Choice xmlns:v="urn:schemas-microsoft-com:vml" Requires="v">
                <p:oleObj spid="_x0000_s12297" name="CS ChemDraw Drawing" r:id="rId3" imgW="3456097" imgH="880356" progId="">
                  <p:embed/>
                </p:oleObj>
              </mc:Choice>
              <mc:Fallback>
                <p:oleObj name="CS ChemDraw Drawing" r:id="rId3" imgW="3456097" imgH="88035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592" y="1828800"/>
                        <a:ext cx="5111008" cy="1295400"/>
                      </a:xfrm>
                      <a:prstGeom prst="rect">
                        <a:avLst/>
                      </a:prstGeom>
                      <a:gradFill rotWithShape="1">
                        <a:gsLst>
                          <a:gs pos="0">
                            <a:srgbClr val="FFFF99">
                              <a:gamma/>
                              <a:tint val="4706"/>
                              <a:invGamma/>
                            </a:srgbClr>
                          </a:gs>
                          <a:gs pos="100000">
                            <a:srgbClr val="FFFF99"/>
                          </a:gs>
                        </a:gsLst>
                        <a:lin ang="5400000" scaled="1"/>
                      </a:gradFill>
                      <a:ln w="38100">
                        <a:solidFill>
                          <a:srgbClr val="009900"/>
                        </a:solidFill>
                        <a:miter lim="800000"/>
                        <a:headEnd/>
                        <a:tailEnd/>
                      </a:ln>
                    </p:spPr>
                  </p:pic>
                </p:oleObj>
              </mc:Fallback>
            </mc:AlternateContent>
          </a:graphicData>
        </a:graphic>
      </p:graphicFrame>
      <p:sp>
        <p:nvSpPr>
          <p:cNvPr id="12292" name="Rectangle 4"/>
          <p:cNvSpPr>
            <a:spLocks noChangeArrowheads="1"/>
          </p:cNvSpPr>
          <p:nvPr/>
        </p:nvSpPr>
        <p:spPr bwMode="auto">
          <a:xfrm>
            <a:off x="152400" y="4343400"/>
            <a:ext cx="8763000" cy="677108"/>
          </a:xfrm>
          <a:prstGeom prst="rect">
            <a:avLst/>
          </a:prstGeom>
          <a:solidFill>
            <a:srgbClr val="9DFE4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طبيعي است که </a:t>
            </a: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واکنش اول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مناسب تر است، </a:t>
            </a:r>
            <a:r>
              <a:rPr kumimoji="0" lang="fa-IR" sz="2000"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زيرا محصول جانبي آب است</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در صورتيکه در واکنش دوم هم صرفه جوئي اتمي پايين است و هم محصولات سمي و خورنده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Nazanin" pitchFamily="2" charset="-78"/>
              </a:rPr>
              <a:t>HCl</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 SO</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Nazanin" pitchFamily="2" charset="-78"/>
              </a:rPr>
              <a:t>2</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ايجاد مي كند. </a:t>
            </a:r>
            <a:endParaRPr kumimoji="0" lang="fa-IR" b="1" i="0" u="none" strike="noStrike" cap="none" normalizeH="0" baseline="0" dirty="0" smtClean="0">
              <a:ln>
                <a:noFill/>
              </a:ln>
              <a:solidFill>
                <a:schemeClr val="tx1"/>
              </a:solidFill>
              <a:effectLst/>
              <a:latin typeface="Arial" pitchFamily="34" charset="0"/>
              <a:cs typeface="Nazanin" pitchFamily="2" charset="-78"/>
            </a:endParaRPr>
          </a:p>
        </p:txBody>
      </p:sp>
      <p:sp>
        <p:nvSpPr>
          <p:cNvPr id="6" name="Smiley Face 5"/>
          <p:cNvSpPr/>
          <p:nvPr/>
        </p:nvSpPr>
        <p:spPr>
          <a:xfrm>
            <a:off x="6172200" y="1905000"/>
            <a:ext cx="457200" cy="381000"/>
          </a:xfrm>
          <a:prstGeom prst="smileyFace">
            <a:avLst/>
          </a:prstGeom>
          <a:solidFill>
            <a:srgbClr val="9DF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box(in)">
                                      <p:cBhvr>
                                        <p:cTn id="1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6" name="Object 2"/>
          <p:cNvGraphicFramePr>
            <a:graphicFrameLocks noChangeAspect="1"/>
          </p:cNvGraphicFramePr>
          <p:nvPr/>
        </p:nvGraphicFramePr>
        <p:xfrm>
          <a:off x="1371600" y="3200400"/>
          <a:ext cx="6400800" cy="1066800"/>
        </p:xfrm>
        <a:graphic>
          <a:graphicData uri="http://schemas.openxmlformats.org/presentationml/2006/ole">
            <mc:AlternateContent xmlns:mc="http://schemas.openxmlformats.org/markup-compatibility/2006">
              <mc:Choice xmlns:v="urn:schemas-microsoft-com:vml" Requires="v">
                <p:oleObj spid="_x0000_s11281" name="CS ChemDraw Drawing" r:id="rId3" imgW="4714560" imgH="792360" progId="">
                  <p:embed/>
                </p:oleObj>
              </mc:Choice>
              <mc:Fallback>
                <p:oleObj name="CS ChemDraw Drawing" r:id="rId3" imgW="4714560" imgH="792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0400"/>
                        <a:ext cx="6400800" cy="1066800"/>
                      </a:xfrm>
                      <a:prstGeom prst="rect">
                        <a:avLst/>
                      </a:prstGeom>
                      <a:solidFill>
                        <a:srgbClr val="FF99CC"/>
                      </a:solidFill>
                    </p:spPr>
                  </p:pic>
                </p:oleObj>
              </mc:Fallback>
            </mc:AlternateContent>
          </a:graphicData>
        </a:graphic>
      </p:graphicFrame>
      <p:sp>
        <p:nvSpPr>
          <p:cNvPr id="112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8" name="Object 4"/>
          <p:cNvGraphicFramePr>
            <a:graphicFrameLocks noChangeAspect="1"/>
          </p:cNvGraphicFramePr>
          <p:nvPr/>
        </p:nvGraphicFramePr>
        <p:xfrm>
          <a:off x="1600200" y="4908350"/>
          <a:ext cx="5791200" cy="1416250"/>
        </p:xfrm>
        <a:graphic>
          <a:graphicData uri="http://schemas.openxmlformats.org/presentationml/2006/ole">
            <mc:AlternateContent xmlns:mc="http://schemas.openxmlformats.org/markup-compatibility/2006">
              <mc:Choice xmlns:v="urn:schemas-microsoft-com:vml" Requires="v">
                <p:oleObj spid="_x0000_s11282" name="CS ChemDraw Drawing" r:id="rId5" imgW="4439880" imgH="1095480" progId="">
                  <p:embed/>
                </p:oleObj>
              </mc:Choice>
              <mc:Fallback>
                <p:oleObj name="CS ChemDraw Drawing" r:id="rId5" imgW="4439880" imgH="109548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908350"/>
                        <a:ext cx="5791200" cy="1416250"/>
                      </a:xfrm>
                      <a:prstGeom prst="rect">
                        <a:avLst/>
                      </a:prstGeom>
                      <a:solidFill>
                        <a:srgbClr val="FF99CC"/>
                      </a:solidFill>
                    </p:spPr>
                  </p:pic>
                </p:oleObj>
              </mc:Fallback>
            </mc:AlternateContent>
          </a:graphicData>
        </a:graphic>
      </p:graphicFrame>
      <p:sp>
        <p:nvSpPr>
          <p:cNvPr id="7" name="Horizontal Scroll 6"/>
          <p:cNvSpPr/>
          <p:nvPr/>
        </p:nvSpPr>
        <p:spPr>
          <a:xfrm>
            <a:off x="457200" y="228600"/>
            <a:ext cx="8229600" cy="2514600"/>
          </a:xfrm>
          <a:prstGeom prst="horizontalScroll">
            <a:avLst/>
          </a:prstGeom>
          <a:solidFill>
            <a:srgbClr val="F49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spcBef>
                <a:spcPct val="0"/>
              </a:spcBef>
              <a:spcAft>
                <a:spcPct val="0"/>
              </a:spcAf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نكته:</a:t>
            </a:r>
          </a:p>
          <a:p>
            <a:pPr lvl="0" algn="justLow"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واکنش هاي پريسيکليک ماکزيمم صرفه جوئي اتمي را دارند زيا هيچ اتمي به محيط زيست وارد نمي کنند، اين دسته از واکنش ها با صرفه جوئي اتمي 100 درصد انجام مي گردند.</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a:p>
            <a:pPr lvl="0"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نوآرائي کلايزن و واکنش ديلز – آلدر به عنوان نمونه اي از واکنش هاي با صرفه جوئي اتمي 100 درصد در زير آورده شده است.</a:t>
            </a:r>
            <a:endParaRPr kumimoji="0" lang="fa-IR" b="1" i="0" u="none" strike="noStrike" cap="none" normalizeH="0" baseline="0" dirty="0" smtClean="0">
              <a:ln>
                <a:noFill/>
              </a:ln>
              <a:solidFill>
                <a:schemeClr val="tx1"/>
              </a:solidFill>
              <a:effectLst/>
              <a:latin typeface="Arial" pitchFamily="34" charset="0"/>
              <a:cs typeface="Nazanin" pitchFamily="2" charset="-78"/>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64068"/>
            <a:ext cx="6447084" cy="369332"/>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fa-IR" b="1" dirty="0">
                <a:cs typeface="Nazanin" pitchFamily="2" charset="-78"/>
              </a:rPr>
              <a:t>واکنش توليد </a:t>
            </a:r>
            <a:r>
              <a:rPr lang="fa-IR" b="1" dirty="0" smtClean="0">
                <a:cs typeface="Nazanin" pitchFamily="2" charset="-78"/>
              </a:rPr>
              <a:t>فنل به دو روش آورده شده است. كدام روش مناسب تر مي باشد؟ چرا؟ </a:t>
            </a:r>
            <a:endParaRPr lang="en-US" b="1" dirty="0">
              <a:cs typeface="Nazanin" pitchFamily="2" charset="-78"/>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1" name="Object 1"/>
          <p:cNvGraphicFramePr>
            <a:graphicFrameLocks noChangeAspect="1"/>
          </p:cNvGraphicFramePr>
          <p:nvPr/>
        </p:nvGraphicFramePr>
        <p:xfrm>
          <a:off x="71438" y="688975"/>
          <a:ext cx="6113462" cy="3584575"/>
        </p:xfrm>
        <a:graphic>
          <a:graphicData uri="http://schemas.openxmlformats.org/presentationml/2006/ole">
            <mc:AlternateContent xmlns:mc="http://schemas.openxmlformats.org/markup-compatibility/2006">
              <mc:Choice xmlns:v="urn:schemas-microsoft-com:vml" Requires="v">
                <p:oleObj spid="_x0000_s10256" name="CS ChemDraw Drawing" r:id="rId3" imgW="4795247" imgH="2807829" progId="">
                  <p:embed/>
                </p:oleObj>
              </mc:Choice>
              <mc:Fallback>
                <p:oleObj name="CS ChemDraw Drawing" r:id="rId3" imgW="4795247" imgH="2807829"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688975"/>
                        <a:ext cx="6113462" cy="3584575"/>
                      </a:xfrm>
                      <a:prstGeom prst="rect">
                        <a:avLst/>
                      </a:prstGeom>
                      <a:solidFill>
                        <a:srgbClr val="CCFF99"/>
                      </a:solidFill>
                      <a:ln w="38100">
                        <a:solidFill>
                          <a:srgbClr val="000000"/>
                        </a:solidFill>
                        <a:miter lim="800000"/>
                        <a:headEnd/>
                        <a:tailEnd/>
                      </a:ln>
                    </p:spPr>
                  </p:pic>
                </p:oleObj>
              </mc:Fallback>
            </mc:AlternateContent>
          </a:graphicData>
        </a:graphic>
      </p:graphicFrame>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3" name="Object 3"/>
          <p:cNvGraphicFramePr>
            <a:graphicFrameLocks noChangeAspect="1"/>
          </p:cNvGraphicFramePr>
          <p:nvPr/>
        </p:nvGraphicFramePr>
        <p:xfrm>
          <a:off x="76200" y="4495800"/>
          <a:ext cx="6400800" cy="2157412"/>
        </p:xfrm>
        <a:graphic>
          <a:graphicData uri="http://schemas.openxmlformats.org/presentationml/2006/ole">
            <mc:AlternateContent xmlns:mc="http://schemas.openxmlformats.org/markup-compatibility/2006">
              <mc:Choice xmlns:v="urn:schemas-microsoft-com:vml" Requires="v">
                <p:oleObj spid="_x0000_s10257" name="CS ChemDraw Drawing" r:id="rId5" imgW="5347233" imgH="1782477" progId="">
                  <p:embed/>
                </p:oleObj>
              </mc:Choice>
              <mc:Fallback>
                <p:oleObj name="CS ChemDraw Drawing" r:id="rId5" imgW="5347233" imgH="178247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495800"/>
                        <a:ext cx="6400800" cy="2157412"/>
                      </a:xfrm>
                      <a:prstGeom prst="rect">
                        <a:avLst/>
                      </a:prstGeom>
                      <a:solidFill>
                        <a:srgbClr val="CCFFFF"/>
                      </a:solidFill>
                      <a:ln w="38100">
                        <a:solidFill>
                          <a:srgbClr val="000000"/>
                        </a:solidFill>
                        <a:miter lim="800000"/>
                        <a:headEnd/>
                        <a:tailEnd/>
                      </a:ln>
                    </p:spPr>
                  </p:pic>
                </p:oleObj>
              </mc:Fallback>
            </mc:AlternateContent>
          </a:graphicData>
        </a:graphic>
      </p:graphicFrame>
      <p:sp>
        <p:nvSpPr>
          <p:cNvPr id="7" name="Curved Left Arrow 6"/>
          <p:cNvSpPr/>
          <p:nvPr/>
        </p:nvSpPr>
        <p:spPr>
          <a:xfrm>
            <a:off x="6553200" y="5486400"/>
            <a:ext cx="731520" cy="685800"/>
          </a:xfrm>
          <a:prstGeom prst="curvedLeftArrow">
            <a:avLst/>
          </a:prstGeom>
          <a:solidFill>
            <a:srgbClr val="9DF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45" name="Rectangle 5"/>
          <p:cNvSpPr>
            <a:spLocks noChangeArrowheads="1"/>
          </p:cNvSpPr>
          <p:nvPr/>
        </p:nvSpPr>
        <p:spPr bwMode="auto">
          <a:xfrm>
            <a:off x="6629400" y="733485"/>
            <a:ext cx="2362200" cy="4524315"/>
          </a:xfrm>
          <a:prstGeom prst="rect">
            <a:avLst/>
          </a:prstGeom>
          <a:noFill/>
          <a:ln w="57150">
            <a:solidFill>
              <a:schemeClr val="tx1"/>
            </a:solidFill>
            <a:miter lim="800000"/>
            <a:headEnd/>
            <a:tailEnd/>
          </a:ln>
          <a:effectLst>
            <a:glow rad="101600">
              <a:schemeClr val="accent3">
                <a:satMod val="175000"/>
                <a:alpha val="40000"/>
              </a:schemeClr>
            </a:glow>
          </a:effectLst>
        </p:spPr>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در</a:t>
            </a:r>
            <a:r>
              <a:rPr kumimoji="0" lang="fa-IR" b="1" i="0" u="none" strike="noStrike" cap="none" normalizeH="0" dirty="0" smtClean="0">
                <a:ln>
                  <a:noFill/>
                </a:ln>
                <a:solidFill>
                  <a:srgbClr val="0000FF"/>
                </a:solidFill>
                <a:effectLst/>
                <a:latin typeface="Arial" pitchFamily="34" charset="0"/>
                <a:ea typeface="Times New Roman" pitchFamily="18" charset="0"/>
                <a:cs typeface="Nazanin" pitchFamily="2" charset="-78"/>
              </a:rPr>
              <a:t> واكنش اولي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اتم هاي زيادي وارد محيط زيست مي شوند در حاليكه در روش دوم تا حد زيادي اين مشكل برطرف شده است.</a:t>
            </a:r>
            <a:r>
              <a:rPr lang="fa-IR" b="1" dirty="0">
                <a:solidFill>
                  <a:srgbClr val="0000FF"/>
                </a:solidFill>
                <a:cs typeface="Nazanin" pitchFamily="2" charset="-78"/>
              </a:rPr>
              <a:t> </a:t>
            </a:r>
            <a:r>
              <a:rPr lang="fa-IR" b="1" dirty="0" smtClean="0">
                <a:solidFill>
                  <a:srgbClr val="0000FF"/>
                </a:solidFill>
                <a:cs typeface="Nazanin" pitchFamily="2" charset="-78"/>
              </a:rPr>
              <a:t>روش دوم براي </a:t>
            </a:r>
            <a:r>
              <a:rPr lang="fa-IR" b="1" dirty="0">
                <a:solidFill>
                  <a:srgbClr val="0000FF"/>
                </a:solidFill>
                <a:cs typeface="Nazanin" pitchFamily="2" charset="-78"/>
              </a:rPr>
              <a:t>توليد فنل هم صرفه جوئي اتمي بالائي دارد و هم علاوه بر توليد فنل، </a:t>
            </a:r>
            <a:r>
              <a:rPr lang="fa-IR" b="1" dirty="0">
                <a:solidFill>
                  <a:srgbClr val="FF0000"/>
                </a:solidFill>
                <a:cs typeface="Nazanin" pitchFamily="2" charset="-78"/>
              </a:rPr>
              <a:t>استون</a:t>
            </a:r>
            <a:r>
              <a:rPr lang="fa-IR" b="1" dirty="0">
                <a:solidFill>
                  <a:srgbClr val="0000FF"/>
                </a:solidFill>
                <a:cs typeface="Nazanin" pitchFamily="2" charset="-78"/>
              </a:rPr>
              <a:t> تشکيل شده که مورد استفاده قرار گرفته و ارزش تجاري و سنتزي دارد</a:t>
            </a:r>
            <a:r>
              <a:rPr lang="fa-IR" dirty="0" smtClean="0">
                <a:cs typeface="Nazanin" pitchFamily="2" charset="-78"/>
              </a:rPr>
              <a:t>.</a:t>
            </a:r>
            <a:r>
              <a:rPr lang="fa-IR" dirty="0">
                <a:solidFill>
                  <a:srgbClr val="FF0000"/>
                </a:solidFill>
                <a:cs typeface="Nazanin" pitchFamily="2" charset="-78"/>
              </a:rPr>
              <a:t> </a:t>
            </a:r>
            <a:r>
              <a:rPr lang="fa-IR" b="1" dirty="0">
                <a:solidFill>
                  <a:srgbClr val="FF0000"/>
                </a:solidFill>
                <a:cs typeface="Nazanin" pitchFamily="2" charset="-78"/>
              </a:rPr>
              <a:t>يک پژوهشگر و شيميدان ماهر در طراحي سنتز، علاوه بر رعايت اصول دوازده گانه شيمي سبز بايستي به هزينه توليد محصول و در دسترس بودن مواد اوليه نيز توجه نمايد</a:t>
            </a:r>
            <a:r>
              <a:rPr lang="fa-IR" b="1" dirty="0" smtClean="0">
                <a:solidFill>
                  <a:srgbClr val="FF0000"/>
                </a:solidFill>
                <a:cs typeface="Nazanin" pitchFamily="2" charset="-78"/>
              </a:rPr>
              <a:t>.</a:t>
            </a:r>
            <a:endParaRPr lang="en-US" b="1" dirty="0">
              <a:solidFill>
                <a:srgbClr val="FF0000"/>
              </a:solidFill>
              <a:cs typeface="Nazanin" pitchFamily="2"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p:cTn id="12" dur="500" decel="50000" fill="hold">
                                          <p:stCondLst>
                                            <p:cond delay="0"/>
                                          </p:stCondLst>
                                        </p:cTn>
                                        <p:tgtEl>
                                          <p:spTgt spid="1024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5"/>
                                        </p:tgtEl>
                                        <p:attrNameLst>
                                          <p:attrName>ppt_w</p:attrName>
                                        </p:attrNameLst>
                                      </p:cBhvr>
                                      <p:tavLst>
                                        <p:tav tm="0">
                                          <p:val>
                                            <p:strVal val="#ppt_w*.05"/>
                                          </p:val>
                                        </p:tav>
                                        <p:tav tm="100000">
                                          <p:val>
                                            <p:strVal val="#ppt_w"/>
                                          </p:val>
                                        </p:tav>
                                      </p:tavLst>
                                    </p:anim>
                                    <p:anim calcmode="lin" valueType="num">
                                      <p:cBhvr>
                                        <p:cTn id="15" dur="1000" fill="hold"/>
                                        <p:tgtEl>
                                          <p:spTgt spid="1024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2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90C4"/>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438400" y="304800"/>
            <a:ext cx="4343400" cy="369332"/>
          </a:xfrm>
          <a:prstGeom prst="rect">
            <a:avLst/>
          </a:prstGeom>
          <a:solidFill>
            <a:srgbClr val="00B0F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3: کاهش استفاده از مواد شيميائي خطرناک</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miley Face 2"/>
          <p:cNvSpPr/>
          <p:nvPr/>
        </p:nvSpPr>
        <p:spPr>
          <a:xfrm>
            <a:off x="7620000" y="1524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a:off x="6934200" y="762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218" name="Rectangle 2"/>
          <p:cNvSpPr>
            <a:spLocks noChangeArrowheads="1"/>
          </p:cNvSpPr>
          <p:nvPr/>
        </p:nvSpPr>
        <p:spPr bwMode="auto">
          <a:xfrm>
            <a:off x="533400" y="2743200"/>
            <a:ext cx="8001000" cy="2308324"/>
          </a:xfrm>
          <a:prstGeom prst="rect">
            <a:avLst/>
          </a:prstGeom>
          <a:solidFill>
            <a:srgbClr val="99CC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lvl="0" indent="182563" algn="just" rtl="1" fontAlgn="base">
              <a:spcBef>
                <a:spcPct val="0"/>
              </a:spcBef>
              <a:spcAft>
                <a:spcPct val="0"/>
              </a:spcAft>
              <a:buFont typeface="Wingdings" pitchFamily="2" charset="2"/>
              <a:buChar char="v"/>
            </a:pPr>
            <a:r>
              <a:rPr kumimoji="0" lang="fa-I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Nazanin" pitchFamily="2" charset="-78"/>
              </a:rPr>
              <a:t>اين اصل، استفاده از معرف ها، واسطه ها، و توليد محصولات جانبي با سميت کمتر را ترويج مي کند. </a:t>
            </a:r>
          </a:p>
          <a:p>
            <a:pPr lvl="0" indent="182563" algn="just" rtl="1" fontAlgn="base">
              <a:spcBef>
                <a:spcPct val="0"/>
              </a:spcBef>
              <a:spcAft>
                <a:spcPct val="0"/>
              </a:spcAft>
              <a:buFont typeface="Wingdings" pitchFamily="2" charset="2"/>
              <a:buChar char="v"/>
            </a:pP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استفاده از ذخاير با سميت کمتر، نيازمند توسعه مواد خام تجديدپذير است.</a:t>
            </a:r>
          </a:p>
          <a:p>
            <a:pPr lvl="0" indent="182563" algn="just" rtl="1" fontAlgn="base">
              <a:spcBef>
                <a:spcPct val="0"/>
              </a:spcBef>
              <a:spcAft>
                <a:spcPct val="0"/>
              </a:spcAft>
              <a:buFont typeface="Wingdings" pitchFamily="2" charset="2"/>
              <a:buChar char="v"/>
            </a:pPr>
            <a:r>
              <a:rPr kumimoji="0" lang="fa-I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Nazanin" pitchFamily="2" charset="-78"/>
              </a:rPr>
              <a:t>کاتاليزورهاي بهتر و طراحي رآکتورهاي شيميائي نيز در توسعه سنتز مواد کم خطر اثر گذار هستند. </a:t>
            </a:r>
          </a:p>
          <a:p>
            <a:pPr lvl="0" indent="182563" algn="just" rtl="1" fontAlgn="base">
              <a:spcBef>
                <a:spcPct val="0"/>
              </a:spcBef>
              <a:spcAft>
                <a:spcPct val="0"/>
              </a:spcAft>
              <a:buFont typeface="Wingdings" pitchFamily="2" charset="2"/>
              <a:buChar char="v"/>
            </a:pP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همچنين بايد به برچسب روي شيشه مواد اوليه توجه نمود و قبل از اينکه از آنها استفاده شود، به کتابها يا وبگاه هاي مرجع از جمله ايندکس مرک(</a:t>
            </a:r>
            <a:r>
              <a:rPr lang="en-US" b="1" dirty="0" err="1">
                <a:solidFill>
                  <a:srgbClr val="008000"/>
                </a:solidFill>
              </a:rPr>
              <a:t>Merk</a:t>
            </a:r>
            <a:r>
              <a:rPr lang="en-US" b="1" dirty="0">
                <a:solidFill>
                  <a:srgbClr val="008000"/>
                </a:solidFill>
              </a:rPr>
              <a:t> Index</a:t>
            </a: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a:t>
            </a:r>
            <a:r>
              <a:rPr kumimoji="0" lang="fa-IR" b="1" i="0" u="none" strike="noStrike" cap="none" normalizeH="0" dirty="0" smtClean="0">
                <a:ln>
                  <a:noFill/>
                </a:ln>
                <a:solidFill>
                  <a:srgbClr val="008000"/>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رجوع نمود و اطلاعات لازم را در خصوص مواد اوليه بدست آورد تا در حمل و نقل و توزين آنها نهايت دقت را به عمل آورد.</a:t>
            </a:r>
          </a:p>
          <a:p>
            <a:pPr lvl="0" indent="182563" algn="just" rtl="1" fontAlgn="base">
              <a:spcBef>
                <a:spcPct val="0"/>
              </a:spcBef>
              <a:spcAft>
                <a:spcPct val="0"/>
              </a:spcAft>
              <a:buFont typeface="Wingdings" pitchFamily="2" charset="2"/>
              <a:buChar char="v"/>
            </a:pPr>
            <a:r>
              <a:rPr kumimoji="0" lang="fa-I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Nazanin" pitchFamily="2" charset="-78"/>
              </a:rPr>
              <a:t>در دفتر آزمايش خويش، وي‍‍ژگيهاي مواد اوليه واكنش مورد نظر را نوشت و ضمن توجه به آنها هنگام گزارش داده هاي آزمايش نكات ايمني را نيز ياد آوري نمود، تا افرادي كه قصد تكرار آزمايش را دارند به آنها توجه نمايند.</a:t>
            </a:r>
            <a:endParaRPr kumimoji="0" lang="en-US"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9" name="Horizontal Scroll 8"/>
          <p:cNvSpPr/>
          <p:nvPr/>
        </p:nvSpPr>
        <p:spPr>
          <a:xfrm>
            <a:off x="533400" y="1295400"/>
            <a:ext cx="8077200" cy="1066800"/>
          </a:xfrm>
          <a:prstGeom prst="horizontalScroll">
            <a:avLst/>
          </a:prstGeom>
          <a:solidFill>
            <a:srgbClr val="5FC5F3"/>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روش هاي سنتزي بايد طوري طراحي شوند، که مواد استفاده و توليد شده داراي </a:t>
            </a:r>
            <a:r>
              <a:rPr kumimoji="0" lang="fa-IR" b="1" i="0" u="none" strike="noStrike" cap="none" normalizeH="0" baseline="0" dirty="0" smtClean="0">
                <a:ln>
                  <a:noFill/>
                </a:ln>
                <a:solidFill>
                  <a:srgbClr val="FFFF00"/>
                </a:solidFill>
                <a:effectLst/>
                <a:latin typeface="Arial" pitchFamily="34" charset="0"/>
                <a:ea typeface="Times New Roman" pitchFamily="18" charset="0"/>
                <a:cs typeface="Nazanin" pitchFamily="2" charset="-78"/>
              </a:rPr>
              <a:t>سميت کمتر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براي سلامتي انسان و محيط زيست داشته و يا هيچگونه سميتي نداشته باشند.</a:t>
            </a:r>
          </a:p>
        </p:txBody>
      </p:sp>
      <p:pic>
        <p:nvPicPr>
          <p:cNvPr id="10" name="Picture 14" descr="chemical"/>
          <p:cNvPicPr>
            <a:picLocks noChangeAspect="1" noChangeArrowheads="1"/>
          </p:cNvPicPr>
          <p:nvPr/>
        </p:nvPicPr>
        <p:blipFill>
          <a:blip r:embed="rId2"/>
          <a:srcRect/>
          <a:stretch>
            <a:fillRect/>
          </a:stretch>
        </p:blipFill>
        <p:spPr bwMode="auto">
          <a:xfrm>
            <a:off x="1816100" y="152400"/>
            <a:ext cx="622300" cy="6180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57200" y="2590800"/>
            <a:ext cx="8229600" cy="1477328"/>
          </a:xfrm>
          <a:prstGeom prst="rect">
            <a:avLst/>
          </a:prstGeom>
          <a:solidFill>
            <a:srgbClr val="FF99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محصولات شيميائي بايد طوري طراحي شوند که ضمن عملکرد بهتر و موثرتر، سميت کمتري داشته باشند، بنابراين صنايع شيميائي هنگامي که در مورد توسعه و عرضه يک محصول تصميم گيري مي نمايند،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بايد ويژگي هاي زيست محيطي (کاهش سميت، سرطانزائي و ...) را در حد استاندار و همانند ويژگي هاي متداول (فشار بخار، رنگ، پايداري و ..) بررسي کنند</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گونه اي که حمل و نقل آن کم خطر و بي خطر باشد، توزين آن راحت بوده و خاصيت انفجاري نداشته باشد.</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662471" y="304800"/>
            <a:ext cx="3662129" cy="369332"/>
          </a:xfrm>
          <a:prstGeom prst="rect">
            <a:avLst/>
          </a:prstGeom>
          <a:solidFill>
            <a:srgbClr val="FF9966"/>
          </a:solidFill>
        </p:spPr>
        <p:txBody>
          <a:bodyPr wrap="square">
            <a:spAutoFit/>
          </a:bodyPr>
          <a:lstStyle/>
          <a:p>
            <a:pPr lvl="0" indent="182563" algn="ctr"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4: طراحي براي مواد شيميائي ايمن تر</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miley Face 3"/>
          <p:cNvSpPr/>
          <p:nvPr/>
        </p:nvSpPr>
        <p:spPr>
          <a:xfrm>
            <a:off x="7162800" y="3048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477000" y="228600"/>
            <a:ext cx="609600" cy="5334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743200" y="533400"/>
            <a:ext cx="3810000" cy="369332"/>
          </a:xfrm>
          <a:prstGeom prst="rect">
            <a:avLst/>
          </a:prstGeom>
          <a:solidFill>
            <a:srgbClr val="9DFE4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5: حلال ها و مواد کمکي ايمن تر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609600" y="2590800"/>
            <a:ext cx="8077200" cy="2308324"/>
          </a:xfrm>
          <a:prstGeom prst="rect">
            <a:avLst/>
          </a:prstGeom>
          <a:solidFill>
            <a:srgbClr val="9DFE4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بايد از مواد کمکي نظير حلال ها تا آنجا که امکان دارد، کمتر استفاده شود و در مواردي که اجتناب ناپذير است </a:t>
            </a:r>
            <a:r>
              <a:rPr kumimoji="0" lang="fa-IR"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از حلالهاي ايمن تر نظير آب، الکل ها، کربن دي اکسيد فوق بحراني يا محلول هاي سورفاکتانت زيست تخريب پذير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استفاده شود. اين حلال هاي نسبت به حلال هاي کلر دار ارجحيت دارند. </a:t>
            </a:r>
          </a:p>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سنتز مواد آلي روشيابي(</a:t>
            </a:r>
            <a:r>
              <a:rPr kumimoji="0" lang="en-US"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Methodology</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fa-IR" b="1" i="0" u="none" strike="noStrike" cap="none" normalizeH="0" baseline="0" dirty="0" smtClean="0" bmk="">
                <a:ln>
                  <a:noFill/>
                </a:ln>
                <a:solidFill>
                  <a:schemeClr val="tx1"/>
                </a:solidFill>
                <a:effectLst/>
                <a:latin typeface="Arial" pitchFamily="34" charset="0"/>
                <a:ea typeface="Times New Roman" pitchFamily="18" charset="0"/>
                <a:cs typeface="Nazanin" pitchFamily="2" charset="-78"/>
              </a:rPr>
              <a:t> از جايگاه ويژه اي برخوردار است زيرا دانشمندان اين عرصه از پژوهش در شيمي با ابداع و بکارگيري شرايط جديد، کم هزينه و ايمن تر محصولات مورد نياز شناخته شده را مجددا باز توليد مي کنند، تا در صورت امکان به روش هاي قديمي رجوع نشود. بنابراين دانشمندان و پژوهشگران روشياب</a:t>
            </a:r>
            <a:r>
              <a:rPr kumimoji="0" lang="fa-IR" b="1" i="0" u="none" strike="noStrike" cap="none" normalizeH="0" dirty="0" smtClean="0" bmk="">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Methodologists</a:t>
            </a:r>
            <a:r>
              <a:rPr kumimoji="0" lang="fa-IR" b="1" i="0" u="none" strike="noStrike" cap="none" normalizeH="0" dirty="0" smtClean="0" bmk="">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هميشه در پي کشف روش هاي جديد ايمن تر، کم هزينه تر و راحت تر مي باشد.</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Smiley Face 5"/>
          <p:cNvSpPr/>
          <p:nvPr/>
        </p:nvSpPr>
        <p:spPr>
          <a:xfrm>
            <a:off x="7391400" y="5334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Left Arrow 6"/>
          <p:cNvSpPr/>
          <p:nvPr/>
        </p:nvSpPr>
        <p:spPr>
          <a:xfrm>
            <a:off x="6705600" y="457200"/>
            <a:ext cx="609600" cy="5334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174" name="Picture 6" descr="H:\newbackground\0187-0708-2816-4413_TN.jpg"/>
          <p:cNvPicPr>
            <a:picLocks noChangeAspect="1" noChangeArrowheads="1"/>
          </p:cNvPicPr>
          <p:nvPr/>
        </p:nvPicPr>
        <p:blipFill>
          <a:blip r:embed="rId2"/>
          <a:srcRect/>
          <a:stretch>
            <a:fillRect/>
          </a:stretch>
        </p:blipFill>
        <p:spPr bwMode="auto">
          <a:xfrm>
            <a:off x="990600" y="-1"/>
            <a:ext cx="1524000" cy="2216727"/>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590800" y="533400"/>
            <a:ext cx="3505200" cy="369332"/>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6: طراحي براي بهره وري انرژي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838200" y="2895600"/>
            <a:ext cx="7772400" cy="2062103"/>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منشاء و ميزان انرژي مورد نياز فرآيندهاي شيميائي بايد اثرات زيست محيطي و اقتصادي استاندارد و قابل قبولي داشته باشد. تا آنجا که امکان دارد، فرآيندهاي سنتزي در فشار و دماي محيط انجام شوند. به ويژه در صنايع پتروشيمي و توليد مواد شيميائي، وقتي دما براي انجام يک فرآيند شيميائي افزايش مي يابد، به تبع آن هزينه سيستم هاي خنک کننده نيز افزايش مي يابد. ضمن اينکه براي بالا بردن دما و حرارت نياز به منبع انرژي و سوخت بيشتر مي باشد، که آن هم هزينه بر است. </a:t>
            </a:r>
          </a:p>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لذا طراحي واکنش هايي با </a:t>
            </a:r>
            <a:r>
              <a:rPr kumimoji="0" lang="fa-IR" sz="20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انرژي اکتيواسيون کمتر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ضرورت مي يابد. راهکار رسيدن به اين هدف مهم با ابداع روش هاي جديد محقق مي شود و استفاده از کاتاليزورها نيز منجر به کاهش انرژي مي شود.</a:t>
            </a:r>
            <a:endParaRPr kumimoji="0" lang="fa-IR" b="1" i="0" u="none" strike="noStrike" cap="none" normalizeH="0" baseline="0" dirty="0" smtClean="0">
              <a:ln>
                <a:noFill/>
              </a:ln>
              <a:solidFill>
                <a:srgbClr val="0000FF"/>
              </a:solidFill>
              <a:effectLst/>
              <a:latin typeface="Arial" pitchFamily="34" charset="0"/>
              <a:cs typeface="Arial" pitchFamily="34" charset="0"/>
            </a:endParaRPr>
          </a:p>
        </p:txBody>
      </p:sp>
      <p:sp>
        <p:nvSpPr>
          <p:cNvPr id="4" name="Smiley Face 3"/>
          <p:cNvSpPr/>
          <p:nvPr/>
        </p:nvSpPr>
        <p:spPr>
          <a:xfrm>
            <a:off x="6934200" y="4572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248400" y="3810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ight Arrow 5"/>
          <p:cNvSpPr/>
          <p:nvPr/>
        </p:nvSpPr>
        <p:spPr>
          <a:xfrm>
            <a:off x="533400" y="0"/>
            <a:ext cx="978408" cy="381000"/>
          </a:xfrm>
          <a:prstGeom prst="rightArrow">
            <a:avLst>
              <a:gd name="adj1" fmla="val 50000"/>
              <a:gd name="adj2" fmla="val 593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a:t>
            </a:r>
            <a:endParaRPr lang="en-US" dirty="0"/>
          </a:p>
        </p:txBody>
      </p:sp>
      <p:sp>
        <p:nvSpPr>
          <p:cNvPr id="7" name="Right Arrow 6"/>
          <p:cNvSpPr/>
          <p:nvPr/>
        </p:nvSpPr>
        <p:spPr>
          <a:xfrm>
            <a:off x="533400" y="609600"/>
            <a:ext cx="1447800" cy="381000"/>
          </a:xfrm>
          <a:prstGeom prst="rightArrow">
            <a:avLst>
              <a:gd name="adj1" fmla="val 50000"/>
              <a:gd name="adj2" fmla="val 59317"/>
            </a:avLst>
          </a:prstGeom>
          <a:solidFill>
            <a:srgbClr val="E5E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C</a:t>
            </a:r>
            <a:endParaRPr lang="en-US" dirty="0"/>
          </a:p>
        </p:txBody>
      </p:sp>
      <p:sp>
        <p:nvSpPr>
          <p:cNvPr id="8" name="Right Arrow 7"/>
          <p:cNvSpPr/>
          <p:nvPr/>
        </p:nvSpPr>
        <p:spPr>
          <a:xfrm>
            <a:off x="533400" y="914400"/>
            <a:ext cx="1600200" cy="381000"/>
          </a:xfrm>
          <a:prstGeom prst="rightArrow">
            <a:avLst>
              <a:gd name="adj1" fmla="val 50000"/>
              <a:gd name="adj2" fmla="val 593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D</a:t>
            </a:r>
            <a:endParaRPr lang="en-US" dirty="0"/>
          </a:p>
        </p:txBody>
      </p:sp>
      <p:sp>
        <p:nvSpPr>
          <p:cNvPr id="9" name="Right Arrow 8"/>
          <p:cNvSpPr/>
          <p:nvPr/>
        </p:nvSpPr>
        <p:spPr>
          <a:xfrm>
            <a:off x="533400" y="1219200"/>
            <a:ext cx="1828800" cy="381000"/>
          </a:xfrm>
          <a:prstGeom prst="rightArrow">
            <a:avLst>
              <a:gd name="adj1" fmla="val 50000"/>
              <a:gd name="adj2" fmla="val 59317"/>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E</a:t>
            </a:r>
            <a:endParaRPr lang="en-US" dirty="0"/>
          </a:p>
        </p:txBody>
      </p:sp>
      <p:sp>
        <p:nvSpPr>
          <p:cNvPr id="10" name="Right Arrow 9"/>
          <p:cNvSpPr/>
          <p:nvPr/>
        </p:nvSpPr>
        <p:spPr>
          <a:xfrm>
            <a:off x="533400" y="1524000"/>
            <a:ext cx="2057400" cy="381000"/>
          </a:xfrm>
          <a:prstGeom prst="rightArrow">
            <a:avLst>
              <a:gd name="adj1" fmla="val 50000"/>
              <a:gd name="adj2" fmla="val 59317"/>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F</a:t>
            </a:r>
            <a:endParaRPr lang="en-US" dirty="0"/>
          </a:p>
        </p:txBody>
      </p:sp>
      <p:sp>
        <p:nvSpPr>
          <p:cNvPr id="11" name="Right Arrow 10"/>
          <p:cNvSpPr/>
          <p:nvPr/>
        </p:nvSpPr>
        <p:spPr>
          <a:xfrm>
            <a:off x="533400" y="1828800"/>
            <a:ext cx="2286000" cy="381000"/>
          </a:xfrm>
          <a:prstGeom prst="rightArrow">
            <a:avLst>
              <a:gd name="adj1" fmla="val 50000"/>
              <a:gd name="adj2" fmla="val 593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G</a:t>
            </a:r>
            <a:endParaRPr lang="en-US" dirty="0"/>
          </a:p>
        </p:txBody>
      </p:sp>
      <p:sp>
        <p:nvSpPr>
          <p:cNvPr id="12" name="Right Arrow 11"/>
          <p:cNvSpPr/>
          <p:nvPr/>
        </p:nvSpPr>
        <p:spPr>
          <a:xfrm>
            <a:off x="533400" y="304800"/>
            <a:ext cx="1295400" cy="381000"/>
          </a:xfrm>
          <a:prstGeom prst="rightArrow">
            <a:avLst>
              <a:gd name="adj1" fmla="val 50000"/>
              <a:gd name="adj2" fmla="val 593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B</a:t>
            </a:r>
            <a:endParaRPr lang="en-US" dirty="0"/>
          </a:p>
        </p:txBody>
      </p:sp>
      <p:sp>
        <p:nvSpPr>
          <p:cNvPr id="13" name="Rectangle 12"/>
          <p:cNvSpPr/>
          <p:nvPr/>
        </p:nvSpPr>
        <p:spPr>
          <a:xfrm>
            <a:off x="5029200" y="5486400"/>
            <a:ext cx="240772" cy="369332"/>
          </a:xfrm>
          <a:prstGeom prst="rect">
            <a:avLst/>
          </a:prstGeom>
        </p:spPr>
        <p:txBody>
          <a:bodyPr wrap="none">
            <a:spAutoFit/>
          </a:bodyPr>
          <a:lstStyle/>
          <a:p>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EEFF2"/>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00400" y="457200"/>
            <a:ext cx="3429000" cy="369332"/>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7: استفاده از ذخاير تجديد پذير</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762000" y="2590800"/>
            <a:ext cx="7391400" cy="2031325"/>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از مواد خامي استفاده شود که – هر زمان که از نظر تکنيکي و اقتصادي عملي باشد – تجديد پذير باشند.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endParaRPr>
          </a:p>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در زمينه انرژي بايد از منابع فسيلي کمتر استفاده گردد و به جاي آن از پيل هاي سوختي، انرژي بادي، خورشيدي و ... استفاده گردد. و براي مواد اوليه نيز بايد بيوگازها جايگزين سوختهاي فسيلي و گاز طبيعي گردد. </a:t>
            </a:r>
            <a:endParaRPr kumimoji="0" lang="en-US"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endParaRPr>
          </a:p>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طبيعي است كه بايد هزينه، زمان، سرعت و دسترسي به منابع جديد انرژي تجديدپذير  نيز مد نظر باشد.  بنابراين در مبحث انرژي نيز مقرون به صرفه بودن از نظر اقتصادي اهميت دارد.</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Smiley Face 3"/>
          <p:cNvSpPr/>
          <p:nvPr/>
        </p:nvSpPr>
        <p:spPr>
          <a:xfrm>
            <a:off x="7391400" y="4572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705600" y="3810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23" name="Picture 3" descr="H:\newbackground\350px-Windenergy.jpg"/>
          <p:cNvPicPr>
            <a:picLocks noChangeAspect="1" noChangeArrowheads="1"/>
          </p:cNvPicPr>
          <p:nvPr/>
        </p:nvPicPr>
        <p:blipFill>
          <a:blip r:embed="rId2"/>
          <a:srcRect/>
          <a:stretch>
            <a:fillRect/>
          </a:stretch>
        </p:blipFill>
        <p:spPr bwMode="auto">
          <a:xfrm>
            <a:off x="83396" y="76956"/>
            <a:ext cx="3040804" cy="1980444"/>
          </a:xfrm>
          <a:prstGeom prst="rect">
            <a:avLst/>
          </a:prstGeom>
          <a:noFill/>
        </p:spPr>
      </p:pic>
      <p:sp>
        <p:nvSpPr>
          <p:cNvPr id="7" name="Sun 6"/>
          <p:cNvSpPr/>
          <p:nvPr/>
        </p:nvSpPr>
        <p:spPr>
          <a:xfrm>
            <a:off x="2057400" y="7620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352800" y="381000"/>
            <a:ext cx="2362200" cy="369332"/>
          </a:xfrm>
          <a:prstGeom prst="rect">
            <a:avLst/>
          </a:prstGeom>
          <a:solidFill>
            <a:srgbClr val="FF00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8: کاهش مشتقات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685800" y="1828800"/>
            <a:ext cx="8001000" cy="1477328"/>
          </a:xfrm>
          <a:prstGeom prst="rect">
            <a:avLst/>
          </a:prstGeom>
          <a:solidFill>
            <a:srgbClr val="FF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يک فرآيند سنتزي تا حد امکان از مشتق سازي هاي غير ضروري، محافظت زدائي و ... بايد اجتناب شود، زيرا اين مراحل نيازمند مواد اضافي، استفاده از حلال و انرژي بيشتر هستند.</a:t>
            </a:r>
          </a:p>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واکنش هاي دمينو</a:t>
            </a:r>
            <a:r>
              <a:rPr kumimoji="0" lang="en-US" b="1"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dirty="0" smtClean="0">
                <a:ln>
                  <a:noFill/>
                </a:ln>
                <a:solidFill>
                  <a:schemeClr val="tx1"/>
                </a:solidFill>
                <a:effectLst/>
                <a:latin typeface="Arial" pitchFamily="34" charset="0"/>
                <a:ea typeface="Times New Roman" pitchFamily="18" charset="0"/>
                <a:cs typeface="Nazanin" pitchFamily="2" charset="-78"/>
              </a:rPr>
              <a:t>(</a:t>
            </a:r>
            <a:r>
              <a:rPr kumimoji="0" lang="en-US"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Domino Reaction</a:t>
            </a:r>
            <a:r>
              <a:rPr kumimoji="0" lang="fa-IR" b="1"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bmk="">
                <a:ln>
                  <a:noFill/>
                </a:ln>
                <a:solidFill>
                  <a:schemeClr val="tx1"/>
                </a:solidFill>
                <a:effectLst/>
                <a:latin typeface="Arial" pitchFamily="34" charset="0"/>
                <a:ea typeface="Times New Roman" pitchFamily="18" charset="0"/>
                <a:cs typeface="Nazanin" pitchFamily="2" charset="-78"/>
              </a:rPr>
              <a:t>و يک ظرفي</a:t>
            </a:r>
            <a:r>
              <a:rPr kumimoji="0" lang="fa-IR" b="1" i="0" u="none" strike="noStrike" cap="none" normalizeH="0" dirty="0" smtClean="0" bmk="">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One - Pot</a:t>
            </a:r>
            <a:r>
              <a:rPr kumimoji="0" lang="fa-IR" b="1" i="0" u="none" strike="noStrike" cap="none" normalizeH="0" dirty="0" smtClean="0" bmk="">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از اهميت ويژه اي برخوردار هستند.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زيرا بدون جداسازي و خالص سازي هر مرحله از يک واکنش چند مرحله اي، همه مراحل واکنش در يک ظرف انجام مي پذيرد</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عنوان مثال همه مراحل واکنش زير در يک ظرف انجام مي گيرد:</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1" name="Object 5"/>
          <p:cNvGraphicFramePr>
            <a:graphicFrameLocks noChangeAspect="1"/>
          </p:cNvGraphicFramePr>
          <p:nvPr/>
        </p:nvGraphicFramePr>
        <p:xfrm>
          <a:off x="533400" y="4495800"/>
          <a:ext cx="8034338" cy="658813"/>
        </p:xfrm>
        <a:graphic>
          <a:graphicData uri="http://schemas.openxmlformats.org/presentationml/2006/ole">
            <mc:AlternateContent xmlns:mc="http://schemas.openxmlformats.org/markup-compatibility/2006">
              <mc:Choice xmlns:v="urn:schemas-microsoft-com:vml" Requires="v">
                <p:oleObj spid="_x0000_s4108" name="CS ChemDraw Drawing" r:id="rId3" imgW="5757375" imgH="469813" progId="">
                  <p:embed/>
                </p:oleObj>
              </mc:Choice>
              <mc:Fallback>
                <p:oleObj name="CS ChemDraw Drawing" r:id="rId3" imgW="5757375" imgH="469813"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8034338" cy="658813"/>
                      </a:xfrm>
                      <a:prstGeom prst="rect">
                        <a:avLst/>
                      </a:prstGeom>
                      <a:gradFill rotWithShape="1">
                        <a:gsLst>
                          <a:gs pos="0">
                            <a:srgbClr val="EEA8E6">
                              <a:gamma/>
                              <a:shade val="46275"/>
                              <a:invGamma/>
                            </a:srgbClr>
                          </a:gs>
                          <a:gs pos="50000">
                            <a:srgbClr val="EEA8E6"/>
                          </a:gs>
                          <a:gs pos="100000">
                            <a:srgbClr val="EEA8E6">
                              <a:gamma/>
                              <a:shade val="46275"/>
                              <a:invGamma/>
                            </a:srgbClr>
                          </a:gs>
                        </a:gsLst>
                        <a:lin ang="5400000" scaled="1"/>
                      </a:gradFill>
                      <a:ln w="38100">
                        <a:solidFill>
                          <a:srgbClr val="9900CC"/>
                        </a:solidFill>
                        <a:miter lim="800000"/>
                        <a:headEnd/>
                        <a:tailEnd/>
                      </a:ln>
                    </p:spPr>
                  </p:pic>
                </p:oleObj>
              </mc:Fallback>
            </mc:AlternateContent>
          </a:graphicData>
        </a:graphic>
      </p:graphicFrame>
      <p:sp>
        <p:nvSpPr>
          <p:cNvPr id="8" name="Smiley Face 7"/>
          <p:cNvSpPr/>
          <p:nvPr/>
        </p:nvSpPr>
        <p:spPr>
          <a:xfrm>
            <a:off x="6553200" y="3048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a:off x="5867400" y="2286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200400" y="304800"/>
            <a:ext cx="3352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7" name="Picture 5" descr="H:\water\2009-04-18\zahra0002.JPG"/>
          <p:cNvPicPr>
            <a:picLocks noChangeAspect="1" noChangeArrowheads="1"/>
          </p:cNvPicPr>
          <p:nvPr/>
        </p:nvPicPr>
        <p:blipFill>
          <a:blip r:embed="rId2"/>
          <a:srcRect/>
          <a:stretch>
            <a:fillRect/>
          </a:stretch>
        </p:blipFill>
        <p:spPr bwMode="auto">
          <a:xfrm>
            <a:off x="13724" y="0"/>
            <a:ext cx="9130276" cy="6858000"/>
          </a:xfrm>
          <a:prstGeom prst="rect">
            <a:avLst/>
          </a:prstGeom>
          <a:solidFill>
            <a:schemeClr val="bg1"/>
          </a:solidFill>
        </p:spPr>
      </p:pic>
      <p:sp>
        <p:nvSpPr>
          <p:cNvPr id="7" name="Rectangle 6"/>
          <p:cNvSpPr/>
          <p:nvPr/>
        </p:nvSpPr>
        <p:spPr>
          <a:xfrm>
            <a:off x="152400" y="609600"/>
            <a:ext cx="8686800" cy="923330"/>
          </a:xfrm>
          <a:prstGeom prst="rect">
            <a:avLst/>
          </a:prstGeom>
          <a:solidFill>
            <a:schemeClr val="bg1"/>
          </a:solidFill>
        </p:spPr>
        <p:txBody>
          <a:bodyPr wrap="square">
            <a:spAutoFit/>
          </a:bodyPr>
          <a:lstStyle/>
          <a:p>
            <a:pPr lvl="0" indent="182563" algn="just"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استفاده از کاتاليزور هاي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همگن و ناهمگن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به عنوان يکي از اصول اساسي شيمي سبز مي باشد.چون کاتاليزورها مي توانند دسترسي به تعدادي از اهداف شيمي سبز شامل کاهش استفاده از مواد، افزايش صرفه جويي اتمي و کاهش مصرف انرژي را ممکن سازند</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048000" y="76200"/>
            <a:ext cx="2514600" cy="523220"/>
          </a:xfrm>
          <a:prstGeom prst="rect">
            <a:avLst/>
          </a:prstGeom>
          <a:solidFill>
            <a:schemeClr val="accent3">
              <a:lumMod val="20000"/>
              <a:lumOff val="80000"/>
            </a:schemeClr>
          </a:solidFill>
        </p:spPr>
        <p:txBody>
          <a:bodyPr wrap="square">
            <a:spAutoFit/>
          </a:bodyPr>
          <a:lstStyle/>
          <a:p>
            <a:pPr lvl="0" algn="ctr" rtl="1" fontAlgn="base">
              <a:spcBef>
                <a:spcPct val="0"/>
              </a:spcBef>
              <a:spcAft>
                <a:spcPct val="0"/>
              </a:spcAf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اصل9: کاتاليزورها</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76200" y="5334000"/>
            <a:ext cx="8991600" cy="1477328"/>
          </a:xfrm>
          <a:prstGeom prst="rect">
            <a:avLst/>
          </a:prstGeom>
          <a:solidFill>
            <a:schemeClr val="bg2"/>
          </a:solidFill>
        </p:spPr>
        <p:txBody>
          <a:bodyPr wrap="square">
            <a:spAutoFit/>
          </a:bodyPr>
          <a:lstStyle/>
          <a:p>
            <a:pPr algn="just" rtl="1"/>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کاتاليزورهاي هتروژن به عنوان يک بستر عمل کرده و جداسازي آنها از محصول واکنش ساده است. به عنوان مثال در واکنش هاي شيميائي اسيد کاتاليز معمولا اسيد سولفوريک کاربردهاي زيادي دارد - در سالهاي اخير رزين اسيدي سليکاسولفوريک اسيد ، سيليكا كلريد همچون نافيون-</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و رزين داوکس به عنوان کاتاليزور هتروژن مورد توجه و بطور گسترده اي مورد استفاده قرار گرفته اند و در موارد زيادي قابل بازيابي بوده و در چندين مرحله استفاده شده اند. اخيرا از نمک هاي هيدروژن سولفاتها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HSO</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نيز به عنوان کاتاليزورهاي هتروژن استفاده فراواني شده است</a:t>
            </a:r>
            <a:endParaRPr lang="en-US" dirty="0"/>
          </a:p>
        </p:txBody>
      </p:sp>
      <p:sp>
        <p:nvSpPr>
          <p:cNvPr id="10" name="Smiley Face 9"/>
          <p:cNvSpPr/>
          <p:nvPr/>
        </p:nvSpPr>
        <p:spPr>
          <a:xfrm>
            <a:off x="6324600" y="152400"/>
            <a:ext cx="381000" cy="3048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a:off x="5715000" y="152400"/>
            <a:ext cx="533400" cy="3810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H:\water\butterflywp8-1024x768.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962400" y="304800"/>
            <a:ext cx="1651313" cy="830997"/>
          </a:xfrm>
          <a:prstGeom prst="rect">
            <a:avLst/>
          </a:prstGeom>
        </p:spPr>
        <p:txBody>
          <a:bodyPr wrap="square">
            <a:spAutoFit/>
          </a:bodyPr>
          <a:lstStyle/>
          <a:p>
            <a:pPr algn="ctr" rtl="1"/>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فصل دوم:</a:t>
            </a:r>
          </a:p>
          <a:p>
            <a:pPr algn="ctr" rtl="1"/>
            <a:r>
              <a:rPr lang="fa-IR" sz="2400" b="1" dirty="0" smtClean="0">
                <a:latin typeface="Arial" pitchFamily="34" charset="0"/>
                <a:cs typeface="Nazanin" pitchFamily="2" charset="-78"/>
              </a:rPr>
              <a:t>شيمي سبز</a:t>
            </a:r>
            <a:endParaRPr lang="en-US" sz="2400" dirty="0"/>
          </a:p>
        </p:txBody>
      </p:sp>
      <p:sp>
        <p:nvSpPr>
          <p:cNvPr id="4" name="Rectangle 3"/>
          <p:cNvSpPr/>
          <p:nvPr/>
        </p:nvSpPr>
        <p:spPr>
          <a:xfrm>
            <a:off x="4134731" y="1219200"/>
            <a:ext cx="4294765" cy="4555093"/>
          </a:xfrm>
          <a:prstGeom prst="rect">
            <a:avLst/>
          </a:prstGeom>
        </p:spPr>
        <p:txBody>
          <a:bodyPr wrap="none">
            <a:spAutoFit/>
          </a:bodyPr>
          <a:lstStyle/>
          <a:p>
            <a:pPr algn="r" rtl="1"/>
            <a:r>
              <a:rPr lang="fa-IR" sz="2000" b="1" dirty="0" smtClean="0">
                <a:latin typeface="Arial" pitchFamily="34" charset="0"/>
                <a:cs typeface="Nazanin" pitchFamily="2" charset="-78"/>
              </a:rPr>
              <a:t>فهرست مطالب:</a:t>
            </a:r>
          </a:p>
          <a:p>
            <a:pPr algn="r" rtl="1">
              <a:buFont typeface="Wingdings" pitchFamily="2" charset="2"/>
              <a:buChar char="ü"/>
            </a:pPr>
            <a:r>
              <a:rPr lang="ar-SA" b="1" dirty="0">
                <a:solidFill>
                  <a:srgbClr val="C00000"/>
                </a:solidFill>
                <a:cs typeface="Nazanin" pitchFamily="2" charset="-78"/>
              </a:rPr>
              <a:t>مقدمه</a:t>
            </a:r>
            <a:endParaRPr lang="en-US" dirty="0">
              <a:solidFill>
                <a:srgbClr val="C00000"/>
              </a:solidFill>
              <a:cs typeface="Nazanin" pitchFamily="2" charset="-78"/>
            </a:endParaRPr>
          </a:p>
          <a:p>
            <a:pPr algn="r" rtl="1">
              <a:buFont typeface="Wingdings" pitchFamily="2" charset="2"/>
              <a:buChar char="ü"/>
            </a:pPr>
            <a:r>
              <a:rPr lang="fa-IR" b="1" dirty="0">
                <a:solidFill>
                  <a:srgbClr val="226440"/>
                </a:solidFill>
                <a:cs typeface="Nazanin" pitchFamily="2" charset="-78"/>
              </a:rPr>
              <a:t>شيمي سبز </a:t>
            </a:r>
            <a:endParaRPr lang="fa-IR" b="1" dirty="0" smtClean="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اصول شيمي </a:t>
            </a:r>
            <a:r>
              <a:rPr lang="fa-IR" b="1" dirty="0" smtClean="0">
                <a:solidFill>
                  <a:srgbClr val="C00000"/>
                </a:solidFill>
                <a:cs typeface="Nazanin" pitchFamily="2" charset="-78"/>
              </a:rPr>
              <a:t>سبز</a:t>
            </a:r>
          </a:p>
          <a:p>
            <a:pPr algn="r" rtl="1">
              <a:buFont typeface="Wingdings" pitchFamily="2" charset="2"/>
              <a:buChar char="ü"/>
            </a:pPr>
            <a:r>
              <a:rPr lang="fa-IR" b="1" dirty="0">
                <a:solidFill>
                  <a:srgbClr val="226440"/>
                </a:solidFill>
                <a:cs typeface="Nazanin" pitchFamily="2" charset="-78"/>
              </a:rPr>
              <a:t>اصل 1: </a:t>
            </a:r>
            <a:r>
              <a:rPr lang="fa-IR" b="1" dirty="0" smtClean="0">
                <a:solidFill>
                  <a:srgbClr val="226440"/>
                </a:solidFill>
                <a:cs typeface="Nazanin" pitchFamily="2" charset="-78"/>
              </a:rPr>
              <a:t>پيشگيري</a:t>
            </a:r>
          </a:p>
          <a:p>
            <a:pPr algn="r" rtl="1">
              <a:buFont typeface="Wingdings" pitchFamily="2" charset="2"/>
              <a:buChar char="ü"/>
            </a:pPr>
            <a:r>
              <a:rPr lang="fa-IR" b="1" dirty="0">
                <a:solidFill>
                  <a:srgbClr val="C00000"/>
                </a:solidFill>
                <a:cs typeface="Nazanin" pitchFamily="2" charset="-78"/>
              </a:rPr>
              <a:t>اصل 2: صرفه جوئي </a:t>
            </a:r>
            <a:r>
              <a:rPr lang="fa-IR" b="1" dirty="0" smtClean="0">
                <a:solidFill>
                  <a:srgbClr val="C00000"/>
                </a:solidFill>
                <a:cs typeface="Nazanin" pitchFamily="2" charset="-78"/>
              </a:rPr>
              <a:t>اتمي</a:t>
            </a:r>
          </a:p>
          <a:p>
            <a:pPr algn="r" rtl="1">
              <a:buFont typeface="Wingdings" pitchFamily="2" charset="2"/>
              <a:buChar char="ü"/>
            </a:pPr>
            <a:r>
              <a:rPr lang="fa-IR" b="1" dirty="0">
                <a:solidFill>
                  <a:srgbClr val="226440"/>
                </a:solidFill>
                <a:cs typeface="Nazanin" pitchFamily="2" charset="-78"/>
              </a:rPr>
              <a:t>اصل 3: کاهش استفاده از مواد شيميائي خطرناک</a:t>
            </a:r>
            <a:endParaRPr lang="en-US" dirty="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اصل 4: طراحي براي مواد شيميائي ايمن تر</a:t>
            </a:r>
            <a:endParaRPr lang="en-US" dirty="0">
              <a:solidFill>
                <a:srgbClr val="C00000"/>
              </a:solidFill>
              <a:cs typeface="Nazanin" pitchFamily="2" charset="-78"/>
            </a:endParaRPr>
          </a:p>
          <a:p>
            <a:pPr algn="r" rtl="1">
              <a:buFont typeface="Wingdings" pitchFamily="2" charset="2"/>
              <a:buChar char="ü"/>
            </a:pPr>
            <a:r>
              <a:rPr lang="fa-IR" b="1" dirty="0">
                <a:solidFill>
                  <a:srgbClr val="226440"/>
                </a:solidFill>
                <a:cs typeface="Nazanin" pitchFamily="2" charset="-78"/>
              </a:rPr>
              <a:t>اصل 5: حلال ها و مواد کمکي ايمن تر </a:t>
            </a:r>
            <a:endParaRPr lang="en-US" dirty="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اصل 6: طراحي براي بهره وري انرژي </a:t>
            </a:r>
            <a:endParaRPr lang="en-US" dirty="0">
              <a:solidFill>
                <a:srgbClr val="C00000"/>
              </a:solidFill>
              <a:cs typeface="Nazanin" pitchFamily="2" charset="-78"/>
            </a:endParaRPr>
          </a:p>
          <a:p>
            <a:pPr algn="r" rtl="1">
              <a:buFont typeface="Wingdings" pitchFamily="2" charset="2"/>
              <a:buChar char="ü"/>
            </a:pPr>
            <a:r>
              <a:rPr lang="fa-IR" b="1" dirty="0">
                <a:solidFill>
                  <a:srgbClr val="226440"/>
                </a:solidFill>
                <a:cs typeface="Nazanin" pitchFamily="2" charset="-78"/>
              </a:rPr>
              <a:t>اصل 7: استفاده از ذخاير تجديد پذير</a:t>
            </a:r>
            <a:endParaRPr lang="en-US" dirty="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اصل 8: کاهش مشتقات </a:t>
            </a:r>
            <a:endParaRPr lang="en-US" dirty="0">
              <a:solidFill>
                <a:srgbClr val="C00000"/>
              </a:solidFill>
              <a:cs typeface="Nazanin" pitchFamily="2" charset="-78"/>
            </a:endParaRPr>
          </a:p>
          <a:p>
            <a:pPr algn="r" rtl="1">
              <a:buFont typeface="Wingdings" pitchFamily="2" charset="2"/>
              <a:buChar char="ü"/>
            </a:pPr>
            <a:r>
              <a:rPr lang="fa-IR" b="1" dirty="0">
                <a:solidFill>
                  <a:srgbClr val="226440"/>
                </a:solidFill>
                <a:cs typeface="Nazanin" pitchFamily="2" charset="-78"/>
              </a:rPr>
              <a:t>اصل9: کاتاليزورها</a:t>
            </a:r>
            <a:endParaRPr lang="en-US" dirty="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اصل 10: طراحي براي تخريب پذيري </a:t>
            </a:r>
            <a:endParaRPr lang="en-US" dirty="0">
              <a:solidFill>
                <a:srgbClr val="C00000"/>
              </a:solidFill>
              <a:cs typeface="Nazanin" pitchFamily="2" charset="-78"/>
            </a:endParaRPr>
          </a:p>
          <a:p>
            <a:pPr algn="r" rtl="1">
              <a:buFont typeface="Wingdings" pitchFamily="2" charset="2"/>
              <a:buChar char="ü"/>
            </a:pPr>
            <a:r>
              <a:rPr lang="fa-IR" b="1" dirty="0">
                <a:solidFill>
                  <a:srgbClr val="226440"/>
                </a:solidFill>
                <a:cs typeface="Nazanin" pitchFamily="2" charset="-78"/>
              </a:rPr>
              <a:t>اصل 11: آناليز لحظه به لحظه براي پيشگيري از آلودگي </a:t>
            </a:r>
            <a:endParaRPr lang="en-US" dirty="0">
              <a:solidFill>
                <a:srgbClr val="226440"/>
              </a:solidFill>
              <a:cs typeface="Nazanin" pitchFamily="2" charset="-78"/>
            </a:endParaRPr>
          </a:p>
          <a:p>
            <a:pPr algn="r" rtl="1">
              <a:buFont typeface="Wingdings" pitchFamily="2" charset="2"/>
              <a:buChar char="ü"/>
            </a:pPr>
            <a:r>
              <a:rPr lang="fa-IR" b="1" dirty="0">
                <a:solidFill>
                  <a:srgbClr val="C00000"/>
                </a:solidFill>
                <a:cs typeface="Nazanin" pitchFamily="2" charset="-78"/>
              </a:rPr>
              <a:t>اصل 12: شيمي ايمن تر براي پيش گيري از حادثه </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3" name="Sun 2"/>
          <p:cNvSpPr/>
          <p:nvPr/>
        </p:nvSpPr>
        <p:spPr>
          <a:xfrm>
            <a:off x="2362200" y="228600"/>
            <a:ext cx="45720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و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04800" y="1676400"/>
            <a:ext cx="8534400" cy="646331"/>
          </a:xfrm>
          <a:prstGeom prst="rect">
            <a:avLst/>
          </a:prstGeom>
          <a:solidFill>
            <a:srgbClr val="FFCC66"/>
          </a:solidFill>
        </p:spPr>
        <p:txBody>
          <a:bodyPr wrap="square">
            <a:spAutoFit/>
          </a:bodyPr>
          <a:lstStyle/>
          <a:p>
            <a:pPr algn="just" rtl="1"/>
            <a:r>
              <a:rPr lang="fa-IR" dirty="0">
                <a:cs typeface="Nazanin" pitchFamily="2" charset="-78"/>
              </a:rPr>
              <a:t>در مطالعات مربوط به کاتاليزورها و آنزيم ها دو کميت مهم با </a:t>
            </a:r>
            <a:r>
              <a:rPr lang="fa-IR" dirty="0" smtClean="0">
                <a:cs typeface="Nazanin" pitchFamily="2" charset="-78"/>
              </a:rPr>
              <a:t>نامهاي </a:t>
            </a:r>
            <a:r>
              <a:rPr lang="fa-IR" dirty="0"/>
              <a:t>عدد </a:t>
            </a:r>
            <a:r>
              <a:rPr lang="fa-IR" dirty="0" smtClean="0"/>
              <a:t>تبديل </a:t>
            </a:r>
            <a:r>
              <a:rPr lang="en-US" dirty="0" smtClean="0">
                <a:cs typeface="Nazanin" pitchFamily="2" charset="-78"/>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Turnover Number </a:t>
            </a:r>
            <a:r>
              <a:rPr lang="en-US" dirty="0" smtClean="0">
                <a:cs typeface="Nazanin" pitchFamily="2" charset="-78"/>
              </a:rPr>
              <a:t>)</a:t>
            </a:r>
            <a:r>
              <a:rPr lang="fa-IR" dirty="0" smtClean="0">
                <a:cs typeface="Nazanin" pitchFamily="2" charset="-78"/>
              </a:rPr>
              <a:t> </a:t>
            </a:r>
            <a:r>
              <a:rPr lang="fa-IR" dirty="0">
                <a:cs typeface="Nazanin" pitchFamily="2" charset="-78"/>
              </a:rPr>
              <a:t>و </a:t>
            </a:r>
            <a:r>
              <a:rPr lang="fa-IR" dirty="0"/>
              <a:t>فركانس تبديل </a:t>
            </a:r>
            <a:r>
              <a:rPr lang="en-US" dirty="0" smtClean="0">
                <a:cs typeface="Nazanin" pitchFamily="2" charset="-78"/>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Turnover frequency </a:t>
            </a:r>
            <a:r>
              <a:rPr lang="en-US" dirty="0" smtClean="0">
                <a:cs typeface="Nazanin" pitchFamily="2" charset="-78"/>
              </a:rPr>
              <a:t>)</a:t>
            </a:r>
            <a:r>
              <a:rPr lang="fa-IR" dirty="0" smtClean="0">
                <a:cs typeface="Nazanin" pitchFamily="2" charset="-78"/>
              </a:rPr>
              <a:t> </a:t>
            </a:r>
            <a:r>
              <a:rPr lang="fa-IR" dirty="0">
                <a:cs typeface="Nazanin" pitchFamily="2" charset="-78"/>
              </a:rPr>
              <a:t>مطرح مي شود، که در بعضي منابع به صورت </a:t>
            </a:r>
            <a:r>
              <a:rPr lang="en-US" b="1" dirty="0" err="1">
                <a:cs typeface="Nazanin" pitchFamily="2" charset="-78"/>
              </a:rPr>
              <a:t>K</a:t>
            </a:r>
            <a:r>
              <a:rPr lang="en-US" b="1" baseline="-25000" dirty="0" err="1">
                <a:cs typeface="Nazanin" pitchFamily="2" charset="-78"/>
              </a:rPr>
              <a:t>cat</a:t>
            </a:r>
            <a:r>
              <a:rPr lang="en-US" baseline="-25000" dirty="0">
                <a:cs typeface="Nazanin" pitchFamily="2" charset="-78"/>
              </a:rPr>
              <a:t>.</a:t>
            </a:r>
            <a:r>
              <a:rPr lang="fa-IR" dirty="0">
                <a:cs typeface="Nazanin" pitchFamily="2" charset="-78"/>
              </a:rPr>
              <a:t> نيز نمايش داده شده اند.</a:t>
            </a:r>
            <a:endParaRPr lang="en-US" dirty="0">
              <a:cs typeface="Nazanin" pitchFamily="2" charset="-78"/>
            </a:endParaRPr>
          </a:p>
        </p:txBody>
      </p:sp>
      <p:sp>
        <p:nvSpPr>
          <p:cNvPr id="58371" name="Rectangle 3"/>
          <p:cNvSpPr>
            <a:spLocks noChangeArrowheads="1"/>
          </p:cNvSpPr>
          <p:nvPr/>
        </p:nvSpPr>
        <p:spPr bwMode="auto">
          <a:xfrm>
            <a:off x="1066800" y="2743200"/>
            <a:ext cx="7467600" cy="1477328"/>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شيمي سبز سه پارامتر مهم جهت ارزش گذاري بر روي کاتاليزورها از نظر تجاري و سبز بودن وجود دارد كه عبارتند از:</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گزينش پذيري</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066800" y="4876800"/>
            <a:ext cx="7543800" cy="400110"/>
          </a:xfrm>
          <a:prstGeom prst="rect">
            <a:avLst/>
          </a:prstGeom>
          <a:solidFill>
            <a:srgbClr val="FFCC66"/>
          </a:solidFill>
        </p:spPr>
        <p:txBody>
          <a:bodyPr wrap="square">
            <a:spAutoFit/>
          </a:bodyPr>
          <a:lstStyle/>
          <a:p>
            <a:pPr algn="ctr" rtl="1"/>
            <a:r>
              <a:rPr lang="fa-IR" sz="2000" b="1" dirty="0">
                <a:cs typeface="Nazanin" pitchFamily="2" charset="-78"/>
              </a:rPr>
              <a:t>از روي </a:t>
            </a:r>
            <a:r>
              <a:rPr lang="en-US" sz="2000" b="1" dirty="0">
                <a:cs typeface="Nazanin" pitchFamily="2" charset="-78"/>
              </a:rPr>
              <a:t>TON</a:t>
            </a:r>
            <a:r>
              <a:rPr lang="fa-IR" sz="2000" b="1" dirty="0">
                <a:cs typeface="Nazanin" pitchFamily="2" charset="-78"/>
              </a:rPr>
              <a:t> و </a:t>
            </a:r>
            <a:r>
              <a:rPr lang="en-US" sz="2000" b="1" dirty="0">
                <a:cs typeface="Nazanin" pitchFamily="2" charset="-78"/>
              </a:rPr>
              <a:t>TOF</a:t>
            </a:r>
            <a:r>
              <a:rPr lang="fa-IR" sz="2000" b="1" dirty="0">
                <a:cs typeface="Nazanin" pitchFamily="2" charset="-78"/>
              </a:rPr>
              <a:t> كاتاليزورها مي توان به ميزان كارائي آن ها پي برد</a:t>
            </a:r>
            <a:endParaRPr lang="en-US" sz="2000" b="1" dirty="0">
              <a:cs typeface="Nazanin" pitchFamily="2" charset="-78"/>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228600" y="228600"/>
            <a:ext cx="8534400" cy="646331"/>
          </a:xfrm>
          <a:prstGeom prst="rect">
            <a:avLst/>
          </a:prstGeom>
          <a:solidFill>
            <a:schemeClr val="accent2">
              <a:lumMod val="20000"/>
              <a:lumOff val="80000"/>
            </a:schemeClr>
          </a:solidFill>
        </p:spPr>
        <p:txBody>
          <a:bodyPr wrap="square">
            <a:spAutoFit/>
          </a:bodyPr>
          <a:lstStyle/>
          <a:p>
            <a:pPr algn="just" rtl="1"/>
            <a:r>
              <a:rPr lang="fa-IR" b="1" dirty="0" smtClean="0">
                <a:cs typeface="Nazanin" pitchFamily="2" charset="-78"/>
              </a:rPr>
              <a:t>مفهوم اين دو در سه سيستم مختلف کاتاليزوري يعني </a:t>
            </a:r>
            <a:r>
              <a:rPr lang="fa-IR" b="1" dirty="0" smtClean="0">
                <a:solidFill>
                  <a:srgbClr val="0000FF"/>
                </a:solidFill>
                <a:cs typeface="Nazanin" pitchFamily="2" charset="-78"/>
              </a:rPr>
              <a:t>سيستم هموژن يا همگن</a:t>
            </a:r>
            <a:r>
              <a:rPr lang="fa-IR" b="1" dirty="0" smtClean="0">
                <a:cs typeface="Nazanin" pitchFamily="2" charset="-78"/>
              </a:rPr>
              <a:t>، </a:t>
            </a:r>
            <a:r>
              <a:rPr lang="fa-IR" b="1" dirty="0" smtClean="0">
                <a:solidFill>
                  <a:schemeClr val="accent3">
                    <a:lumMod val="50000"/>
                  </a:schemeClr>
                </a:solidFill>
                <a:cs typeface="Nazanin" pitchFamily="2" charset="-78"/>
              </a:rPr>
              <a:t>سيستم هتروژن يا ناهمگن</a:t>
            </a:r>
            <a:r>
              <a:rPr lang="fa-IR" b="1" dirty="0" smtClean="0">
                <a:cs typeface="Nazanin" pitchFamily="2" charset="-78"/>
              </a:rPr>
              <a:t> و </a:t>
            </a:r>
            <a:r>
              <a:rPr lang="fa-IR" b="1" dirty="0" smtClean="0">
                <a:solidFill>
                  <a:srgbClr val="FF0000"/>
                </a:solidFill>
                <a:cs typeface="Nazanin" pitchFamily="2" charset="-78"/>
              </a:rPr>
              <a:t>سيستم بيوکاتاليستي ياکاتاليزوري زيستي </a:t>
            </a:r>
            <a:r>
              <a:rPr lang="fa-IR" b="1" dirty="0" smtClean="0">
                <a:cs typeface="Nazanin" pitchFamily="2" charset="-78"/>
              </a:rPr>
              <a:t>تا حدودي متفاوت مي باشد</a:t>
            </a:r>
            <a:endParaRPr lang="en-US" b="1" dirty="0">
              <a:cs typeface="Nazanin" pitchFamily="2" charset="-78"/>
            </a:endParaRPr>
          </a:p>
        </p:txBody>
      </p:sp>
      <p:sp>
        <p:nvSpPr>
          <p:cNvPr id="3" name="Rectangle 2"/>
          <p:cNvSpPr/>
          <p:nvPr/>
        </p:nvSpPr>
        <p:spPr>
          <a:xfrm>
            <a:off x="5867400" y="1143000"/>
            <a:ext cx="2640466" cy="369332"/>
          </a:xfrm>
          <a:prstGeom prst="rect">
            <a:avLst/>
          </a:prstGeom>
          <a:solidFill>
            <a:schemeClr val="accent2">
              <a:lumMod val="20000"/>
              <a:lumOff val="80000"/>
            </a:schemeClr>
          </a:solidFill>
        </p:spPr>
        <p:txBody>
          <a:bodyPr wrap="none">
            <a:spAutoFit/>
          </a:bodyPr>
          <a:lstStyle/>
          <a:p>
            <a:pPr algn="r" rtl="1"/>
            <a:r>
              <a:rPr lang="en-US" dirty="0"/>
              <a:t> A</a:t>
            </a:r>
            <a:r>
              <a:rPr lang="fa-IR" dirty="0"/>
              <a:t>، ماده اوليه و </a:t>
            </a:r>
            <a:r>
              <a:rPr lang="en-US" dirty="0"/>
              <a:t>B</a:t>
            </a:r>
            <a:r>
              <a:rPr lang="fa-IR" dirty="0"/>
              <a:t> محصول است</a:t>
            </a:r>
            <a:endParaRPr lang="en-US"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5" name="Object 1"/>
          <p:cNvGraphicFramePr>
            <a:graphicFrameLocks noChangeAspect="1"/>
          </p:cNvGraphicFramePr>
          <p:nvPr/>
        </p:nvGraphicFramePr>
        <p:xfrm>
          <a:off x="3505200" y="1066800"/>
          <a:ext cx="1894114" cy="457200"/>
        </p:xfrm>
        <a:graphic>
          <a:graphicData uri="http://schemas.openxmlformats.org/presentationml/2006/ole">
            <mc:AlternateContent xmlns:mc="http://schemas.openxmlformats.org/markup-compatibility/2006">
              <mc:Choice xmlns:v="urn:schemas-microsoft-com:vml" Requires="v">
                <p:oleObj spid="_x0000_s57360" name="CS ChemDraw Drawing" r:id="rId3" imgW="1381490" imgH="336244" progId="">
                  <p:embed/>
                </p:oleObj>
              </mc:Choice>
              <mc:Fallback>
                <p:oleObj name="CS ChemDraw Drawing" r:id="rId3" imgW="1381490" imgH="336244"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1894114" cy="457200"/>
                      </a:xfrm>
                      <a:prstGeom prst="rect">
                        <a:avLst/>
                      </a:prstGeom>
                      <a:solidFill>
                        <a:srgbClr val="FFCCCC"/>
                      </a:solidFill>
                    </p:spPr>
                  </p:pic>
                </p:oleObj>
              </mc:Fallback>
            </mc:AlternateContent>
          </a:graphicData>
        </a:graphic>
      </p:graphicFrame>
      <p:sp>
        <p:nvSpPr>
          <p:cNvPr id="57348" name="Rectangle 4"/>
          <p:cNvSpPr>
            <a:spLocks noChangeArrowheads="1"/>
          </p:cNvSpPr>
          <p:nvPr/>
        </p:nvSpPr>
        <p:spPr bwMode="auto">
          <a:xfrm>
            <a:off x="304800" y="1600200"/>
            <a:ext cx="8458200" cy="175432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در سيستم هاي کاتاليزوري  هموژن</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عبارت است از تعداد مول ها يا مولکول هاي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که به ازاي يک مول يا مولکول کاتاليزور به مول ها يا مولکول هاي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B</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تبديل مي شود، که با در نظر گرفتن تعداد دوره ها و چرخه هايي که يک کاتاليزور مي تواند قبل از غيرفعال شدن مورد استفاده قرار گيرد مطرح مي شود.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حالي كه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تعداد مول ها يا مولکول هاي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که يک مول يا مولکول کاتاليزور مي تواند در يک ثانيه، دقيقه يا ساعت به مولها يا مولکولهاي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B</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تبديل کند اطلاق مي شود.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بنابراين:</a:t>
            </a:r>
          </a:p>
        </p:txBody>
      </p:sp>
      <p:graphicFrame>
        <p:nvGraphicFramePr>
          <p:cNvPr id="57347" name="Object 3"/>
          <p:cNvGraphicFramePr>
            <a:graphicFrameLocks noChangeAspect="1"/>
          </p:cNvGraphicFramePr>
          <p:nvPr/>
        </p:nvGraphicFramePr>
        <p:xfrm>
          <a:off x="4191000" y="3581400"/>
          <a:ext cx="1295400" cy="633307"/>
        </p:xfrm>
        <a:graphic>
          <a:graphicData uri="http://schemas.openxmlformats.org/presentationml/2006/ole">
            <mc:AlternateContent xmlns:mc="http://schemas.openxmlformats.org/markup-compatibility/2006">
              <mc:Choice xmlns:v="urn:schemas-microsoft-com:vml" Requires="v">
                <p:oleObj spid="_x0000_s57361" name="CS ChemDraw Drawing" r:id="rId5" imgW="950760" imgH="479880" progId="">
                  <p:embed/>
                </p:oleObj>
              </mc:Choice>
              <mc:Fallback>
                <p:oleObj name="CS ChemDraw Drawing" r:id="rId5" imgW="950760" imgH="4798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81400"/>
                        <a:ext cx="1295400" cy="633307"/>
                      </a:xfrm>
                      <a:prstGeom prst="rect">
                        <a:avLst/>
                      </a:prstGeom>
                      <a:solidFill>
                        <a:srgbClr val="FFCCCC"/>
                      </a:solidFill>
                    </p:spPr>
                  </p:pic>
                </p:oleObj>
              </mc:Fallback>
            </mc:AlternateContent>
          </a:graphicData>
        </a:graphic>
      </p:graphicFrame>
      <p:sp>
        <p:nvSpPr>
          <p:cNvPr id="57349" name="Rectangle 5"/>
          <p:cNvSpPr>
            <a:spLocks noChangeArrowheads="1"/>
          </p:cNvSpPr>
          <p:nvPr/>
        </p:nvSpPr>
        <p:spPr bwMode="auto">
          <a:xfrm>
            <a:off x="304800" y="4648200"/>
            <a:ext cx="8534400" cy="646331"/>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در سيستم کاتاليزوري هتروژن</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 TOF</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ازاي هر موضع فعال  يا هر گرم کاتاليزور بيان مي شود و به اين خاطر است که به طور دقيق معلوم نيست چه تعداد مولکول کاتاليزور بر روي سطح وجود دارد.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81000" y="5562600"/>
            <a:ext cx="8458200" cy="646331"/>
          </a:xfrm>
          <a:prstGeom prst="rect">
            <a:avLst/>
          </a:prstGeom>
          <a:solidFill>
            <a:schemeClr val="accent2">
              <a:lumMod val="20000"/>
              <a:lumOff val="80000"/>
            </a:schemeClr>
          </a:solidFill>
        </p:spPr>
        <p:txBody>
          <a:bodyPr wrap="square">
            <a:spAutoFit/>
          </a:bodyPr>
          <a:lstStyle/>
          <a:p>
            <a:pPr lvl="0" algn="just" rtl="1" fontAlgn="base">
              <a:spcBef>
                <a:spcPct val="0"/>
              </a:spcBef>
              <a:spcAft>
                <a:spcPct val="0"/>
              </a:spcAft>
            </a:pPr>
            <a:r>
              <a:rPr kumimoji="0" lang="fa-IR"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Nazanin" pitchFamily="2" charset="-78"/>
              </a:rPr>
              <a:t>در سيستم هاي زيستي</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TOF</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از طريق اندازه گيري سرعت ترکيب شدن مولکولهاي آنزيم با واکنشگرها و سپس جدا شدن تمامي آنزيم  از آن تعيين مي شود.</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7345"/>
                                        </p:tgtEl>
                                        <p:attrNameLst>
                                          <p:attrName>style.visibility</p:attrName>
                                        </p:attrNameLst>
                                      </p:cBhvr>
                                      <p:to>
                                        <p:strVal val="visible"/>
                                      </p:to>
                                    </p:set>
                                    <p:animEffect transition="in" filter="blinds(horizontal)">
                                      <p:cBhvr>
                                        <p:cTn id="10" dur="500"/>
                                        <p:tgtEl>
                                          <p:spTgt spid="573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transition="in" filter="blinds(horizontal)">
                                      <p:cBhvr>
                                        <p:cTn id="13" dur="500"/>
                                        <p:tgtEl>
                                          <p:spTgt spid="57348"/>
                                        </p:tgtEl>
                                      </p:cBhvr>
                                    </p:animEffect>
                                  </p:childTnLst>
                                </p:cTn>
                              </p:par>
                              <p:par>
                                <p:cTn id="14" presetID="3" presetClass="entr" presetSubtype="10" fill="hold" nodeType="withEffect">
                                  <p:stCondLst>
                                    <p:cond delay="0"/>
                                  </p:stCondLst>
                                  <p:childTnLst>
                                    <p:set>
                                      <p:cBhvr>
                                        <p:cTn id="15" dur="1" fill="hold">
                                          <p:stCondLst>
                                            <p:cond delay="0"/>
                                          </p:stCondLst>
                                        </p:cTn>
                                        <p:tgtEl>
                                          <p:spTgt spid="57347"/>
                                        </p:tgtEl>
                                        <p:attrNameLst>
                                          <p:attrName>style.visibility</p:attrName>
                                        </p:attrNameLst>
                                      </p:cBhvr>
                                      <p:to>
                                        <p:strVal val="visible"/>
                                      </p:to>
                                    </p:set>
                                    <p:animEffect transition="in" filter="blinds(horizontal)">
                                      <p:cBhvr>
                                        <p:cTn id="16" dur="500"/>
                                        <p:tgtEl>
                                          <p:spTgt spid="57347"/>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7349"/>
                                        </p:tgtEl>
                                        <p:attrNameLst>
                                          <p:attrName>style.visibility</p:attrName>
                                        </p:attrNameLst>
                                      </p:cBhvr>
                                      <p:to>
                                        <p:strVal val="visible"/>
                                      </p:to>
                                    </p:set>
                                    <p:anim calcmode="lin" valueType="num">
                                      <p:cBhvr>
                                        <p:cTn id="21" dur="500" decel="50000" fill="hold">
                                          <p:stCondLst>
                                            <p:cond delay="0"/>
                                          </p:stCondLst>
                                        </p:cTn>
                                        <p:tgtEl>
                                          <p:spTgt spid="5734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734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7349"/>
                                        </p:tgtEl>
                                        <p:attrNameLst>
                                          <p:attrName>ppt_w</p:attrName>
                                        </p:attrNameLst>
                                      </p:cBhvr>
                                      <p:tavLst>
                                        <p:tav tm="0">
                                          <p:val>
                                            <p:strVal val="#ppt_w*.05"/>
                                          </p:val>
                                        </p:tav>
                                        <p:tav tm="100000">
                                          <p:val>
                                            <p:strVal val="#ppt_w"/>
                                          </p:val>
                                        </p:tav>
                                      </p:tavLst>
                                    </p:anim>
                                    <p:anim calcmode="lin" valueType="num">
                                      <p:cBhvr>
                                        <p:cTn id="24" dur="1000" fill="hold"/>
                                        <p:tgtEl>
                                          <p:spTgt spid="5734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734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734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734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7349"/>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Scale>
                                      <p:cBhvr>
                                        <p:cTn id="3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
                                        </p:tgtEl>
                                        <p:attrNameLst>
                                          <p:attrName>ppt_x</p:attrName>
                                          <p:attrName>ppt_y</p:attrName>
                                        </p:attrNameLst>
                                      </p:cBhvr>
                                    </p:animMotion>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348" grpId="0" animBg="1"/>
      <p:bldP spid="5734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447800" y="457200"/>
            <a:ext cx="6324600" cy="369332"/>
          </a:xfrm>
          <a:prstGeom prst="rect">
            <a:avLst/>
          </a:prstGeom>
          <a:solidFill>
            <a:schemeClr val="bg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فرمول کلي محاسبه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و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به  صورت زير مي باشد: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2" name="Object 2"/>
          <p:cNvGraphicFramePr>
            <a:graphicFrameLocks noChangeAspect="1"/>
          </p:cNvGraphicFramePr>
          <p:nvPr/>
        </p:nvGraphicFramePr>
        <p:xfrm>
          <a:off x="650464" y="1752600"/>
          <a:ext cx="8036336" cy="914400"/>
        </p:xfrm>
        <a:graphic>
          <a:graphicData uri="http://schemas.openxmlformats.org/presentationml/2006/ole">
            <mc:AlternateContent xmlns:mc="http://schemas.openxmlformats.org/markup-compatibility/2006">
              <mc:Choice xmlns:v="urn:schemas-microsoft-com:vml" Requires="v">
                <p:oleObj spid="_x0000_s56329" name="CS ChemDraw Drawing" r:id="rId3" imgW="5398417" imgH="614474" progId="">
                  <p:embed/>
                </p:oleObj>
              </mc:Choice>
              <mc:Fallback>
                <p:oleObj name="CS ChemDraw Drawing" r:id="rId3" imgW="5398417" imgH="61447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64" y="1752600"/>
                        <a:ext cx="8036336" cy="914400"/>
                      </a:xfrm>
                      <a:prstGeom prst="rect">
                        <a:avLst/>
                      </a:prstGeom>
                      <a:solidFill>
                        <a:srgbClr val="CCFFCC"/>
                      </a:solidFill>
                    </p:spPr>
                  </p:pic>
                </p:oleObj>
              </mc:Fallback>
            </mc:AlternateContent>
          </a:graphicData>
        </a:graphic>
      </p:graphicFrame>
      <p:sp>
        <p:nvSpPr>
          <p:cNvPr id="56324" name="Rectangle 4"/>
          <p:cNvSpPr>
            <a:spLocks noChangeArrowheads="1"/>
          </p:cNvSpPr>
          <p:nvPr/>
        </p:nvSpPr>
        <p:spPr bwMode="auto">
          <a:xfrm>
            <a:off x="381000" y="4572000"/>
            <a:ext cx="8534400" cy="923330"/>
          </a:xfrm>
          <a:prstGeom prst="rect">
            <a:avLst/>
          </a:prstGeom>
          <a:solidFill>
            <a:schemeClr val="bg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با توجه به روابط فوق مي توان نتيجه گرفت:</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هر چه مقدار کاتاليزور کمتر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 </a:t>
            </a:r>
            <a:r>
              <a:rPr kumimoji="0" lang="fa-IR"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بازده بيشتر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باشد مقدار عددي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و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rgbClr val="7030A0"/>
                </a:solidFill>
                <a:effectLst/>
                <a:latin typeface="Arial" pitchFamily="34" charset="0"/>
                <a:ea typeface="Times New Roman" pitchFamily="18" charset="0"/>
                <a:cs typeface="Nazanin" pitchFamily="2" charset="-78"/>
              </a:rPr>
              <a:t>بيشتر </a:t>
            </a:r>
            <a:r>
              <a:rPr kumimoji="0" lang="fa-IR" b="1" i="0" u="none" strike="noStrike" cap="none" normalizeH="0" baseline="0" dirty="0" smtClean="0">
                <a:ln>
                  <a:noFill/>
                </a:ln>
                <a:effectLst/>
                <a:latin typeface="Arial" pitchFamily="34" charset="0"/>
                <a:ea typeface="Times New Roman" pitchFamily="18" charset="0"/>
                <a:cs typeface="Nazanin" pitchFamily="2" charset="-78"/>
              </a:rPr>
              <a:t>خواهد بود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 هر چه اين مقدار بيشتر باشد به اين معناست که </a:t>
            </a:r>
            <a:r>
              <a:rPr kumimoji="0" lang="fa-IR" b="1" i="0" u="none" strike="noStrike" cap="none" normalizeH="0" baseline="0" dirty="0" smtClean="0">
                <a:ln>
                  <a:noFill/>
                </a:ln>
                <a:solidFill>
                  <a:srgbClr val="660066"/>
                </a:solidFill>
                <a:effectLst/>
                <a:latin typeface="Arial" pitchFamily="34" charset="0"/>
                <a:ea typeface="Times New Roman" pitchFamily="18" charset="0"/>
                <a:cs typeface="Nazanin" pitchFamily="2" charset="-78"/>
              </a:rPr>
              <a:t>کاتاليزور مورد نظر داراي کارايي بيشتري است. </a:t>
            </a:r>
            <a:endParaRPr kumimoji="0" lang="fa-IR" b="1" i="0" u="none" strike="noStrike" cap="none" normalizeH="0" baseline="0" dirty="0" smtClean="0">
              <a:ln>
                <a:noFill/>
              </a:ln>
              <a:solidFill>
                <a:srgbClr val="660066"/>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2700000" scaled="0"/>
        </a:gra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4800" y="304800"/>
            <a:ext cx="8686800" cy="646331"/>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واکنش آمينوليز اپوکسيد زير از کاتاليزورهاي مختلفي استفاده شده است. با محاسبه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TOF</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مشخص کنيد کدام کاتاليزور مناسب تر است؟</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 name="Object 2"/>
          <p:cNvGraphicFramePr>
            <a:graphicFrameLocks noChangeAspect="1"/>
          </p:cNvGraphicFramePr>
          <p:nvPr/>
        </p:nvGraphicFramePr>
        <p:xfrm>
          <a:off x="1752600" y="1066800"/>
          <a:ext cx="5481234" cy="900816"/>
        </p:xfrm>
        <a:graphic>
          <a:graphicData uri="http://schemas.openxmlformats.org/presentationml/2006/ole">
            <mc:AlternateContent xmlns:mc="http://schemas.openxmlformats.org/markup-compatibility/2006">
              <mc:Choice xmlns:v="urn:schemas-microsoft-com:vml" Requires="v">
                <p:oleObj spid="_x0000_s3092" name="CS ChemDraw Drawing" r:id="rId3" imgW="3870360" imgH="622440" progId="">
                  <p:embed/>
                </p:oleObj>
              </mc:Choice>
              <mc:Fallback>
                <p:oleObj name="CS ChemDraw Drawing" r:id="rId3" imgW="3870360" imgH="622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5481234" cy="900816"/>
                      </a:xfrm>
                      <a:prstGeom prst="rect">
                        <a:avLst/>
                      </a:prstGeom>
                      <a:gradFill rotWithShape="1">
                        <a:gsLst>
                          <a:gs pos="0">
                            <a:srgbClr val="EEA8E6"/>
                          </a:gs>
                          <a:gs pos="50000">
                            <a:schemeClr val="bg1"/>
                          </a:gs>
                          <a:gs pos="100000">
                            <a:srgbClr val="EEA8E6"/>
                          </a:gs>
                        </a:gsLst>
                        <a:lin ang="5400000" scaled="1"/>
                      </a:gradFill>
                    </p:spPr>
                  </p:pic>
                </p:oleObj>
              </mc:Fallback>
            </mc:AlternateContent>
          </a:graphicData>
        </a:graphic>
      </p:graphicFrame>
      <p:graphicFrame>
        <p:nvGraphicFramePr>
          <p:cNvPr id="5" name="Table 4"/>
          <p:cNvGraphicFramePr>
            <a:graphicFrameLocks noGrp="1"/>
          </p:cNvGraphicFramePr>
          <p:nvPr/>
        </p:nvGraphicFramePr>
        <p:xfrm>
          <a:off x="1676400" y="2209800"/>
          <a:ext cx="5623560" cy="1463040"/>
        </p:xfrm>
        <a:graphic>
          <a:graphicData uri="http://schemas.openxmlformats.org/drawingml/2006/table">
            <a:tbl>
              <a:tblPr rtl="1">
                <a:effectLst>
                  <a:outerShdw blurRad="76200" dir="13500000" sy="23000" kx="1200000" algn="br" rotWithShape="0">
                    <a:prstClr val="black">
                      <a:alpha val="20000"/>
                    </a:prstClr>
                  </a:outerShdw>
                </a:effectLst>
              </a:tblPr>
              <a:tblGrid>
                <a:gridCol w="1405890">
                  <a:extLst>
                    <a:ext uri="{9D8B030D-6E8A-4147-A177-3AD203B41FA5}">
                      <a16:colId xmlns="" xmlns:a16="http://schemas.microsoft.com/office/drawing/2014/main" val="20000"/>
                    </a:ext>
                  </a:extLst>
                </a:gridCol>
                <a:gridCol w="140589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097280">
                  <a:extLst>
                    <a:ext uri="{9D8B030D-6E8A-4147-A177-3AD203B41FA5}">
                      <a16:colId xmlns="" xmlns:a16="http://schemas.microsoft.com/office/drawing/2014/main" val="20003"/>
                    </a:ext>
                  </a:extLst>
                </a:gridCol>
              </a:tblGrid>
              <a:tr h="0">
                <a:tc>
                  <a:txBody>
                    <a:bodyPr/>
                    <a:lstStyle/>
                    <a:p>
                      <a:pPr algn="ctr" rtl="1">
                        <a:lnSpc>
                          <a:spcPct val="150000"/>
                        </a:lnSpc>
                        <a:spcBef>
                          <a:spcPts val="1200"/>
                        </a:spcBef>
                        <a:spcAft>
                          <a:spcPts val="300"/>
                        </a:spcAft>
                      </a:pPr>
                      <a:r>
                        <a:rPr lang="ar-SA" sz="1600" b="1" kern="1600" dirty="0">
                          <a:solidFill>
                            <a:schemeClr val="tx1"/>
                          </a:solidFill>
                          <a:latin typeface="Calibri"/>
                          <a:ea typeface="Times New Roman"/>
                          <a:cs typeface="Nazanin"/>
                        </a:rPr>
                        <a:t>درصد تبديل</a:t>
                      </a:r>
                      <a:endParaRPr lang="en-US" sz="1600" b="1" kern="16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b="1" dirty="0">
                          <a:solidFill>
                            <a:schemeClr val="tx1"/>
                          </a:solidFill>
                          <a:latin typeface="Times New Roman"/>
                          <a:ea typeface="Times New Roman"/>
                          <a:cs typeface="Nazanin"/>
                        </a:rPr>
                        <a:t>زمان (ساعت)</a:t>
                      </a:r>
                      <a:endParaRPr lang="en-US" sz="16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b="1" dirty="0">
                          <a:solidFill>
                            <a:schemeClr val="tx1"/>
                          </a:solidFill>
                          <a:latin typeface="Times New Roman"/>
                          <a:ea typeface="Times New Roman"/>
                          <a:cs typeface="Nazanin"/>
                        </a:rPr>
                        <a:t>مقدار کاتاليزور(مول)</a:t>
                      </a:r>
                      <a:endParaRPr lang="en-US" sz="16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Bef>
                          <a:spcPts val="1200"/>
                        </a:spcBef>
                        <a:spcAft>
                          <a:spcPts val="300"/>
                        </a:spcAft>
                      </a:pPr>
                      <a:r>
                        <a:rPr lang="ar-SA" sz="1600" b="1" kern="1600" dirty="0">
                          <a:solidFill>
                            <a:schemeClr val="tx1"/>
                          </a:solidFill>
                          <a:latin typeface="Calibri"/>
                          <a:ea typeface="Times New Roman"/>
                          <a:cs typeface="Nazanin"/>
                        </a:rPr>
                        <a:t>کاتاليزور</a:t>
                      </a:r>
                      <a:endParaRPr lang="en-US" sz="1600" b="1" kern="16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ar-SA" sz="1600" b="1" dirty="0">
                          <a:solidFill>
                            <a:srgbClr val="660066"/>
                          </a:solidFill>
                          <a:latin typeface="Times New Roman"/>
                          <a:ea typeface="Times New Roman"/>
                          <a:cs typeface="Nazanin"/>
                        </a:rPr>
                        <a:t>92</a:t>
                      </a:r>
                      <a:endParaRPr lang="en-US" sz="1600" b="1" dirty="0">
                        <a:solidFill>
                          <a:srgbClr val="660066"/>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660066"/>
                          </a:solidFill>
                          <a:latin typeface="Times New Roman"/>
                          <a:ea typeface="Times New Roman"/>
                          <a:cs typeface="Nazanin"/>
                        </a:rPr>
                        <a:t>1</a:t>
                      </a:r>
                      <a:endParaRPr lang="en-US" sz="1600" b="1" dirty="0">
                        <a:solidFill>
                          <a:srgbClr val="660066"/>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660066"/>
                          </a:solidFill>
                          <a:latin typeface="Times New Roman"/>
                          <a:ea typeface="Times New Roman"/>
                          <a:cs typeface="Nazanin"/>
                        </a:rPr>
                        <a:t>1.25</a:t>
                      </a:r>
                      <a:endParaRPr lang="en-US" sz="1600" b="1" dirty="0">
                        <a:solidFill>
                          <a:srgbClr val="660066"/>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600" b="1" dirty="0" err="1">
                          <a:solidFill>
                            <a:srgbClr val="660066"/>
                          </a:solidFill>
                          <a:latin typeface="Times New Roman"/>
                          <a:ea typeface="Times New Roman"/>
                          <a:cs typeface="Nazanin"/>
                        </a:rPr>
                        <a:t>ZrO</a:t>
                      </a:r>
                      <a:r>
                        <a:rPr lang="en-US" sz="1600" b="1" dirty="0">
                          <a:solidFill>
                            <a:srgbClr val="660066"/>
                          </a:solidFill>
                          <a:latin typeface="Times New Roman"/>
                          <a:ea typeface="Times New Roman"/>
                          <a:cs typeface="Nazanin"/>
                        </a:rPr>
                        <a:t>(</a:t>
                      </a:r>
                      <a:r>
                        <a:rPr lang="en-US" sz="1600" b="1" dirty="0" err="1">
                          <a:solidFill>
                            <a:srgbClr val="660066"/>
                          </a:solidFill>
                          <a:latin typeface="Times New Roman"/>
                          <a:ea typeface="Times New Roman"/>
                          <a:cs typeface="Nazanin"/>
                        </a:rPr>
                        <a:t>OTf</a:t>
                      </a:r>
                      <a:r>
                        <a:rPr lang="en-US" sz="1600" b="1" dirty="0">
                          <a:solidFill>
                            <a:srgbClr val="660066"/>
                          </a:solidFill>
                          <a:latin typeface="Times New Roman"/>
                          <a:ea typeface="Times New Roman"/>
                          <a:cs typeface="Nazanin"/>
                        </a:rPr>
                        <a:t>)</a:t>
                      </a:r>
                      <a:r>
                        <a:rPr lang="en-US" sz="1600" b="1" baseline="-25000" dirty="0">
                          <a:solidFill>
                            <a:srgbClr val="660066"/>
                          </a:solidFill>
                          <a:latin typeface="Times New Roman"/>
                          <a:ea typeface="Times New Roman"/>
                          <a:cs typeface="Nazanin"/>
                        </a:rPr>
                        <a:t>2</a:t>
                      </a:r>
                      <a:endParaRPr lang="en-US" sz="1600" b="1" dirty="0">
                        <a:solidFill>
                          <a:srgbClr val="660066"/>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rtl="1">
                        <a:lnSpc>
                          <a:spcPct val="150000"/>
                        </a:lnSpc>
                        <a:spcAft>
                          <a:spcPts val="0"/>
                        </a:spcAft>
                      </a:pPr>
                      <a:r>
                        <a:rPr lang="ar-SA" sz="1600" b="1" dirty="0">
                          <a:solidFill>
                            <a:srgbClr val="FF0000"/>
                          </a:solidFill>
                          <a:latin typeface="Times New Roman"/>
                          <a:ea typeface="Times New Roman"/>
                          <a:cs typeface="Nazanin"/>
                        </a:rPr>
                        <a:t>94</a:t>
                      </a:r>
                      <a:endParaRPr lang="en-US" sz="16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FF0000"/>
                          </a:solidFill>
                          <a:latin typeface="Times New Roman"/>
                          <a:ea typeface="Times New Roman"/>
                          <a:cs typeface="Nazanin"/>
                        </a:rPr>
                        <a:t>20</a:t>
                      </a:r>
                      <a:endParaRPr lang="en-US" sz="16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FF0000"/>
                          </a:solidFill>
                          <a:latin typeface="Times New Roman"/>
                          <a:ea typeface="Times New Roman"/>
                          <a:cs typeface="Nazanin"/>
                        </a:rPr>
                        <a:t>5</a:t>
                      </a:r>
                      <a:endParaRPr lang="en-US" sz="16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600" b="1" dirty="0" err="1">
                          <a:solidFill>
                            <a:srgbClr val="FF0000"/>
                          </a:solidFill>
                          <a:latin typeface="Times New Roman"/>
                          <a:ea typeface="Times New Roman"/>
                          <a:cs typeface="Nazanin"/>
                        </a:rPr>
                        <a:t>Sn</a:t>
                      </a:r>
                      <a:r>
                        <a:rPr lang="en-US" sz="1600" b="1" dirty="0">
                          <a:solidFill>
                            <a:srgbClr val="FF0000"/>
                          </a:solidFill>
                          <a:latin typeface="Times New Roman"/>
                          <a:ea typeface="Times New Roman"/>
                          <a:cs typeface="Nazanin"/>
                        </a:rPr>
                        <a:t>(</a:t>
                      </a:r>
                      <a:r>
                        <a:rPr lang="en-US" sz="1600" b="1" dirty="0" err="1">
                          <a:solidFill>
                            <a:srgbClr val="FF0000"/>
                          </a:solidFill>
                          <a:latin typeface="Times New Roman"/>
                          <a:ea typeface="Times New Roman"/>
                          <a:cs typeface="Nazanin"/>
                        </a:rPr>
                        <a:t>OTf</a:t>
                      </a:r>
                      <a:r>
                        <a:rPr lang="en-US" sz="1600" b="1" dirty="0">
                          <a:solidFill>
                            <a:srgbClr val="FF0000"/>
                          </a:solidFill>
                          <a:latin typeface="Times New Roman"/>
                          <a:ea typeface="Times New Roman"/>
                          <a:cs typeface="Nazanin"/>
                        </a:rPr>
                        <a:t>)</a:t>
                      </a:r>
                      <a:r>
                        <a:rPr lang="en-US" sz="1600" b="1" baseline="-25000" dirty="0">
                          <a:solidFill>
                            <a:srgbClr val="FF0000"/>
                          </a:solidFill>
                          <a:latin typeface="Times New Roman"/>
                          <a:ea typeface="Times New Roman"/>
                          <a:cs typeface="Nazanin"/>
                        </a:rPr>
                        <a:t>2</a:t>
                      </a:r>
                      <a:endParaRPr lang="en-US" sz="16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8920">
                <a:tc>
                  <a:txBody>
                    <a:bodyPr/>
                    <a:lstStyle/>
                    <a:p>
                      <a:pPr algn="ctr" rtl="1">
                        <a:lnSpc>
                          <a:spcPct val="150000"/>
                        </a:lnSpc>
                        <a:spcAft>
                          <a:spcPts val="0"/>
                        </a:spcAft>
                      </a:pPr>
                      <a:r>
                        <a:rPr lang="ar-SA" sz="1600" b="1" dirty="0">
                          <a:solidFill>
                            <a:srgbClr val="0000FF"/>
                          </a:solidFill>
                          <a:latin typeface="Times New Roman"/>
                          <a:ea typeface="Times New Roman"/>
                          <a:cs typeface="Nazanin"/>
                        </a:rPr>
                        <a:t>90</a:t>
                      </a:r>
                      <a:endParaRPr lang="en-US" sz="1600" b="1" dirty="0">
                        <a:solidFill>
                          <a:srgbClr val="0000FF"/>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0000FF"/>
                          </a:solidFill>
                          <a:latin typeface="Times New Roman"/>
                          <a:ea typeface="Times New Roman"/>
                          <a:cs typeface="Nazanin"/>
                        </a:rPr>
                        <a:t>12</a:t>
                      </a:r>
                      <a:endParaRPr lang="en-US" sz="1600" b="1" dirty="0">
                        <a:solidFill>
                          <a:srgbClr val="0000FF"/>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600" b="1" dirty="0">
                          <a:solidFill>
                            <a:srgbClr val="0000FF"/>
                          </a:solidFill>
                          <a:latin typeface="Times New Roman"/>
                          <a:ea typeface="Times New Roman"/>
                          <a:cs typeface="Nazanin"/>
                        </a:rPr>
                        <a:t>2</a:t>
                      </a:r>
                      <a:endParaRPr lang="en-US" sz="1600" b="1" dirty="0">
                        <a:solidFill>
                          <a:srgbClr val="0000FF"/>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600" b="1" dirty="0">
                          <a:solidFill>
                            <a:srgbClr val="0000FF"/>
                          </a:solidFill>
                          <a:latin typeface="Times New Roman"/>
                          <a:ea typeface="Times New Roman"/>
                          <a:cs typeface="Nazanin"/>
                        </a:rPr>
                        <a:t>InCl</a:t>
                      </a:r>
                      <a:r>
                        <a:rPr lang="en-US" sz="1600" b="1" baseline="-25000" dirty="0">
                          <a:solidFill>
                            <a:srgbClr val="0000FF"/>
                          </a:solidFill>
                          <a:latin typeface="Times New Roman"/>
                          <a:ea typeface="Times New Roman"/>
                          <a:cs typeface="Nazanin"/>
                        </a:rPr>
                        <a:t>3</a:t>
                      </a:r>
                      <a:endParaRPr lang="en-US" sz="1600" b="1" dirty="0">
                        <a:solidFill>
                          <a:srgbClr val="0000FF"/>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1447800" y="4191000"/>
            <a:ext cx="6324600" cy="369332"/>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با توجه به رابطه مربوطه و جاگذاري براي کاتاليزورهاي فوق به ترتيب از چپ به راست:</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79" name="Object 7"/>
          <p:cNvGraphicFramePr>
            <a:graphicFrameLocks noChangeAspect="1"/>
          </p:cNvGraphicFramePr>
          <p:nvPr/>
        </p:nvGraphicFramePr>
        <p:xfrm>
          <a:off x="609600" y="4797425"/>
          <a:ext cx="8004132" cy="688975"/>
        </p:xfrm>
        <a:graphic>
          <a:graphicData uri="http://schemas.openxmlformats.org/presentationml/2006/ole">
            <mc:AlternateContent xmlns:mc="http://schemas.openxmlformats.org/markup-compatibility/2006">
              <mc:Choice xmlns:v="urn:schemas-microsoft-com:vml" Requires="v">
                <p:oleObj spid="_x0000_s3093" name="CS ChemDraw Drawing" r:id="rId5" imgW="6646238" imgH="571612" progId="">
                  <p:embed/>
                </p:oleObj>
              </mc:Choice>
              <mc:Fallback>
                <p:oleObj name="CS ChemDraw Drawing" r:id="rId5" imgW="6646238" imgH="571612"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97425"/>
                        <a:ext cx="8004132" cy="688975"/>
                      </a:xfrm>
                      <a:prstGeom prst="rect">
                        <a:avLst/>
                      </a:prstGeom>
                      <a:gradFill rotWithShape="1">
                        <a:gsLst>
                          <a:gs pos="0">
                            <a:srgbClr val="FAC2FB"/>
                          </a:gs>
                          <a:gs pos="50000">
                            <a:srgbClr val="FAC2FB">
                              <a:gamma/>
                              <a:tint val="16471"/>
                              <a:invGamma/>
                            </a:srgbClr>
                          </a:gs>
                          <a:gs pos="100000">
                            <a:srgbClr val="FAC2FB"/>
                          </a:gs>
                        </a:gsLst>
                        <a:lin ang="5400000" scaled="1"/>
                      </a:gradFill>
                    </p:spPr>
                  </p:pic>
                </p:oleObj>
              </mc:Fallback>
            </mc:AlternateContent>
          </a:graphicData>
        </a:graphic>
      </p:graphicFrame>
      <p:sp>
        <p:nvSpPr>
          <p:cNvPr id="3081" name="Rectangle 9"/>
          <p:cNvSpPr>
            <a:spLocks noChangeArrowheads="1"/>
          </p:cNvSpPr>
          <p:nvPr/>
        </p:nvSpPr>
        <p:spPr bwMode="auto">
          <a:xfrm>
            <a:off x="1828800" y="5715000"/>
            <a:ext cx="5410200" cy="469299"/>
          </a:xfrm>
          <a:prstGeom prst="rect">
            <a:avLst/>
          </a:prstGeom>
          <a:solidFill>
            <a:srgbClr val="FFCCFF"/>
          </a:solid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u="none" strike="noStrike" cap="none" normalizeH="0" baseline="0" dirty="0" smtClean="0">
                <a:ln>
                  <a:noFill/>
                </a:ln>
                <a:solidFill>
                  <a:srgbClr val="660066"/>
                </a:solidFill>
                <a:effectLst/>
                <a:latin typeface="Cambria" pitchFamily="18" charset="0"/>
                <a:ea typeface="Times New Roman" pitchFamily="18" charset="0"/>
                <a:cs typeface="Nazanin" pitchFamily="2" charset="-78"/>
              </a:rPr>
              <a:t>بنابراين بهترين کاتاليزور زيرکونيل تريفيلات مي باشد.</a:t>
            </a:r>
            <a:endParaRPr kumimoji="0" lang="en-US" b="1" u="none" strike="noStrike" cap="none" normalizeH="0" baseline="0" dirty="0" smtClean="0">
              <a:ln>
                <a:noFill/>
              </a:ln>
              <a:solidFill>
                <a:srgbClr val="660066"/>
              </a:solidFill>
              <a:effectLst/>
              <a:latin typeface="Cambria" pitchFamily="18" charset="0"/>
              <a:ea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from="(-#ppt_w/2)" to="(#ppt_x)" calcmode="lin" valueType="num">
                                      <p:cBhvr>
                                        <p:cTn id="7" dur="600" fill="hold">
                                          <p:stCondLst>
                                            <p:cond delay="0"/>
                                          </p:stCondLst>
                                        </p:cTn>
                                        <p:tgtEl>
                                          <p:spTgt spid="3080"/>
                                        </p:tgtEl>
                                        <p:attrNameLst>
                                          <p:attrName>ppt_x</p:attrName>
                                        </p:attrNameLst>
                                      </p:cBhvr>
                                    </p:anim>
                                    <p:anim from="0" to="-1.0" calcmode="lin" valueType="num">
                                      <p:cBhvr>
                                        <p:cTn id="8" dur="200" decel="50000" autoRev="1" fill="hold">
                                          <p:stCondLst>
                                            <p:cond delay="600"/>
                                          </p:stCondLst>
                                        </p:cTn>
                                        <p:tgtEl>
                                          <p:spTgt spid="3080"/>
                                        </p:tgtEl>
                                        <p:attrNameLst>
                                          <p:attrName>xshear</p:attrName>
                                        </p:attrNameLst>
                                      </p:cBhvr>
                                    </p:anim>
                                    <p:animScale>
                                      <p:cBhvr>
                                        <p:cTn id="9" dur="200" decel="100000" autoRev="1" fill="hold">
                                          <p:stCondLst>
                                            <p:cond delay="600"/>
                                          </p:stCondLst>
                                        </p:cTn>
                                        <p:tgtEl>
                                          <p:spTgt spid="3080"/>
                                        </p:tgtEl>
                                      </p:cBhvr>
                                      <p:from x="100000" y="100000"/>
                                      <p:to x="80000" y="100000"/>
                                    </p:animScale>
                                    <p:anim by="(#ppt_h/3+#ppt_w*0.1)" calcmode="lin" valueType="num">
                                      <p:cBhvr additive="sum">
                                        <p:cTn id="10" dur="200" decel="100000" autoRev="1" fill="hold">
                                          <p:stCondLst>
                                            <p:cond delay="600"/>
                                          </p:stCondLst>
                                        </p:cTn>
                                        <p:tgtEl>
                                          <p:spTgt spid="3080"/>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 from="(-#ppt_w/2)" to="(#ppt_x)" calcmode="lin" valueType="num">
                                      <p:cBhvr>
                                        <p:cTn id="13" dur="600" fill="hold">
                                          <p:stCondLst>
                                            <p:cond delay="0"/>
                                          </p:stCondLst>
                                        </p:cTn>
                                        <p:tgtEl>
                                          <p:spTgt spid="3079"/>
                                        </p:tgtEl>
                                        <p:attrNameLst>
                                          <p:attrName>ppt_x</p:attrName>
                                        </p:attrNameLst>
                                      </p:cBhvr>
                                    </p:anim>
                                    <p:anim from="0" to="-1.0" calcmode="lin" valueType="num">
                                      <p:cBhvr>
                                        <p:cTn id="14" dur="200" decel="50000" autoRev="1" fill="hold">
                                          <p:stCondLst>
                                            <p:cond delay="600"/>
                                          </p:stCondLst>
                                        </p:cTn>
                                        <p:tgtEl>
                                          <p:spTgt spid="3079"/>
                                        </p:tgtEl>
                                        <p:attrNameLst>
                                          <p:attrName>xshear</p:attrName>
                                        </p:attrNameLst>
                                      </p:cBhvr>
                                    </p:anim>
                                    <p:animScale>
                                      <p:cBhvr>
                                        <p:cTn id="15" dur="200" decel="100000" autoRev="1" fill="hold">
                                          <p:stCondLst>
                                            <p:cond delay="600"/>
                                          </p:stCondLst>
                                        </p:cTn>
                                        <p:tgtEl>
                                          <p:spTgt spid="3079"/>
                                        </p:tgtEl>
                                      </p:cBhvr>
                                      <p:from x="100000" y="100000"/>
                                      <p:to x="80000" y="100000"/>
                                    </p:animScale>
                                    <p:anim by="(#ppt_h/3+#ppt_w*0.1)" calcmode="lin" valueType="num">
                                      <p:cBhvr additive="sum">
                                        <p:cTn id="16" dur="200" decel="100000" autoRev="1" fill="hold">
                                          <p:stCondLst>
                                            <p:cond delay="600"/>
                                          </p:stCondLst>
                                        </p:cTn>
                                        <p:tgtEl>
                                          <p:spTgt spid="3079"/>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3081"/>
                                        </p:tgtEl>
                                        <p:attrNameLst>
                                          <p:attrName>style.visibility</p:attrName>
                                        </p:attrNameLst>
                                      </p:cBhvr>
                                      <p:to>
                                        <p:strVal val="visible"/>
                                      </p:to>
                                    </p:set>
                                    <p:anim from="(-#ppt_w/2)" to="(#ppt_x)" calcmode="lin" valueType="num">
                                      <p:cBhvr>
                                        <p:cTn id="19" dur="600" fill="hold">
                                          <p:stCondLst>
                                            <p:cond delay="0"/>
                                          </p:stCondLst>
                                        </p:cTn>
                                        <p:tgtEl>
                                          <p:spTgt spid="3081"/>
                                        </p:tgtEl>
                                        <p:attrNameLst>
                                          <p:attrName>ppt_x</p:attrName>
                                        </p:attrNameLst>
                                      </p:cBhvr>
                                    </p:anim>
                                    <p:anim from="0" to="-1.0" calcmode="lin" valueType="num">
                                      <p:cBhvr>
                                        <p:cTn id="20" dur="200" decel="50000" autoRev="1" fill="hold">
                                          <p:stCondLst>
                                            <p:cond delay="600"/>
                                          </p:stCondLst>
                                        </p:cTn>
                                        <p:tgtEl>
                                          <p:spTgt spid="3081"/>
                                        </p:tgtEl>
                                        <p:attrNameLst>
                                          <p:attrName>xshear</p:attrName>
                                        </p:attrNameLst>
                                      </p:cBhvr>
                                    </p:anim>
                                    <p:animScale>
                                      <p:cBhvr>
                                        <p:cTn id="21" dur="200" decel="100000" autoRev="1" fill="hold">
                                          <p:stCondLst>
                                            <p:cond delay="600"/>
                                          </p:stCondLst>
                                        </p:cTn>
                                        <p:tgtEl>
                                          <p:spTgt spid="3081"/>
                                        </p:tgtEl>
                                      </p:cBhvr>
                                      <p:from x="100000" y="100000"/>
                                      <p:to x="80000" y="100000"/>
                                    </p:animScale>
                                    <p:anim by="(#ppt_h/3+#ppt_w*0.1)" calcmode="lin" valueType="num">
                                      <p:cBhvr additive="sum">
                                        <p:cTn id="22" dur="200" decel="100000" autoRev="1" fill="hold">
                                          <p:stCondLst>
                                            <p:cond delay="600"/>
                                          </p:stCondLst>
                                        </p:cTn>
                                        <p:tgtEl>
                                          <p:spTgt spid="308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04800" y="381000"/>
            <a:ext cx="8534400" cy="64633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واکنش کوپلاسيون سوزوکي زير از کمپلکس پالاديوم به عنوان کاتاليزور استفاده شده است. اين کاتاليزور چندين بار باز يافت شده و مورد استفاده مجدد قرار گرفته است.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TON</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را براي مقادير 0.1 و 0.001  مول از کاتاليزور حساب کنيد.</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78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50" name="Object 2"/>
          <p:cNvGraphicFramePr>
            <a:graphicFrameLocks noChangeAspect="1"/>
          </p:cNvGraphicFramePr>
          <p:nvPr/>
        </p:nvGraphicFramePr>
        <p:xfrm>
          <a:off x="1752600" y="1371600"/>
          <a:ext cx="5457886" cy="1981200"/>
        </p:xfrm>
        <a:graphic>
          <a:graphicData uri="http://schemas.openxmlformats.org/presentationml/2006/ole">
            <mc:AlternateContent xmlns:mc="http://schemas.openxmlformats.org/markup-compatibility/2006">
              <mc:Choice xmlns:v="urn:schemas-microsoft-com:vml" Requires="v">
                <p:oleObj spid="_x0000_s78857" name="CS ChemDraw Drawing" r:id="rId3" imgW="4597920" imgH="1668600" progId="">
                  <p:embed/>
                </p:oleObj>
              </mc:Choice>
              <mc:Fallback>
                <p:oleObj name="CS ChemDraw Drawing" r:id="rId3" imgW="4597920" imgH="166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5457886" cy="1981200"/>
                      </a:xfrm>
                      <a:prstGeom prst="rect">
                        <a:avLst/>
                      </a:prstGeom>
                      <a:solidFill>
                        <a:srgbClr val="C0C0C0"/>
                      </a:solidFill>
                    </p:spPr>
                  </p:pic>
                </p:oleObj>
              </mc:Fallback>
            </mc:AlternateContent>
          </a:graphicData>
        </a:graphic>
      </p:graphicFrame>
      <p:graphicFrame>
        <p:nvGraphicFramePr>
          <p:cNvPr id="5" name="Table 4"/>
          <p:cNvGraphicFramePr>
            <a:graphicFrameLocks noGrp="1"/>
          </p:cNvGraphicFramePr>
          <p:nvPr/>
        </p:nvGraphicFramePr>
        <p:xfrm>
          <a:off x="1600200" y="3505200"/>
          <a:ext cx="6172200" cy="1219200"/>
        </p:xfrm>
        <a:graphic>
          <a:graphicData uri="http://schemas.openxmlformats.org/drawingml/2006/table">
            <a:tbl>
              <a:tblPr rtl="1"/>
              <a:tblGrid>
                <a:gridCol w="30861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406400">
                <a:tc>
                  <a:txBody>
                    <a:bodyPr/>
                    <a:lstStyle/>
                    <a:p>
                      <a:pPr algn="ctr" rtl="1">
                        <a:lnSpc>
                          <a:spcPct val="150000"/>
                        </a:lnSpc>
                        <a:spcBef>
                          <a:spcPts val="1200"/>
                        </a:spcBef>
                        <a:spcAft>
                          <a:spcPts val="300"/>
                        </a:spcAft>
                      </a:pPr>
                      <a:r>
                        <a:rPr lang="ar-SA" sz="1600" b="1" dirty="0">
                          <a:latin typeface="Calibri"/>
                          <a:ea typeface="Times New Roman"/>
                          <a:cs typeface="Nazanin"/>
                        </a:rPr>
                        <a:t>راندمان</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a:lnSpc>
                          <a:spcPct val="150000"/>
                        </a:lnSpc>
                        <a:spcBef>
                          <a:spcPts val="1200"/>
                        </a:spcBef>
                        <a:spcAft>
                          <a:spcPts val="300"/>
                        </a:spcAft>
                      </a:pPr>
                      <a:r>
                        <a:rPr lang="ar-SA" sz="1600" b="1" dirty="0">
                          <a:latin typeface="Calibri"/>
                          <a:ea typeface="Times New Roman"/>
                          <a:cs typeface="Nazanin"/>
                        </a:rPr>
                        <a:t>مقدار کاتاليزور(مول)</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06400">
                <a:tc>
                  <a:txBody>
                    <a:bodyPr/>
                    <a:lstStyle/>
                    <a:p>
                      <a:pPr algn="ctr" rtl="1">
                        <a:lnSpc>
                          <a:spcPct val="150000"/>
                        </a:lnSpc>
                        <a:spcBef>
                          <a:spcPts val="1200"/>
                        </a:spcBef>
                        <a:spcAft>
                          <a:spcPts val="300"/>
                        </a:spcAft>
                      </a:pPr>
                      <a:r>
                        <a:rPr lang="ar-SA" sz="1600" b="1" dirty="0">
                          <a:latin typeface="Calibri"/>
                          <a:ea typeface="Times New Roman"/>
                          <a:cs typeface="Nazanin"/>
                        </a:rPr>
                        <a:t>(91،88،79،80،76)99</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a:lnSpc>
                          <a:spcPct val="150000"/>
                        </a:lnSpc>
                        <a:spcBef>
                          <a:spcPts val="1200"/>
                        </a:spcBef>
                        <a:spcAft>
                          <a:spcPts val="300"/>
                        </a:spcAft>
                      </a:pPr>
                      <a:r>
                        <a:rPr lang="ar-SA" sz="1600" b="1" dirty="0">
                          <a:latin typeface="Calibri"/>
                          <a:ea typeface="Times New Roman"/>
                          <a:cs typeface="Nazanin"/>
                        </a:rPr>
                        <a:t>0.1</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406400">
                <a:tc>
                  <a:txBody>
                    <a:bodyPr/>
                    <a:lstStyle/>
                    <a:p>
                      <a:pPr algn="ctr" rtl="1">
                        <a:lnSpc>
                          <a:spcPct val="150000"/>
                        </a:lnSpc>
                        <a:spcBef>
                          <a:spcPts val="1200"/>
                        </a:spcBef>
                        <a:spcAft>
                          <a:spcPts val="300"/>
                        </a:spcAft>
                      </a:pPr>
                      <a:r>
                        <a:rPr lang="ar-SA" sz="1600" b="1" dirty="0">
                          <a:latin typeface="Calibri"/>
                          <a:ea typeface="Times New Roman"/>
                          <a:cs typeface="Nazanin"/>
                        </a:rPr>
                        <a:t>(71،54،37،22،7)27</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a:lnSpc>
                          <a:spcPct val="150000"/>
                        </a:lnSpc>
                        <a:spcBef>
                          <a:spcPts val="1200"/>
                        </a:spcBef>
                        <a:spcAft>
                          <a:spcPts val="300"/>
                        </a:spcAft>
                      </a:pPr>
                      <a:r>
                        <a:rPr lang="ar-SA" sz="1600" b="1" dirty="0">
                          <a:latin typeface="Calibri"/>
                          <a:ea typeface="Times New Roman"/>
                          <a:cs typeface="Nazanin"/>
                        </a:rPr>
                        <a:t>0.001</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78852" name="Rectangle 4"/>
          <p:cNvSpPr>
            <a:spLocks noChangeArrowheads="1"/>
          </p:cNvSpPr>
          <p:nvPr/>
        </p:nvSpPr>
        <p:spPr bwMode="auto">
          <a:xfrm>
            <a:off x="152400" y="5715000"/>
            <a:ext cx="8915400" cy="64633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براي حل اين سوال، ابتدا راندمان ها با هم جمع شده و سپس مجموع آنها، بر مقدار کاتاليزور تقسيم مي شود. در نتيجه براي 0.1 مول کاتاليزور عدد 5130 و براي 0.001 مول از کاتاليزور عدد 218000  بدست مي آيد.</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linds(horizontal)">
                                      <p:cBhvr>
                                        <p:cTn id="7"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81000" y="2485072"/>
            <a:ext cx="8229600" cy="203132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محصولات شيميائي بايد طوري طراحي شوند که در پايان عمل، به مواد بي ضرر و ناپايدار در محيط زيست تبديل شوند. </a:t>
            </a:r>
          </a:p>
          <a:p>
            <a:pPr marL="0" marR="0" lvl="0" indent="182563"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به عنوان مثال شوينده هاي تخريب پذير امروزه مورد توجه بوده و ظروف يکبار مصرف سلولزي جايگزين مناسب پلي استايرن شده است</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مطمئنا در آينده يکي از نشانه هاي استاندارد سازي محصولات شيميائي تعيين زمان و بازه زماني براي تخريب محصول توليد شده خواهد بود. </a:t>
            </a:r>
          </a:p>
          <a:p>
            <a:pPr marL="0" marR="0" lvl="0" indent="182563"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به همين دليل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شيمي تركيبات طبيعي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بسيار مورد توجه است و بخش اعظمي از علم نوظهور بيوتكنولوژي به توليد مواد طبيعي مواد اوليه مورد نياز صنايع مختلف مي پردازد.</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971800" y="304800"/>
            <a:ext cx="3429000" cy="369332"/>
          </a:xfrm>
          <a:prstGeom prst="rect">
            <a:avLst/>
          </a:prstGeom>
          <a:solidFill>
            <a:srgbClr val="FFFF00"/>
          </a:solidFill>
        </p:spPr>
        <p:txBody>
          <a:bodyPr wrap="square">
            <a:spAutoFit/>
          </a:bodyPr>
          <a:lstStyle/>
          <a:p>
            <a:pPr lvl="0" indent="182563" algn="ctr"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10: طراحي براي تخريب پذيري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miley Face 3"/>
          <p:cNvSpPr/>
          <p:nvPr/>
        </p:nvSpPr>
        <p:spPr>
          <a:xfrm>
            <a:off x="7239000" y="3048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553200" y="2286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609600" y="2590800"/>
            <a:ext cx="8077200" cy="1477328"/>
          </a:xfrm>
          <a:prstGeom prst="rect">
            <a:avLst/>
          </a:prstGeom>
          <a:solidFill>
            <a:srgbClr val="00FFFF"/>
          </a:solidFill>
        </p:spPr>
        <p:txBody>
          <a:bodyPr wrap="square">
            <a:spAutoFit/>
          </a:bodyPr>
          <a:lstStyle/>
          <a:p>
            <a:pPr lvl="0" indent="182563" algn="justLow" rtl="1" eaLnBrk="0" fontAlgn="base" hangingPunct="0">
              <a:spcBef>
                <a:spcPct val="0"/>
              </a:spcBef>
              <a:spcAft>
                <a:spcPct val="0"/>
              </a:spcAf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مواد زايد، هميشه در اثر سنتزهاي شيميائي توليد نمي شوند؛ بلکه گاهي اوقات به علت عدم آگاهي و کنترل ضعيف توليد مي شوند</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کنترل لحظه به لحظه فرآيند، دما، فشار، سرعت خوراک، ترکيب خوراک کارخانه، و ترکيب محصول براي مهندسي شيمي سبز، لازم و اساسي است. به همين دليل فرهنگ سازي لازم جهت استاندارد سازي و استاندارد پذيري در همه علوم اعم از طبيعي و انساني مدنظر جوامع مختلف است. طبيعتا توليد مواد و محصولات شيميائي در صنايع شيميائي، داروئي و ... بايد از حساسيت بيشتري برخوردار باشد.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09800" y="381000"/>
            <a:ext cx="4298292" cy="369332"/>
          </a:xfrm>
          <a:prstGeom prst="rect">
            <a:avLst/>
          </a:prstGeom>
          <a:solidFill>
            <a:srgbClr val="00FFFF"/>
          </a:solidFill>
        </p:spPr>
        <p:txBody>
          <a:bodyPr wrap="none">
            <a:spAutoFit/>
          </a:bodyPr>
          <a:lstStyle/>
          <a:p>
            <a:pPr lvl="0" indent="182563"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11: آناليز لحظه به لحظه براي پيشگيري از آلودگي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miley Face 3"/>
          <p:cNvSpPr/>
          <p:nvPr/>
        </p:nvSpPr>
        <p:spPr>
          <a:xfrm>
            <a:off x="7239000" y="3810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553200" y="3048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533400" y="2286000"/>
            <a:ext cx="8001000" cy="1754326"/>
          </a:xfrm>
          <a:prstGeom prst="rect">
            <a:avLst/>
          </a:prstGeom>
          <a:solidFill>
            <a:schemeClr val="accent2">
              <a:lumMod val="40000"/>
              <a:lumOff val="60000"/>
            </a:schemeClr>
          </a:solidFill>
        </p:spPr>
        <p:txBody>
          <a:bodyPr wrap="square">
            <a:spAutoFit/>
          </a:bodyPr>
          <a:lstStyle/>
          <a:p>
            <a:pPr lvl="0" indent="182563"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مواد استفاده شده در فرآيندهاي شيميائي بايد به گونه اي انتخاب شوند، که احتمال حوادث شيميائي شامل انتشار، انفجار و آتش سوزي را کاهش دهند. </a:t>
            </a:r>
          </a:p>
          <a:p>
            <a:pPr lvl="0" indent="182563"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تا جائي که ممکن است گازهاي خطرناک با مايعات قابل کنترل و يا جامدات با قابليت حمل و نقل آسان جايگزين مي گردند. </a:t>
            </a:r>
          </a:p>
          <a:p>
            <a:pPr lvl="0" indent="182563"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نمونه ديگر سنتز داروهائي است که ضمن دارا بودن آثار جانبي کمتر، ساخت آن آسان باشد تا بتوان آن را با قيمت کمتر به بازار عرضه کرد.</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667000" y="304800"/>
            <a:ext cx="3939219" cy="369332"/>
          </a:xfrm>
          <a:prstGeom prst="rect">
            <a:avLst/>
          </a:prstGeom>
          <a:solidFill>
            <a:schemeClr val="accent2">
              <a:lumMod val="40000"/>
              <a:lumOff val="60000"/>
            </a:schemeClr>
          </a:solidFill>
        </p:spPr>
        <p:txBody>
          <a:bodyPr wrap="none">
            <a:spAutoFit/>
          </a:bodyPr>
          <a:lstStyle/>
          <a:p>
            <a:pPr lvl="0" indent="182563" algn="justLow"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اصل 12: شيمي ايمن تر براي پيش گيري از حادثه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miley Face 3"/>
          <p:cNvSpPr/>
          <p:nvPr/>
        </p:nvSpPr>
        <p:spPr>
          <a:xfrm>
            <a:off x="7391400" y="3048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6705600" y="228600"/>
            <a:ext cx="609600" cy="6096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**تهیه کنندگان**</a:t>
            </a:r>
            <a:br>
              <a:rPr lang="fa-IR" dirty="0" smtClean="0"/>
            </a:br>
            <a:r>
              <a:rPr lang="fa-IR"/>
              <a:t/>
            </a:r>
            <a:br>
              <a:rPr lang="fa-IR"/>
            </a:br>
            <a:r>
              <a:rPr lang="fa-IR" smtClean="0"/>
              <a:t>فائزه </a:t>
            </a:r>
            <a:r>
              <a:rPr lang="fa-IR" dirty="0" smtClean="0"/>
              <a:t>حسن نژاد و مهساصمدی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63679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rgbClr val="03D4A8"/>
            </a:gs>
            <a:gs pos="0">
              <a:srgbClr val="21D6E0"/>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600200" y="2667000"/>
            <a:ext cx="5791200" cy="4001095"/>
          </a:xfrm>
          <a:prstGeom prst="rect">
            <a:avLst/>
          </a:prstGeom>
          <a:solidFill>
            <a:srgbClr val="99663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مقدمه</a:t>
            </a:r>
            <a:endParaRPr kumimoji="0" lang="en-US" sz="2000" b="1" i="0" u="none" strike="noStrike" cap="none" normalizeH="0" baseline="0" dirty="0" smtClean="0">
              <a:ln>
                <a:noFill/>
              </a:ln>
              <a:solidFill>
                <a:schemeClr val="tx1"/>
              </a:solidFill>
              <a:effectLst/>
              <a:latin typeface="Arial" pitchFamily="34" charset="0"/>
              <a:cs typeface="Nazanin" pitchFamily="2" charset="-78"/>
            </a:endParaRPr>
          </a:p>
          <a:p>
            <a:pPr lvl="0" indent="182563" algn="just"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توسعه به معني برنامه ريزي جهت رسيدن جامعه از وضع فعلي به وضع مطلوب تر است و توسعه پايدار(</a:t>
            </a:r>
            <a:r>
              <a:rPr lang="en-US" b="1" dirty="0"/>
              <a:t>Sustainable Development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بدين مفهوم است که به گونه اي برنامه ريزي گردد، تا نسل هاي آينده در بر آوردن نيازهاي خويش دچار مشکل نشده، سرمايه هاي ملي دچار افت بها نشوند و به محيط زيست نيز آسيبي نرسد. </a:t>
            </a:r>
          </a:p>
          <a:p>
            <a:pPr lvl="0" indent="182563" algn="just" rtl="1" eaLnBrk="0" fontAlgn="base" hangingPunct="0">
              <a:spcBef>
                <a:spcPct val="0"/>
              </a:spcBef>
              <a:spcAft>
                <a:spcPct val="0"/>
              </a:spcAft>
              <a:buClr>
                <a:srgbClr val="9DFE44"/>
              </a:buClr>
              <a:buFont typeface="Wingdings" pitchFamily="2" charset="2"/>
              <a:buChar char="ü"/>
            </a:pPr>
            <a:r>
              <a:rPr kumimoji="0" lang="fa-IR" b="1" i="0" u="none" strike="noStrike" cap="none" normalizeH="0" baseline="0" dirty="0" smtClean="0">
                <a:ln>
                  <a:noFill/>
                </a:ln>
                <a:solidFill>
                  <a:srgbClr val="9DFE44"/>
                </a:solidFill>
                <a:effectLst/>
                <a:latin typeface="Arial" pitchFamily="34" charset="0"/>
                <a:ea typeface="Times New Roman" pitchFamily="18" charset="0"/>
                <a:cs typeface="Nazanin" pitchFamily="2" charset="-78"/>
              </a:rPr>
              <a:t>شيمي سبز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در راستاي رسيدن به توسعه پايداردر سطح جوامع بشري مي باشد.</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a:p>
            <a:pPr marL="0" marR="0" lvl="0" indent="182563"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b="1" i="0" u="none" strike="noStrike" cap="none" normalizeH="0" baseline="0" dirty="0" smtClean="0">
                <a:ln>
                  <a:noFill/>
                </a:ln>
                <a:solidFill>
                  <a:srgbClr val="9DFE44"/>
                </a:solidFill>
                <a:effectLst/>
                <a:latin typeface="Arial" pitchFamily="34" charset="0"/>
                <a:ea typeface="Times New Roman" pitchFamily="18" charset="0"/>
                <a:cs typeface="Nazanin" pitchFamily="2" charset="-78"/>
              </a:rPr>
              <a:t>شيمي سبز</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شيميدان ها را در راستاي گسترش فرآيندها و محصولات بدون آلودگي و خطر هدايت مي نمايد. سنتر يک محصول شيميائي، نيازمند روش ايمن و استراتژي مناسب از نظر هزينه هاي توليد، مصرف و سلامت است.</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a:p>
            <a:pPr marL="0" marR="0" lvl="0" indent="182563" algn="just" defTabSz="914400" rtl="1" eaLnBrk="0" fontAlgn="base" latinLnBrk="0" hangingPunct="0">
              <a:lnSpc>
                <a:spcPct val="100000"/>
              </a:lnSpc>
              <a:spcBef>
                <a:spcPct val="0"/>
              </a:spcBef>
              <a:spcAft>
                <a:spcPct val="0"/>
              </a:spcAft>
              <a:buClr>
                <a:srgbClr val="9DFE44"/>
              </a:buClr>
              <a:buSzTx/>
              <a:buFont typeface="Wingdings" pitchFamily="2" charset="2"/>
              <a:buChar char="ü"/>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آلودگي زيست محيطي و سهم واكنش هاي شيميائي و شيميدان ها در اين معضل موجب شده است كه دانشمندان به دنبال طراحي روش هائي باشند كه تا حد امكان فاقد آلودگي باشند. </a:t>
            </a:r>
            <a:r>
              <a:rPr kumimoji="0" lang="fa-IR" b="1" i="0" u="none" strike="noStrike" cap="none" normalizeH="0" baseline="0" dirty="0" smtClean="0">
                <a:ln>
                  <a:noFill/>
                </a:ln>
                <a:solidFill>
                  <a:srgbClr val="9DFE44"/>
                </a:solidFill>
                <a:effectLst/>
                <a:latin typeface="Arial" pitchFamily="34" charset="0"/>
                <a:ea typeface="Times New Roman" pitchFamily="18" charset="0"/>
                <a:cs typeface="Nazanin" pitchFamily="2" charset="-78"/>
              </a:rPr>
              <a:t>شيمي سبز</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طبقه بندي و تعريف اصولي مي پردازد كه در جهت نيل به اين هدف والا باشد.</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p:txBody>
      </p:sp>
      <p:pic>
        <p:nvPicPr>
          <p:cNvPr id="18437" name="Picture 5" descr="H:\newbackground\Green-Chemistry-wpaper.png"/>
          <p:cNvPicPr>
            <a:picLocks noChangeAspect="1" noChangeArrowheads="1"/>
          </p:cNvPicPr>
          <p:nvPr/>
        </p:nvPicPr>
        <p:blipFill>
          <a:blip r:embed="rId2"/>
          <a:srcRect/>
          <a:stretch>
            <a:fillRect/>
          </a:stretch>
        </p:blipFill>
        <p:spPr bwMode="auto">
          <a:xfrm>
            <a:off x="2895600" y="152400"/>
            <a:ext cx="3657600" cy="2441448"/>
          </a:xfrm>
          <a:prstGeom prst="rect">
            <a:avLst/>
          </a:prstGeom>
          <a:noFill/>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ectangle 4"/>
          <p:cNvSpPr/>
          <p:nvPr/>
        </p:nvSpPr>
        <p:spPr>
          <a:xfrm>
            <a:off x="381000" y="4885492"/>
            <a:ext cx="8610600" cy="67710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rtl="1"/>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تعريف مختصر شيمي سبز اين چنين است: </a:t>
            </a:r>
            <a:r>
              <a:rPr kumimoji="0" lang="fa-IR" sz="20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Nazanin" pitchFamily="2" charset="-78"/>
              </a:rPr>
              <a:t>ابتکار</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Nazanin" pitchFamily="2" charset="-78"/>
              </a:rPr>
              <a:t>طراحي</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 </a:t>
            </a:r>
            <a:r>
              <a:rPr kumimoji="0" lang="fa-IR" sz="2000" b="1" i="0" u="none" strike="noStrike" cap="none" normalizeH="0" baseline="0" dirty="0" smtClean="0">
                <a:ln>
                  <a:noFill/>
                </a:ln>
                <a:solidFill>
                  <a:schemeClr val="accent6">
                    <a:lumMod val="50000"/>
                  </a:schemeClr>
                </a:solidFill>
                <a:effectLst/>
                <a:latin typeface="Arial" pitchFamily="34" charset="0"/>
                <a:ea typeface="Times New Roman" pitchFamily="18" charset="0"/>
                <a:cs typeface="Nazanin" pitchFamily="2" charset="-78"/>
              </a:rPr>
              <a:t>کاربرد محصولات و فرآيندهاي شيميائي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براي کاهش يا حذف استفاده و توليد مواد خطرناک. </a:t>
            </a:r>
            <a:endParaRPr lang="en-US" b="1" dirty="0"/>
          </a:p>
        </p:txBody>
      </p:sp>
      <p:sp>
        <p:nvSpPr>
          <p:cNvPr id="6" name="Rectangle 5"/>
          <p:cNvSpPr/>
          <p:nvPr/>
        </p:nvSpPr>
        <p:spPr>
          <a:xfrm>
            <a:off x="304800" y="5830669"/>
            <a:ext cx="86868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indent="182563" algn="just"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شيمي سبز يک فلسفه شيميائي است که طراحي محصولات و فرآيندهائي که استفاده يا توليد مواد خطرناک را کاهش يا حذف کنند، را تشويق مي کند. و در صدد است تا از آلودگي منابع جلوگيري کند يا آنها را کاهش دهد.</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p:txBody>
      </p:sp>
      <p:pic>
        <p:nvPicPr>
          <p:cNvPr id="17412" name="Picture 4" descr="H:\buty\environment_chemistry_2.jpg"/>
          <p:cNvPicPr>
            <a:picLocks noChangeAspect="1" noChangeArrowheads="1"/>
          </p:cNvPicPr>
          <p:nvPr/>
        </p:nvPicPr>
        <p:blipFill>
          <a:blip r:embed="rId2"/>
          <a:srcRect/>
          <a:stretch>
            <a:fillRect/>
          </a:stretch>
        </p:blipFill>
        <p:spPr bwMode="auto">
          <a:xfrm>
            <a:off x="3276600" y="1295400"/>
            <a:ext cx="2641600" cy="2790423"/>
          </a:xfrm>
          <a:prstGeom prst="rect">
            <a:avLst/>
          </a:prstGeom>
          <a:noFill/>
        </p:spPr>
      </p:pic>
      <p:sp>
        <p:nvSpPr>
          <p:cNvPr id="9" name="Rectangle 8"/>
          <p:cNvSpPr/>
          <p:nvPr/>
        </p:nvSpPr>
        <p:spPr>
          <a:xfrm>
            <a:off x="1447800" y="4171890"/>
            <a:ext cx="64008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indent="182563" algn="ctr" rtl="1" eaLnBrk="0" fontAlgn="base" hangingPunct="0">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شيمي سبز اصطلاحي است که براي اولين بار توسط </a:t>
            </a:r>
            <a:r>
              <a:rPr kumimoji="0" lang="fa-IR" sz="2000" b="1" i="0" u="none" strike="noStrike" cap="none" normalizeH="0" baseline="0" dirty="0" smtClean="0">
                <a:ln>
                  <a:noFill/>
                </a:ln>
                <a:solidFill>
                  <a:srgbClr val="7030A0"/>
                </a:solidFill>
                <a:effectLst/>
                <a:latin typeface="Arial" pitchFamily="34" charset="0"/>
                <a:ea typeface="Times New Roman" pitchFamily="18" charset="0"/>
                <a:cs typeface="Nazanin" pitchFamily="2" charset="-78"/>
              </a:rPr>
              <a:t>پائول آناستاس</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پيشنهاد شد. </a:t>
            </a:r>
            <a:endParaRPr kumimoji="0" lang="en-US" b="1" i="0" u="none" strike="noStrike" cap="none" normalizeH="0" baseline="0" dirty="0" smtClean="0">
              <a:ln>
                <a:noFill/>
              </a:ln>
              <a:solidFill>
                <a:schemeClr val="tx1"/>
              </a:solidFill>
              <a:effectLst/>
              <a:latin typeface="Arial" pitchFamily="34" charset="0"/>
              <a:cs typeface="Nazanin" pitchFamily="2" charset="-78"/>
            </a:endParaRPr>
          </a:p>
        </p:txBody>
      </p:sp>
      <p:sp>
        <p:nvSpPr>
          <p:cNvPr id="10" name="Sun 9"/>
          <p:cNvSpPr/>
          <p:nvPr/>
        </p:nvSpPr>
        <p:spPr>
          <a:xfrm>
            <a:off x="2971800" y="228600"/>
            <a:ext cx="3581400" cy="914400"/>
          </a:xfrm>
          <a:prstGeom prst="sun">
            <a:avLst/>
          </a:prstGeom>
          <a:gradFill>
            <a:gsLst>
              <a:gs pos="0">
                <a:srgbClr val="FF3399"/>
              </a:gs>
              <a:gs pos="25000">
                <a:srgbClr val="FF6633"/>
              </a:gs>
              <a:gs pos="50000">
                <a:srgbClr val="FFFF00"/>
              </a:gs>
              <a:gs pos="75000">
                <a:srgbClr val="01A78F"/>
              </a:gs>
              <a:gs pos="100000">
                <a:srgbClr val="3366FF"/>
              </a:gs>
            </a:gsLst>
            <a:lin ang="27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شيمي سبز</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2354992" y="152400"/>
            <a:ext cx="4498154" cy="400110"/>
          </a:xfrm>
          <a:prstGeom prst="rect">
            <a:avLst/>
          </a:prstGeom>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r>
              <a:rPr lang="fa-IR" sz="2000" b="1" dirty="0">
                <a:cs typeface="Nazanin" pitchFamily="2" charset="-78"/>
              </a:rPr>
              <a:t> اصول شيمي </a:t>
            </a:r>
            <a:r>
              <a:rPr lang="fa-IR" sz="2000" b="1" dirty="0" smtClean="0">
                <a:cs typeface="Nazanin" pitchFamily="2" charset="-78"/>
              </a:rPr>
              <a:t>سبز </a:t>
            </a:r>
            <a:r>
              <a:rPr lang="en-US" sz="2000" dirty="0" err="1">
                <a:cs typeface="Nazanin" pitchFamily="2" charset="-78"/>
              </a:rPr>
              <a:t>Principl</a:t>
            </a:r>
            <a:r>
              <a:rPr lang="en-US" sz="2000" dirty="0">
                <a:cs typeface="Nazanin" pitchFamily="2" charset="-78"/>
              </a:rPr>
              <a:t> of Green Chemistry</a:t>
            </a:r>
          </a:p>
        </p:txBody>
      </p:sp>
      <p:sp>
        <p:nvSpPr>
          <p:cNvPr id="16385" name="Rectangle 1"/>
          <p:cNvSpPr>
            <a:spLocks noChangeArrowheads="1"/>
          </p:cNvSpPr>
          <p:nvPr/>
        </p:nvSpPr>
        <p:spPr bwMode="auto">
          <a:xfrm>
            <a:off x="381000" y="914400"/>
            <a:ext cx="8458200" cy="646331"/>
          </a:xfrm>
          <a:prstGeom prst="rect">
            <a:avLst/>
          </a:prstGeom>
          <a:solidFill>
            <a:srgbClr val="00CC66"/>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lvl="0" indent="182563" algn="r" rtl="1"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آناستاس و وارنر، يکسري اصول را تنظيم کردند که به اصول دوازده گانه شيمي سبز معروف است و هدف شيمي سبز را به وضوح نشان مي دهند. اين اصول عبارتند از:</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499781" y="2286000"/>
            <a:ext cx="4815419" cy="3785652"/>
          </a:xfrm>
          <a:prstGeom prst="rect">
            <a:avLst/>
          </a:prstGeom>
          <a:solidFill>
            <a:srgbClr val="9DFE44"/>
          </a:solidFill>
          <a:effectLst>
            <a:outerShdw blurRad="76200" dir="18900000" sy="23000" kx="-1200000" algn="bl" rotWithShape="0">
              <a:prstClr val="black">
                <a:alpha val="20000"/>
              </a:prstClr>
            </a:outerShdw>
          </a:effectLst>
        </p:spPr>
        <p:txBody>
          <a:bodyPr wrap="square">
            <a:spAutoFit/>
          </a:bodyPr>
          <a:lstStyle/>
          <a:p>
            <a:pPr algn="r" rtl="1"/>
            <a:r>
              <a:rPr lang="fa-IR" sz="2000" b="1" dirty="0">
                <a:cs typeface="Nazanin" pitchFamily="2" charset="-78"/>
              </a:rPr>
              <a:t>اصل 1: </a:t>
            </a:r>
            <a:r>
              <a:rPr lang="fa-IR" sz="2000" b="1" dirty="0" smtClean="0">
                <a:cs typeface="Nazanin" pitchFamily="2" charset="-78"/>
              </a:rPr>
              <a:t>پيشگيري</a:t>
            </a:r>
          </a:p>
          <a:p>
            <a:pPr algn="r" rtl="1"/>
            <a:r>
              <a:rPr lang="fa-IR" sz="2000" b="1" dirty="0">
                <a:cs typeface="Nazanin" pitchFamily="2" charset="-78"/>
              </a:rPr>
              <a:t>اصل 2: صرفه جوئي </a:t>
            </a:r>
            <a:r>
              <a:rPr lang="fa-IR" sz="2000" b="1" dirty="0" smtClean="0">
                <a:cs typeface="Nazanin" pitchFamily="2" charset="-78"/>
              </a:rPr>
              <a:t>اتمي</a:t>
            </a:r>
          </a:p>
          <a:p>
            <a:pPr algn="r" rtl="1"/>
            <a:r>
              <a:rPr lang="fa-IR" sz="2000" b="1" dirty="0">
                <a:cs typeface="Nazanin" pitchFamily="2" charset="-78"/>
              </a:rPr>
              <a:t>اصل 3: کاهش استفاده از مواد شيميائي </a:t>
            </a:r>
            <a:r>
              <a:rPr lang="fa-IR" sz="2000" b="1" dirty="0" smtClean="0">
                <a:cs typeface="Nazanin" pitchFamily="2" charset="-78"/>
              </a:rPr>
              <a:t>خطرناک</a:t>
            </a:r>
          </a:p>
          <a:p>
            <a:pPr algn="r" rtl="1"/>
            <a:r>
              <a:rPr lang="fa-IR" sz="2000" b="1" dirty="0">
                <a:cs typeface="Nazanin" pitchFamily="2" charset="-78"/>
              </a:rPr>
              <a:t>اصل 4: طراحي براي مواد شيميائي ايمن تر</a:t>
            </a:r>
            <a:endParaRPr lang="en-US" sz="2000" dirty="0">
              <a:cs typeface="Nazanin" pitchFamily="2" charset="-78"/>
            </a:endParaRPr>
          </a:p>
          <a:p>
            <a:pPr algn="r" rtl="1"/>
            <a:r>
              <a:rPr lang="fa-IR" sz="2000" b="1" dirty="0">
                <a:cs typeface="Nazanin" pitchFamily="2" charset="-78"/>
              </a:rPr>
              <a:t>اصل 5: حلال ها و مواد کمکي ايمن تر </a:t>
            </a:r>
            <a:endParaRPr lang="en-US" sz="2000" dirty="0">
              <a:cs typeface="Nazanin" pitchFamily="2" charset="-78"/>
            </a:endParaRPr>
          </a:p>
          <a:p>
            <a:pPr algn="r" rtl="1"/>
            <a:r>
              <a:rPr lang="fa-IR" sz="2000" b="1" dirty="0">
                <a:cs typeface="Nazanin" pitchFamily="2" charset="-78"/>
              </a:rPr>
              <a:t>اصل 6: طراحي براي بهره وري انرژي </a:t>
            </a:r>
            <a:endParaRPr lang="en-US" sz="2000" dirty="0">
              <a:cs typeface="Nazanin" pitchFamily="2" charset="-78"/>
            </a:endParaRPr>
          </a:p>
          <a:p>
            <a:pPr algn="r" rtl="1"/>
            <a:r>
              <a:rPr lang="fa-IR" sz="2000" b="1" dirty="0">
                <a:cs typeface="Nazanin" pitchFamily="2" charset="-78"/>
              </a:rPr>
              <a:t>اصل 7: استفاده از ذخاير تجديد پذير</a:t>
            </a:r>
            <a:endParaRPr lang="en-US" sz="2000" dirty="0">
              <a:cs typeface="Nazanin" pitchFamily="2" charset="-78"/>
            </a:endParaRPr>
          </a:p>
          <a:p>
            <a:pPr algn="r" rtl="1"/>
            <a:r>
              <a:rPr lang="fa-IR" sz="2000" b="1" dirty="0">
                <a:cs typeface="Nazanin" pitchFamily="2" charset="-78"/>
              </a:rPr>
              <a:t>اصل 8: کاهش مشتقات </a:t>
            </a:r>
            <a:endParaRPr lang="en-US" sz="2000" dirty="0">
              <a:cs typeface="Nazanin" pitchFamily="2" charset="-78"/>
            </a:endParaRPr>
          </a:p>
          <a:p>
            <a:pPr algn="r" rtl="1"/>
            <a:r>
              <a:rPr lang="fa-IR" sz="2000" b="1" dirty="0">
                <a:cs typeface="Nazanin" pitchFamily="2" charset="-78"/>
              </a:rPr>
              <a:t>اصل9: </a:t>
            </a:r>
            <a:r>
              <a:rPr lang="fa-IR" sz="2000" b="1" dirty="0" smtClean="0">
                <a:cs typeface="Nazanin" pitchFamily="2" charset="-78"/>
              </a:rPr>
              <a:t>کاتاليزورها</a:t>
            </a:r>
          </a:p>
          <a:p>
            <a:pPr algn="r" rtl="1"/>
            <a:r>
              <a:rPr lang="fa-IR" sz="2000" b="1" dirty="0">
                <a:cs typeface="Nazanin" pitchFamily="2" charset="-78"/>
              </a:rPr>
              <a:t>اصل 10: طراحي براي تخريب پذيري </a:t>
            </a:r>
            <a:endParaRPr lang="en-US" sz="2000" dirty="0">
              <a:cs typeface="Nazanin" pitchFamily="2" charset="-78"/>
            </a:endParaRPr>
          </a:p>
          <a:p>
            <a:pPr algn="r" rtl="1"/>
            <a:r>
              <a:rPr lang="fa-IR" sz="2000" b="1" dirty="0">
                <a:cs typeface="Nazanin" pitchFamily="2" charset="-78"/>
              </a:rPr>
              <a:t>اصل 11: آناليز لحظه به لحظه براي پيشگيري از </a:t>
            </a:r>
            <a:r>
              <a:rPr lang="fa-IR" sz="2000" b="1" dirty="0" smtClean="0">
                <a:cs typeface="Nazanin" pitchFamily="2" charset="-78"/>
              </a:rPr>
              <a:t>آلودگي</a:t>
            </a:r>
          </a:p>
          <a:p>
            <a:pPr algn="r" rtl="1"/>
            <a:r>
              <a:rPr lang="fa-IR" sz="2000" b="1" dirty="0" smtClean="0">
                <a:cs typeface="Nazanin" pitchFamily="2" charset="-78"/>
              </a:rPr>
              <a:t> </a:t>
            </a:r>
            <a:r>
              <a:rPr lang="fa-IR" sz="2000" b="1" dirty="0">
                <a:cs typeface="Nazanin" pitchFamily="2" charset="-78"/>
              </a:rPr>
              <a:t>اصل 12: شيمي ايمن تر براي پيش گيري از حادثه </a:t>
            </a:r>
            <a:endParaRPr lang="en-US" sz="2000" dirty="0">
              <a:cs typeface="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3200400" y="457200"/>
            <a:ext cx="2738314" cy="400110"/>
          </a:xfrm>
          <a:prstGeom prst="rect">
            <a:avLst/>
          </a:prstGeom>
          <a:solidFill>
            <a:srgbClr val="FFC000"/>
          </a:solidFill>
        </p:spPr>
        <p:txBody>
          <a:bodyPr wrap="none">
            <a:spAutoFit/>
          </a:bodyPr>
          <a:lstStyle/>
          <a:p>
            <a:pPr algn="r" rtl="1"/>
            <a:r>
              <a:rPr lang="fa-IR" sz="2000" b="1" dirty="0">
                <a:cs typeface="Nazanin" pitchFamily="2" charset="-78"/>
              </a:rPr>
              <a:t>اصل 1: </a:t>
            </a:r>
            <a:r>
              <a:rPr lang="fa-IR" sz="2000" b="1" dirty="0" smtClean="0">
                <a:cs typeface="Nazanin" pitchFamily="2" charset="-78"/>
              </a:rPr>
              <a:t>پيشگيري </a:t>
            </a:r>
            <a:r>
              <a:rPr lang="en-US" sz="2000" dirty="0">
                <a:cs typeface="Nazanin" pitchFamily="2" charset="-78"/>
              </a:rPr>
              <a:t>Prevention</a:t>
            </a:r>
          </a:p>
        </p:txBody>
      </p:sp>
      <p:sp>
        <p:nvSpPr>
          <p:cNvPr id="3" name="Smiley Face 2"/>
          <p:cNvSpPr/>
          <p:nvPr/>
        </p:nvSpPr>
        <p:spPr>
          <a:xfrm>
            <a:off x="6781800" y="2286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a:off x="6096000" y="152400"/>
            <a:ext cx="609600" cy="7620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61" name="Rectangle 1"/>
          <p:cNvSpPr>
            <a:spLocks noChangeArrowheads="1"/>
          </p:cNvSpPr>
          <p:nvPr/>
        </p:nvSpPr>
        <p:spPr bwMode="auto">
          <a:xfrm>
            <a:off x="304800" y="1600200"/>
            <a:ext cx="8534400" cy="34163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2563" algn="just" rtl="1" fontAlgn="base">
              <a:spcBef>
                <a:spcPct val="0"/>
              </a:spcBef>
              <a:spcAft>
                <a:spcPct val="0"/>
              </a:spcAf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واکنش هاي شيميائي بايد به گونه اي طراحي شوند تا حد امکان از توليد مواد زايد جلوگيري شود. رفع آلودگي محيط زيست بسيار سخت تر و پر هزينه تر از </a:t>
            </a: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پيشگيري</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آن مي باشد</a:t>
            </a:r>
          </a:p>
          <a:p>
            <a:pPr marL="0" marR="0" lvl="0" indent="182563"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تبعات ناشي از آلودگي آب اقيانوسها و سوراخ شدن لايه ازون به همه جهانيان خواهد رسيد، به همين دليل دانشمندان هر عرصه اي از علم هميشه پيشتازان حل مسائل مي باشند، و از نظر علمي هميشه پيشگيري راحتر و کم هزينه تر از درمان است.</a:t>
            </a:r>
          </a:p>
          <a:p>
            <a:pPr marL="0" marR="0" lvl="0" indent="182563"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اگر بتوان براي انجام يک واکنش روش سالم، كم خطر، بي خطر و يا واکنشگر با سميت کمتر استفاده کرد </a:t>
            </a:r>
            <a:r>
              <a:rPr kumimoji="0" lang="fa-IR" b="1" i="0" u="none" strike="noStrike" cap="none" normalizeH="0" baseline="0" dirty="0" smtClean="0">
                <a:ln>
                  <a:noFill/>
                </a:ln>
                <a:solidFill>
                  <a:srgbClr val="008000"/>
                </a:solidFill>
                <a:effectLst/>
                <a:latin typeface="Arial" pitchFamily="34" charset="0"/>
                <a:ea typeface="Times New Roman" pitchFamily="18" charset="0"/>
                <a:cs typeface="Nazanin" pitchFamily="2" charset="-78"/>
              </a:rPr>
              <a:t>اخلاق علمي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حکم مي کند که يک محقق حتما اين کار را انجام دهد.</a:t>
            </a:r>
          </a:p>
          <a:p>
            <a:pPr marL="0" marR="0" lvl="0" indent="182563"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به عنوان مثال اگر براي انجام واکنش فاکتورهاي خاصي وجود نداشته باشد، استفاده از مواد کم خطر، ارزان، در دسترس هميشه ترجيح دارد</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ترتيب زير به عنوان نمونه مشخص مي کند  که استفاده از واکنشگرهايي که فلز کمتر در ساختار خود دارند و مواد جانبي غير سمي كمتر توليد مي کنند، بهتر است:</a:t>
            </a:r>
          </a:p>
          <a:p>
            <a:pPr marL="0" marR="0" lvl="0" indent="182563" algn="just"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Nazanin" pitchFamily="2" charset="-78"/>
            </a:endParaRPr>
          </a:p>
          <a:p>
            <a:pPr marL="0" marR="0" lvl="0" indent="182563"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H</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Nazanin" pitchFamily="2" charset="-78"/>
              </a:rPr>
              <a:t>2</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Nazanin" pitchFamily="2" charset="-78"/>
              </a:rPr>
              <a:t>2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&gt; KMnO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Nazanin" pitchFamily="2" charset="-78"/>
              </a:rPr>
              <a:t>4</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&gt; OsO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Nazanin" pitchFamily="2" charset="-78"/>
              </a:rPr>
              <a:t>4</a:t>
            </a:r>
            <a:endParaRPr kumimoji="0" lang="en-US" b="0" i="0" u="none" strike="noStrike" cap="none" normalizeH="0" baseline="0" dirty="0" smtClean="0">
              <a:ln>
                <a:noFill/>
              </a:ln>
              <a:solidFill>
                <a:schemeClr val="tx1"/>
              </a:solidFill>
              <a:effectLst/>
              <a:latin typeface="Arial" pitchFamily="34" charset="0"/>
              <a:cs typeface="Nazanin"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zKKTR91"/>
          <p:cNvPicPr>
            <a:picLocks noChangeAspect="1" noChangeArrowheads="1"/>
          </p:cNvPicPr>
          <p:nvPr/>
        </p:nvPicPr>
        <p:blipFill>
          <a:blip r:embed="rId2"/>
          <a:srcRect/>
          <a:stretch>
            <a:fillRect/>
          </a:stretch>
        </p:blipFill>
        <p:spPr bwMode="auto">
          <a:xfrm>
            <a:off x="838200" y="533400"/>
            <a:ext cx="7772400" cy="5667375"/>
          </a:xfrm>
          <a:prstGeom prst="rect">
            <a:avLst/>
          </a:prstGeom>
          <a:noFill/>
          <a:ln w="203200" cmpd="tri">
            <a:solidFill>
              <a:schemeClr val="bg1"/>
            </a:solidFill>
            <a:miter lim="800000"/>
            <a:headEnd/>
            <a:tailEnd/>
          </a:ln>
        </p:spPr>
      </p:pic>
    </p:spTree>
  </p:cSld>
  <p:clrMapOvr>
    <a:masterClrMapping/>
  </p:clrMapOvr>
  <p:transition spd="slow" advTm="6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667000" y="381000"/>
            <a:ext cx="4191000" cy="400110"/>
          </a:xfrm>
          <a:prstGeom prst="rect">
            <a:avLst/>
          </a:prstGeom>
          <a:solidFill>
            <a:schemeClr val="accent4">
              <a:lumMod val="40000"/>
              <a:lumOff val="60000"/>
            </a:schemeClr>
          </a:solidFill>
        </p:spPr>
        <p:txBody>
          <a:bodyPr wrap="square">
            <a:spAutoFit/>
          </a:bodyPr>
          <a:lstStyle/>
          <a:p>
            <a:pPr algn="ctr" rtl="1"/>
            <a:r>
              <a:rPr lang="fa-IR" sz="2000" b="1" dirty="0">
                <a:cs typeface="Nazanin" pitchFamily="2" charset="-78"/>
              </a:rPr>
              <a:t>اصل 2: صرفه جوئي </a:t>
            </a:r>
            <a:r>
              <a:rPr lang="fa-IR" sz="2000" b="1" dirty="0" smtClean="0">
                <a:cs typeface="Nazanin" pitchFamily="2" charset="-78"/>
              </a:rPr>
              <a:t>اتمي </a:t>
            </a:r>
            <a:r>
              <a:rPr lang="en-US" sz="2000" dirty="0">
                <a:cs typeface="Nazanin" pitchFamily="2" charset="-78"/>
              </a:rPr>
              <a:t>Atomic Economy</a:t>
            </a:r>
          </a:p>
        </p:txBody>
      </p:sp>
      <p:sp>
        <p:nvSpPr>
          <p:cNvPr id="14337" name="Rectangle 1"/>
          <p:cNvSpPr>
            <a:spLocks noChangeArrowheads="1"/>
          </p:cNvSpPr>
          <p:nvPr/>
        </p:nvSpPr>
        <p:spPr bwMode="auto">
          <a:xfrm>
            <a:off x="304800" y="1600200"/>
            <a:ext cx="8686800" cy="1200329"/>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روش هاي سنتزي بايد به گونه اي طراحي گردند که اتم هاي موجود در مواد اوليه استفاده شده در واکنش، در محصول نهائي  بيشترين مشارکت را داشته باشند. بنابراين اگر در يک مکانيسم سنتزي، راندمان واکنش 100% باشد ولي محصول جانبي نيز در خلال واکنش توليد شود، و تعدادي از اتم هاي واکنشگرها در محصول بکار گرفته نشوند چنين واکنشي مطلوب نخواهد بود بلکه حالتي كه تمام اتم هاي اوليه در محصول نهائي حضور داشته باشند، مطلوبتر خواهد بود.</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752600" y="3105835"/>
            <a:ext cx="6248400" cy="369332"/>
          </a:xfrm>
          <a:prstGeom prst="rect">
            <a:avLst/>
          </a:prstGeom>
          <a:solidFill>
            <a:srgbClr val="FFCCFF"/>
          </a:solidFill>
        </p:spPr>
        <p:txBody>
          <a:bodyPr wrap="square">
            <a:spAutoFit/>
          </a:bodyPr>
          <a:lstStyle/>
          <a:p>
            <a:pPr algn="ctr" rtl="1"/>
            <a:r>
              <a:rPr lang="fa-IR" b="1" dirty="0">
                <a:cs typeface="Nazanin" pitchFamily="2" charset="-78"/>
              </a:rPr>
              <a:t>صرفه جوئي اتمي براي هر واکنش از فرمول زير بدست مي آيد: </a:t>
            </a:r>
            <a:endParaRPr lang="en-US" b="1" dirty="0">
              <a:cs typeface="Nazanin" pitchFamily="2" charset="-78"/>
            </a:endParaRPr>
          </a:p>
        </p:txBody>
      </p:sp>
      <p:sp>
        <p:nvSpPr>
          <p:cNvPr id="8" name="Rectangle 7"/>
          <p:cNvSpPr/>
          <p:nvPr/>
        </p:nvSpPr>
        <p:spPr>
          <a:xfrm>
            <a:off x="1447800" y="4648200"/>
            <a:ext cx="4076950" cy="369332"/>
          </a:xfrm>
          <a:prstGeom prst="rect">
            <a:avLst/>
          </a:prstGeom>
          <a:solidFill>
            <a:srgbClr val="FFCCFF"/>
          </a:solidFill>
        </p:spPr>
        <p:txBody>
          <a:bodyPr wrap="none">
            <a:spAutoFit/>
          </a:bodyPr>
          <a:lstStyle/>
          <a:p>
            <a:r>
              <a:rPr lang="en-US" dirty="0"/>
              <a:t>Atomic Economy = AE =</a:t>
            </a:r>
            <a:r>
              <a:rPr lang="fa-IR" dirty="0"/>
              <a:t> صرفه جوئي اتمي  </a:t>
            </a:r>
            <a:r>
              <a:rPr lang="en-US" dirty="0"/>
              <a:t> =</a:t>
            </a:r>
          </a:p>
        </p:txBody>
      </p:sp>
      <p:pic>
        <p:nvPicPr>
          <p:cNvPr id="1434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86400" y="4532489"/>
            <a:ext cx="2667000" cy="649111"/>
          </a:xfrm>
          <a:prstGeom prst="rect">
            <a:avLst/>
          </a:prstGeom>
          <a:solidFill>
            <a:srgbClr val="FFCCFF"/>
          </a:solidFill>
        </p:spPr>
      </p:pic>
      <p:sp>
        <p:nvSpPr>
          <p:cNvPr id="14343" name="Rectangle 7"/>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Smiley Face 12"/>
          <p:cNvSpPr/>
          <p:nvPr/>
        </p:nvSpPr>
        <p:spPr>
          <a:xfrm>
            <a:off x="7620000" y="152400"/>
            <a:ext cx="533400" cy="457200"/>
          </a:xfrm>
          <a:prstGeom prst="smileyFac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Left Arrow 13"/>
          <p:cNvSpPr/>
          <p:nvPr/>
        </p:nvSpPr>
        <p:spPr>
          <a:xfrm>
            <a:off x="6934200" y="76200"/>
            <a:ext cx="609600" cy="762000"/>
          </a:xfrm>
          <a:prstGeom prst="curvedLeftArrow">
            <a:avLst>
              <a:gd name="adj1" fmla="val 25000"/>
              <a:gd name="adj2" fmla="val 55974"/>
              <a:gd name="adj3" fmla="val 25000"/>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2743200" y="304800"/>
            <a:ext cx="3682418" cy="369332"/>
          </a:xfrm>
          <a:prstGeom prst="rect">
            <a:avLst/>
          </a:prstGeom>
          <a:solidFill>
            <a:srgbClr val="FFFF00"/>
          </a:solidFill>
        </p:spPr>
        <p:txBody>
          <a:bodyPr wrap="none">
            <a:spAutoFit/>
          </a:bodyPr>
          <a:lstStyle/>
          <a:p>
            <a:pPr algn="r" rtl="1"/>
            <a:r>
              <a:rPr lang="fa-IR" dirty="0"/>
              <a:t>کدام </a:t>
            </a:r>
            <a:r>
              <a:rPr lang="fa-IR" dirty="0" smtClean="0"/>
              <a:t>روش براي سنتز تركيب </a:t>
            </a:r>
            <a:r>
              <a:rPr lang="en-US" dirty="0" smtClean="0"/>
              <a:t>A</a:t>
            </a:r>
            <a:r>
              <a:rPr lang="fa-IR" dirty="0" smtClean="0"/>
              <a:t>  </a:t>
            </a:r>
            <a:r>
              <a:rPr lang="fa-IR" dirty="0"/>
              <a:t>مناسبتر </a:t>
            </a:r>
            <a:r>
              <a:rPr lang="fa-IR" dirty="0" smtClean="0"/>
              <a:t>است؟</a:t>
            </a:r>
            <a:endParaRPr lang="en-US"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Object 1"/>
          <p:cNvGraphicFramePr>
            <a:graphicFrameLocks noChangeAspect="1"/>
          </p:cNvGraphicFramePr>
          <p:nvPr/>
        </p:nvGraphicFramePr>
        <p:xfrm>
          <a:off x="152400" y="990600"/>
          <a:ext cx="5476413" cy="1454383"/>
        </p:xfrm>
        <a:graphic>
          <a:graphicData uri="http://schemas.openxmlformats.org/presentationml/2006/ole">
            <mc:AlternateContent xmlns:mc="http://schemas.openxmlformats.org/markup-compatibility/2006">
              <mc:Choice xmlns:v="urn:schemas-microsoft-com:vml" Requires="v">
                <p:oleObj spid="_x0000_s13344" name="CS ChemDraw Drawing" r:id="rId3" imgW="3916754" imgH="1044104" progId="">
                  <p:embed/>
                </p:oleObj>
              </mc:Choice>
              <mc:Fallback>
                <p:oleObj name="CS ChemDraw Drawing" r:id="rId3" imgW="3916754" imgH="1044104"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5476413" cy="1454383"/>
                      </a:xfrm>
                      <a:prstGeom prst="rect">
                        <a:avLst/>
                      </a:prstGeom>
                      <a:gradFill rotWithShape="1">
                        <a:gsLst>
                          <a:gs pos="0">
                            <a:srgbClr val="FFCC00"/>
                          </a:gs>
                          <a:gs pos="50000">
                            <a:srgbClr val="FFCC00">
                              <a:gamma/>
                              <a:tint val="23922"/>
                              <a:invGamma/>
                            </a:srgbClr>
                          </a:gs>
                          <a:gs pos="100000">
                            <a:srgbClr val="FFCC00"/>
                          </a:gs>
                        </a:gsLst>
                        <a:lin ang="0" scaled="1"/>
                      </a:gradFill>
                      <a:ln w="38100">
                        <a:solidFill>
                          <a:srgbClr val="FF3300"/>
                        </a:solidFill>
                        <a:miter lim="800000"/>
                        <a:headEnd/>
                        <a:tailEnd/>
                      </a:ln>
                    </p:spPr>
                  </p:pic>
                </p:oleObj>
              </mc:Fallback>
            </mc:AlternateContent>
          </a:graphicData>
        </a:graphic>
      </p:graphicFrame>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5" name="Object 3"/>
          <p:cNvGraphicFramePr>
            <a:graphicFrameLocks noChangeAspect="1"/>
          </p:cNvGraphicFramePr>
          <p:nvPr/>
        </p:nvGraphicFramePr>
        <p:xfrm>
          <a:off x="204550" y="2895601"/>
          <a:ext cx="5434250" cy="1471600"/>
        </p:xfrm>
        <a:graphic>
          <a:graphicData uri="http://schemas.openxmlformats.org/presentationml/2006/ole">
            <mc:AlternateContent xmlns:mc="http://schemas.openxmlformats.org/markup-compatibility/2006">
              <mc:Choice xmlns:v="urn:schemas-microsoft-com:vml" Requires="v">
                <p:oleObj spid="_x0000_s13345" name="CS ChemDraw Drawing" r:id="rId5" imgW="3998047" imgH="1083283" progId="">
                  <p:embed/>
                </p:oleObj>
              </mc:Choice>
              <mc:Fallback>
                <p:oleObj name="CS ChemDraw Drawing" r:id="rId5" imgW="3998047" imgH="108328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550" y="2895601"/>
                        <a:ext cx="5434250" cy="1471600"/>
                      </a:xfrm>
                      <a:prstGeom prst="rect">
                        <a:avLst/>
                      </a:prstGeom>
                      <a:solidFill>
                        <a:srgbClr val="CCFFFF"/>
                      </a:solidFill>
                      <a:ln w="38100">
                        <a:solidFill>
                          <a:srgbClr val="FF0000"/>
                        </a:solidFill>
                        <a:miter lim="800000"/>
                        <a:headEnd/>
                        <a:tailEnd/>
                      </a:ln>
                    </p:spPr>
                  </p:pic>
                </p:oleObj>
              </mc:Fallback>
            </mc:AlternateContent>
          </a:graphicData>
        </a:graphic>
      </p:graphicFrame>
      <p:sp>
        <p:nvSpPr>
          <p:cNvPr id="13317" name="Rectangle 5"/>
          <p:cNvSpPr>
            <a:spLocks noChangeArrowheads="1"/>
          </p:cNvSpPr>
          <p:nvPr/>
        </p:nvSpPr>
        <p:spPr bwMode="auto">
          <a:xfrm>
            <a:off x="304800" y="5096470"/>
            <a:ext cx="8610600" cy="923330"/>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همانگونه که ملاحظه مي گردد صرفه جوئي اتمي براي واکنش دوم مناسب تر است علاوه بر آن محصول جانبي نيز آب است که آلودگي محيط زيست ندارد، بنابراين اگر محصولات جانبي واکنش آلودگي ايجاد نکنند، آن واکنش را يک واکنش مناسب مي دانند. </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318" name="Object 6"/>
          <p:cNvGraphicFramePr>
            <a:graphicFrameLocks noChangeAspect="1"/>
          </p:cNvGraphicFramePr>
          <p:nvPr/>
        </p:nvGraphicFramePr>
        <p:xfrm>
          <a:off x="6134100" y="1143000"/>
          <a:ext cx="2835275" cy="1141412"/>
        </p:xfrm>
        <a:graphic>
          <a:graphicData uri="http://schemas.openxmlformats.org/presentationml/2006/ole">
            <mc:AlternateContent xmlns:mc="http://schemas.openxmlformats.org/markup-compatibility/2006">
              <mc:Choice xmlns:v="urn:schemas-microsoft-com:vml" Requires="v">
                <p:oleObj spid="_x0000_s13346" name="CS ChemDraw Drawing" r:id="rId7" imgW="2238050" imgH="900112" progId="">
                  <p:embed/>
                </p:oleObj>
              </mc:Choice>
              <mc:Fallback>
                <p:oleObj name="CS ChemDraw Drawing" r:id="rId7" imgW="2238050" imgH="900112"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4100" y="1143000"/>
                        <a:ext cx="2835275" cy="11414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6026150" y="3043656"/>
          <a:ext cx="2965450" cy="1071144"/>
        </p:xfrm>
        <a:graphic>
          <a:graphicData uri="http://schemas.openxmlformats.org/presentationml/2006/ole">
            <mc:AlternateContent xmlns:mc="http://schemas.openxmlformats.org/markup-compatibility/2006">
              <mc:Choice xmlns:v="urn:schemas-microsoft-com:vml" Requires="v">
                <p:oleObj spid="_x0000_s13347" name="CS ChemDraw Drawing" r:id="rId9" imgW="2266151" imgH="814722" progId="">
                  <p:embed/>
                </p:oleObj>
              </mc:Choice>
              <mc:Fallback>
                <p:oleObj name="CS ChemDraw Drawing" r:id="rId9" imgW="2266151" imgH="814722"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6150" y="3043656"/>
                        <a:ext cx="2965450" cy="107114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decel="50000" fill="hold">
                                          <p:stCondLst>
                                            <p:cond delay="0"/>
                                          </p:stCondLst>
                                        </p:cTn>
                                        <p:tgtEl>
                                          <p:spTgt spid="133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8"/>
                                        </p:tgtEl>
                                        <p:attrNameLst>
                                          <p:attrName>ppt_w</p:attrName>
                                        </p:attrNameLst>
                                      </p:cBhvr>
                                      <p:tavLst>
                                        <p:tav tm="0">
                                          <p:val>
                                            <p:strVal val="#ppt_w*.05"/>
                                          </p:val>
                                        </p:tav>
                                        <p:tav tm="100000">
                                          <p:val>
                                            <p:strVal val="#ppt_w"/>
                                          </p:val>
                                        </p:tav>
                                      </p:tavLst>
                                    </p:anim>
                                    <p:anim calcmode="lin" valueType="num">
                                      <p:cBhvr>
                                        <p:cTn id="10" dur="1000" fill="hold"/>
                                        <p:tgtEl>
                                          <p:spTgt spid="133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8"/>
                                        </p:tgtEl>
                                      </p:cBhvr>
                                    </p:animEffect>
                                  </p:childTnLst>
                                </p:cTn>
                              </p:par>
                              <p:par>
                                <p:cTn id="15" presetID="25" presetClass="entr" presetSubtype="0" fill="hold" nodeType="withEffect">
                                  <p:stCondLst>
                                    <p:cond delay="0"/>
                                  </p:stCondLst>
                                  <p:childTnLst>
                                    <p:set>
                                      <p:cBhvr>
                                        <p:cTn id="16" dur="1" fill="hold">
                                          <p:stCondLst>
                                            <p:cond delay="0"/>
                                          </p:stCondLst>
                                        </p:cTn>
                                        <p:tgtEl>
                                          <p:spTgt spid="13319"/>
                                        </p:tgtEl>
                                        <p:attrNameLst>
                                          <p:attrName>style.visibility</p:attrName>
                                        </p:attrNameLst>
                                      </p:cBhvr>
                                      <p:to>
                                        <p:strVal val="visible"/>
                                      </p:to>
                                    </p:set>
                                    <p:anim calcmode="lin" valueType="num">
                                      <p:cBhvr>
                                        <p:cTn id="17" dur="500" decel="50000" fill="hold">
                                          <p:stCondLst>
                                            <p:cond delay="0"/>
                                          </p:stCondLst>
                                        </p:cTn>
                                        <p:tgtEl>
                                          <p:spTgt spid="1331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31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319"/>
                                        </p:tgtEl>
                                        <p:attrNameLst>
                                          <p:attrName>ppt_w</p:attrName>
                                        </p:attrNameLst>
                                      </p:cBhvr>
                                      <p:tavLst>
                                        <p:tav tm="0">
                                          <p:val>
                                            <p:strVal val="#ppt_w*.05"/>
                                          </p:val>
                                        </p:tav>
                                        <p:tav tm="100000">
                                          <p:val>
                                            <p:strVal val="#ppt_w"/>
                                          </p:val>
                                        </p:tav>
                                      </p:tavLst>
                                    </p:anim>
                                    <p:anim calcmode="lin" valueType="num">
                                      <p:cBhvr>
                                        <p:cTn id="20" dur="1000" fill="hold"/>
                                        <p:tgtEl>
                                          <p:spTgt spid="1331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31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31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31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31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317"/>
                                        </p:tgtEl>
                                        <p:attrNameLst>
                                          <p:attrName>style.visibility</p:attrName>
                                        </p:attrNameLst>
                                      </p:cBhvr>
                                      <p:to>
                                        <p:strVal val="visible"/>
                                      </p:to>
                                    </p:set>
                                    <p:animEffect transition="in" filter="box(in)">
                                      <p:cBhvr>
                                        <p:cTn id="2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otalTime>1443</TotalTime>
  <Words>2885</Words>
  <Application>Microsoft Office PowerPoint</Application>
  <PresentationFormat>On-screen Show (4:3)</PresentationFormat>
  <Paragraphs>151</Paragraphs>
  <Slides>28</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Apex</vt:lpstr>
      <vt:lpstr>Trek</vt:lpstr>
      <vt:lpstr>Paper</vt:lpstr>
      <vt:lpstr>Droplet</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**تهیه کنندگان**  فائزه حسن نژاد و مهساصمدی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Taha&amp;Sina</dc:creator>
  <cp:lastModifiedBy>Taha&amp;Sina</cp:lastModifiedBy>
  <cp:revision>3</cp:revision>
  <dcterms:created xsi:type="dcterms:W3CDTF">2009-09-27T07:13:35Z</dcterms:created>
  <dcterms:modified xsi:type="dcterms:W3CDTF">2017-02-07T11:42:25Z</dcterms:modified>
</cp:coreProperties>
</file>