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70" r:id="rId5"/>
    <p:sldId id="260" r:id="rId6"/>
    <p:sldId id="261" r:id="rId7"/>
    <p:sldId id="262" r:id="rId8"/>
    <p:sldId id="263" r:id="rId9"/>
    <p:sldId id="264" r:id="rId10"/>
    <p:sldId id="265" r:id="rId11"/>
    <p:sldId id="272" r:id="rId12"/>
    <p:sldId id="268" r:id="rId13"/>
    <p:sldId id="269" r:id="rId14"/>
    <p:sldId id="271" r:id="rId15"/>
    <p:sldId id="266" r:id="rId16"/>
    <p:sldId id="273" r:id="rId17"/>
    <p:sldId id="274"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25/01/1438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49563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25/01/1438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52908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25/01/1438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93843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25/01/1438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4691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07B98-201E-47F5-967F-456093FE8A60}" type="datetimeFigureOut">
              <a:rPr lang="fa-IR" smtClean="0"/>
              <a:t>25/01/1438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47010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1C07B98-201E-47F5-967F-456093FE8A60}" type="datetimeFigureOut">
              <a:rPr lang="fa-IR" smtClean="0"/>
              <a:t>25/01/1438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97597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1C07B98-201E-47F5-967F-456093FE8A60}" type="datetimeFigureOut">
              <a:rPr lang="fa-IR" smtClean="0"/>
              <a:t>25/01/1438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05992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1C07B98-201E-47F5-967F-456093FE8A60}" type="datetimeFigureOut">
              <a:rPr lang="fa-IR" smtClean="0"/>
              <a:t>25/01/1438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5432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07B98-201E-47F5-967F-456093FE8A60}" type="datetimeFigureOut">
              <a:rPr lang="fa-IR" smtClean="0"/>
              <a:t>25/01/1438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70606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07B98-201E-47F5-967F-456093FE8A60}" type="datetimeFigureOut">
              <a:rPr lang="fa-IR" smtClean="0"/>
              <a:t>25/01/1438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11564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07B98-201E-47F5-967F-456093FE8A60}" type="datetimeFigureOut">
              <a:rPr lang="fa-IR" smtClean="0"/>
              <a:t>25/01/1438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48625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C07B98-201E-47F5-967F-456093FE8A60}" type="datetimeFigureOut">
              <a:rPr lang="fa-IR" smtClean="0"/>
              <a:t>25/01/1438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D0F605-135F-43CD-96B7-4F1293938058}" type="slidenum">
              <a:rPr lang="fa-IR" smtClean="0"/>
              <a:t>‹#›</a:t>
            </a:fld>
            <a:endParaRPr lang="fa-IR"/>
          </a:p>
        </p:txBody>
      </p:sp>
    </p:spTree>
    <p:extLst>
      <p:ext uri="{BB962C8B-B14F-4D97-AF65-F5344CB8AC3E}">
        <p14:creationId xmlns:p14="http://schemas.microsoft.com/office/powerpoint/2010/main" val="126322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6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ackgroundRemoval t="0" b="100000" l="0" r="99789">
                        <a14:foregroundMark x1="50951" y1="12134" x2="52854" y2="19247"/>
                        <a14:foregroundMark x1="11205" y1="48954" x2="8034" y2="55439"/>
                      </a14:backgroundRemoval>
                    </a14:imgEffect>
                  </a14:imgLayer>
                </a14:imgProps>
              </a:ext>
              <a:ext uri="{28A0092B-C50C-407E-A947-70E740481C1C}">
                <a14:useLocalDpi xmlns:a14="http://schemas.microsoft.com/office/drawing/2010/main" val="0"/>
              </a:ext>
            </a:extLst>
          </a:blip>
          <a:stretch>
            <a:fillRect/>
          </a:stretch>
        </p:blipFill>
        <p:spPr>
          <a:xfrm>
            <a:off x="2729134" y="98621"/>
            <a:ext cx="6688674" cy="6759379"/>
          </a:xfrm>
          <a:prstGeom prst="rect">
            <a:avLst/>
          </a:prstGeom>
          <a:effectLst>
            <a:glow rad="1041400">
              <a:schemeClr val="bg2">
                <a:alpha val="21000"/>
              </a:schemeClr>
            </a:glow>
          </a:effectLst>
        </p:spPr>
      </p:pic>
    </p:spTree>
    <p:extLst>
      <p:ext uri="{BB962C8B-B14F-4D97-AF65-F5344CB8AC3E}">
        <p14:creationId xmlns:p14="http://schemas.microsoft.com/office/powerpoint/2010/main" val="34144640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ounded Rectangular Callout 1"/>
          <p:cNvSpPr/>
          <p:nvPr/>
        </p:nvSpPr>
        <p:spPr>
          <a:xfrm>
            <a:off x="9706708" y="267286"/>
            <a:ext cx="1871000"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400" b="1" dirty="0" smtClean="0">
                <a:solidFill>
                  <a:schemeClr val="accent6">
                    <a:lumMod val="75000"/>
                  </a:schemeClr>
                </a:solidFill>
                <a:cs typeface="2  Bardiya" panose="00000400000000000000" pitchFamily="2" charset="-78"/>
              </a:rPr>
              <a:t>نگاه بوم شناختی</a:t>
            </a:r>
            <a:endParaRPr lang="fa-IR" sz="2400" b="1" dirty="0">
              <a:solidFill>
                <a:schemeClr val="accent6">
                  <a:lumMod val="75000"/>
                </a:schemeClr>
              </a:solidFill>
              <a:cs typeface="2  Bardiya" panose="00000400000000000000" pitchFamily="2" charset="-78"/>
            </a:endParaRPr>
          </a:p>
        </p:txBody>
      </p:sp>
      <p:sp>
        <p:nvSpPr>
          <p:cNvPr id="3" name="Rectangle 2"/>
          <p:cNvSpPr/>
          <p:nvPr/>
        </p:nvSpPr>
        <p:spPr>
          <a:xfrm>
            <a:off x="1173707" y="1584868"/>
            <a:ext cx="10041707" cy="954107"/>
          </a:xfrm>
          <a:prstGeom prst="rect">
            <a:avLst/>
          </a:prstGeom>
        </p:spPr>
        <p:txBody>
          <a:bodyPr wrap="square">
            <a:spAutoFit/>
          </a:bodyPr>
          <a:lstStyle/>
          <a:p>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تادوا آندو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 «من فکر می کنم رایت مهمترین جنبه معماری (یعنی همان طرز صحیح بکارگیری فضاها ) را از ژاپنیها یاد گرفته است . وقتیکه من از خانه آبشاری در پنسیلوانیا بازدید کردم حس تشخیص و دقت فضایی یکسانی را حس کردم اما چیزی که توجه مرا به خود جلب کرد صداها و آواهای دل انگیز طبیعت بود که در آن خانه بخوبی شنیده می شدند .»</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9129933" y="3096901"/>
            <a:ext cx="2085482" cy="400110"/>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معروفیت خانه آبشار</a:t>
            </a:r>
            <a:endParaRPr lang="fa-IR" sz="2000" dirty="0">
              <a:solidFill>
                <a:schemeClr val="accent6">
                  <a:lumMod val="75000"/>
                </a:schemeClr>
              </a:solidFill>
              <a:cs typeface="2  Bardiya" panose="00000400000000000000" pitchFamily="2" charset="-78"/>
            </a:endParaRPr>
          </a:p>
        </p:txBody>
      </p:sp>
      <p:sp>
        <p:nvSpPr>
          <p:cNvPr id="6" name="Rectangle 5"/>
          <p:cNvSpPr/>
          <p:nvPr/>
        </p:nvSpPr>
        <p:spPr>
          <a:xfrm>
            <a:off x="3460652" y="3792037"/>
            <a:ext cx="5092505"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داستان وندام ( فیلم هیچکاک بنام رفتن به شمال از راه شمال غرب ) </a:t>
            </a:r>
            <a:endParaRPr lang="fa-IR" dirty="0">
              <a:solidFill>
                <a:schemeClr val="accent6">
                  <a:lumMod val="75000"/>
                </a:schemeClr>
              </a:solidFill>
              <a:cs typeface="2  Bardiya" panose="00000400000000000000" pitchFamily="2" charset="-78"/>
            </a:endParaRPr>
          </a:p>
        </p:txBody>
      </p:sp>
      <p:sp>
        <p:nvSpPr>
          <p:cNvPr id="7" name="Rectangle 6"/>
          <p:cNvSpPr/>
          <p:nvPr/>
        </p:nvSpPr>
        <p:spPr>
          <a:xfrm>
            <a:off x="956603" y="3112290"/>
            <a:ext cx="7596554"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مرتبط بودنش با زمین های اطرافش و قرارگرفتنش درست بالای آبشاری که تا پائین خانه جاری است</a:t>
            </a:r>
            <a:endParaRPr lang="fa-IR" dirty="0">
              <a:solidFill>
                <a:schemeClr val="accent6">
                  <a:lumMod val="75000"/>
                </a:schemeClr>
              </a:solidFill>
              <a:cs typeface="2  Bardiya" panose="00000400000000000000" pitchFamily="2" charset="-78"/>
            </a:endParaRPr>
          </a:p>
        </p:txBody>
      </p:sp>
      <p:sp>
        <p:nvSpPr>
          <p:cNvPr id="8" name="Left Arrow 7"/>
          <p:cNvSpPr/>
          <p:nvPr/>
        </p:nvSpPr>
        <p:spPr>
          <a:xfrm>
            <a:off x="8553157" y="3174729"/>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706708" y="3792037"/>
            <a:ext cx="1494320"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طرح الهام گرفته از </a:t>
            </a:r>
            <a:endParaRPr lang="fa-IR" dirty="0"/>
          </a:p>
        </p:txBody>
      </p:sp>
      <p:sp>
        <p:nvSpPr>
          <p:cNvPr id="13" name="Left Arrow 12"/>
          <p:cNvSpPr/>
          <p:nvPr/>
        </p:nvSpPr>
        <p:spPr>
          <a:xfrm>
            <a:off x="8553157" y="3825872"/>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3657600" y="4498442"/>
            <a:ext cx="7557814"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"کارایی دقیق درختها </a:t>
            </a:r>
            <a:r>
              <a:rPr lang="en-US"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a:t>
            </a:r>
            <a:r>
              <a:rPr lang="en-US" dirty="0" smtClean="0">
                <a:solidFill>
                  <a:schemeClr val="accent6">
                    <a:lumMod val="75000"/>
                  </a:schemeClr>
                </a:solidFill>
                <a:effectLst>
                  <a:glow rad="101600">
                    <a:schemeClr val="accent3">
                      <a:satMod val="175000"/>
                      <a:alpha val="40000"/>
                    </a:schemeClr>
                  </a:glow>
                </a:effectLst>
                <a:latin typeface="Zombie Guts Yanked" pitchFamily="34" charset="0"/>
                <a:cs typeface="2  Bardiya" panose="00000400000000000000" pitchFamily="2" charset="-78"/>
              </a:rPr>
              <a:t>Underbrush</a:t>
            </a:r>
            <a:r>
              <a:rPr lang="en-US"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بوته ها"جزییات سنگ روی پل و جزییات سنگ بر روی زمین </a:t>
            </a:r>
            <a:endParaRPr lang="fa-IR" dirty="0">
              <a:solidFill>
                <a:schemeClr val="accent6">
                  <a:lumMod val="75000"/>
                </a:schemeClr>
              </a:solidFill>
              <a:effectLst>
                <a:glow rad="101600">
                  <a:schemeClr val="accent3">
                    <a:satMod val="175000"/>
                    <a:alpha val="40000"/>
                  </a:schemeClr>
                </a:glow>
              </a:effectLst>
              <a:cs typeface="2  Bardiya" panose="00000400000000000000" pitchFamily="2" charset="-78"/>
            </a:endParaRPr>
          </a:p>
        </p:txBody>
      </p:sp>
      <p:sp>
        <p:nvSpPr>
          <p:cNvPr id="16" name="Rectangle 15"/>
          <p:cNvSpPr/>
          <p:nvPr/>
        </p:nvSpPr>
        <p:spPr>
          <a:xfrm>
            <a:off x="5234330" y="5162800"/>
            <a:ext cx="5966698" cy="369332"/>
          </a:xfrm>
          <a:prstGeom prst="rect">
            <a:avLst/>
          </a:prstGeom>
        </p:spPr>
        <p:txBody>
          <a:bodyPr wrap="none">
            <a:spAutoFit/>
          </a:bodyPr>
          <a:lstStyle/>
          <a:p>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تلالو رنگ های طبیعی</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در آب و حرکت آبشار این مدل با واقعیت یک اثر هنری میسازد.</a:t>
            </a:r>
            <a:endParaRPr lang="fa-IR" dirty="0">
              <a:solidFill>
                <a:schemeClr val="accent6">
                  <a:lumMod val="75000"/>
                </a:schemeClr>
              </a:solidFill>
              <a:cs typeface="2  Bardiya" panose="00000400000000000000" pitchFamily="2" charset="-78"/>
            </a:endParaRPr>
          </a:p>
        </p:txBody>
      </p:sp>
      <p:sp>
        <p:nvSpPr>
          <p:cNvPr id="18" name="Rectangle 17"/>
          <p:cNvSpPr/>
          <p:nvPr/>
        </p:nvSpPr>
        <p:spPr>
          <a:xfrm>
            <a:off x="1828800" y="6012400"/>
            <a:ext cx="9386614"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خانه بر فراز آبشار قرار گرفته است و این طراحی باعث شده است ، گفته می‌شود خانم کافمن از روی راه پله ها ماهی‌گیری می‌کرده است.</a:t>
            </a:r>
            <a:endParaRPr lang="fa-IR" dirty="0">
              <a:solidFill>
                <a:schemeClr val="accent6">
                  <a:lumMod val="75000"/>
                </a:schemeClr>
              </a:solidFill>
              <a:cs typeface="2  Bardiya" panose="00000400000000000000" pitchFamily="2" charset="-78"/>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47" y="3666864"/>
            <a:ext cx="3542495" cy="21602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392494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5" name="Rectangle 4"/>
          <p:cNvSpPr/>
          <p:nvPr/>
        </p:nvSpPr>
        <p:spPr>
          <a:xfrm>
            <a:off x="4318782" y="615853"/>
            <a:ext cx="6907236" cy="400110"/>
          </a:xfrm>
          <a:prstGeom prst="rect">
            <a:avLst/>
          </a:prstGeom>
        </p:spPr>
        <p:txBody>
          <a:bodyPr wrap="square">
            <a:spAutoFit/>
          </a:bodyPr>
          <a:lstStyle/>
          <a:p>
            <a:r>
              <a:rPr lang="fa-IR" sz="2000" b="1" dirty="0">
                <a:solidFill>
                  <a:schemeClr val="accent6">
                    <a:lumMod val="75000"/>
                  </a:schemeClr>
                </a:solidFill>
                <a:latin typeface="Tahoma" panose="020B0604030504040204" pitchFamily="34" charset="0"/>
                <a:cs typeface="2  Bardiya" panose="00000400000000000000" pitchFamily="2" charset="-78"/>
              </a:rPr>
              <a:t>یکپارچگی با مد نظر قرار دادن جزئیات بسیط و کلی تا جزئیات ریز و فرعی اعمال </a:t>
            </a:r>
            <a:r>
              <a:rPr lang="fa-IR" sz="2000" b="1" dirty="0" smtClean="0">
                <a:solidFill>
                  <a:schemeClr val="accent6">
                    <a:lumMod val="75000"/>
                  </a:schemeClr>
                </a:solidFill>
                <a:latin typeface="Tahoma" panose="020B0604030504040204" pitchFamily="34" charset="0"/>
                <a:cs typeface="2  Bardiya" panose="00000400000000000000" pitchFamily="2" charset="-78"/>
              </a:rPr>
              <a:t>شد :</a:t>
            </a:r>
            <a:endParaRPr lang="fa-IR" sz="2000" b="1" dirty="0">
              <a:solidFill>
                <a:schemeClr val="accent6">
                  <a:lumMod val="75000"/>
                </a:schemeClr>
              </a:solidFill>
              <a:cs typeface="2  Bardiya" panose="00000400000000000000" pitchFamily="2" charset="-78"/>
            </a:endParaRPr>
          </a:p>
        </p:txBody>
      </p:sp>
      <p:sp>
        <p:nvSpPr>
          <p:cNvPr id="6" name="Rectangle 5"/>
          <p:cNvSpPr/>
          <p:nvPr/>
        </p:nvSpPr>
        <p:spPr>
          <a:xfrm>
            <a:off x="4631632" y="2971871"/>
            <a:ext cx="5327099" cy="369332"/>
          </a:xfrm>
          <a:prstGeom prst="rect">
            <a:avLst/>
          </a:prstGeom>
        </p:spPr>
        <p:txBody>
          <a:bodyPr wrap="non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شیشه ها روی دیواره سنگی نصب شدند </a:t>
            </a:r>
            <a:r>
              <a:rPr lang="fa-IR" dirty="0" smtClean="0">
                <a:solidFill>
                  <a:schemeClr val="accent6">
                    <a:lumMod val="75000"/>
                  </a:schemeClr>
                </a:solidFill>
                <a:latin typeface="Tahoma" panose="020B0604030504040204" pitchFamily="34" charset="0"/>
                <a:cs typeface="2  Bardiya" panose="00000400000000000000" pitchFamily="2" charset="-78"/>
              </a:rPr>
              <a:t>و از </a:t>
            </a:r>
            <a:r>
              <a:rPr lang="fa-IR" dirty="0">
                <a:solidFill>
                  <a:schemeClr val="accent6">
                    <a:lumMod val="75000"/>
                  </a:schemeClr>
                </a:solidFill>
                <a:latin typeface="Tahoma" panose="020B0604030504040204" pitchFamily="34" charset="0"/>
                <a:cs typeface="2  Bardiya" panose="00000400000000000000" pitchFamily="2" charset="-78"/>
              </a:rPr>
              <a:t>هیچ چارچوب فلزی استفاده نشد</a:t>
            </a:r>
            <a:endParaRPr lang="fa-IR" dirty="0">
              <a:solidFill>
                <a:schemeClr val="accent6">
                  <a:lumMod val="75000"/>
                </a:schemeClr>
              </a:solidFill>
              <a:cs typeface="2  Bardiya" panose="00000400000000000000" pitchFamily="2" charset="-78"/>
            </a:endParaRPr>
          </a:p>
        </p:txBody>
      </p:sp>
      <p:sp>
        <p:nvSpPr>
          <p:cNvPr id="7" name="Rectangle 6"/>
          <p:cNvSpPr/>
          <p:nvPr/>
        </p:nvSpPr>
        <p:spPr>
          <a:xfrm>
            <a:off x="1997612" y="3696962"/>
            <a:ext cx="7961119" cy="369332"/>
          </a:xfrm>
          <a:prstGeom prst="rect">
            <a:avLst/>
          </a:prstGeom>
        </p:spPr>
        <p:txBody>
          <a:bodyPr wrap="squar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از تیرک پیش آمده در اتاق نشیمن یک پلکان مستقیماً به سمت پائین و به طرف نهر زیر خانه امتداد </a:t>
            </a:r>
            <a:r>
              <a:rPr lang="fa-IR" dirty="0" smtClean="0">
                <a:solidFill>
                  <a:schemeClr val="accent6">
                    <a:lumMod val="75000"/>
                  </a:schemeClr>
                </a:solidFill>
                <a:latin typeface="Tahoma" panose="020B0604030504040204" pitchFamily="34" charset="0"/>
                <a:cs typeface="2  Bardiya" panose="00000400000000000000" pitchFamily="2" charset="-78"/>
              </a:rPr>
              <a:t>دارد</a:t>
            </a:r>
            <a:endParaRPr lang="fa-IR" dirty="0">
              <a:solidFill>
                <a:schemeClr val="accent6">
                  <a:lumMod val="75000"/>
                </a:schemeClr>
              </a:solidFill>
              <a:cs typeface="2  Bardiya" panose="00000400000000000000" pitchFamily="2" charset="-78"/>
            </a:endParaRPr>
          </a:p>
        </p:txBody>
      </p:sp>
      <p:sp>
        <p:nvSpPr>
          <p:cNvPr id="8" name="Rectangle 7"/>
          <p:cNvSpPr/>
          <p:nvPr/>
        </p:nvSpPr>
        <p:spPr>
          <a:xfrm>
            <a:off x="1111348" y="2349676"/>
            <a:ext cx="8847383" cy="369332"/>
          </a:xfrm>
          <a:prstGeom prst="rect">
            <a:avLst/>
          </a:prstGeom>
        </p:spPr>
        <p:txBody>
          <a:bodyPr wrap="square">
            <a:spAutoFit/>
          </a:bodyPr>
          <a:lstStyle/>
          <a:p>
            <a:r>
              <a:rPr lang="fa-IR" dirty="0" smtClean="0">
                <a:solidFill>
                  <a:schemeClr val="accent6">
                    <a:lumMod val="75000"/>
                  </a:schemeClr>
                </a:solidFill>
                <a:latin typeface="Tahoma" panose="020B0604030504040204" pitchFamily="34" charset="0"/>
                <a:cs typeface="2  Bardiya" panose="00000400000000000000" pitchFamily="2" charset="-78"/>
              </a:rPr>
              <a:t>در پلی که خانه </a:t>
            </a:r>
            <a:r>
              <a:rPr lang="fa-IR" dirty="0">
                <a:solidFill>
                  <a:schemeClr val="accent6">
                    <a:lumMod val="75000"/>
                  </a:schemeClr>
                </a:solidFill>
                <a:latin typeface="Tahoma" panose="020B0604030504040204" pitchFamily="34" charset="0"/>
                <a:cs typeface="2  Bardiya" panose="00000400000000000000" pitchFamily="2" charset="-78"/>
              </a:rPr>
              <a:t>اصلی را به خانه مهمانان و بخش خدمه وصل می </a:t>
            </a:r>
            <a:r>
              <a:rPr lang="fa-IR" dirty="0" smtClean="0">
                <a:solidFill>
                  <a:schemeClr val="accent6">
                    <a:lumMod val="75000"/>
                  </a:schemeClr>
                </a:solidFill>
                <a:latin typeface="Tahoma" panose="020B0604030504040204" pitchFamily="34" charset="0"/>
                <a:cs typeface="2  Bardiya" panose="00000400000000000000" pitchFamily="2" charset="-78"/>
              </a:rPr>
              <a:t>کند </a:t>
            </a:r>
            <a:r>
              <a:rPr lang="fa-IR" dirty="0">
                <a:solidFill>
                  <a:schemeClr val="accent6">
                    <a:lumMod val="75000"/>
                  </a:schemeClr>
                </a:solidFill>
                <a:latin typeface="Tahoma" panose="020B0604030504040204" pitchFamily="34" charset="0"/>
                <a:cs typeface="2  Bardiya" panose="00000400000000000000" pitchFamily="2" charset="-78"/>
              </a:rPr>
              <a:t>یک چشمه آب چکان طبیعی در داخل </a:t>
            </a:r>
            <a:r>
              <a:rPr lang="fa-IR" dirty="0" smtClean="0">
                <a:solidFill>
                  <a:schemeClr val="accent6">
                    <a:lumMod val="75000"/>
                  </a:schemeClr>
                </a:solidFill>
                <a:latin typeface="Tahoma" panose="020B0604030504040204" pitchFamily="34" charset="0"/>
                <a:cs typeface="2  Bardiya" panose="00000400000000000000" pitchFamily="2" charset="-78"/>
              </a:rPr>
              <a:t>برپاست</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5912430" y="4422053"/>
            <a:ext cx="4046301" cy="369332"/>
          </a:xfrm>
          <a:prstGeom prst="rect">
            <a:avLst/>
          </a:prstGeom>
        </p:spPr>
        <p:txBody>
          <a:bodyPr wrap="non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اتاق خوابها </a:t>
            </a:r>
            <a:r>
              <a:rPr lang="fa-IR" dirty="0" smtClean="0">
                <a:solidFill>
                  <a:schemeClr val="accent6">
                    <a:lumMod val="75000"/>
                  </a:schemeClr>
                </a:solidFill>
                <a:latin typeface="Tahoma" panose="020B0604030504040204" pitchFamily="34" charset="0"/>
                <a:cs typeface="2  Bardiya" panose="00000400000000000000" pitchFamily="2" charset="-78"/>
              </a:rPr>
              <a:t>کوچکند و </a:t>
            </a:r>
            <a:r>
              <a:rPr lang="fa-IR" dirty="0">
                <a:solidFill>
                  <a:schemeClr val="accent6">
                    <a:lumMod val="75000"/>
                  </a:schemeClr>
                </a:solidFill>
                <a:latin typeface="Tahoma" panose="020B0604030504040204" pitchFamily="34" charset="0"/>
                <a:cs typeface="2  Bardiya" panose="00000400000000000000" pitchFamily="2" charset="-78"/>
              </a:rPr>
              <a:t>بعضی از آنها نیز سقفی کوتاه </a:t>
            </a:r>
            <a:r>
              <a:rPr lang="fa-IR" dirty="0" smtClean="0">
                <a:solidFill>
                  <a:schemeClr val="accent6">
                    <a:lumMod val="75000"/>
                  </a:schemeClr>
                </a:solidFill>
                <a:latin typeface="Tahoma" panose="020B0604030504040204" pitchFamily="34" charset="0"/>
                <a:cs typeface="2  Bardiya" panose="00000400000000000000" pitchFamily="2" charset="-78"/>
              </a:rPr>
              <a:t>دارند</a:t>
            </a:r>
            <a:endParaRPr lang="fa-IR" dirty="0">
              <a:solidFill>
                <a:schemeClr val="accent6">
                  <a:lumMod val="75000"/>
                </a:schemeClr>
              </a:solidFill>
              <a:cs typeface="2  Bardiya" panose="00000400000000000000" pitchFamily="2" charset="-78"/>
            </a:endParaRPr>
          </a:p>
        </p:txBody>
      </p:sp>
      <p:sp>
        <p:nvSpPr>
          <p:cNvPr id="10" name="Rectangle 9"/>
          <p:cNvSpPr/>
          <p:nvPr/>
        </p:nvSpPr>
        <p:spPr>
          <a:xfrm>
            <a:off x="3291521" y="5103032"/>
            <a:ext cx="6667210" cy="369332"/>
          </a:xfrm>
          <a:prstGeom prst="rect">
            <a:avLst/>
          </a:prstGeom>
        </p:spPr>
        <p:txBody>
          <a:bodyPr wrap="non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دالانها ، بالکن ها، و درب های خروجی (دور این خانه</a:t>
            </a:r>
            <a:r>
              <a:rPr lang="fa-IR" dirty="0" smtClean="0">
                <a:solidFill>
                  <a:schemeClr val="accent6">
                    <a:lumMod val="75000"/>
                  </a:schemeClr>
                </a:solidFill>
                <a:latin typeface="Tahoma" panose="020B0604030504040204" pitchFamily="34" charset="0"/>
                <a:cs typeface="2  Bardiya" panose="00000400000000000000" pitchFamily="2" charset="-78"/>
              </a:rPr>
              <a:t>) مکانهای مورد علاقه هر بازدیدکننده ای است</a:t>
            </a:r>
            <a:r>
              <a:rPr lang="fa-IR" dirty="0">
                <a:solidFill>
                  <a:schemeClr val="accent6">
                    <a:lumMod val="75000"/>
                  </a:schemeClr>
                </a:solidFill>
                <a:latin typeface="Tahoma" panose="020B0604030504040204" pitchFamily="34" charset="0"/>
                <a:cs typeface="2  Bardiya" panose="00000400000000000000" pitchFamily="2" charset="-78"/>
              </a:rPr>
              <a:t> </a:t>
            </a:r>
            <a:endParaRPr lang="fa-IR" dirty="0">
              <a:solidFill>
                <a:schemeClr val="accent6">
                  <a:lumMod val="75000"/>
                </a:schemeClr>
              </a:solidFill>
              <a:cs typeface="2  Bardiya" panose="00000400000000000000" pitchFamily="2" charset="-78"/>
            </a:endParaRPr>
          </a:p>
        </p:txBody>
      </p:sp>
      <p:sp>
        <p:nvSpPr>
          <p:cNvPr id="11" name="Rectangle 10"/>
          <p:cNvSpPr/>
          <p:nvPr/>
        </p:nvSpPr>
        <p:spPr>
          <a:xfrm>
            <a:off x="1364566" y="1387398"/>
            <a:ext cx="8594165" cy="646331"/>
          </a:xfrm>
          <a:prstGeom prst="rect">
            <a:avLst/>
          </a:prstGeom>
        </p:spPr>
        <p:txBody>
          <a:bodyPr wrap="square">
            <a:spAutoFit/>
          </a:bodyPr>
          <a:lstStyle/>
          <a:p>
            <a:r>
              <a:rPr lang="fa-IR" dirty="0" smtClean="0">
                <a:solidFill>
                  <a:schemeClr val="accent6">
                    <a:lumMod val="75000"/>
                  </a:schemeClr>
                </a:solidFill>
                <a:latin typeface="Tahoma" panose="020B0604030504040204" pitchFamily="34" charset="0"/>
                <a:cs typeface="2  Bardiya" panose="00000400000000000000" pitchFamily="2" charset="-78"/>
              </a:rPr>
              <a:t>در بهار </a:t>
            </a:r>
            <a:r>
              <a:rPr lang="fa-IR" dirty="0">
                <a:solidFill>
                  <a:schemeClr val="accent6">
                    <a:lumMod val="75000"/>
                  </a:schemeClr>
                </a:solidFill>
                <a:latin typeface="Tahoma" panose="020B0604030504040204" pitchFamily="34" charset="0"/>
                <a:cs typeface="2  Bardiya" panose="00000400000000000000" pitchFamily="2" charset="-78"/>
              </a:rPr>
              <a:t>وقتیکه برف ها آب می </a:t>
            </a:r>
            <a:r>
              <a:rPr lang="fa-IR" dirty="0" smtClean="0">
                <a:solidFill>
                  <a:schemeClr val="accent6">
                    <a:lumMod val="75000"/>
                  </a:schemeClr>
                </a:solidFill>
                <a:latin typeface="Tahoma" panose="020B0604030504040204" pitchFamily="34" charset="0"/>
                <a:cs typeface="2  Bardiya" panose="00000400000000000000" pitchFamily="2" charset="-78"/>
              </a:rPr>
              <a:t>شوند دیواره </a:t>
            </a:r>
            <a:r>
              <a:rPr lang="fa-IR" dirty="0">
                <a:solidFill>
                  <a:schemeClr val="accent6">
                    <a:lumMod val="75000"/>
                  </a:schemeClr>
                </a:solidFill>
                <a:latin typeface="Tahoma" panose="020B0604030504040204" pitchFamily="34" charset="0"/>
                <a:cs typeface="2  Bardiya" panose="00000400000000000000" pitchFamily="2" charset="-78"/>
              </a:rPr>
              <a:t>های سنگی دارای کانی های طبیعی </a:t>
            </a:r>
            <a:r>
              <a:rPr lang="fa-IR" dirty="0" smtClean="0">
                <a:solidFill>
                  <a:schemeClr val="accent6">
                    <a:lumMod val="75000"/>
                  </a:schemeClr>
                </a:solidFill>
                <a:latin typeface="Tahoma" panose="020B0604030504040204" pitchFamily="34" charset="0"/>
                <a:cs typeface="2  Bardiya" panose="00000400000000000000" pitchFamily="2" charset="-78"/>
              </a:rPr>
              <a:t>هستند و تیرهای تراس </a:t>
            </a:r>
            <a:r>
              <a:rPr lang="fa-IR" dirty="0">
                <a:solidFill>
                  <a:schemeClr val="accent6">
                    <a:lumMod val="75000"/>
                  </a:schemeClr>
                </a:solidFill>
                <a:latin typeface="Tahoma" panose="020B0604030504040204" pitchFamily="34" charset="0"/>
                <a:cs typeface="2  Bardiya" panose="00000400000000000000" pitchFamily="2" charset="-78"/>
              </a:rPr>
              <a:t>شکل صخره ها </a:t>
            </a:r>
            <a:r>
              <a:rPr lang="fa-IR" dirty="0" smtClean="0">
                <a:solidFill>
                  <a:schemeClr val="accent6">
                    <a:lumMod val="75000"/>
                  </a:schemeClr>
                </a:solidFill>
                <a:latin typeface="Tahoma" panose="020B0604030504040204" pitchFamily="34" charset="0"/>
                <a:cs typeface="2  Bardiya" panose="00000400000000000000" pitchFamily="2" charset="-78"/>
              </a:rPr>
              <a:t>می یابند وصدای </a:t>
            </a:r>
            <a:r>
              <a:rPr lang="fa-IR" dirty="0">
                <a:solidFill>
                  <a:schemeClr val="accent6">
                    <a:lumMod val="75000"/>
                  </a:schemeClr>
                </a:solidFill>
                <a:latin typeface="Tahoma" panose="020B0604030504040204" pitchFamily="34" charset="0"/>
                <a:cs typeface="2  Bardiya" panose="00000400000000000000" pitchFamily="2" charset="-78"/>
              </a:rPr>
              <a:t>آبی که از ورودی آبشار بیرران</a:t>
            </a:r>
            <a:r>
              <a:rPr lang="fa-IR" dirty="0" smtClean="0">
                <a:solidFill>
                  <a:schemeClr val="accent6">
                    <a:lumMod val="75000"/>
                  </a:schemeClr>
                </a:solidFill>
                <a:latin typeface="Tahoma" panose="020B0604030504040204" pitchFamily="34" charset="0"/>
                <a:cs typeface="2  Bardiya" panose="00000400000000000000" pitchFamily="2" charset="-78"/>
              </a:rPr>
              <a:t> </a:t>
            </a:r>
            <a:r>
              <a:rPr lang="fa-IR" dirty="0">
                <a:solidFill>
                  <a:schemeClr val="accent6">
                    <a:lumMod val="75000"/>
                  </a:schemeClr>
                </a:solidFill>
                <a:latin typeface="Tahoma" panose="020B0604030504040204" pitchFamily="34" charset="0"/>
                <a:cs typeface="2  Bardiya" panose="00000400000000000000" pitchFamily="2" charset="-78"/>
              </a:rPr>
              <a:t>چکه میکند </a:t>
            </a:r>
            <a:r>
              <a:rPr lang="fa-IR" dirty="0" smtClean="0">
                <a:solidFill>
                  <a:schemeClr val="accent6">
                    <a:lumMod val="75000"/>
                  </a:schemeClr>
                </a:solidFill>
                <a:latin typeface="Tahoma" panose="020B0604030504040204" pitchFamily="34" charset="0"/>
                <a:cs typeface="2  Bardiya" panose="00000400000000000000" pitchFamily="2" charset="-78"/>
              </a:rPr>
              <a:t>یک </a:t>
            </a:r>
            <a:r>
              <a:rPr lang="fa-IR" dirty="0">
                <a:solidFill>
                  <a:schemeClr val="accent6">
                    <a:lumMod val="75000"/>
                  </a:schemeClr>
                </a:solidFill>
                <a:latin typeface="Tahoma" panose="020B0604030504040204" pitchFamily="34" charset="0"/>
                <a:cs typeface="2  Bardiya" panose="00000400000000000000" pitchFamily="2" charset="-78"/>
              </a:rPr>
              <a:t>هارمونی کامل در طبیعت اطراف </a:t>
            </a:r>
            <a:r>
              <a:rPr lang="fa-IR" dirty="0" smtClean="0">
                <a:solidFill>
                  <a:schemeClr val="accent6">
                    <a:lumMod val="75000"/>
                  </a:schemeClr>
                </a:solidFill>
                <a:latin typeface="Tahoma" panose="020B0604030504040204" pitchFamily="34" charset="0"/>
                <a:cs typeface="2  Bardiya" panose="00000400000000000000" pitchFamily="2" charset="-78"/>
              </a:rPr>
              <a:t>بوجود می آورد</a:t>
            </a:r>
            <a:endParaRPr lang="fa-IR" dirty="0">
              <a:solidFill>
                <a:schemeClr val="accent6">
                  <a:lumMod val="75000"/>
                </a:schemeClr>
              </a:solidFill>
              <a:cs typeface="2  Bardiya" panose="00000400000000000000" pitchFamily="2" charset="-78"/>
            </a:endParaRPr>
          </a:p>
        </p:txBody>
      </p:sp>
      <p:sp>
        <p:nvSpPr>
          <p:cNvPr id="12" name="Oval 11"/>
          <p:cNvSpPr/>
          <p:nvPr/>
        </p:nvSpPr>
        <p:spPr>
          <a:xfrm>
            <a:off x="10046421" y="1471412"/>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3" name="Oval 12"/>
          <p:cNvSpPr/>
          <p:nvPr/>
        </p:nvSpPr>
        <p:spPr>
          <a:xfrm>
            <a:off x="10046418" y="2410849"/>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4" name="Oval 13"/>
          <p:cNvSpPr/>
          <p:nvPr/>
        </p:nvSpPr>
        <p:spPr>
          <a:xfrm>
            <a:off x="10046418" y="3030747"/>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5" name="Oval 14"/>
          <p:cNvSpPr/>
          <p:nvPr/>
        </p:nvSpPr>
        <p:spPr>
          <a:xfrm>
            <a:off x="10046418" y="3758945"/>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Oval 15"/>
          <p:cNvSpPr/>
          <p:nvPr/>
        </p:nvSpPr>
        <p:spPr>
          <a:xfrm>
            <a:off x="10046418" y="4487143"/>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7" name="Oval 16"/>
          <p:cNvSpPr/>
          <p:nvPr/>
        </p:nvSpPr>
        <p:spPr>
          <a:xfrm>
            <a:off x="10046417" y="5159421"/>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9" name="Rectangle 18"/>
          <p:cNvSpPr/>
          <p:nvPr/>
        </p:nvSpPr>
        <p:spPr>
          <a:xfrm>
            <a:off x="2658794" y="5828123"/>
            <a:ext cx="7295231" cy="646331"/>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رنگهای انتخابی اولیه رایت برای طراحی : رنگ خاک سرخ روشن برای قسمت بتنی و یک نوع رنگ قرمز خاص (بنام چروکی) برای قسمت های فولادی</a:t>
            </a:r>
            <a:endParaRPr lang="fa-IR" dirty="0">
              <a:solidFill>
                <a:schemeClr val="accent6">
                  <a:lumMod val="75000"/>
                </a:schemeClr>
              </a:solidFill>
              <a:cs typeface="2  Bardiya" panose="00000400000000000000" pitchFamily="2" charset="-78"/>
            </a:endParaRPr>
          </a:p>
        </p:txBody>
      </p:sp>
      <p:sp>
        <p:nvSpPr>
          <p:cNvPr id="20" name="Oval 19"/>
          <p:cNvSpPr/>
          <p:nvPr/>
        </p:nvSpPr>
        <p:spPr>
          <a:xfrm>
            <a:off x="10046416" y="5873583"/>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186176038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ectangle 1"/>
          <p:cNvSpPr/>
          <p:nvPr/>
        </p:nvSpPr>
        <p:spPr>
          <a:xfrm>
            <a:off x="8961120" y="666402"/>
            <a:ext cx="2391508"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فضای</a:t>
            </a:r>
            <a:r>
              <a:rPr lang="fa-IR" dirty="0" smtClean="0">
                <a:solidFill>
                  <a:schemeClr val="accent6">
                    <a:lumMod val="75000"/>
                  </a:schemeClr>
                </a:solidFill>
                <a:latin typeface="Tahoma" panose="020B0604030504040204" pitchFamily="34" charset="0"/>
                <a:cs typeface="2  Bardiya" panose="00000400000000000000" pitchFamily="2" charset="-78"/>
              </a:rPr>
              <a:t> نشیمن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اصلی این خانه</a:t>
            </a:r>
            <a:endParaRPr lang="fa-IR" dirty="0">
              <a:solidFill>
                <a:schemeClr val="accent6">
                  <a:lumMod val="75000"/>
                </a:schemeClr>
              </a:solidFill>
              <a:cs typeface="2  Bardiya" panose="00000400000000000000" pitchFamily="2" charset="-78"/>
            </a:endParaRPr>
          </a:p>
        </p:txBody>
      </p:sp>
      <p:sp>
        <p:nvSpPr>
          <p:cNvPr id="3" name="Left Arrow 2"/>
          <p:cNvSpPr/>
          <p:nvPr/>
        </p:nvSpPr>
        <p:spPr>
          <a:xfrm>
            <a:off x="8271803" y="728841"/>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5359791" y="675194"/>
            <a:ext cx="2785404"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پنجره های سرتاسری و کف سنگی</a:t>
            </a:r>
            <a:endParaRPr lang="fa-IR" dirty="0">
              <a:solidFill>
                <a:schemeClr val="accent6">
                  <a:lumMod val="75000"/>
                </a:schemeClr>
              </a:solidFill>
              <a:cs typeface="2  Bardiya" panose="00000400000000000000" pitchFamily="2" charset="-78"/>
            </a:endParaRPr>
          </a:p>
        </p:txBody>
      </p:sp>
      <p:sp>
        <p:nvSpPr>
          <p:cNvPr id="5" name="Rectangle 4"/>
          <p:cNvSpPr/>
          <p:nvPr/>
        </p:nvSpPr>
        <p:spPr>
          <a:xfrm>
            <a:off x="2049195" y="1288925"/>
            <a:ext cx="6096000" cy="369332"/>
          </a:xfrm>
          <a:prstGeom prst="rect">
            <a:avLst/>
          </a:prstGeom>
        </p:spPr>
        <p:txBody>
          <a:bodyPr>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بر روی آبشار قرار دارد و دسترسی از چپ و راست فضای نشیمن </a:t>
            </a:r>
            <a:endParaRPr lang="fa-IR" dirty="0">
              <a:solidFill>
                <a:schemeClr val="accent6">
                  <a:lumMod val="75000"/>
                </a:schemeClr>
              </a:solidFill>
              <a:cs typeface="2  Bardiya" panose="00000400000000000000" pitchFamily="2" charset="-78"/>
            </a:endParaRPr>
          </a:p>
        </p:txBody>
      </p:sp>
      <p:sp>
        <p:nvSpPr>
          <p:cNvPr id="6" name="Rectangle 5"/>
          <p:cNvSpPr/>
          <p:nvPr/>
        </p:nvSpPr>
        <p:spPr>
          <a:xfrm>
            <a:off x="9567101" y="1164047"/>
            <a:ext cx="534121"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تراس</a:t>
            </a:r>
            <a:endParaRPr lang="fa-IR" dirty="0">
              <a:solidFill>
                <a:schemeClr val="accent6">
                  <a:lumMod val="75000"/>
                </a:schemeClr>
              </a:solidFill>
              <a:cs typeface="2  Bardiya" panose="00000400000000000000" pitchFamily="2" charset="-78"/>
            </a:endParaRPr>
          </a:p>
        </p:txBody>
      </p:sp>
      <p:sp>
        <p:nvSpPr>
          <p:cNvPr id="7" name="Left Arrow 6"/>
          <p:cNvSpPr/>
          <p:nvPr/>
        </p:nvSpPr>
        <p:spPr>
          <a:xfrm>
            <a:off x="8292903" y="1255988"/>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049195" y="1902656"/>
            <a:ext cx="6096000" cy="923330"/>
          </a:xfrm>
          <a:prstGeom prst="rect">
            <a:avLst/>
          </a:prstGeom>
        </p:spPr>
        <p:txBody>
          <a:bodyPr>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پوششی که اتاق نشمین اصلی را به آبشار وصل می‌کند و وقتی این فضا باز است صدای آبشار تمام خانه را در بر می‌گیرد و وقتی بسته است یک پس زمینه آرام و زیبا از صدای آب در خانه طنین‌انداز می‌شود</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9434052" y="1876472"/>
            <a:ext cx="944489"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روی راه‌پله </a:t>
            </a:r>
            <a:endParaRPr lang="fa-IR" dirty="0">
              <a:solidFill>
                <a:schemeClr val="accent6">
                  <a:lumMod val="75000"/>
                </a:schemeClr>
              </a:solidFill>
              <a:cs typeface="2  Bardiya" panose="00000400000000000000" pitchFamily="2" charset="-78"/>
            </a:endParaRPr>
          </a:p>
        </p:txBody>
      </p:sp>
      <p:sp>
        <p:nvSpPr>
          <p:cNvPr id="10" name="Left Arrow 9"/>
          <p:cNvSpPr/>
          <p:nvPr/>
        </p:nvSpPr>
        <p:spPr>
          <a:xfrm>
            <a:off x="8292903" y="1999509"/>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1758"/>
          <a:stretch/>
        </p:blipFill>
        <p:spPr>
          <a:xfrm>
            <a:off x="7371471" y="3086542"/>
            <a:ext cx="4220307" cy="355812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395" y="3086542"/>
            <a:ext cx="4758187" cy="35581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301846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ectangle 1"/>
          <p:cNvSpPr/>
          <p:nvPr/>
        </p:nvSpPr>
        <p:spPr>
          <a:xfrm>
            <a:off x="4572000" y="701483"/>
            <a:ext cx="6091824" cy="1338828"/>
          </a:xfrm>
          <a:prstGeom prst="rect">
            <a:avLst/>
          </a:prstGeom>
        </p:spPr>
        <p:txBody>
          <a:bodyPr wrap="square">
            <a:spAutoFit/>
          </a:bodyPr>
          <a:lstStyle/>
          <a:p>
            <a:pPr>
              <a:lnSpc>
                <a:spcPct val="150000"/>
              </a:lnSpc>
            </a:pPr>
            <a:r>
              <a:rPr lang="fa-IR" dirty="0">
                <a:solidFill>
                  <a:schemeClr val="accent6">
                    <a:lumMod val="75000"/>
                  </a:schemeClr>
                </a:solidFill>
                <a:cs typeface="2  Bardiya" panose="00000400000000000000" pitchFamily="2" charset="-78"/>
              </a:rPr>
              <a:t>هسته مرکزی و عمودی این خانه از سنگ محلی ساخته شده </a:t>
            </a:r>
            <a:endParaRPr lang="fa-IR" dirty="0" smtClean="0">
              <a:solidFill>
                <a:schemeClr val="accent6">
                  <a:lumMod val="75000"/>
                </a:schemeClr>
              </a:solidFill>
              <a:cs typeface="2  Bardiya" panose="00000400000000000000" pitchFamily="2" charset="-78"/>
            </a:endParaRPr>
          </a:p>
          <a:p>
            <a:pPr>
              <a:lnSpc>
                <a:spcPct val="150000"/>
              </a:lnSpc>
            </a:pPr>
            <a:r>
              <a:rPr lang="fa-IR" dirty="0" smtClean="0">
                <a:solidFill>
                  <a:schemeClr val="accent6">
                    <a:lumMod val="75000"/>
                  </a:schemeClr>
                </a:solidFill>
                <a:cs typeface="2  Bardiya" panose="00000400000000000000" pitchFamily="2" charset="-78"/>
              </a:rPr>
              <a:t>این </a:t>
            </a:r>
            <a:r>
              <a:rPr lang="fa-IR" dirty="0">
                <a:solidFill>
                  <a:schemeClr val="accent6">
                    <a:lumMod val="75000"/>
                  </a:schemeClr>
                </a:solidFill>
                <a:cs typeface="2  Bardiya" panose="00000400000000000000" pitchFamily="2" charset="-78"/>
              </a:rPr>
              <a:t>سنگ بزرگ در قسمت مرکزی این فضا قدمتی هزارساله دارد که خانه را به زمینی که در آن ساخته شده متصل می‌کند.</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86" y="2101288"/>
            <a:ext cx="6118676" cy="4428444"/>
          </a:xfrm>
          <a:prstGeom prst="rect">
            <a:avLst/>
          </a:prstGeom>
          <a:ln>
            <a:noFill/>
          </a:ln>
          <a:effectLst>
            <a:outerShdw blurRad="190500" algn="tl" rotWithShape="0">
              <a:srgbClr val="000000">
                <a:alpha val="70000"/>
              </a:srgbClr>
            </a:outerShdw>
          </a:effectLst>
        </p:spPr>
      </p:pic>
      <p:sp>
        <p:nvSpPr>
          <p:cNvPr id="6" name="Rectangle 5"/>
          <p:cNvSpPr/>
          <p:nvPr/>
        </p:nvSpPr>
        <p:spPr>
          <a:xfrm>
            <a:off x="6555544" y="3872378"/>
            <a:ext cx="5033598" cy="1754326"/>
          </a:xfrm>
          <a:prstGeom prst="rect">
            <a:avLst/>
          </a:prstGeom>
        </p:spPr>
        <p:txBody>
          <a:bodyPr wrap="square">
            <a:spAutoFit/>
          </a:bodyPr>
          <a:lstStyle/>
          <a:p>
            <a:pPr>
              <a:lnSpc>
                <a:spcPct val="150000"/>
              </a:lnSpc>
            </a:pPr>
            <a:r>
              <a:rPr lang="fa-IR" dirty="0">
                <a:solidFill>
                  <a:schemeClr val="accent6">
                    <a:lumMod val="75000"/>
                  </a:schemeClr>
                </a:solidFill>
                <a:cs typeface="2  Bardiya" panose="00000400000000000000" pitchFamily="2" charset="-78"/>
              </a:rPr>
              <a:t>شومینه اتاق نشیمن اصلی </a:t>
            </a:r>
            <a:r>
              <a:rPr lang="fa-IR" dirty="0" smtClean="0">
                <a:solidFill>
                  <a:schemeClr val="accent6">
                    <a:lumMod val="75000"/>
                  </a:schemeClr>
                </a:solidFill>
                <a:latin typeface="Tahoma" panose="020B0604030504040204" pitchFamily="34" charset="0"/>
                <a:cs typeface="2  Bardiya" panose="00000400000000000000" pitchFamily="2" charset="-78"/>
              </a:rPr>
              <a:t>از </a:t>
            </a:r>
            <a:r>
              <a:rPr lang="fa-IR" dirty="0">
                <a:solidFill>
                  <a:schemeClr val="accent6">
                    <a:lumMod val="75000"/>
                  </a:schemeClr>
                </a:solidFill>
                <a:latin typeface="Tahoma" panose="020B0604030504040204" pitchFamily="34" charset="0"/>
                <a:cs typeface="2  Bardiya" panose="00000400000000000000" pitchFamily="2" charset="-78"/>
              </a:rPr>
              <a:t>تجمع سنگ های سائیده </a:t>
            </a:r>
            <a:r>
              <a:rPr lang="fa-IR" dirty="0" smtClean="0">
                <a:solidFill>
                  <a:schemeClr val="accent6">
                    <a:lumMod val="75000"/>
                  </a:schemeClr>
                </a:solidFill>
                <a:latin typeface="Tahoma" panose="020B0604030504040204" pitchFamily="34" charset="0"/>
                <a:cs typeface="2  Bardiya" panose="00000400000000000000" pitchFamily="2" charset="-78"/>
              </a:rPr>
              <a:t>موجود در زمین </a:t>
            </a:r>
            <a:r>
              <a:rPr lang="fa-IR" dirty="0">
                <a:solidFill>
                  <a:schemeClr val="accent6">
                    <a:lumMod val="75000"/>
                  </a:schemeClr>
                </a:solidFill>
                <a:latin typeface="Tahoma" panose="020B0604030504040204" pitchFamily="34" charset="0"/>
                <a:cs typeface="2  Bardiya" panose="00000400000000000000" pitchFamily="2" charset="-78"/>
              </a:rPr>
              <a:t>آن منطقه </a:t>
            </a:r>
            <a:r>
              <a:rPr lang="fa-IR" dirty="0" smtClean="0">
                <a:solidFill>
                  <a:schemeClr val="accent6">
                    <a:lumMod val="75000"/>
                  </a:schemeClr>
                </a:solidFill>
                <a:latin typeface="Tahoma" panose="020B0604030504040204" pitchFamily="34" charset="0"/>
                <a:cs typeface="2  Bardiya" panose="00000400000000000000" pitchFamily="2" charset="-78"/>
              </a:rPr>
              <a:t> ساخته شد</a:t>
            </a:r>
          </a:p>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 </a:t>
            </a:r>
            <a:r>
              <a:rPr lang="fa-IR" dirty="0">
                <a:solidFill>
                  <a:schemeClr val="accent6">
                    <a:lumMod val="75000"/>
                  </a:schemeClr>
                </a:solidFill>
                <a:latin typeface="Tahoma" panose="020B0604030504040204" pitchFamily="34" charset="0"/>
                <a:cs typeface="2  Bardiya" panose="00000400000000000000" pitchFamily="2" charset="-78"/>
              </a:rPr>
              <a:t>برای ساخت سقف خانه </a:t>
            </a:r>
            <a:r>
              <a:rPr lang="fa-IR" dirty="0" smtClean="0">
                <a:solidFill>
                  <a:schemeClr val="accent6">
                    <a:lumMod val="75000"/>
                  </a:schemeClr>
                </a:solidFill>
                <a:latin typeface="Tahoma" panose="020B0604030504040204" pitchFamily="34" charset="0"/>
                <a:cs typeface="2  Bardiya" panose="00000400000000000000" pitchFamily="2" charset="-78"/>
              </a:rPr>
              <a:t>نیز </a:t>
            </a:r>
            <a:r>
              <a:rPr lang="fa-IR" dirty="0">
                <a:solidFill>
                  <a:schemeClr val="accent6">
                    <a:lumMod val="75000"/>
                  </a:schemeClr>
                </a:solidFill>
                <a:latin typeface="Tahoma" panose="020B0604030504040204" pitchFamily="34" charset="0"/>
                <a:cs typeface="2  Bardiya" panose="00000400000000000000" pitchFamily="2" charset="-78"/>
              </a:rPr>
              <a:t>از </a:t>
            </a:r>
            <a:r>
              <a:rPr lang="fa-IR" dirty="0" smtClean="0">
                <a:solidFill>
                  <a:schemeClr val="accent6">
                    <a:lumMod val="75000"/>
                  </a:schemeClr>
                </a:solidFill>
                <a:latin typeface="Tahoma" panose="020B0604030504040204" pitchFamily="34" charset="0"/>
                <a:cs typeface="2  Bardiya" panose="00000400000000000000" pitchFamily="2" charset="-78"/>
              </a:rPr>
              <a:t>همین سنگها استفاده </a:t>
            </a:r>
            <a:r>
              <a:rPr lang="fa-IR" dirty="0">
                <a:solidFill>
                  <a:schemeClr val="accent6">
                    <a:lumMod val="75000"/>
                  </a:schemeClr>
                </a:solidFill>
                <a:latin typeface="Tahoma" panose="020B0604030504040204" pitchFamily="34" charset="0"/>
                <a:cs typeface="2  Bardiya" panose="00000400000000000000" pitchFamily="2" charset="-78"/>
              </a:rPr>
              <a:t>شده </a:t>
            </a:r>
            <a:r>
              <a:rPr lang="fa-IR" dirty="0" smtClean="0">
                <a:solidFill>
                  <a:schemeClr val="accent6">
                    <a:lumMod val="75000"/>
                  </a:schemeClr>
                </a:solidFill>
                <a:latin typeface="Tahoma" panose="020B0604030504040204" pitchFamily="34" charset="0"/>
                <a:cs typeface="2  Bardiya" panose="00000400000000000000" pitchFamily="2" charset="-78"/>
              </a:rPr>
              <a:t>است</a:t>
            </a:r>
            <a:endParaRPr lang="fa-IR" dirty="0">
              <a:solidFill>
                <a:schemeClr val="accent6">
                  <a:lumMod val="75000"/>
                </a:schemeClr>
              </a:solidFill>
              <a:latin typeface="Tahoma" panose="020B0604030504040204" pitchFamily="34" charset="0"/>
              <a:cs typeface="2  Bardiya" panose="00000400000000000000" pitchFamily="2" charset="-78"/>
            </a:endParaRPr>
          </a:p>
          <a:p>
            <a:pPr>
              <a:lnSpc>
                <a:spcPct val="150000"/>
              </a:lnSpc>
            </a:pPr>
            <a:endParaRPr lang="fa-IR" dirty="0"/>
          </a:p>
        </p:txBody>
      </p:sp>
      <p:sp>
        <p:nvSpPr>
          <p:cNvPr id="7" name="Oval 6"/>
          <p:cNvSpPr/>
          <p:nvPr/>
        </p:nvSpPr>
        <p:spPr>
          <a:xfrm>
            <a:off x="10812886" y="884363"/>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Oval 7"/>
          <p:cNvSpPr/>
          <p:nvPr/>
        </p:nvSpPr>
        <p:spPr>
          <a:xfrm>
            <a:off x="11597636" y="4028562"/>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415209657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ectangle 1"/>
          <p:cNvSpPr/>
          <p:nvPr/>
        </p:nvSpPr>
        <p:spPr>
          <a:xfrm>
            <a:off x="2363373" y="735565"/>
            <a:ext cx="7877908" cy="1754326"/>
          </a:xfrm>
          <a:prstGeom prst="rect">
            <a:avLst/>
          </a:prstGeom>
        </p:spPr>
        <p:txBody>
          <a:bodyPr wrap="square">
            <a:spAutoFit/>
          </a:bodyPr>
          <a:lstStyle/>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در کفپوش لبه </a:t>
            </a:r>
            <a:r>
              <a:rPr lang="fa-IR" dirty="0">
                <a:solidFill>
                  <a:schemeClr val="accent6">
                    <a:lumMod val="75000"/>
                  </a:schemeClr>
                </a:solidFill>
                <a:latin typeface="Tahoma" panose="020B0604030504040204" pitchFamily="34" charset="0"/>
                <a:cs typeface="2  Bardiya" panose="00000400000000000000" pitchFamily="2" charset="-78"/>
              </a:rPr>
              <a:t>سنگها که تا پائین زمین برآمدگی داشتند در امتداد کف اتاق </a:t>
            </a:r>
            <a:r>
              <a:rPr lang="fa-IR" dirty="0" smtClean="0">
                <a:solidFill>
                  <a:schemeClr val="accent6">
                    <a:lumMod val="75000"/>
                  </a:schemeClr>
                </a:solidFill>
                <a:latin typeface="Tahoma" panose="020B0604030504040204" pitchFamily="34" charset="0"/>
                <a:cs typeface="2  Bardiya" panose="00000400000000000000" pitchFamily="2" charset="-78"/>
              </a:rPr>
              <a:t>هارمونی </a:t>
            </a:r>
            <a:r>
              <a:rPr lang="fa-IR" dirty="0">
                <a:solidFill>
                  <a:schemeClr val="accent6">
                    <a:lumMod val="75000"/>
                  </a:schemeClr>
                </a:solidFill>
                <a:latin typeface="Tahoma" panose="020B0604030504040204" pitchFamily="34" charset="0"/>
                <a:cs typeface="2  Bardiya" panose="00000400000000000000" pitchFamily="2" charset="-78"/>
              </a:rPr>
              <a:t>قابل توجهی را بین محیط خارج و داخل ایجاد </a:t>
            </a:r>
            <a:r>
              <a:rPr lang="fa-IR" dirty="0" smtClean="0">
                <a:solidFill>
                  <a:schemeClr val="accent6">
                    <a:lumMod val="75000"/>
                  </a:schemeClr>
                </a:solidFill>
                <a:latin typeface="Tahoma" panose="020B0604030504040204" pitchFamily="34" charset="0"/>
                <a:cs typeface="2  Bardiya" panose="00000400000000000000" pitchFamily="2" charset="-78"/>
              </a:rPr>
              <a:t>کرد</a:t>
            </a:r>
          </a:p>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سنگهای </a:t>
            </a:r>
            <a:r>
              <a:rPr lang="fa-IR" dirty="0">
                <a:solidFill>
                  <a:schemeClr val="accent6">
                    <a:lumMod val="75000"/>
                  </a:schemeClr>
                </a:solidFill>
                <a:latin typeface="Tahoma" panose="020B0604030504040204" pitchFamily="34" charset="0"/>
                <a:cs typeface="2  Bardiya" panose="00000400000000000000" pitchFamily="2" charset="-78"/>
              </a:rPr>
              <a:t>کف </a:t>
            </a:r>
            <a:r>
              <a:rPr lang="fa-IR" dirty="0" smtClean="0">
                <a:solidFill>
                  <a:schemeClr val="accent6">
                    <a:lumMod val="75000"/>
                  </a:schemeClr>
                </a:solidFill>
                <a:latin typeface="Tahoma" panose="020B0604030504040204" pitchFamily="34" charset="0"/>
                <a:cs typeface="2  Bardiya" panose="00000400000000000000" pitchFamily="2" charset="-78"/>
              </a:rPr>
              <a:t>صیقلی ،  قلب </a:t>
            </a:r>
            <a:r>
              <a:rPr lang="fa-IR" dirty="0">
                <a:solidFill>
                  <a:schemeClr val="accent6">
                    <a:lumMod val="75000"/>
                  </a:schemeClr>
                </a:solidFill>
                <a:latin typeface="Tahoma" panose="020B0604030504040204" pitchFamily="34" charset="0"/>
                <a:cs typeface="2  Bardiya" panose="00000400000000000000" pitchFamily="2" charset="-78"/>
              </a:rPr>
              <a:t>خانه </a:t>
            </a:r>
            <a:r>
              <a:rPr lang="fa-IR" dirty="0" smtClean="0">
                <a:solidFill>
                  <a:schemeClr val="accent6">
                    <a:lumMod val="75000"/>
                  </a:schemeClr>
                </a:solidFill>
                <a:latin typeface="Tahoma" panose="020B0604030504040204" pitchFamily="34" charset="0"/>
                <a:cs typeface="2  Bardiya" panose="00000400000000000000" pitchFamily="2" charset="-78"/>
              </a:rPr>
              <a:t>را از </a:t>
            </a:r>
            <a:r>
              <a:rPr lang="fa-IR" dirty="0">
                <a:solidFill>
                  <a:schemeClr val="accent6">
                    <a:lumMod val="75000"/>
                  </a:schemeClr>
                </a:solidFill>
                <a:latin typeface="Tahoma" panose="020B0604030504040204" pitchFamily="34" charset="0"/>
                <a:cs typeface="2  Bardiya" panose="00000400000000000000" pitchFamily="2" charset="-78"/>
              </a:rPr>
              <a:t>حالت صاف و دشت گونه خود </a:t>
            </a:r>
            <a:r>
              <a:rPr lang="fa-IR" dirty="0" smtClean="0">
                <a:solidFill>
                  <a:schemeClr val="accent6">
                    <a:lumMod val="75000"/>
                  </a:schemeClr>
                </a:solidFill>
                <a:latin typeface="Tahoma" panose="020B0604030504040204" pitchFamily="34" charset="0"/>
                <a:cs typeface="2  Bardiya" panose="00000400000000000000" pitchFamily="2" charset="-78"/>
              </a:rPr>
              <a:t>درآورده </a:t>
            </a:r>
            <a:r>
              <a:rPr lang="fa-IR" dirty="0">
                <a:solidFill>
                  <a:schemeClr val="accent6">
                    <a:lumMod val="75000"/>
                  </a:schemeClr>
                </a:solidFill>
                <a:latin typeface="Tahoma" panose="020B0604030504040204" pitchFamily="34" charset="0"/>
                <a:cs typeface="2  Bardiya" panose="00000400000000000000" pitchFamily="2" charset="-78"/>
              </a:rPr>
              <a:t>تا تأثیر برآمدگیهای صخره های خشک را که بر اثر طوفان بوجود آمده بودند را نشان دهد. </a:t>
            </a:r>
            <a:endParaRPr lang="fa-IR" dirty="0">
              <a:solidFill>
                <a:schemeClr val="accent6">
                  <a:lumMod val="75000"/>
                </a:schemeClr>
              </a:solidFill>
              <a:cs typeface="2  Bardiya"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727" y="2762989"/>
            <a:ext cx="7078730" cy="3694082"/>
          </a:xfrm>
          <a:prstGeom prst="rect">
            <a:avLst/>
          </a:prstGeom>
          <a:ln>
            <a:noFill/>
          </a:ln>
          <a:effectLst>
            <a:outerShdw blurRad="190500" algn="tl" rotWithShape="0">
              <a:srgbClr val="000000">
                <a:alpha val="70000"/>
              </a:srgbClr>
            </a:outerShdw>
          </a:effectLst>
        </p:spPr>
      </p:pic>
      <p:sp>
        <p:nvSpPr>
          <p:cNvPr id="4" name="Oval 3"/>
          <p:cNvSpPr/>
          <p:nvPr/>
        </p:nvSpPr>
        <p:spPr>
          <a:xfrm>
            <a:off x="10241281" y="928466"/>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413789503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5" name="Oval 4"/>
          <p:cNvSpPr/>
          <p:nvPr/>
        </p:nvSpPr>
        <p:spPr>
          <a:xfrm>
            <a:off x="10073716" y="1089275"/>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 name="Rectangle 1"/>
          <p:cNvSpPr/>
          <p:nvPr/>
        </p:nvSpPr>
        <p:spPr>
          <a:xfrm>
            <a:off x="1815152" y="957070"/>
            <a:ext cx="8079475" cy="1754326"/>
          </a:xfrm>
          <a:prstGeom prst="rect">
            <a:avLst/>
          </a:prstGeom>
        </p:spPr>
        <p:txBody>
          <a:bodyPr wrap="square">
            <a:spAutoFit/>
          </a:bodyPr>
          <a:lstStyle/>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در </a:t>
            </a:r>
            <a:r>
              <a:rPr lang="fa-IR" dirty="0">
                <a:solidFill>
                  <a:schemeClr val="accent6">
                    <a:lumMod val="75000"/>
                  </a:schemeClr>
                </a:solidFill>
                <a:latin typeface="Tahoma" panose="020B0604030504040204" pitchFamily="34" charset="0"/>
                <a:cs typeface="2  Bardiya" panose="00000400000000000000" pitchFamily="2" charset="-78"/>
              </a:rPr>
              <a:t>دامنه بالایی خانه اصلی چهار طاقنمای بدون سقف وجود داشت که محل استقرار خدمتکاران و خانه مهمانان بود. این ساختمان دورافتاده و متصل به ساختمان اصلی دو سال بعد با بکارگیری کیفیت یکسانی از مواد در رابطه با جزئیات خانه اصلی ساخته شد. در قسمت محل سکونت مهمانان یک استخر کوچک شنا با فواره های آب و زهکش هایی به رودخانه زیرین ساخته شده بود. </a:t>
            </a:r>
            <a:endParaRPr lang="fa-IR" dirty="0">
              <a:solidFill>
                <a:schemeClr val="accent6">
                  <a:lumMod val="75000"/>
                </a:schemeClr>
              </a:solidFill>
              <a:cs typeface="2  Bardiya" panose="00000400000000000000" pitchFamily="2" charset="-78"/>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439" r="100000">
                        <a14:backgroundMark x1="61842" y1="93089" x2="54386" y2="97602"/>
                        <a14:backgroundMark x1="30373" y1="17348" x2="23246" y2="18618"/>
                        <a14:backgroundMark x1="32675" y1="11848" x2="34978" y2="20028"/>
                        <a14:backgroundMark x1="35088" y1="23836" x2="25548" y2="22144"/>
                        <a14:backgroundMark x1="49342" y1="12271" x2="53399" y2="14528"/>
                        <a14:backgroundMark x1="54934" y1="18900" x2="66776" y2="18618"/>
                        <a14:backgroundMark x1="72368" y1="44147" x2="57018" y2="46403"/>
                        <a14:backgroundMark x1="28180" y1="33004" x2="23684" y2="59238"/>
                        <a14:backgroundMark x1="26645" y1="72920" x2="37500" y2="70381"/>
                        <a14:backgroundMark x1="41886" y1="34979" x2="43750" y2="42595"/>
                        <a14:backgroundMark x1="48136" y1="44993" x2="53399" y2="45980"/>
                        <a14:backgroundMark x1="70504" y1="68547" x2="64803" y2="63188"/>
                        <a14:backgroundMark x1="57675" y1="54020" x2="53728" y2="53173"/>
                        <a14:backgroundMark x1="35636" y1="63611" x2="32346" y2="63611"/>
                      </a14:backgroundRemoval>
                    </a14:imgEffect>
                  </a14:imgLayer>
                </a14:imgProps>
              </a:ext>
              <a:ext uri="{28A0092B-C50C-407E-A947-70E740481C1C}">
                <a14:useLocalDpi xmlns:a14="http://schemas.microsoft.com/office/drawing/2010/main" val="0"/>
              </a:ext>
            </a:extLst>
          </a:blip>
          <a:srcRect l="13501" r="10526"/>
          <a:stretch/>
        </p:blipFill>
        <p:spPr>
          <a:xfrm>
            <a:off x="805218" y="2711396"/>
            <a:ext cx="4531057" cy="4013098"/>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0" b="54161" l="0" r="100000">
                        <a14:foregroundMark x1="17325" y1="8322" x2="30263" y2="17348"/>
                        <a14:foregroundMark x1="11513" y1="9732" x2="17763" y2="13117"/>
                        <a14:foregroundMark x1="9320" y1="9450" x2="9320" y2="9450"/>
                        <a14:foregroundMark x1="31579" y1="13963" x2="38048" y2="17207"/>
                        <a14:foregroundMark x1="39364" y1="17348" x2="44737" y2="19182"/>
                        <a14:foregroundMark x1="66338" y1="31171" x2="75439" y2="40197"/>
                        <a14:foregroundMark x1="74452" y1="30042" x2="77193" y2="29478"/>
                        <a14:foregroundMark x1="79496" y1="43583" x2="83553" y2="42454"/>
                        <a14:foregroundMark x1="81798" y1="40197" x2="81798" y2="40197"/>
                        <a14:foregroundMark x1="84649" y1="40762" x2="81031" y2="41467"/>
                        <a14:foregroundMark x1="79167" y1="44852" x2="84211" y2="45134"/>
                        <a14:foregroundMark x1="83443" y1="44852" x2="88377" y2="44852"/>
                        <a14:foregroundMark x1="77303" y1="42736" x2="78947" y2="45557"/>
                        <a14:foregroundMark x1="75768" y1="35261" x2="80482" y2="37236"/>
                      </a14:backgroundRemoval>
                    </a14:imgEffect>
                  </a14:imgLayer>
                </a14:imgProps>
              </a:ext>
              <a:ext uri="{28A0092B-C50C-407E-A947-70E740481C1C}">
                <a14:useLocalDpi xmlns:a14="http://schemas.microsoft.com/office/drawing/2010/main" val="0"/>
              </a:ext>
            </a:extLst>
          </a:blip>
          <a:srcRect l="8347" t="6437" r="8483" b="52108"/>
          <a:stretch/>
        </p:blipFill>
        <p:spPr>
          <a:xfrm>
            <a:off x="5432267" y="2816955"/>
            <a:ext cx="6184232" cy="3801979"/>
          </a:xfrm>
          <a:prstGeom prst="rect">
            <a:avLst/>
          </a:prstGeom>
        </p:spPr>
      </p:pic>
    </p:spTree>
    <p:extLst>
      <p:ext uri="{BB962C8B-B14F-4D97-AF65-F5344CB8AC3E}">
        <p14:creationId xmlns:p14="http://schemas.microsoft.com/office/powerpoint/2010/main" val="56221813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54163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576"/>
          <a:stretch/>
        </p:blipFill>
        <p:spPr>
          <a:xfrm>
            <a:off x="6987654" y="1371488"/>
            <a:ext cx="5357234" cy="409946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100000" l="500" r="90000">
                        <a14:foregroundMark x1="31000" y1="30192" x2="37583" y2="33269"/>
                        <a14:foregroundMark x1="41750" y1="36538" x2="50333" y2="35192"/>
                        <a14:foregroundMark x1="40417" y1="45192" x2="57750" y2="52885"/>
                        <a14:foregroundMark x1="81917" y1="56538" x2="61583" y2="55577"/>
                        <a14:foregroundMark x1="68500" y1="85192" x2="67667" y2="99423"/>
                        <a14:foregroundMark x1="32083" y1="67115" x2="17750" y2="68846"/>
                        <a14:foregroundMark x1="15000" y1="37308" x2="16667" y2="69808"/>
                        <a14:foregroundMark x1="12417" y1="25577" x2="12833" y2="40192"/>
                        <a14:foregroundMark x1="11333" y1="24615" x2="5667" y2="25000"/>
                        <a14:foregroundMark x1="76250" y1="79423" x2="67750" y2="79423"/>
                        <a14:foregroundMark x1="35083" y1="90385" x2="35083" y2="90385"/>
                        <a14:backgroundMark x1="20667" y1="42885" x2="27167" y2="42885"/>
                      </a14:backgroundRemoval>
                    </a14:imgEffect>
                  </a14:imgLayer>
                </a14:imgProps>
              </a:ext>
              <a:ext uri="{28A0092B-C50C-407E-A947-70E740481C1C}">
                <a14:useLocalDpi xmlns:a14="http://schemas.microsoft.com/office/drawing/2010/main" val="0"/>
              </a:ext>
            </a:extLst>
          </a:blip>
          <a:stretch>
            <a:fillRect/>
          </a:stretch>
        </p:blipFill>
        <p:spPr>
          <a:xfrm>
            <a:off x="-446964" y="2893325"/>
            <a:ext cx="12235218" cy="3964675"/>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88" b="89952" l="0" r="99520">
                        <a14:foregroundMark x1="8461" y1="46186" x2="27693" y2="44976"/>
                        <a14:foregroundMark x1="35412" y1="47942" x2="75273" y2="49758"/>
                        <a14:foregroundMark x1="37985" y1="39831" x2="54208" y2="37591"/>
                        <a14:foregroundMark x1="26690" y1="57143" x2="50065" y2="55932"/>
                        <a14:foregroundMark x1="20061" y1="51150" x2="22809" y2="55508"/>
                        <a14:foregroundMark x1="32534" y1="67070" x2="15046" y2="63257"/>
                        <a14:foregroundMark x1="33275" y1="71671" x2="33537" y2="85593"/>
                        <a14:foregroundMark x1="36415" y1="71247" x2="35412" y2="83354"/>
                        <a14:foregroundMark x1="36415" y1="74637" x2="36154" y2="87954"/>
                        <a14:foregroundMark x1="28958" y1="75847" x2="28827" y2="82567"/>
                      </a14:backgroundRemoval>
                    </a14:imgEffect>
                  </a14:imgLayer>
                </a14:imgProps>
              </a:ext>
              <a:ext uri="{28A0092B-C50C-407E-A947-70E740481C1C}">
                <a14:useLocalDpi xmlns:a14="http://schemas.microsoft.com/office/drawing/2010/main" val="0"/>
              </a:ext>
            </a:extLst>
          </a:blip>
          <a:srcRect t="19670" b="8371"/>
          <a:stretch/>
        </p:blipFill>
        <p:spPr>
          <a:xfrm>
            <a:off x="0" y="0"/>
            <a:ext cx="7606191" cy="3944204"/>
          </a:xfrm>
          <a:prstGeom prst="rect">
            <a:avLst/>
          </a:prstGeom>
        </p:spPr>
      </p:pic>
    </p:spTree>
    <p:extLst>
      <p:ext uri="{BB962C8B-B14F-4D97-AF65-F5344CB8AC3E}">
        <p14:creationId xmlns:p14="http://schemas.microsoft.com/office/powerpoint/2010/main" val="226771830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10297550" y="225083"/>
            <a:ext cx="1491175"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smtClean="0">
                <a:solidFill>
                  <a:schemeClr val="accent6">
                    <a:lumMod val="75000"/>
                  </a:schemeClr>
                </a:solidFill>
                <a:cs typeface="2  Setareh" panose="00000400000000000000" pitchFamily="2" charset="-78"/>
              </a:rPr>
              <a:t>مقدمه</a:t>
            </a:r>
            <a:endParaRPr lang="fa-IR" sz="3600" b="1" dirty="0">
              <a:solidFill>
                <a:schemeClr val="accent6">
                  <a:lumMod val="75000"/>
                </a:schemeClr>
              </a:solidFill>
              <a:cs typeface="2  Setareh" panose="00000400000000000000" pitchFamily="2" charset="-78"/>
            </a:endParaRPr>
          </a:p>
        </p:txBody>
      </p:sp>
      <p:sp>
        <p:nvSpPr>
          <p:cNvPr id="4" name="Rectangle 3"/>
          <p:cNvSpPr/>
          <p:nvPr/>
        </p:nvSpPr>
        <p:spPr>
          <a:xfrm>
            <a:off x="9192078" y="1525432"/>
            <a:ext cx="2264897" cy="430887"/>
          </a:xfrm>
          <a:prstGeom prst="rect">
            <a:avLst/>
          </a:prstGeom>
        </p:spPr>
        <p:txBody>
          <a:bodyPr wrap="square">
            <a:spAutoFit/>
          </a:bodyPr>
          <a:lstStyle/>
          <a:p>
            <a:r>
              <a:rPr lang="fa-IR" sz="2200" b="0" i="0" dirty="0" smtClean="0">
                <a:solidFill>
                  <a:schemeClr val="accent6">
                    <a:lumMod val="75000"/>
                  </a:schemeClr>
                </a:solidFill>
                <a:effectLst/>
                <a:latin typeface="Tahoma" panose="020B0604030504040204" pitchFamily="34" charset="0"/>
                <a:cs typeface="2  Bardiya" panose="00000400000000000000" pitchFamily="2" charset="-78"/>
              </a:rPr>
              <a:t>بینش معماری ارگانیک </a:t>
            </a:r>
            <a:endParaRPr lang="fa-IR" sz="2200" dirty="0">
              <a:solidFill>
                <a:schemeClr val="accent6">
                  <a:lumMod val="75000"/>
                </a:schemeClr>
              </a:solidFill>
              <a:cs typeface="2  Bardiya" panose="00000400000000000000" pitchFamily="2" charset="-78"/>
            </a:endParaRPr>
          </a:p>
        </p:txBody>
      </p:sp>
      <p:sp>
        <p:nvSpPr>
          <p:cNvPr id="5" name="Rectangle 4"/>
          <p:cNvSpPr/>
          <p:nvPr/>
        </p:nvSpPr>
        <p:spPr>
          <a:xfrm>
            <a:off x="3359344" y="1525433"/>
            <a:ext cx="4918333" cy="430887"/>
          </a:xfrm>
          <a:prstGeom prst="rect">
            <a:avLst/>
          </a:prstGeom>
        </p:spPr>
        <p:txBody>
          <a:bodyPr wrap="none">
            <a:spAutoFit/>
          </a:bodyPr>
          <a:lstStyle/>
          <a:p>
            <a:r>
              <a:rPr lang="fa-IR" sz="2200" b="0" i="0" dirty="0" smtClean="0">
                <a:solidFill>
                  <a:schemeClr val="accent6">
                    <a:lumMod val="75000"/>
                  </a:schemeClr>
                </a:solidFill>
                <a:effectLst/>
                <a:latin typeface="Tahoma" panose="020B0604030504040204" pitchFamily="34" charset="0"/>
                <a:cs typeface="2  Bardiya" panose="00000400000000000000" pitchFamily="2" charset="-78"/>
              </a:rPr>
              <a:t>ریشه در فلسفه رمانتیک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 جنبشی مقابل خرد گرایی مدرنیسم ) </a:t>
            </a:r>
            <a:endParaRPr lang="fa-IR" dirty="0">
              <a:solidFill>
                <a:schemeClr val="accent6">
                  <a:lumMod val="75000"/>
                </a:schemeClr>
              </a:solidFill>
              <a:cs typeface="2  Bardiya" panose="00000400000000000000" pitchFamily="2" charset="-78"/>
            </a:endParaRPr>
          </a:p>
        </p:txBody>
      </p:sp>
      <p:sp>
        <p:nvSpPr>
          <p:cNvPr id="6" name="Left Arrow 5"/>
          <p:cNvSpPr/>
          <p:nvPr/>
        </p:nvSpPr>
        <p:spPr>
          <a:xfrm>
            <a:off x="8502761" y="1618650"/>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3629465" y="2497012"/>
            <a:ext cx="7250735" cy="461665"/>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معماری ارگانیک در امریکا در قرن 19 توسط </a:t>
            </a:r>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فرانک فرنس </a:t>
            </a:r>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و </a:t>
            </a:r>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لویی سالیوان </a:t>
            </a:r>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شکل گرفت.</a:t>
            </a:r>
            <a:endParaRPr lang="fa-IR" sz="2000" dirty="0">
              <a:solidFill>
                <a:schemeClr val="accent6">
                  <a:lumMod val="75000"/>
                </a:schemeClr>
              </a:solidFill>
              <a:cs typeface="2  Bardiya" panose="00000400000000000000" pitchFamily="2" charset="-78"/>
            </a:endParaRPr>
          </a:p>
        </p:txBody>
      </p:sp>
      <p:sp>
        <p:nvSpPr>
          <p:cNvPr id="8" name="Oval 7"/>
          <p:cNvSpPr/>
          <p:nvPr/>
        </p:nvSpPr>
        <p:spPr>
          <a:xfrm>
            <a:off x="10936474" y="2615304"/>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Rectangle 8"/>
          <p:cNvSpPr/>
          <p:nvPr/>
        </p:nvSpPr>
        <p:spPr>
          <a:xfrm>
            <a:off x="3356800" y="3407919"/>
            <a:ext cx="5145961" cy="461665"/>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نیمه اول قرن بیستم در نوشتارها و طرح های </a:t>
            </a:r>
            <a:r>
              <a:rPr lang="fa-IR" sz="2400" i="0" dirty="0" smtClean="0">
                <a:solidFill>
                  <a:schemeClr val="accent6">
                    <a:lumMod val="75000"/>
                  </a:schemeClr>
                </a:solidFill>
                <a:effectLst/>
                <a:latin typeface="Tahoma" panose="020B0604030504040204" pitchFamily="34" charset="0"/>
                <a:cs typeface="2  Bardiya" panose="00000400000000000000" pitchFamily="2" charset="-78"/>
              </a:rPr>
              <a:t>فرانک لوید رایت</a:t>
            </a:r>
            <a:endParaRPr lang="fa-IR" sz="2000" dirty="0">
              <a:solidFill>
                <a:schemeClr val="accent6">
                  <a:lumMod val="75000"/>
                </a:schemeClr>
              </a:solidFill>
              <a:cs typeface="2  Bardiya" panose="00000400000000000000" pitchFamily="2" charset="-78"/>
            </a:endParaRPr>
          </a:p>
        </p:txBody>
      </p:sp>
      <p:sp>
        <p:nvSpPr>
          <p:cNvPr id="10" name="Rectangle 9"/>
          <p:cNvSpPr/>
          <p:nvPr/>
        </p:nvSpPr>
        <p:spPr>
          <a:xfrm>
            <a:off x="9642362" y="3454969"/>
            <a:ext cx="1228221"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 اوج شکوفایی</a:t>
            </a:r>
            <a:endParaRPr lang="fa-IR" sz="2000" dirty="0">
              <a:solidFill>
                <a:schemeClr val="accent6">
                  <a:lumMod val="75000"/>
                </a:schemeClr>
              </a:solidFill>
              <a:cs typeface="2  Bardiya" panose="00000400000000000000" pitchFamily="2" charset="-78"/>
            </a:endParaRPr>
          </a:p>
        </p:txBody>
      </p:sp>
      <p:sp>
        <p:nvSpPr>
          <p:cNvPr id="11" name="Left Arrow 10"/>
          <p:cNvSpPr/>
          <p:nvPr/>
        </p:nvSpPr>
        <p:spPr>
          <a:xfrm>
            <a:off x="8727903" y="3532797"/>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10949794" y="3562617"/>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5" name="Flowchart: Sequential Access Storage 14"/>
          <p:cNvSpPr/>
          <p:nvPr/>
        </p:nvSpPr>
        <p:spPr>
          <a:xfrm flipH="1">
            <a:off x="9833155" y="4509929"/>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accent6">
                    <a:lumMod val="75000"/>
                  </a:schemeClr>
                </a:solidFill>
                <a:cs typeface="2  Setareh" panose="00000400000000000000" pitchFamily="2" charset="-78"/>
              </a:rPr>
              <a:t>فرانک فرانتس</a:t>
            </a:r>
            <a:endParaRPr lang="fa-IR" sz="2000" dirty="0">
              <a:solidFill>
                <a:schemeClr val="accent6">
                  <a:lumMod val="75000"/>
                </a:schemeClr>
              </a:solidFill>
              <a:cs typeface="2  Setareh" panose="00000400000000000000" pitchFamily="2" charset="-78"/>
            </a:endParaRPr>
          </a:p>
        </p:txBody>
      </p:sp>
      <p:sp>
        <p:nvSpPr>
          <p:cNvPr id="17" name="Rectangle 16"/>
          <p:cNvSpPr/>
          <p:nvPr/>
        </p:nvSpPr>
        <p:spPr>
          <a:xfrm>
            <a:off x="5028321" y="5387926"/>
            <a:ext cx="4614041" cy="400110"/>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بر اساس نظریه ارگانیک همه فرم ها طبیعی و پویا هستند</a:t>
            </a:r>
            <a:endParaRPr lang="fa-IR" sz="2000" dirty="0">
              <a:solidFill>
                <a:schemeClr val="accent6">
                  <a:lumMod val="75000"/>
                </a:schemeClr>
              </a:solidFill>
              <a:cs typeface="2  Bardiya" panose="00000400000000000000" pitchFamily="2" charset="-78"/>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415" r="8031"/>
          <a:stretch/>
        </p:blipFill>
        <p:spPr>
          <a:xfrm>
            <a:off x="368265" y="528787"/>
            <a:ext cx="2304597" cy="2271331"/>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66" y="3209428"/>
            <a:ext cx="2304596" cy="25786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52741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ectangle 1"/>
          <p:cNvSpPr/>
          <p:nvPr/>
        </p:nvSpPr>
        <p:spPr>
          <a:xfrm>
            <a:off x="886264" y="855004"/>
            <a:ext cx="10199077" cy="461665"/>
          </a:xfrm>
          <a:prstGeom prst="rect">
            <a:avLst/>
          </a:prstGeom>
        </p:spPr>
        <p:txBody>
          <a:bodyPr wrap="square">
            <a:spAutoFit/>
          </a:bodyPr>
          <a:lstStyle/>
          <a:p>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سالیوان</a:t>
            </a:r>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از پایه گذاران مکتب شیکاگو و معماری مدرن در امریکا اعتقاد بسیارزیادی به فرم های طبیعی و سبک ارگانیک داشت</a:t>
            </a:r>
            <a:endParaRPr lang="fa-IR" dirty="0">
              <a:solidFill>
                <a:schemeClr val="accent6">
                  <a:lumMod val="75000"/>
                </a:schemeClr>
              </a:solidFill>
              <a:cs typeface="2  Bardiya" panose="00000400000000000000" pitchFamily="2" charset="-78"/>
            </a:endParaRPr>
          </a:p>
        </p:txBody>
      </p:sp>
      <p:sp>
        <p:nvSpPr>
          <p:cNvPr id="3" name="Rectangle 2"/>
          <p:cNvSpPr/>
          <p:nvPr/>
        </p:nvSpPr>
        <p:spPr>
          <a:xfrm>
            <a:off x="5573727" y="1457737"/>
            <a:ext cx="4693913"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سالیوان فرم تابع عملکرد را در پروسه رشد و حرکت طبیعی می دید.</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8015890" y="3499748"/>
            <a:ext cx="3283271" cy="400110"/>
          </a:xfrm>
          <a:prstGeom prst="rect">
            <a:avLst/>
          </a:prstGeom>
        </p:spPr>
        <p:txBody>
          <a:bodyPr wrap="none">
            <a:spAutoFit/>
          </a:bodyPr>
          <a:lstStyle/>
          <a:p>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ارتباط معماری با ارگانیسم های طبیعی</a:t>
            </a:r>
            <a:endParaRPr lang="fa-IR" sz="2000" b="1" dirty="0">
              <a:solidFill>
                <a:schemeClr val="accent6">
                  <a:lumMod val="75000"/>
                </a:schemeClr>
              </a:solidFill>
              <a:cs typeface="2  Bardiya" panose="00000400000000000000" pitchFamily="2" charset="-78"/>
            </a:endParaRPr>
          </a:p>
        </p:txBody>
      </p:sp>
      <p:sp>
        <p:nvSpPr>
          <p:cNvPr id="5" name="Right Brace 4"/>
          <p:cNvSpPr/>
          <p:nvPr/>
        </p:nvSpPr>
        <p:spPr>
          <a:xfrm>
            <a:off x="7512148" y="2588454"/>
            <a:ext cx="271179" cy="2138290"/>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Rectangle 5"/>
          <p:cNvSpPr/>
          <p:nvPr/>
        </p:nvSpPr>
        <p:spPr>
          <a:xfrm>
            <a:off x="4509276" y="2504050"/>
            <a:ext cx="2770309"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رابطه ی ارگانیسم ها با محیط خود</a:t>
            </a:r>
            <a:endParaRPr lang="fa-IR" sz="2000" dirty="0">
              <a:solidFill>
                <a:schemeClr val="accent6">
                  <a:lumMod val="75000"/>
                </a:schemeClr>
              </a:solidFill>
              <a:cs typeface="2  Bardiya" panose="00000400000000000000" pitchFamily="2" charset="-78"/>
            </a:endParaRPr>
          </a:p>
        </p:txBody>
      </p:sp>
      <p:sp>
        <p:nvSpPr>
          <p:cNvPr id="7" name="Rectangle 6"/>
          <p:cNvSpPr/>
          <p:nvPr/>
        </p:nvSpPr>
        <p:spPr>
          <a:xfrm>
            <a:off x="4692018" y="3156300"/>
            <a:ext cx="2587567"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وابستگی بین ارگان ها با یکدیگر</a:t>
            </a:r>
            <a:endParaRPr lang="fa-IR" sz="2000" dirty="0">
              <a:solidFill>
                <a:schemeClr val="accent6">
                  <a:lumMod val="75000"/>
                </a:schemeClr>
              </a:solidFill>
              <a:cs typeface="2  Bardiya" panose="00000400000000000000" pitchFamily="2" charset="-78"/>
            </a:endParaRPr>
          </a:p>
        </p:txBody>
      </p:sp>
      <p:sp>
        <p:nvSpPr>
          <p:cNvPr id="8" name="Rectangle 7"/>
          <p:cNvSpPr/>
          <p:nvPr/>
        </p:nvSpPr>
        <p:spPr>
          <a:xfrm>
            <a:off x="5073533" y="3808550"/>
            <a:ext cx="2206052"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رابطه ی بین فرم و عملکرد</a:t>
            </a:r>
            <a:endParaRPr lang="fa-IR" sz="2000" dirty="0">
              <a:solidFill>
                <a:schemeClr val="accent6">
                  <a:lumMod val="75000"/>
                </a:schemeClr>
              </a:solidFill>
              <a:cs typeface="2  Bardiya" panose="00000400000000000000" pitchFamily="2" charset="-78"/>
            </a:endParaRPr>
          </a:p>
        </p:txBody>
      </p:sp>
      <p:sp>
        <p:nvSpPr>
          <p:cNvPr id="9" name="Rectangle 8"/>
          <p:cNvSpPr/>
          <p:nvPr/>
        </p:nvSpPr>
        <p:spPr>
          <a:xfrm>
            <a:off x="6333492" y="4460800"/>
            <a:ext cx="946093"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اصل حیات</a:t>
            </a:r>
            <a:endParaRPr lang="fa-IR" sz="2000" dirty="0">
              <a:solidFill>
                <a:schemeClr val="accent6">
                  <a:lumMod val="75000"/>
                </a:schemeClr>
              </a:solidFill>
              <a:cs typeface="2  Bardiya" panose="00000400000000000000" pitchFamily="2" charset="-78"/>
            </a:endParaRPr>
          </a:p>
        </p:txBody>
      </p:sp>
      <p:sp>
        <p:nvSpPr>
          <p:cNvPr id="10" name="Flowchart: Sequential Access Storage 14"/>
          <p:cNvSpPr/>
          <p:nvPr/>
        </p:nvSpPr>
        <p:spPr>
          <a:xfrm flipH="1">
            <a:off x="9674949" y="4726744"/>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accent6">
                    <a:lumMod val="75000"/>
                  </a:schemeClr>
                </a:solidFill>
                <a:cs typeface="2  Setareh" panose="00000400000000000000" pitchFamily="2" charset="-78"/>
              </a:rPr>
              <a:t>فرانک رایت</a:t>
            </a:r>
            <a:endParaRPr lang="fa-IR" sz="2000" dirty="0">
              <a:solidFill>
                <a:schemeClr val="accent6">
                  <a:lumMod val="75000"/>
                </a:schemeClr>
              </a:solidFill>
              <a:cs typeface="2  Setareh" panose="00000400000000000000" pitchFamily="2" charset="-78"/>
            </a:endParaRPr>
          </a:p>
        </p:txBody>
      </p:sp>
      <p:sp>
        <p:nvSpPr>
          <p:cNvPr id="11" name="Rectangle 10"/>
          <p:cNvSpPr/>
          <p:nvPr/>
        </p:nvSpPr>
        <p:spPr>
          <a:xfrm>
            <a:off x="323557" y="5423484"/>
            <a:ext cx="9333968" cy="1015663"/>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مطالعه طبیعت مواد را آغاز کردم و دیدن آنها را آموختم...این کار نیازمند تمرکز بسیار و قدرت تصور بود. هر ماده ای می باید به گونه ای متفاوت مطرح شود. آرمان سادگی به مثابه جسمانیت ارگانیک است. طرحی که برای یک ماده مناسب بود و برای ماده ای دیگر مناسب نبود</a:t>
            </a:r>
            <a:endParaRPr lang="fa-IR" sz="2000" dirty="0">
              <a:solidFill>
                <a:schemeClr val="accent6">
                  <a:lumMod val="75000"/>
                </a:schemeClr>
              </a:solidFill>
              <a:cs typeface="2  Bardiya" panose="00000400000000000000" pitchFamily="2" charset="-78"/>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8" y="2034924"/>
            <a:ext cx="4104487" cy="31807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24982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ectangle 1"/>
          <p:cNvSpPr/>
          <p:nvPr/>
        </p:nvSpPr>
        <p:spPr>
          <a:xfrm>
            <a:off x="436098" y="2066511"/>
            <a:ext cx="10878947" cy="669414"/>
          </a:xfrm>
          <a:prstGeom prst="rect">
            <a:avLst/>
          </a:prstGeom>
        </p:spPr>
        <p:txBody>
          <a:bodyPr wrap="square">
            <a:spAutoFit/>
          </a:bodyPr>
          <a:lstStyle/>
          <a:p>
            <a:pPr>
              <a:lnSpc>
                <a:spcPts val="1500"/>
              </a:lnSpc>
            </a:pPr>
            <a:r>
              <a:rPr lang="fa-IR" sz="2400" dirty="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"هیچ خانه ای نباید روی تپه باشد، بلکه باید جزئی و بر آمده از طبیعت باشد، متعلق به آن باشد، تا تپه و خانه بتوانند با </a:t>
            </a:r>
          </a:p>
          <a:p>
            <a:pPr>
              <a:lnSpc>
                <a:spcPts val="1500"/>
              </a:lnSpc>
            </a:pPr>
            <a:endParaRPr lang="fa-IR" sz="2400" dirty="0" smtClean="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endParaRPr>
          </a:p>
          <a:p>
            <a:pPr>
              <a:lnSpc>
                <a:spcPts val="1500"/>
              </a:lnSpc>
            </a:pPr>
            <a:r>
              <a:rPr lang="fa-IR" sz="2400" dirty="0" smtClean="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هم </a:t>
            </a:r>
            <a:r>
              <a:rPr lang="fa-IR" sz="2400" dirty="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زندگی کنند و </a:t>
            </a:r>
            <a:r>
              <a:rPr lang="fa-IR" sz="2400" dirty="0" smtClean="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خوشحالی </a:t>
            </a:r>
            <a:r>
              <a:rPr lang="fa-IR" sz="2400" dirty="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هر یک به لحاظ وجودی دیگری باشد."</a:t>
            </a:r>
            <a:endParaRPr lang="en-US" sz="3200" dirty="0">
              <a:solidFill>
                <a:schemeClr val="accent6">
                  <a:lumMod val="75000"/>
                </a:schemeClr>
              </a:solidFill>
              <a:effectLst/>
              <a:latin typeface="Calibri" panose="020F0502020204030204" pitchFamily="34" charset="0"/>
              <a:ea typeface="Calibri" panose="020F0502020204030204" pitchFamily="34" charset="0"/>
              <a:cs typeface="2  Bardiya" panose="00000400000000000000" pitchFamily="2" charset="-78"/>
            </a:endParaRPr>
          </a:p>
        </p:txBody>
      </p:sp>
      <p:sp>
        <p:nvSpPr>
          <p:cNvPr id="3" name="Flowchart: Sequential Access Storage 14"/>
          <p:cNvSpPr/>
          <p:nvPr/>
        </p:nvSpPr>
        <p:spPr>
          <a:xfrm flipH="1">
            <a:off x="9911295" y="510179"/>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chemeClr val="accent6">
                    <a:lumMod val="75000"/>
                  </a:schemeClr>
                </a:solidFill>
                <a:cs typeface="2  Setareh" panose="00000400000000000000" pitchFamily="2" charset="-78"/>
              </a:rPr>
              <a:t>فرانک رایت</a:t>
            </a:r>
            <a:endParaRPr lang="fa-IR" sz="2000" dirty="0">
              <a:solidFill>
                <a:schemeClr val="accent6">
                  <a:lumMod val="75000"/>
                </a:schemeClr>
              </a:solidFill>
              <a:cs typeface="2  Setareh"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3238500"/>
            <a:ext cx="5429250" cy="3619500"/>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9925"/>
            <a:ext cx="5429250" cy="3648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659986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Rectangle 2"/>
          <p:cNvSpPr/>
          <p:nvPr/>
        </p:nvSpPr>
        <p:spPr>
          <a:xfrm>
            <a:off x="5445290" y="290119"/>
            <a:ext cx="5673348" cy="461665"/>
          </a:xfrm>
          <a:prstGeom prst="rect">
            <a:avLst/>
          </a:prstGeom>
        </p:spPr>
        <p:txBody>
          <a:bodyPr wrap="none">
            <a:spAutoFit/>
          </a:bodyPr>
          <a:lstStyle/>
          <a:p>
            <a:r>
              <a:rPr lang="fa-IR" sz="2400" b="1" i="0" dirty="0" smtClean="0">
                <a:solidFill>
                  <a:schemeClr val="accent6">
                    <a:lumMod val="75000"/>
                  </a:schemeClr>
                </a:solidFill>
                <a:effectLst/>
                <a:latin typeface="Tahoma" panose="020B0604030504040204" pitchFamily="34" charset="0"/>
                <a:cs typeface="2  Bardiya" panose="00000400000000000000" pitchFamily="2" charset="-78"/>
              </a:rPr>
              <a:t>رایت</a:t>
            </a:r>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در 20 مه 1953 در تلیسین معماری ارگانیک را در عبارات ذیل تعریف کرد:</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464234" y="1006742"/>
            <a:ext cx="11294285" cy="5047536"/>
          </a:xfrm>
          <a:prstGeom prst="rect">
            <a:avLst/>
          </a:prstGeom>
        </p:spPr>
        <p:txBody>
          <a:bodyPr wrap="square">
            <a:spAutoFit/>
          </a:bodyPr>
          <a:lstStyle/>
          <a:p>
            <a:pPr algn="just"/>
            <a:r>
              <a:rPr lang="fa-IR" b="1" i="0" dirty="0" smtClean="0">
                <a:solidFill>
                  <a:schemeClr val="accent6">
                    <a:lumMod val="75000"/>
                  </a:schemeClr>
                </a:solidFill>
                <a:effectLst/>
                <a:latin typeface="Tahoma" panose="020B0604030504040204" pitchFamily="34" charset="0"/>
                <a:cs typeface="2  Bardiya" panose="00000400000000000000" pitchFamily="2" charset="-78"/>
              </a:rPr>
              <a:t>طبیعت: </a:t>
            </a:r>
            <a:r>
              <a:rPr lang="fa-IR" dirty="0" smtClean="0">
                <a:solidFill>
                  <a:schemeClr val="accent6">
                    <a:lumMod val="75000"/>
                  </a:schemeClr>
                </a:solidFill>
                <a:effectLst/>
                <a:latin typeface="Tahoma" panose="020B0604030504040204" pitchFamily="34" charset="0"/>
                <a:cs typeface="2  Bardiya" panose="00000400000000000000" pitchFamily="2" charset="-78"/>
              </a:rPr>
              <a:t>شامل محیط خارج و داخل بنا و اجزا و مصالح آن</a:t>
            </a:r>
          </a:p>
          <a:p>
            <a:pPr algn="just"/>
            <a:endParaRPr lang="fa-IR" dirty="0" smtClean="0">
              <a:solidFill>
                <a:schemeClr val="accent6">
                  <a:lumMod val="75000"/>
                </a:schemeClr>
              </a:solidFill>
              <a:effectLst/>
              <a:latin typeface="Tahoma" panose="020B0604030504040204" pitchFamily="34" charset="0"/>
              <a:cs typeface="2  Bardiya" panose="00000400000000000000" pitchFamily="2" charset="-78"/>
            </a:endParaRPr>
          </a:p>
          <a:p>
            <a:pPr algn="just"/>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ارگانیک: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همگونی و تلفیق اجزا نسبت به کل و کل نسبت به اجزا </a:t>
            </a:r>
          </a:p>
          <a:p>
            <a:pPr algn="just"/>
            <a:endParaRPr lang="fa-IR" b="0" i="0" dirty="0" smtClean="0">
              <a:solidFill>
                <a:schemeClr val="accent6">
                  <a:lumMod val="75000"/>
                </a:schemeClr>
              </a:solidFill>
              <a:effectLst/>
              <a:latin typeface="Tahoma" panose="020B0604030504040204" pitchFamily="34" charset="0"/>
              <a:cs typeface="2  Bardiya" panose="00000400000000000000" pitchFamily="2" charset="-78"/>
            </a:endParaRPr>
          </a:p>
          <a:p>
            <a:pPr algn="just"/>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شکل تابع عملکرد: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تلفیق فرم و عملکرد و استفاده از ابداع و قدرت تفکر انسان در رابطه با عملکرد</a:t>
            </a:r>
          </a:p>
          <a:p>
            <a:pPr algn="just"/>
            <a:r>
              <a:rPr lang="fa-IR" b="0" i="0" dirty="0" smtClean="0">
                <a:solidFill>
                  <a:schemeClr val="accent6">
                    <a:lumMod val="75000"/>
                  </a:schemeClr>
                </a:solidFill>
                <a:effectLst/>
                <a:latin typeface="Tahoma" panose="020B0604030504040204" pitchFamily="34" charset="0"/>
                <a:cs typeface="2  Bardiya" panose="00000400000000000000" pitchFamily="2" charset="-78"/>
              </a:rPr>
              <a:t/>
            </a:r>
            <a:br>
              <a:rPr lang="fa-IR" b="0" i="0" dirty="0" smtClean="0">
                <a:solidFill>
                  <a:schemeClr val="accent6">
                    <a:lumMod val="75000"/>
                  </a:schemeClr>
                </a:solidFill>
                <a:effectLst/>
                <a:latin typeface="Tahoma" panose="020B0604030504040204" pitchFamily="34" charset="0"/>
                <a:cs typeface="2  Bardiya" panose="00000400000000000000" pitchFamily="2" charset="-78"/>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لطافت: </a:t>
            </a:r>
            <a:r>
              <a:rPr lang="fa-IR" i="0" dirty="0" smtClean="0">
                <a:solidFill>
                  <a:schemeClr val="accent6">
                    <a:lumMod val="75000"/>
                  </a:schemeClr>
                </a:solidFill>
                <a:effectLst/>
                <a:latin typeface="Tahoma" panose="020B0604030504040204" pitchFamily="34" charset="0"/>
                <a:cs typeface="2  Bardiya" panose="00000400000000000000" pitchFamily="2" charset="-78"/>
              </a:rPr>
              <a:t>شکل دهی مصالح و سازه سخت ساختمان را به صورت فرم های دلپذیر و انسانی، مکانیک ساختمان در اختیار انسان</a:t>
            </a:r>
          </a:p>
          <a:p>
            <a:pPr algn="just"/>
            <a:r>
              <a:rPr lang="fa-IR" b="0" i="0" dirty="0" smtClean="0">
                <a:solidFill>
                  <a:srgbClr val="333333"/>
                </a:solidFill>
                <a:effectLst/>
                <a:latin typeface="Tahoma" panose="020B0604030504040204" pitchFamily="34" charset="0"/>
              </a:rPr>
              <a:t> </a:t>
            </a:r>
            <a:br>
              <a:rPr lang="fa-IR" b="0" i="0" dirty="0" smtClean="0">
                <a:solidFill>
                  <a:srgbClr val="333333"/>
                </a:solidFill>
                <a:effectLst/>
                <a:latin typeface="Tahoma" panose="020B0604030504040204" pitchFamily="34" charset="0"/>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سنت:</a:t>
            </a:r>
            <a:r>
              <a:rPr lang="fa-IR" b="0" i="0" dirty="0" smtClean="0">
                <a:solidFill>
                  <a:srgbClr val="333333"/>
                </a:solidFill>
                <a:effectLst/>
                <a:latin typeface="Tahoma" panose="020B0604030504040204" pitchFamily="34" charset="0"/>
              </a:rPr>
              <a:t>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تبعیت سنت اساس تفکر معماری ارگانیک</a:t>
            </a:r>
            <a:r>
              <a:rPr lang="fa-IR" b="0" i="0" dirty="0" smtClean="0">
                <a:solidFill>
                  <a:srgbClr val="333333"/>
                </a:solidFill>
                <a:effectLst/>
                <a:latin typeface="Tahoma" panose="020B0604030504040204" pitchFamily="34" charset="0"/>
              </a:rPr>
              <a:t> </a:t>
            </a:r>
          </a:p>
          <a:p>
            <a:pPr algn="just"/>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
            </a:r>
            <a:br>
              <a:rPr lang="fa-IR" sz="2000" b="1" i="0" dirty="0" smtClean="0">
                <a:solidFill>
                  <a:schemeClr val="accent6">
                    <a:lumMod val="75000"/>
                  </a:schemeClr>
                </a:solidFill>
                <a:effectLst/>
                <a:latin typeface="Tahoma" panose="020B0604030504040204" pitchFamily="34" charset="0"/>
                <a:cs typeface="2  Bardiya" panose="00000400000000000000" pitchFamily="2" charset="-78"/>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تزئینات: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رابطه تزئینات به معماری همانند گل ها به شاخه های بوته</a:t>
            </a:r>
          </a:p>
          <a:p>
            <a:pPr algn="just"/>
            <a:r>
              <a:rPr lang="fa-IR" b="0" i="0" dirty="0" smtClean="0">
                <a:solidFill>
                  <a:srgbClr val="333333"/>
                </a:solidFill>
                <a:effectLst/>
                <a:latin typeface="Tahoma" panose="020B0604030504040204" pitchFamily="34" charset="0"/>
              </a:rPr>
              <a:t/>
            </a:r>
            <a:br>
              <a:rPr lang="fa-IR" b="0" i="0" dirty="0" smtClean="0">
                <a:solidFill>
                  <a:srgbClr val="333333"/>
                </a:solidFill>
                <a:effectLst/>
                <a:latin typeface="Tahoma" panose="020B0604030504040204" pitchFamily="34" charset="0"/>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روح: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روح باید در درون ساختمان وجود داشته باشد و قابل القا نیست، از داخل به خارج گسترش می یابد</a:t>
            </a:r>
            <a:r>
              <a:rPr lang="fa-IR" b="0" i="0" dirty="0" smtClean="0">
                <a:solidFill>
                  <a:srgbClr val="333333"/>
                </a:solidFill>
                <a:effectLst/>
                <a:latin typeface="Tahoma" panose="020B0604030504040204" pitchFamily="34" charset="0"/>
              </a:rPr>
              <a:t> </a:t>
            </a:r>
          </a:p>
          <a:p>
            <a:pPr algn="just"/>
            <a:r>
              <a:rPr lang="fa-IR" b="0" i="0" dirty="0" smtClean="0">
                <a:solidFill>
                  <a:srgbClr val="333333"/>
                </a:solidFill>
                <a:effectLst/>
                <a:latin typeface="Tahoma" panose="020B0604030504040204" pitchFamily="34" charset="0"/>
              </a:rPr>
              <a:t/>
            </a:r>
            <a:br>
              <a:rPr lang="fa-IR" b="0" i="0" dirty="0" smtClean="0">
                <a:solidFill>
                  <a:srgbClr val="333333"/>
                </a:solidFill>
                <a:effectLst/>
                <a:latin typeface="Tahoma" panose="020B0604030504040204" pitchFamily="34" charset="0"/>
              </a:rPr>
            </a:br>
            <a:r>
              <a:rPr lang="fa-IR" b="1" i="0" dirty="0" smtClean="0">
                <a:solidFill>
                  <a:schemeClr val="accent6">
                    <a:lumMod val="75000"/>
                  </a:schemeClr>
                </a:solidFill>
                <a:effectLst/>
                <a:latin typeface="Tahoma" panose="020B0604030504040204" pitchFamily="34" charset="0"/>
                <a:cs typeface="2  Bardiya" panose="00000400000000000000" pitchFamily="2" charset="-78"/>
              </a:rPr>
              <a:t>بعد سوم: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ضخامت و عمق</a:t>
            </a:r>
          </a:p>
          <a:p>
            <a:pPr algn="just"/>
            <a:r>
              <a:rPr lang="fa-IR" b="0" i="0" dirty="0" smtClean="0">
                <a:solidFill>
                  <a:srgbClr val="333333"/>
                </a:solidFill>
                <a:effectLst/>
                <a:latin typeface="Tahoma" panose="020B0604030504040204" pitchFamily="34" charset="0"/>
              </a:rPr>
              <a:t> </a:t>
            </a:r>
            <a:br>
              <a:rPr lang="fa-IR" b="0" i="0" dirty="0" smtClean="0">
                <a:solidFill>
                  <a:srgbClr val="333333"/>
                </a:solidFill>
                <a:effectLst/>
                <a:latin typeface="Tahoma" panose="020B0604030504040204" pitchFamily="34" charset="0"/>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فضا: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عنصری دائما در حال گسترش ، فضا یک شالوده پنهانی است که تمام ریتم های ساختمان باید از آن تبعیث شود و در آن جریان داشته باشد.</a:t>
            </a:r>
            <a:endParaRPr lang="fa-IR" b="0" i="0" dirty="0">
              <a:solidFill>
                <a:schemeClr val="accent6">
                  <a:lumMod val="75000"/>
                </a:schemeClr>
              </a:solidFill>
              <a:effectLst/>
              <a:latin typeface="Tahoma" panose="020B0604030504040204" pitchFamily="34" charset="0"/>
              <a:cs typeface="2  Bardiya"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33" y="520950"/>
            <a:ext cx="2546253" cy="32210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420793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9875520" y="225083"/>
            <a:ext cx="1913205"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smtClean="0">
                <a:solidFill>
                  <a:schemeClr val="accent6">
                    <a:lumMod val="75000"/>
                  </a:schemeClr>
                </a:solidFill>
                <a:cs typeface="2  Setareh" panose="00000400000000000000" pitchFamily="2" charset="-78"/>
              </a:rPr>
              <a:t>خانه آبشار</a:t>
            </a:r>
            <a:endParaRPr lang="fa-IR" sz="3600" b="1" dirty="0">
              <a:solidFill>
                <a:schemeClr val="accent6">
                  <a:lumMod val="75000"/>
                </a:schemeClr>
              </a:solidFill>
              <a:cs typeface="2  Setareh" panose="00000400000000000000" pitchFamily="2" charset="-78"/>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3273" y="699477"/>
            <a:ext cx="3282461" cy="2486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0307" y="1423112"/>
            <a:ext cx="7160456" cy="1200329"/>
          </a:xfrm>
          <a:prstGeom prst="rect">
            <a:avLst/>
          </a:prstGeom>
        </p:spPr>
        <p:txBody>
          <a:bodyPr wrap="square">
            <a:spAutoFit/>
          </a:bodyPr>
          <a:lstStyle/>
          <a:p>
            <a:r>
              <a:rPr lang="ar-SA" dirty="0" smtClean="0">
                <a:solidFill>
                  <a:schemeClr val="accent6">
                    <a:lumMod val="75000"/>
                  </a:schemeClr>
                </a:solidFill>
                <a:cs typeface="2  Bardiya" panose="00000400000000000000" pitchFamily="2" charset="-78"/>
              </a:rPr>
              <a:t>خانه ادوارد-جی- كافمن كه به نام خانه آبشار معروف است در سال 1936 در بالای آبشاری در </a:t>
            </a:r>
            <a:r>
              <a:rPr lang="en-US" dirty="0" smtClean="0">
                <a:solidFill>
                  <a:schemeClr val="accent6">
                    <a:lumMod val="75000"/>
                  </a:schemeClr>
                </a:solidFill>
                <a:latin typeface="Zombie Guts Yanked" pitchFamily="34" charset="0"/>
                <a:cs typeface="2  Bardiya" panose="00000400000000000000" pitchFamily="2" charset="-78"/>
              </a:rPr>
              <a:t>Ohiopyl</a:t>
            </a:r>
            <a:r>
              <a:rPr lang="ar-SA" dirty="0" smtClean="0">
                <a:solidFill>
                  <a:schemeClr val="accent6">
                    <a:lumMod val="75000"/>
                  </a:schemeClr>
                </a:solidFill>
                <a:cs typeface="2  Bardiya" panose="00000400000000000000" pitchFamily="2" charset="-78"/>
              </a:rPr>
              <a:t> در پنسيلوانيای آمريكا ساخته شد. </a:t>
            </a:r>
            <a:r>
              <a:rPr lang="fa-IR" dirty="0" smtClean="0">
                <a:solidFill>
                  <a:schemeClr val="accent6">
                    <a:lumMod val="75000"/>
                  </a:schemeClr>
                </a:solidFill>
                <a:cs typeface="2  Bardiya" panose="00000400000000000000" pitchFamily="2" charset="-78"/>
              </a:rPr>
              <a:t/>
            </a:r>
            <a:br>
              <a:rPr lang="fa-IR" dirty="0" smtClean="0">
                <a:solidFill>
                  <a:schemeClr val="accent6">
                    <a:lumMod val="75000"/>
                  </a:schemeClr>
                </a:solidFill>
                <a:cs typeface="2  Bardiya" panose="00000400000000000000" pitchFamily="2" charset="-78"/>
              </a:rPr>
            </a:br>
            <a:r>
              <a:rPr lang="fa-IR" dirty="0" smtClean="0">
                <a:solidFill>
                  <a:schemeClr val="accent6">
                    <a:lumMod val="75000"/>
                  </a:schemeClr>
                </a:solidFill>
                <a:cs typeface="2  Bardiya" panose="00000400000000000000" pitchFamily="2" charset="-78"/>
              </a:rPr>
              <a:t>طراح آن معمار معروف فرانک لوید رایت میباشد و محاسبات فنی آن توسط ویلیام وسلی پیترز انجام شده است.</a:t>
            </a:r>
            <a:endParaRPr lang="fa-IR" dirty="0">
              <a:solidFill>
                <a:schemeClr val="accent6">
                  <a:lumMod val="75000"/>
                </a:schemeClr>
              </a:solidFill>
              <a:cs typeface="2  Bardiya" panose="00000400000000000000" pitchFamily="2" charset="-78"/>
            </a:endParaRPr>
          </a:p>
        </p:txBody>
      </p:sp>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73" y="3921370"/>
            <a:ext cx="3282461" cy="24864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016327" y="3871940"/>
            <a:ext cx="7568417" cy="2585323"/>
          </a:xfrm>
          <a:prstGeom prst="rect">
            <a:avLst/>
          </a:prstGeom>
        </p:spPr>
        <p:txBody>
          <a:bodyPr wrap="square">
            <a:spAutoFit/>
          </a:bodyPr>
          <a:lstStyle/>
          <a:p>
            <a:pPr>
              <a:lnSpc>
                <a:spcPct val="150000"/>
              </a:lnSpc>
            </a:pPr>
            <a:r>
              <a:rPr lang="ar-SA" dirty="0" smtClean="0">
                <a:solidFill>
                  <a:schemeClr val="accent6">
                    <a:lumMod val="75000"/>
                  </a:schemeClr>
                </a:solidFill>
                <a:cs typeface="2  Bardiya" panose="00000400000000000000" pitchFamily="2" charset="-78"/>
              </a:rPr>
              <a:t>"خانه آبشار یکی از بزرگترین هدایای الهی وحاصل تجربه ذهن انسان بر روی كره خاكی است، من</a:t>
            </a:r>
            <a:r>
              <a:rPr lang="fa-IR" dirty="0" smtClean="0">
                <a:solidFill>
                  <a:schemeClr val="accent6">
                    <a:lumMod val="75000"/>
                  </a:schemeClr>
                </a:solidFill>
                <a:cs typeface="2  Bardiya" panose="00000400000000000000" pitchFamily="2" charset="-78"/>
              </a:rPr>
              <a:t> فکر </a:t>
            </a:r>
            <a:r>
              <a:rPr lang="ar-SA" dirty="0" smtClean="0">
                <a:solidFill>
                  <a:schemeClr val="accent6">
                    <a:lumMod val="75000"/>
                  </a:schemeClr>
                </a:solidFill>
                <a:cs typeface="2  Bardiya" panose="00000400000000000000" pitchFamily="2" charset="-78"/>
              </a:rPr>
              <a:t>می كنم تا به حال هیچ بنایی تا اين اندازه با هماهنگی و هارمونی بيان نشده است، مهمترین نکته در آن حفظ آرامش جنگل و رود وصخره است وهمه اينها بعلاوه ساختار خانه شما را به آرامش وگوش دادن به صداهای گوش نواز دعوت می كنند آن هم نه هر صدايی! بلكه صدای موسيقی آب و آبشار. </a:t>
            </a:r>
            <a:endParaRPr lang="fa-IR" dirty="0" smtClean="0">
              <a:solidFill>
                <a:schemeClr val="accent6">
                  <a:lumMod val="75000"/>
                </a:schemeClr>
              </a:solidFill>
              <a:cs typeface="2  Bardiya" panose="00000400000000000000" pitchFamily="2" charset="-78"/>
            </a:endParaRPr>
          </a:p>
          <a:p>
            <a:pPr>
              <a:lnSpc>
                <a:spcPct val="150000"/>
              </a:lnSpc>
            </a:pPr>
            <a:r>
              <a:rPr lang="ar-SA" dirty="0" smtClean="0">
                <a:solidFill>
                  <a:schemeClr val="accent6">
                    <a:lumMod val="75000"/>
                  </a:schemeClr>
                </a:solidFill>
                <a:cs typeface="2  Bardiya" panose="00000400000000000000" pitchFamily="2" charset="-78"/>
              </a:rPr>
              <a:t>اين خانه راهی است برای رسيدن به آرامش" فقط نگاه بوم شناختی این مدل"کارایی دقیق از درختها"</a:t>
            </a:r>
            <a:r>
              <a:rPr lang="en-US" dirty="0" smtClean="0">
                <a:solidFill>
                  <a:schemeClr val="accent6">
                    <a:lumMod val="75000"/>
                  </a:schemeClr>
                </a:solidFill>
                <a:latin typeface="Zombie Guts Yanked" pitchFamily="34" charset="0"/>
                <a:cs typeface="2  Bardiya" panose="00000400000000000000" pitchFamily="2" charset="-78"/>
              </a:rPr>
              <a:t>Underbrush</a:t>
            </a:r>
            <a:r>
              <a:rPr lang="ar-SA" dirty="0" smtClean="0">
                <a:solidFill>
                  <a:schemeClr val="accent6">
                    <a:lumMod val="75000"/>
                  </a:schemeClr>
                </a:solidFill>
                <a:cs typeface="2  Bardiya" panose="00000400000000000000" pitchFamily="2" charset="-78"/>
              </a:rPr>
              <a:t>"بوته ها"جزییات سنگ روی پل و جزییات سنگ بر روی زمین را نشان میدهد. </a:t>
            </a:r>
            <a:endParaRPr lang="fa-IR" dirty="0" smtClean="0">
              <a:solidFill>
                <a:schemeClr val="accent6">
                  <a:lumMod val="75000"/>
                </a:schemeClr>
              </a:solidFill>
              <a:cs typeface="2  Bardiya" panose="00000400000000000000" pitchFamily="2" charset="-78"/>
            </a:endParaRPr>
          </a:p>
        </p:txBody>
      </p:sp>
      <p:sp>
        <p:nvSpPr>
          <p:cNvPr id="8" name="Flowchart: Sequential Access Storage 14"/>
          <p:cNvSpPr/>
          <p:nvPr/>
        </p:nvSpPr>
        <p:spPr>
          <a:xfrm flipH="1">
            <a:off x="10164513" y="2746942"/>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chemeClr val="accent6">
                    <a:lumMod val="75000"/>
                  </a:schemeClr>
                </a:solidFill>
                <a:cs typeface="2  Setareh" panose="00000400000000000000" pitchFamily="2" charset="-78"/>
              </a:rPr>
              <a:t>فرانک رایت</a:t>
            </a:r>
            <a:endParaRPr lang="fa-IR" sz="2000" dirty="0">
              <a:solidFill>
                <a:schemeClr val="accent6">
                  <a:lumMod val="75000"/>
                </a:schemeClr>
              </a:solidFill>
              <a:cs typeface="2  Setareh" panose="00000400000000000000" pitchFamily="2" charset="-78"/>
            </a:endParaRPr>
          </a:p>
        </p:txBody>
      </p:sp>
    </p:spTree>
    <p:extLst>
      <p:ext uri="{BB962C8B-B14F-4D97-AF65-F5344CB8AC3E}">
        <p14:creationId xmlns:p14="http://schemas.microsoft.com/office/powerpoint/2010/main" val="364255918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376"/>
          <a:stretch/>
        </p:blipFill>
        <p:spPr bwMode="auto">
          <a:xfrm>
            <a:off x="464233" y="677655"/>
            <a:ext cx="3334043" cy="2366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49969" y="677655"/>
            <a:ext cx="7582486" cy="5170646"/>
          </a:xfrm>
          <a:prstGeom prst="rect">
            <a:avLst/>
          </a:prstGeom>
        </p:spPr>
        <p:txBody>
          <a:bodyPr wrap="square">
            <a:spAutoFit/>
          </a:bodyPr>
          <a:lstStyle/>
          <a:p>
            <a:r>
              <a:rPr lang="fa-IR" sz="2000" b="1" i="0" dirty="0" smtClean="0">
                <a:solidFill>
                  <a:schemeClr val="accent6">
                    <a:lumMod val="75000"/>
                  </a:schemeClr>
                </a:solidFill>
                <a:effectLst/>
                <a:latin typeface="wpcity-BTraffic"/>
                <a:cs typeface="2  Bardiya" panose="00000400000000000000" pitchFamily="2" charset="-78"/>
              </a:rPr>
              <a:t>موارد طراحی و اجزائی را كه رايت برای اين خانه ويلائی در نظر گرفته بود می توان در هشت مورد ذيل خلاصه كرد:</a:t>
            </a:r>
          </a:p>
          <a:p>
            <a:endParaRPr lang="fa-IR" sz="2000" b="1"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حداقل دخالت در محیط طبیعی</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تلفیق حجم ساختمان با محیط طبیعی به گونه ای که هر یک مکمل دیگری باشد.</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ایجاد فضاهای  خارجی بین ساختمان و محیط طبیعی</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تلفیق فضای داخل با خارج</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نصب پنجره های سرتاسری و از بین بردن گوشه های اتاق</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استفاده از مصالح محیط طبیعی مانند صخره ها و گیاهان چه در داخل بنا چه در خارج بنا</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نمایش مصالح به همان گونه که هست چه سنگ چه چوب و یا آجر</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استمرار نمایش مصالح از داخل به بنا</a:t>
            </a:r>
            <a:endParaRPr lang="fa-IR" b="0" i="0" dirty="0">
              <a:solidFill>
                <a:schemeClr val="accent6">
                  <a:lumMod val="75000"/>
                </a:schemeClr>
              </a:solidFill>
              <a:effectLst/>
              <a:latin typeface="wpcity-BTraffic"/>
              <a:cs typeface="2  Bardiya" panose="00000400000000000000" pitchFamily="2" charset="-78"/>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83" b="2614"/>
          <a:stretch/>
        </p:blipFill>
        <p:spPr>
          <a:xfrm>
            <a:off x="464234" y="3541199"/>
            <a:ext cx="3334043" cy="23071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997643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ounded Rectangular Callout 1"/>
          <p:cNvSpPr/>
          <p:nvPr/>
        </p:nvSpPr>
        <p:spPr>
          <a:xfrm>
            <a:off x="9748909" y="267286"/>
            <a:ext cx="1828799"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fa-IR" sz="2400" b="1" dirty="0" smtClean="0">
                <a:solidFill>
                  <a:schemeClr val="accent6">
                    <a:lumMod val="75000"/>
                  </a:schemeClr>
                </a:solidFill>
                <a:cs typeface="2  Bardiya" panose="00000400000000000000" pitchFamily="2" charset="-78"/>
              </a:rPr>
              <a:t>ایده های ساخت</a:t>
            </a:r>
            <a:endParaRPr lang="fa-IR" sz="2400" b="1" dirty="0">
              <a:solidFill>
                <a:schemeClr val="accent6">
                  <a:lumMod val="75000"/>
                </a:schemeClr>
              </a:solidFill>
              <a:cs typeface="2  Bardiya" panose="00000400000000000000" pitchFamily="2" charset="-78"/>
            </a:endParaRPr>
          </a:p>
        </p:txBody>
      </p:sp>
      <p:sp>
        <p:nvSpPr>
          <p:cNvPr id="7" name="Rectangle 6"/>
          <p:cNvSpPr/>
          <p:nvPr/>
        </p:nvSpPr>
        <p:spPr>
          <a:xfrm>
            <a:off x="417341" y="4887075"/>
            <a:ext cx="7362093" cy="1508105"/>
          </a:xfrm>
          <a:prstGeom prst="rect">
            <a:avLst/>
          </a:prstGeom>
        </p:spPr>
        <p:txBody>
          <a:bodyPr wrap="square">
            <a:spAutoFit/>
          </a:bodyPr>
          <a:lstStyle/>
          <a:p>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کافمن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 « رایت می دانست که تمامی انسانها مخلوقات طبیعتند ، بنابراین طرح معماری که در طبیعت بنا شود و با طبیعت همنوایی داشته باشد مطابق با آنچه که انسانها به آن تمایل نشان می دهند است .</a:t>
            </a:r>
          </a:p>
          <a:p>
            <a:r>
              <a:rPr lang="fa-IR" b="0" i="0" dirty="0" smtClean="0">
                <a:solidFill>
                  <a:schemeClr val="accent6">
                    <a:lumMod val="75000"/>
                  </a:schemeClr>
                </a:solidFill>
                <a:effectLst/>
                <a:latin typeface="Tahoma" panose="020B0604030504040204" pitchFamily="34" charset="0"/>
                <a:cs typeface="2  Bardiya" panose="00000400000000000000" pitchFamily="2" charset="-78"/>
              </a:rPr>
              <a:t> برای مثال اگرچه کل این خانه آبشاری توسط نواره های پهن پنجره ها باز نگه داشته می شود ، مردم درون آن کاملاً در امانند . انگار که در عمق یک غار جای گرفته‌اند ، یعنی داشتن امنیت کامل در مفهوم تپه های پشت سرشان .</a:t>
            </a:r>
            <a:endParaRPr lang="fa-IR" dirty="0">
              <a:solidFill>
                <a:schemeClr val="accent6">
                  <a:lumMod val="75000"/>
                </a:schemeClr>
              </a:solidFill>
              <a:cs typeface="2  Bardiya" panose="00000400000000000000" pitchFamily="2" charset="-78"/>
            </a:endParaRPr>
          </a:p>
        </p:txBody>
      </p:sp>
      <p:sp>
        <p:nvSpPr>
          <p:cNvPr id="8" name="Rectangle 7"/>
          <p:cNvSpPr/>
          <p:nvPr/>
        </p:nvSpPr>
        <p:spPr>
          <a:xfrm>
            <a:off x="4768948" y="1433957"/>
            <a:ext cx="6808760" cy="646331"/>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خانه آبشاری بعنوان یکی از بزرگترین شاهکارهای رایت برای هر دو خاصیت پویایی اش و نیز برای پیوستگی و یکپارچگی اش به طرز قابل توجهی با محیط پیرامونش وفق داده شده بود. </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4965895" y="2487303"/>
            <a:ext cx="6611813" cy="923330"/>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علاقه شدید رایت به معماری ژاپنی بطور قابل ملاحظه ای در طرح خانه آبشاری منعکس شد و بخصوص در اهمیت نفوذی سطوح خارجی و فضاهای درونی و تأکید شدید بر حفظ هارمونی بین انسان و طبیعت .</a:t>
            </a:r>
            <a:endParaRPr lang="fa-IR" dirty="0">
              <a:solidFill>
                <a:schemeClr val="accent6">
                  <a:lumMod val="75000"/>
                </a:schemeClr>
              </a:solidFill>
              <a:cs typeface="2  Bardiya" panose="000004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468" y="3569583"/>
            <a:ext cx="3245240" cy="2825597"/>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341" y="1026942"/>
            <a:ext cx="4667406" cy="3656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911066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b="-6000"/>
          </a:stretch>
        </a:blipFill>
        <a:effectLst/>
      </p:bgPr>
    </p:bg>
    <p:spTree>
      <p:nvGrpSpPr>
        <p:cNvPr id="1" name=""/>
        <p:cNvGrpSpPr/>
        <p:nvPr/>
      </p:nvGrpSpPr>
      <p:grpSpPr>
        <a:xfrm>
          <a:off x="0" y="0"/>
          <a:ext cx="0" cy="0"/>
          <a:chOff x="0" y="0"/>
          <a:chExt cx="0" cy="0"/>
        </a:xfrm>
      </p:grpSpPr>
      <p:sp>
        <p:nvSpPr>
          <p:cNvPr id="2" name="Rounded Rectangular Callout 1"/>
          <p:cNvSpPr/>
          <p:nvPr/>
        </p:nvSpPr>
        <p:spPr>
          <a:xfrm>
            <a:off x="9945858" y="267286"/>
            <a:ext cx="1631850"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400" b="1" dirty="0" smtClean="0">
                <a:solidFill>
                  <a:schemeClr val="accent6">
                    <a:lumMod val="75000"/>
                  </a:schemeClr>
                </a:solidFill>
                <a:cs typeface="2  Bardiya" panose="00000400000000000000" pitchFamily="2" charset="-78"/>
              </a:rPr>
              <a:t>خصوصیات بنا</a:t>
            </a:r>
            <a:endParaRPr lang="fa-IR" sz="2400" b="1" dirty="0">
              <a:solidFill>
                <a:schemeClr val="accent6">
                  <a:lumMod val="75000"/>
                </a:schemeClr>
              </a:solidFill>
              <a:cs typeface="2  Bardiya" panose="00000400000000000000" pitchFamily="2" charset="-78"/>
            </a:endParaRPr>
          </a:p>
        </p:txBody>
      </p:sp>
      <p:sp>
        <p:nvSpPr>
          <p:cNvPr id="3" name="Rectangle 2"/>
          <p:cNvSpPr/>
          <p:nvPr/>
        </p:nvSpPr>
        <p:spPr>
          <a:xfrm>
            <a:off x="5732928" y="1742664"/>
            <a:ext cx="4754901"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کف ها و بام های خانه آبشار به طور چشمگیری پیش آمده</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است</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6796874" y="5421143"/>
            <a:ext cx="3690955"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اسکلت خانه به وسیله بتون مسلح اجرا شده </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است</a:t>
            </a:r>
            <a:endParaRPr lang="fa-IR" dirty="0">
              <a:solidFill>
                <a:schemeClr val="accent6">
                  <a:lumMod val="75000"/>
                </a:schemeClr>
              </a:solidFill>
              <a:cs typeface="2  Bardiya" panose="00000400000000000000" pitchFamily="2" charset="-78"/>
            </a:endParaRPr>
          </a:p>
        </p:txBody>
      </p:sp>
      <p:sp>
        <p:nvSpPr>
          <p:cNvPr id="5" name="Rectangle 4"/>
          <p:cNvSpPr/>
          <p:nvPr/>
        </p:nvSpPr>
        <p:spPr>
          <a:xfrm>
            <a:off x="5732928" y="3537914"/>
            <a:ext cx="4695320"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سطح شناور خانه آبشار طنین انداز جریان مسیل آبشار</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می باشد</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a:t>
            </a:r>
            <a:endParaRPr lang="fa-IR" dirty="0">
              <a:solidFill>
                <a:schemeClr val="accent6">
                  <a:lumMod val="75000"/>
                </a:schemeClr>
              </a:solidFill>
              <a:cs typeface="2  Bardiya" panose="00000400000000000000" pitchFamily="2" charset="-78"/>
            </a:endParaRPr>
          </a:p>
        </p:txBody>
      </p:sp>
      <p:sp>
        <p:nvSpPr>
          <p:cNvPr id="6" name="Rectangle 5"/>
          <p:cNvSpPr/>
          <p:nvPr/>
        </p:nvSpPr>
        <p:spPr>
          <a:xfrm>
            <a:off x="2771335" y="2910171"/>
            <a:ext cx="7716494"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ترکیبی مناسب به وسیله عناصر بصری از قبیل پلکان و دودکش با نمائی از سنگ و سطحی زبر صمیمیت یافته ان</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د</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a:t>
            </a:r>
            <a:endParaRPr lang="fa-IR" dirty="0">
              <a:solidFill>
                <a:schemeClr val="accent6">
                  <a:lumMod val="75000"/>
                </a:schemeClr>
              </a:solidFill>
              <a:cs typeface="2  Bardiya" panose="00000400000000000000" pitchFamily="2" charset="-78"/>
            </a:endParaRPr>
          </a:p>
        </p:txBody>
      </p:sp>
      <p:sp>
        <p:nvSpPr>
          <p:cNvPr id="7" name="Rectangle 6"/>
          <p:cNvSpPr/>
          <p:nvPr/>
        </p:nvSpPr>
        <p:spPr>
          <a:xfrm>
            <a:off x="5548656" y="4165657"/>
            <a:ext cx="4939173" cy="369332"/>
          </a:xfrm>
          <a:prstGeom prst="rect">
            <a:avLst/>
          </a:prstGeom>
        </p:spPr>
        <p:txBody>
          <a:bodyPr wrap="non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کف ها و سقف ها به صورت مستقلی به سمت خارج گسترش یافته اند</a:t>
            </a:r>
            <a:endParaRPr lang="fa-IR" dirty="0">
              <a:solidFill>
                <a:schemeClr val="accent6">
                  <a:lumMod val="75000"/>
                </a:schemeClr>
              </a:solidFill>
              <a:cs typeface="2  Bardiya" panose="00000400000000000000" pitchFamily="2" charset="-78"/>
            </a:endParaRPr>
          </a:p>
        </p:txBody>
      </p:sp>
      <p:sp>
        <p:nvSpPr>
          <p:cNvPr id="8" name="Rectangle 7"/>
          <p:cNvSpPr/>
          <p:nvPr/>
        </p:nvSpPr>
        <p:spPr>
          <a:xfrm>
            <a:off x="6260389" y="4793400"/>
            <a:ext cx="4227440" cy="369332"/>
          </a:xfrm>
          <a:prstGeom prst="rect">
            <a:avLst/>
          </a:prstGeom>
        </p:spPr>
        <p:txBody>
          <a:bodyPr wrap="non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عناصر قائم این جریان به سوی آسمان گسترش داده شده اند </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3887945" y="2143929"/>
            <a:ext cx="6599884" cy="507831"/>
          </a:xfrm>
          <a:prstGeom prst="rect">
            <a:avLst/>
          </a:prstGeom>
        </p:spPr>
        <p:txBody>
          <a:bodyPr wrap="none">
            <a:spAutoFit/>
          </a:bodyPr>
          <a:lstStyle/>
          <a:p>
            <a:pPr algn="ctr">
              <a:lnSpc>
                <a:spcPct val="150000"/>
              </a:lnSpc>
              <a:defRPr/>
            </a:pPr>
            <a:r>
              <a:rPr lang="ar-SA" dirty="0">
                <a:solidFill>
                  <a:schemeClr val="accent6">
                    <a:lumMod val="75000"/>
                  </a:schemeClr>
                </a:solidFill>
                <a:effectLst>
                  <a:glow rad="101600">
                    <a:schemeClr val="accent3">
                      <a:satMod val="175000"/>
                      <a:alpha val="40000"/>
                    </a:schemeClr>
                  </a:glow>
                </a:effectLst>
                <a:cs typeface="2  Bardiya" panose="00000400000000000000" pitchFamily="2" charset="-78"/>
              </a:rPr>
              <a:t>پنجره ها در گوشه های اتاق ملاقات میشوند که همان سرچشمه محدود کردن فرسایش میباشد.</a:t>
            </a:r>
          </a:p>
        </p:txBody>
      </p:sp>
      <p:sp>
        <p:nvSpPr>
          <p:cNvPr id="10" name="Right Brace 9"/>
          <p:cNvSpPr/>
          <p:nvPr/>
        </p:nvSpPr>
        <p:spPr>
          <a:xfrm>
            <a:off x="10607040" y="1758462"/>
            <a:ext cx="225084" cy="4037427"/>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44" y="3907246"/>
            <a:ext cx="4135685" cy="2566676"/>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44" y="495177"/>
            <a:ext cx="3531328" cy="21516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05042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3579</TotalTime>
  <Words>1256</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2  Bardiya</vt:lpstr>
      <vt:lpstr>2  Setareh</vt:lpstr>
      <vt:lpstr>Arial</vt:lpstr>
      <vt:lpstr>Calibri</vt:lpstr>
      <vt:lpstr>Calibri Light</vt:lpstr>
      <vt:lpstr>Tahoma</vt:lpstr>
      <vt:lpstr>Times New Roman</vt:lpstr>
      <vt:lpstr>wpcity-BTraffic</vt:lpstr>
      <vt:lpstr>Zombie Guts Yanked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kiana kiani</dc:creator>
  <cp:lastModifiedBy>Morteza Valinezhad</cp:lastModifiedBy>
  <cp:revision>83</cp:revision>
  <dcterms:created xsi:type="dcterms:W3CDTF">2015-07-26T19:52:30Z</dcterms:created>
  <dcterms:modified xsi:type="dcterms:W3CDTF">2016-10-26T08:22:55Z</dcterms:modified>
</cp:coreProperties>
</file>