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5536" r:id="rId1"/>
  </p:sldMasterIdLst>
  <p:notesMasterIdLst>
    <p:notesMasterId r:id="rId29"/>
  </p:notesMasterIdLst>
  <p:sldIdLst>
    <p:sldId id="816" r:id="rId2"/>
    <p:sldId id="811" r:id="rId3"/>
    <p:sldId id="789" r:id="rId4"/>
    <p:sldId id="788" r:id="rId5"/>
    <p:sldId id="787" r:id="rId6"/>
    <p:sldId id="786" r:id="rId7"/>
    <p:sldId id="785" r:id="rId8"/>
    <p:sldId id="784" r:id="rId9"/>
    <p:sldId id="783" r:id="rId10"/>
    <p:sldId id="782" r:id="rId11"/>
    <p:sldId id="812" r:id="rId12"/>
    <p:sldId id="781" r:id="rId13"/>
    <p:sldId id="780" r:id="rId14"/>
    <p:sldId id="779" r:id="rId15"/>
    <p:sldId id="778" r:id="rId16"/>
    <p:sldId id="777" r:id="rId17"/>
    <p:sldId id="776" r:id="rId18"/>
    <p:sldId id="775" r:id="rId19"/>
    <p:sldId id="774" r:id="rId20"/>
    <p:sldId id="461" r:id="rId21"/>
    <p:sldId id="456" r:id="rId22"/>
    <p:sldId id="457" r:id="rId23"/>
    <p:sldId id="458" r:id="rId24"/>
    <p:sldId id="459" r:id="rId25"/>
    <p:sldId id="460" r:id="rId26"/>
    <p:sldId id="462" r:id="rId27"/>
    <p:sldId id="463" r:id="rId28"/>
  </p:sldIdLst>
  <p:sldSz cx="9144000" cy="6858000" type="screen4x3"/>
  <p:notesSz cx="6858000" cy="9144000"/>
  <p:defaultTextStyle>
    <a:defPPr>
      <a:defRPr lang="fa-IR"/>
    </a:defPPr>
    <a:lvl1pPr algn="r"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1pPr>
    <a:lvl2pPr marL="457200" algn="r"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2pPr>
    <a:lvl3pPr marL="914400" algn="r"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3pPr>
    <a:lvl4pPr marL="1371600" algn="r"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4pPr>
    <a:lvl5pPr marL="1828800" algn="r"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FFFF"/>
    <a:srgbClr val="FF15C2"/>
    <a:srgbClr val="FFFBFE"/>
    <a:srgbClr val="FF0000"/>
    <a:srgbClr val="0000FF"/>
    <a:srgbClr val="00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89" autoAdjust="0"/>
    <p:restoredTop sz="94148" autoAdjust="0"/>
  </p:normalViewPr>
  <p:slideViewPr>
    <p:cSldViewPr>
      <p:cViewPr varScale="1">
        <p:scale>
          <a:sx n="60" d="100"/>
          <a:sy n="60" d="100"/>
        </p:scale>
        <p:origin x="66"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7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5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200"/>
            </a:lvl1pPr>
          </a:lstStyle>
          <a:p>
            <a:pPr>
              <a:defRPr/>
            </a:pPr>
            <a:endParaRPr lang="en-US"/>
          </a:p>
        </p:txBody>
      </p:sp>
      <p:sp>
        <p:nvSpPr>
          <p:cNvPr id="5652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200"/>
            </a:lvl1pPr>
          </a:lstStyle>
          <a:p>
            <a:pPr>
              <a:defRPr/>
            </a:pPr>
            <a:endParaRPr lang="en-US"/>
          </a:p>
        </p:txBody>
      </p:sp>
      <p:sp>
        <p:nvSpPr>
          <p:cNvPr id="421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52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652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eaLnBrk="1" hangingPunct="1">
              <a:defRPr sz="1200"/>
            </a:lvl1pPr>
          </a:lstStyle>
          <a:p>
            <a:pPr>
              <a:defRPr/>
            </a:pPr>
            <a:endParaRPr lang="en-US"/>
          </a:p>
        </p:txBody>
      </p:sp>
      <p:sp>
        <p:nvSpPr>
          <p:cNvPr id="5652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eaLnBrk="1" hangingPunct="1">
              <a:defRPr sz="1200"/>
            </a:lvl1pPr>
          </a:lstStyle>
          <a:p>
            <a:fld id="{9171912E-09D3-4455-9C89-6E0D2F1E9566}" type="slidenum">
              <a:rPr lang="ar-SA"/>
              <a:pPr/>
              <a:t>‹#›</a:t>
            </a:fld>
            <a:endParaRPr lang="en-US"/>
          </a:p>
        </p:txBody>
      </p:sp>
    </p:spTree>
    <p:extLst>
      <p:ext uri="{BB962C8B-B14F-4D97-AF65-F5344CB8AC3E}">
        <p14:creationId xmlns:p14="http://schemas.microsoft.com/office/powerpoint/2010/main" val="3183867407"/>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a:hlinkClick r:id="" action="ppaction://hlinkshowjump?jump=firstslide" highlightClick="1"/>
          </p:cNvPr>
          <p:cNvSpPr>
            <a:spLocks noChangeArrowheads="1"/>
          </p:cNvSpPr>
          <p:nvPr userDrawn="1"/>
        </p:nvSpPr>
        <p:spPr bwMode="auto">
          <a:xfrm>
            <a:off x="8640763" y="6354763"/>
            <a:ext cx="503237" cy="503237"/>
          </a:xfrm>
          <a:prstGeom prst="actionButtonHome">
            <a:avLst/>
          </a:prstGeom>
          <a:solidFill>
            <a:schemeClr val="accent1"/>
          </a:solidFill>
          <a:ln w="9525">
            <a:noFill/>
            <a:miter lim="800000"/>
            <a:headEnd/>
            <a:tailEnd/>
          </a:ln>
        </p:spPr>
        <p:txBody>
          <a:bodyPr wrap="none" anchor="ctr"/>
          <a:lstStyle/>
          <a:p>
            <a:pPr>
              <a:defRPr/>
            </a:pPr>
            <a:endParaRPr 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CDCF5-5D0F-42AE-8057-4CE72E831964}" type="slidenum">
              <a:rPr lang="ar-SA"/>
              <a:pPr/>
              <a:t>‹#›</a:t>
            </a:fld>
            <a:endParaRPr lang="en-US"/>
          </a:p>
        </p:txBody>
      </p:sp>
    </p:spTree>
    <p:extLst>
      <p:ext uri="{BB962C8B-B14F-4D97-AF65-F5344CB8AC3E}">
        <p14:creationId xmlns:p14="http://schemas.microsoft.com/office/powerpoint/2010/main" val="2138005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8040371-05E9-481F-A50F-EFB55E10CA2F}" type="slidenum">
              <a:rPr lang="ar-SA"/>
              <a:pPr/>
              <a:t>‹#›</a:t>
            </a:fld>
            <a:endParaRPr lang="en-US"/>
          </a:p>
        </p:txBody>
      </p:sp>
    </p:spTree>
    <p:extLst>
      <p:ext uri="{BB962C8B-B14F-4D97-AF65-F5344CB8AC3E}">
        <p14:creationId xmlns:p14="http://schemas.microsoft.com/office/powerpoint/2010/main" val="26335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8E77A38-1EC0-455F-8DA7-025F096065FA}" type="slidenum">
              <a:rPr lang="ar-SA"/>
              <a:pPr/>
              <a:t>‹#›</a:t>
            </a:fld>
            <a:endParaRPr lang="en-US"/>
          </a:p>
        </p:txBody>
      </p:sp>
    </p:spTree>
    <p:extLst>
      <p:ext uri="{BB962C8B-B14F-4D97-AF65-F5344CB8AC3E}">
        <p14:creationId xmlns:p14="http://schemas.microsoft.com/office/powerpoint/2010/main" val="2812816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1">
            <a:normAutofit/>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E0658BB1-353C-4DB6-8AB2-42533B61179C}" type="slidenum">
              <a:rPr lang="ar-SA"/>
              <a:pPr/>
              <a:t>‹#›</a:t>
            </a:fld>
            <a:endParaRPr lang="en-US"/>
          </a:p>
        </p:txBody>
      </p:sp>
    </p:spTree>
    <p:extLst>
      <p:ext uri="{BB962C8B-B14F-4D97-AF65-F5344CB8AC3E}">
        <p14:creationId xmlns:p14="http://schemas.microsoft.com/office/powerpoint/2010/main" val="610988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5395FAC-D190-4D1A-B8EE-C8C511B8BAE0}" type="slidenum">
              <a:rPr lang="ar-SA"/>
              <a:pPr/>
              <a:t>‹#›</a:t>
            </a:fld>
            <a:endParaRPr lang="en-US"/>
          </a:p>
        </p:txBody>
      </p:sp>
    </p:spTree>
    <p:extLst>
      <p:ext uri="{BB962C8B-B14F-4D97-AF65-F5344CB8AC3E}">
        <p14:creationId xmlns:p14="http://schemas.microsoft.com/office/powerpoint/2010/main" val="1248753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776E59-9A4F-46A9-9944-0E13E5B457D2}" type="slidenum">
              <a:rPr lang="ar-SA"/>
              <a:pPr/>
              <a:t>‹#›</a:t>
            </a:fld>
            <a:endParaRPr lang="en-US"/>
          </a:p>
        </p:txBody>
      </p:sp>
    </p:spTree>
    <p:extLst>
      <p:ext uri="{BB962C8B-B14F-4D97-AF65-F5344CB8AC3E}">
        <p14:creationId xmlns:p14="http://schemas.microsoft.com/office/powerpoint/2010/main" val="364885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FFA077F-41B4-458F-AD23-B5860A4A6445}" type="slidenum">
              <a:rPr lang="ar-SA"/>
              <a:pPr/>
              <a:t>‹#›</a:t>
            </a:fld>
            <a:endParaRPr lang="en-US"/>
          </a:p>
        </p:txBody>
      </p:sp>
    </p:spTree>
    <p:extLst>
      <p:ext uri="{BB962C8B-B14F-4D97-AF65-F5344CB8AC3E}">
        <p14:creationId xmlns:p14="http://schemas.microsoft.com/office/powerpoint/2010/main" val="386995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8650BF2-8750-4300-B9D9-5A5E55B3D569}" type="slidenum">
              <a:rPr lang="ar-SA"/>
              <a:pPr/>
              <a:t>‹#›</a:t>
            </a:fld>
            <a:endParaRPr lang="en-US"/>
          </a:p>
        </p:txBody>
      </p:sp>
    </p:spTree>
    <p:extLst>
      <p:ext uri="{BB962C8B-B14F-4D97-AF65-F5344CB8AC3E}">
        <p14:creationId xmlns:p14="http://schemas.microsoft.com/office/powerpoint/2010/main" val="1275243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C2C0C61-F2BD-4740-B822-D053007CEA8E}" type="slidenum">
              <a:rPr lang="ar-SA"/>
              <a:pPr/>
              <a:t>‹#›</a:t>
            </a:fld>
            <a:endParaRPr lang="en-US"/>
          </a:p>
        </p:txBody>
      </p:sp>
    </p:spTree>
    <p:extLst>
      <p:ext uri="{BB962C8B-B14F-4D97-AF65-F5344CB8AC3E}">
        <p14:creationId xmlns:p14="http://schemas.microsoft.com/office/powerpoint/2010/main" val="3554200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F1E1A502-826E-43A2-8C07-914D0A2D9E68}" type="slidenum">
              <a:rPr lang="ar-SA"/>
              <a:pPr/>
              <a:t>‹#›</a:t>
            </a:fld>
            <a:endParaRPr lang="en-US"/>
          </a:p>
        </p:txBody>
      </p:sp>
    </p:spTree>
    <p:extLst>
      <p:ext uri="{BB962C8B-B14F-4D97-AF65-F5344CB8AC3E}">
        <p14:creationId xmlns:p14="http://schemas.microsoft.com/office/powerpoint/2010/main" val="1859837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AFF04A6-C8DA-4C76-ADFC-F2EB3C513DF9}" type="slidenum">
              <a:rPr lang="ar-SA"/>
              <a:pPr/>
              <a:t>‹#›</a:t>
            </a:fld>
            <a:endParaRPr lang="en-US"/>
          </a:p>
        </p:txBody>
      </p:sp>
    </p:spTree>
    <p:extLst>
      <p:ext uri="{BB962C8B-B14F-4D97-AF65-F5344CB8AC3E}">
        <p14:creationId xmlns:p14="http://schemas.microsoft.com/office/powerpoint/2010/main" val="195571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DB055EC-AC19-4A90-B6AA-2F221356695E}" type="slidenum">
              <a:rPr lang="ar-SA"/>
              <a:pPr/>
              <a:t>‹#›</a:t>
            </a:fld>
            <a:endParaRPr lang="en-US"/>
          </a:p>
        </p:txBody>
      </p:sp>
    </p:spTree>
    <p:extLst>
      <p:ext uri="{BB962C8B-B14F-4D97-AF65-F5344CB8AC3E}">
        <p14:creationId xmlns:p14="http://schemas.microsoft.com/office/powerpoint/2010/main" val="607615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sharpenSoften amount="-77000"/>
                    </a14:imgEffect>
                    <a14:imgEffect>
                      <a14:brightnessContrast bright="-62000"/>
                    </a14:imgEffect>
                  </a14:imgLayer>
                </a14:imgProps>
              </a:ext>
            </a:extLst>
          </a:blip>
          <a:srcRect/>
          <a:stretch>
            <a:fillRect l="-4000" r="-4000"/>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a:defRPr sz="1200">
                <a:solidFill>
                  <a:srgbClr val="898989"/>
                </a:solidFill>
              </a:defRPr>
            </a:lvl1pPr>
          </a:lstStyle>
          <a:p>
            <a:fld id="{D9C82137-6079-46E0-80B5-534B53342336}" type="slidenum">
              <a:rPr lang="ar-SA"/>
              <a:pPr/>
              <a:t>‹#›</a:t>
            </a:fld>
            <a:endParaRPr lang="en-US"/>
          </a:p>
        </p:txBody>
      </p:sp>
      <p:sp>
        <p:nvSpPr>
          <p:cNvPr id="2055" name="AutoShape 7">
            <a:hlinkClick r:id="" action="ppaction://hlinkshowjump?jump=firstslide" highlightClick="1"/>
          </p:cNvPr>
          <p:cNvSpPr>
            <a:spLocks noChangeArrowheads="1"/>
          </p:cNvSpPr>
          <p:nvPr userDrawn="1"/>
        </p:nvSpPr>
        <p:spPr bwMode="auto">
          <a:xfrm>
            <a:off x="8640763" y="6354763"/>
            <a:ext cx="503237" cy="503237"/>
          </a:xfrm>
          <a:prstGeom prst="actionButtonHome">
            <a:avLst/>
          </a:prstGeom>
          <a:solidFill>
            <a:schemeClr val="accent1"/>
          </a:solidFill>
          <a:ln w="9525">
            <a:noFill/>
            <a:miter lim="800000"/>
            <a:headEnd/>
            <a:tailEnd/>
          </a:ln>
        </p:spPr>
        <p:txBody>
          <a:bodyPr wrap="none" anchor="ctr"/>
          <a:lstStyle/>
          <a:p>
            <a:pPr>
              <a:defRPr/>
            </a:pPr>
            <a:endParaRPr lang="en-US"/>
          </a:p>
        </p:txBody>
      </p:sp>
      <p:sp>
        <p:nvSpPr>
          <p:cNvPr id="8" name="Rectangle 7"/>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5715" r:id="rId1"/>
    <p:sldLayoutId id="2147485693" r:id="rId2"/>
    <p:sldLayoutId id="2147485694" r:id="rId3"/>
    <p:sldLayoutId id="2147485695" r:id="rId4"/>
    <p:sldLayoutId id="2147485696" r:id="rId5"/>
    <p:sldLayoutId id="2147485697" r:id="rId6"/>
    <p:sldLayoutId id="2147485698" r:id="rId7"/>
    <p:sldLayoutId id="2147485699" r:id="rId8"/>
    <p:sldLayoutId id="2147485700" r:id="rId9"/>
    <p:sldLayoutId id="2147485701" r:id="rId10"/>
    <p:sldLayoutId id="2147485702" r:id="rId11"/>
    <p:sldLayoutId id="2147485716" r:id="rId12"/>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564904"/>
            <a:ext cx="8229600" cy="1143000"/>
          </a:xfrm>
        </p:spPr>
        <p:txBody>
          <a:bodyPr/>
          <a:lstStyle/>
          <a:p>
            <a:r>
              <a:rPr lang="fa-IR" dirty="0" smtClean="0">
                <a:solidFill>
                  <a:schemeClr val="bg1"/>
                </a:solidFill>
                <a:cs typeface="B Titr" panose="00000700000000000000" pitchFamily="2" charset="-78"/>
              </a:rPr>
              <a:t>نظم و نثر در زبان فارسی</a:t>
            </a:r>
            <a:endParaRPr lang="en-US" dirty="0">
              <a:solidFill>
                <a:schemeClr val="bg1"/>
              </a:solidFill>
              <a:cs typeface="B Titr" panose="00000700000000000000" pitchFamily="2" charset="-78"/>
            </a:endParaRPr>
          </a:p>
        </p:txBody>
      </p:sp>
    </p:spTree>
    <p:extLst>
      <p:ext uri="{BB962C8B-B14F-4D97-AF65-F5344CB8AC3E}">
        <p14:creationId xmlns:p14="http://schemas.microsoft.com/office/powerpoint/2010/main" val="2873970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Rectangle 2"/>
          <p:cNvSpPr>
            <a:spLocks noGrp="1" noChangeArrowheads="1"/>
          </p:cNvSpPr>
          <p:nvPr>
            <p:ph idx="1"/>
          </p:nvPr>
        </p:nvSpPr>
        <p:spPr>
          <a:xfrm>
            <a:off x="457200" y="214313"/>
            <a:ext cx="8229600" cy="6286500"/>
          </a:xfrm>
          <a:solidFill>
            <a:schemeClr val="accent2">
              <a:lumMod val="40000"/>
              <a:lumOff val="60000"/>
              <a:alpha val="58000"/>
            </a:schemeClr>
          </a:solidFill>
        </p:spPr>
        <p:txBody>
          <a:bodyPr rtlCol="1">
            <a:normAutofit lnSpcReduction="10000"/>
          </a:bodyPr>
          <a:lstStyle/>
          <a:p>
            <a:pPr eaLnBrk="1" fontAlgn="auto" hangingPunct="1">
              <a:lnSpc>
                <a:spcPct val="150000"/>
              </a:lnSpc>
              <a:spcAft>
                <a:spcPts val="0"/>
              </a:spcAft>
              <a:defRPr/>
            </a:pPr>
            <a:r>
              <a:rPr lang="fa-IR" sz="1400" b="1" dirty="0" smtClean="0"/>
              <a:t>اینک، در ذیل به ذکر یکی دو نمونه بسنده می کنیم و علاقه مندان را به اصل متن کتبی که برشمردیم، حوالت می دهیم:</a:t>
            </a:r>
          </a:p>
          <a:p>
            <a:pPr eaLnBrk="1" fontAlgn="auto" hangingPunct="1">
              <a:lnSpc>
                <a:spcPct val="150000"/>
              </a:lnSpc>
              <a:spcAft>
                <a:spcPts val="0"/>
              </a:spcAft>
              <a:defRPr/>
            </a:pPr>
            <a:r>
              <a:rPr lang="fa-IR" sz="1400" b="1" dirty="0" smtClean="0"/>
              <a:t>سپاس و ستایش مر خدای را جلّ جلاله که آثار قدرت او بر چهرۀ روز روشن تابان است و انوار حکمت او در دل شب تار درفشان. بخشاینده ای که تار عنکبوت را سدّ عصمت دوستان کرد. جباری که نیش پشه را تیغ قهر دشمنان گردانید و بدایع ابداع در عالم کون و فساد پدید آورد و آدمیان را به فضیلت نطق و مزیت عقل از دیگر حیوانات ممیز گردانید و از برای هدایت و ارشاد، رسولان فرستاد تا خلق را از ظلمت جهل و ضلالت برهانیدند و صحن گیتی را به نور علم و معرفت آذین بستند و آخر ایشان در نوبت و اول در رتبت، آسمان حق و آفتاب صدق، سید المرسلین و خاتم النبیین و قائد الغر المحجلین ابوالقاسم محمد بن عبدالله ... صلی الله علیه و علی عترته الطاهرین، برای عزّ نبوت و ختم رسالت برگزید ... .</a:t>
            </a:r>
          </a:p>
          <a:p>
            <a:pPr eaLnBrk="1" fontAlgn="auto" hangingPunct="1">
              <a:lnSpc>
                <a:spcPct val="150000"/>
              </a:lnSpc>
              <a:spcAft>
                <a:spcPts val="0"/>
              </a:spcAft>
              <a:defRPr/>
            </a:pPr>
            <a:r>
              <a:rPr lang="fa-IR" sz="1400" b="1" dirty="0" smtClean="0"/>
              <a:t>									                                                                                                        (کلیله و دمنه، ص 2)</a:t>
            </a:r>
            <a:endParaRPr lang="ar-SA" sz="1400" b="1" dirty="0" smtClean="0"/>
          </a:p>
          <a:p>
            <a:pPr eaLnBrk="1" fontAlgn="auto" hangingPunct="1">
              <a:lnSpc>
                <a:spcPct val="150000"/>
              </a:lnSpc>
              <a:spcAft>
                <a:spcPts val="0"/>
              </a:spcAft>
              <a:defRPr/>
            </a:pPr>
            <a:r>
              <a:rPr lang="ar-SA" sz="1400" b="1" dirty="0" smtClean="0"/>
              <a:t>حمد و ثنایی که روایح ذکر آن چون ثنایای صبح بر نکهت دهان گل خنده زند، و شکر و سپاس که فوایح نشر آن چون نسیم صبا، جعد و طرهء سنبل شکند، ذات پاک کریمی را که از احاطت به لطایف کرمش، نطق را نطاق تنگ آمد؛ قدیمی که عقل به بارگاه کبریای قدمش، قدمی فراپیش ننهاد، بصیری که در مشکات زجاجی بصر، به چراغ ادراک، پرتو جمال حقیقتش نتوان دید. سمیعی که در دهلیز سمع از گنبد خانهء وهم و خیال، صدای منادی عظمتش نتوان شنید. زواهر علوی را با جواهر سفلی در یک رشته ترتیب وجود او کشید. نهاد آدم را که عالم صغری است از سلسل</a:t>
            </a:r>
            <a:r>
              <a:rPr lang="fa-IR" sz="1400" b="1" dirty="0" smtClean="0"/>
              <a:t>ۀ</a:t>
            </a:r>
            <a:r>
              <a:rPr lang="ar-SA" sz="1400" b="1" dirty="0" smtClean="0"/>
              <a:t> آفرینش در مرتب</a:t>
            </a:r>
            <a:r>
              <a:rPr lang="fa-IR" sz="1400" b="1" dirty="0" smtClean="0"/>
              <a:t>ۀ</a:t>
            </a:r>
            <a:r>
              <a:rPr lang="ar-SA" sz="1400" b="1" dirty="0" smtClean="0"/>
              <a:t> اخری، او انداخت... .</a:t>
            </a:r>
          </a:p>
          <a:p>
            <a:pPr eaLnBrk="1" fontAlgn="auto" hangingPunct="1">
              <a:lnSpc>
                <a:spcPct val="150000"/>
              </a:lnSpc>
              <a:spcAft>
                <a:spcPts val="0"/>
              </a:spcAft>
              <a:defRPr/>
            </a:pPr>
            <a:r>
              <a:rPr lang="ar-SA" sz="1400" b="1" dirty="0" smtClean="0"/>
              <a:t>درود و تحیات و سلام و صلواتی که از مهب انفاس رحمانی با نفحات ریاض قدس همعنانی کند بر روضهء مطهر و تربت معطر خواجهء وجود و نخبه و نقاوهء کل ماهو موجود، که رحمت از سدن</a:t>
            </a:r>
            <a:r>
              <a:rPr lang="fa-IR" sz="1400" b="1" dirty="0" smtClean="0"/>
              <a:t>ۀ</a:t>
            </a:r>
            <a:r>
              <a:rPr lang="ar-SA" sz="1400" b="1" dirty="0" smtClean="0"/>
              <a:t> خوابگاه استراحت اوست، و رضوان از خزان</a:t>
            </a:r>
            <a:r>
              <a:rPr lang="fa-IR" sz="1400" b="1" dirty="0" smtClean="0"/>
              <a:t>ۀ</a:t>
            </a:r>
            <a:r>
              <a:rPr lang="ar-SA" sz="1400" b="1" dirty="0" smtClean="0"/>
              <a:t> خلوت سرای سلوت او؛ رحمتش همه شب مشعل</a:t>
            </a:r>
            <a:r>
              <a:rPr lang="fa-IR" sz="1400" b="1" dirty="0" smtClean="0"/>
              <a:t>ۀ</a:t>
            </a:r>
            <a:r>
              <a:rPr lang="ar-SA" sz="1400" b="1" dirty="0" smtClean="0"/>
              <a:t> نور درفشاند، و رضوانش گرد نعلین به گیسوی حور افشاند، بر تعاقب ایام و لیالی، متتابع و متتالی باد.</a:t>
            </a:r>
          </a:p>
          <a:p>
            <a:pPr eaLnBrk="1" fontAlgn="auto" hangingPunct="1">
              <a:lnSpc>
                <a:spcPct val="150000"/>
              </a:lnSpc>
              <a:spcAft>
                <a:spcPts val="0"/>
              </a:spcAft>
              <a:defRPr/>
            </a:pPr>
            <a:r>
              <a:rPr lang="ar-SA" sz="1400" b="1" dirty="0" smtClean="0"/>
              <a:t>						(مرزبان نامه، ج 1، ص 3 و 4)</a:t>
            </a:r>
            <a:endParaRPr lang="en-US" sz="1400" b="1" dirty="0" smtClean="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TextBox 3"/>
          <p:cNvSpPr txBox="1">
            <a:spLocks noChangeArrowheads="1"/>
          </p:cNvSpPr>
          <p:nvPr/>
        </p:nvSpPr>
        <p:spPr bwMode="auto">
          <a:xfrm>
            <a:off x="3419872" y="2708920"/>
            <a:ext cx="25606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algn="ctr"/>
            <a:r>
              <a:rPr lang="fa-IR" sz="5400" dirty="0" smtClean="0">
                <a:solidFill>
                  <a:schemeClr val="bg1"/>
                </a:solidFill>
                <a:cs typeface="B Titr" panose="00000700000000000000" pitchFamily="2" charset="-78"/>
              </a:rPr>
              <a:t>نظم</a:t>
            </a:r>
            <a:endParaRPr lang="fa-IR" sz="5400" dirty="0">
              <a:solidFill>
                <a:schemeClr val="bg1"/>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idx="1"/>
          </p:nvPr>
        </p:nvSpPr>
        <p:spPr>
          <a:xfrm>
            <a:off x="500063" y="214313"/>
            <a:ext cx="8229600" cy="5951537"/>
          </a:xfrm>
          <a:solidFill>
            <a:srgbClr val="FFECC5">
              <a:alpha val="68000"/>
            </a:srgbClr>
          </a:solidFill>
        </p:spPr>
        <p:txBody>
          <a:bodyPr rtlCol="1">
            <a:normAutofit lnSpcReduction="10000"/>
          </a:bodyPr>
          <a:lstStyle/>
          <a:p>
            <a:pPr eaLnBrk="1" fontAlgn="auto" hangingPunct="1">
              <a:lnSpc>
                <a:spcPct val="150000"/>
              </a:lnSpc>
              <a:spcAft>
                <a:spcPts val="0"/>
              </a:spcAft>
              <a:defRPr/>
            </a:pPr>
            <a:r>
              <a:rPr lang="fa-IR" sz="1400" b="1" dirty="0" smtClean="0"/>
              <a:t>نظم، در لغت به معنی به یکدیگر پیوستن و به رشته کشیدن دانه های جواهر و در اصطلاح سخنی است که موزون و مقفا باشد. در تداول، نظم را از روی تسامح به شعر نیز اطلاق می کنند، اما اساساً شعر با نظم فرق دارد و تفاوت آنها در این است که: شعر- طبق تعاریف قدما- «کلام موزون و مخیل» است، و بنابراین تعریف، مقفا بودن جزء ماهیت شعر نیست، و «نثر شعرگونه» یا «شعر منثور» هم می تواند وجود داشته باشد.</a:t>
            </a:r>
          </a:p>
          <a:p>
            <a:pPr eaLnBrk="1" fontAlgn="auto" hangingPunct="1">
              <a:lnSpc>
                <a:spcPct val="150000"/>
              </a:lnSpc>
              <a:spcAft>
                <a:spcPts val="0"/>
              </a:spcAft>
              <a:defRPr/>
            </a:pPr>
            <a:r>
              <a:rPr lang="fa-IR" sz="1400" b="1" dirty="0" smtClean="0"/>
              <a:t>طبق تعریف علمی و دقیق امروزی، شعر «گره خوردگی عاطفه و تخیل است که در زبانی آهنگین شکل گرفته باشد» و بنابراین تعریف، عناصر سازنده شعر عبارت است از: عاطفه، تخیل، زبان، موسیقی و تشکیل؛ اما نظم، تنها، کلامی موزون و مقفاست و از عنصر عاطفه و تخیل بدور؛ بنابراین، نظم غیر شعر هم وجود دارد، نظیر نصاب الصبیان ابونصر فراهی در لغت، و الفیۀ (هزار بیتی) ابن مالک در صرف و نحو عربی.</a:t>
            </a:r>
          </a:p>
          <a:p>
            <a:pPr eaLnBrk="1" fontAlgn="auto" hangingPunct="1">
              <a:lnSpc>
                <a:spcPct val="150000"/>
              </a:lnSpc>
              <a:spcAft>
                <a:spcPts val="0"/>
              </a:spcAft>
              <a:defRPr/>
            </a:pPr>
            <a:r>
              <a:rPr lang="fa-IR" sz="1400" b="1" dirty="0" smtClean="0"/>
              <a:t>ملک الشعرای بهار، قطعه شعری دارد با عنوان «شعر و نظم» که نقل آن در اینجا بی مناسبت نیست:</a:t>
            </a:r>
          </a:p>
          <a:p>
            <a:pPr eaLnBrk="1" fontAlgn="auto" hangingPunct="1">
              <a:lnSpc>
                <a:spcPct val="150000"/>
              </a:lnSpc>
              <a:spcAft>
                <a:spcPts val="0"/>
              </a:spcAft>
              <a:defRPr/>
            </a:pPr>
            <a:r>
              <a:rPr lang="fa-IR" sz="1400" b="1" dirty="0" smtClean="0"/>
              <a:t>شعر دانی چیست؟ مرواریدی از دریای عقل</a:t>
            </a:r>
          </a:p>
          <a:p>
            <a:pPr eaLnBrk="1" fontAlgn="auto" hangingPunct="1">
              <a:lnSpc>
                <a:spcPct val="150000"/>
              </a:lnSpc>
              <a:spcAft>
                <a:spcPts val="0"/>
              </a:spcAft>
              <a:defRPr/>
            </a:pPr>
            <a:r>
              <a:rPr lang="fa-IR" sz="1400" b="1" dirty="0" smtClean="0"/>
              <a:t>					شاعر، آن افسونگری کاین طرفه مروارید سفت</a:t>
            </a:r>
          </a:p>
          <a:p>
            <a:pPr eaLnBrk="1" fontAlgn="auto" hangingPunct="1">
              <a:lnSpc>
                <a:spcPct val="150000"/>
              </a:lnSpc>
              <a:spcAft>
                <a:spcPts val="0"/>
              </a:spcAft>
              <a:defRPr/>
            </a:pPr>
            <a:r>
              <a:rPr lang="fa-IR" sz="1400" b="1" dirty="0" smtClean="0"/>
              <a:t>صنعت و سجع و قوافی، هست نظم و نیست شعر</a:t>
            </a:r>
          </a:p>
          <a:p>
            <a:pPr eaLnBrk="1" fontAlgn="auto" hangingPunct="1">
              <a:lnSpc>
                <a:spcPct val="150000"/>
              </a:lnSpc>
              <a:spcAft>
                <a:spcPts val="0"/>
              </a:spcAft>
              <a:defRPr/>
            </a:pPr>
            <a:r>
              <a:rPr lang="fa-IR" sz="1400" b="1" dirty="0" smtClean="0"/>
              <a:t>					ای بسا ناظم که نظمش نیست الا حرف مفت</a:t>
            </a:r>
          </a:p>
          <a:p>
            <a:pPr eaLnBrk="1" fontAlgn="auto" hangingPunct="1">
              <a:lnSpc>
                <a:spcPct val="150000"/>
              </a:lnSpc>
              <a:spcAft>
                <a:spcPts val="0"/>
              </a:spcAft>
              <a:defRPr/>
            </a:pPr>
            <a:r>
              <a:rPr lang="fa-IR" sz="1400" b="1" dirty="0" smtClean="0"/>
              <a:t>شعر، آن باشد که خیزد از دل و جوشد ز لب</a:t>
            </a:r>
          </a:p>
          <a:p>
            <a:pPr eaLnBrk="1" fontAlgn="auto" hangingPunct="1">
              <a:lnSpc>
                <a:spcPct val="150000"/>
              </a:lnSpc>
              <a:spcAft>
                <a:spcPts val="0"/>
              </a:spcAft>
              <a:defRPr/>
            </a:pPr>
            <a:r>
              <a:rPr lang="fa-IR" sz="1400" b="1" dirty="0" smtClean="0"/>
              <a:t>					باز در دلها نشیند هر کجا گوشی شنفت</a:t>
            </a:r>
          </a:p>
          <a:p>
            <a:pPr eaLnBrk="1" fontAlgn="auto" hangingPunct="1">
              <a:lnSpc>
                <a:spcPct val="150000"/>
              </a:lnSpc>
              <a:spcAft>
                <a:spcPts val="0"/>
              </a:spcAft>
              <a:defRPr/>
            </a:pPr>
            <a:r>
              <a:rPr lang="fa-IR" sz="1400" b="1" dirty="0" smtClean="0"/>
              <a:t>ای بسا شاعر که او در عمر خود نظمی نساخت</a:t>
            </a:r>
          </a:p>
          <a:p>
            <a:pPr eaLnBrk="1" fontAlgn="auto" hangingPunct="1">
              <a:lnSpc>
                <a:spcPct val="150000"/>
              </a:lnSpc>
              <a:spcAft>
                <a:spcPts val="0"/>
              </a:spcAft>
              <a:defRPr/>
            </a:pPr>
            <a:r>
              <a:rPr lang="fa-IR" sz="1400" b="1" dirty="0" smtClean="0"/>
              <a:t>					و ای بسا ناظم که او در عمر خود شعری نگفت.</a:t>
            </a:r>
            <a:r>
              <a:rPr lang="en-US" sz="1400" dirty="0" smtClean="0">
                <a:cs typeface="Arial" pitchFamily="34"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idx="1"/>
          </p:nvPr>
        </p:nvSpPr>
        <p:spPr>
          <a:xfrm>
            <a:off x="457200" y="142875"/>
            <a:ext cx="8229600" cy="6094413"/>
          </a:xfrm>
          <a:solidFill>
            <a:srgbClr val="FFECC5">
              <a:alpha val="67000"/>
            </a:srgbClr>
          </a:solidFill>
        </p:spPr>
        <p:txBody>
          <a:bodyPr/>
          <a:lstStyle/>
          <a:p>
            <a:pPr eaLnBrk="1" hangingPunct="1">
              <a:lnSpc>
                <a:spcPct val="170000"/>
              </a:lnSpc>
            </a:pPr>
            <a:r>
              <a:rPr lang="fa-IR" sz="1800" b="1" dirty="0" smtClean="0"/>
              <a:t>انواع شعر</a:t>
            </a:r>
          </a:p>
          <a:p>
            <a:pPr eaLnBrk="1" hangingPunct="1">
              <a:lnSpc>
                <a:spcPct val="170000"/>
              </a:lnSpc>
            </a:pPr>
            <a:r>
              <a:rPr lang="fa-IR" sz="1200" b="1" dirty="0" smtClean="0"/>
              <a:t>انواع شعر عروضی فارسی عبارت است از: قصیده، غزل، قطعه، مثنوی (دوگانه)، رباعی (چهارگانه)، دوبیتی، ترجیع بند، مسمّط، مستزاد، و چهارپاره.</a:t>
            </a:r>
          </a:p>
          <a:p>
            <a:pPr eaLnBrk="1" hangingPunct="1">
              <a:lnSpc>
                <a:spcPct val="170000"/>
              </a:lnSpc>
            </a:pPr>
            <a:r>
              <a:rPr lang="fa-IR" sz="1200" b="1" dirty="0" smtClean="0"/>
              <a:t>قصیده</a:t>
            </a:r>
          </a:p>
          <a:p>
            <a:pPr eaLnBrk="1" hangingPunct="1">
              <a:lnSpc>
                <a:spcPct val="170000"/>
              </a:lnSpc>
            </a:pPr>
            <a:r>
              <a:rPr lang="fa-IR" sz="1200" b="1" dirty="0" smtClean="0"/>
              <a:t>شعری است بر یک وزن و قافیه با مطلع هم قافیه دربارهء موضوع و مقصودی خاص همچون ستایش یا نکوهش، تهنیت یا تعزیت، شکر یا شکایت، فخر یا حماسه، پند و حکمت و یا مسائل اجتماعی و اخلاقی و عرفانی، در حداقل پانزده شانزده بیت و به طور متوسط از بیست تا هفتاد هشتاد بیت. کمی یا زیادی بیتهای قصاید بستگی دارد به اهمیت موضوع، قدرت و قوت طبع شاعر و نوع قافیه و اوزان شعری. از همین روست که در دواوین شاعران قصیده سرا به قصیده های کمتر از بیست بیت یا متجاوز از صدوهفتاد یا دویست بیت برمی خوریم.</a:t>
            </a:r>
          </a:p>
          <a:p>
            <a:pPr eaLnBrk="1" hangingPunct="1">
              <a:lnSpc>
                <a:spcPct val="170000"/>
              </a:lnSpc>
            </a:pPr>
            <a:r>
              <a:rPr lang="fa-IR" sz="1200" b="1" dirty="0" smtClean="0"/>
              <a:t>قصیده از حیث مضمون و محتوا، از آغاز تا امروز، دستخوش دگرگونیهایی شده است که می توان به اجمال آن را چنین بیان کرد:</a:t>
            </a:r>
          </a:p>
          <a:p>
            <a:pPr eaLnBrk="1" hangingPunct="1">
              <a:lnSpc>
                <a:spcPct val="170000"/>
              </a:lnSpc>
            </a:pPr>
            <a:r>
              <a:rPr lang="fa-IR" sz="1200" b="1" dirty="0" smtClean="0"/>
              <a:t>الف) در روزگار سامانیان اغلب، مدح و ستایش در حد اعتدال و مبالغه های شاعرانه بود.</a:t>
            </a:r>
          </a:p>
          <a:p>
            <a:pPr eaLnBrk="1" hangingPunct="1">
              <a:lnSpc>
                <a:spcPct val="170000"/>
              </a:lnSpc>
            </a:pPr>
            <a:r>
              <a:rPr lang="fa-IR" sz="1200" b="1" dirty="0" smtClean="0"/>
              <a:t>ب) در دوران غزنویان و سلجوقیان، مدح و ستایش سلاطین و وزرا و امرا در قصاید با تملق و چاپلوسی به حد غلو، و افراط در طرح تقاضا به حد سؤال و تکدّی همراه بود.</a:t>
            </a:r>
          </a:p>
          <a:p>
            <a:pPr eaLnBrk="1" hangingPunct="1">
              <a:lnSpc>
                <a:spcPct val="170000"/>
              </a:lnSpc>
            </a:pPr>
            <a:r>
              <a:rPr lang="fa-IR" sz="1200" b="1" dirty="0" smtClean="0"/>
              <a:t>ج) ناصر خسرو، با ایجاد تحول و انقلاب در مضمون قصیده، آن را در خدمت توجیه و تبیین مبانی اعتقادی آیین اسماعیلیان درآورد.</a:t>
            </a:r>
          </a:p>
          <a:p>
            <a:pPr eaLnBrk="1" hangingPunct="1">
              <a:lnSpc>
                <a:spcPct val="170000"/>
              </a:lnSpc>
            </a:pPr>
            <a:r>
              <a:rPr lang="fa-IR" sz="1200" b="1" dirty="0" smtClean="0"/>
              <a:t>د) سنایی قالب قصیده را به مضامین دینی و عرفانی و زهدیات و قلندریات تخصیص داد و شیوهء او به وسیلهء عطار، شمس مغربی، اوحدی، خواجو، جامی و دیگران دنبال شد.</a:t>
            </a:r>
          </a:p>
          <a:p>
            <a:pPr eaLnBrk="1" hangingPunct="1">
              <a:lnSpc>
                <a:spcPct val="170000"/>
              </a:lnSpc>
            </a:pPr>
            <a:r>
              <a:rPr lang="fa-IR" sz="1200" b="1" dirty="0" smtClean="0"/>
              <a:t>ر) سعدی و به تبع او سیف فرغانی قصیده را بیشتر در استخدام طرح مسائل اخلاقی و اجتماعی درآوردند.</a:t>
            </a:r>
          </a:p>
          <a:p>
            <a:pPr eaLnBrk="1" hangingPunct="1">
              <a:lnSpc>
                <a:spcPct val="170000"/>
              </a:lnSpc>
            </a:pPr>
            <a:r>
              <a:rPr lang="fa-IR" sz="1200" b="1" dirty="0" smtClean="0"/>
              <a:t>و) از دوران مشروطیت به این سو، قصیده بیشتر در خدمت مسائل سیاسی و اجتماعی و میهنی و ملی و ستایش آزادی قرار گرفت و در تهییج عواطف و احساسات و تنویر افکار جامعهء کتابخوان نقش بسزایی داشت. شاخص ترین قصاید از این نوع را می توان در دیوان ملک الشعرای بهار سراغ گرفت.</a:t>
            </a:r>
            <a:endParaRPr lang="en-US" sz="1200" b="1"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2"/>
          <p:cNvSpPr>
            <a:spLocks noGrp="1" noChangeArrowheads="1"/>
          </p:cNvSpPr>
          <p:nvPr>
            <p:ph idx="1"/>
          </p:nvPr>
        </p:nvSpPr>
        <p:spPr>
          <a:xfrm>
            <a:off x="468313" y="404813"/>
            <a:ext cx="8229600" cy="5616575"/>
          </a:xfrm>
          <a:solidFill>
            <a:srgbClr val="FFECC5">
              <a:alpha val="64000"/>
            </a:srgbClr>
          </a:solidFill>
        </p:spPr>
        <p:txBody>
          <a:bodyPr rtlCol="1">
            <a:normAutofit lnSpcReduction="10000"/>
          </a:bodyPr>
          <a:lstStyle/>
          <a:p>
            <a:pPr eaLnBrk="1" fontAlgn="auto" hangingPunct="1">
              <a:lnSpc>
                <a:spcPct val="150000"/>
              </a:lnSpc>
              <a:spcAft>
                <a:spcPts val="0"/>
              </a:spcAft>
              <a:defRPr/>
            </a:pPr>
            <a:r>
              <a:rPr lang="fa-IR" sz="1600" b="1" dirty="0" smtClean="0"/>
              <a:t>در زیر به ذکر قصیده ای از شیخ اجل، در پند و اندرز، و قصیده ای از ناصر خسرو بسنده می کنیم:</a:t>
            </a:r>
          </a:p>
          <a:p>
            <a:pPr eaLnBrk="1" fontAlgn="auto" hangingPunct="1">
              <a:lnSpc>
                <a:spcPct val="150000"/>
              </a:lnSpc>
              <a:spcAft>
                <a:spcPts val="0"/>
              </a:spcAft>
              <a:defRPr/>
            </a:pPr>
            <a:r>
              <a:rPr lang="fa-IR" sz="1600" b="1" dirty="0" smtClean="0"/>
              <a:t>پس بگردید و بگردد روزگار			دل به دنیا در نبندد   هوشیار</a:t>
            </a:r>
          </a:p>
          <a:p>
            <a:pPr eaLnBrk="1" fontAlgn="auto" hangingPunct="1">
              <a:lnSpc>
                <a:spcPct val="150000"/>
              </a:lnSpc>
              <a:spcAft>
                <a:spcPts val="0"/>
              </a:spcAft>
              <a:defRPr/>
            </a:pPr>
            <a:r>
              <a:rPr lang="fa-IR" sz="1600" b="1" dirty="0" smtClean="0"/>
              <a:t>ای که دستت می رسد کاری بکن			پیش از آن کز تو نیاید هیچ کار</a:t>
            </a:r>
          </a:p>
          <a:p>
            <a:pPr eaLnBrk="1" fontAlgn="auto" hangingPunct="1">
              <a:lnSpc>
                <a:spcPct val="150000"/>
              </a:lnSpc>
              <a:spcAft>
                <a:spcPts val="0"/>
              </a:spcAft>
              <a:defRPr/>
            </a:pPr>
            <a:r>
              <a:rPr lang="fa-IR" sz="1600" b="1" dirty="0" smtClean="0"/>
              <a:t>این که در شهنامه ها آورده اند			رستم و رویینه تن اسفندیار</a:t>
            </a:r>
          </a:p>
          <a:p>
            <a:pPr eaLnBrk="1" fontAlgn="auto" hangingPunct="1">
              <a:lnSpc>
                <a:spcPct val="150000"/>
              </a:lnSpc>
              <a:spcAft>
                <a:spcPts val="0"/>
              </a:spcAft>
              <a:defRPr/>
            </a:pPr>
            <a:r>
              <a:rPr lang="fa-IR" sz="1600" b="1" dirty="0" smtClean="0"/>
              <a:t>تا بدانند این خداوندان ملک			کز بسی خلق است دنیا یادگار</a:t>
            </a:r>
          </a:p>
          <a:p>
            <a:pPr eaLnBrk="1" fontAlgn="auto" hangingPunct="1">
              <a:lnSpc>
                <a:spcPct val="150000"/>
              </a:lnSpc>
              <a:spcAft>
                <a:spcPts val="0"/>
              </a:spcAft>
              <a:defRPr/>
            </a:pPr>
            <a:r>
              <a:rPr lang="fa-IR" sz="1600" b="1" dirty="0" smtClean="0"/>
              <a:t>این همه رفتند و مای شوخ چشم			هیچ نگرفتیم از ایشان اعتبار</a:t>
            </a:r>
          </a:p>
          <a:p>
            <a:pPr eaLnBrk="1" fontAlgn="auto" hangingPunct="1">
              <a:lnSpc>
                <a:spcPct val="150000"/>
              </a:lnSpc>
              <a:spcAft>
                <a:spcPts val="0"/>
              </a:spcAft>
              <a:defRPr/>
            </a:pPr>
            <a:r>
              <a:rPr lang="fa-IR" sz="1600" b="1" dirty="0" smtClean="0"/>
              <a:t>ای که وقتی نطفه بودی بی خبر			وقت دیگر طفل بودی شیرخوار</a:t>
            </a:r>
          </a:p>
          <a:p>
            <a:pPr eaLnBrk="1" fontAlgn="auto" hangingPunct="1">
              <a:lnSpc>
                <a:spcPct val="150000"/>
              </a:lnSpc>
              <a:spcAft>
                <a:spcPts val="0"/>
              </a:spcAft>
              <a:defRPr/>
            </a:pPr>
            <a:r>
              <a:rPr lang="fa-IR" sz="1600" b="1" dirty="0" smtClean="0"/>
              <a:t>مدتی بالا گرفتی تا بلوغ			سرو بالایی شدی سیمین عذار</a:t>
            </a:r>
          </a:p>
          <a:p>
            <a:pPr eaLnBrk="1" fontAlgn="auto" hangingPunct="1">
              <a:lnSpc>
                <a:spcPct val="150000"/>
              </a:lnSpc>
              <a:spcAft>
                <a:spcPts val="0"/>
              </a:spcAft>
              <a:defRPr/>
            </a:pPr>
            <a:r>
              <a:rPr lang="fa-IR" sz="1600" b="1" dirty="0" smtClean="0"/>
              <a:t>همچنین تا مرد نام آور شدی			فارس میدان و صید و کارزار</a:t>
            </a:r>
          </a:p>
          <a:p>
            <a:pPr eaLnBrk="1" fontAlgn="auto" hangingPunct="1">
              <a:lnSpc>
                <a:spcPct val="150000"/>
              </a:lnSpc>
              <a:spcAft>
                <a:spcPts val="0"/>
              </a:spcAft>
              <a:defRPr/>
            </a:pPr>
            <a:r>
              <a:rPr lang="fa-IR" sz="1600" b="1" dirty="0" smtClean="0"/>
              <a:t>آن چه دیدی برقرار خود نماند			وینچه بینی هم نماند   برقرار</a:t>
            </a:r>
          </a:p>
          <a:p>
            <a:pPr eaLnBrk="1" fontAlgn="auto" hangingPunct="1">
              <a:lnSpc>
                <a:spcPct val="150000"/>
              </a:lnSpc>
              <a:spcAft>
                <a:spcPts val="0"/>
              </a:spcAft>
              <a:defRPr/>
            </a:pPr>
            <a:r>
              <a:rPr lang="fa-IR" sz="1600" b="1" dirty="0" smtClean="0"/>
              <a:t>دیروزود این شکل و شخص نازنین		                خاک خواهد بودن و خاکش غبار</a:t>
            </a:r>
          </a:p>
          <a:p>
            <a:pPr eaLnBrk="1" fontAlgn="auto" hangingPunct="1">
              <a:lnSpc>
                <a:spcPct val="150000"/>
              </a:lnSpc>
              <a:spcAft>
                <a:spcPts val="0"/>
              </a:spcAft>
              <a:defRPr/>
            </a:pPr>
            <a:r>
              <a:rPr lang="fa-IR" sz="1600" b="1" dirty="0" smtClean="0"/>
              <a:t>گل، بخواهد چید بی شک باغبان			ورنچیند، خود فرو ریزد ز بار</a:t>
            </a:r>
          </a:p>
          <a:p>
            <a:pPr eaLnBrk="1" fontAlgn="auto" hangingPunct="1">
              <a:lnSpc>
                <a:spcPct val="150000"/>
              </a:lnSpc>
              <a:spcAft>
                <a:spcPts val="0"/>
              </a:spcAft>
              <a:defRPr/>
            </a:pPr>
            <a:r>
              <a:rPr lang="fa-IR" sz="1600" b="1" dirty="0" smtClean="0"/>
              <a:t>این همه هیچ است، چون می  بگذرد		تخت و بخت وامرو نهی و گیرودار</a:t>
            </a:r>
          </a:p>
          <a:p>
            <a:pPr eaLnBrk="1" fontAlgn="auto" hangingPunct="1">
              <a:lnSpc>
                <a:spcPct val="150000"/>
              </a:lnSpc>
              <a:spcAft>
                <a:spcPts val="0"/>
              </a:spcAft>
              <a:defRPr/>
            </a:pPr>
            <a:r>
              <a:rPr lang="fa-IR" sz="1600" b="1" dirty="0" smtClean="0"/>
              <a:t>نام   نیکو   گر بماند   ز  آدمی			به، کز او ماند سرای زرنگار</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2"/>
          <p:cNvSpPr>
            <a:spLocks noGrp="1" noChangeArrowheads="1"/>
          </p:cNvSpPr>
          <p:nvPr>
            <p:ph idx="1"/>
          </p:nvPr>
        </p:nvSpPr>
        <p:spPr>
          <a:xfrm>
            <a:off x="457200" y="620713"/>
            <a:ext cx="8229600" cy="5616575"/>
          </a:xfrm>
          <a:solidFill>
            <a:srgbClr val="FFECC5">
              <a:alpha val="61000"/>
            </a:srgbClr>
          </a:solidFill>
        </p:spPr>
        <p:txBody>
          <a:bodyPr rtlCol="1">
            <a:normAutofit/>
          </a:bodyPr>
          <a:lstStyle/>
          <a:p>
            <a:pPr eaLnBrk="1" fontAlgn="auto" hangingPunct="1">
              <a:lnSpc>
                <a:spcPct val="150000"/>
              </a:lnSpc>
              <a:spcAft>
                <a:spcPts val="0"/>
              </a:spcAft>
              <a:defRPr/>
            </a:pPr>
            <a:r>
              <a:rPr lang="fa-IR" sz="1600" b="1" dirty="0" smtClean="0"/>
              <a:t>سال دیگر را که می داند حساب؟			یا کجا رفت آن که با ما بود پار؟</a:t>
            </a:r>
          </a:p>
          <a:p>
            <a:pPr eaLnBrk="1" fontAlgn="auto" hangingPunct="1">
              <a:lnSpc>
                <a:spcPct val="150000"/>
              </a:lnSpc>
              <a:spcAft>
                <a:spcPts val="0"/>
              </a:spcAft>
              <a:defRPr/>
            </a:pPr>
            <a:r>
              <a:rPr lang="fa-IR" sz="1600" b="1" dirty="0" smtClean="0"/>
              <a:t>صورت زیبای ظاهر هیچ نیست			ای برادر سیرت زیبا بیار</a:t>
            </a:r>
          </a:p>
          <a:p>
            <a:pPr eaLnBrk="1" fontAlgn="auto" hangingPunct="1">
              <a:lnSpc>
                <a:spcPct val="150000"/>
              </a:lnSpc>
              <a:spcAft>
                <a:spcPts val="0"/>
              </a:spcAft>
              <a:defRPr/>
            </a:pPr>
            <a:r>
              <a:rPr lang="fa-IR" sz="1600" b="1" dirty="0" smtClean="0"/>
              <a:t>پیش از آن کز دست بیرونت برد			گردش گیتی زمام اختیار</a:t>
            </a:r>
          </a:p>
          <a:p>
            <a:pPr eaLnBrk="1" fontAlgn="auto" hangingPunct="1">
              <a:lnSpc>
                <a:spcPct val="150000"/>
              </a:lnSpc>
              <a:spcAft>
                <a:spcPts val="0"/>
              </a:spcAft>
              <a:defRPr/>
            </a:pPr>
            <a:r>
              <a:rPr lang="fa-IR" sz="1600" b="1" dirty="0" smtClean="0"/>
              <a:t>گنج خواهی در طلب رنجی ببر			خرمن ار می بایدت تخمی بکار</a:t>
            </a:r>
          </a:p>
          <a:p>
            <a:pPr eaLnBrk="1" fontAlgn="auto" hangingPunct="1">
              <a:lnSpc>
                <a:spcPct val="150000"/>
              </a:lnSpc>
              <a:spcAft>
                <a:spcPts val="0"/>
              </a:spcAft>
              <a:defRPr/>
            </a:pPr>
            <a:r>
              <a:rPr lang="fa-IR" sz="1600" b="1" dirty="0" smtClean="0"/>
              <a:t>چون خداوندت بزرگی داد و حکم			خرده از خردانِ مسکین درگذار</a:t>
            </a:r>
          </a:p>
          <a:p>
            <a:pPr eaLnBrk="1" fontAlgn="auto" hangingPunct="1">
              <a:lnSpc>
                <a:spcPct val="150000"/>
              </a:lnSpc>
              <a:spcAft>
                <a:spcPts val="0"/>
              </a:spcAft>
              <a:defRPr/>
            </a:pPr>
            <a:r>
              <a:rPr lang="fa-IR" sz="1600" b="1" dirty="0" smtClean="0"/>
              <a:t>چون زبردستیت بخشید آسمان			زیردستان را همیشه نیک دار</a:t>
            </a:r>
          </a:p>
          <a:p>
            <a:pPr eaLnBrk="1" fontAlgn="auto" hangingPunct="1">
              <a:lnSpc>
                <a:spcPct val="150000"/>
              </a:lnSpc>
              <a:spcAft>
                <a:spcPts val="0"/>
              </a:spcAft>
              <a:defRPr/>
            </a:pPr>
            <a:r>
              <a:rPr lang="fa-IR" sz="1600" b="1" dirty="0" smtClean="0"/>
              <a:t>شکر نعمت را نکویی کن که حق			دوست دارد بندگان حقگزار</a:t>
            </a:r>
          </a:p>
          <a:p>
            <a:pPr eaLnBrk="1" fontAlgn="auto" hangingPunct="1">
              <a:lnSpc>
                <a:spcPct val="150000"/>
              </a:lnSpc>
              <a:spcAft>
                <a:spcPts val="0"/>
              </a:spcAft>
              <a:defRPr/>
            </a:pPr>
            <a:r>
              <a:rPr lang="fa-IR" sz="1600" b="1" dirty="0" smtClean="0"/>
              <a:t>نام نیک رفتگان ضایع مکن			تا بماند نام نیکت برقرار</a:t>
            </a:r>
          </a:p>
          <a:p>
            <a:pPr eaLnBrk="1" fontAlgn="auto" hangingPunct="1">
              <a:lnSpc>
                <a:spcPct val="150000"/>
              </a:lnSpc>
              <a:spcAft>
                <a:spcPts val="0"/>
              </a:spcAft>
              <a:defRPr/>
            </a:pPr>
            <a:r>
              <a:rPr lang="fa-IR" sz="1600" b="1" dirty="0" smtClean="0"/>
              <a:t>کام دریشان و مسکینان بده			تا همه کارت برآرد کردگار</a:t>
            </a:r>
          </a:p>
          <a:p>
            <a:pPr eaLnBrk="1" fontAlgn="auto" hangingPunct="1">
              <a:lnSpc>
                <a:spcPct val="150000"/>
              </a:lnSpc>
              <a:spcAft>
                <a:spcPts val="0"/>
              </a:spcAft>
              <a:defRPr/>
            </a:pPr>
            <a:r>
              <a:rPr lang="fa-IR" sz="1600" b="1" dirty="0" smtClean="0"/>
              <a:t>با غریبان لطف بی اندازه کن			تا رود نامت به نیکی در دیار</a:t>
            </a:r>
          </a:p>
          <a:p>
            <a:pPr eaLnBrk="1" fontAlgn="auto" hangingPunct="1">
              <a:lnSpc>
                <a:spcPct val="150000"/>
              </a:lnSpc>
              <a:spcAft>
                <a:spcPts val="0"/>
              </a:spcAft>
              <a:defRPr/>
            </a:pPr>
            <a:r>
              <a:rPr lang="fa-IR" sz="1600" b="1" dirty="0" smtClean="0"/>
              <a:t>از درون خستگان اندیشه کن			وز دعای مردم پرهیزگار</a:t>
            </a:r>
          </a:p>
          <a:p>
            <a:pPr eaLnBrk="1" fontAlgn="auto" hangingPunct="1">
              <a:lnSpc>
                <a:spcPct val="150000"/>
              </a:lnSpc>
              <a:spcAft>
                <a:spcPts val="0"/>
              </a:spcAft>
              <a:defRPr/>
            </a:pPr>
            <a:r>
              <a:rPr lang="fa-IR" sz="1600" b="1" dirty="0" smtClean="0"/>
              <a:t>با بَدان بد باش و با نیکان نکو			جای گل گل باش و جای خار خار...</a:t>
            </a:r>
          </a:p>
          <a:p>
            <a:pPr marL="0" indent="0" algn="ctr" eaLnBrk="1" fontAlgn="auto" hangingPunct="1">
              <a:lnSpc>
                <a:spcPct val="150000"/>
              </a:lnSpc>
              <a:spcAft>
                <a:spcPts val="0"/>
              </a:spcAft>
              <a:buFont typeface="Arial" panose="020B0604020202020204" pitchFamily="34" charset="0"/>
              <a:buNone/>
              <a:defRPr/>
            </a:pPr>
            <a:r>
              <a:rPr lang="fa-IR" sz="1600" b="1" dirty="0" smtClean="0"/>
              <a:t>								(سعدی)</a:t>
            </a:r>
            <a:endParaRPr lang="en-US" sz="1600" b="1" dirty="0" smtClean="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2"/>
          <p:cNvSpPr>
            <a:spLocks noGrp="1" noChangeArrowheads="1"/>
          </p:cNvSpPr>
          <p:nvPr>
            <p:ph idx="1"/>
          </p:nvPr>
        </p:nvSpPr>
        <p:spPr>
          <a:xfrm>
            <a:off x="428625" y="357188"/>
            <a:ext cx="8229600" cy="5616575"/>
          </a:xfrm>
          <a:solidFill>
            <a:srgbClr val="FFECC5">
              <a:alpha val="58000"/>
            </a:srgbClr>
          </a:solidFill>
        </p:spPr>
        <p:txBody>
          <a:bodyPr rtlCol="1">
            <a:normAutofit lnSpcReduction="10000"/>
          </a:bodyPr>
          <a:lstStyle/>
          <a:p>
            <a:pPr eaLnBrk="1" fontAlgn="auto" hangingPunct="1">
              <a:lnSpc>
                <a:spcPct val="150000"/>
              </a:lnSpc>
              <a:spcAft>
                <a:spcPts val="0"/>
              </a:spcAft>
              <a:defRPr/>
            </a:pPr>
            <a:r>
              <a:rPr lang="fa-IR" sz="2000" b="1" dirty="0" smtClean="0"/>
              <a:t>غزل</a:t>
            </a:r>
          </a:p>
          <a:p>
            <a:pPr eaLnBrk="1" fontAlgn="auto" hangingPunct="1">
              <a:lnSpc>
                <a:spcPct val="150000"/>
              </a:lnSpc>
              <a:spcAft>
                <a:spcPts val="0"/>
              </a:spcAft>
              <a:defRPr/>
            </a:pPr>
            <a:r>
              <a:rPr lang="fa-IR" sz="1400" b="1" dirty="0" smtClean="0"/>
              <a:t>غزل در لغت به معنی حدیث عشق و عاشقی گفتن است، و در اصطلاح شعرا، اشعاری است بر یک وزن و قافیه و با مطلع مصرّع، که تعداد ابیات آن به طور متوسط از پنج تا دوازده بیت و گاهی تا حدود شانزده و بندرت نوزده و بیست است؛ لکن کمتر از پنج بیت را می توان غزل ناتمام نامید.</a:t>
            </a:r>
          </a:p>
          <a:p>
            <a:pPr eaLnBrk="1" fontAlgn="auto" hangingPunct="1">
              <a:lnSpc>
                <a:spcPct val="150000"/>
              </a:lnSpc>
              <a:spcAft>
                <a:spcPts val="0"/>
              </a:spcAft>
              <a:defRPr/>
            </a:pPr>
            <a:r>
              <a:rPr lang="fa-IR" sz="1400" b="1" dirty="0" smtClean="0"/>
              <a:t>در زیر به ذکر چند غزل می پردازیم:</a:t>
            </a:r>
          </a:p>
          <a:p>
            <a:pPr eaLnBrk="1" fontAlgn="auto" hangingPunct="1">
              <a:lnSpc>
                <a:spcPct val="150000"/>
              </a:lnSpc>
              <a:spcAft>
                <a:spcPts val="0"/>
              </a:spcAft>
              <a:defRPr/>
            </a:pPr>
            <a:r>
              <a:rPr lang="fa-IR" sz="1400" b="1" dirty="0" smtClean="0"/>
              <a:t>غمت در نهانخانۀ   دل  نشیند				به نازی که لیلی به محمل  نشیند</a:t>
            </a:r>
          </a:p>
          <a:p>
            <a:pPr eaLnBrk="1" fontAlgn="auto" hangingPunct="1">
              <a:lnSpc>
                <a:spcPct val="150000"/>
              </a:lnSpc>
              <a:spcAft>
                <a:spcPts val="0"/>
              </a:spcAft>
              <a:defRPr/>
            </a:pPr>
            <a:r>
              <a:rPr lang="fa-IR" sz="1400" b="1" dirty="0" smtClean="0"/>
              <a:t>به دنبال محمل چنان زار  گریم				که از گریه ام  ناقه در گل   نشیند</a:t>
            </a:r>
          </a:p>
          <a:p>
            <a:pPr eaLnBrk="1" fontAlgn="auto" hangingPunct="1">
              <a:lnSpc>
                <a:spcPct val="150000"/>
              </a:lnSpc>
              <a:spcAft>
                <a:spcPts val="0"/>
              </a:spcAft>
              <a:defRPr/>
            </a:pPr>
            <a:r>
              <a:rPr lang="fa-IR" sz="1400" b="1" dirty="0" smtClean="0"/>
              <a:t>خلد گر به پای خاری آسان  برآرم				چه سازم به خاری که در دل نشیند</a:t>
            </a:r>
          </a:p>
          <a:p>
            <a:pPr eaLnBrk="1" fontAlgn="auto" hangingPunct="1">
              <a:lnSpc>
                <a:spcPct val="150000"/>
              </a:lnSpc>
              <a:spcAft>
                <a:spcPts val="0"/>
              </a:spcAft>
              <a:defRPr/>
            </a:pPr>
            <a:r>
              <a:rPr lang="fa-IR" sz="1400" b="1" dirty="0" smtClean="0"/>
              <a:t>مرنجان دلم را که این مرغ وحشی				ز بامی که برخاست مشکل نشیند</a:t>
            </a:r>
          </a:p>
          <a:p>
            <a:pPr eaLnBrk="1" fontAlgn="auto" hangingPunct="1">
              <a:lnSpc>
                <a:spcPct val="150000"/>
              </a:lnSpc>
              <a:spcAft>
                <a:spcPts val="0"/>
              </a:spcAft>
              <a:defRPr/>
            </a:pPr>
            <a:r>
              <a:rPr lang="fa-IR" sz="1400" b="1" dirty="0" smtClean="0"/>
              <a:t>بنازم به بزم  محبت که   آنجا			                  	گدایی  به  شاهی  مقابل   نشیند</a:t>
            </a:r>
          </a:p>
          <a:p>
            <a:pPr eaLnBrk="1" fontAlgn="auto" hangingPunct="1">
              <a:lnSpc>
                <a:spcPct val="150000"/>
              </a:lnSpc>
              <a:spcAft>
                <a:spcPts val="0"/>
              </a:spcAft>
              <a:defRPr/>
            </a:pPr>
            <a:r>
              <a:rPr lang="fa-IR" sz="1400" b="1" dirty="0" smtClean="0"/>
              <a:t>طبیب! از طلب در دو گیتی میاسا				کسی چون میان دو منزل نشیند؟</a:t>
            </a:r>
          </a:p>
          <a:p>
            <a:pPr marL="0" indent="0" eaLnBrk="1" fontAlgn="auto" hangingPunct="1">
              <a:lnSpc>
                <a:spcPct val="150000"/>
              </a:lnSpc>
              <a:spcAft>
                <a:spcPts val="0"/>
              </a:spcAft>
              <a:buFont typeface="Arial" panose="020B0604020202020204" pitchFamily="34" charset="0"/>
              <a:buNone/>
              <a:defRPr/>
            </a:pPr>
            <a:r>
              <a:rPr lang="fa-IR" sz="1400" b="1" dirty="0" smtClean="0"/>
              <a:t>							(طبیب اصفهانی)</a:t>
            </a:r>
          </a:p>
          <a:p>
            <a:pPr eaLnBrk="1" fontAlgn="auto" hangingPunct="1">
              <a:lnSpc>
                <a:spcPct val="150000"/>
              </a:lnSpc>
              <a:spcAft>
                <a:spcPts val="0"/>
              </a:spcAft>
              <a:defRPr/>
            </a:pPr>
            <a:r>
              <a:rPr lang="fa-IR" sz="1400" b="1" dirty="0" smtClean="0"/>
              <a:t>یاد ایامی که با هم آشنا بودیم ما</a:t>
            </a:r>
          </a:p>
          <a:p>
            <a:pPr eaLnBrk="1" fontAlgn="auto" hangingPunct="1">
              <a:lnSpc>
                <a:spcPct val="150000"/>
              </a:lnSpc>
              <a:spcAft>
                <a:spcPts val="0"/>
              </a:spcAft>
              <a:defRPr/>
            </a:pPr>
            <a:r>
              <a:rPr lang="fa-IR" sz="1400" b="1" dirty="0" smtClean="0"/>
              <a:t>				هم خیال و هم صفیر و هم نوا بودیم ما</a:t>
            </a:r>
          </a:p>
          <a:p>
            <a:pPr eaLnBrk="1" fontAlgn="auto" hangingPunct="1">
              <a:lnSpc>
                <a:spcPct val="150000"/>
              </a:lnSpc>
              <a:spcAft>
                <a:spcPts val="0"/>
              </a:spcAft>
              <a:defRPr/>
            </a:pPr>
            <a:r>
              <a:rPr lang="fa-IR" sz="1400" b="1" dirty="0" smtClean="0"/>
              <a:t>معنی یک بیت بودیم از طریق اتّحاد</a:t>
            </a:r>
          </a:p>
          <a:p>
            <a:pPr eaLnBrk="1" fontAlgn="auto" hangingPunct="1">
              <a:lnSpc>
                <a:spcPct val="150000"/>
              </a:lnSpc>
              <a:spcAft>
                <a:spcPts val="0"/>
              </a:spcAft>
              <a:defRPr/>
            </a:pPr>
            <a:r>
              <a:rPr lang="fa-IR" sz="1400" b="1" dirty="0" smtClean="0"/>
              <a:t>				چون دو مصرع، گر چه در ظاهر جدا بودیم ما</a:t>
            </a:r>
            <a:endParaRPr lang="en-US" sz="1400" b="1" dirty="0" smtClean="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idx="1"/>
          </p:nvPr>
        </p:nvSpPr>
        <p:spPr>
          <a:xfrm>
            <a:off x="250825" y="357188"/>
            <a:ext cx="8407400" cy="5880100"/>
          </a:xfrm>
          <a:solidFill>
            <a:srgbClr val="FFECC5">
              <a:alpha val="68000"/>
            </a:srgbClr>
          </a:solidFill>
        </p:spPr>
        <p:txBody>
          <a:bodyPr rtlCol="1">
            <a:normAutofit fontScale="77500" lnSpcReduction="20000"/>
          </a:bodyPr>
          <a:lstStyle/>
          <a:p>
            <a:pPr eaLnBrk="1" fontAlgn="auto" hangingPunct="1">
              <a:lnSpc>
                <a:spcPct val="170000"/>
              </a:lnSpc>
              <a:spcAft>
                <a:spcPts val="0"/>
              </a:spcAft>
              <a:defRPr/>
            </a:pPr>
            <a:r>
              <a:rPr lang="fa-IR" sz="1800" b="1" dirty="0" smtClean="0"/>
              <a:t>بود دائم چون زبانِ خامه حرفِ ما یکی</a:t>
            </a:r>
          </a:p>
          <a:p>
            <a:pPr eaLnBrk="1" fontAlgn="auto" hangingPunct="1">
              <a:lnSpc>
                <a:spcPct val="170000"/>
              </a:lnSpc>
              <a:spcAft>
                <a:spcPts val="0"/>
              </a:spcAft>
              <a:defRPr/>
            </a:pPr>
            <a:r>
              <a:rPr lang="fa-IR" sz="1800" b="1" dirty="0" smtClean="0"/>
              <a:t>				گر چه پیش چشمِ صورت بین دوتا بودیم ما</a:t>
            </a:r>
          </a:p>
          <a:p>
            <a:pPr eaLnBrk="1" fontAlgn="auto" hangingPunct="1">
              <a:lnSpc>
                <a:spcPct val="170000"/>
              </a:lnSpc>
              <a:spcAft>
                <a:spcPts val="0"/>
              </a:spcAft>
              <a:defRPr/>
            </a:pPr>
            <a:r>
              <a:rPr lang="fa-IR" sz="1800" b="1" dirty="0" smtClean="0"/>
              <a:t>چون دو برگ سبز کز یک دانه سر بیرون کند</a:t>
            </a:r>
          </a:p>
          <a:p>
            <a:pPr eaLnBrk="1" fontAlgn="auto" hangingPunct="1">
              <a:lnSpc>
                <a:spcPct val="170000"/>
              </a:lnSpc>
              <a:spcAft>
                <a:spcPts val="0"/>
              </a:spcAft>
              <a:defRPr/>
            </a:pPr>
            <a:r>
              <a:rPr lang="fa-IR" sz="1800" b="1" dirty="0" smtClean="0"/>
              <a:t>				یک دل و یک روی در نشو و نما بودیم ما</a:t>
            </a:r>
          </a:p>
          <a:p>
            <a:pPr eaLnBrk="1" fontAlgn="auto" hangingPunct="1">
              <a:lnSpc>
                <a:spcPct val="170000"/>
              </a:lnSpc>
              <a:spcAft>
                <a:spcPts val="0"/>
              </a:spcAft>
              <a:defRPr/>
            </a:pPr>
            <a:r>
              <a:rPr lang="fa-IR" sz="1800" b="1" dirty="0" smtClean="0"/>
              <a:t>می چرانیدیم چون شبنم ز یک گلزار چشم</a:t>
            </a:r>
          </a:p>
          <a:p>
            <a:pPr eaLnBrk="1" fontAlgn="auto" hangingPunct="1">
              <a:lnSpc>
                <a:spcPct val="170000"/>
              </a:lnSpc>
              <a:spcAft>
                <a:spcPts val="0"/>
              </a:spcAft>
              <a:defRPr/>
            </a:pPr>
            <a:r>
              <a:rPr lang="fa-IR" sz="1800" b="1" dirty="0" smtClean="0"/>
              <a:t>				از نواسنجان   یک بستان  سرا بودیم   ما</a:t>
            </a:r>
          </a:p>
          <a:p>
            <a:pPr eaLnBrk="1" fontAlgn="auto" hangingPunct="1">
              <a:lnSpc>
                <a:spcPct val="170000"/>
              </a:lnSpc>
              <a:spcAft>
                <a:spcPts val="0"/>
              </a:spcAft>
              <a:defRPr/>
            </a:pPr>
            <a:r>
              <a:rPr lang="fa-IR" sz="1800" b="1" dirty="0" smtClean="0"/>
              <a:t>بود راه فکر ما در عالم معنی یکی</a:t>
            </a:r>
          </a:p>
          <a:p>
            <a:pPr eaLnBrk="1" fontAlgn="auto" hangingPunct="1">
              <a:lnSpc>
                <a:spcPct val="170000"/>
              </a:lnSpc>
              <a:spcAft>
                <a:spcPts val="0"/>
              </a:spcAft>
              <a:defRPr/>
            </a:pPr>
            <a:r>
              <a:rPr lang="fa-IR" sz="1800" b="1" dirty="0" smtClean="0"/>
              <a:t>				چون دو دست از آشنایی یک صدا بودیم ما</a:t>
            </a:r>
          </a:p>
          <a:p>
            <a:pPr eaLnBrk="1" fontAlgn="auto" hangingPunct="1">
              <a:lnSpc>
                <a:spcPct val="170000"/>
              </a:lnSpc>
              <a:spcAft>
                <a:spcPts val="0"/>
              </a:spcAft>
              <a:defRPr/>
            </a:pPr>
            <a:r>
              <a:rPr lang="fa-IR" sz="1800" b="1" dirty="0" smtClean="0"/>
              <a:t>دوریِ منزل حجابِ اتّحادِ ما نبود</a:t>
            </a:r>
          </a:p>
          <a:p>
            <a:pPr eaLnBrk="1" fontAlgn="auto" hangingPunct="1">
              <a:lnSpc>
                <a:spcPct val="170000"/>
              </a:lnSpc>
              <a:spcAft>
                <a:spcPts val="0"/>
              </a:spcAft>
              <a:defRPr/>
            </a:pPr>
            <a:r>
              <a:rPr lang="fa-IR" sz="1800" b="1" dirty="0" smtClean="0"/>
              <a:t>				داشتیم  از هم خبر در هر کجا   بودیم  ما</a:t>
            </a:r>
          </a:p>
          <a:p>
            <a:pPr eaLnBrk="1" fontAlgn="auto" hangingPunct="1">
              <a:lnSpc>
                <a:spcPct val="170000"/>
              </a:lnSpc>
              <a:spcAft>
                <a:spcPts val="0"/>
              </a:spcAft>
              <a:defRPr/>
            </a:pPr>
            <a:r>
              <a:rPr lang="fa-IR" sz="1800" b="1" dirty="0" smtClean="0"/>
              <a:t>اختر ما سعد بود و روزگار ما سعید	</a:t>
            </a:r>
          </a:p>
          <a:p>
            <a:pPr eaLnBrk="1" fontAlgn="auto" hangingPunct="1">
              <a:lnSpc>
                <a:spcPct val="170000"/>
              </a:lnSpc>
              <a:spcAft>
                <a:spcPts val="0"/>
              </a:spcAft>
              <a:defRPr/>
            </a:pPr>
            <a:r>
              <a:rPr lang="fa-IR" sz="1800" b="1" dirty="0" smtClean="0"/>
              <a:t>				از سعادت  زیرِ بالِ  یک   هما بودیم    ما</a:t>
            </a:r>
          </a:p>
          <a:p>
            <a:pPr eaLnBrk="1" fontAlgn="auto" hangingPunct="1">
              <a:lnSpc>
                <a:spcPct val="170000"/>
              </a:lnSpc>
              <a:spcAft>
                <a:spcPts val="0"/>
              </a:spcAft>
              <a:defRPr/>
            </a:pPr>
            <a:r>
              <a:rPr lang="fa-IR" sz="1800" b="1" dirty="0" smtClean="0"/>
              <a:t>چاره جویان را نمی دادیم، صائب، دردسر</a:t>
            </a:r>
          </a:p>
          <a:p>
            <a:pPr eaLnBrk="1" fontAlgn="auto" hangingPunct="1">
              <a:lnSpc>
                <a:spcPct val="170000"/>
              </a:lnSpc>
              <a:spcAft>
                <a:spcPts val="0"/>
              </a:spcAft>
              <a:defRPr/>
            </a:pPr>
            <a:r>
              <a:rPr lang="fa-IR" sz="1800" b="1" dirty="0" smtClean="0"/>
              <a:t>				دردهای   کهنۀ   هم  را دوا   بودیم   ما</a:t>
            </a:r>
          </a:p>
          <a:p>
            <a:pPr marL="0" indent="0" eaLnBrk="1" fontAlgn="auto" hangingPunct="1">
              <a:lnSpc>
                <a:spcPct val="170000"/>
              </a:lnSpc>
              <a:spcAft>
                <a:spcPts val="0"/>
              </a:spcAft>
              <a:buFont typeface="Arial" panose="020B0604020202020204" pitchFamily="34" charset="0"/>
              <a:buNone/>
              <a:defRPr/>
            </a:pPr>
            <a:r>
              <a:rPr lang="fa-IR" sz="1800" b="1" dirty="0" smtClean="0"/>
              <a:t>						</a:t>
            </a:r>
            <a:r>
              <a:rPr lang="fa-IR" sz="1400" b="1" dirty="0" smtClean="0"/>
              <a:t>		                	                                                                                              (صائب)</a:t>
            </a:r>
            <a:r>
              <a:rPr lang="en-US" sz="1400" b="1" dirty="0" smtClean="0">
                <a:cs typeface="Arial" pitchFamily="34"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idx="1"/>
          </p:nvPr>
        </p:nvSpPr>
        <p:spPr>
          <a:xfrm>
            <a:off x="500063" y="285750"/>
            <a:ext cx="8229600" cy="5616575"/>
          </a:xfrm>
          <a:solidFill>
            <a:srgbClr val="FFECC5">
              <a:alpha val="61000"/>
            </a:srgbClr>
          </a:solidFill>
        </p:spPr>
        <p:txBody>
          <a:bodyPr/>
          <a:lstStyle/>
          <a:p>
            <a:pPr eaLnBrk="1" hangingPunct="1">
              <a:lnSpc>
                <a:spcPct val="170000"/>
              </a:lnSpc>
            </a:pPr>
            <a:r>
              <a:rPr lang="fa-IR" sz="2200" b="1" dirty="0" smtClean="0"/>
              <a:t>قطعه</a:t>
            </a:r>
          </a:p>
          <a:p>
            <a:pPr eaLnBrk="1" hangingPunct="1">
              <a:lnSpc>
                <a:spcPct val="170000"/>
              </a:lnSpc>
            </a:pPr>
            <a:r>
              <a:rPr lang="fa-IR" sz="1600" b="1" dirty="0" smtClean="0"/>
              <a:t>شعری است بر یک وزن و قافیه بدون مطلع هم قافیه، حداقل در دو بیت، بیشتر در زمینه ها و مضامین اخلاقی، تربیتی و اجتماعی. قطعه را از آن روی قطعه گفته اند که گویی بخشی یا قسمتی از یک قصیده است. علاوه بر اختلاف در پیام و مضمون، تفاوت دیگر قطعه با قصیده در این است که قصیده دارای مطلع مصرّع است و قطعه چنین نیست. ابن یمین، جامی، انوری، سعدی و پروین اعتصامی معروف ترین قطعه سرایان فارسی هستند.</a:t>
            </a:r>
          </a:p>
          <a:p>
            <a:pPr eaLnBrk="1" hangingPunct="1">
              <a:lnSpc>
                <a:spcPct val="170000"/>
              </a:lnSpc>
            </a:pPr>
            <a:r>
              <a:rPr lang="fa-IR" sz="1600" b="1" dirty="0" smtClean="0"/>
              <a:t>به چند قطعهء زیر توجه کنید:</a:t>
            </a:r>
          </a:p>
          <a:p>
            <a:pPr eaLnBrk="1" hangingPunct="1">
              <a:lnSpc>
                <a:spcPct val="170000"/>
              </a:lnSpc>
            </a:pPr>
            <a:r>
              <a:rPr lang="fa-IR" sz="1600" b="1" dirty="0" smtClean="0"/>
              <a:t>دوست مشمار آن که در نعمت زند			لاف یاری و برادر خواندگی</a:t>
            </a:r>
          </a:p>
          <a:p>
            <a:pPr eaLnBrk="1" hangingPunct="1">
              <a:lnSpc>
                <a:spcPct val="170000"/>
              </a:lnSpc>
            </a:pPr>
            <a:r>
              <a:rPr lang="fa-IR" sz="1600" b="1" dirty="0" smtClean="0"/>
              <a:t>دوست آن باشد که گیرد دست دوست 	               	در پرشان حالی و درماندگی</a:t>
            </a:r>
          </a:p>
          <a:p>
            <a:pPr eaLnBrk="1" hangingPunct="1">
              <a:lnSpc>
                <a:spcPct val="170000"/>
              </a:lnSpc>
            </a:pPr>
            <a:r>
              <a:rPr lang="fa-IR" sz="1600" b="1" dirty="0" smtClean="0"/>
              <a:t>							(سعدی)</a:t>
            </a:r>
          </a:p>
          <a:p>
            <a:pPr eaLnBrk="1" hangingPunct="1">
              <a:lnSpc>
                <a:spcPct val="170000"/>
              </a:lnSpc>
            </a:pPr>
            <a:r>
              <a:rPr lang="fa-IR" sz="1600" b="1" dirty="0" smtClean="0"/>
              <a:t>تند خو، آتشی بود که به قهر			چون برافروخت خشک و ترسوزد</a:t>
            </a:r>
          </a:p>
          <a:p>
            <a:pPr eaLnBrk="1" hangingPunct="1">
              <a:lnSpc>
                <a:spcPct val="170000"/>
              </a:lnSpc>
            </a:pPr>
            <a:r>
              <a:rPr lang="fa-IR" sz="1600" b="1" dirty="0" smtClean="0"/>
              <a:t>گر چه سوزد تو را به خشم، ولی			خویش را از تو بیشتر سوزد</a:t>
            </a:r>
          </a:p>
          <a:p>
            <a:pPr eaLnBrk="1" hangingPunct="1">
              <a:lnSpc>
                <a:spcPct val="170000"/>
              </a:lnSpc>
            </a:pPr>
            <a:r>
              <a:rPr lang="fa-IR" sz="1600" b="1" dirty="0" smtClean="0"/>
              <a:t>						(جلال همایی "سنا")</a:t>
            </a:r>
            <a:endParaRPr lang="en-US" sz="1600" b="1"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0" name="Rectangle 2"/>
          <p:cNvSpPr>
            <a:spLocks noGrp="1" noChangeArrowheads="1"/>
          </p:cNvSpPr>
          <p:nvPr>
            <p:ph idx="1"/>
          </p:nvPr>
        </p:nvSpPr>
        <p:spPr>
          <a:xfrm>
            <a:off x="457200" y="620713"/>
            <a:ext cx="8229600" cy="5616575"/>
          </a:xfrm>
          <a:solidFill>
            <a:srgbClr val="FFECC5">
              <a:alpha val="65000"/>
            </a:srgbClr>
          </a:solidFill>
        </p:spPr>
        <p:txBody>
          <a:bodyPr/>
          <a:lstStyle/>
          <a:p>
            <a:pPr eaLnBrk="1" hangingPunct="1">
              <a:lnSpc>
                <a:spcPct val="150000"/>
              </a:lnSpc>
            </a:pPr>
            <a:r>
              <a:rPr lang="fa-IR" sz="2000" b="1" dirty="0" smtClean="0"/>
              <a:t>مثنوی (دوگانه)</a:t>
            </a:r>
          </a:p>
          <a:p>
            <a:pPr eaLnBrk="1" hangingPunct="1">
              <a:lnSpc>
                <a:spcPct val="150000"/>
              </a:lnSpc>
            </a:pPr>
            <a:r>
              <a:rPr lang="fa-IR" sz="1600" b="1" dirty="0" smtClean="0"/>
              <a:t>اشعاری است بر یک وزن که هر بیت آن دارای قافیهء مستقل است، یعنی دو مصراع هر بیت هم قافیه است. چون هر بیت آن مستلزم دو قافیه است، یا هر دو مصراعِ ابیات مقفّاست، به آن مثنوی  گفته اند.</a:t>
            </a:r>
          </a:p>
          <a:p>
            <a:pPr eaLnBrk="1" hangingPunct="1">
              <a:lnSpc>
                <a:spcPct val="150000"/>
              </a:lnSpc>
            </a:pPr>
            <a:r>
              <a:rPr lang="fa-IR" sz="1600" b="1" dirty="0" smtClean="0"/>
              <a:t>تعداد ابیات مثنوی محدود نیست و به همین دلیل از آن برای به نظم درآوردن تواریخ، قصص و  افسانه های طولانی استفاده می شود. در زیر به ذکر چند نمونه می پردازیم:</a:t>
            </a:r>
          </a:p>
          <a:p>
            <a:pPr eaLnBrk="1" hangingPunct="1">
              <a:lnSpc>
                <a:spcPct val="150000"/>
              </a:lnSpc>
            </a:pPr>
            <a:r>
              <a:rPr lang="fa-IR" sz="1600" b="1" dirty="0" smtClean="0"/>
              <a:t>ای خدای پاک بی انباز و یار			دست گیر و جرم ما را درگذار</a:t>
            </a:r>
          </a:p>
          <a:p>
            <a:pPr eaLnBrk="1" hangingPunct="1">
              <a:lnSpc>
                <a:spcPct val="150000"/>
              </a:lnSpc>
            </a:pPr>
            <a:r>
              <a:rPr lang="fa-IR" sz="1600" b="1" dirty="0" smtClean="0"/>
              <a:t>یاد ده ما را سخنهای رقیق			که تو را رحم آورد آن، ای رفیق</a:t>
            </a:r>
          </a:p>
          <a:p>
            <a:pPr eaLnBrk="1" hangingPunct="1">
              <a:lnSpc>
                <a:spcPct val="150000"/>
              </a:lnSpc>
            </a:pPr>
            <a:r>
              <a:rPr lang="fa-IR" sz="1600" b="1" dirty="0" smtClean="0"/>
              <a:t>هم دعا از تو، اجابت هم ز تو			ایمنی از تو، مهابت هم ز تو</a:t>
            </a:r>
          </a:p>
          <a:p>
            <a:pPr eaLnBrk="1" hangingPunct="1">
              <a:lnSpc>
                <a:spcPct val="150000"/>
              </a:lnSpc>
            </a:pPr>
            <a:r>
              <a:rPr lang="fa-IR" sz="1600" b="1" dirty="0" smtClean="0"/>
              <a:t>گر خطا گفتیم، اصلاحش تو کن			مصلحی تو، ای تو سلطان سخن</a:t>
            </a:r>
          </a:p>
          <a:p>
            <a:pPr eaLnBrk="1" hangingPunct="1">
              <a:lnSpc>
                <a:spcPct val="150000"/>
              </a:lnSpc>
            </a:pPr>
            <a:r>
              <a:rPr lang="fa-IR" sz="1600" b="1" dirty="0" smtClean="0"/>
              <a:t>کیمیا داری که تبدیلش کنی			گر چه جوی خون بود، نیلش کنی</a:t>
            </a:r>
          </a:p>
          <a:p>
            <a:pPr eaLnBrk="1" hangingPunct="1">
              <a:lnSpc>
                <a:spcPct val="150000"/>
              </a:lnSpc>
            </a:pPr>
            <a:r>
              <a:rPr lang="fa-IR" sz="1600" b="1" dirty="0" smtClean="0"/>
              <a:t>این چنین میناگریها کار توست			این چنین اکسیرها ز اسرار توست</a:t>
            </a:r>
          </a:p>
          <a:p>
            <a:pPr eaLnBrk="1" hangingPunct="1">
              <a:lnSpc>
                <a:spcPct val="150000"/>
              </a:lnSpc>
            </a:pPr>
            <a:r>
              <a:rPr lang="fa-IR" sz="1600" b="1" dirty="0" smtClean="0"/>
              <a:t>آب را و خاک را برهم زدی			زآب و گل نقش تن آدم زدی</a:t>
            </a:r>
          </a:p>
          <a:p>
            <a:pPr eaLnBrk="1" hangingPunct="1">
              <a:lnSpc>
                <a:spcPct val="150000"/>
              </a:lnSpc>
            </a:pPr>
            <a:r>
              <a:rPr lang="fa-IR" sz="1600" b="1" dirty="0" smtClean="0"/>
              <a:t>							(مولوی)</a:t>
            </a:r>
            <a:endParaRPr lang="en-US" sz="1600" b="1"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TextBox 3"/>
          <p:cNvSpPr txBox="1">
            <a:spLocks noChangeArrowheads="1"/>
          </p:cNvSpPr>
          <p:nvPr/>
        </p:nvSpPr>
        <p:spPr bwMode="auto">
          <a:xfrm>
            <a:off x="1908175" y="2479675"/>
            <a:ext cx="51117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algn="ctr"/>
            <a:r>
              <a:rPr lang="fa-IR" sz="5400" dirty="0" smtClean="0">
                <a:solidFill>
                  <a:schemeClr val="bg1"/>
                </a:solidFill>
                <a:cs typeface="B Titr" panose="00000700000000000000" pitchFamily="2" charset="-78"/>
              </a:rPr>
              <a:t>نثر</a:t>
            </a:r>
            <a:endParaRPr lang="fa-IR" sz="5400" dirty="0">
              <a:solidFill>
                <a:schemeClr val="bg1"/>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2"/>
          <p:cNvSpPr>
            <a:spLocks noGrp="1" noChangeArrowheads="1"/>
          </p:cNvSpPr>
          <p:nvPr>
            <p:ph idx="1"/>
          </p:nvPr>
        </p:nvSpPr>
        <p:spPr>
          <a:xfrm>
            <a:off x="457200" y="620713"/>
            <a:ext cx="8229600" cy="5616575"/>
          </a:xfrm>
          <a:solidFill>
            <a:srgbClr val="FFECC5">
              <a:alpha val="74000"/>
            </a:srgbClr>
          </a:solidFill>
        </p:spPr>
        <p:txBody>
          <a:bodyPr/>
          <a:lstStyle/>
          <a:p>
            <a:pPr eaLnBrk="1" hangingPunct="1">
              <a:lnSpc>
                <a:spcPct val="80000"/>
              </a:lnSpc>
            </a:pPr>
            <a:r>
              <a:rPr lang="fa-IR" sz="2000" b="1" dirty="0" smtClean="0"/>
              <a:t>رباعي (چهارگانه)</a:t>
            </a:r>
          </a:p>
          <a:p>
            <a:pPr eaLnBrk="1" hangingPunct="1">
              <a:lnSpc>
                <a:spcPct val="80000"/>
              </a:lnSpc>
            </a:pPr>
            <a:r>
              <a:rPr lang="fa-IR" sz="1800" b="1" dirty="0" smtClean="0"/>
              <a:t>شعري است در دو بيت با مطلع هم قافيه بر وزن «لاحول ولاقوة الا بالله»، که رعايت قافيه در دو مصراع بيت اول و مصراع چهارم الزامي و در مصراع سوم اختياري است.</a:t>
            </a:r>
          </a:p>
          <a:p>
            <a:pPr eaLnBrk="1" hangingPunct="1">
              <a:lnSpc>
                <a:spcPct val="80000"/>
              </a:lnSpc>
            </a:pPr>
            <a:r>
              <a:rPr lang="fa-IR" sz="1800" b="1" dirty="0" smtClean="0"/>
              <a:t>در زير به ذکر چند رباعي مي پردازيم:</a:t>
            </a:r>
          </a:p>
          <a:p>
            <a:pPr eaLnBrk="1" hangingPunct="1">
              <a:lnSpc>
                <a:spcPct val="80000"/>
              </a:lnSpc>
            </a:pPr>
            <a:r>
              <a:rPr lang="fa-IR" sz="1800" b="1" dirty="0" smtClean="0"/>
              <a:t>در ديده به جاي خواب آب است مرا		زيرا که به ديدنت شتاب است مرا</a:t>
            </a:r>
          </a:p>
          <a:p>
            <a:pPr eaLnBrk="1" hangingPunct="1">
              <a:lnSpc>
                <a:spcPct val="80000"/>
              </a:lnSpc>
            </a:pPr>
            <a:r>
              <a:rPr lang="fa-IR" sz="1800" b="1" dirty="0" smtClean="0"/>
              <a:t>گويند بخواب تا به خوابش بيني			اي بي خبران چه جاي خواب است مرا</a:t>
            </a:r>
          </a:p>
          <a:p>
            <a:pPr eaLnBrk="1" hangingPunct="1">
              <a:lnSpc>
                <a:spcPct val="80000"/>
              </a:lnSpc>
            </a:pPr>
            <a:endParaRPr lang="fa-IR" sz="1800" b="1" dirty="0" smtClean="0"/>
          </a:p>
          <a:p>
            <a:pPr eaLnBrk="1" hangingPunct="1">
              <a:lnSpc>
                <a:spcPct val="80000"/>
              </a:lnSpc>
            </a:pPr>
            <a:r>
              <a:rPr lang="fa-IR" sz="1800" b="1" dirty="0" smtClean="0"/>
              <a:t>			(منسوب به شيخ ابوسعيد)</a:t>
            </a:r>
          </a:p>
          <a:p>
            <a:pPr eaLnBrk="1" hangingPunct="1">
              <a:lnSpc>
                <a:spcPct val="80000"/>
              </a:lnSpc>
            </a:pPr>
            <a:r>
              <a:rPr lang="fa-IR" sz="1800" b="1" dirty="0" smtClean="0"/>
              <a:t>گر مرد رهي ميان خون بايد رفت		از پاي فتاده سرنگون بايد رفت</a:t>
            </a:r>
          </a:p>
          <a:p>
            <a:pPr eaLnBrk="1" hangingPunct="1">
              <a:lnSpc>
                <a:spcPct val="80000"/>
              </a:lnSpc>
            </a:pPr>
            <a:r>
              <a:rPr lang="fa-IR" sz="1800" b="1" dirty="0" smtClean="0"/>
              <a:t>تو پاي به راه نِه و هيچ مپرس			خود راه بگويدت که چون بايد رفت</a:t>
            </a:r>
          </a:p>
          <a:p>
            <a:pPr eaLnBrk="1" hangingPunct="1">
              <a:lnSpc>
                <a:spcPct val="80000"/>
              </a:lnSpc>
            </a:pPr>
            <a:r>
              <a:rPr lang="fa-IR" sz="1800" b="1" dirty="0" smtClean="0"/>
              <a:t>									                                        (عطار)</a:t>
            </a:r>
          </a:p>
          <a:p>
            <a:pPr eaLnBrk="1" hangingPunct="1">
              <a:lnSpc>
                <a:spcPct val="80000"/>
              </a:lnSpc>
            </a:pPr>
            <a:r>
              <a:rPr lang="fa-IR" sz="1800" b="1" dirty="0" smtClean="0"/>
              <a:t>جز من اگرت عاشق شيداست، بگو		ور ميل دلت به جانب ماست، بگو</a:t>
            </a:r>
          </a:p>
          <a:p>
            <a:pPr eaLnBrk="1" hangingPunct="1">
              <a:lnSpc>
                <a:spcPct val="80000"/>
              </a:lnSpc>
            </a:pPr>
            <a:r>
              <a:rPr lang="fa-IR" sz="1800" b="1" dirty="0" smtClean="0"/>
              <a:t>ور هيچ مرا در دل تو جاست، بگو		گر هست بگو، نيست بگو، راست بگو</a:t>
            </a:r>
          </a:p>
          <a:p>
            <a:pPr eaLnBrk="1" hangingPunct="1">
              <a:lnSpc>
                <a:spcPct val="80000"/>
              </a:lnSpc>
            </a:pPr>
            <a:r>
              <a:rPr lang="fa-IR" sz="1800" b="1" dirty="0" smtClean="0"/>
              <a:t>									                                       (مولوي)</a:t>
            </a:r>
          </a:p>
          <a:p>
            <a:pPr eaLnBrk="1" hangingPunct="1">
              <a:lnSpc>
                <a:spcPct val="80000"/>
              </a:lnSpc>
            </a:pPr>
            <a:r>
              <a:rPr lang="fa-IR" sz="1800" b="1" dirty="0" smtClean="0"/>
              <a:t>امشب ز غمت ميان خون خواهم خفت		وز بستر عافيت برون خواهم خفت</a:t>
            </a:r>
          </a:p>
          <a:p>
            <a:pPr eaLnBrk="1" hangingPunct="1">
              <a:lnSpc>
                <a:spcPct val="80000"/>
              </a:lnSpc>
            </a:pPr>
            <a:r>
              <a:rPr lang="fa-IR" sz="1800" b="1" dirty="0" smtClean="0"/>
              <a:t>باور نکني خيال خود را بفرست			تا درنگرد که بي تو چون خواهم خفت</a:t>
            </a:r>
          </a:p>
          <a:p>
            <a:pPr eaLnBrk="1" hangingPunct="1">
              <a:lnSpc>
                <a:spcPct val="80000"/>
              </a:lnSpc>
            </a:pPr>
            <a:r>
              <a:rPr lang="fa-IR" sz="1800" b="1" dirty="0" smtClean="0"/>
              <a:t>									                                       (حافظ)</a:t>
            </a:r>
            <a:endParaRPr lang="en-US" sz="1800" b="1"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2"/>
          <p:cNvSpPr>
            <a:spLocks noGrp="1" noChangeArrowheads="1"/>
          </p:cNvSpPr>
          <p:nvPr>
            <p:ph idx="1"/>
          </p:nvPr>
        </p:nvSpPr>
        <p:spPr>
          <a:xfrm>
            <a:off x="457200" y="620713"/>
            <a:ext cx="8229600" cy="5616575"/>
          </a:xfrm>
          <a:solidFill>
            <a:srgbClr val="FFECC5">
              <a:alpha val="68000"/>
            </a:srgbClr>
          </a:solidFill>
        </p:spPr>
        <p:txBody>
          <a:bodyPr/>
          <a:lstStyle/>
          <a:p>
            <a:pPr eaLnBrk="1" hangingPunct="1"/>
            <a:r>
              <a:rPr lang="fa-IR" sz="2000" b="1" dirty="0" smtClean="0"/>
              <a:t>دوبيتي</a:t>
            </a:r>
          </a:p>
          <a:p>
            <a:pPr eaLnBrk="1" hangingPunct="1"/>
            <a:r>
              <a:rPr lang="fa-IR" sz="2000" dirty="0" smtClean="0"/>
              <a:t>شعري است در دو بيت که با رباعي در قافيه بندي يکي است؛ اما در وزن با آن فرق دارد؛ به عبارت ديگر، شعري است با مطلع هم قافيه، که از حيث وزن، محدوديت رباعي را ندارد؛ البته بيشتر بر وزن مفاعيلن مفاعيل است.</a:t>
            </a:r>
          </a:p>
          <a:p>
            <a:pPr eaLnBrk="1" hangingPunct="1"/>
            <a:r>
              <a:rPr lang="fa-IR" sz="2000" dirty="0" smtClean="0"/>
              <a:t>معروف ترين دوبيتي هاي فارسي از باباطاهر عريان به لهجهء لري است، و تمام اشعاري را که به لهجه هاي محلي سروده شده باشد، ادباي قديم فهلويات (پهلويّات) مي گفته اند.</a:t>
            </a:r>
          </a:p>
          <a:p>
            <a:pPr eaLnBrk="1" hangingPunct="1"/>
            <a:r>
              <a:rPr lang="fa-IR" sz="2000" dirty="0" smtClean="0"/>
              <a:t>دوبيتي هايي که به نام باباطاهر در فارسي مشهور شده اند به لهجه اصلي لري نيست بلکه آنها را به صورت فارسي درآورده يا به فارسي نزديک کرده اند:</a:t>
            </a:r>
          </a:p>
          <a:p>
            <a:pPr eaLnBrk="1" hangingPunct="1"/>
            <a:r>
              <a:rPr lang="fa-IR" sz="2000" dirty="0" smtClean="0"/>
              <a:t>دل عاشق به پيغامي بسازه			خمارآلوده با جامي بسازه</a:t>
            </a:r>
          </a:p>
          <a:p>
            <a:pPr eaLnBrk="1" hangingPunct="1"/>
            <a:r>
              <a:rPr lang="fa-IR" sz="2000" dirty="0" smtClean="0"/>
              <a:t>مرا کيفيت چشم تو کافي است			رياضت کش به بادامي بسازه</a:t>
            </a:r>
          </a:p>
          <a:p>
            <a:pPr eaLnBrk="1" hangingPunct="1"/>
            <a:r>
              <a:rPr lang="fa-IR" sz="2000" dirty="0" smtClean="0"/>
              <a:t>ز دست ديده و دل هر دو فرياد		که هر چه ديده بيند دل کند ياد</a:t>
            </a:r>
          </a:p>
          <a:p>
            <a:pPr eaLnBrk="1" hangingPunct="1"/>
            <a:r>
              <a:rPr lang="fa-IR" sz="2000" dirty="0" smtClean="0"/>
              <a:t>بسازم خنجري نيشش ز فولاد			زنم بر ديده تا دل گردد آزاد</a:t>
            </a:r>
          </a:p>
          <a:p>
            <a:pPr eaLnBrk="1" hangingPunct="1"/>
            <a:r>
              <a:rPr lang="fa-IR" sz="2000" dirty="0" smtClean="0"/>
              <a:t>تو که نوشم نه اي نيشم چرايي؟!		تو که يارم نه اي پيشم چرايي؟!</a:t>
            </a:r>
          </a:p>
          <a:p>
            <a:pPr eaLnBrk="1" hangingPunct="1"/>
            <a:r>
              <a:rPr lang="fa-IR" sz="2000" dirty="0" smtClean="0"/>
              <a:t>تو که مرهم نه اي زخم دلم را			نمک پاش دل ريشم چرايي؟!</a:t>
            </a:r>
            <a:endParaRPr lang="en-US" sz="200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2"/>
          <p:cNvSpPr>
            <a:spLocks noGrp="1" noChangeArrowheads="1"/>
          </p:cNvSpPr>
          <p:nvPr>
            <p:ph idx="1"/>
          </p:nvPr>
        </p:nvSpPr>
        <p:spPr>
          <a:xfrm>
            <a:off x="457200" y="620713"/>
            <a:ext cx="8229600" cy="5616575"/>
          </a:xfrm>
          <a:solidFill>
            <a:srgbClr val="FFECC5">
              <a:alpha val="70000"/>
            </a:srgbClr>
          </a:solidFill>
        </p:spPr>
        <p:txBody>
          <a:bodyPr/>
          <a:lstStyle/>
          <a:p>
            <a:pPr eaLnBrk="1" hangingPunct="1">
              <a:lnSpc>
                <a:spcPct val="150000"/>
              </a:lnSpc>
            </a:pPr>
            <a:r>
              <a:rPr lang="fa-IR" sz="2000" b="1" smtClean="0"/>
              <a:t>ترجيع بند و ترکيب بند</a:t>
            </a:r>
          </a:p>
          <a:p>
            <a:pPr eaLnBrk="1" hangingPunct="1">
              <a:lnSpc>
                <a:spcPct val="150000"/>
              </a:lnSpc>
            </a:pPr>
            <a:r>
              <a:rPr lang="fa-IR" sz="2000" smtClean="0"/>
              <a:t>گاهي گوينده به جاي اين که سخن خويش را در قالب قصيده اي چند بيتي بسرايد، آن را به چند بند يا خانه تقسيم مي کند و در هر بند، چند بيت هم قافيه مي آورد و در آخر آنها بيتي قرار مي دهد که قافيهء ديگري دارد و آن بيت را «واسطة العِقد» يا «بيت برگردان» مي نامند.</a:t>
            </a:r>
          </a:p>
          <a:p>
            <a:pPr eaLnBrk="1" hangingPunct="1">
              <a:lnSpc>
                <a:spcPct val="150000"/>
              </a:lnSpc>
            </a:pPr>
            <a:r>
              <a:rPr lang="fa-IR" sz="2000" smtClean="0"/>
              <a:t>اگر بيت آخر بندها (واسطة العقد) عيناً تکرار شود، آن شعر را ترجيع بند نامند و اگر تکرار نشود، ترکيب بند ناميده مي شود. نخستين ترجيع بند سراي نامي ايران، به ظاهر، فرّخي سيستاني و بهترين نمونه هاي آن را از سعدي و هاتف اصفهاني است.</a:t>
            </a:r>
          </a:p>
          <a:p>
            <a:pPr eaLnBrk="1" hangingPunct="1">
              <a:lnSpc>
                <a:spcPct val="150000"/>
              </a:lnSpc>
            </a:pPr>
            <a:r>
              <a:rPr lang="fa-IR" sz="2000" smtClean="0"/>
              <a:t>مشهورترين ترکيب بندها نيز يکي از جمال الدّين عبدالرّزاق اصفهاني در ستايش پيامبر گرامي اسلام و ديگري از محتشم کاشاني دربارهء واقعهء جانگداز کربلاست.</a:t>
            </a:r>
            <a:endParaRPr lang="en-US" sz="200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idx="1"/>
          </p:nvPr>
        </p:nvSpPr>
        <p:spPr>
          <a:xfrm>
            <a:off x="457200" y="620713"/>
            <a:ext cx="8229600" cy="5616575"/>
          </a:xfrm>
          <a:solidFill>
            <a:srgbClr val="FFECC5">
              <a:alpha val="73000"/>
            </a:srgbClr>
          </a:solidFill>
        </p:spPr>
        <p:txBody>
          <a:bodyPr/>
          <a:lstStyle/>
          <a:p>
            <a:pPr eaLnBrk="1" hangingPunct="1">
              <a:lnSpc>
                <a:spcPct val="80000"/>
              </a:lnSpc>
            </a:pPr>
            <a:r>
              <a:rPr lang="fa-IR" sz="2000" b="1" smtClean="0"/>
              <a:t>مسمّط</a:t>
            </a:r>
          </a:p>
          <a:p>
            <a:pPr eaLnBrk="1" hangingPunct="1">
              <a:lnSpc>
                <a:spcPct val="80000"/>
              </a:lnSpc>
            </a:pPr>
            <a:r>
              <a:rPr lang="fa-IR" sz="2000" smtClean="0"/>
              <a:t>«مسمّط نوعي از قصيده يا اشعاري است هم وزن، مرکب از بخش هاي کوچک که همه در وزن و عدد مصراع ها يکي و در قوافي مختلف باشند، به اين ترتيب: مثلاً در ابتدا پنج مصراع بر يک وزن و قافيه بگويند و در آخر، يک مصراع بياورند که در وزن با مصراع هاي قبل يکي و در قافيه مختلف باشد. از مجموع آن شش مصراع، يک بخش تشکيل مي شود که آن را به اصطلاح شعرا، يک لخت يا يک رشته از مسمّط گويند، و در رشتهء دوم باز پنج مصراع بر يک قافيه بگويند که با رشته اول در وزن يکي و در قافيه مخالف باشد، اما مصراع ششم را بر وزن و قافيهء مصراع ششم (آخر) لخت بياورند. از مجموع اين شش مصراع نيز يک بخش تشکيل مي شود که آن را لخت دوم يا رشتهء دوم مسمّط مي خوانند و همچنان تا آخر مسمّط که بايد چند يا چندين بار، آن عمل را تکرار کرده باشند.</a:t>
            </a:r>
          </a:p>
          <a:p>
            <a:pPr eaLnBrk="1" hangingPunct="1">
              <a:lnSpc>
                <a:spcPct val="80000"/>
              </a:lnSpc>
            </a:pPr>
            <a:r>
              <a:rPr lang="fa-IR" sz="2000" smtClean="0"/>
              <a:t>«هر رشته اي مشتمل است بر شش مصراع که پنج مصراع اولش با يکديگرهم قافيه اند، اما مصراع آخرش با پنج مصراع اول آن لخت هم قافيه نيست، بلکه با مصراع آخر ساير رشته ها هم قافيه است.</a:t>
            </a:r>
          </a:p>
          <a:p>
            <a:pPr eaLnBrk="1" hangingPunct="1">
              <a:lnSpc>
                <a:spcPct val="80000"/>
              </a:lnSpc>
            </a:pPr>
            <a:r>
              <a:rPr lang="fa-IR" sz="2000" smtClean="0"/>
              <a:t>«آن چه از باب مثال گفتيم مسمّط شش مصراعي است که آن را مسمّط مسدّس نيز مي گويند و مسمّطات منوچهري هم که نمونهء آن را نقل مي کينم از همان نوع است؛ اما ممکن است عدد مصراع هاي هر لخت کمتر يا بيشتر از شش مصراع باشد؛ پس به شمارهء مصراع ها مثلاً آن را مسمّط مثلّث (سه مصراعي) و مربّع (چهار مصراعي) و مخمّس (پنج مصراعي) مي خوانند؛ اما بيشتر از هفت مصراعي چندان معمول نيست و کمتر از سه مصراع اصلاً مسمّط نباشد.</a:t>
            </a:r>
            <a:endParaRPr lang="en-US" sz="200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4" name="Rectangle 2"/>
          <p:cNvSpPr>
            <a:spLocks noGrp="1" noChangeArrowheads="1"/>
          </p:cNvSpPr>
          <p:nvPr>
            <p:ph idx="1"/>
          </p:nvPr>
        </p:nvSpPr>
        <p:spPr>
          <a:xfrm>
            <a:off x="457200" y="476250"/>
            <a:ext cx="8229600" cy="5761038"/>
          </a:xfrm>
          <a:solidFill>
            <a:srgbClr val="FFECC5">
              <a:alpha val="76000"/>
            </a:srgbClr>
          </a:solidFill>
        </p:spPr>
        <p:txBody>
          <a:bodyPr rtlCol="1">
            <a:normAutofit/>
          </a:bodyPr>
          <a:lstStyle/>
          <a:p>
            <a:pPr eaLnBrk="1" fontAlgn="auto" hangingPunct="1">
              <a:lnSpc>
                <a:spcPct val="80000"/>
              </a:lnSpc>
              <a:spcAft>
                <a:spcPts val="0"/>
              </a:spcAft>
              <a:defRPr/>
            </a:pPr>
            <a:r>
              <a:rPr lang="fa-IR" sz="2000" dirty="0" smtClean="0"/>
              <a:t>«و نيز ممکن است که در لخت اول استثنائاً همهء چند مصراع را مقفّا ساخته و اختلاف قوافي را از لخت دوم شروع کرده باشند، نظير بعضي مسمّطات قاآني که نمونهء آن را ذکر خواهيم کرد. در هر صورت مصراع آخر رشته هاي مسمّط را مصراع قافيه و بند مسمّط و بند مسميط مي نامند.»</a:t>
            </a:r>
          </a:p>
          <a:p>
            <a:pPr marL="0" indent="0" eaLnBrk="1" fontAlgn="auto" hangingPunct="1">
              <a:lnSpc>
                <a:spcPct val="80000"/>
              </a:lnSpc>
              <a:spcAft>
                <a:spcPts val="0"/>
              </a:spcAft>
              <a:buFont typeface="Arial" panose="020B0604020202020204" pitchFamily="34" charset="0"/>
              <a:buNone/>
              <a:defRPr/>
            </a:pPr>
            <a:endParaRPr lang="fa-IR" sz="2000" dirty="0" smtClean="0"/>
          </a:p>
          <a:p>
            <a:pPr eaLnBrk="1" fontAlgn="auto" hangingPunct="1">
              <a:lnSpc>
                <a:spcPct val="80000"/>
              </a:lnSpc>
              <a:spcAft>
                <a:spcPts val="0"/>
              </a:spcAft>
              <a:defRPr/>
            </a:pPr>
            <a:r>
              <a:rPr lang="fa-IR" sz="2000" dirty="0" smtClean="0"/>
              <a:t>ابتکار مسمّط از منوچهري دامغاني (متوفي 432 هـ.ق) شاعر دربار محمود و مسعود غزنوي است:</a:t>
            </a:r>
          </a:p>
          <a:p>
            <a:pPr eaLnBrk="1" fontAlgn="auto" hangingPunct="1">
              <a:lnSpc>
                <a:spcPct val="80000"/>
              </a:lnSpc>
              <a:spcAft>
                <a:spcPts val="0"/>
              </a:spcAft>
              <a:defRPr/>
            </a:pPr>
            <a:r>
              <a:rPr lang="fa-IR" sz="2000" dirty="0" smtClean="0"/>
              <a:t>کرده گلو پر باد، قمري سنجاب پوش</a:t>
            </a:r>
          </a:p>
          <a:p>
            <a:pPr eaLnBrk="1" fontAlgn="auto" hangingPunct="1">
              <a:lnSpc>
                <a:spcPct val="80000"/>
              </a:lnSpc>
              <a:spcAft>
                <a:spcPts val="0"/>
              </a:spcAft>
              <a:defRPr/>
            </a:pPr>
            <a:r>
              <a:rPr lang="fa-IR" sz="2000" dirty="0" smtClean="0"/>
              <a:t>					کبک فرو ريخته، مشک به سوراخ گوش</a:t>
            </a:r>
          </a:p>
          <a:p>
            <a:pPr eaLnBrk="1" fontAlgn="auto" hangingPunct="1">
              <a:lnSpc>
                <a:spcPct val="80000"/>
              </a:lnSpc>
              <a:spcAft>
                <a:spcPts val="0"/>
              </a:spcAft>
              <a:defRPr/>
            </a:pPr>
            <a:r>
              <a:rPr lang="fa-IR" sz="2000" dirty="0" smtClean="0"/>
              <a:t>بلبلکان با نشاط، قمريکان با خروش</a:t>
            </a:r>
          </a:p>
          <a:p>
            <a:pPr eaLnBrk="1" fontAlgn="auto" hangingPunct="1">
              <a:lnSpc>
                <a:spcPct val="80000"/>
              </a:lnSpc>
              <a:spcAft>
                <a:spcPts val="0"/>
              </a:spcAft>
              <a:defRPr/>
            </a:pPr>
            <a:r>
              <a:rPr lang="fa-IR" sz="2000" dirty="0" smtClean="0"/>
              <a:t>					در دهن لاله مشک، در دهن نحل نوش</a:t>
            </a:r>
          </a:p>
          <a:p>
            <a:pPr eaLnBrk="1" fontAlgn="auto" hangingPunct="1">
              <a:lnSpc>
                <a:spcPct val="80000"/>
              </a:lnSpc>
              <a:spcAft>
                <a:spcPts val="0"/>
              </a:spcAft>
              <a:defRPr/>
            </a:pPr>
            <a:r>
              <a:rPr lang="fa-IR" sz="2000" dirty="0" smtClean="0"/>
              <a:t>سوسن کافور بوي، گلبن گوهر فروش</a:t>
            </a:r>
          </a:p>
          <a:p>
            <a:pPr eaLnBrk="1" fontAlgn="auto" hangingPunct="1">
              <a:lnSpc>
                <a:spcPct val="80000"/>
              </a:lnSpc>
              <a:spcAft>
                <a:spcPts val="0"/>
              </a:spcAft>
              <a:defRPr/>
            </a:pPr>
            <a:r>
              <a:rPr lang="fa-IR" sz="2000" dirty="0" smtClean="0"/>
              <a:t>					وز مه ارديبهشت کرده بهشت برين</a:t>
            </a:r>
          </a:p>
          <a:p>
            <a:pPr eaLnBrk="1" fontAlgn="auto" hangingPunct="1">
              <a:lnSpc>
                <a:spcPct val="80000"/>
              </a:lnSpc>
              <a:spcAft>
                <a:spcPts val="0"/>
              </a:spcAft>
              <a:defRPr/>
            </a:pPr>
            <a:r>
              <a:rPr lang="fa-IR" sz="2000" dirty="0" smtClean="0"/>
              <a:t>چوک ز شاخ درخت، خويشتن آويخته</a:t>
            </a:r>
          </a:p>
          <a:p>
            <a:pPr eaLnBrk="1" fontAlgn="auto" hangingPunct="1">
              <a:lnSpc>
                <a:spcPct val="80000"/>
              </a:lnSpc>
              <a:spcAft>
                <a:spcPts val="0"/>
              </a:spcAft>
              <a:defRPr/>
            </a:pPr>
            <a:r>
              <a:rPr lang="fa-IR" sz="2000" dirty="0" smtClean="0"/>
              <a:t>					زاغ سيه بر دو بال، غاليه آميخته</a:t>
            </a:r>
          </a:p>
          <a:p>
            <a:pPr eaLnBrk="1" fontAlgn="auto" hangingPunct="1">
              <a:lnSpc>
                <a:spcPct val="80000"/>
              </a:lnSpc>
              <a:spcAft>
                <a:spcPts val="0"/>
              </a:spcAft>
              <a:defRPr/>
            </a:pPr>
            <a:r>
              <a:rPr lang="fa-IR" sz="2000" dirty="0" smtClean="0"/>
              <a:t>ابر بهاري ز دور، اسب برانگيخته</a:t>
            </a:r>
          </a:p>
          <a:p>
            <a:pPr eaLnBrk="1" fontAlgn="auto" hangingPunct="1">
              <a:lnSpc>
                <a:spcPct val="80000"/>
              </a:lnSpc>
              <a:spcAft>
                <a:spcPts val="0"/>
              </a:spcAft>
              <a:defRPr/>
            </a:pPr>
            <a:r>
              <a:rPr lang="fa-IR" sz="2000" dirty="0" smtClean="0"/>
              <a:t>					وز سم اسب سياه لؤلؤ تر ريخته</a:t>
            </a:r>
          </a:p>
          <a:p>
            <a:pPr eaLnBrk="1" fontAlgn="auto" hangingPunct="1">
              <a:lnSpc>
                <a:spcPct val="80000"/>
              </a:lnSpc>
              <a:spcAft>
                <a:spcPts val="0"/>
              </a:spcAft>
              <a:defRPr/>
            </a:pPr>
            <a:r>
              <a:rPr lang="fa-IR" sz="2000" dirty="0" smtClean="0"/>
              <a:t>در دهن لاله باد، ريخته و بيخته</a:t>
            </a:r>
          </a:p>
          <a:p>
            <a:pPr eaLnBrk="1" fontAlgn="auto" hangingPunct="1">
              <a:lnSpc>
                <a:spcPct val="80000"/>
              </a:lnSpc>
              <a:spcAft>
                <a:spcPts val="0"/>
              </a:spcAft>
              <a:defRPr/>
            </a:pPr>
            <a:r>
              <a:rPr lang="fa-IR" sz="2000" dirty="0" smtClean="0"/>
              <a:t>					بيخته مشک سياه، ريخته درّ ثمين</a:t>
            </a:r>
            <a:endParaRPr lang="en-US" sz="2000" dirty="0" smtClean="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4" name="Rectangle 2"/>
          <p:cNvSpPr>
            <a:spLocks noGrp="1" noChangeArrowheads="1"/>
          </p:cNvSpPr>
          <p:nvPr>
            <p:ph idx="1"/>
          </p:nvPr>
        </p:nvSpPr>
        <p:spPr>
          <a:xfrm>
            <a:off x="457200" y="620713"/>
            <a:ext cx="8229600" cy="5616575"/>
          </a:xfrm>
          <a:solidFill>
            <a:srgbClr val="FFECC5">
              <a:alpha val="72000"/>
            </a:srgbClr>
          </a:solidFill>
        </p:spPr>
        <p:txBody>
          <a:bodyPr/>
          <a:lstStyle/>
          <a:p>
            <a:pPr eaLnBrk="1" hangingPunct="1">
              <a:lnSpc>
                <a:spcPct val="80000"/>
              </a:lnSpc>
            </a:pPr>
            <a:r>
              <a:rPr lang="fa-IR" sz="2000" dirty="0" smtClean="0"/>
              <a:t>سرو، سماطي کشيد بر دو لب جويبار</a:t>
            </a:r>
          </a:p>
          <a:p>
            <a:pPr eaLnBrk="1" hangingPunct="1">
              <a:lnSpc>
                <a:spcPct val="80000"/>
              </a:lnSpc>
            </a:pPr>
            <a:r>
              <a:rPr lang="fa-IR" sz="2000" dirty="0" smtClean="0"/>
              <a:t>				چون دو رده چتر سبز در دو صف کازار</a:t>
            </a:r>
          </a:p>
          <a:p>
            <a:pPr eaLnBrk="1" hangingPunct="1">
              <a:lnSpc>
                <a:spcPct val="80000"/>
              </a:lnSpc>
            </a:pPr>
            <a:r>
              <a:rPr lang="fa-IR" sz="2000" dirty="0" smtClean="0"/>
              <a:t>مرغ نهاد آشيان بر سر شاخ چنار</a:t>
            </a:r>
          </a:p>
          <a:p>
            <a:pPr eaLnBrk="1" hangingPunct="1">
              <a:lnSpc>
                <a:spcPct val="80000"/>
              </a:lnSpc>
            </a:pPr>
            <a:r>
              <a:rPr lang="fa-IR" sz="2000" dirty="0" smtClean="0"/>
              <a:t>				چون سپر خيزران بر سر مرد سوار</a:t>
            </a:r>
          </a:p>
          <a:p>
            <a:pPr eaLnBrk="1" hangingPunct="1">
              <a:lnSpc>
                <a:spcPct val="80000"/>
              </a:lnSpc>
            </a:pPr>
            <a:r>
              <a:rPr lang="fa-IR" sz="2000" dirty="0" smtClean="0"/>
              <a:t>گشت نگارين تذور، پنهان در مرغزار</a:t>
            </a:r>
          </a:p>
          <a:p>
            <a:pPr eaLnBrk="1" hangingPunct="1">
              <a:lnSpc>
                <a:spcPct val="80000"/>
              </a:lnSpc>
            </a:pPr>
            <a:r>
              <a:rPr lang="fa-IR" sz="2000" dirty="0" smtClean="0"/>
              <a:t>				همچو عروسي غريق در بن درياي چين</a:t>
            </a:r>
          </a:p>
          <a:p>
            <a:pPr eaLnBrk="1" hangingPunct="1">
              <a:lnSpc>
                <a:spcPct val="80000"/>
              </a:lnSpc>
            </a:pPr>
            <a:r>
              <a:rPr lang="fa-IR" sz="2000" dirty="0" smtClean="0"/>
              <a:t>گويي بط سپيد جامه به صابون زده است</a:t>
            </a:r>
          </a:p>
          <a:p>
            <a:pPr eaLnBrk="1" hangingPunct="1">
              <a:lnSpc>
                <a:spcPct val="80000"/>
              </a:lnSpc>
            </a:pPr>
            <a:r>
              <a:rPr lang="fa-IR" sz="2000" dirty="0" smtClean="0"/>
              <a:t>				کبک دري ساق پاي در قدح خون زده است</a:t>
            </a:r>
          </a:p>
          <a:p>
            <a:pPr eaLnBrk="1" hangingPunct="1">
              <a:lnSpc>
                <a:spcPct val="80000"/>
              </a:lnSpc>
            </a:pPr>
            <a:r>
              <a:rPr lang="fa-IR" sz="2000" dirty="0" smtClean="0"/>
              <a:t>بر گل تر عندليب، گنج فريدون زده است</a:t>
            </a:r>
          </a:p>
          <a:p>
            <a:pPr eaLnBrk="1" hangingPunct="1">
              <a:lnSpc>
                <a:spcPct val="80000"/>
              </a:lnSpc>
            </a:pPr>
            <a:r>
              <a:rPr lang="fa-IR" sz="2000" dirty="0" smtClean="0"/>
              <a:t>				خيمهء آن سبزگون، خرگه اين آتشين</a:t>
            </a:r>
          </a:p>
          <a:p>
            <a:pPr eaLnBrk="1" hangingPunct="1">
              <a:lnSpc>
                <a:spcPct val="80000"/>
              </a:lnSpc>
            </a:pPr>
            <a:r>
              <a:rPr lang="fa-IR" sz="2000" dirty="0" smtClean="0"/>
              <a:t>باز مرا طبع شعر، سخت به جوش آمده است</a:t>
            </a:r>
          </a:p>
          <a:p>
            <a:pPr eaLnBrk="1" hangingPunct="1">
              <a:lnSpc>
                <a:spcPct val="80000"/>
              </a:lnSpc>
            </a:pPr>
            <a:r>
              <a:rPr lang="fa-IR" sz="2000" dirty="0" smtClean="0"/>
              <a:t>				کم سخن عندليب، دوش به گوش آمده است</a:t>
            </a:r>
          </a:p>
          <a:p>
            <a:pPr eaLnBrk="1" hangingPunct="1">
              <a:lnSpc>
                <a:spcPct val="80000"/>
              </a:lnSpc>
            </a:pPr>
            <a:r>
              <a:rPr lang="fa-IR" sz="2000" dirty="0" smtClean="0"/>
              <a:t>از شغب مردمان، لاله به هوش آمده است</a:t>
            </a:r>
          </a:p>
          <a:p>
            <a:pPr eaLnBrk="1" hangingPunct="1">
              <a:lnSpc>
                <a:spcPct val="80000"/>
              </a:lnSpc>
            </a:pPr>
            <a:r>
              <a:rPr lang="fa-IR" sz="2000" dirty="0" smtClean="0"/>
              <a:t>				زير به بانگ آمده است، بم به خروش آمده است</a:t>
            </a:r>
          </a:p>
          <a:p>
            <a:pPr eaLnBrk="1" hangingPunct="1">
              <a:lnSpc>
                <a:spcPct val="80000"/>
              </a:lnSpc>
            </a:pPr>
            <a:r>
              <a:rPr lang="fa-IR" sz="2000" dirty="0" smtClean="0"/>
              <a:t>نسترن مشک بوي، مشک فروش آمده است</a:t>
            </a:r>
          </a:p>
          <a:p>
            <a:pPr eaLnBrk="1" hangingPunct="1">
              <a:lnSpc>
                <a:spcPct val="80000"/>
              </a:lnSpc>
            </a:pPr>
            <a:r>
              <a:rPr lang="fa-IR" sz="2000" dirty="0" smtClean="0"/>
              <a:t>				سيمش در گردن است، مشکش در آستين...									(منوچهري)</a:t>
            </a:r>
            <a:endParaRPr lang="en-US" sz="200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8" name="Rectangle 2"/>
          <p:cNvSpPr>
            <a:spLocks noGrp="1" noChangeArrowheads="1"/>
          </p:cNvSpPr>
          <p:nvPr>
            <p:ph idx="1"/>
          </p:nvPr>
        </p:nvSpPr>
        <p:spPr>
          <a:xfrm>
            <a:off x="457200" y="620713"/>
            <a:ext cx="8229600" cy="5616575"/>
          </a:xfrm>
          <a:solidFill>
            <a:srgbClr val="FFECC5">
              <a:alpha val="69000"/>
            </a:srgbClr>
          </a:solidFill>
        </p:spPr>
        <p:txBody>
          <a:bodyPr/>
          <a:lstStyle/>
          <a:p>
            <a:pPr eaLnBrk="1" hangingPunct="1">
              <a:lnSpc>
                <a:spcPct val="80000"/>
              </a:lnSpc>
            </a:pPr>
            <a:r>
              <a:rPr lang="fa-IR" sz="2000" b="1" smtClean="0"/>
              <a:t>مستزاد</a:t>
            </a:r>
          </a:p>
          <a:p>
            <a:pPr eaLnBrk="1" hangingPunct="1">
              <a:lnSpc>
                <a:spcPct val="80000"/>
              </a:lnSpc>
            </a:pPr>
            <a:r>
              <a:rPr lang="fa-IR" sz="2000" smtClean="0"/>
              <a:t>مستزاد شعري است که در آخر هر مصراع آن، جمله يا عبارتي بيفزايند که در وزن بدان نيازي نباشد ولي در معني با مصراع، ارتباطي داشته باشد مانند شعر زير از رشيد ياسمي:</a:t>
            </a:r>
          </a:p>
          <a:p>
            <a:pPr eaLnBrk="1" hangingPunct="1">
              <a:lnSpc>
                <a:spcPct val="80000"/>
              </a:lnSpc>
            </a:pPr>
            <a:endParaRPr lang="fa-IR" sz="2000" smtClean="0"/>
          </a:p>
          <a:p>
            <a:pPr eaLnBrk="1" hangingPunct="1">
              <a:lnSpc>
                <a:spcPct val="80000"/>
              </a:lnSpc>
            </a:pPr>
            <a:r>
              <a:rPr lang="fa-IR" sz="2000" smtClean="0"/>
              <a:t>باد گر از جانب مشکوي توست- مشک ساست</a:t>
            </a:r>
          </a:p>
          <a:p>
            <a:pPr eaLnBrk="1" hangingPunct="1">
              <a:lnSpc>
                <a:spcPct val="80000"/>
              </a:lnSpc>
            </a:pPr>
            <a:r>
              <a:rPr lang="fa-IR" sz="2000" smtClean="0"/>
              <a:t>				خاک گر از راه سر کوي توست- کيمياست؟</a:t>
            </a:r>
          </a:p>
          <a:p>
            <a:pPr eaLnBrk="1" hangingPunct="1">
              <a:lnSpc>
                <a:spcPct val="80000"/>
              </a:lnSpc>
            </a:pPr>
            <a:r>
              <a:rPr lang="fa-IR" sz="2000" smtClean="0"/>
              <a:t>رنگ گل سرخ و شميم نسيم- اي نديم!</a:t>
            </a:r>
          </a:p>
          <a:p>
            <a:pPr eaLnBrk="1" hangingPunct="1">
              <a:lnSpc>
                <a:spcPct val="80000"/>
              </a:lnSpc>
            </a:pPr>
            <a:r>
              <a:rPr lang="fa-IR" sz="2000" smtClean="0"/>
              <a:t>				گر نه ز رخسار تو و روي توست- از کجاست؟</a:t>
            </a:r>
          </a:p>
          <a:p>
            <a:pPr eaLnBrk="1" hangingPunct="1">
              <a:lnSpc>
                <a:spcPct val="80000"/>
              </a:lnSpc>
            </a:pPr>
            <a:r>
              <a:rPr lang="fa-IR" sz="2000" smtClean="0"/>
              <a:t>دل سوي درگاه تو آرد نياز- در نماز</a:t>
            </a:r>
          </a:p>
          <a:p>
            <a:pPr eaLnBrk="1" hangingPunct="1">
              <a:lnSpc>
                <a:spcPct val="80000"/>
              </a:lnSpc>
            </a:pPr>
            <a:r>
              <a:rPr lang="fa-IR" sz="2000" smtClean="0"/>
              <a:t>				روي روان، وقت دعا سوي توست- اين دعاست</a:t>
            </a:r>
          </a:p>
          <a:p>
            <a:pPr eaLnBrk="1" hangingPunct="1">
              <a:lnSpc>
                <a:spcPct val="80000"/>
              </a:lnSpc>
            </a:pPr>
            <a:r>
              <a:rPr lang="fa-IR" sz="2000" smtClean="0"/>
              <a:t>آن چه بُوَد تنگ تر از آن دهن- قلب من</a:t>
            </a:r>
          </a:p>
          <a:p>
            <a:pPr eaLnBrk="1" hangingPunct="1">
              <a:lnSpc>
                <a:spcPct val="80000"/>
              </a:lnSpc>
            </a:pPr>
            <a:r>
              <a:rPr lang="fa-IR" sz="2000" smtClean="0"/>
              <a:t>				وانچه سيه فام چو گيسوي توست- روز ماست</a:t>
            </a:r>
          </a:p>
          <a:p>
            <a:pPr eaLnBrk="1" hangingPunct="1">
              <a:lnSpc>
                <a:spcPct val="80000"/>
              </a:lnSpc>
            </a:pPr>
            <a:r>
              <a:rPr lang="fa-IR" sz="2000" smtClean="0"/>
              <a:t>چون بَرِ تو شعر فرستد همي- ياسمي</a:t>
            </a:r>
          </a:p>
          <a:p>
            <a:pPr eaLnBrk="1" hangingPunct="1">
              <a:lnSpc>
                <a:spcPct val="80000"/>
              </a:lnSpc>
            </a:pPr>
            <a:r>
              <a:rPr lang="fa-IR" sz="2000" smtClean="0"/>
              <a:t>				قوّتش از طبع سخنگوي توست- اين بجاست</a:t>
            </a:r>
            <a:endParaRPr lang="en-US" sz="200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2"/>
          <p:cNvSpPr>
            <a:spLocks noGrp="1" noChangeArrowheads="1"/>
          </p:cNvSpPr>
          <p:nvPr>
            <p:ph idx="1"/>
          </p:nvPr>
        </p:nvSpPr>
        <p:spPr>
          <a:xfrm>
            <a:off x="457200" y="620713"/>
            <a:ext cx="8229600" cy="5616575"/>
          </a:xfrm>
          <a:solidFill>
            <a:srgbClr val="FFECC5">
              <a:alpha val="66000"/>
            </a:srgbClr>
          </a:solidFill>
        </p:spPr>
        <p:txBody>
          <a:bodyPr/>
          <a:lstStyle/>
          <a:p>
            <a:pPr eaLnBrk="1" hangingPunct="1">
              <a:lnSpc>
                <a:spcPct val="80000"/>
              </a:lnSpc>
            </a:pPr>
            <a:r>
              <a:rPr lang="fa-IR" sz="2000" b="1" smtClean="0"/>
              <a:t>چهارپاره</a:t>
            </a:r>
          </a:p>
          <a:p>
            <a:pPr eaLnBrk="1" hangingPunct="1">
              <a:lnSpc>
                <a:spcPct val="80000"/>
              </a:lnSpc>
            </a:pPr>
            <a:endParaRPr lang="fa-IR" sz="2000" smtClean="0"/>
          </a:p>
          <a:p>
            <a:pPr eaLnBrk="1" hangingPunct="1">
              <a:lnSpc>
                <a:spcPct val="80000"/>
              </a:lnSpc>
            </a:pPr>
            <a:r>
              <a:rPr lang="fa-IR" sz="2000" smtClean="0"/>
              <a:t>چهارپاره از چند دوبيتي هم وزن که قافيه شان يکي نيست تشکيل مي شود بدين معني که شاعر به جاي اين که سخن خود را در يک قطعه شعر چهارده بيتي بيا کند، آن را در قالب هفت دوبيتي هم وزن مختلف القافيه عرضه مي دارد.</a:t>
            </a:r>
          </a:p>
          <a:p>
            <a:pPr eaLnBrk="1" hangingPunct="1">
              <a:lnSpc>
                <a:spcPct val="80000"/>
              </a:lnSpc>
            </a:pPr>
            <a:endParaRPr lang="fa-IR" sz="2000" smtClean="0"/>
          </a:p>
          <a:p>
            <a:pPr eaLnBrk="1" hangingPunct="1">
              <a:lnSpc>
                <a:spcPct val="80000"/>
              </a:lnSpc>
            </a:pPr>
            <a:r>
              <a:rPr lang="fa-IR" sz="2000" smtClean="0"/>
              <a:t>از نمونه هاي موفّق چهارپاره مي توان، چهارپارهء «کبوتران من» اثر ملک الشعراي بهار را نام برد که اينک دوبند نخستين آن را در زير مي آوريم:</a:t>
            </a:r>
          </a:p>
          <a:p>
            <a:pPr eaLnBrk="1" hangingPunct="1">
              <a:lnSpc>
                <a:spcPct val="80000"/>
              </a:lnSpc>
            </a:pPr>
            <a:endParaRPr lang="fa-IR" sz="2000" smtClean="0"/>
          </a:p>
          <a:p>
            <a:pPr eaLnBrk="1" hangingPunct="1">
              <a:lnSpc>
                <a:spcPct val="80000"/>
              </a:lnSpc>
            </a:pPr>
            <a:r>
              <a:rPr lang="fa-IR" sz="2000" smtClean="0"/>
              <a:t>بياييد اي کبوترهاي دلخواه!			بدن، کافورگون، پاها چوشنگرف</a:t>
            </a:r>
          </a:p>
          <a:p>
            <a:pPr eaLnBrk="1" hangingPunct="1">
              <a:lnSpc>
                <a:spcPct val="80000"/>
              </a:lnSpc>
            </a:pPr>
            <a:r>
              <a:rPr lang="fa-IR" sz="2000" smtClean="0"/>
              <a:t>بپرّيد از فراز بام و ناگاه			به گِردِ من فرود آييد چون برف</a:t>
            </a:r>
          </a:p>
          <a:p>
            <a:pPr eaLnBrk="1" hangingPunct="1">
              <a:lnSpc>
                <a:spcPct val="80000"/>
              </a:lnSpc>
            </a:pPr>
            <a:r>
              <a:rPr lang="fa-IR" sz="2000" smtClean="0"/>
              <a:t>سحرگان که اين مرغ طلايي			فشاند پر ز روي برج خاور</a:t>
            </a:r>
          </a:p>
          <a:p>
            <a:pPr eaLnBrk="1" hangingPunct="1">
              <a:lnSpc>
                <a:spcPct val="80000"/>
              </a:lnSpc>
            </a:pPr>
            <a:r>
              <a:rPr lang="fa-IR" sz="2000" smtClean="0"/>
              <a:t>ببينمتان به قصد خودنمايي			کشيده سر ز پشت شيشهء در...</a:t>
            </a:r>
            <a:endParaRPr lang="en-US" sz="200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Rectangle 2"/>
          <p:cNvSpPr>
            <a:spLocks noGrp="1" noChangeArrowheads="1"/>
          </p:cNvSpPr>
          <p:nvPr>
            <p:ph idx="1"/>
          </p:nvPr>
        </p:nvSpPr>
        <p:spPr>
          <a:xfrm>
            <a:off x="457200" y="214313"/>
            <a:ext cx="8229600" cy="6357937"/>
          </a:xfrm>
          <a:solidFill>
            <a:schemeClr val="accent2">
              <a:lumMod val="40000"/>
              <a:lumOff val="60000"/>
              <a:alpha val="57000"/>
            </a:schemeClr>
          </a:solidFill>
        </p:spPr>
        <p:txBody>
          <a:bodyPr rtlCol="1">
            <a:normAutofit/>
          </a:bodyPr>
          <a:lstStyle/>
          <a:p>
            <a:pPr eaLnBrk="1" fontAlgn="auto" hangingPunct="1">
              <a:lnSpc>
                <a:spcPct val="150000"/>
              </a:lnSpc>
              <a:spcAft>
                <a:spcPts val="0"/>
              </a:spcAft>
              <a:defRPr/>
            </a:pPr>
            <a:r>
              <a:rPr lang="fa-IR" sz="2000" b="1" dirty="0" smtClean="0"/>
              <a:t>انواع نثر</a:t>
            </a:r>
          </a:p>
          <a:p>
            <a:pPr eaLnBrk="1" fontAlgn="auto" hangingPunct="1">
              <a:lnSpc>
                <a:spcPct val="150000"/>
              </a:lnSpc>
              <a:spcAft>
                <a:spcPts val="0"/>
              </a:spcAft>
              <a:defRPr/>
            </a:pPr>
            <a:r>
              <a:rPr lang="fa-IR" sz="1400" b="1" dirty="0" smtClean="0"/>
              <a:t>سخن بر دو گونه است: یا نثر است یا نظم. نثر، در لغت به معنی پراکندن و افشاندن و نیز به معنی افشانده و پراکنده است؛ و در اصطلاح سخنی است که مقید به وزن و قافیه نباشد. نثر را طبق یک تقسیم بندی کلی بر سه نوع دانسته اند:</a:t>
            </a:r>
          </a:p>
          <a:p>
            <a:pPr eaLnBrk="1" fontAlgn="auto" hangingPunct="1">
              <a:lnSpc>
                <a:spcPct val="150000"/>
              </a:lnSpc>
              <a:spcAft>
                <a:spcPts val="0"/>
              </a:spcAft>
              <a:defRPr/>
            </a:pPr>
            <a:r>
              <a:rPr lang="fa-IR" sz="1400" b="1" dirty="0" smtClean="0"/>
              <a:t> 1) نثر مرسل، 2) نثر مسجّع، 3) نثر مصنوع و فنی.</a:t>
            </a:r>
          </a:p>
          <a:p>
            <a:pPr eaLnBrk="1" fontAlgn="auto" hangingPunct="1">
              <a:lnSpc>
                <a:spcPct val="150000"/>
              </a:lnSpc>
              <a:spcAft>
                <a:spcPts val="0"/>
              </a:spcAft>
              <a:defRPr/>
            </a:pPr>
            <a:r>
              <a:rPr lang="fa-IR" sz="1800" b="1" dirty="0" smtClean="0"/>
              <a:t>1. نثر مرسل</a:t>
            </a:r>
          </a:p>
          <a:p>
            <a:pPr eaLnBrk="1" fontAlgn="auto" hangingPunct="1">
              <a:lnSpc>
                <a:spcPct val="150000"/>
              </a:lnSpc>
              <a:spcAft>
                <a:spcPts val="0"/>
              </a:spcAft>
              <a:defRPr/>
            </a:pPr>
            <a:r>
              <a:rPr lang="fa-IR" sz="1400" b="1" dirty="0" smtClean="0"/>
              <a:t>نثری است که آزاد و خالی ازقید سجع باشد؛ کتاب های تاریخ بلعمی (ترجمهء تاریخ طبری)، ترجمۀ  تفسیر طبری، حدود العالم، سفرنامۀ ناصر خسرو، سیاست نامه، قابوسنامه، کیمیای سعادت، تاریخ بیهقی، اسرار التوحید، تذکرةالاولیا و صدها کتاب دیگر از این دست، و نیز نثر متداول عصر ما نمونه های نثر مرسلند. اینک چند نمونه از این نوع نثر:</a:t>
            </a:r>
          </a:p>
          <a:p>
            <a:pPr eaLnBrk="1" fontAlgn="auto" hangingPunct="1">
              <a:lnSpc>
                <a:spcPct val="150000"/>
              </a:lnSpc>
              <a:spcAft>
                <a:spcPts val="0"/>
              </a:spcAft>
              <a:defRPr/>
            </a:pPr>
            <a:r>
              <a:rPr lang="fa-IR" sz="1400" b="1" dirty="0" smtClean="0"/>
              <a:t>و این بهرام را کرمانشاه خواندند زیرا که شاپور او را پادشاهی کرمان داده بود به کودکی؛ و خلق او را مطیع شدند، و مُلک بر او راست شد و یازده سال مَلِک بود. پس روزی سپاه بر او بشوریدند و او را در میان گرفتند و تیرش بزدند و از آن بمرد و کس ندانست که آن تیر که زد، و پسرش بنشست، نام او یزدجردالاثیم، و بسیار ستم کرد و از بهر آن او را اثیم خواندندش و به پارسی بزه گر خواندندی که بزه بسیار کردی.</a:t>
            </a:r>
          </a:p>
          <a:p>
            <a:pPr eaLnBrk="1" fontAlgn="auto" hangingPunct="1">
              <a:lnSpc>
                <a:spcPct val="150000"/>
              </a:lnSpc>
              <a:spcAft>
                <a:spcPts val="0"/>
              </a:spcAft>
              <a:defRPr/>
            </a:pPr>
            <a:r>
              <a:rPr lang="fa-IR" sz="1400" b="1" dirty="0" smtClean="0"/>
              <a:t>							(تاریخ بلعمی، ص 920)</a:t>
            </a:r>
          </a:p>
          <a:p>
            <a:pPr eaLnBrk="1" fontAlgn="auto" hangingPunct="1">
              <a:lnSpc>
                <a:spcPct val="150000"/>
              </a:lnSpc>
              <a:spcAft>
                <a:spcPts val="0"/>
              </a:spcAft>
              <a:defRPr/>
            </a:pPr>
            <a:r>
              <a:rPr lang="fa-IR" sz="1400" b="1" dirty="0" smtClean="0"/>
              <a:t>طبس شهری انبوه است، اگر چه به روستا نماید، و آب اندک باشد و زراعت کمتر کنند؛ خرماستانها باشد و بساتین. و چون از آنجا سوی شمال روند، نیشابور به چهل فرسنگ باشد... . و در آن وقت امیر آن شهر، گیلکی بن محمد بود و به شمشیر گرفته بود. و عظیم آسوده بودند مردم آنجا، چنان که به شب در سرایها نبستندی. و ستور در کویها باشد، با آن که شهر را دیوار نباشد و هیچ زن را زَهره نباشد که با مرد بیگانه سخن گوید و اگر گفتی هر دو را بکشتندی و همچنین دزد و خونی نبود از پاس عدل او.</a:t>
            </a:r>
            <a:endParaRPr lang="en-US" sz="1400" b="1" dirty="0" smtClean="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Rectangle 2"/>
          <p:cNvSpPr>
            <a:spLocks noGrp="1" noChangeArrowheads="1"/>
          </p:cNvSpPr>
          <p:nvPr>
            <p:ph idx="1"/>
          </p:nvPr>
        </p:nvSpPr>
        <p:spPr>
          <a:xfrm>
            <a:off x="457200" y="357188"/>
            <a:ext cx="8229600" cy="6215062"/>
          </a:xfrm>
          <a:solidFill>
            <a:schemeClr val="accent2">
              <a:lumMod val="40000"/>
              <a:lumOff val="60000"/>
              <a:alpha val="58000"/>
            </a:schemeClr>
          </a:solidFill>
        </p:spPr>
        <p:txBody>
          <a:bodyPr rtlCol="1">
            <a:normAutofit/>
          </a:bodyPr>
          <a:lstStyle/>
          <a:p>
            <a:pPr eaLnBrk="1" fontAlgn="auto" hangingPunct="1">
              <a:lnSpc>
                <a:spcPct val="200000"/>
              </a:lnSpc>
              <a:spcAft>
                <a:spcPts val="0"/>
              </a:spcAft>
              <a:defRPr/>
            </a:pPr>
            <a:r>
              <a:rPr lang="fa-IR" sz="1400" b="1" dirty="0" smtClean="0"/>
              <a:t>و از آنچه من در عرب و عجم دیدم، از عدل و امن، به چهار موضع دیدم:</a:t>
            </a:r>
          </a:p>
          <a:p>
            <a:pPr eaLnBrk="1" fontAlgn="auto" hangingPunct="1">
              <a:lnSpc>
                <a:spcPct val="200000"/>
              </a:lnSpc>
              <a:spcAft>
                <a:spcPts val="0"/>
              </a:spcAft>
              <a:defRPr/>
            </a:pPr>
            <a:r>
              <a:rPr lang="fa-IR" sz="1400" b="1" dirty="0" smtClean="0"/>
              <a:t>یکی به ناحیت دشت، در ایام لشکر خان؛ دویّم به دیلمستان در زمان امیر امیران جستان بن ابراهیم؛ سیّوم به مصر در ایام المستنصر بالله امیرالمؤمنین؛ چهارم به طبس در ایام امیر ابوالحسن گیلکی بن محمد و چندان که بگشتم به ایمنی این چهار موضع ندیدم و نشنیدم.                                                                                                                 (سفرنامه ، ص 169)</a:t>
            </a:r>
          </a:p>
          <a:p>
            <a:pPr eaLnBrk="1" fontAlgn="auto" hangingPunct="1">
              <a:lnSpc>
                <a:spcPct val="200000"/>
              </a:lnSpc>
              <a:spcAft>
                <a:spcPts val="0"/>
              </a:spcAft>
              <a:defRPr/>
            </a:pPr>
            <a:r>
              <a:rPr lang="fa-IR" sz="1400" b="1" dirty="0" smtClean="0"/>
              <a:t>چنین آورده اند که فضل، وزیر مأمون خلیفه، به مرو، عتاب کرد با حسین مصعب پدر طاهر ذوالیمینین و گفت: «پسرت طاهر دیگر گونه شد و باد در سر کرد و خویشتن را نمی شناسد». حسین گفت: «ایها الوزیر، من پیری ام در این دولت بنده و فرمانبردار، و ندانم که نصیحت و اخلاص من، شما را مقرر است، اما پسرم طاهر از من بنده تر و فرمانبردارتر است؛ و جوابی دارم در باب وی سخت کوتاه؛ اما درشت و دلگیر؛ اگر دستوری دهی بگویم». گفت: «دادم»؛ گفت: «أید الله الوزیر؛ امیر المؤمنین او را از فرودست تر اولیا و حشم خویش به دست گرفت و سینهء او بشکافت و دلی ضعیف که چنویی را باشد از آنجا بیرون گرفت و دلی آنجا نهاد که بدان دل برادرش را- خلیفه ای چون محمد زبیده- بکشت؛ و با آن دل که داد، آلت و قوت و لشکر داد. امروز چون کار بدین درجه رسید که پوشیده نیست، می خواهی که تو را گردن نهد و همچنان باشد که اول بود؟ به هیچ حال، این راست نیاید، مگر او را بدان درجه بری که از اول بود. من آنچه دانستم بگفتم و فرمان تو بود؛ و این خبر به مأمون برداشتند. سخت خوش آمدش. جواب حسین مصعب پسندیده آمد. گفت: «مرا این سخن از فتح بغداد خوشتر آمد، که پسرش کرد».</a:t>
            </a:r>
          </a:p>
          <a:p>
            <a:pPr eaLnBrk="1" fontAlgn="auto" hangingPunct="1">
              <a:lnSpc>
                <a:spcPct val="200000"/>
              </a:lnSpc>
              <a:spcAft>
                <a:spcPts val="0"/>
              </a:spcAft>
              <a:defRPr/>
            </a:pPr>
            <a:r>
              <a:rPr lang="fa-IR" sz="1400" b="1" dirty="0" smtClean="0"/>
              <a:t>						(تاریخ بیهقی، ص 169- 170)</a:t>
            </a:r>
            <a:r>
              <a:rPr lang="en-US" sz="1400" dirty="0" smtClean="0">
                <a:cs typeface="Arial" pitchFamily="34"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Rectangle 2"/>
          <p:cNvSpPr>
            <a:spLocks noGrp="1" noChangeArrowheads="1"/>
          </p:cNvSpPr>
          <p:nvPr>
            <p:ph idx="1"/>
          </p:nvPr>
        </p:nvSpPr>
        <p:spPr>
          <a:xfrm>
            <a:off x="457200" y="620713"/>
            <a:ext cx="8229600" cy="5616575"/>
          </a:xfrm>
          <a:solidFill>
            <a:schemeClr val="accent2">
              <a:lumMod val="40000"/>
              <a:lumOff val="60000"/>
              <a:alpha val="63000"/>
            </a:schemeClr>
          </a:solidFill>
        </p:spPr>
        <p:txBody>
          <a:bodyPr rtlCol="1">
            <a:normAutofit/>
          </a:bodyPr>
          <a:lstStyle/>
          <a:p>
            <a:pPr eaLnBrk="1" fontAlgn="auto" hangingPunct="1">
              <a:lnSpc>
                <a:spcPct val="200000"/>
              </a:lnSpc>
              <a:spcAft>
                <a:spcPts val="0"/>
              </a:spcAft>
              <a:defRPr/>
            </a:pPr>
            <a:r>
              <a:rPr lang="fa-IR" sz="1400" b="1" dirty="0" smtClean="0"/>
              <a:t>شیخ ابو سعید یک بار یه طوس رسید. مردمان از شیخ استدعای مجلس کردند. شیخ اجابت کرد. بامداد در خانقاه استاد تخت بنهادند و مردم می آمدند و می نشستند. چون شیخ بر تخت شد و مقریان قرآن برخواندند و مردم می آمد چنان که کسی را جای نماند، معرف برخاست و گفت: خدایش بیامرزد که هر کسی از آنجا که هست یک گام فراتر آید. شیخ گفت: «و صلی الله علی محمد و آل اجمعین». و دست به روی فرود آورد و گفت: «هر چه ما خواستیم گفت و جملهء پیغامبران بگفته اند، او بگفت: خدایش بیامرزاد که هر کسی از آنجا که هست یک گام فراتر آید. چون این کلمه بگفت از تخت فرود آمد و آن روز بیش از این نگفت».</a:t>
            </a:r>
          </a:p>
          <a:p>
            <a:pPr eaLnBrk="1" fontAlgn="auto" hangingPunct="1">
              <a:lnSpc>
                <a:spcPct val="200000"/>
              </a:lnSpc>
              <a:spcAft>
                <a:spcPts val="0"/>
              </a:spcAft>
              <a:defRPr/>
            </a:pPr>
            <a:r>
              <a:rPr lang="fa-IR" sz="2000" b="1" dirty="0" smtClean="0"/>
              <a:t>2. نثر مسجّع</a:t>
            </a:r>
          </a:p>
          <a:p>
            <a:pPr eaLnBrk="1" fontAlgn="auto" hangingPunct="1">
              <a:lnSpc>
                <a:spcPct val="200000"/>
              </a:lnSpc>
              <a:spcAft>
                <a:spcPts val="0"/>
              </a:spcAft>
              <a:defRPr/>
            </a:pPr>
            <a:r>
              <a:rPr lang="fa-IR" sz="1400" b="1" dirty="0" smtClean="0"/>
              <a:t>به نثری گفته می شود که در آن، جمله های قرینه، دارای سجع باشند؛ سجع در نثر، به منزلهء قافیه است در شعر:</a:t>
            </a:r>
          </a:p>
          <a:p>
            <a:pPr eaLnBrk="1" fontAlgn="auto" hangingPunct="1">
              <a:lnSpc>
                <a:spcPct val="200000"/>
              </a:lnSpc>
              <a:spcAft>
                <a:spcPts val="0"/>
              </a:spcAft>
              <a:defRPr/>
            </a:pPr>
            <a:r>
              <a:rPr lang="fa-IR" sz="1400" b="1" dirty="0" smtClean="0"/>
              <a:t>سجع، در لغت به معنی «آواز پرندگان» است عموماً و «آواز کبوتر و فاخته» خصوصاً و در اصطلاح ادبا: آوردن کلمات هموزن، یا هم قافیه یا هموزن، و هم قافیه است در پایان جمله های قرینه. به عبارت دیگر سجع آن است که کلمه های آخر قرینه ها، در وزن یا آخرین حرف اصلی (حرف روی) یا هر دو موافق باشند.</a:t>
            </a:r>
            <a:endParaRPr lang="en-US" sz="1400" b="1" dirty="0" smtClean="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2"/>
          <p:cNvSpPr>
            <a:spLocks noGrp="1" noChangeArrowheads="1"/>
          </p:cNvSpPr>
          <p:nvPr>
            <p:ph idx="1"/>
          </p:nvPr>
        </p:nvSpPr>
        <p:spPr>
          <a:xfrm>
            <a:off x="457200" y="142875"/>
            <a:ext cx="8229600" cy="6357938"/>
          </a:xfrm>
          <a:solidFill>
            <a:schemeClr val="accent2">
              <a:lumMod val="40000"/>
              <a:lumOff val="60000"/>
              <a:alpha val="56000"/>
            </a:schemeClr>
          </a:solidFill>
        </p:spPr>
        <p:txBody>
          <a:bodyPr rtlCol="1">
            <a:normAutofit/>
          </a:bodyPr>
          <a:lstStyle/>
          <a:p>
            <a:pPr eaLnBrk="1" fontAlgn="auto" hangingPunct="1">
              <a:lnSpc>
                <a:spcPct val="150000"/>
              </a:lnSpc>
              <a:spcAft>
                <a:spcPts val="0"/>
              </a:spcAft>
              <a:defRPr/>
            </a:pPr>
            <a:r>
              <a:rPr lang="fa-IR" sz="1400" b="1" dirty="0" smtClean="0"/>
              <a:t>جمله های قرینه، به دو یا چند جمله ای که در پایان آنها کلمات سجع آورده می شود؛ جمله های قرینه می گویند. چنان که گذشت هر نوشته ای که در آن سجع به کار رفته باشد، «مسجّع» نامیده می شود؛ نظیر نمونه های زیر:</a:t>
            </a:r>
          </a:p>
          <a:p>
            <a:pPr eaLnBrk="1" fontAlgn="auto" hangingPunct="1">
              <a:lnSpc>
                <a:spcPct val="150000"/>
              </a:lnSpc>
              <a:spcAft>
                <a:spcPts val="0"/>
              </a:spcAft>
              <a:defRPr/>
            </a:pPr>
            <a:r>
              <a:rPr lang="fa-IR" sz="1400" b="1" dirty="0" smtClean="0"/>
              <a:t>- طالب دنیا رنجور است و طالب عقبی مزدور است و طالب مولی مسرور است.</a:t>
            </a:r>
          </a:p>
          <a:p>
            <a:pPr eaLnBrk="1" fontAlgn="auto" hangingPunct="1">
              <a:lnSpc>
                <a:spcPct val="150000"/>
              </a:lnSpc>
              <a:spcAft>
                <a:spcPts val="0"/>
              </a:spcAft>
              <a:defRPr/>
            </a:pPr>
            <a:r>
              <a:rPr lang="fa-IR" sz="1400" b="1" dirty="0" smtClean="0"/>
              <a:t>- بندهء آنی که در بند آنی.</a:t>
            </a:r>
          </a:p>
          <a:p>
            <a:pPr eaLnBrk="1" fontAlgn="auto" hangingPunct="1">
              <a:lnSpc>
                <a:spcPct val="150000"/>
              </a:lnSpc>
              <a:spcAft>
                <a:spcPts val="0"/>
              </a:spcAft>
              <a:defRPr/>
            </a:pPr>
            <a:r>
              <a:rPr lang="fa-IR" sz="1400" b="1" dirty="0" smtClean="0"/>
              <a:t>- هر چه نپاید دلبستگی را نشاید.</a:t>
            </a:r>
          </a:p>
          <a:p>
            <a:pPr eaLnBrk="1" fontAlgn="auto" hangingPunct="1">
              <a:lnSpc>
                <a:spcPct val="150000"/>
              </a:lnSpc>
              <a:spcAft>
                <a:spcPts val="0"/>
              </a:spcAft>
              <a:defRPr/>
            </a:pPr>
            <a:r>
              <a:rPr lang="fa-IR" sz="1400" b="1" dirty="0" smtClean="0"/>
              <a:t>- منّت خدای را عزّوجلّ که طاعتش موجب قربت است و به شکر اندرش مزید نعمت؛ هر نفسی که فرو می رود ممدّ حیات است و چون برمی آید، مفرّح ذات پس در هر نفسی دو نعمت موجود است و بر هر نعمتی شکری واجب.</a:t>
            </a:r>
          </a:p>
          <a:p>
            <a:pPr eaLnBrk="1" fontAlgn="auto" hangingPunct="1">
              <a:lnSpc>
                <a:spcPct val="150000"/>
              </a:lnSpc>
              <a:spcAft>
                <a:spcPts val="0"/>
              </a:spcAft>
              <a:defRPr/>
            </a:pPr>
            <a:r>
              <a:rPr lang="fa-IR" sz="1400" b="1" dirty="0" smtClean="0"/>
              <a:t>- گدای نیک انجام به از پادشاهی بدفرجام.</a:t>
            </a:r>
          </a:p>
          <a:p>
            <a:pPr eaLnBrk="1" fontAlgn="auto" hangingPunct="1">
              <a:lnSpc>
                <a:spcPct val="150000"/>
              </a:lnSpc>
              <a:spcAft>
                <a:spcPts val="0"/>
              </a:spcAft>
              <a:defRPr/>
            </a:pPr>
            <a:r>
              <a:rPr lang="fa-IR" sz="1400" b="1" dirty="0" smtClean="0"/>
              <a:t>سجع نویسی، از شیوه های نویسندگی و سخنوری معمول و موافق و ملایم با طبیعت زبان عربی است و با زبان فارسی چندان سازگاری و موافقت ندارد؛ و به همین دلیل است که از میان این همه سجع نویسی فارسی، تنها کار چند نفر- که از تعداد انگشتان یک دست هم تجاوز نمی کند- خواندنی و مقبول و خواستنی از آب درآمده است.</a:t>
            </a:r>
          </a:p>
          <a:p>
            <a:pPr eaLnBrk="1" fontAlgn="auto" hangingPunct="1">
              <a:lnSpc>
                <a:spcPct val="150000"/>
              </a:lnSpc>
              <a:spcAft>
                <a:spcPts val="0"/>
              </a:spcAft>
              <a:defRPr/>
            </a:pPr>
            <a:r>
              <a:rPr lang="fa-IR" sz="1400" b="1" dirty="0" smtClean="0"/>
              <a:t>امیر عنصر المعالی در قابوسنامه  گوید: «و تکلفهای نامهء تازی، خود معلوم است که چون باید کرد و اندر نامهء تازی، سجع هنر است خوش آید؛ لکن اندر نامهء پارسی، سجع ناخوش آید، اگر نگویی بهتر».</a:t>
            </a:r>
          </a:p>
          <a:p>
            <a:pPr eaLnBrk="1" fontAlgn="auto" hangingPunct="1">
              <a:lnSpc>
                <a:spcPct val="150000"/>
              </a:lnSpc>
              <a:spcAft>
                <a:spcPts val="0"/>
              </a:spcAft>
              <a:defRPr/>
            </a:pPr>
            <a:r>
              <a:rPr lang="fa-IR" sz="1400" b="1" dirty="0" smtClean="0"/>
              <a:t>سجع نویسی، یه تقلید و پیروی از این شیوهء نویسندگی و سخنوری در زبان و ادب عربی، در ایران، رایج گردید و پیش از شروع رسمی و قطعی سجع نویسی در ایران، فقط نمونه هایی مختصر از آن، در دیباچهء بعضی کتابهای کهن فارسی به چشم می خورد.</a:t>
            </a:r>
          </a:p>
          <a:p>
            <a:pPr eaLnBrk="1" fontAlgn="auto" hangingPunct="1">
              <a:lnSpc>
                <a:spcPct val="150000"/>
              </a:lnSpc>
              <a:spcAft>
                <a:spcPts val="0"/>
              </a:spcAft>
              <a:defRPr/>
            </a:pPr>
            <a:r>
              <a:rPr lang="fa-IR" sz="1400" b="1" dirty="0" smtClean="0"/>
              <a:t>ابوبکر اخوینی بخارایی، در صفحهء سیزده دیباچه هدایة المتعلمین فی الطب که به سال 373 هـ.ق تألیف کرده چنین نوشته است: «سپاس مر ایزد را که آفریدگار زمین و آسمان است و آفریدگار هر چه اندر این دو میان است».</a:t>
            </a:r>
            <a:endParaRPr lang="en-US" sz="1400" b="1" dirty="0" smtClean="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Rectangle 2"/>
          <p:cNvSpPr>
            <a:spLocks noGrp="1" noChangeArrowheads="1"/>
          </p:cNvSpPr>
          <p:nvPr>
            <p:ph idx="1"/>
          </p:nvPr>
        </p:nvSpPr>
        <p:spPr>
          <a:xfrm>
            <a:off x="468313" y="115888"/>
            <a:ext cx="8229600" cy="6429375"/>
          </a:xfrm>
          <a:solidFill>
            <a:schemeClr val="accent2">
              <a:lumMod val="40000"/>
              <a:lumOff val="60000"/>
              <a:alpha val="61000"/>
            </a:schemeClr>
          </a:solidFill>
        </p:spPr>
        <p:txBody>
          <a:bodyPr rtlCol="1">
            <a:normAutofit fontScale="92500"/>
          </a:bodyPr>
          <a:lstStyle/>
          <a:p>
            <a:pPr eaLnBrk="1" fontAlgn="auto" hangingPunct="1">
              <a:lnSpc>
                <a:spcPct val="150000"/>
              </a:lnSpc>
              <a:spcAft>
                <a:spcPts val="0"/>
              </a:spcAft>
              <a:defRPr/>
            </a:pPr>
            <a:r>
              <a:rPr lang="fa-IR" sz="1400" b="1" dirty="0" smtClean="0"/>
              <a:t>موفق الدین ابومنصور علی هروی (پزشک قرن پنجم هجری) در دیباچهء کتاب الابنیة عن حقایق الادویه این عبارات را آورده است؛ «سپاس باد یزدان دانا و توانا را که آفریدگار جهان است؛ و دانندهء آشکار و نهان است؛ و درود بر محمد مصطفی که خاتم پیغامبران است...».</a:t>
            </a:r>
          </a:p>
          <a:p>
            <a:pPr eaLnBrk="1" fontAlgn="auto" hangingPunct="1">
              <a:lnSpc>
                <a:spcPct val="150000"/>
              </a:lnSpc>
              <a:spcAft>
                <a:spcPts val="0"/>
              </a:spcAft>
              <a:defRPr/>
            </a:pPr>
            <a:r>
              <a:rPr lang="fa-IR" sz="1400" b="1" dirty="0" smtClean="0"/>
              <a:t>اما سجع نویسی در فارسی، به معنی اخص کلمه و به طور رسمی از خواجه عبدالله انصاری (396-481 هـ.ق) شروع شد و پس از او، به وسیلهء نویسندگانی چون نصرالله منشی مترجم کلیله و دمنه، نظامی عروضی صاحب چهار مقاله، قاضی حمیدالدین بلخی صاحب مقامات حمیدی، سعدی و مقلدان سعدی و گروهی دیگر، تداول و استمرار یافت.</a:t>
            </a:r>
          </a:p>
          <a:p>
            <a:pPr eaLnBrk="1" fontAlgn="auto" hangingPunct="1">
              <a:lnSpc>
                <a:spcPct val="150000"/>
              </a:lnSpc>
              <a:spcAft>
                <a:spcPts val="0"/>
              </a:spcAft>
              <a:defRPr/>
            </a:pPr>
            <a:r>
              <a:rPr lang="fa-IR" sz="1400" b="1" dirty="0" smtClean="0"/>
              <a:t>ناگفته پیداست که از میان سجع نویسان بسیار تاریخ ادب فارسی، مطلوب ترین و طبیعی ترین و هنرمندانه ترین نثر مسجع، از سعدی در شاهکار بی نظیر او گلستان است و از میان مقلدان سعدی نیز، موفق ترین فرد، میرزا ابوالقاسم قائم مقام فراهانی صدراعظم محمد شاه قاجار (مقتول 1251هـ.ق) است.</a:t>
            </a:r>
          </a:p>
          <a:p>
            <a:pPr eaLnBrk="1" fontAlgn="auto" hangingPunct="1">
              <a:lnSpc>
                <a:spcPct val="150000"/>
              </a:lnSpc>
              <a:spcAft>
                <a:spcPts val="0"/>
              </a:spcAft>
              <a:defRPr/>
            </a:pPr>
            <a:r>
              <a:rPr lang="fa-IR" sz="1400" b="1" dirty="0" smtClean="0"/>
              <a:t>از تعریفی که از سجع کردیم، به خوبی برمی آید که سجع بر سه قسم است:</a:t>
            </a:r>
          </a:p>
          <a:p>
            <a:pPr eaLnBrk="1" fontAlgn="auto" hangingPunct="1">
              <a:lnSpc>
                <a:spcPct val="150000"/>
              </a:lnSpc>
              <a:spcAft>
                <a:spcPts val="0"/>
              </a:spcAft>
              <a:defRPr/>
            </a:pPr>
            <a:r>
              <a:rPr lang="fa-IR" sz="1400" b="1" dirty="0" smtClean="0"/>
              <a:t>1) سجع متوازن		2) سجع مطرف		3) سجع متوازی</a:t>
            </a:r>
          </a:p>
          <a:p>
            <a:pPr eaLnBrk="1" fontAlgn="auto" hangingPunct="1">
              <a:lnSpc>
                <a:spcPct val="150000"/>
              </a:lnSpc>
              <a:spcAft>
                <a:spcPts val="0"/>
              </a:spcAft>
              <a:defRPr/>
            </a:pPr>
            <a:r>
              <a:rPr lang="fa-IR" sz="1400" b="1" dirty="0" smtClean="0"/>
              <a:t>1. سجع متوازن. آن است که کلمات قرینه، در وزن، متفق، اما در آخرین حرف اصلی، مختلف باشند؛ مانند بام و باد؛ دام و دار؛ کام و کار؛ نهار و نهال.</a:t>
            </a:r>
          </a:p>
          <a:p>
            <a:pPr eaLnBrk="1" fontAlgn="auto" hangingPunct="1">
              <a:lnSpc>
                <a:spcPct val="150000"/>
              </a:lnSpc>
              <a:spcAft>
                <a:spcPts val="0"/>
              </a:spcAft>
              <a:defRPr/>
            </a:pPr>
            <a:r>
              <a:rPr lang="fa-IR" sz="1400" b="1" dirty="0" smtClean="0"/>
              <a:t>مثال از فواصل قرآن کریم:</a:t>
            </a:r>
          </a:p>
          <a:p>
            <a:pPr eaLnBrk="1" fontAlgn="auto" hangingPunct="1">
              <a:lnSpc>
                <a:spcPct val="150000"/>
              </a:lnSpc>
              <a:spcAft>
                <a:spcPts val="0"/>
              </a:spcAft>
              <a:defRPr/>
            </a:pPr>
            <a:r>
              <a:rPr lang="fa-IR" sz="1400" b="1" dirty="0" smtClean="0"/>
              <a:t>و آتینا هما الکتاب المستبین و هدینا هما الصراط المستقیم (صافات، 117و 118).</a:t>
            </a:r>
          </a:p>
          <a:p>
            <a:pPr eaLnBrk="1" fontAlgn="auto" hangingPunct="1">
              <a:lnSpc>
                <a:spcPct val="150000"/>
              </a:lnSpc>
              <a:spcAft>
                <a:spcPts val="0"/>
              </a:spcAft>
              <a:defRPr/>
            </a:pPr>
            <a:r>
              <a:rPr lang="fa-IR" sz="1400" b="1" dirty="0" smtClean="0"/>
              <a:t>مثال از نثر فارسی:</a:t>
            </a:r>
          </a:p>
          <a:p>
            <a:pPr eaLnBrk="1" fontAlgn="auto" hangingPunct="1">
              <a:lnSpc>
                <a:spcPct val="150000"/>
              </a:lnSpc>
              <a:spcAft>
                <a:spcPts val="0"/>
              </a:spcAft>
              <a:defRPr/>
            </a:pPr>
            <a:r>
              <a:rPr lang="fa-IR" sz="1400" b="1" dirty="0" smtClean="0"/>
              <a:t>فلان را اصلی است پاک و طینتی است صاف؛ دارای گوهری است شریف و صاحب طبعی است کریم.								(فنون بلاغت، ص 43)</a:t>
            </a:r>
          </a:p>
          <a:p>
            <a:pPr eaLnBrk="1" fontAlgn="auto" hangingPunct="1">
              <a:lnSpc>
                <a:spcPct val="150000"/>
              </a:lnSpc>
              <a:spcAft>
                <a:spcPts val="0"/>
              </a:spcAft>
              <a:defRPr/>
            </a:pPr>
            <a:r>
              <a:rPr lang="fa-IR" sz="1400" b="1" dirty="0" smtClean="0"/>
              <a:t>- علم، بر سر تاج است و جهل، بر گردن غل.</a:t>
            </a:r>
          </a:p>
          <a:p>
            <a:pPr eaLnBrk="1" fontAlgn="auto" hangingPunct="1">
              <a:lnSpc>
                <a:spcPct val="150000"/>
              </a:lnSpc>
              <a:spcAft>
                <a:spcPts val="0"/>
              </a:spcAft>
              <a:defRPr/>
            </a:pPr>
            <a:r>
              <a:rPr lang="fa-IR" sz="1400" b="1" dirty="0" smtClean="0"/>
              <a:t>						(رسائل خواجه عبدالله، ص 29)</a:t>
            </a:r>
            <a:r>
              <a:rPr lang="en-US" sz="1400" b="1" dirty="0" smtClean="0">
                <a:cs typeface="Arial" pitchFamily="34"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ChangeArrowheads="1"/>
          </p:cNvSpPr>
          <p:nvPr>
            <p:ph idx="1"/>
          </p:nvPr>
        </p:nvSpPr>
        <p:spPr>
          <a:xfrm>
            <a:off x="457200" y="142875"/>
            <a:ext cx="8229600" cy="6500813"/>
          </a:xfrm>
          <a:solidFill>
            <a:schemeClr val="accent2">
              <a:lumMod val="40000"/>
              <a:lumOff val="60000"/>
              <a:alpha val="63000"/>
            </a:schemeClr>
          </a:solidFill>
        </p:spPr>
        <p:txBody>
          <a:bodyPr rtlCol="1">
            <a:normAutofit fontScale="77500" lnSpcReduction="20000"/>
          </a:bodyPr>
          <a:lstStyle/>
          <a:p>
            <a:pPr eaLnBrk="1" fontAlgn="auto" hangingPunct="1">
              <a:lnSpc>
                <a:spcPct val="150000"/>
              </a:lnSpc>
              <a:spcAft>
                <a:spcPts val="0"/>
              </a:spcAft>
              <a:defRPr/>
            </a:pPr>
            <a:r>
              <a:rPr lang="fa-IR" sz="1400" b="1" dirty="0" smtClean="0"/>
              <a:t>. سجع مطرف. آن است که کلمه ها، در آخرین حرف اصلی (حرف روی) یکی، و در وزن متفاوت باشند؛ مانند کارو آشکار؛ دست و شکست؛ سیر و دلیر.</a:t>
            </a:r>
          </a:p>
          <a:p>
            <a:pPr eaLnBrk="1" fontAlgn="auto" hangingPunct="1">
              <a:lnSpc>
                <a:spcPct val="150000"/>
              </a:lnSpc>
              <a:spcAft>
                <a:spcPts val="0"/>
              </a:spcAft>
              <a:defRPr/>
            </a:pPr>
            <a:r>
              <a:rPr lang="fa-IR" sz="1400" b="1" dirty="0" smtClean="0"/>
              <a:t>مثال از قرآن کریم:</a:t>
            </a:r>
          </a:p>
          <a:p>
            <a:pPr eaLnBrk="1" fontAlgn="auto" hangingPunct="1">
              <a:lnSpc>
                <a:spcPct val="150000"/>
              </a:lnSpc>
              <a:spcAft>
                <a:spcPts val="0"/>
              </a:spcAft>
              <a:defRPr/>
            </a:pPr>
            <a:r>
              <a:rPr lang="fa-IR" sz="1400" b="1" dirty="0" smtClean="0"/>
              <a:t>الم تر کیف فعل ربک باصحاب الفیل* الم یجعل کیدهم فی تضلیل* و ارسل علیهم طیراً ابابیل (فیل، 1-3).</a:t>
            </a:r>
          </a:p>
          <a:p>
            <a:pPr eaLnBrk="1" fontAlgn="auto" hangingPunct="1">
              <a:lnSpc>
                <a:spcPct val="150000"/>
              </a:lnSpc>
              <a:spcAft>
                <a:spcPts val="0"/>
              </a:spcAft>
              <a:defRPr/>
            </a:pPr>
            <a:r>
              <a:rPr lang="fa-IR" sz="1400" b="1" dirty="0" smtClean="0"/>
              <a:t>مثال از نثر فارسی:</a:t>
            </a:r>
          </a:p>
          <a:p>
            <a:pPr eaLnBrk="1" fontAlgn="auto" hangingPunct="1">
              <a:lnSpc>
                <a:spcPct val="150000"/>
              </a:lnSpc>
              <a:spcAft>
                <a:spcPts val="0"/>
              </a:spcAft>
              <a:defRPr/>
            </a:pPr>
            <a:r>
              <a:rPr lang="fa-IR" sz="1400" b="1" dirty="0" smtClean="0"/>
              <a:t>الهی بر تارک ما خاک خجالت نثار مکن و ما را به بلای خود گرفتار مکن.</a:t>
            </a:r>
          </a:p>
          <a:p>
            <a:pPr eaLnBrk="1" fontAlgn="auto" hangingPunct="1">
              <a:lnSpc>
                <a:spcPct val="150000"/>
              </a:lnSpc>
              <a:spcAft>
                <a:spcPts val="0"/>
              </a:spcAft>
              <a:defRPr/>
            </a:pPr>
            <a:r>
              <a:rPr lang="fa-IR" sz="1400" b="1" dirty="0" smtClean="0"/>
              <a:t>							(رسائل خواجه عبدالله، ص 152)</a:t>
            </a:r>
          </a:p>
          <a:p>
            <a:pPr eaLnBrk="1" fontAlgn="auto" hangingPunct="1">
              <a:lnSpc>
                <a:spcPct val="150000"/>
              </a:lnSpc>
              <a:spcAft>
                <a:spcPts val="0"/>
              </a:spcAft>
              <a:defRPr/>
            </a:pPr>
            <a:r>
              <a:rPr lang="fa-IR" sz="1400" b="1" dirty="0" smtClean="0"/>
              <a:t>3. سجع متوازی. کامل ترین و خوش آهنگ ترین نوع سجع است و آن سجعی است که کلمات هم در وزن و هم در آخرین حرف اصلی (حرف روی) مطابق باشند مانند کار و بار؛ دست و شست؛ باز و راز.</a:t>
            </a:r>
          </a:p>
          <a:p>
            <a:pPr eaLnBrk="1" fontAlgn="auto" hangingPunct="1">
              <a:lnSpc>
                <a:spcPct val="150000"/>
              </a:lnSpc>
              <a:spcAft>
                <a:spcPts val="0"/>
              </a:spcAft>
              <a:defRPr/>
            </a:pPr>
            <a:r>
              <a:rPr lang="fa-IR" sz="1400" b="1" dirty="0" smtClean="0"/>
              <a:t>مثال از فواصل قرآن مجید:</a:t>
            </a:r>
          </a:p>
          <a:p>
            <a:pPr eaLnBrk="1" fontAlgn="auto" hangingPunct="1">
              <a:lnSpc>
                <a:spcPct val="150000"/>
              </a:lnSpc>
              <a:spcAft>
                <a:spcPts val="0"/>
              </a:spcAft>
              <a:defRPr/>
            </a:pPr>
            <a:r>
              <a:rPr lang="fa-IR" sz="1400" b="1" dirty="0" smtClean="0"/>
              <a:t>فیها سرر مرفوعة و اکواب موضوعة(غاشیه، 13و14).</a:t>
            </a:r>
          </a:p>
          <a:p>
            <a:pPr eaLnBrk="1" fontAlgn="auto" hangingPunct="1">
              <a:lnSpc>
                <a:spcPct val="150000"/>
              </a:lnSpc>
              <a:spcAft>
                <a:spcPts val="0"/>
              </a:spcAft>
              <a:defRPr/>
            </a:pPr>
            <a:r>
              <a:rPr lang="fa-IR" sz="1400" b="1" dirty="0" smtClean="0"/>
              <a:t>مثال از نثر فارسی:</a:t>
            </a:r>
          </a:p>
          <a:p>
            <a:pPr eaLnBrk="1" fontAlgn="auto" hangingPunct="1">
              <a:lnSpc>
                <a:spcPct val="150000"/>
              </a:lnSpc>
              <a:spcAft>
                <a:spcPts val="0"/>
              </a:spcAft>
              <a:defRPr/>
            </a:pPr>
            <a:r>
              <a:rPr lang="fa-IR" sz="1400" b="1" dirty="0" smtClean="0"/>
              <a:t>- عقل گفت: «من سکندر آگاهم». اما عشق گفت: «من قلندر درگاهم». عقل گفت: «من تقوی به کار دارم». عشق گفت: «من به دعوی چه کار دارم؟». عقل گفت: «من قاضی شریعتم». عشق گفت: «من متقاضی ودیعتم». عقل گفت: «من آیینهء مشورت هر بالغم». عشق گفت: «من از سود و زیان فارغم». عقل گفت: «مرا لطایف غرایب یاد است». عشق گفت: «جز دوست هر چه گویی باد است». عقل گفت: «مرا ظریفانند پرده پوش». عشق گفت: «مرا حریفانند دردنوش».</a:t>
            </a:r>
          </a:p>
          <a:p>
            <a:pPr eaLnBrk="1" fontAlgn="auto" hangingPunct="1">
              <a:lnSpc>
                <a:spcPct val="150000"/>
              </a:lnSpc>
              <a:spcAft>
                <a:spcPts val="0"/>
              </a:spcAft>
              <a:defRPr/>
            </a:pPr>
            <a:r>
              <a:rPr lang="fa-IR" sz="1400" b="1" dirty="0" smtClean="0"/>
              <a:t>								(رسائل خواجه عبدالله، ص 45)</a:t>
            </a:r>
          </a:p>
          <a:p>
            <a:pPr eaLnBrk="1" fontAlgn="auto" hangingPunct="1">
              <a:lnSpc>
                <a:spcPct val="150000"/>
              </a:lnSpc>
              <a:spcAft>
                <a:spcPts val="0"/>
              </a:spcAft>
              <a:defRPr/>
            </a:pPr>
            <a:r>
              <a:rPr lang="fa-IR" sz="1400" b="1" dirty="0" smtClean="0"/>
              <a:t>- خانهء دوستان بروب و در دشمنان مکوب.</a:t>
            </a:r>
          </a:p>
          <a:p>
            <a:pPr eaLnBrk="1" fontAlgn="auto" hangingPunct="1">
              <a:lnSpc>
                <a:spcPct val="150000"/>
              </a:lnSpc>
              <a:spcAft>
                <a:spcPts val="0"/>
              </a:spcAft>
              <a:defRPr/>
            </a:pPr>
            <a:r>
              <a:rPr lang="fa-IR" sz="1400" b="1" dirty="0" smtClean="0"/>
              <a:t>									(کلیات سعدی، ص 77)</a:t>
            </a:r>
          </a:p>
          <a:p>
            <a:pPr eaLnBrk="1" fontAlgn="auto" hangingPunct="1">
              <a:lnSpc>
                <a:spcPct val="150000"/>
              </a:lnSpc>
              <a:spcAft>
                <a:spcPts val="0"/>
              </a:spcAft>
              <a:defRPr/>
            </a:pPr>
            <a:r>
              <a:rPr lang="fa-IR" sz="1400" b="1" dirty="0" smtClean="0"/>
              <a:t>- هر چه زود برآید، دیر نپاید.</a:t>
            </a:r>
          </a:p>
          <a:p>
            <a:pPr eaLnBrk="1" fontAlgn="auto" hangingPunct="1">
              <a:lnSpc>
                <a:spcPct val="150000"/>
              </a:lnSpc>
              <a:spcAft>
                <a:spcPts val="0"/>
              </a:spcAft>
              <a:defRPr/>
            </a:pPr>
            <a:r>
              <a:rPr lang="fa-IR" sz="1400" b="1" dirty="0" smtClean="0"/>
              <a:t>									(همان منبع، ص 77)</a:t>
            </a:r>
          </a:p>
          <a:p>
            <a:pPr eaLnBrk="1" fontAlgn="auto" hangingPunct="1">
              <a:lnSpc>
                <a:spcPct val="150000"/>
              </a:lnSpc>
              <a:spcAft>
                <a:spcPts val="0"/>
              </a:spcAft>
              <a:defRPr/>
            </a:pPr>
            <a:r>
              <a:rPr lang="fa-IR" sz="1400" b="1" dirty="0" smtClean="0"/>
              <a:t>- تلمیذ بی ارادت عاشق بی زر است و روندهء بی معرفت مرغ بی پر و عالم بی عمل درخت بی بر و زاهد بی علم خانهء بی در.						                        (همان منبع، 185)</a:t>
            </a:r>
          </a:p>
          <a:p>
            <a:pPr eaLnBrk="1" fontAlgn="auto" hangingPunct="1">
              <a:lnSpc>
                <a:spcPct val="150000"/>
              </a:lnSpc>
              <a:spcAft>
                <a:spcPts val="0"/>
              </a:spcAft>
              <a:defRPr/>
            </a:pPr>
            <a:r>
              <a:rPr lang="fa-IR" sz="1400" b="1" dirty="0" smtClean="0"/>
              <a:t>- هر که سخن نسنجد، از جوابش برنجد. 					(همان منبع، ص 188)</a:t>
            </a:r>
            <a:endParaRPr lang="en-US" sz="1400" b="1" dirty="0" smtClean="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idx="1"/>
          </p:nvPr>
        </p:nvSpPr>
        <p:spPr>
          <a:xfrm>
            <a:off x="500063" y="357188"/>
            <a:ext cx="8229600" cy="5616575"/>
          </a:xfrm>
          <a:solidFill>
            <a:schemeClr val="accent2">
              <a:lumMod val="40000"/>
              <a:lumOff val="60000"/>
              <a:alpha val="57000"/>
            </a:schemeClr>
          </a:solidFill>
        </p:spPr>
        <p:txBody>
          <a:bodyPr rtlCol="1">
            <a:normAutofit fontScale="92500"/>
          </a:bodyPr>
          <a:lstStyle/>
          <a:p>
            <a:pPr eaLnBrk="1" fontAlgn="auto" hangingPunct="1">
              <a:lnSpc>
                <a:spcPct val="150000"/>
              </a:lnSpc>
              <a:spcAft>
                <a:spcPts val="0"/>
              </a:spcAft>
              <a:defRPr/>
            </a:pPr>
            <a:r>
              <a:rPr lang="fa-IR" sz="1600" b="1" dirty="0" smtClean="0"/>
              <a:t>نثر مصنوع و فنی</a:t>
            </a:r>
          </a:p>
          <a:p>
            <a:pPr eaLnBrk="1" fontAlgn="auto" hangingPunct="1">
              <a:lnSpc>
                <a:spcPct val="150000"/>
              </a:lnSpc>
              <a:spcAft>
                <a:spcPts val="0"/>
              </a:spcAft>
              <a:defRPr/>
            </a:pPr>
            <a:r>
              <a:rPr lang="fa-IR" sz="1600" b="1" dirty="0" smtClean="0"/>
              <a:t>آمیزه و ترکیبی است از دو نوع مرسل و مسجّع و همراه با انبوه لغات و ترکیبات و امثال و اشعار عربی و احادیث نبوی و آیات قرآنی و متضمن اصلاحات و تعبیرات خاص دانشهای رایج زمان. در این نوع نثر از صنعتهای لفظی و معنوی مانند بدیع و بیان، اطناب، تناسب الفاظ، انواع سجع و جناس، تضاد و تقابل، اقتباس ها، و تلمیحها، تشبیه ها، مجازها و استعاره ها به فراوانی و بیشتر از نثرمسجع استقاده شده است.</a:t>
            </a:r>
          </a:p>
          <a:p>
            <a:pPr eaLnBrk="1" fontAlgn="auto" hangingPunct="1">
              <a:lnSpc>
                <a:spcPct val="150000"/>
              </a:lnSpc>
              <a:spcAft>
                <a:spcPts val="0"/>
              </a:spcAft>
              <a:defRPr/>
            </a:pPr>
            <a:r>
              <a:rPr lang="fa-IR" sz="1600" b="1" dirty="0" smtClean="0"/>
              <a:t>خصوصیت دیگر که آن را از مختصات معنوی نثر فنی محسوب توان داشت وجود عناصر اغراض و معانی شعر در آن است. اگر عنصر خیال را از عناصر سازنده و مهم شعر می شناسیم، بدیهی است که صور خیال آن به وسیلهء همین تشبیه ها و تلمیح ها و مجازها و استعاره ها رنگ و شکل می گیرد و قابل توهم و تجسم می شود و در نثر فنی از این عوامل به فراوانی استفاده می شود.  نخستین   نمونه های نثر مصنوع و فنی، مربوط به اواسط قرن ششم هجری است و از آن زمان تا دوران مشروطیت کمابیش تداول و رواج داشته است. بهترین و هنرمندانه ترین نمونه ها مربوط به دو قرن ششم و هفتم است. قسمت هایی از کلیله و دمنۀ نصرالله منشی، راحة الصدور راوندی، ترجمهء تاریخ یمینی جرفادقانی و قسمت عمدۀ التوسل الی الترسل بهاءالدین محمد بغدادی، مقامات حمیدی، مرزبان نامهء وراوینی، تاریخ معجم فضل الله راجی قزوینی، منشات خاقانی، جهانگشای جوینی، نفثة المصدور محمد زیدری نسوی و تاریخ وصاف ادیب عبدالله شیرازی، به نثر فنی است.</a:t>
            </a:r>
          </a:p>
          <a:p>
            <a:pPr eaLnBrk="1" fontAlgn="auto" hangingPunct="1">
              <a:lnSpc>
                <a:spcPct val="150000"/>
              </a:lnSpc>
              <a:spcAft>
                <a:spcPts val="0"/>
              </a:spcAft>
              <a:defRPr/>
            </a:pPr>
            <a:r>
              <a:rPr lang="fa-IR" sz="1600" b="1" dirty="0" smtClean="0"/>
              <a:t>مرزبان نامه، نفثة المصدور و جهانگشای جوینی از نمونه های خوب نثر فنی و درهء نادره اثر میرزا مهدی خان استرآبادی (منشی نادرشاه) از حیث دشواری و صعوبت و صلابت، خارق العاده و حیرت انگیز است.</a:t>
            </a:r>
            <a:r>
              <a:rPr lang="en-US" sz="1600" dirty="0" smtClean="0">
                <a:cs typeface="Arial" pitchFamily="34"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4244</TotalTime>
  <Words>3762</Words>
  <Application>Microsoft Office PowerPoint</Application>
  <PresentationFormat>On-screen Show (4:3)</PresentationFormat>
  <Paragraphs>255</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B Titr</vt:lpstr>
      <vt:lpstr>Calibri</vt:lpstr>
      <vt:lpstr>Tahoma</vt:lpstr>
      <vt:lpstr>Times New Roman</vt:lpstr>
      <vt:lpstr>Office Theme</vt:lpstr>
      <vt:lpstr>نظم و نثر در زبان فارسی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HamiSoft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گزیده نظم و نثر فارسی</dc:title>
  <dc:creator>Hami</dc:creator>
  <cp:lastModifiedBy>omid</cp:lastModifiedBy>
  <cp:revision>1339</cp:revision>
  <dcterms:created xsi:type="dcterms:W3CDTF">2008-12-25T07:44:57Z</dcterms:created>
  <dcterms:modified xsi:type="dcterms:W3CDTF">2018-06-02T12:45:33Z</dcterms:modified>
</cp:coreProperties>
</file>