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63" r:id="rId2"/>
    <p:sldId id="300" r:id="rId3"/>
    <p:sldId id="264" r:id="rId4"/>
    <p:sldId id="265" r:id="rId5"/>
    <p:sldId id="261" r:id="rId6"/>
    <p:sldId id="287" r:id="rId7"/>
    <p:sldId id="285" r:id="rId8"/>
    <p:sldId id="293" r:id="rId9"/>
    <p:sldId id="266" r:id="rId10"/>
    <p:sldId id="294" r:id="rId11"/>
    <p:sldId id="270" r:id="rId12"/>
    <p:sldId id="286" r:id="rId13"/>
    <p:sldId id="288" r:id="rId14"/>
    <p:sldId id="289" r:id="rId15"/>
    <p:sldId id="291" r:id="rId16"/>
    <p:sldId id="271" r:id="rId17"/>
    <p:sldId id="292" r:id="rId18"/>
    <p:sldId id="272" r:id="rId19"/>
    <p:sldId id="273" r:id="rId20"/>
    <p:sldId id="295" r:id="rId21"/>
    <p:sldId id="274" r:id="rId22"/>
    <p:sldId id="275" r:id="rId23"/>
    <p:sldId id="277" r:id="rId24"/>
    <p:sldId id="278" r:id="rId25"/>
    <p:sldId id="290" r:id="rId26"/>
    <p:sldId id="296" r:id="rId27"/>
    <p:sldId id="297" r:id="rId28"/>
    <p:sldId id="298" r:id="rId29"/>
    <p:sldId id="299" r:id="rId30"/>
    <p:sldId id="276" r:id="rId31"/>
    <p:sldId id="279" r:id="rId32"/>
    <p:sldId id="280" r:id="rId33"/>
    <p:sldId id="281" r:id="rId34"/>
    <p:sldId id="282" r:id="rId35"/>
    <p:sldId id="283" r:id="rId36"/>
    <p:sldId id="284" r:id="rId37"/>
  </p:sldIdLst>
  <p:sldSz cx="9144000" cy="6858000" type="screen4x3"/>
  <p:notesSz cx="6858000" cy="9144000"/>
  <p:defaultTextStyle>
    <a:defPPr>
      <a:defRPr lang="fa-IR"/>
    </a:defPPr>
    <a:lvl1pPr algn="r" rtl="0" fontAlgn="base">
      <a:spcBef>
        <a:spcPct val="0"/>
      </a:spcBef>
      <a:spcAft>
        <a:spcPct val="0"/>
      </a:spcAft>
      <a:defRPr kern="1200">
        <a:solidFill>
          <a:schemeClr val="tx1"/>
        </a:solidFill>
        <a:latin typeface="Verdana" pitchFamily="34" charset="0"/>
        <a:ea typeface="+mn-ea"/>
        <a:cs typeface="Arial" pitchFamily="34" charset="0"/>
      </a:defRPr>
    </a:lvl1pPr>
    <a:lvl2pPr marL="457200" algn="r" rtl="0" fontAlgn="base">
      <a:spcBef>
        <a:spcPct val="0"/>
      </a:spcBef>
      <a:spcAft>
        <a:spcPct val="0"/>
      </a:spcAft>
      <a:defRPr kern="1200">
        <a:solidFill>
          <a:schemeClr val="tx1"/>
        </a:solidFill>
        <a:latin typeface="Verdana" pitchFamily="34" charset="0"/>
        <a:ea typeface="+mn-ea"/>
        <a:cs typeface="Arial" pitchFamily="34" charset="0"/>
      </a:defRPr>
    </a:lvl2pPr>
    <a:lvl3pPr marL="914400" algn="r" rtl="0" fontAlgn="base">
      <a:spcBef>
        <a:spcPct val="0"/>
      </a:spcBef>
      <a:spcAft>
        <a:spcPct val="0"/>
      </a:spcAft>
      <a:defRPr kern="1200">
        <a:solidFill>
          <a:schemeClr val="tx1"/>
        </a:solidFill>
        <a:latin typeface="Verdana" pitchFamily="34" charset="0"/>
        <a:ea typeface="+mn-ea"/>
        <a:cs typeface="Arial" pitchFamily="34" charset="0"/>
      </a:defRPr>
    </a:lvl3pPr>
    <a:lvl4pPr marL="1371600" algn="r" rtl="0" fontAlgn="base">
      <a:spcBef>
        <a:spcPct val="0"/>
      </a:spcBef>
      <a:spcAft>
        <a:spcPct val="0"/>
      </a:spcAft>
      <a:defRPr kern="1200">
        <a:solidFill>
          <a:schemeClr val="tx1"/>
        </a:solidFill>
        <a:latin typeface="Verdana" pitchFamily="34" charset="0"/>
        <a:ea typeface="+mn-ea"/>
        <a:cs typeface="Arial" pitchFamily="34" charset="0"/>
      </a:defRPr>
    </a:lvl4pPr>
    <a:lvl5pPr marL="1828800" algn="r" rtl="0" fontAlgn="base">
      <a:spcBef>
        <a:spcPct val="0"/>
      </a:spcBef>
      <a:spcAft>
        <a:spcPct val="0"/>
      </a:spcAft>
      <a:defRPr kern="1200">
        <a:solidFill>
          <a:schemeClr val="tx1"/>
        </a:solidFill>
        <a:latin typeface="Verdana" pitchFamily="34" charset="0"/>
        <a:ea typeface="+mn-ea"/>
        <a:cs typeface="Arial" pitchFamily="34" charset="0"/>
      </a:defRPr>
    </a:lvl5pPr>
    <a:lvl6pPr marL="2286000" algn="r" defTabSz="914400" rtl="1" eaLnBrk="1" latinLnBrk="0" hangingPunct="1">
      <a:defRPr kern="1200">
        <a:solidFill>
          <a:schemeClr val="tx1"/>
        </a:solidFill>
        <a:latin typeface="Verdana" pitchFamily="34" charset="0"/>
        <a:ea typeface="+mn-ea"/>
        <a:cs typeface="Arial" pitchFamily="34" charset="0"/>
      </a:defRPr>
    </a:lvl6pPr>
    <a:lvl7pPr marL="2743200" algn="r" defTabSz="914400" rtl="1" eaLnBrk="1" latinLnBrk="0" hangingPunct="1">
      <a:defRPr kern="1200">
        <a:solidFill>
          <a:schemeClr val="tx1"/>
        </a:solidFill>
        <a:latin typeface="Verdana" pitchFamily="34" charset="0"/>
        <a:ea typeface="+mn-ea"/>
        <a:cs typeface="Arial" pitchFamily="34" charset="0"/>
      </a:defRPr>
    </a:lvl7pPr>
    <a:lvl8pPr marL="3200400" algn="r" defTabSz="914400" rtl="1" eaLnBrk="1" latinLnBrk="0" hangingPunct="1">
      <a:defRPr kern="1200">
        <a:solidFill>
          <a:schemeClr val="tx1"/>
        </a:solidFill>
        <a:latin typeface="Verdana" pitchFamily="34" charset="0"/>
        <a:ea typeface="+mn-ea"/>
        <a:cs typeface="Arial" pitchFamily="34" charset="0"/>
      </a:defRPr>
    </a:lvl8pPr>
    <a:lvl9pPr marL="3657600" algn="r" defTabSz="914400" rtl="1" eaLnBrk="1" latinLnBrk="0" hangingPunct="1">
      <a:defRPr kern="1200">
        <a:solidFill>
          <a:schemeClr val="tx1"/>
        </a:solidFill>
        <a:latin typeface="Verdana"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660066"/>
    <a:srgbClr val="003300"/>
    <a:srgbClr val="660033"/>
    <a:srgbClr val="CC3300"/>
    <a:srgbClr val="800000"/>
    <a:srgbClr val="CC0066"/>
    <a:srgbClr val="78B4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6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146" name="Group 2"/>
          <p:cNvGrpSpPr>
            <a:grpSpLocks/>
          </p:cNvGrpSpPr>
          <p:nvPr/>
        </p:nvGrpSpPr>
        <p:grpSpPr bwMode="auto">
          <a:xfrm>
            <a:off x="0" y="0"/>
            <a:ext cx="8805863" cy="6858000"/>
            <a:chOff x="0" y="0"/>
            <a:chExt cx="5547" cy="4320"/>
          </a:xfrm>
        </p:grpSpPr>
        <p:grpSp>
          <p:nvGrpSpPr>
            <p:cNvPr id="6147" name="Group 3"/>
            <p:cNvGrpSpPr>
              <a:grpSpLocks/>
            </p:cNvGrpSpPr>
            <p:nvPr userDrawn="1"/>
          </p:nvGrpSpPr>
          <p:grpSpPr bwMode="auto">
            <a:xfrm rot="-215207">
              <a:off x="3690" y="234"/>
              <a:ext cx="1857" cy="3625"/>
              <a:chOff x="3010" y="778"/>
              <a:chExt cx="1857" cy="3625"/>
            </a:xfrm>
          </p:grpSpPr>
          <p:sp>
            <p:nvSpPr>
              <p:cNvPr id="6148" name="Freeform 4"/>
              <p:cNvSpPr>
                <a:spLocks/>
              </p:cNvSpPr>
              <p:nvPr userDrawn="1"/>
            </p:nvSpPr>
            <p:spPr bwMode="ltGray">
              <a:xfrm rot="12185230" flipV="1">
                <a:off x="3534" y="778"/>
                <a:ext cx="1333" cy="1485"/>
              </a:xfrm>
              <a:custGeom>
                <a:avLst/>
                <a:gdLst/>
                <a:ahLst/>
                <a:cxnLst>
                  <a:cxn ang="0">
                    <a:pos x="16" y="370"/>
                  </a:cxn>
                  <a:cxn ang="0">
                    <a:pos x="6" y="341"/>
                  </a:cxn>
                  <a:cxn ang="0">
                    <a:pos x="0" y="289"/>
                  </a:cxn>
                  <a:cxn ang="0">
                    <a:pos x="4" y="222"/>
                  </a:cxn>
                  <a:cxn ang="0">
                    <a:pos x="25" y="151"/>
                  </a:cxn>
                  <a:cxn ang="0">
                    <a:pos x="69" y="84"/>
                  </a:cxn>
                  <a:cxn ang="0">
                    <a:pos x="142" y="31"/>
                  </a:cxn>
                  <a:cxn ang="0">
                    <a:pos x="247" y="2"/>
                  </a:cxn>
                  <a:cxn ang="0">
                    <a:pos x="380" y="9"/>
                  </a:cxn>
                  <a:cxn ang="0">
                    <a:pos x="484" y="68"/>
                  </a:cxn>
                  <a:cxn ang="0">
                    <a:pos x="554" y="165"/>
                  </a:cxn>
                  <a:cxn ang="0">
                    <a:pos x="591" y="284"/>
                  </a:cxn>
                  <a:cxn ang="0">
                    <a:pos x="595" y="409"/>
                  </a:cxn>
                  <a:cxn ang="0">
                    <a:pos x="566" y="525"/>
                  </a:cxn>
                  <a:cxn ang="0">
                    <a:pos x="507" y="615"/>
                  </a:cxn>
                  <a:cxn ang="0">
                    <a:pos x="417" y="663"/>
                  </a:cxn>
                  <a:cxn ang="0">
                    <a:pos x="389" y="659"/>
                  </a:cxn>
                  <a:cxn ang="0">
                    <a:pos x="441" y="617"/>
                  </a:cxn>
                  <a:cxn ang="0">
                    <a:pos x="482" y="544"/>
                  </a:cxn>
                  <a:cxn ang="0">
                    <a:pos x="509" y="454"/>
                  </a:cxn>
                  <a:cxn ang="0">
                    <a:pos x="520" y="355"/>
                  </a:cxn>
                  <a:cxn ang="0">
                    <a:pos x="514" y="258"/>
                  </a:cxn>
                  <a:cxn ang="0">
                    <a:pos x="485" y="174"/>
                  </a:cxn>
                  <a:cxn ang="0">
                    <a:pos x="433" y="112"/>
                  </a:cxn>
                  <a:cxn ang="0">
                    <a:pos x="341" y="75"/>
                  </a:cxn>
                  <a:cxn ang="0">
                    <a:pos x="246" y="61"/>
                  </a:cxn>
                  <a:cxn ang="0">
                    <a:pos x="174" y="71"/>
                  </a:cxn>
                  <a:cxn ang="0">
                    <a:pos x="121" y="101"/>
                  </a:cxn>
                  <a:cxn ang="0">
                    <a:pos x="84" y="149"/>
                  </a:cxn>
                  <a:cxn ang="0">
                    <a:pos x="57" y="206"/>
                  </a:cxn>
                  <a:cxn ang="0">
                    <a:pos x="40" y="272"/>
                  </a:cxn>
                  <a:cxn ang="0">
                    <a:pos x="28" y="339"/>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2"/>
              </a:solidFill>
              <a:ln w="9525">
                <a:noFill/>
                <a:round/>
                <a:headEnd/>
                <a:tailEnd/>
              </a:ln>
            </p:spPr>
            <p:txBody>
              <a:bodyPr/>
              <a:lstStyle/>
              <a:p>
                <a:endParaRPr lang="fa-IR"/>
              </a:p>
            </p:txBody>
          </p:sp>
          <p:sp>
            <p:nvSpPr>
              <p:cNvPr id="6149" name="Freeform 5"/>
              <p:cNvSpPr>
                <a:spLocks/>
              </p:cNvSpPr>
              <p:nvPr userDrawn="1"/>
            </p:nvSpPr>
            <p:spPr bwMode="ltGray">
              <a:xfrm rot="12185230" flipV="1">
                <a:off x="4029" y="1802"/>
                <a:ext cx="571" cy="531"/>
              </a:xfrm>
              <a:custGeom>
                <a:avLst/>
                <a:gdLst/>
                <a:ahLst/>
                <a:cxnLst>
                  <a:cxn ang="0">
                    <a:pos x="0" y="0"/>
                  </a:cxn>
                  <a:cxn ang="0">
                    <a:pos x="0" y="25"/>
                  </a:cxn>
                  <a:cxn ang="0">
                    <a:pos x="3" y="50"/>
                  </a:cxn>
                  <a:cxn ang="0">
                    <a:pos x="6" y="75"/>
                  </a:cxn>
                  <a:cxn ang="0">
                    <a:pos x="11" y="98"/>
                  </a:cxn>
                  <a:cxn ang="0">
                    <a:pos x="18" y="119"/>
                  </a:cxn>
                  <a:cxn ang="0">
                    <a:pos x="27" y="141"/>
                  </a:cxn>
                  <a:cxn ang="0">
                    <a:pos x="38" y="161"/>
                  </a:cxn>
                  <a:cxn ang="0">
                    <a:pos x="51" y="178"/>
                  </a:cxn>
                  <a:cxn ang="0">
                    <a:pos x="67" y="194"/>
                  </a:cxn>
                  <a:cxn ang="0">
                    <a:pos x="86" y="208"/>
                  </a:cxn>
                  <a:cxn ang="0">
                    <a:pos x="106" y="219"/>
                  </a:cxn>
                  <a:cxn ang="0">
                    <a:pos x="131" y="228"/>
                  </a:cxn>
                  <a:cxn ang="0">
                    <a:pos x="158" y="234"/>
                  </a:cxn>
                  <a:cxn ang="0">
                    <a:pos x="188" y="237"/>
                  </a:cxn>
                  <a:cxn ang="0">
                    <a:pos x="220" y="236"/>
                  </a:cxn>
                  <a:cxn ang="0">
                    <a:pos x="257" y="232"/>
                  </a:cxn>
                  <a:cxn ang="0">
                    <a:pos x="224" y="227"/>
                  </a:cxn>
                  <a:cxn ang="0">
                    <a:pos x="195" y="220"/>
                  </a:cxn>
                  <a:cxn ang="0">
                    <a:pos x="170" y="212"/>
                  </a:cxn>
                  <a:cxn ang="0">
                    <a:pos x="148" y="204"/>
                  </a:cxn>
                  <a:cxn ang="0">
                    <a:pos x="128" y="193"/>
                  </a:cxn>
                  <a:cxn ang="0">
                    <a:pos x="112" y="182"/>
                  </a:cxn>
                  <a:cxn ang="0">
                    <a:pos x="97" y="169"/>
                  </a:cxn>
                  <a:cxn ang="0">
                    <a:pos x="84" y="155"/>
                  </a:cxn>
                  <a:cxn ang="0">
                    <a:pos x="72" y="141"/>
                  </a:cxn>
                  <a:cxn ang="0">
                    <a:pos x="61" y="125"/>
                  </a:cxn>
                  <a:cxn ang="0">
                    <a:pos x="52" y="107"/>
                  </a:cxn>
                  <a:cxn ang="0">
                    <a:pos x="43" y="88"/>
                  </a:cxn>
                  <a:cxn ang="0">
                    <a:pos x="33" y="69"/>
                  </a:cxn>
                  <a:cxn ang="0">
                    <a:pos x="23" y="47"/>
                  </a:cxn>
                  <a:cxn ang="0">
                    <a:pos x="12" y="24"/>
                  </a:cxn>
                  <a:cxn ang="0">
                    <a:pos x="0" y="0"/>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2"/>
              </a:solidFill>
              <a:ln w="9525">
                <a:noFill/>
                <a:round/>
                <a:headEnd/>
                <a:tailEnd/>
              </a:ln>
            </p:spPr>
            <p:txBody>
              <a:bodyPr/>
              <a:lstStyle/>
              <a:p>
                <a:endParaRPr lang="fa-IR"/>
              </a:p>
            </p:txBody>
          </p:sp>
          <p:sp>
            <p:nvSpPr>
              <p:cNvPr id="6150" name="Freeform 6"/>
              <p:cNvSpPr>
                <a:spLocks/>
              </p:cNvSpPr>
              <p:nvPr userDrawn="1"/>
            </p:nvSpPr>
            <p:spPr bwMode="ltGray">
              <a:xfrm rot="12185230" flipV="1">
                <a:off x="3639" y="2167"/>
                <a:ext cx="277" cy="249"/>
              </a:xfrm>
              <a:custGeom>
                <a:avLst/>
                <a:gdLst/>
                <a:ahLst/>
                <a:cxnLst>
                  <a:cxn ang="0">
                    <a:pos x="77" y="0"/>
                  </a:cxn>
                  <a:cxn ang="0">
                    <a:pos x="124" y="108"/>
                  </a:cxn>
                  <a:cxn ang="0">
                    <a:pos x="120" y="107"/>
                  </a:cxn>
                  <a:cxn ang="0">
                    <a:pos x="107" y="105"/>
                  </a:cxn>
                  <a:cxn ang="0">
                    <a:pos x="89" y="101"/>
                  </a:cxn>
                  <a:cxn ang="0">
                    <a:pos x="68" y="99"/>
                  </a:cxn>
                  <a:cxn ang="0">
                    <a:pos x="45" y="97"/>
                  </a:cxn>
                  <a:cxn ang="0">
                    <a:pos x="25" y="98"/>
                  </a:cxn>
                  <a:cxn ang="0">
                    <a:pos x="9" y="102"/>
                  </a:cxn>
                  <a:cxn ang="0">
                    <a:pos x="0" y="110"/>
                  </a:cxn>
                  <a:cxn ang="0">
                    <a:pos x="4" y="98"/>
                  </a:cxn>
                  <a:cxn ang="0">
                    <a:pos x="8" y="89"/>
                  </a:cxn>
                  <a:cxn ang="0">
                    <a:pos x="16" y="82"/>
                  </a:cxn>
                  <a:cxn ang="0">
                    <a:pos x="25" y="76"/>
                  </a:cxn>
                  <a:cxn ang="0">
                    <a:pos x="36" y="72"/>
                  </a:cxn>
                  <a:cxn ang="0">
                    <a:pos x="47" y="71"/>
                  </a:cxn>
                  <a:cxn ang="0">
                    <a:pos x="59" y="71"/>
                  </a:cxn>
                  <a:cxn ang="0">
                    <a:pos x="72" y="74"/>
                  </a:cxn>
                  <a:cxn ang="0">
                    <a:pos x="73" y="71"/>
                  </a:cxn>
                  <a:cxn ang="0">
                    <a:pos x="70" y="56"/>
                  </a:cxn>
                  <a:cxn ang="0">
                    <a:pos x="67" y="38"/>
                  </a:cxn>
                  <a:cxn ang="0">
                    <a:pos x="65" y="30"/>
                  </a:cxn>
                  <a:cxn ang="0">
                    <a:pos x="63" y="30"/>
                  </a:cxn>
                  <a:cxn ang="0">
                    <a:pos x="61" y="29"/>
                  </a:cxn>
                  <a:cxn ang="0">
                    <a:pos x="59" y="26"/>
                  </a:cxn>
                  <a:cxn ang="0">
                    <a:pos x="57" y="23"/>
                  </a:cxn>
                  <a:cxn ang="0">
                    <a:pos x="57" y="19"/>
                  </a:cxn>
                  <a:cxn ang="0">
                    <a:pos x="59" y="14"/>
                  </a:cxn>
                  <a:cxn ang="0">
                    <a:pos x="66" y="8"/>
                  </a:cxn>
                  <a:cxn ang="0">
                    <a:pos x="77" y="0"/>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2"/>
              </a:solidFill>
              <a:ln w="9525">
                <a:noFill/>
                <a:round/>
                <a:headEnd/>
                <a:tailEnd/>
              </a:ln>
            </p:spPr>
            <p:txBody>
              <a:bodyPr/>
              <a:lstStyle/>
              <a:p>
                <a:endParaRPr lang="fa-IR"/>
              </a:p>
            </p:txBody>
          </p:sp>
          <p:sp>
            <p:nvSpPr>
              <p:cNvPr id="6151" name="Freeform 7"/>
              <p:cNvSpPr>
                <a:spLocks/>
              </p:cNvSpPr>
              <p:nvPr userDrawn="1"/>
            </p:nvSpPr>
            <p:spPr bwMode="ltGray">
              <a:xfrm rot="12185230" flipV="1">
                <a:off x="3979" y="977"/>
                <a:ext cx="245" cy="347"/>
              </a:xfrm>
              <a:custGeom>
                <a:avLst/>
                <a:gdLst/>
                <a:ahLst/>
                <a:cxnLst>
                  <a:cxn ang="0">
                    <a:pos x="0" y="0"/>
                  </a:cxn>
                  <a:cxn ang="0">
                    <a:pos x="5" y="1"/>
                  </a:cxn>
                  <a:cxn ang="0">
                    <a:pos x="18" y="5"/>
                  </a:cxn>
                  <a:cxn ang="0">
                    <a:pos x="37" y="12"/>
                  </a:cxn>
                  <a:cxn ang="0">
                    <a:pos x="58" y="24"/>
                  </a:cxn>
                  <a:cxn ang="0">
                    <a:pos x="78" y="44"/>
                  </a:cxn>
                  <a:cxn ang="0">
                    <a:pos x="96" y="71"/>
                  </a:cxn>
                  <a:cxn ang="0">
                    <a:pos x="107" y="108"/>
                  </a:cxn>
                  <a:cxn ang="0">
                    <a:pos x="109" y="156"/>
                  </a:cxn>
                  <a:cxn ang="0">
                    <a:pos x="105" y="156"/>
                  </a:cxn>
                  <a:cxn ang="0">
                    <a:pos x="99" y="156"/>
                  </a:cxn>
                  <a:cxn ang="0">
                    <a:pos x="93" y="156"/>
                  </a:cxn>
                  <a:cxn ang="0">
                    <a:pos x="87" y="154"/>
                  </a:cxn>
                  <a:cxn ang="0">
                    <a:pos x="81" y="153"/>
                  </a:cxn>
                  <a:cxn ang="0">
                    <a:pos x="74" y="150"/>
                  </a:cxn>
                  <a:cxn ang="0">
                    <a:pos x="66" y="145"/>
                  </a:cxn>
                  <a:cxn ang="0">
                    <a:pos x="58" y="139"/>
                  </a:cxn>
                  <a:cxn ang="0">
                    <a:pos x="53" y="126"/>
                  </a:cxn>
                  <a:cxn ang="0">
                    <a:pos x="53" y="111"/>
                  </a:cxn>
                  <a:cxn ang="0">
                    <a:pos x="56" y="96"/>
                  </a:cxn>
                  <a:cxn ang="0">
                    <a:pos x="59" y="80"/>
                  </a:cxn>
                  <a:cxn ang="0">
                    <a:pos x="56" y="62"/>
                  </a:cxn>
                  <a:cxn ang="0">
                    <a:pos x="48" y="43"/>
                  </a:cxn>
                  <a:cxn ang="0">
                    <a:pos x="31" y="23"/>
                  </a:cxn>
                  <a:cxn ang="0">
                    <a:pos x="0" y="0"/>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2"/>
              </a:solidFill>
              <a:ln w="9525">
                <a:noFill/>
                <a:round/>
                <a:headEnd/>
                <a:tailEnd/>
              </a:ln>
            </p:spPr>
            <p:txBody>
              <a:bodyPr/>
              <a:lstStyle/>
              <a:p>
                <a:endParaRPr lang="fa-IR"/>
              </a:p>
            </p:txBody>
          </p:sp>
          <p:sp>
            <p:nvSpPr>
              <p:cNvPr id="6152" name="Freeform 8"/>
              <p:cNvSpPr>
                <a:spLocks/>
              </p:cNvSpPr>
              <p:nvPr userDrawn="1"/>
            </p:nvSpPr>
            <p:spPr bwMode="ltGray">
              <a:xfrm rot="12185230" flipV="1">
                <a:off x="3845" y="2207"/>
                <a:ext cx="103" cy="209"/>
              </a:xfrm>
              <a:custGeom>
                <a:avLst/>
                <a:gdLst/>
                <a:ahLst/>
                <a:cxnLst>
                  <a:cxn ang="0">
                    <a:pos x="31" y="0"/>
                  </a:cxn>
                  <a:cxn ang="0">
                    <a:pos x="20" y="38"/>
                  </a:cxn>
                  <a:cxn ang="0">
                    <a:pos x="15" y="62"/>
                  </a:cxn>
                  <a:cxn ang="0">
                    <a:pos x="11" y="79"/>
                  </a:cxn>
                  <a:cxn ang="0">
                    <a:pos x="0" y="94"/>
                  </a:cxn>
                  <a:cxn ang="0">
                    <a:pos x="12" y="88"/>
                  </a:cxn>
                  <a:cxn ang="0">
                    <a:pos x="23" y="80"/>
                  </a:cxn>
                  <a:cxn ang="0">
                    <a:pos x="32" y="69"/>
                  </a:cxn>
                  <a:cxn ang="0">
                    <a:pos x="40" y="57"/>
                  </a:cxn>
                  <a:cxn ang="0">
                    <a:pos x="45" y="44"/>
                  </a:cxn>
                  <a:cxn ang="0">
                    <a:pos x="46" y="30"/>
                  </a:cxn>
                  <a:cxn ang="0">
                    <a:pos x="42" y="15"/>
                  </a:cxn>
                  <a:cxn ang="0">
                    <a:pos x="31" y="0"/>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2"/>
              </a:solidFill>
              <a:ln w="9525">
                <a:noFill/>
                <a:round/>
                <a:headEnd/>
                <a:tailEnd/>
              </a:ln>
            </p:spPr>
            <p:txBody>
              <a:bodyPr/>
              <a:lstStyle/>
              <a:p>
                <a:endParaRPr lang="fa-IR"/>
              </a:p>
            </p:txBody>
          </p:sp>
          <p:sp>
            <p:nvSpPr>
              <p:cNvPr id="6153" name="Freeform 9"/>
              <p:cNvSpPr>
                <a:spLocks/>
              </p:cNvSpPr>
              <p:nvPr userDrawn="1"/>
            </p:nvSpPr>
            <p:spPr bwMode="ltGray">
              <a:xfrm rot="12185230" flipV="1">
                <a:off x="3895" y="1325"/>
                <a:ext cx="120" cy="90"/>
              </a:xfrm>
              <a:custGeom>
                <a:avLst/>
                <a:gdLst/>
                <a:ahLst/>
                <a:cxnLst>
                  <a:cxn ang="0">
                    <a:pos x="0" y="0"/>
                  </a:cxn>
                  <a:cxn ang="0">
                    <a:pos x="1" y="1"/>
                  </a:cxn>
                  <a:cxn ang="0">
                    <a:pos x="6" y="3"/>
                  </a:cxn>
                  <a:cxn ang="0">
                    <a:pos x="13" y="8"/>
                  </a:cxn>
                  <a:cxn ang="0">
                    <a:pos x="21" y="12"/>
                  </a:cxn>
                  <a:cxn ang="0">
                    <a:pos x="29" y="15"/>
                  </a:cxn>
                  <a:cxn ang="0">
                    <a:pos x="38" y="17"/>
                  </a:cxn>
                  <a:cxn ang="0">
                    <a:pos x="46" y="18"/>
                  </a:cxn>
                  <a:cxn ang="0">
                    <a:pos x="54" y="16"/>
                  </a:cxn>
                  <a:cxn ang="0">
                    <a:pos x="53" y="25"/>
                  </a:cxn>
                  <a:cxn ang="0">
                    <a:pos x="50" y="33"/>
                  </a:cxn>
                  <a:cxn ang="0">
                    <a:pos x="44" y="38"/>
                  </a:cxn>
                  <a:cxn ang="0">
                    <a:pos x="37" y="40"/>
                  </a:cxn>
                  <a:cxn ang="0">
                    <a:pos x="28" y="39"/>
                  </a:cxn>
                  <a:cxn ang="0">
                    <a:pos x="19" y="32"/>
                  </a:cxn>
                  <a:cxn ang="0">
                    <a:pos x="10" y="20"/>
                  </a:cxn>
                  <a:cxn ang="0">
                    <a:pos x="0" y="0"/>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2"/>
              </a:solidFill>
              <a:ln w="9525">
                <a:noFill/>
                <a:round/>
                <a:headEnd/>
                <a:tailEnd/>
              </a:ln>
            </p:spPr>
            <p:txBody>
              <a:bodyPr/>
              <a:lstStyle/>
              <a:p>
                <a:endParaRPr lang="fa-IR"/>
              </a:p>
            </p:txBody>
          </p:sp>
          <p:sp>
            <p:nvSpPr>
              <p:cNvPr id="6154" name="Freeform 10"/>
              <p:cNvSpPr>
                <a:spLocks/>
              </p:cNvSpPr>
              <p:nvPr userDrawn="1"/>
            </p:nvSpPr>
            <p:spPr bwMode="ltGray">
              <a:xfrm rot="12185230" flipV="1">
                <a:off x="3010" y="2344"/>
                <a:ext cx="330" cy="2059"/>
              </a:xfrm>
              <a:custGeom>
                <a:avLst/>
                <a:gdLst/>
                <a:ahLst/>
                <a:cxnLst>
                  <a:cxn ang="0">
                    <a:pos x="0" y="0"/>
                  </a:cxn>
                  <a:cxn ang="0">
                    <a:pos x="6" y="6"/>
                  </a:cxn>
                  <a:cxn ang="0">
                    <a:pos x="16" y="14"/>
                  </a:cxn>
                  <a:cxn ang="0">
                    <a:pos x="28" y="24"/>
                  </a:cxn>
                  <a:cxn ang="0">
                    <a:pos x="41" y="37"/>
                  </a:cxn>
                  <a:cxn ang="0">
                    <a:pos x="58" y="53"/>
                  </a:cxn>
                  <a:cxn ang="0">
                    <a:pos x="73" y="70"/>
                  </a:cxn>
                  <a:cxn ang="0">
                    <a:pos x="88" y="90"/>
                  </a:cxn>
                  <a:cxn ang="0">
                    <a:pos x="100" y="113"/>
                  </a:cxn>
                  <a:cxn ang="0">
                    <a:pos x="112" y="137"/>
                  </a:cxn>
                  <a:cxn ang="0">
                    <a:pos x="120" y="165"/>
                  </a:cxn>
                  <a:cxn ang="0">
                    <a:pos x="124" y="196"/>
                  </a:cxn>
                  <a:cxn ang="0">
                    <a:pos x="126" y="228"/>
                  </a:cxn>
                  <a:cxn ang="0">
                    <a:pos x="120" y="264"/>
                  </a:cxn>
                  <a:cxn ang="0">
                    <a:pos x="109" y="302"/>
                  </a:cxn>
                  <a:cxn ang="0">
                    <a:pos x="92" y="342"/>
                  </a:cxn>
                  <a:cxn ang="0">
                    <a:pos x="67" y="386"/>
                  </a:cxn>
                  <a:cxn ang="0">
                    <a:pos x="39" y="436"/>
                  </a:cxn>
                  <a:cxn ang="0">
                    <a:pos x="21" y="482"/>
                  </a:cxn>
                  <a:cxn ang="0">
                    <a:pos x="10" y="525"/>
                  </a:cxn>
                  <a:cxn ang="0">
                    <a:pos x="6" y="566"/>
                  </a:cxn>
                  <a:cxn ang="0">
                    <a:pos x="6" y="605"/>
                  </a:cxn>
                  <a:cxn ang="0">
                    <a:pos x="8" y="641"/>
                  </a:cxn>
                  <a:cxn ang="0">
                    <a:pos x="12" y="673"/>
                  </a:cxn>
                  <a:cxn ang="0">
                    <a:pos x="14" y="704"/>
                  </a:cxn>
                  <a:cxn ang="0">
                    <a:pos x="41" y="688"/>
                  </a:cxn>
                  <a:cxn ang="0">
                    <a:pos x="39" y="680"/>
                  </a:cxn>
                  <a:cxn ang="0">
                    <a:pos x="36" y="657"/>
                  </a:cxn>
                  <a:cxn ang="0">
                    <a:pos x="33" y="622"/>
                  </a:cxn>
                  <a:cxn ang="0">
                    <a:pos x="35" y="575"/>
                  </a:cxn>
                  <a:cxn ang="0">
                    <a:pos x="41" y="519"/>
                  </a:cxn>
                  <a:cxn ang="0">
                    <a:pos x="58" y="455"/>
                  </a:cxn>
                  <a:cxn ang="0">
                    <a:pos x="86" y="386"/>
                  </a:cxn>
                  <a:cxn ang="0">
                    <a:pos x="129" y="313"/>
                  </a:cxn>
                  <a:cxn ang="0">
                    <a:pos x="143" y="279"/>
                  </a:cxn>
                  <a:cxn ang="0">
                    <a:pos x="149" y="235"/>
                  </a:cxn>
                  <a:cxn ang="0">
                    <a:pos x="144" y="184"/>
                  </a:cxn>
                  <a:cxn ang="0">
                    <a:pos x="131" y="134"/>
                  </a:cxn>
                  <a:cxn ang="0">
                    <a:pos x="109" y="85"/>
                  </a:cxn>
                  <a:cxn ang="0">
                    <a:pos x="81" y="44"/>
                  </a:cxn>
                  <a:cxn ang="0">
                    <a:pos x="44" y="14"/>
                  </a:cxn>
                  <a:cxn ang="0">
                    <a:pos x="0" y="0"/>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2"/>
              </a:solidFill>
              <a:ln w="9525">
                <a:noFill/>
                <a:round/>
                <a:headEnd/>
                <a:tailEnd/>
              </a:ln>
            </p:spPr>
            <p:txBody>
              <a:bodyPr/>
              <a:lstStyle/>
              <a:p>
                <a:endParaRPr lang="fa-IR"/>
              </a:p>
            </p:txBody>
          </p:sp>
        </p:grpSp>
        <p:sp>
          <p:nvSpPr>
            <p:cNvPr id="6155" name="Freeform 11"/>
            <p:cNvSpPr>
              <a:spLocks/>
            </p:cNvSpPr>
            <p:nvPr userDrawn="1"/>
          </p:nvSpPr>
          <p:spPr bwMode="ltGray">
            <a:xfrm rot="373331" flipH="1">
              <a:off x="22" y="1957"/>
              <a:ext cx="323" cy="649"/>
            </a:xfrm>
            <a:custGeom>
              <a:avLst/>
              <a:gdLst/>
              <a:ahLst/>
              <a:cxnLst>
                <a:cxn ang="0">
                  <a:pos x="94" y="0"/>
                </a:cxn>
                <a:cxn ang="0">
                  <a:pos x="105" y="9"/>
                </a:cxn>
                <a:cxn ang="0">
                  <a:pos x="115" y="27"/>
                </a:cxn>
                <a:cxn ang="0">
                  <a:pos x="123" y="50"/>
                </a:cxn>
                <a:cxn ang="0">
                  <a:pos x="128" y="78"/>
                </a:cxn>
                <a:cxn ang="0">
                  <a:pos x="127" y="111"/>
                </a:cxn>
                <a:cxn ang="0">
                  <a:pos x="116" y="145"/>
                </a:cxn>
                <a:cxn ang="0">
                  <a:pos x="94" y="181"/>
                </a:cxn>
                <a:cxn ang="0">
                  <a:pos x="60" y="217"/>
                </a:cxn>
                <a:cxn ang="0">
                  <a:pos x="49" y="213"/>
                </a:cxn>
                <a:cxn ang="0">
                  <a:pos x="38" y="210"/>
                </a:cxn>
                <a:cxn ang="0">
                  <a:pos x="26" y="205"/>
                </a:cxn>
                <a:cxn ang="0">
                  <a:pos x="16" y="201"/>
                </a:cxn>
                <a:cxn ang="0">
                  <a:pos x="8" y="196"/>
                </a:cxn>
                <a:cxn ang="0">
                  <a:pos x="2" y="190"/>
                </a:cxn>
                <a:cxn ang="0">
                  <a:pos x="0" y="183"/>
                </a:cxn>
                <a:cxn ang="0">
                  <a:pos x="1" y="178"/>
                </a:cxn>
                <a:cxn ang="0">
                  <a:pos x="13" y="171"/>
                </a:cxn>
                <a:cxn ang="0">
                  <a:pos x="29" y="161"/>
                </a:cxn>
                <a:cxn ang="0">
                  <a:pos x="46" y="150"/>
                </a:cxn>
                <a:cxn ang="0">
                  <a:pos x="63" y="134"/>
                </a:cxn>
                <a:cxn ang="0">
                  <a:pos x="79" y="112"/>
                </a:cxn>
                <a:cxn ang="0">
                  <a:pos x="91" y="83"/>
                </a:cxn>
                <a:cxn ang="0">
                  <a:pos x="97" y="46"/>
                </a:cxn>
                <a:cxn ang="0">
                  <a:pos x="94" y="0"/>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folHlink"/>
            </a:solidFill>
            <a:ln w="9525">
              <a:noFill/>
              <a:round/>
              <a:headEnd/>
              <a:tailEnd/>
            </a:ln>
          </p:spPr>
          <p:txBody>
            <a:bodyPr/>
            <a:lstStyle/>
            <a:p>
              <a:endParaRPr lang="fa-IR"/>
            </a:p>
          </p:txBody>
        </p:sp>
        <p:sp>
          <p:nvSpPr>
            <p:cNvPr id="6156" name="Freeform 12"/>
            <p:cNvSpPr>
              <a:spLocks/>
            </p:cNvSpPr>
            <p:nvPr userDrawn="1"/>
          </p:nvSpPr>
          <p:spPr bwMode="ltGray">
            <a:xfrm>
              <a:off x="168" y="1260"/>
              <a:ext cx="1259" cy="1532"/>
            </a:xfrm>
            <a:custGeom>
              <a:avLst/>
              <a:gdLst/>
              <a:ahLst/>
              <a:cxnLst>
                <a:cxn ang="0">
                  <a:pos x="891" y="1532"/>
                </a:cxn>
                <a:cxn ang="0">
                  <a:pos x="954" y="1452"/>
                </a:cxn>
                <a:cxn ang="0">
                  <a:pos x="1032" y="1338"/>
                </a:cxn>
                <a:cxn ang="0">
                  <a:pos x="1115" y="1188"/>
                </a:cxn>
                <a:cxn ang="0">
                  <a:pos x="1194" y="1023"/>
                </a:cxn>
                <a:cxn ang="0">
                  <a:pos x="1244" y="841"/>
                </a:cxn>
                <a:cxn ang="0">
                  <a:pos x="1259" y="647"/>
                </a:cxn>
                <a:cxn ang="0">
                  <a:pos x="1230" y="463"/>
                </a:cxn>
                <a:cxn ang="0">
                  <a:pos x="1140" y="294"/>
                </a:cxn>
                <a:cxn ang="0">
                  <a:pos x="1043" y="190"/>
                </a:cxn>
                <a:cxn ang="0">
                  <a:pos x="961" y="109"/>
                </a:cxn>
                <a:cxn ang="0">
                  <a:pos x="894" y="65"/>
                </a:cxn>
                <a:cxn ang="0">
                  <a:pos x="786" y="18"/>
                </a:cxn>
                <a:cxn ang="0">
                  <a:pos x="642" y="0"/>
                </a:cxn>
                <a:cxn ang="0">
                  <a:pos x="440" y="23"/>
                </a:cxn>
                <a:cxn ang="0">
                  <a:pos x="366" y="44"/>
                </a:cxn>
                <a:cxn ang="0">
                  <a:pos x="292" y="58"/>
                </a:cxn>
                <a:cxn ang="0">
                  <a:pos x="229" y="79"/>
                </a:cxn>
                <a:cxn ang="0">
                  <a:pos x="178" y="103"/>
                </a:cxn>
                <a:cxn ang="0">
                  <a:pos x="127" y="127"/>
                </a:cxn>
                <a:cxn ang="0">
                  <a:pos x="82" y="158"/>
                </a:cxn>
                <a:cxn ang="0">
                  <a:pos x="41" y="197"/>
                </a:cxn>
                <a:cxn ang="0">
                  <a:pos x="0" y="243"/>
                </a:cxn>
                <a:cxn ang="0">
                  <a:pos x="76" y="215"/>
                </a:cxn>
                <a:cxn ang="0">
                  <a:pos x="144" y="194"/>
                </a:cxn>
                <a:cxn ang="0">
                  <a:pos x="212" y="179"/>
                </a:cxn>
                <a:cxn ang="0">
                  <a:pos x="280" y="164"/>
                </a:cxn>
                <a:cxn ang="0">
                  <a:pos x="336" y="149"/>
                </a:cxn>
                <a:cxn ang="0">
                  <a:pos x="397" y="149"/>
                </a:cxn>
                <a:cxn ang="0">
                  <a:pos x="458" y="141"/>
                </a:cxn>
                <a:cxn ang="0">
                  <a:pos x="511" y="146"/>
                </a:cxn>
                <a:cxn ang="0">
                  <a:pos x="565" y="152"/>
                </a:cxn>
                <a:cxn ang="0">
                  <a:pos x="618" y="166"/>
                </a:cxn>
                <a:cxn ang="0">
                  <a:pos x="669" y="186"/>
                </a:cxn>
                <a:cxn ang="0">
                  <a:pos x="715" y="205"/>
                </a:cxn>
                <a:cxn ang="0">
                  <a:pos x="760" y="239"/>
                </a:cxn>
                <a:cxn ang="0">
                  <a:pos x="811" y="267"/>
                </a:cxn>
                <a:cxn ang="0">
                  <a:pos x="855" y="307"/>
                </a:cxn>
                <a:cxn ang="0">
                  <a:pos x="899" y="348"/>
                </a:cxn>
                <a:cxn ang="0">
                  <a:pos x="971" y="464"/>
                </a:cxn>
                <a:cxn ang="0">
                  <a:pos x="1016" y="606"/>
                </a:cxn>
                <a:cxn ang="0">
                  <a:pos x="1027" y="774"/>
                </a:cxn>
                <a:cxn ang="0">
                  <a:pos x="1022" y="939"/>
                </a:cxn>
                <a:cxn ang="0">
                  <a:pos x="1002" y="1117"/>
                </a:cxn>
                <a:cxn ang="0">
                  <a:pos x="966" y="1279"/>
                </a:cxn>
                <a:cxn ang="0">
                  <a:pos x="933" y="1421"/>
                </a:cxn>
                <a:cxn ang="0">
                  <a:pos x="891" y="1532"/>
                </a:cxn>
              </a:cxnLst>
              <a:rect l="0" t="0" r="r" b="b"/>
              <a:pathLst>
                <a:path w="1259" h="1532">
                  <a:moveTo>
                    <a:pt x="891" y="1532"/>
                  </a:moveTo>
                  <a:lnTo>
                    <a:pt x="954" y="1452"/>
                  </a:lnTo>
                  <a:lnTo>
                    <a:pt x="1032" y="1338"/>
                  </a:lnTo>
                  <a:lnTo>
                    <a:pt x="1115" y="1188"/>
                  </a:lnTo>
                  <a:lnTo>
                    <a:pt x="1194" y="1023"/>
                  </a:lnTo>
                  <a:lnTo>
                    <a:pt x="1244" y="841"/>
                  </a:lnTo>
                  <a:lnTo>
                    <a:pt x="1259" y="647"/>
                  </a:lnTo>
                  <a:lnTo>
                    <a:pt x="1230" y="463"/>
                  </a:lnTo>
                  <a:lnTo>
                    <a:pt x="1140" y="294"/>
                  </a:lnTo>
                  <a:lnTo>
                    <a:pt x="1043" y="190"/>
                  </a:lnTo>
                  <a:lnTo>
                    <a:pt x="961" y="109"/>
                  </a:lnTo>
                  <a:lnTo>
                    <a:pt x="894" y="65"/>
                  </a:lnTo>
                  <a:lnTo>
                    <a:pt x="786" y="18"/>
                  </a:lnTo>
                  <a:lnTo>
                    <a:pt x="642" y="0"/>
                  </a:lnTo>
                  <a:lnTo>
                    <a:pt x="440" y="23"/>
                  </a:lnTo>
                  <a:lnTo>
                    <a:pt x="366" y="44"/>
                  </a:lnTo>
                  <a:lnTo>
                    <a:pt x="292" y="58"/>
                  </a:lnTo>
                  <a:lnTo>
                    <a:pt x="229" y="79"/>
                  </a:lnTo>
                  <a:lnTo>
                    <a:pt x="178" y="103"/>
                  </a:lnTo>
                  <a:lnTo>
                    <a:pt x="127" y="127"/>
                  </a:lnTo>
                  <a:lnTo>
                    <a:pt x="82" y="158"/>
                  </a:lnTo>
                  <a:lnTo>
                    <a:pt x="41" y="197"/>
                  </a:lnTo>
                  <a:lnTo>
                    <a:pt x="0" y="243"/>
                  </a:lnTo>
                  <a:lnTo>
                    <a:pt x="76" y="215"/>
                  </a:lnTo>
                  <a:lnTo>
                    <a:pt x="144" y="194"/>
                  </a:lnTo>
                  <a:lnTo>
                    <a:pt x="212" y="179"/>
                  </a:lnTo>
                  <a:lnTo>
                    <a:pt x="280" y="164"/>
                  </a:lnTo>
                  <a:lnTo>
                    <a:pt x="336" y="149"/>
                  </a:lnTo>
                  <a:lnTo>
                    <a:pt x="397" y="149"/>
                  </a:lnTo>
                  <a:lnTo>
                    <a:pt x="458" y="141"/>
                  </a:lnTo>
                  <a:lnTo>
                    <a:pt x="511" y="146"/>
                  </a:lnTo>
                  <a:lnTo>
                    <a:pt x="565" y="152"/>
                  </a:lnTo>
                  <a:lnTo>
                    <a:pt x="618" y="166"/>
                  </a:lnTo>
                  <a:lnTo>
                    <a:pt x="669" y="186"/>
                  </a:lnTo>
                  <a:lnTo>
                    <a:pt x="715" y="205"/>
                  </a:lnTo>
                  <a:lnTo>
                    <a:pt x="760" y="239"/>
                  </a:lnTo>
                  <a:lnTo>
                    <a:pt x="811" y="267"/>
                  </a:lnTo>
                  <a:lnTo>
                    <a:pt x="855" y="307"/>
                  </a:lnTo>
                  <a:lnTo>
                    <a:pt x="899" y="348"/>
                  </a:lnTo>
                  <a:lnTo>
                    <a:pt x="971" y="464"/>
                  </a:lnTo>
                  <a:lnTo>
                    <a:pt x="1016" y="606"/>
                  </a:lnTo>
                  <a:lnTo>
                    <a:pt x="1027" y="774"/>
                  </a:lnTo>
                  <a:lnTo>
                    <a:pt x="1022" y="939"/>
                  </a:lnTo>
                  <a:lnTo>
                    <a:pt x="1002" y="1117"/>
                  </a:lnTo>
                  <a:lnTo>
                    <a:pt x="966" y="1279"/>
                  </a:lnTo>
                  <a:lnTo>
                    <a:pt x="933" y="1421"/>
                  </a:lnTo>
                  <a:lnTo>
                    <a:pt x="891" y="1532"/>
                  </a:lnTo>
                  <a:close/>
                </a:path>
              </a:pathLst>
            </a:custGeom>
            <a:solidFill>
              <a:schemeClr val="folHlink"/>
            </a:solidFill>
            <a:ln w="9525">
              <a:noFill/>
              <a:round/>
              <a:headEnd/>
              <a:tailEnd/>
            </a:ln>
          </p:spPr>
          <p:txBody>
            <a:bodyPr/>
            <a:lstStyle/>
            <a:p>
              <a:endParaRPr lang="fa-IR"/>
            </a:p>
          </p:txBody>
        </p:sp>
        <p:sp>
          <p:nvSpPr>
            <p:cNvPr id="6157" name="Freeform 13"/>
            <p:cNvSpPr>
              <a:spLocks/>
            </p:cNvSpPr>
            <p:nvPr userDrawn="1"/>
          </p:nvSpPr>
          <p:spPr bwMode="ltGray">
            <a:xfrm>
              <a:off x="0" y="2610"/>
              <a:ext cx="801" cy="459"/>
            </a:xfrm>
            <a:custGeom>
              <a:avLst/>
              <a:gdLst/>
              <a:ahLst/>
              <a:cxnLst>
                <a:cxn ang="0">
                  <a:pos x="0" y="0"/>
                </a:cxn>
                <a:cxn ang="0">
                  <a:pos x="37" y="69"/>
                </a:cxn>
                <a:cxn ang="0">
                  <a:pos x="68" y="132"/>
                </a:cxn>
                <a:cxn ang="0">
                  <a:pos x="110" y="188"/>
                </a:cxn>
                <a:cxn ang="0">
                  <a:pos x="149" y="229"/>
                </a:cxn>
                <a:cxn ang="0">
                  <a:pos x="192" y="278"/>
                </a:cxn>
                <a:cxn ang="0">
                  <a:pos x="250" y="314"/>
                </a:cxn>
                <a:cxn ang="0">
                  <a:pos x="308" y="336"/>
                </a:cxn>
                <a:cxn ang="0">
                  <a:pos x="365" y="365"/>
                </a:cxn>
                <a:cxn ang="0">
                  <a:pos x="430" y="381"/>
                </a:cxn>
                <a:cxn ang="0">
                  <a:pos x="501" y="390"/>
                </a:cxn>
                <a:cxn ang="0">
                  <a:pos x="573" y="392"/>
                </a:cxn>
                <a:cxn ang="0">
                  <a:pos x="646" y="381"/>
                </a:cxn>
                <a:cxn ang="0">
                  <a:pos x="726" y="362"/>
                </a:cxn>
                <a:cxn ang="0">
                  <a:pos x="801" y="335"/>
                </a:cxn>
                <a:cxn ang="0">
                  <a:pos x="731" y="377"/>
                </a:cxn>
                <a:cxn ang="0">
                  <a:pos x="662" y="404"/>
                </a:cxn>
                <a:cxn ang="0">
                  <a:pos x="594" y="432"/>
                </a:cxn>
                <a:cxn ang="0">
                  <a:pos x="532" y="445"/>
                </a:cxn>
                <a:cxn ang="0">
                  <a:pos x="471" y="459"/>
                </a:cxn>
                <a:cxn ang="0">
                  <a:pos x="411" y="458"/>
                </a:cxn>
                <a:cxn ang="0">
                  <a:pos x="350" y="458"/>
                </a:cxn>
                <a:cxn ang="0">
                  <a:pos x="291" y="450"/>
                </a:cxn>
                <a:cxn ang="0">
                  <a:pos x="244" y="436"/>
                </a:cxn>
                <a:cxn ang="0">
                  <a:pos x="192" y="415"/>
                </a:cxn>
                <a:cxn ang="0">
                  <a:pos x="145" y="394"/>
                </a:cxn>
                <a:cxn ang="0">
                  <a:pos x="100" y="373"/>
                </a:cxn>
                <a:cxn ang="0">
                  <a:pos x="60" y="347"/>
                </a:cxn>
                <a:cxn ang="0">
                  <a:pos x="0" y="294"/>
                </a:cxn>
                <a:cxn ang="0">
                  <a:pos x="0" y="0"/>
                </a:cxn>
              </a:cxnLst>
              <a:rect l="0" t="0" r="r" b="b"/>
              <a:pathLst>
                <a:path w="801" h="459">
                  <a:moveTo>
                    <a:pt x="0" y="0"/>
                  </a:moveTo>
                  <a:lnTo>
                    <a:pt x="37" y="69"/>
                  </a:lnTo>
                  <a:lnTo>
                    <a:pt x="68" y="132"/>
                  </a:lnTo>
                  <a:lnTo>
                    <a:pt x="110" y="188"/>
                  </a:lnTo>
                  <a:lnTo>
                    <a:pt x="149" y="229"/>
                  </a:lnTo>
                  <a:lnTo>
                    <a:pt x="192" y="278"/>
                  </a:lnTo>
                  <a:lnTo>
                    <a:pt x="250" y="314"/>
                  </a:lnTo>
                  <a:lnTo>
                    <a:pt x="308" y="336"/>
                  </a:lnTo>
                  <a:lnTo>
                    <a:pt x="365" y="365"/>
                  </a:lnTo>
                  <a:lnTo>
                    <a:pt x="430" y="381"/>
                  </a:lnTo>
                  <a:lnTo>
                    <a:pt x="501" y="390"/>
                  </a:lnTo>
                  <a:lnTo>
                    <a:pt x="573" y="392"/>
                  </a:lnTo>
                  <a:lnTo>
                    <a:pt x="646" y="381"/>
                  </a:lnTo>
                  <a:lnTo>
                    <a:pt x="726" y="362"/>
                  </a:lnTo>
                  <a:lnTo>
                    <a:pt x="801" y="335"/>
                  </a:lnTo>
                  <a:lnTo>
                    <a:pt x="731" y="377"/>
                  </a:lnTo>
                  <a:lnTo>
                    <a:pt x="662" y="404"/>
                  </a:lnTo>
                  <a:lnTo>
                    <a:pt x="594" y="432"/>
                  </a:lnTo>
                  <a:lnTo>
                    <a:pt x="532" y="445"/>
                  </a:lnTo>
                  <a:lnTo>
                    <a:pt x="471" y="459"/>
                  </a:lnTo>
                  <a:lnTo>
                    <a:pt x="411" y="458"/>
                  </a:lnTo>
                  <a:lnTo>
                    <a:pt x="350" y="458"/>
                  </a:lnTo>
                  <a:lnTo>
                    <a:pt x="291" y="450"/>
                  </a:lnTo>
                  <a:lnTo>
                    <a:pt x="244" y="436"/>
                  </a:lnTo>
                  <a:lnTo>
                    <a:pt x="192" y="415"/>
                  </a:lnTo>
                  <a:lnTo>
                    <a:pt x="145" y="394"/>
                  </a:lnTo>
                  <a:lnTo>
                    <a:pt x="100" y="373"/>
                  </a:lnTo>
                  <a:lnTo>
                    <a:pt x="60" y="347"/>
                  </a:lnTo>
                  <a:lnTo>
                    <a:pt x="0" y="294"/>
                  </a:lnTo>
                  <a:lnTo>
                    <a:pt x="0" y="0"/>
                  </a:lnTo>
                  <a:close/>
                </a:path>
              </a:pathLst>
            </a:custGeom>
            <a:solidFill>
              <a:schemeClr val="folHlink"/>
            </a:solidFill>
            <a:ln w="9525">
              <a:noFill/>
              <a:round/>
              <a:headEnd/>
              <a:tailEnd/>
            </a:ln>
          </p:spPr>
          <p:txBody>
            <a:bodyPr/>
            <a:lstStyle/>
            <a:p>
              <a:endParaRPr lang="fa-IR"/>
            </a:p>
          </p:txBody>
        </p:sp>
        <p:sp>
          <p:nvSpPr>
            <p:cNvPr id="6158" name="Freeform 14"/>
            <p:cNvSpPr>
              <a:spLocks/>
            </p:cNvSpPr>
            <p:nvPr userDrawn="1"/>
          </p:nvSpPr>
          <p:spPr bwMode="ltGray">
            <a:xfrm rot="373331" flipH="1">
              <a:off x="898" y="2855"/>
              <a:ext cx="354" cy="464"/>
            </a:xfrm>
            <a:custGeom>
              <a:avLst/>
              <a:gdLst/>
              <a:ahLst/>
              <a:cxnLst>
                <a:cxn ang="0">
                  <a:pos x="75" y="0"/>
                </a:cxn>
                <a:cxn ang="0">
                  <a:pos x="0" y="25"/>
                </a:cxn>
                <a:cxn ang="0">
                  <a:pos x="3" y="26"/>
                </a:cxn>
                <a:cxn ang="0">
                  <a:pos x="14" y="29"/>
                </a:cxn>
                <a:cxn ang="0">
                  <a:pos x="29" y="36"/>
                </a:cxn>
                <a:cxn ang="0">
                  <a:pos x="46" y="47"/>
                </a:cxn>
                <a:cxn ang="0">
                  <a:pos x="66" y="62"/>
                </a:cxn>
                <a:cxn ang="0">
                  <a:pos x="84" y="80"/>
                </a:cxn>
                <a:cxn ang="0">
                  <a:pos x="102" y="103"/>
                </a:cxn>
                <a:cxn ang="0">
                  <a:pos x="116" y="132"/>
                </a:cxn>
                <a:cxn ang="0">
                  <a:pos x="117" y="120"/>
                </a:cxn>
                <a:cxn ang="0">
                  <a:pos x="115" y="107"/>
                </a:cxn>
                <a:cxn ang="0">
                  <a:pos x="108" y="90"/>
                </a:cxn>
                <a:cxn ang="0">
                  <a:pos x="99" y="74"/>
                </a:cxn>
                <a:cxn ang="0">
                  <a:pos x="89" y="58"/>
                </a:cxn>
                <a:cxn ang="0">
                  <a:pos x="78" y="45"/>
                </a:cxn>
                <a:cxn ang="0">
                  <a:pos x="67" y="36"/>
                </a:cxn>
                <a:cxn ang="0">
                  <a:pos x="58" y="32"/>
                </a:cxn>
                <a:cxn ang="0">
                  <a:pos x="69" y="29"/>
                </a:cxn>
                <a:cxn ang="0">
                  <a:pos x="79" y="28"/>
                </a:cxn>
                <a:cxn ang="0">
                  <a:pos x="89" y="26"/>
                </a:cxn>
                <a:cxn ang="0">
                  <a:pos x="98" y="25"/>
                </a:cxn>
                <a:cxn ang="0">
                  <a:pos x="105" y="24"/>
                </a:cxn>
                <a:cxn ang="0">
                  <a:pos x="109" y="22"/>
                </a:cxn>
                <a:cxn ang="0">
                  <a:pos x="113" y="21"/>
                </a:cxn>
                <a:cxn ang="0">
                  <a:pos x="114" y="21"/>
                </a:cxn>
                <a:cxn ang="0">
                  <a:pos x="75" y="0"/>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folHlink"/>
            </a:solidFill>
            <a:ln w="9525">
              <a:noFill/>
              <a:round/>
              <a:headEnd/>
              <a:tailEnd/>
            </a:ln>
          </p:spPr>
          <p:txBody>
            <a:bodyPr/>
            <a:lstStyle/>
            <a:p>
              <a:endParaRPr lang="fa-IR"/>
            </a:p>
          </p:txBody>
        </p:sp>
        <p:sp>
          <p:nvSpPr>
            <p:cNvPr id="6159" name="Freeform 15"/>
            <p:cNvSpPr>
              <a:spLocks/>
            </p:cNvSpPr>
            <p:nvPr userDrawn="1"/>
          </p:nvSpPr>
          <p:spPr bwMode="ltGray">
            <a:xfrm rot="373331" flipH="1">
              <a:off x="799" y="2979"/>
              <a:ext cx="87" cy="274"/>
            </a:xfrm>
            <a:custGeom>
              <a:avLst/>
              <a:gdLst/>
              <a:ahLst/>
              <a:cxnLst>
                <a:cxn ang="0">
                  <a:pos x="29" y="0"/>
                </a:cxn>
                <a:cxn ang="0">
                  <a:pos x="23" y="0"/>
                </a:cxn>
                <a:cxn ang="0">
                  <a:pos x="16" y="4"/>
                </a:cxn>
                <a:cxn ang="0">
                  <a:pos x="9" y="9"/>
                </a:cxn>
                <a:cxn ang="0">
                  <a:pos x="4" y="19"/>
                </a:cxn>
                <a:cxn ang="0">
                  <a:pos x="1" y="30"/>
                </a:cxn>
                <a:cxn ang="0">
                  <a:pos x="0" y="44"/>
                </a:cxn>
                <a:cxn ang="0">
                  <a:pos x="3" y="60"/>
                </a:cxn>
                <a:cxn ang="0">
                  <a:pos x="11" y="77"/>
                </a:cxn>
                <a:cxn ang="0">
                  <a:pos x="15" y="53"/>
                </a:cxn>
                <a:cxn ang="0">
                  <a:pos x="19" y="37"/>
                </a:cxn>
                <a:cxn ang="0">
                  <a:pos x="23" y="22"/>
                </a:cxn>
                <a:cxn ang="0">
                  <a:pos x="29" y="0"/>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folHlink"/>
            </a:solidFill>
            <a:ln w="9525">
              <a:noFill/>
              <a:round/>
              <a:headEnd/>
              <a:tailEnd/>
            </a:ln>
          </p:spPr>
          <p:txBody>
            <a:bodyPr/>
            <a:lstStyle/>
            <a:p>
              <a:endParaRPr lang="fa-IR"/>
            </a:p>
          </p:txBody>
        </p:sp>
        <p:sp>
          <p:nvSpPr>
            <p:cNvPr id="6160" name="Freeform 16"/>
            <p:cNvSpPr>
              <a:spLocks/>
            </p:cNvSpPr>
            <p:nvPr userDrawn="1"/>
          </p:nvSpPr>
          <p:spPr bwMode="ltGray">
            <a:xfrm>
              <a:off x="1190" y="3273"/>
              <a:ext cx="1108" cy="1047"/>
            </a:xfrm>
            <a:custGeom>
              <a:avLst/>
              <a:gdLst/>
              <a:ahLst/>
              <a:cxnLst>
                <a:cxn ang="0">
                  <a:pos x="784" y="1047"/>
                </a:cxn>
                <a:cxn ang="0">
                  <a:pos x="692" y="1011"/>
                </a:cxn>
                <a:cxn ang="0">
                  <a:pos x="607" y="945"/>
                </a:cxn>
                <a:cxn ang="0">
                  <a:pos x="517" y="861"/>
                </a:cxn>
                <a:cxn ang="0">
                  <a:pos x="432" y="776"/>
                </a:cxn>
                <a:cxn ang="0">
                  <a:pos x="350" y="677"/>
                </a:cxn>
                <a:cxn ang="0">
                  <a:pos x="266" y="563"/>
                </a:cxn>
                <a:cxn ang="0">
                  <a:pos x="188" y="447"/>
                </a:cxn>
                <a:cxn ang="0">
                  <a:pos x="122" y="325"/>
                </a:cxn>
                <a:cxn ang="0">
                  <a:pos x="65" y="211"/>
                </a:cxn>
                <a:cxn ang="0">
                  <a:pos x="21" y="101"/>
                </a:cxn>
                <a:cxn ang="0">
                  <a:pos x="0" y="0"/>
                </a:cxn>
                <a:cxn ang="0">
                  <a:pos x="109" y="217"/>
                </a:cxn>
                <a:cxn ang="0">
                  <a:pos x="209" y="378"/>
                </a:cxn>
                <a:cxn ang="0">
                  <a:pos x="294" y="500"/>
                </a:cxn>
                <a:cxn ang="0">
                  <a:pos x="373" y="590"/>
                </a:cxn>
                <a:cxn ang="0">
                  <a:pos x="441" y="661"/>
                </a:cxn>
                <a:cxn ang="0">
                  <a:pos x="506" y="713"/>
                </a:cxn>
                <a:cxn ang="0">
                  <a:pos x="564" y="754"/>
                </a:cxn>
                <a:cxn ang="0">
                  <a:pos x="620" y="801"/>
                </a:cxn>
                <a:cxn ang="0">
                  <a:pos x="754" y="899"/>
                </a:cxn>
                <a:cxn ang="0">
                  <a:pos x="925" y="977"/>
                </a:cxn>
                <a:cxn ang="0">
                  <a:pos x="1108" y="1047"/>
                </a:cxn>
                <a:cxn ang="0">
                  <a:pos x="784" y="1047"/>
                </a:cxn>
              </a:cxnLst>
              <a:rect l="0" t="0" r="r" b="b"/>
              <a:pathLst>
                <a:path w="1108" h="1047">
                  <a:moveTo>
                    <a:pt x="784" y="1047"/>
                  </a:moveTo>
                  <a:lnTo>
                    <a:pt x="692" y="1011"/>
                  </a:lnTo>
                  <a:lnTo>
                    <a:pt x="607" y="945"/>
                  </a:lnTo>
                  <a:lnTo>
                    <a:pt x="517" y="861"/>
                  </a:lnTo>
                  <a:lnTo>
                    <a:pt x="432" y="776"/>
                  </a:lnTo>
                  <a:lnTo>
                    <a:pt x="350" y="677"/>
                  </a:lnTo>
                  <a:lnTo>
                    <a:pt x="266" y="563"/>
                  </a:lnTo>
                  <a:lnTo>
                    <a:pt x="188" y="447"/>
                  </a:lnTo>
                  <a:lnTo>
                    <a:pt x="122" y="325"/>
                  </a:lnTo>
                  <a:lnTo>
                    <a:pt x="65" y="211"/>
                  </a:lnTo>
                  <a:lnTo>
                    <a:pt x="21" y="101"/>
                  </a:lnTo>
                  <a:lnTo>
                    <a:pt x="0" y="0"/>
                  </a:lnTo>
                  <a:lnTo>
                    <a:pt x="109" y="217"/>
                  </a:lnTo>
                  <a:lnTo>
                    <a:pt x="209" y="378"/>
                  </a:lnTo>
                  <a:lnTo>
                    <a:pt x="294" y="500"/>
                  </a:lnTo>
                  <a:lnTo>
                    <a:pt x="373" y="590"/>
                  </a:lnTo>
                  <a:lnTo>
                    <a:pt x="441" y="661"/>
                  </a:lnTo>
                  <a:lnTo>
                    <a:pt x="506" y="713"/>
                  </a:lnTo>
                  <a:lnTo>
                    <a:pt x="564" y="754"/>
                  </a:lnTo>
                  <a:lnTo>
                    <a:pt x="620" y="801"/>
                  </a:lnTo>
                  <a:lnTo>
                    <a:pt x="754" y="899"/>
                  </a:lnTo>
                  <a:lnTo>
                    <a:pt x="925" y="977"/>
                  </a:lnTo>
                  <a:lnTo>
                    <a:pt x="1108" y="1047"/>
                  </a:lnTo>
                  <a:lnTo>
                    <a:pt x="784" y="1047"/>
                  </a:lnTo>
                  <a:close/>
                </a:path>
              </a:pathLst>
            </a:custGeom>
            <a:solidFill>
              <a:schemeClr val="folHlink"/>
            </a:solidFill>
            <a:ln w="9525">
              <a:noFill/>
              <a:round/>
              <a:headEnd/>
              <a:tailEnd/>
            </a:ln>
          </p:spPr>
          <p:txBody>
            <a:bodyPr/>
            <a:lstStyle/>
            <a:p>
              <a:endParaRPr lang="fa-IR"/>
            </a:p>
          </p:txBody>
        </p:sp>
        <p:grpSp>
          <p:nvGrpSpPr>
            <p:cNvPr id="6161" name="Group 17"/>
            <p:cNvGrpSpPr>
              <a:grpSpLocks/>
            </p:cNvGrpSpPr>
            <p:nvPr userDrawn="1"/>
          </p:nvGrpSpPr>
          <p:grpSpPr bwMode="auto">
            <a:xfrm rot="3220060">
              <a:off x="2631" y="754"/>
              <a:ext cx="569" cy="637"/>
              <a:chOff x="1727" y="866"/>
              <a:chExt cx="129" cy="157"/>
            </a:xfrm>
          </p:grpSpPr>
          <p:sp>
            <p:nvSpPr>
              <p:cNvPr id="6162" name="Freeform 18"/>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fa-IR"/>
              </a:p>
            </p:txBody>
          </p:sp>
          <p:sp>
            <p:nvSpPr>
              <p:cNvPr id="6163" name="Freeform 19"/>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fa-IR"/>
              </a:p>
            </p:txBody>
          </p:sp>
          <p:sp>
            <p:nvSpPr>
              <p:cNvPr id="6164" name="Freeform 20"/>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fa-IR"/>
              </a:p>
            </p:txBody>
          </p:sp>
        </p:grpSp>
        <p:grpSp>
          <p:nvGrpSpPr>
            <p:cNvPr id="6165" name="Group 21"/>
            <p:cNvGrpSpPr>
              <a:grpSpLocks/>
            </p:cNvGrpSpPr>
            <p:nvPr userDrawn="1"/>
          </p:nvGrpSpPr>
          <p:grpSpPr bwMode="auto">
            <a:xfrm rot="-6691250">
              <a:off x="3637" y="132"/>
              <a:ext cx="356" cy="607"/>
              <a:chOff x="1727" y="866"/>
              <a:chExt cx="129" cy="157"/>
            </a:xfrm>
          </p:grpSpPr>
          <p:sp>
            <p:nvSpPr>
              <p:cNvPr id="6166" name="Freeform 22"/>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fa-IR"/>
              </a:p>
            </p:txBody>
          </p:sp>
          <p:sp>
            <p:nvSpPr>
              <p:cNvPr id="6167" name="Freeform 23"/>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fa-IR"/>
              </a:p>
            </p:txBody>
          </p:sp>
          <p:sp>
            <p:nvSpPr>
              <p:cNvPr id="6168" name="Freeform 24"/>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fa-IR"/>
              </a:p>
            </p:txBody>
          </p:sp>
        </p:grpSp>
        <p:grpSp>
          <p:nvGrpSpPr>
            <p:cNvPr id="6169" name="Group 25"/>
            <p:cNvGrpSpPr>
              <a:grpSpLocks/>
            </p:cNvGrpSpPr>
            <p:nvPr userDrawn="1"/>
          </p:nvGrpSpPr>
          <p:grpSpPr bwMode="auto">
            <a:xfrm rot="-13075160">
              <a:off x="668" y="3321"/>
              <a:ext cx="501" cy="502"/>
              <a:chOff x="1727" y="866"/>
              <a:chExt cx="129" cy="157"/>
            </a:xfrm>
          </p:grpSpPr>
          <p:sp>
            <p:nvSpPr>
              <p:cNvPr id="6170" name="Freeform 26"/>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fa-IR"/>
              </a:p>
            </p:txBody>
          </p:sp>
          <p:sp>
            <p:nvSpPr>
              <p:cNvPr id="6171" name="Freeform 27"/>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fa-IR"/>
              </a:p>
            </p:txBody>
          </p:sp>
          <p:sp>
            <p:nvSpPr>
              <p:cNvPr id="6172" name="Freeform 28"/>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fa-IR"/>
              </a:p>
            </p:txBody>
          </p:sp>
        </p:grpSp>
        <p:grpSp>
          <p:nvGrpSpPr>
            <p:cNvPr id="6173" name="Group 29"/>
            <p:cNvGrpSpPr>
              <a:grpSpLocks/>
            </p:cNvGrpSpPr>
            <p:nvPr userDrawn="1"/>
          </p:nvGrpSpPr>
          <p:grpSpPr bwMode="auto">
            <a:xfrm rot="4106450" flipH="1">
              <a:off x="393" y="262"/>
              <a:ext cx="709" cy="892"/>
              <a:chOff x="1727" y="866"/>
              <a:chExt cx="129" cy="157"/>
            </a:xfrm>
          </p:grpSpPr>
          <p:sp>
            <p:nvSpPr>
              <p:cNvPr id="6174" name="Freeform 30"/>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fa-IR"/>
              </a:p>
            </p:txBody>
          </p:sp>
          <p:sp>
            <p:nvSpPr>
              <p:cNvPr id="6175" name="Freeform 31"/>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fa-IR"/>
              </a:p>
            </p:txBody>
          </p:sp>
          <p:sp>
            <p:nvSpPr>
              <p:cNvPr id="6176" name="Freeform 32"/>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fa-IR"/>
              </a:p>
            </p:txBody>
          </p:sp>
        </p:grpSp>
        <p:grpSp>
          <p:nvGrpSpPr>
            <p:cNvPr id="6177" name="Group 33"/>
            <p:cNvGrpSpPr>
              <a:grpSpLocks/>
            </p:cNvGrpSpPr>
            <p:nvPr userDrawn="1"/>
          </p:nvGrpSpPr>
          <p:grpSpPr bwMode="auto">
            <a:xfrm rot="10015322" flipH="1">
              <a:off x="4625" y="2382"/>
              <a:ext cx="709" cy="892"/>
              <a:chOff x="1727" y="866"/>
              <a:chExt cx="129" cy="157"/>
            </a:xfrm>
          </p:grpSpPr>
          <p:sp>
            <p:nvSpPr>
              <p:cNvPr id="6178" name="Freeform 34"/>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fa-IR"/>
              </a:p>
            </p:txBody>
          </p:sp>
          <p:sp>
            <p:nvSpPr>
              <p:cNvPr id="6179" name="Freeform 35"/>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fa-IR"/>
              </a:p>
            </p:txBody>
          </p:sp>
          <p:sp>
            <p:nvSpPr>
              <p:cNvPr id="6180" name="Freeform 36"/>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fa-IR"/>
              </a:p>
            </p:txBody>
          </p:sp>
        </p:grpSp>
        <p:sp>
          <p:nvSpPr>
            <p:cNvPr id="6181" name="Freeform 37"/>
            <p:cNvSpPr>
              <a:spLocks/>
            </p:cNvSpPr>
            <p:nvPr userDrawn="1"/>
          </p:nvSpPr>
          <p:spPr bwMode="ltGray">
            <a:xfrm>
              <a:off x="1217" y="2"/>
              <a:ext cx="862" cy="886"/>
            </a:xfrm>
            <a:custGeom>
              <a:avLst/>
              <a:gdLst/>
              <a:ahLst/>
              <a:cxnLst>
                <a:cxn ang="0">
                  <a:pos x="0" y="0"/>
                </a:cxn>
                <a:cxn ang="0">
                  <a:pos x="6" y="107"/>
                </a:cxn>
                <a:cxn ang="0">
                  <a:pos x="37" y="262"/>
                </a:cxn>
                <a:cxn ang="0">
                  <a:pos x="83" y="410"/>
                </a:cxn>
                <a:cxn ang="0">
                  <a:pos x="149" y="546"/>
                </a:cxn>
                <a:cxn ang="0">
                  <a:pos x="237" y="666"/>
                </a:cxn>
                <a:cxn ang="0">
                  <a:pos x="338" y="764"/>
                </a:cxn>
                <a:cxn ang="0">
                  <a:pos x="450" y="838"/>
                </a:cxn>
                <a:cxn ang="0">
                  <a:pos x="579" y="879"/>
                </a:cxn>
                <a:cxn ang="0">
                  <a:pos x="714" y="886"/>
                </a:cxn>
                <a:cxn ang="0">
                  <a:pos x="862" y="851"/>
                </a:cxn>
                <a:cxn ang="0">
                  <a:pos x="784" y="856"/>
                </a:cxn>
                <a:cxn ang="0">
                  <a:pos x="700" y="835"/>
                </a:cxn>
                <a:cxn ang="0">
                  <a:pos x="621" y="794"/>
                </a:cxn>
                <a:cxn ang="0">
                  <a:pos x="542" y="728"/>
                </a:cxn>
                <a:cxn ang="0">
                  <a:pos x="466" y="649"/>
                </a:cxn>
                <a:cxn ang="0">
                  <a:pos x="397" y="557"/>
                </a:cxn>
                <a:cxn ang="0">
                  <a:pos x="334" y="454"/>
                </a:cxn>
                <a:cxn ang="0">
                  <a:pos x="279" y="339"/>
                </a:cxn>
                <a:cxn ang="0">
                  <a:pos x="238" y="225"/>
                </a:cxn>
                <a:cxn ang="0">
                  <a:pos x="205" y="105"/>
                </a:cxn>
                <a:cxn ang="0">
                  <a:pos x="184" y="3"/>
                </a:cxn>
              </a:cxnLst>
              <a:rect l="0" t="0" r="r" b="b"/>
              <a:pathLst>
                <a:path w="862" h="886">
                  <a:moveTo>
                    <a:pt x="0" y="0"/>
                  </a:moveTo>
                  <a:lnTo>
                    <a:pt x="6" y="107"/>
                  </a:lnTo>
                  <a:lnTo>
                    <a:pt x="37" y="262"/>
                  </a:lnTo>
                  <a:lnTo>
                    <a:pt x="83" y="410"/>
                  </a:lnTo>
                  <a:lnTo>
                    <a:pt x="149" y="546"/>
                  </a:lnTo>
                  <a:lnTo>
                    <a:pt x="237" y="666"/>
                  </a:lnTo>
                  <a:lnTo>
                    <a:pt x="338" y="764"/>
                  </a:lnTo>
                  <a:lnTo>
                    <a:pt x="450" y="838"/>
                  </a:lnTo>
                  <a:lnTo>
                    <a:pt x="579" y="879"/>
                  </a:lnTo>
                  <a:lnTo>
                    <a:pt x="714" y="886"/>
                  </a:lnTo>
                  <a:lnTo>
                    <a:pt x="862" y="851"/>
                  </a:lnTo>
                  <a:lnTo>
                    <a:pt x="784" y="856"/>
                  </a:lnTo>
                  <a:lnTo>
                    <a:pt x="700" y="835"/>
                  </a:lnTo>
                  <a:lnTo>
                    <a:pt x="621" y="794"/>
                  </a:lnTo>
                  <a:lnTo>
                    <a:pt x="542" y="728"/>
                  </a:lnTo>
                  <a:lnTo>
                    <a:pt x="466" y="649"/>
                  </a:lnTo>
                  <a:lnTo>
                    <a:pt x="397" y="557"/>
                  </a:lnTo>
                  <a:lnTo>
                    <a:pt x="334" y="454"/>
                  </a:lnTo>
                  <a:lnTo>
                    <a:pt x="279" y="339"/>
                  </a:lnTo>
                  <a:lnTo>
                    <a:pt x="238" y="225"/>
                  </a:lnTo>
                  <a:lnTo>
                    <a:pt x="205" y="105"/>
                  </a:lnTo>
                  <a:lnTo>
                    <a:pt x="184" y="3"/>
                  </a:lnTo>
                </a:path>
              </a:pathLst>
            </a:custGeom>
            <a:solidFill>
              <a:schemeClr val="accent1"/>
            </a:solidFill>
            <a:ln w="9525">
              <a:noFill/>
              <a:round/>
              <a:headEnd/>
              <a:tailEnd/>
            </a:ln>
          </p:spPr>
          <p:txBody>
            <a:bodyPr/>
            <a:lstStyle/>
            <a:p>
              <a:endParaRPr lang="fa-IR"/>
            </a:p>
          </p:txBody>
        </p:sp>
        <p:sp>
          <p:nvSpPr>
            <p:cNvPr id="6182" name="Freeform 38"/>
            <p:cNvSpPr>
              <a:spLocks/>
            </p:cNvSpPr>
            <p:nvPr userDrawn="1"/>
          </p:nvSpPr>
          <p:spPr bwMode="ltGray">
            <a:xfrm rot="9832527" flipV="1">
              <a:off x="2158" y="102"/>
              <a:ext cx="681" cy="593"/>
            </a:xfrm>
            <a:custGeom>
              <a:avLst/>
              <a:gdLst/>
              <a:ahLst/>
              <a:cxnLst>
                <a:cxn ang="0">
                  <a:pos x="0" y="0"/>
                </a:cxn>
                <a:cxn ang="0">
                  <a:pos x="0" y="25"/>
                </a:cxn>
                <a:cxn ang="0">
                  <a:pos x="3" y="50"/>
                </a:cxn>
                <a:cxn ang="0">
                  <a:pos x="6" y="75"/>
                </a:cxn>
                <a:cxn ang="0">
                  <a:pos x="11" y="98"/>
                </a:cxn>
                <a:cxn ang="0">
                  <a:pos x="18" y="119"/>
                </a:cxn>
                <a:cxn ang="0">
                  <a:pos x="27" y="141"/>
                </a:cxn>
                <a:cxn ang="0">
                  <a:pos x="38" y="161"/>
                </a:cxn>
                <a:cxn ang="0">
                  <a:pos x="51" y="178"/>
                </a:cxn>
                <a:cxn ang="0">
                  <a:pos x="67" y="194"/>
                </a:cxn>
                <a:cxn ang="0">
                  <a:pos x="86" y="208"/>
                </a:cxn>
                <a:cxn ang="0">
                  <a:pos x="106" y="219"/>
                </a:cxn>
                <a:cxn ang="0">
                  <a:pos x="131" y="228"/>
                </a:cxn>
                <a:cxn ang="0">
                  <a:pos x="158" y="234"/>
                </a:cxn>
                <a:cxn ang="0">
                  <a:pos x="188" y="237"/>
                </a:cxn>
                <a:cxn ang="0">
                  <a:pos x="220" y="236"/>
                </a:cxn>
                <a:cxn ang="0">
                  <a:pos x="257" y="232"/>
                </a:cxn>
                <a:cxn ang="0">
                  <a:pos x="224" y="227"/>
                </a:cxn>
                <a:cxn ang="0">
                  <a:pos x="195" y="220"/>
                </a:cxn>
                <a:cxn ang="0">
                  <a:pos x="170" y="212"/>
                </a:cxn>
                <a:cxn ang="0">
                  <a:pos x="148" y="204"/>
                </a:cxn>
                <a:cxn ang="0">
                  <a:pos x="128" y="193"/>
                </a:cxn>
                <a:cxn ang="0">
                  <a:pos x="112" y="182"/>
                </a:cxn>
                <a:cxn ang="0">
                  <a:pos x="97" y="169"/>
                </a:cxn>
                <a:cxn ang="0">
                  <a:pos x="84" y="155"/>
                </a:cxn>
                <a:cxn ang="0">
                  <a:pos x="72" y="141"/>
                </a:cxn>
                <a:cxn ang="0">
                  <a:pos x="61" y="125"/>
                </a:cxn>
                <a:cxn ang="0">
                  <a:pos x="52" y="107"/>
                </a:cxn>
                <a:cxn ang="0">
                  <a:pos x="43" y="88"/>
                </a:cxn>
                <a:cxn ang="0">
                  <a:pos x="33" y="69"/>
                </a:cxn>
                <a:cxn ang="0">
                  <a:pos x="23" y="47"/>
                </a:cxn>
                <a:cxn ang="0">
                  <a:pos x="12" y="24"/>
                </a:cxn>
                <a:cxn ang="0">
                  <a:pos x="0" y="0"/>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w="9525">
              <a:noFill/>
              <a:round/>
              <a:headEnd/>
              <a:tailEnd/>
            </a:ln>
          </p:spPr>
          <p:txBody>
            <a:bodyPr/>
            <a:lstStyle/>
            <a:p>
              <a:endParaRPr lang="fa-IR"/>
            </a:p>
          </p:txBody>
        </p:sp>
        <p:sp>
          <p:nvSpPr>
            <p:cNvPr id="6183" name="Freeform 39"/>
            <p:cNvSpPr>
              <a:spLocks/>
            </p:cNvSpPr>
            <p:nvPr userDrawn="1"/>
          </p:nvSpPr>
          <p:spPr bwMode="ltGray">
            <a:xfrm rot="9832527" flipV="1">
              <a:off x="1997" y="858"/>
              <a:ext cx="330" cy="278"/>
            </a:xfrm>
            <a:custGeom>
              <a:avLst/>
              <a:gdLst/>
              <a:ahLst/>
              <a:cxnLst>
                <a:cxn ang="0">
                  <a:pos x="77" y="0"/>
                </a:cxn>
                <a:cxn ang="0">
                  <a:pos x="124" y="108"/>
                </a:cxn>
                <a:cxn ang="0">
                  <a:pos x="120" y="107"/>
                </a:cxn>
                <a:cxn ang="0">
                  <a:pos x="107" y="105"/>
                </a:cxn>
                <a:cxn ang="0">
                  <a:pos x="89" y="101"/>
                </a:cxn>
                <a:cxn ang="0">
                  <a:pos x="68" y="99"/>
                </a:cxn>
                <a:cxn ang="0">
                  <a:pos x="45" y="97"/>
                </a:cxn>
                <a:cxn ang="0">
                  <a:pos x="25" y="98"/>
                </a:cxn>
                <a:cxn ang="0">
                  <a:pos x="9" y="102"/>
                </a:cxn>
                <a:cxn ang="0">
                  <a:pos x="0" y="110"/>
                </a:cxn>
                <a:cxn ang="0">
                  <a:pos x="4" y="98"/>
                </a:cxn>
                <a:cxn ang="0">
                  <a:pos x="8" y="89"/>
                </a:cxn>
                <a:cxn ang="0">
                  <a:pos x="16" y="82"/>
                </a:cxn>
                <a:cxn ang="0">
                  <a:pos x="25" y="76"/>
                </a:cxn>
                <a:cxn ang="0">
                  <a:pos x="36" y="72"/>
                </a:cxn>
                <a:cxn ang="0">
                  <a:pos x="47" y="71"/>
                </a:cxn>
                <a:cxn ang="0">
                  <a:pos x="59" y="71"/>
                </a:cxn>
                <a:cxn ang="0">
                  <a:pos x="72" y="74"/>
                </a:cxn>
                <a:cxn ang="0">
                  <a:pos x="73" y="71"/>
                </a:cxn>
                <a:cxn ang="0">
                  <a:pos x="70" y="56"/>
                </a:cxn>
                <a:cxn ang="0">
                  <a:pos x="67" y="38"/>
                </a:cxn>
                <a:cxn ang="0">
                  <a:pos x="65" y="30"/>
                </a:cxn>
                <a:cxn ang="0">
                  <a:pos x="63" y="30"/>
                </a:cxn>
                <a:cxn ang="0">
                  <a:pos x="61" y="29"/>
                </a:cxn>
                <a:cxn ang="0">
                  <a:pos x="59" y="26"/>
                </a:cxn>
                <a:cxn ang="0">
                  <a:pos x="57" y="23"/>
                </a:cxn>
                <a:cxn ang="0">
                  <a:pos x="57" y="19"/>
                </a:cxn>
                <a:cxn ang="0">
                  <a:pos x="59" y="14"/>
                </a:cxn>
                <a:cxn ang="0">
                  <a:pos x="66" y="8"/>
                </a:cxn>
                <a:cxn ang="0">
                  <a:pos x="77" y="0"/>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w="9525">
              <a:noFill/>
              <a:round/>
              <a:headEnd/>
              <a:tailEnd/>
            </a:ln>
          </p:spPr>
          <p:txBody>
            <a:bodyPr/>
            <a:lstStyle/>
            <a:p>
              <a:endParaRPr lang="fa-IR"/>
            </a:p>
          </p:txBody>
        </p:sp>
        <p:sp>
          <p:nvSpPr>
            <p:cNvPr id="6184" name="Freeform 40"/>
            <p:cNvSpPr>
              <a:spLocks/>
            </p:cNvSpPr>
            <p:nvPr userDrawn="1"/>
          </p:nvSpPr>
          <p:spPr bwMode="ltGray">
            <a:xfrm rot="9832527" flipV="1">
              <a:off x="2224" y="808"/>
              <a:ext cx="123" cy="233"/>
            </a:xfrm>
            <a:custGeom>
              <a:avLst/>
              <a:gdLst/>
              <a:ahLst/>
              <a:cxnLst>
                <a:cxn ang="0">
                  <a:pos x="31" y="0"/>
                </a:cxn>
                <a:cxn ang="0">
                  <a:pos x="20" y="38"/>
                </a:cxn>
                <a:cxn ang="0">
                  <a:pos x="15" y="62"/>
                </a:cxn>
                <a:cxn ang="0">
                  <a:pos x="11" y="79"/>
                </a:cxn>
                <a:cxn ang="0">
                  <a:pos x="0" y="94"/>
                </a:cxn>
                <a:cxn ang="0">
                  <a:pos x="12" y="88"/>
                </a:cxn>
                <a:cxn ang="0">
                  <a:pos x="23" y="80"/>
                </a:cxn>
                <a:cxn ang="0">
                  <a:pos x="32" y="69"/>
                </a:cxn>
                <a:cxn ang="0">
                  <a:pos x="40" y="57"/>
                </a:cxn>
                <a:cxn ang="0">
                  <a:pos x="45" y="44"/>
                </a:cxn>
                <a:cxn ang="0">
                  <a:pos x="46" y="30"/>
                </a:cxn>
                <a:cxn ang="0">
                  <a:pos x="42" y="15"/>
                </a:cxn>
                <a:cxn ang="0">
                  <a:pos x="31" y="0"/>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w="9525">
              <a:noFill/>
              <a:round/>
              <a:headEnd/>
              <a:tailEnd/>
            </a:ln>
          </p:spPr>
          <p:txBody>
            <a:bodyPr/>
            <a:lstStyle/>
            <a:p>
              <a:endParaRPr lang="fa-IR"/>
            </a:p>
          </p:txBody>
        </p:sp>
        <p:sp>
          <p:nvSpPr>
            <p:cNvPr id="6185" name="Freeform 41"/>
            <p:cNvSpPr>
              <a:spLocks/>
            </p:cNvSpPr>
            <p:nvPr userDrawn="1"/>
          </p:nvSpPr>
          <p:spPr bwMode="ltGray">
            <a:xfrm>
              <a:off x="1603" y="0"/>
              <a:ext cx="124" cy="121"/>
            </a:xfrm>
            <a:custGeom>
              <a:avLst/>
              <a:gdLst/>
              <a:ahLst/>
              <a:cxnLst>
                <a:cxn ang="0">
                  <a:pos x="124" y="0"/>
                </a:cxn>
                <a:cxn ang="0">
                  <a:pos x="113" y="9"/>
                </a:cxn>
                <a:cxn ang="0">
                  <a:pos x="99" y="25"/>
                </a:cxn>
                <a:cxn ang="0">
                  <a:pos x="81" y="41"/>
                </a:cxn>
                <a:cxn ang="0">
                  <a:pos x="63" y="54"/>
                </a:cxn>
                <a:cxn ang="0">
                  <a:pos x="41" y="66"/>
                </a:cxn>
                <a:cxn ang="0">
                  <a:pos x="22" y="74"/>
                </a:cxn>
                <a:cxn ang="0">
                  <a:pos x="0" y="75"/>
                </a:cxn>
                <a:cxn ang="0">
                  <a:pos x="10" y="96"/>
                </a:cxn>
                <a:cxn ang="0">
                  <a:pos x="23" y="113"/>
                </a:cxn>
                <a:cxn ang="0">
                  <a:pos x="41" y="121"/>
                </a:cxn>
                <a:cxn ang="0">
                  <a:pos x="60" y="121"/>
                </a:cxn>
                <a:cxn ang="0">
                  <a:pos x="83" y="111"/>
                </a:cxn>
                <a:cxn ang="0">
                  <a:pos x="101" y="88"/>
                </a:cxn>
                <a:cxn ang="0">
                  <a:pos x="116" y="53"/>
                </a:cxn>
                <a:cxn ang="0">
                  <a:pos x="124" y="0"/>
                </a:cxn>
              </a:cxnLst>
              <a:rect l="0" t="0" r="r" b="b"/>
              <a:pathLst>
                <a:path w="124" h="121">
                  <a:moveTo>
                    <a:pt x="124" y="0"/>
                  </a:moveTo>
                  <a:lnTo>
                    <a:pt x="113" y="9"/>
                  </a:lnTo>
                  <a:lnTo>
                    <a:pt x="99" y="25"/>
                  </a:lnTo>
                  <a:lnTo>
                    <a:pt x="81" y="41"/>
                  </a:lnTo>
                  <a:lnTo>
                    <a:pt x="63" y="54"/>
                  </a:lnTo>
                  <a:lnTo>
                    <a:pt x="41" y="66"/>
                  </a:lnTo>
                  <a:lnTo>
                    <a:pt x="22" y="74"/>
                  </a:lnTo>
                  <a:lnTo>
                    <a:pt x="0" y="75"/>
                  </a:lnTo>
                  <a:lnTo>
                    <a:pt x="10" y="96"/>
                  </a:lnTo>
                  <a:lnTo>
                    <a:pt x="23" y="113"/>
                  </a:lnTo>
                  <a:lnTo>
                    <a:pt x="41" y="121"/>
                  </a:lnTo>
                  <a:lnTo>
                    <a:pt x="60" y="121"/>
                  </a:lnTo>
                  <a:lnTo>
                    <a:pt x="83" y="111"/>
                  </a:lnTo>
                  <a:lnTo>
                    <a:pt x="101" y="88"/>
                  </a:lnTo>
                  <a:lnTo>
                    <a:pt x="116" y="53"/>
                  </a:lnTo>
                  <a:lnTo>
                    <a:pt x="124" y="0"/>
                  </a:lnTo>
                  <a:close/>
                </a:path>
              </a:pathLst>
            </a:custGeom>
            <a:solidFill>
              <a:schemeClr val="accent1"/>
            </a:solidFill>
            <a:ln w="9525">
              <a:noFill/>
              <a:round/>
              <a:headEnd/>
              <a:tailEnd/>
            </a:ln>
          </p:spPr>
          <p:txBody>
            <a:bodyPr/>
            <a:lstStyle/>
            <a:p>
              <a:endParaRPr lang="fa-IR"/>
            </a:p>
          </p:txBody>
        </p:sp>
        <p:sp>
          <p:nvSpPr>
            <p:cNvPr id="6186" name="Freeform 42"/>
            <p:cNvSpPr>
              <a:spLocks/>
            </p:cNvSpPr>
            <p:nvPr userDrawn="1"/>
          </p:nvSpPr>
          <p:spPr bwMode="ltGray">
            <a:xfrm rot="9832527" flipV="1">
              <a:off x="2173" y="1238"/>
              <a:ext cx="393" cy="2300"/>
            </a:xfrm>
            <a:custGeom>
              <a:avLst/>
              <a:gdLst/>
              <a:ahLst/>
              <a:cxnLst>
                <a:cxn ang="0">
                  <a:pos x="0" y="0"/>
                </a:cxn>
                <a:cxn ang="0">
                  <a:pos x="6" y="6"/>
                </a:cxn>
                <a:cxn ang="0">
                  <a:pos x="16" y="14"/>
                </a:cxn>
                <a:cxn ang="0">
                  <a:pos x="28" y="24"/>
                </a:cxn>
                <a:cxn ang="0">
                  <a:pos x="41" y="37"/>
                </a:cxn>
                <a:cxn ang="0">
                  <a:pos x="58" y="53"/>
                </a:cxn>
                <a:cxn ang="0">
                  <a:pos x="73" y="70"/>
                </a:cxn>
                <a:cxn ang="0">
                  <a:pos x="88" y="90"/>
                </a:cxn>
                <a:cxn ang="0">
                  <a:pos x="100" y="113"/>
                </a:cxn>
                <a:cxn ang="0">
                  <a:pos x="112" y="137"/>
                </a:cxn>
                <a:cxn ang="0">
                  <a:pos x="120" y="165"/>
                </a:cxn>
                <a:cxn ang="0">
                  <a:pos x="124" y="196"/>
                </a:cxn>
                <a:cxn ang="0">
                  <a:pos x="126" y="228"/>
                </a:cxn>
                <a:cxn ang="0">
                  <a:pos x="120" y="264"/>
                </a:cxn>
                <a:cxn ang="0">
                  <a:pos x="109" y="302"/>
                </a:cxn>
                <a:cxn ang="0">
                  <a:pos x="92" y="342"/>
                </a:cxn>
                <a:cxn ang="0">
                  <a:pos x="67" y="386"/>
                </a:cxn>
                <a:cxn ang="0">
                  <a:pos x="39" y="436"/>
                </a:cxn>
                <a:cxn ang="0">
                  <a:pos x="21" y="482"/>
                </a:cxn>
                <a:cxn ang="0">
                  <a:pos x="10" y="525"/>
                </a:cxn>
                <a:cxn ang="0">
                  <a:pos x="6" y="566"/>
                </a:cxn>
                <a:cxn ang="0">
                  <a:pos x="6" y="605"/>
                </a:cxn>
                <a:cxn ang="0">
                  <a:pos x="8" y="641"/>
                </a:cxn>
                <a:cxn ang="0">
                  <a:pos x="12" y="673"/>
                </a:cxn>
                <a:cxn ang="0">
                  <a:pos x="14" y="704"/>
                </a:cxn>
                <a:cxn ang="0">
                  <a:pos x="41" y="688"/>
                </a:cxn>
                <a:cxn ang="0">
                  <a:pos x="39" y="680"/>
                </a:cxn>
                <a:cxn ang="0">
                  <a:pos x="36" y="657"/>
                </a:cxn>
                <a:cxn ang="0">
                  <a:pos x="33" y="622"/>
                </a:cxn>
                <a:cxn ang="0">
                  <a:pos x="35" y="575"/>
                </a:cxn>
                <a:cxn ang="0">
                  <a:pos x="41" y="519"/>
                </a:cxn>
                <a:cxn ang="0">
                  <a:pos x="58" y="455"/>
                </a:cxn>
                <a:cxn ang="0">
                  <a:pos x="86" y="386"/>
                </a:cxn>
                <a:cxn ang="0">
                  <a:pos x="129" y="313"/>
                </a:cxn>
                <a:cxn ang="0">
                  <a:pos x="143" y="279"/>
                </a:cxn>
                <a:cxn ang="0">
                  <a:pos x="149" y="235"/>
                </a:cxn>
                <a:cxn ang="0">
                  <a:pos x="144" y="184"/>
                </a:cxn>
                <a:cxn ang="0">
                  <a:pos x="131" y="134"/>
                </a:cxn>
                <a:cxn ang="0">
                  <a:pos x="109" y="85"/>
                </a:cxn>
                <a:cxn ang="0">
                  <a:pos x="81" y="44"/>
                </a:cxn>
                <a:cxn ang="0">
                  <a:pos x="44" y="14"/>
                </a:cxn>
                <a:cxn ang="0">
                  <a:pos x="0" y="0"/>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1"/>
            </a:solidFill>
            <a:ln w="9525">
              <a:noFill/>
              <a:round/>
              <a:headEnd/>
              <a:tailEnd/>
            </a:ln>
          </p:spPr>
          <p:txBody>
            <a:bodyPr/>
            <a:lstStyle/>
            <a:p>
              <a:endParaRPr lang="fa-IR"/>
            </a:p>
          </p:txBody>
        </p:sp>
        <p:sp>
          <p:nvSpPr>
            <p:cNvPr id="6187" name="Freeform 43"/>
            <p:cNvSpPr>
              <a:spLocks/>
            </p:cNvSpPr>
            <p:nvPr userDrawn="1"/>
          </p:nvSpPr>
          <p:spPr bwMode="ltGray">
            <a:xfrm>
              <a:off x="0" y="1848"/>
              <a:ext cx="36" cy="132"/>
            </a:xfrm>
            <a:custGeom>
              <a:avLst/>
              <a:gdLst/>
              <a:ahLst/>
              <a:cxnLst>
                <a:cxn ang="0">
                  <a:pos x="0" y="0"/>
                </a:cxn>
                <a:cxn ang="0">
                  <a:pos x="36" y="12"/>
                </a:cxn>
                <a:cxn ang="0">
                  <a:pos x="0" y="132"/>
                </a:cxn>
                <a:cxn ang="0">
                  <a:pos x="0" y="0"/>
                </a:cxn>
              </a:cxnLst>
              <a:rect l="0" t="0" r="r" b="b"/>
              <a:pathLst>
                <a:path w="36" h="132">
                  <a:moveTo>
                    <a:pt x="0" y="0"/>
                  </a:moveTo>
                  <a:lnTo>
                    <a:pt x="36" y="12"/>
                  </a:lnTo>
                  <a:lnTo>
                    <a:pt x="0" y="132"/>
                  </a:lnTo>
                  <a:lnTo>
                    <a:pt x="0" y="0"/>
                  </a:lnTo>
                  <a:close/>
                </a:path>
              </a:pathLst>
            </a:custGeom>
            <a:solidFill>
              <a:schemeClr val="folHlink"/>
            </a:solidFill>
            <a:ln w="9525">
              <a:noFill/>
              <a:round/>
              <a:headEnd/>
              <a:tailEnd/>
            </a:ln>
            <a:effectLst/>
          </p:spPr>
          <p:txBody>
            <a:bodyPr/>
            <a:lstStyle/>
            <a:p>
              <a:endParaRPr lang="fa-IR"/>
            </a:p>
          </p:txBody>
        </p:sp>
      </p:grpSp>
      <p:sp>
        <p:nvSpPr>
          <p:cNvPr id="6188" name="Rectangle 44"/>
          <p:cNvSpPr>
            <a:spLocks noGrp="1" noChangeArrowheads="1"/>
          </p:cNvSpPr>
          <p:nvPr>
            <p:ph type="dt" sz="half" idx="2"/>
          </p:nvPr>
        </p:nvSpPr>
        <p:spPr>
          <a:xfrm>
            <a:off x="457200" y="6248400"/>
            <a:ext cx="2133600" cy="457200"/>
          </a:xfrm>
        </p:spPr>
        <p:txBody>
          <a:bodyPr/>
          <a:lstStyle>
            <a:lvl1pPr>
              <a:defRPr/>
            </a:lvl1pPr>
          </a:lstStyle>
          <a:p>
            <a:endParaRPr lang="en-US"/>
          </a:p>
        </p:txBody>
      </p:sp>
      <p:sp>
        <p:nvSpPr>
          <p:cNvPr id="6189" name="Rectangle 45"/>
          <p:cNvSpPr>
            <a:spLocks noGrp="1" noChangeArrowheads="1"/>
          </p:cNvSpPr>
          <p:nvPr>
            <p:ph type="ftr" sz="quarter" idx="3"/>
          </p:nvPr>
        </p:nvSpPr>
        <p:spPr/>
        <p:txBody>
          <a:bodyPr/>
          <a:lstStyle>
            <a:lvl1pPr>
              <a:defRPr/>
            </a:lvl1pPr>
          </a:lstStyle>
          <a:p>
            <a:endParaRPr lang="en-US"/>
          </a:p>
        </p:txBody>
      </p:sp>
      <p:sp>
        <p:nvSpPr>
          <p:cNvPr id="6190" name="Rectangle 46"/>
          <p:cNvSpPr>
            <a:spLocks noGrp="1" noChangeArrowheads="1"/>
          </p:cNvSpPr>
          <p:nvPr>
            <p:ph type="sldNum" sz="quarter" idx="4"/>
          </p:nvPr>
        </p:nvSpPr>
        <p:spPr/>
        <p:txBody>
          <a:bodyPr/>
          <a:lstStyle>
            <a:lvl1pPr>
              <a:defRPr/>
            </a:lvl1pPr>
          </a:lstStyle>
          <a:p>
            <a:fld id="{7487BA4F-11E4-4045-A697-2264770331A5}" type="slidenum">
              <a:rPr lang="fa-IR"/>
              <a:pPr/>
              <a:t>‹#›</a:t>
            </a:fld>
            <a:endParaRPr lang="en-US"/>
          </a:p>
        </p:txBody>
      </p:sp>
      <p:sp>
        <p:nvSpPr>
          <p:cNvPr id="6191" name="Rectangle 47"/>
          <p:cNvSpPr>
            <a:spLocks noGrp="1" noChangeArrowheads="1"/>
          </p:cNvSpPr>
          <p:nvPr>
            <p:ph type="ctrTitle"/>
          </p:nvPr>
        </p:nvSpPr>
        <p:spPr>
          <a:xfrm>
            <a:off x="2455863" y="596900"/>
            <a:ext cx="6192837" cy="3581400"/>
          </a:xfrm>
        </p:spPr>
        <p:txBody>
          <a:bodyPr/>
          <a:lstStyle>
            <a:lvl1pPr>
              <a:defRPr sz="5200" b="1"/>
            </a:lvl1pPr>
          </a:lstStyle>
          <a:p>
            <a:r>
              <a:rPr lang="en-US"/>
              <a:t>Click to edit Master title style</a:t>
            </a:r>
          </a:p>
        </p:txBody>
      </p:sp>
      <p:sp>
        <p:nvSpPr>
          <p:cNvPr id="6192" name="Rectangle 48"/>
          <p:cNvSpPr>
            <a:spLocks noGrp="1" noChangeArrowheads="1"/>
          </p:cNvSpPr>
          <p:nvPr>
            <p:ph type="subTitle" idx="1"/>
          </p:nvPr>
        </p:nvSpPr>
        <p:spPr>
          <a:xfrm>
            <a:off x="2489200" y="4279900"/>
            <a:ext cx="6146800" cy="1485900"/>
          </a:xfrm>
        </p:spPr>
        <p:txBody>
          <a:bodyPr/>
          <a:lstStyle>
            <a:lvl1pPr marL="0" indent="0" algn="ctr">
              <a:buFontTx/>
              <a:buNone/>
              <a:defRPr b="1">
                <a:effectLst>
                  <a:outerShdw blurRad="38100" dist="38100" dir="2700000" algn="tl">
                    <a:srgbClr val="C0C0C0"/>
                  </a:outerShdw>
                </a:effectLst>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A9FFB68-BEC1-4EC2-AFCE-AB630DBF7EAA}" type="slidenum">
              <a:rPr lang="fa-I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103188"/>
            <a:ext cx="2060575" cy="59531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42913" y="103188"/>
            <a:ext cx="6030912" cy="5953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C374B8B-0F66-4742-B9E7-BF1BDAE14026}" type="slidenum">
              <a:rPr lang="fa-I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BA9B2E7-647D-447A-B8F5-17FC60F661AC}" type="slidenum">
              <a:rPr lang="fa-I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D42A529-E773-473F-AB8A-F19117EF3C46}" type="slidenum">
              <a:rPr lang="fa-I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FD7B47E-50AB-4E80-BB73-C0E7BA00BF54}" type="slidenum">
              <a:rPr lang="fa-I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DA3D380-D327-4AF2-BF50-0C4A03192EC9}" type="slidenum">
              <a:rPr lang="fa-I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FF97D82-5585-4E15-B832-00470E8DE045}" type="slidenum">
              <a:rPr lang="fa-I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AC33B30E-0CD3-470D-9E1B-94BE118F8BB3}" type="slidenum">
              <a:rPr lang="fa-I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E195CA2-97DC-4BF6-B738-39AFBCA60D29}" type="slidenum">
              <a:rPr lang="fa-I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0881246-65E7-4AE3-9C7D-0A1B30417901}" type="slidenum">
              <a:rPr lang="fa-I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122" name="Group 2"/>
          <p:cNvGrpSpPr>
            <a:grpSpLocks/>
          </p:cNvGrpSpPr>
          <p:nvPr/>
        </p:nvGrpSpPr>
        <p:grpSpPr bwMode="auto">
          <a:xfrm>
            <a:off x="-7938" y="0"/>
            <a:ext cx="2833688" cy="6856413"/>
            <a:chOff x="-5" y="0"/>
            <a:chExt cx="1785" cy="4319"/>
          </a:xfrm>
        </p:grpSpPr>
        <p:sp>
          <p:nvSpPr>
            <p:cNvPr id="5123" name="Freeform 3"/>
            <p:cNvSpPr>
              <a:spLocks/>
            </p:cNvSpPr>
            <p:nvPr/>
          </p:nvSpPr>
          <p:spPr bwMode="ltGray">
            <a:xfrm>
              <a:off x="-5" y="3262"/>
              <a:ext cx="472" cy="802"/>
            </a:xfrm>
            <a:custGeom>
              <a:avLst/>
              <a:gdLst/>
              <a:ahLst/>
              <a:cxnLst>
                <a:cxn ang="0">
                  <a:pos x="5" y="32"/>
                </a:cxn>
                <a:cxn ang="0">
                  <a:pos x="189" y="26"/>
                </a:cxn>
                <a:cxn ang="0">
                  <a:pos x="309" y="66"/>
                </a:cxn>
                <a:cxn ang="0">
                  <a:pos x="357" y="98"/>
                </a:cxn>
                <a:cxn ang="0">
                  <a:pos x="413" y="162"/>
                </a:cxn>
                <a:cxn ang="0">
                  <a:pos x="437" y="250"/>
                </a:cxn>
                <a:cxn ang="0">
                  <a:pos x="397" y="530"/>
                </a:cxn>
                <a:cxn ang="0">
                  <a:pos x="341" y="634"/>
                </a:cxn>
                <a:cxn ang="0">
                  <a:pos x="173" y="714"/>
                </a:cxn>
                <a:cxn ang="0">
                  <a:pos x="77" y="730"/>
                </a:cxn>
                <a:cxn ang="0">
                  <a:pos x="69" y="802"/>
                </a:cxn>
                <a:cxn ang="0">
                  <a:pos x="7" y="788"/>
                </a:cxn>
                <a:cxn ang="0">
                  <a:pos x="5" y="751"/>
                </a:cxn>
                <a:cxn ang="0">
                  <a:pos x="37" y="722"/>
                </a:cxn>
                <a:cxn ang="0">
                  <a:pos x="5" y="670"/>
                </a:cxn>
                <a:cxn ang="0">
                  <a:pos x="5" y="32"/>
                </a:cxn>
              </a:cxnLst>
              <a:rect l="0" t="0" r="r" b="b"/>
              <a:pathLst>
                <a:path w="472" h="802">
                  <a:moveTo>
                    <a:pt x="5" y="32"/>
                  </a:moveTo>
                  <a:cubicBezTo>
                    <a:pt x="101" y="0"/>
                    <a:pt x="20" y="17"/>
                    <a:pt x="189" y="26"/>
                  </a:cubicBezTo>
                  <a:cubicBezTo>
                    <a:pt x="221" y="37"/>
                    <a:pt x="280" y="47"/>
                    <a:pt x="309" y="66"/>
                  </a:cubicBezTo>
                  <a:cubicBezTo>
                    <a:pt x="325" y="77"/>
                    <a:pt x="357" y="98"/>
                    <a:pt x="357" y="98"/>
                  </a:cubicBezTo>
                  <a:cubicBezTo>
                    <a:pt x="394" y="154"/>
                    <a:pt x="373" y="135"/>
                    <a:pt x="413" y="162"/>
                  </a:cubicBezTo>
                  <a:cubicBezTo>
                    <a:pt x="433" y="223"/>
                    <a:pt x="426" y="193"/>
                    <a:pt x="437" y="250"/>
                  </a:cubicBezTo>
                  <a:cubicBezTo>
                    <a:pt x="433" y="370"/>
                    <a:pt x="472" y="455"/>
                    <a:pt x="397" y="530"/>
                  </a:cubicBezTo>
                  <a:cubicBezTo>
                    <a:pt x="385" y="567"/>
                    <a:pt x="368" y="607"/>
                    <a:pt x="341" y="634"/>
                  </a:cubicBezTo>
                  <a:cubicBezTo>
                    <a:pt x="319" y="701"/>
                    <a:pt x="233" y="707"/>
                    <a:pt x="173" y="714"/>
                  </a:cubicBezTo>
                  <a:cubicBezTo>
                    <a:pt x="142" y="724"/>
                    <a:pt x="100" y="707"/>
                    <a:pt x="77" y="730"/>
                  </a:cubicBezTo>
                  <a:cubicBezTo>
                    <a:pt x="60" y="747"/>
                    <a:pt x="72" y="778"/>
                    <a:pt x="69" y="802"/>
                  </a:cubicBezTo>
                  <a:cubicBezTo>
                    <a:pt x="53" y="799"/>
                    <a:pt x="23" y="792"/>
                    <a:pt x="7" y="788"/>
                  </a:cubicBezTo>
                  <a:cubicBezTo>
                    <a:pt x="5" y="788"/>
                    <a:pt x="0" y="762"/>
                    <a:pt x="5" y="751"/>
                  </a:cubicBezTo>
                  <a:cubicBezTo>
                    <a:pt x="10" y="740"/>
                    <a:pt x="37" y="735"/>
                    <a:pt x="37" y="722"/>
                  </a:cubicBezTo>
                  <a:cubicBezTo>
                    <a:pt x="26" y="682"/>
                    <a:pt x="22" y="685"/>
                    <a:pt x="5" y="670"/>
                  </a:cubicBezTo>
                  <a:cubicBezTo>
                    <a:pt x="5" y="541"/>
                    <a:pt x="5" y="233"/>
                    <a:pt x="5" y="32"/>
                  </a:cubicBezTo>
                  <a:close/>
                </a:path>
              </a:pathLst>
            </a:custGeom>
            <a:solidFill>
              <a:schemeClr val="folHlink">
                <a:alpha val="50000"/>
              </a:schemeClr>
            </a:solidFill>
            <a:ln w="9525">
              <a:noFill/>
              <a:round/>
              <a:headEnd/>
              <a:tailEnd/>
            </a:ln>
            <a:effectLst/>
          </p:spPr>
          <p:txBody>
            <a:bodyPr/>
            <a:lstStyle/>
            <a:p>
              <a:endParaRPr lang="fa-IR"/>
            </a:p>
          </p:txBody>
        </p:sp>
        <p:grpSp>
          <p:nvGrpSpPr>
            <p:cNvPr id="5124" name="Group 4"/>
            <p:cNvGrpSpPr>
              <a:grpSpLocks/>
            </p:cNvGrpSpPr>
            <p:nvPr/>
          </p:nvGrpSpPr>
          <p:grpSpPr bwMode="auto">
            <a:xfrm rot="14964908" flipH="1">
              <a:off x="104" y="2441"/>
              <a:ext cx="452" cy="444"/>
              <a:chOff x="1727" y="866"/>
              <a:chExt cx="129" cy="157"/>
            </a:xfrm>
          </p:grpSpPr>
          <p:sp>
            <p:nvSpPr>
              <p:cNvPr id="5125" name="Freeform 5"/>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fa-IR"/>
              </a:p>
            </p:txBody>
          </p:sp>
          <p:sp>
            <p:nvSpPr>
              <p:cNvPr id="5126" name="Freeform 6"/>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fa-IR"/>
              </a:p>
            </p:txBody>
          </p:sp>
          <p:sp>
            <p:nvSpPr>
              <p:cNvPr id="5127" name="Freeform 7"/>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fa-IR"/>
              </a:p>
            </p:txBody>
          </p:sp>
        </p:grpSp>
        <p:sp>
          <p:nvSpPr>
            <p:cNvPr id="5128" name="Freeform 8"/>
            <p:cNvSpPr>
              <a:spLocks/>
            </p:cNvSpPr>
            <p:nvPr/>
          </p:nvSpPr>
          <p:spPr bwMode="ltGray">
            <a:xfrm>
              <a:off x="90" y="1736"/>
              <a:ext cx="710" cy="768"/>
            </a:xfrm>
            <a:custGeom>
              <a:avLst/>
              <a:gdLst/>
              <a:ahLst/>
              <a:cxnLst>
                <a:cxn ang="0">
                  <a:pos x="14" y="416"/>
                </a:cxn>
                <a:cxn ang="0">
                  <a:pos x="14" y="272"/>
                </a:cxn>
                <a:cxn ang="0">
                  <a:pos x="102" y="144"/>
                </a:cxn>
                <a:cxn ang="0">
                  <a:pos x="150" y="96"/>
                </a:cxn>
                <a:cxn ang="0">
                  <a:pos x="198" y="64"/>
                </a:cxn>
                <a:cxn ang="0">
                  <a:pos x="350" y="0"/>
                </a:cxn>
                <a:cxn ang="0">
                  <a:pos x="534" y="8"/>
                </a:cxn>
                <a:cxn ang="0">
                  <a:pos x="662" y="96"/>
                </a:cxn>
                <a:cxn ang="0">
                  <a:pos x="710" y="200"/>
                </a:cxn>
                <a:cxn ang="0">
                  <a:pos x="702" y="400"/>
                </a:cxn>
                <a:cxn ang="0">
                  <a:pos x="678" y="448"/>
                </a:cxn>
                <a:cxn ang="0">
                  <a:pos x="550" y="632"/>
                </a:cxn>
                <a:cxn ang="0">
                  <a:pos x="518" y="656"/>
                </a:cxn>
                <a:cxn ang="0">
                  <a:pos x="470" y="664"/>
                </a:cxn>
                <a:cxn ang="0">
                  <a:pos x="518" y="680"/>
                </a:cxn>
                <a:cxn ang="0">
                  <a:pos x="566" y="696"/>
                </a:cxn>
                <a:cxn ang="0">
                  <a:pos x="574" y="720"/>
                </a:cxn>
                <a:cxn ang="0">
                  <a:pos x="526" y="736"/>
                </a:cxn>
                <a:cxn ang="0">
                  <a:pos x="502" y="752"/>
                </a:cxn>
                <a:cxn ang="0">
                  <a:pos x="454" y="768"/>
                </a:cxn>
                <a:cxn ang="0">
                  <a:pos x="438" y="712"/>
                </a:cxn>
                <a:cxn ang="0">
                  <a:pos x="246" y="688"/>
                </a:cxn>
                <a:cxn ang="0">
                  <a:pos x="134" y="648"/>
                </a:cxn>
                <a:cxn ang="0">
                  <a:pos x="110" y="624"/>
                </a:cxn>
                <a:cxn ang="0">
                  <a:pos x="78" y="576"/>
                </a:cxn>
                <a:cxn ang="0">
                  <a:pos x="54" y="464"/>
                </a:cxn>
                <a:cxn ang="0">
                  <a:pos x="30" y="408"/>
                </a:cxn>
                <a:cxn ang="0">
                  <a:pos x="22" y="384"/>
                </a:cxn>
                <a:cxn ang="0">
                  <a:pos x="14" y="416"/>
                </a:cxn>
              </a:cxnLst>
              <a:rect l="0" t="0" r="r" b="b"/>
              <a:pathLst>
                <a:path w="710" h="768">
                  <a:moveTo>
                    <a:pt x="14" y="416"/>
                  </a:moveTo>
                  <a:cubicBezTo>
                    <a:pt x="6" y="353"/>
                    <a:pt x="0" y="339"/>
                    <a:pt x="14" y="272"/>
                  </a:cubicBezTo>
                  <a:cubicBezTo>
                    <a:pt x="24" y="227"/>
                    <a:pt x="72" y="178"/>
                    <a:pt x="102" y="144"/>
                  </a:cubicBezTo>
                  <a:cubicBezTo>
                    <a:pt x="117" y="127"/>
                    <a:pt x="134" y="112"/>
                    <a:pt x="150" y="96"/>
                  </a:cubicBezTo>
                  <a:cubicBezTo>
                    <a:pt x="164" y="82"/>
                    <a:pt x="198" y="64"/>
                    <a:pt x="198" y="64"/>
                  </a:cubicBezTo>
                  <a:cubicBezTo>
                    <a:pt x="231" y="14"/>
                    <a:pt x="294" y="7"/>
                    <a:pt x="350" y="0"/>
                  </a:cubicBezTo>
                  <a:cubicBezTo>
                    <a:pt x="411" y="3"/>
                    <a:pt x="473" y="1"/>
                    <a:pt x="534" y="8"/>
                  </a:cubicBezTo>
                  <a:cubicBezTo>
                    <a:pt x="582" y="13"/>
                    <a:pt x="624" y="71"/>
                    <a:pt x="662" y="96"/>
                  </a:cubicBezTo>
                  <a:cubicBezTo>
                    <a:pt x="691" y="140"/>
                    <a:pt x="698" y="151"/>
                    <a:pt x="710" y="200"/>
                  </a:cubicBezTo>
                  <a:cubicBezTo>
                    <a:pt x="707" y="267"/>
                    <a:pt x="707" y="333"/>
                    <a:pt x="702" y="400"/>
                  </a:cubicBezTo>
                  <a:cubicBezTo>
                    <a:pt x="700" y="423"/>
                    <a:pt x="688" y="428"/>
                    <a:pt x="678" y="448"/>
                  </a:cubicBezTo>
                  <a:cubicBezTo>
                    <a:pt x="646" y="512"/>
                    <a:pt x="626" y="607"/>
                    <a:pt x="550" y="632"/>
                  </a:cubicBezTo>
                  <a:cubicBezTo>
                    <a:pt x="539" y="640"/>
                    <a:pt x="530" y="651"/>
                    <a:pt x="518" y="656"/>
                  </a:cubicBezTo>
                  <a:cubicBezTo>
                    <a:pt x="503" y="662"/>
                    <a:pt x="470" y="648"/>
                    <a:pt x="470" y="664"/>
                  </a:cubicBezTo>
                  <a:cubicBezTo>
                    <a:pt x="470" y="681"/>
                    <a:pt x="502" y="675"/>
                    <a:pt x="518" y="680"/>
                  </a:cubicBezTo>
                  <a:cubicBezTo>
                    <a:pt x="534" y="685"/>
                    <a:pt x="566" y="696"/>
                    <a:pt x="566" y="696"/>
                  </a:cubicBezTo>
                  <a:cubicBezTo>
                    <a:pt x="569" y="704"/>
                    <a:pt x="580" y="714"/>
                    <a:pt x="574" y="720"/>
                  </a:cubicBezTo>
                  <a:cubicBezTo>
                    <a:pt x="562" y="732"/>
                    <a:pt x="542" y="731"/>
                    <a:pt x="526" y="736"/>
                  </a:cubicBezTo>
                  <a:cubicBezTo>
                    <a:pt x="517" y="739"/>
                    <a:pt x="511" y="748"/>
                    <a:pt x="502" y="752"/>
                  </a:cubicBezTo>
                  <a:cubicBezTo>
                    <a:pt x="487" y="759"/>
                    <a:pt x="454" y="768"/>
                    <a:pt x="454" y="768"/>
                  </a:cubicBezTo>
                  <a:cubicBezTo>
                    <a:pt x="448" y="750"/>
                    <a:pt x="453" y="725"/>
                    <a:pt x="438" y="712"/>
                  </a:cubicBezTo>
                  <a:cubicBezTo>
                    <a:pt x="407" y="685"/>
                    <a:pt x="256" y="689"/>
                    <a:pt x="246" y="688"/>
                  </a:cubicBezTo>
                  <a:cubicBezTo>
                    <a:pt x="207" y="680"/>
                    <a:pt x="166" y="674"/>
                    <a:pt x="134" y="648"/>
                  </a:cubicBezTo>
                  <a:cubicBezTo>
                    <a:pt x="125" y="641"/>
                    <a:pt x="117" y="633"/>
                    <a:pt x="110" y="624"/>
                  </a:cubicBezTo>
                  <a:cubicBezTo>
                    <a:pt x="98" y="609"/>
                    <a:pt x="78" y="576"/>
                    <a:pt x="78" y="576"/>
                  </a:cubicBezTo>
                  <a:cubicBezTo>
                    <a:pt x="66" y="506"/>
                    <a:pt x="74" y="544"/>
                    <a:pt x="54" y="464"/>
                  </a:cubicBezTo>
                  <a:cubicBezTo>
                    <a:pt x="37" y="397"/>
                    <a:pt x="58" y="463"/>
                    <a:pt x="30" y="408"/>
                  </a:cubicBezTo>
                  <a:cubicBezTo>
                    <a:pt x="26" y="400"/>
                    <a:pt x="30" y="380"/>
                    <a:pt x="22" y="384"/>
                  </a:cubicBezTo>
                  <a:cubicBezTo>
                    <a:pt x="12" y="389"/>
                    <a:pt x="17" y="405"/>
                    <a:pt x="14" y="416"/>
                  </a:cubicBezTo>
                  <a:close/>
                </a:path>
              </a:pathLst>
            </a:custGeom>
            <a:solidFill>
              <a:schemeClr val="accent2">
                <a:alpha val="50000"/>
              </a:schemeClr>
            </a:solidFill>
            <a:ln w="9525">
              <a:noFill/>
              <a:round/>
              <a:headEnd/>
              <a:tailEnd/>
            </a:ln>
            <a:effectLst/>
          </p:spPr>
          <p:txBody>
            <a:bodyPr/>
            <a:lstStyle/>
            <a:p>
              <a:endParaRPr lang="fa-IR"/>
            </a:p>
          </p:txBody>
        </p:sp>
        <p:grpSp>
          <p:nvGrpSpPr>
            <p:cNvPr id="5129" name="Group 9"/>
            <p:cNvGrpSpPr>
              <a:grpSpLocks/>
            </p:cNvGrpSpPr>
            <p:nvPr/>
          </p:nvGrpSpPr>
          <p:grpSpPr bwMode="auto">
            <a:xfrm rot="416244">
              <a:off x="9" y="1746"/>
              <a:ext cx="1771" cy="1741"/>
              <a:chOff x="41" y="2787"/>
              <a:chExt cx="902" cy="833"/>
            </a:xfrm>
          </p:grpSpPr>
          <p:sp>
            <p:nvSpPr>
              <p:cNvPr id="5130" name="Freeform 10"/>
              <p:cNvSpPr>
                <a:spLocks/>
              </p:cNvSpPr>
              <p:nvPr userDrawn="1"/>
            </p:nvSpPr>
            <p:spPr bwMode="ltGray">
              <a:xfrm rot="373331" flipH="1">
                <a:off x="125" y="2787"/>
                <a:ext cx="313" cy="303"/>
              </a:xfrm>
              <a:custGeom>
                <a:avLst/>
                <a:gdLst/>
                <a:ahLst/>
                <a:cxnLst>
                  <a:cxn ang="0">
                    <a:pos x="46" y="210"/>
                  </a:cxn>
                  <a:cxn ang="0">
                    <a:pos x="37" y="198"/>
                  </a:cxn>
                  <a:cxn ang="0">
                    <a:pos x="26" y="181"/>
                  </a:cxn>
                  <a:cxn ang="0">
                    <a:pos x="15" y="159"/>
                  </a:cxn>
                  <a:cxn ang="0">
                    <a:pos x="5" y="135"/>
                  </a:cxn>
                  <a:cxn ang="0">
                    <a:pos x="0" y="109"/>
                  </a:cxn>
                  <a:cxn ang="0">
                    <a:pos x="1" y="82"/>
                  </a:cxn>
                  <a:cxn ang="0">
                    <a:pos x="9" y="57"/>
                  </a:cxn>
                  <a:cxn ang="0">
                    <a:pos x="27" y="35"/>
                  </a:cxn>
                  <a:cxn ang="0">
                    <a:pos x="45" y="22"/>
                  </a:cxn>
                  <a:cxn ang="0">
                    <a:pos x="60" y="12"/>
                  </a:cxn>
                  <a:cxn ang="0">
                    <a:pos x="72" y="7"/>
                  </a:cxn>
                  <a:cxn ang="0">
                    <a:pos x="81" y="5"/>
                  </a:cxn>
                  <a:cxn ang="0">
                    <a:pos x="88" y="5"/>
                  </a:cxn>
                  <a:cxn ang="0">
                    <a:pos x="104" y="0"/>
                  </a:cxn>
                  <a:cxn ang="0">
                    <a:pos x="148" y="8"/>
                  </a:cxn>
                  <a:cxn ang="0">
                    <a:pos x="160" y="12"/>
                  </a:cxn>
                  <a:cxn ang="0">
                    <a:pos x="172" y="15"/>
                  </a:cxn>
                  <a:cxn ang="0">
                    <a:pos x="182" y="19"/>
                  </a:cxn>
                  <a:cxn ang="0">
                    <a:pos x="190" y="23"/>
                  </a:cxn>
                  <a:cxn ang="0">
                    <a:pos x="198" y="27"/>
                  </a:cxn>
                  <a:cxn ang="0">
                    <a:pos x="205" y="32"/>
                  </a:cxn>
                  <a:cxn ang="0">
                    <a:pos x="211" y="38"/>
                  </a:cxn>
                  <a:cxn ang="0">
                    <a:pos x="217" y="45"/>
                  </a:cxn>
                  <a:cxn ang="0">
                    <a:pos x="205" y="40"/>
                  </a:cxn>
                  <a:cxn ang="0">
                    <a:pos x="194" y="36"/>
                  </a:cxn>
                  <a:cxn ang="0">
                    <a:pos x="183" y="33"/>
                  </a:cxn>
                  <a:cxn ang="0">
                    <a:pos x="172" y="30"/>
                  </a:cxn>
                  <a:cxn ang="0">
                    <a:pos x="163" y="27"/>
                  </a:cxn>
                  <a:cxn ang="0">
                    <a:pos x="153" y="26"/>
                  </a:cxn>
                  <a:cxn ang="0">
                    <a:pos x="143" y="24"/>
                  </a:cxn>
                  <a:cxn ang="0">
                    <a:pos x="134" y="24"/>
                  </a:cxn>
                  <a:cxn ang="0">
                    <a:pos x="125" y="24"/>
                  </a:cxn>
                  <a:cxn ang="0">
                    <a:pos x="116" y="25"/>
                  </a:cxn>
                  <a:cxn ang="0">
                    <a:pos x="107" y="27"/>
                  </a:cxn>
                  <a:cxn ang="0">
                    <a:pos x="99" y="29"/>
                  </a:cxn>
                  <a:cxn ang="0">
                    <a:pos x="91" y="33"/>
                  </a:cxn>
                  <a:cxn ang="0">
                    <a:pos x="82" y="36"/>
                  </a:cxn>
                  <a:cxn ang="0">
                    <a:pos x="74" y="41"/>
                  </a:cxn>
                  <a:cxn ang="0">
                    <a:pos x="66" y="46"/>
                  </a:cxn>
                  <a:cxn ang="0">
                    <a:pos x="52" y="61"/>
                  </a:cxn>
                  <a:cxn ang="0">
                    <a:pos x="42" y="80"/>
                  </a:cxn>
                  <a:cxn ang="0">
                    <a:pos x="37" y="103"/>
                  </a:cxn>
                  <a:cxn ang="0">
                    <a:pos x="35" y="126"/>
                  </a:cxn>
                  <a:cxn ang="0">
                    <a:pos x="35" y="151"/>
                  </a:cxn>
                  <a:cxn ang="0">
                    <a:pos x="38" y="174"/>
                  </a:cxn>
                  <a:cxn ang="0">
                    <a:pos x="41" y="194"/>
                  </a:cxn>
                  <a:cxn ang="0">
                    <a:pos x="46" y="210"/>
                  </a:cxn>
                </a:cxnLst>
                <a:rect l="0" t="0" r="r" b="b"/>
                <a:pathLst>
                  <a:path w="217" h="210">
                    <a:moveTo>
                      <a:pt x="46" y="210"/>
                    </a:moveTo>
                    <a:lnTo>
                      <a:pt x="37" y="198"/>
                    </a:lnTo>
                    <a:lnTo>
                      <a:pt x="26" y="181"/>
                    </a:lnTo>
                    <a:lnTo>
                      <a:pt x="15" y="159"/>
                    </a:lnTo>
                    <a:lnTo>
                      <a:pt x="5" y="135"/>
                    </a:lnTo>
                    <a:lnTo>
                      <a:pt x="0" y="109"/>
                    </a:lnTo>
                    <a:lnTo>
                      <a:pt x="1" y="82"/>
                    </a:lnTo>
                    <a:lnTo>
                      <a:pt x="9" y="57"/>
                    </a:lnTo>
                    <a:lnTo>
                      <a:pt x="27" y="35"/>
                    </a:lnTo>
                    <a:lnTo>
                      <a:pt x="45" y="22"/>
                    </a:lnTo>
                    <a:lnTo>
                      <a:pt x="60" y="12"/>
                    </a:lnTo>
                    <a:lnTo>
                      <a:pt x="72" y="7"/>
                    </a:lnTo>
                    <a:lnTo>
                      <a:pt x="81" y="5"/>
                    </a:lnTo>
                    <a:lnTo>
                      <a:pt x="88" y="5"/>
                    </a:lnTo>
                    <a:lnTo>
                      <a:pt x="104" y="0"/>
                    </a:lnTo>
                    <a:lnTo>
                      <a:pt x="148" y="8"/>
                    </a:lnTo>
                    <a:lnTo>
                      <a:pt x="160" y="12"/>
                    </a:lnTo>
                    <a:lnTo>
                      <a:pt x="172" y="15"/>
                    </a:lnTo>
                    <a:lnTo>
                      <a:pt x="182" y="19"/>
                    </a:lnTo>
                    <a:lnTo>
                      <a:pt x="190" y="23"/>
                    </a:lnTo>
                    <a:lnTo>
                      <a:pt x="198" y="27"/>
                    </a:lnTo>
                    <a:lnTo>
                      <a:pt x="205" y="32"/>
                    </a:lnTo>
                    <a:lnTo>
                      <a:pt x="211" y="38"/>
                    </a:lnTo>
                    <a:lnTo>
                      <a:pt x="217" y="45"/>
                    </a:lnTo>
                    <a:lnTo>
                      <a:pt x="205" y="40"/>
                    </a:lnTo>
                    <a:lnTo>
                      <a:pt x="194" y="36"/>
                    </a:lnTo>
                    <a:lnTo>
                      <a:pt x="183" y="33"/>
                    </a:lnTo>
                    <a:lnTo>
                      <a:pt x="172" y="30"/>
                    </a:lnTo>
                    <a:lnTo>
                      <a:pt x="163" y="27"/>
                    </a:lnTo>
                    <a:lnTo>
                      <a:pt x="153" y="26"/>
                    </a:lnTo>
                    <a:lnTo>
                      <a:pt x="143" y="24"/>
                    </a:lnTo>
                    <a:lnTo>
                      <a:pt x="134" y="24"/>
                    </a:lnTo>
                    <a:lnTo>
                      <a:pt x="125" y="24"/>
                    </a:lnTo>
                    <a:lnTo>
                      <a:pt x="116" y="25"/>
                    </a:lnTo>
                    <a:lnTo>
                      <a:pt x="107" y="27"/>
                    </a:lnTo>
                    <a:lnTo>
                      <a:pt x="99" y="29"/>
                    </a:lnTo>
                    <a:lnTo>
                      <a:pt x="91" y="33"/>
                    </a:lnTo>
                    <a:lnTo>
                      <a:pt x="82" y="36"/>
                    </a:lnTo>
                    <a:lnTo>
                      <a:pt x="74" y="41"/>
                    </a:lnTo>
                    <a:lnTo>
                      <a:pt x="66" y="46"/>
                    </a:lnTo>
                    <a:lnTo>
                      <a:pt x="52" y="61"/>
                    </a:lnTo>
                    <a:lnTo>
                      <a:pt x="42" y="80"/>
                    </a:lnTo>
                    <a:lnTo>
                      <a:pt x="37" y="103"/>
                    </a:lnTo>
                    <a:lnTo>
                      <a:pt x="35" y="126"/>
                    </a:lnTo>
                    <a:lnTo>
                      <a:pt x="35" y="151"/>
                    </a:lnTo>
                    <a:lnTo>
                      <a:pt x="38" y="174"/>
                    </a:lnTo>
                    <a:lnTo>
                      <a:pt x="41" y="194"/>
                    </a:lnTo>
                    <a:lnTo>
                      <a:pt x="46" y="210"/>
                    </a:lnTo>
                    <a:close/>
                  </a:path>
                </a:pathLst>
              </a:custGeom>
              <a:solidFill>
                <a:schemeClr val="accent2"/>
              </a:solidFill>
              <a:ln w="9525">
                <a:noFill/>
                <a:round/>
                <a:headEnd/>
                <a:tailEnd/>
              </a:ln>
            </p:spPr>
            <p:txBody>
              <a:bodyPr/>
              <a:lstStyle/>
              <a:p>
                <a:endParaRPr lang="fa-IR"/>
              </a:p>
            </p:txBody>
          </p:sp>
          <p:sp>
            <p:nvSpPr>
              <p:cNvPr id="5131" name="Freeform 11"/>
              <p:cNvSpPr>
                <a:spLocks/>
              </p:cNvSpPr>
              <p:nvPr userDrawn="1"/>
            </p:nvSpPr>
            <p:spPr bwMode="ltGray">
              <a:xfrm rot="373331" flipH="1">
                <a:off x="41" y="2843"/>
                <a:ext cx="262" cy="308"/>
              </a:xfrm>
              <a:custGeom>
                <a:avLst/>
                <a:gdLst/>
                <a:ahLst/>
                <a:cxnLst>
                  <a:cxn ang="0">
                    <a:pos x="109" y="0"/>
                  </a:cxn>
                  <a:cxn ang="0">
                    <a:pos x="112" y="2"/>
                  </a:cxn>
                  <a:cxn ang="0">
                    <a:pos x="118" y="8"/>
                  </a:cxn>
                  <a:cxn ang="0">
                    <a:pos x="127" y="18"/>
                  </a:cxn>
                  <a:cxn ang="0">
                    <a:pos x="137" y="33"/>
                  </a:cxn>
                  <a:cxn ang="0">
                    <a:pos x="145" y="52"/>
                  </a:cxn>
                  <a:cxn ang="0">
                    <a:pos x="150" y="76"/>
                  </a:cxn>
                  <a:cxn ang="0">
                    <a:pos x="150" y="105"/>
                  </a:cxn>
                  <a:cxn ang="0">
                    <a:pos x="144" y="139"/>
                  </a:cxn>
                  <a:cxn ang="0">
                    <a:pos x="140" y="149"/>
                  </a:cxn>
                  <a:cxn ang="0">
                    <a:pos x="136" y="157"/>
                  </a:cxn>
                  <a:cxn ang="0">
                    <a:pos x="131" y="165"/>
                  </a:cxn>
                  <a:cxn ang="0">
                    <a:pos x="125" y="173"/>
                  </a:cxn>
                  <a:cxn ang="0">
                    <a:pos x="117" y="180"/>
                  </a:cxn>
                  <a:cxn ang="0">
                    <a:pos x="110" y="185"/>
                  </a:cxn>
                  <a:cxn ang="0">
                    <a:pos x="102" y="191"/>
                  </a:cxn>
                  <a:cxn ang="0">
                    <a:pos x="92" y="195"/>
                  </a:cxn>
                  <a:cxn ang="0">
                    <a:pos x="82" y="197"/>
                  </a:cxn>
                  <a:cxn ang="0">
                    <a:pos x="72" y="200"/>
                  </a:cxn>
                  <a:cxn ang="0">
                    <a:pos x="61" y="201"/>
                  </a:cxn>
                  <a:cxn ang="0">
                    <a:pos x="49" y="201"/>
                  </a:cxn>
                  <a:cxn ang="0">
                    <a:pos x="37" y="200"/>
                  </a:cxn>
                  <a:cxn ang="0">
                    <a:pos x="25" y="197"/>
                  </a:cxn>
                  <a:cxn ang="0">
                    <a:pos x="12" y="193"/>
                  </a:cxn>
                  <a:cxn ang="0">
                    <a:pos x="0" y="188"/>
                  </a:cxn>
                  <a:cxn ang="0">
                    <a:pos x="11" y="195"/>
                  </a:cxn>
                  <a:cxn ang="0">
                    <a:pos x="22" y="200"/>
                  </a:cxn>
                  <a:cxn ang="0">
                    <a:pos x="33" y="205"/>
                  </a:cxn>
                  <a:cxn ang="0">
                    <a:pos x="43" y="208"/>
                  </a:cxn>
                  <a:cxn ang="0">
                    <a:pos x="53" y="211"/>
                  </a:cxn>
                  <a:cxn ang="0">
                    <a:pos x="63" y="212"/>
                  </a:cxn>
                  <a:cxn ang="0">
                    <a:pos x="73" y="213"/>
                  </a:cxn>
                  <a:cxn ang="0">
                    <a:pos x="83" y="213"/>
                  </a:cxn>
                  <a:cxn ang="0">
                    <a:pos x="91" y="212"/>
                  </a:cxn>
                  <a:cxn ang="0">
                    <a:pos x="100" y="210"/>
                  </a:cxn>
                  <a:cxn ang="0">
                    <a:pos x="108" y="208"/>
                  </a:cxn>
                  <a:cxn ang="0">
                    <a:pos x="116" y="206"/>
                  </a:cxn>
                  <a:cxn ang="0">
                    <a:pos x="123" y="203"/>
                  </a:cxn>
                  <a:cxn ang="0">
                    <a:pos x="130" y="199"/>
                  </a:cxn>
                  <a:cxn ang="0">
                    <a:pos x="136" y="195"/>
                  </a:cxn>
                  <a:cxn ang="0">
                    <a:pos x="142" y="191"/>
                  </a:cxn>
                  <a:cxn ang="0">
                    <a:pos x="158" y="176"/>
                  </a:cxn>
                  <a:cxn ang="0">
                    <a:pos x="169" y="161"/>
                  </a:cxn>
                  <a:cxn ang="0">
                    <a:pos x="176" y="144"/>
                  </a:cxn>
                  <a:cxn ang="0">
                    <a:pos x="179" y="128"/>
                  </a:cxn>
                  <a:cxn ang="0">
                    <a:pos x="181" y="111"/>
                  </a:cxn>
                  <a:cxn ang="0">
                    <a:pos x="181" y="95"/>
                  </a:cxn>
                  <a:cxn ang="0">
                    <a:pos x="182" y="79"/>
                  </a:cxn>
                  <a:cxn ang="0">
                    <a:pos x="173" y="46"/>
                  </a:cxn>
                  <a:cxn ang="0">
                    <a:pos x="156" y="21"/>
                  </a:cxn>
                  <a:cxn ang="0">
                    <a:pos x="151" y="18"/>
                  </a:cxn>
                  <a:cxn ang="0">
                    <a:pos x="147" y="15"/>
                  </a:cxn>
                  <a:cxn ang="0">
                    <a:pos x="142" y="13"/>
                  </a:cxn>
                  <a:cxn ang="0">
                    <a:pos x="138" y="11"/>
                  </a:cxn>
                  <a:cxn ang="0">
                    <a:pos x="132" y="9"/>
                  </a:cxn>
                  <a:cxn ang="0">
                    <a:pos x="126" y="6"/>
                  </a:cxn>
                  <a:cxn ang="0">
                    <a:pos x="119" y="3"/>
                  </a:cxn>
                  <a:cxn ang="0">
                    <a:pos x="109" y="0"/>
                  </a:cxn>
                </a:cxnLst>
                <a:rect l="0" t="0" r="r" b="b"/>
                <a:pathLst>
                  <a:path w="182" h="213">
                    <a:moveTo>
                      <a:pt x="109" y="0"/>
                    </a:moveTo>
                    <a:lnTo>
                      <a:pt x="112" y="2"/>
                    </a:lnTo>
                    <a:lnTo>
                      <a:pt x="118" y="8"/>
                    </a:lnTo>
                    <a:lnTo>
                      <a:pt x="127" y="18"/>
                    </a:lnTo>
                    <a:lnTo>
                      <a:pt x="137" y="33"/>
                    </a:lnTo>
                    <a:lnTo>
                      <a:pt x="145" y="52"/>
                    </a:lnTo>
                    <a:lnTo>
                      <a:pt x="150" y="76"/>
                    </a:lnTo>
                    <a:lnTo>
                      <a:pt x="150" y="105"/>
                    </a:lnTo>
                    <a:lnTo>
                      <a:pt x="144" y="139"/>
                    </a:lnTo>
                    <a:lnTo>
                      <a:pt x="140" y="149"/>
                    </a:lnTo>
                    <a:lnTo>
                      <a:pt x="136" y="157"/>
                    </a:lnTo>
                    <a:lnTo>
                      <a:pt x="131" y="165"/>
                    </a:lnTo>
                    <a:lnTo>
                      <a:pt x="125" y="173"/>
                    </a:lnTo>
                    <a:lnTo>
                      <a:pt x="117" y="180"/>
                    </a:lnTo>
                    <a:lnTo>
                      <a:pt x="110" y="185"/>
                    </a:lnTo>
                    <a:lnTo>
                      <a:pt x="102" y="191"/>
                    </a:lnTo>
                    <a:lnTo>
                      <a:pt x="92" y="195"/>
                    </a:lnTo>
                    <a:lnTo>
                      <a:pt x="82" y="197"/>
                    </a:lnTo>
                    <a:lnTo>
                      <a:pt x="72" y="200"/>
                    </a:lnTo>
                    <a:lnTo>
                      <a:pt x="61" y="201"/>
                    </a:lnTo>
                    <a:lnTo>
                      <a:pt x="49" y="201"/>
                    </a:lnTo>
                    <a:lnTo>
                      <a:pt x="37" y="200"/>
                    </a:lnTo>
                    <a:lnTo>
                      <a:pt x="25" y="197"/>
                    </a:lnTo>
                    <a:lnTo>
                      <a:pt x="12" y="193"/>
                    </a:lnTo>
                    <a:lnTo>
                      <a:pt x="0" y="188"/>
                    </a:lnTo>
                    <a:lnTo>
                      <a:pt x="11" y="195"/>
                    </a:lnTo>
                    <a:lnTo>
                      <a:pt x="22" y="200"/>
                    </a:lnTo>
                    <a:lnTo>
                      <a:pt x="33" y="205"/>
                    </a:lnTo>
                    <a:lnTo>
                      <a:pt x="43" y="208"/>
                    </a:lnTo>
                    <a:lnTo>
                      <a:pt x="53" y="211"/>
                    </a:lnTo>
                    <a:lnTo>
                      <a:pt x="63" y="212"/>
                    </a:lnTo>
                    <a:lnTo>
                      <a:pt x="73" y="213"/>
                    </a:lnTo>
                    <a:lnTo>
                      <a:pt x="83" y="213"/>
                    </a:lnTo>
                    <a:lnTo>
                      <a:pt x="91" y="212"/>
                    </a:lnTo>
                    <a:lnTo>
                      <a:pt x="100" y="210"/>
                    </a:lnTo>
                    <a:lnTo>
                      <a:pt x="108" y="208"/>
                    </a:lnTo>
                    <a:lnTo>
                      <a:pt x="116" y="206"/>
                    </a:lnTo>
                    <a:lnTo>
                      <a:pt x="123" y="203"/>
                    </a:lnTo>
                    <a:lnTo>
                      <a:pt x="130" y="199"/>
                    </a:lnTo>
                    <a:lnTo>
                      <a:pt x="136" y="195"/>
                    </a:lnTo>
                    <a:lnTo>
                      <a:pt x="142" y="191"/>
                    </a:lnTo>
                    <a:lnTo>
                      <a:pt x="158" y="176"/>
                    </a:lnTo>
                    <a:lnTo>
                      <a:pt x="169" y="161"/>
                    </a:lnTo>
                    <a:lnTo>
                      <a:pt x="176" y="144"/>
                    </a:lnTo>
                    <a:lnTo>
                      <a:pt x="179" y="128"/>
                    </a:lnTo>
                    <a:lnTo>
                      <a:pt x="181" y="111"/>
                    </a:lnTo>
                    <a:lnTo>
                      <a:pt x="181" y="95"/>
                    </a:lnTo>
                    <a:lnTo>
                      <a:pt x="182" y="79"/>
                    </a:lnTo>
                    <a:lnTo>
                      <a:pt x="173" y="46"/>
                    </a:lnTo>
                    <a:lnTo>
                      <a:pt x="156" y="21"/>
                    </a:lnTo>
                    <a:lnTo>
                      <a:pt x="151" y="18"/>
                    </a:lnTo>
                    <a:lnTo>
                      <a:pt x="147" y="15"/>
                    </a:lnTo>
                    <a:lnTo>
                      <a:pt x="142" y="13"/>
                    </a:lnTo>
                    <a:lnTo>
                      <a:pt x="138" y="11"/>
                    </a:lnTo>
                    <a:lnTo>
                      <a:pt x="132" y="9"/>
                    </a:lnTo>
                    <a:lnTo>
                      <a:pt x="126" y="6"/>
                    </a:lnTo>
                    <a:lnTo>
                      <a:pt x="119" y="3"/>
                    </a:lnTo>
                    <a:lnTo>
                      <a:pt x="109" y="0"/>
                    </a:lnTo>
                    <a:close/>
                  </a:path>
                </a:pathLst>
              </a:custGeom>
              <a:solidFill>
                <a:schemeClr val="accent2"/>
              </a:solidFill>
              <a:ln w="9525">
                <a:noFill/>
                <a:round/>
                <a:headEnd/>
                <a:tailEnd/>
              </a:ln>
            </p:spPr>
            <p:txBody>
              <a:bodyPr/>
              <a:lstStyle/>
              <a:p>
                <a:endParaRPr lang="fa-IR"/>
              </a:p>
            </p:txBody>
          </p:sp>
          <p:sp>
            <p:nvSpPr>
              <p:cNvPr id="5132" name="Freeform 12"/>
              <p:cNvSpPr>
                <a:spLocks/>
              </p:cNvSpPr>
              <p:nvPr userDrawn="1"/>
            </p:nvSpPr>
            <p:spPr bwMode="ltGray">
              <a:xfrm rot="373331" flipH="1">
                <a:off x="121" y="2907"/>
                <a:ext cx="93" cy="156"/>
              </a:xfrm>
              <a:custGeom>
                <a:avLst/>
                <a:gdLst/>
                <a:ahLst/>
                <a:cxnLst>
                  <a:cxn ang="0">
                    <a:pos x="94" y="0"/>
                  </a:cxn>
                  <a:cxn ang="0">
                    <a:pos x="105" y="9"/>
                  </a:cxn>
                  <a:cxn ang="0">
                    <a:pos x="115" y="27"/>
                  </a:cxn>
                  <a:cxn ang="0">
                    <a:pos x="123" y="50"/>
                  </a:cxn>
                  <a:cxn ang="0">
                    <a:pos x="128" y="78"/>
                  </a:cxn>
                  <a:cxn ang="0">
                    <a:pos x="127" y="111"/>
                  </a:cxn>
                  <a:cxn ang="0">
                    <a:pos x="116" y="145"/>
                  </a:cxn>
                  <a:cxn ang="0">
                    <a:pos x="94" y="181"/>
                  </a:cxn>
                  <a:cxn ang="0">
                    <a:pos x="60" y="217"/>
                  </a:cxn>
                  <a:cxn ang="0">
                    <a:pos x="49" y="213"/>
                  </a:cxn>
                  <a:cxn ang="0">
                    <a:pos x="38" y="210"/>
                  </a:cxn>
                  <a:cxn ang="0">
                    <a:pos x="26" y="205"/>
                  </a:cxn>
                  <a:cxn ang="0">
                    <a:pos x="16" y="201"/>
                  </a:cxn>
                  <a:cxn ang="0">
                    <a:pos x="8" y="196"/>
                  </a:cxn>
                  <a:cxn ang="0">
                    <a:pos x="2" y="190"/>
                  </a:cxn>
                  <a:cxn ang="0">
                    <a:pos x="0" y="183"/>
                  </a:cxn>
                  <a:cxn ang="0">
                    <a:pos x="1" y="178"/>
                  </a:cxn>
                  <a:cxn ang="0">
                    <a:pos x="13" y="171"/>
                  </a:cxn>
                  <a:cxn ang="0">
                    <a:pos x="29" y="161"/>
                  </a:cxn>
                  <a:cxn ang="0">
                    <a:pos x="46" y="150"/>
                  </a:cxn>
                  <a:cxn ang="0">
                    <a:pos x="63" y="134"/>
                  </a:cxn>
                  <a:cxn ang="0">
                    <a:pos x="79" y="112"/>
                  </a:cxn>
                  <a:cxn ang="0">
                    <a:pos x="91" y="83"/>
                  </a:cxn>
                  <a:cxn ang="0">
                    <a:pos x="97" y="46"/>
                  </a:cxn>
                  <a:cxn ang="0">
                    <a:pos x="94" y="0"/>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accent2"/>
              </a:solidFill>
              <a:ln w="9525">
                <a:noFill/>
                <a:round/>
                <a:headEnd/>
                <a:tailEnd/>
              </a:ln>
            </p:spPr>
            <p:txBody>
              <a:bodyPr/>
              <a:lstStyle/>
              <a:p>
                <a:endParaRPr lang="fa-IR"/>
              </a:p>
            </p:txBody>
          </p:sp>
          <p:sp>
            <p:nvSpPr>
              <p:cNvPr id="5133" name="Freeform 13"/>
              <p:cNvSpPr>
                <a:spLocks/>
              </p:cNvSpPr>
              <p:nvPr userDrawn="1"/>
            </p:nvSpPr>
            <p:spPr bwMode="ltGray">
              <a:xfrm rot="373331" flipH="1">
                <a:off x="313" y="3110"/>
                <a:ext cx="85" cy="93"/>
              </a:xfrm>
              <a:custGeom>
                <a:avLst/>
                <a:gdLst/>
                <a:ahLst/>
                <a:cxnLst>
                  <a:cxn ang="0">
                    <a:pos x="75" y="0"/>
                  </a:cxn>
                  <a:cxn ang="0">
                    <a:pos x="0" y="25"/>
                  </a:cxn>
                  <a:cxn ang="0">
                    <a:pos x="3" y="26"/>
                  </a:cxn>
                  <a:cxn ang="0">
                    <a:pos x="14" y="29"/>
                  </a:cxn>
                  <a:cxn ang="0">
                    <a:pos x="29" y="36"/>
                  </a:cxn>
                  <a:cxn ang="0">
                    <a:pos x="46" y="47"/>
                  </a:cxn>
                  <a:cxn ang="0">
                    <a:pos x="66" y="62"/>
                  </a:cxn>
                  <a:cxn ang="0">
                    <a:pos x="84" y="80"/>
                  </a:cxn>
                  <a:cxn ang="0">
                    <a:pos x="102" y="103"/>
                  </a:cxn>
                  <a:cxn ang="0">
                    <a:pos x="116" y="132"/>
                  </a:cxn>
                  <a:cxn ang="0">
                    <a:pos x="117" y="120"/>
                  </a:cxn>
                  <a:cxn ang="0">
                    <a:pos x="115" y="107"/>
                  </a:cxn>
                  <a:cxn ang="0">
                    <a:pos x="108" y="90"/>
                  </a:cxn>
                  <a:cxn ang="0">
                    <a:pos x="99" y="74"/>
                  </a:cxn>
                  <a:cxn ang="0">
                    <a:pos x="89" y="58"/>
                  </a:cxn>
                  <a:cxn ang="0">
                    <a:pos x="78" y="45"/>
                  </a:cxn>
                  <a:cxn ang="0">
                    <a:pos x="67" y="36"/>
                  </a:cxn>
                  <a:cxn ang="0">
                    <a:pos x="58" y="32"/>
                  </a:cxn>
                  <a:cxn ang="0">
                    <a:pos x="69" y="29"/>
                  </a:cxn>
                  <a:cxn ang="0">
                    <a:pos x="79" y="28"/>
                  </a:cxn>
                  <a:cxn ang="0">
                    <a:pos x="89" y="26"/>
                  </a:cxn>
                  <a:cxn ang="0">
                    <a:pos x="98" y="25"/>
                  </a:cxn>
                  <a:cxn ang="0">
                    <a:pos x="105" y="24"/>
                  </a:cxn>
                  <a:cxn ang="0">
                    <a:pos x="109" y="22"/>
                  </a:cxn>
                  <a:cxn ang="0">
                    <a:pos x="113" y="21"/>
                  </a:cxn>
                  <a:cxn ang="0">
                    <a:pos x="114" y="21"/>
                  </a:cxn>
                  <a:cxn ang="0">
                    <a:pos x="75" y="0"/>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accent2"/>
              </a:solidFill>
              <a:ln w="9525">
                <a:noFill/>
                <a:round/>
                <a:headEnd/>
                <a:tailEnd/>
              </a:ln>
            </p:spPr>
            <p:txBody>
              <a:bodyPr/>
              <a:lstStyle/>
              <a:p>
                <a:endParaRPr lang="fa-IR"/>
              </a:p>
            </p:txBody>
          </p:sp>
          <p:sp>
            <p:nvSpPr>
              <p:cNvPr id="5134" name="Freeform 14"/>
              <p:cNvSpPr>
                <a:spLocks/>
              </p:cNvSpPr>
              <p:nvPr userDrawn="1"/>
            </p:nvSpPr>
            <p:spPr bwMode="ltGray">
              <a:xfrm rot="373331" flipH="1">
                <a:off x="289" y="3135"/>
                <a:ext cx="21" cy="55"/>
              </a:xfrm>
              <a:custGeom>
                <a:avLst/>
                <a:gdLst/>
                <a:ahLst/>
                <a:cxnLst>
                  <a:cxn ang="0">
                    <a:pos x="29" y="0"/>
                  </a:cxn>
                  <a:cxn ang="0">
                    <a:pos x="23" y="0"/>
                  </a:cxn>
                  <a:cxn ang="0">
                    <a:pos x="16" y="4"/>
                  </a:cxn>
                  <a:cxn ang="0">
                    <a:pos x="9" y="9"/>
                  </a:cxn>
                  <a:cxn ang="0">
                    <a:pos x="4" y="19"/>
                  </a:cxn>
                  <a:cxn ang="0">
                    <a:pos x="1" y="30"/>
                  </a:cxn>
                  <a:cxn ang="0">
                    <a:pos x="0" y="44"/>
                  </a:cxn>
                  <a:cxn ang="0">
                    <a:pos x="3" y="60"/>
                  </a:cxn>
                  <a:cxn ang="0">
                    <a:pos x="11" y="77"/>
                  </a:cxn>
                  <a:cxn ang="0">
                    <a:pos x="15" y="53"/>
                  </a:cxn>
                  <a:cxn ang="0">
                    <a:pos x="19" y="37"/>
                  </a:cxn>
                  <a:cxn ang="0">
                    <a:pos x="23" y="22"/>
                  </a:cxn>
                  <a:cxn ang="0">
                    <a:pos x="29" y="0"/>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accent2"/>
              </a:solidFill>
              <a:ln w="9525">
                <a:noFill/>
                <a:round/>
                <a:headEnd/>
                <a:tailEnd/>
              </a:ln>
            </p:spPr>
            <p:txBody>
              <a:bodyPr/>
              <a:lstStyle/>
              <a:p>
                <a:endParaRPr lang="fa-IR"/>
              </a:p>
            </p:txBody>
          </p:sp>
          <p:grpSp>
            <p:nvGrpSpPr>
              <p:cNvPr id="5135" name="Group 15"/>
              <p:cNvGrpSpPr>
                <a:grpSpLocks/>
              </p:cNvGrpSpPr>
              <p:nvPr userDrawn="1"/>
            </p:nvGrpSpPr>
            <p:grpSpPr bwMode="auto">
              <a:xfrm rot="10886446" flipH="1">
                <a:off x="335" y="3251"/>
                <a:ext cx="608" cy="369"/>
                <a:chOff x="-366" y="1704"/>
                <a:chExt cx="608" cy="369"/>
              </a:xfrm>
            </p:grpSpPr>
            <p:sp>
              <p:nvSpPr>
                <p:cNvPr id="5136" name="Freeform 16"/>
                <p:cNvSpPr>
                  <a:spLocks/>
                </p:cNvSpPr>
                <p:nvPr userDrawn="1"/>
              </p:nvSpPr>
              <p:spPr bwMode="ltGray">
                <a:xfrm rot="4200091">
                  <a:off x="-243" y="1807"/>
                  <a:ext cx="143" cy="390"/>
                </a:xfrm>
                <a:custGeom>
                  <a:avLst/>
                  <a:gdLst/>
                  <a:ahLst/>
                  <a:cxnLst>
                    <a:cxn ang="0">
                      <a:pos x="12" y="44"/>
                    </a:cxn>
                    <a:cxn ang="0">
                      <a:pos x="6" y="72"/>
                    </a:cxn>
                    <a:cxn ang="0">
                      <a:pos x="3" y="99"/>
                    </a:cxn>
                    <a:cxn ang="0">
                      <a:pos x="0" y="125"/>
                    </a:cxn>
                    <a:cxn ang="0">
                      <a:pos x="0" y="151"/>
                    </a:cxn>
                    <a:cxn ang="0">
                      <a:pos x="3" y="180"/>
                    </a:cxn>
                    <a:cxn ang="0">
                      <a:pos x="7" y="211"/>
                    </a:cxn>
                    <a:cxn ang="0">
                      <a:pos x="16" y="247"/>
                    </a:cxn>
                    <a:cxn ang="0">
                      <a:pos x="29" y="287"/>
                    </a:cxn>
                    <a:cxn ang="0">
                      <a:pos x="43" y="325"/>
                    </a:cxn>
                    <a:cxn ang="0">
                      <a:pos x="61" y="364"/>
                    </a:cxn>
                    <a:cxn ang="0">
                      <a:pos x="83" y="406"/>
                    </a:cxn>
                    <a:cxn ang="0">
                      <a:pos x="106" y="446"/>
                    </a:cxn>
                    <a:cxn ang="0">
                      <a:pos x="132" y="483"/>
                    </a:cxn>
                    <a:cxn ang="0">
                      <a:pos x="157" y="516"/>
                    </a:cxn>
                    <a:cxn ang="0">
                      <a:pos x="182" y="544"/>
                    </a:cxn>
                    <a:cxn ang="0">
                      <a:pos x="207" y="564"/>
                    </a:cxn>
                    <a:cxn ang="0">
                      <a:pos x="160" y="501"/>
                    </a:cxn>
                    <a:cxn ang="0">
                      <a:pos x="127" y="448"/>
                    </a:cxn>
                    <a:cxn ang="0">
                      <a:pos x="103" y="405"/>
                    </a:cxn>
                    <a:cxn ang="0">
                      <a:pos x="87" y="368"/>
                    </a:cxn>
                    <a:cxn ang="0">
                      <a:pos x="75" y="337"/>
                    </a:cxn>
                    <a:cxn ang="0">
                      <a:pos x="68" y="309"/>
                    </a:cxn>
                    <a:cxn ang="0">
                      <a:pos x="63" y="285"/>
                    </a:cxn>
                    <a:cxn ang="0">
                      <a:pos x="56" y="261"/>
                    </a:cxn>
                    <a:cxn ang="0">
                      <a:pos x="44" y="205"/>
                    </a:cxn>
                    <a:cxn ang="0">
                      <a:pos x="41" y="140"/>
                    </a:cxn>
                    <a:cxn ang="0">
                      <a:pos x="43" y="68"/>
                    </a:cxn>
                    <a:cxn ang="0">
                      <a:pos x="50" y="0"/>
                    </a:cxn>
                    <a:cxn ang="0">
                      <a:pos x="12" y="44"/>
                    </a:cxn>
                  </a:cxnLst>
                  <a:rect l="0" t="0" r="r" b="b"/>
                  <a:pathLst>
                    <a:path w="207" h="564">
                      <a:moveTo>
                        <a:pt x="12" y="44"/>
                      </a:moveTo>
                      <a:lnTo>
                        <a:pt x="6" y="72"/>
                      </a:lnTo>
                      <a:lnTo>
                        <a:pt x="3" y="99"/>
                      </a:lnTo>
                      <a:lnTo>
                        <a:pt x="0" y="125"/>
                      </a:lnTo>
                      <a:lnTo>
                        <a:pt x="0" y="151"/>
                      </a:lnTo>
                      <a:lnTo>
                        <a:pt x="3" y="180"/>
                      </a:lnTo>
                      <a:lnTo>
                        <a:pt x="7" y="211"/>
                      </a:lnTo>
                      <a:lnTo>
                        <a:pt x="16" y="247"/>
                      </a:lnTo>
                      <a:lnTo>
                        <a:pt x="29" y="287"/>
                      </a:lnTo>
                      <a:lnTo>
                        <a:pt x="43" y="325"/>
                      </a:lnTo>
                      <a:lnTo>
                        <a:pt x="61" y="364"/>
                      </a:lnTo>
                      <a:lnTo>
                        <a:pt x="83" y="406"/>
                      </a:lnTo>
                      <a:lnTo>
                        <a:pt x="106" y="446"/>
                      </a:lnTo>
                      <a:lnTo>
                        <a:pt x="132" y="483"/>
                      </a:lnTo>
                      <a:lnTo>
                        <a:pt x="157" y="516"/>
                      </a:lnTo>
                      <a:lnTo>
                        <a:pt x="182" y="544"/>
                      </a:lnTo>
                      <a:lnTo>
                        <a:pt x="207" y="564"/>
                      </a:lnTo>
                      <a:lnTo>
                        <a:pt x="160" y="501"/>
                      </a:lnTo>
                      <a:lnTo>
                        <a:pt x="127" y="448"/>
                      </a:lnTo>
                      <a:lnTo>
                        <a:pt x="103" y="405"/>
                      </a:lnTo>
                      <a:lnTo>
                        <a:pt x="87" y="368"/>
                      </a:lnTo>
                      <a:lnTo>
                        <a:pt x="75" y="337"/>
                      </a:lnTo>
                      <a:lnTo>
                        <a:pt x="68" y="309"/>
                      </a:lnTo>
                      <a:lnTo>
                        <a:pt x="63" y="285"/>
                      </a:lnTo>
                      <a:lnTo>
                        <a:pt x="56" y="261"/>
                      </a:lnTo>
                      <a:lnTo>
                        <a:pt x="44" y="205"/>
                      </a:lnTo>
                      <a:lnTo>
                        <a:pt x="41" y="140"/>
                      </a:lnTo>
                      <a:lnTo>
                        <a:pt x="43" y="68"/>
                      </a:lnTo>
                      <a:lnTo>
                        <a:pt x="50" y="0"/>
                      </a:lnTo>
                      <a:lnTo>
                        <a:pt x="12" y="44"/>
                      </a:lnTo>
                      <a:close/>
                    </a:path>
                  </a:pathLst>
                </a:custGeom>
                <a:solidFill>
                  <a:schemeClr val="accent2"/>
                </a:solidFill>
                <a:ln w="9525">
                  <a:noFill/>
                  <a:round/>
                  <a:headEnd/>
                  <a:tailEnd/>
                </a:ln>
              </p:spPr>
              <p:txBody>
                <a:bodyPr/>
                <a:lstStyle/>
                <a:p>
                  <a:endParaRPr lang="fa-IR"/>
                </a:p>
              </p:txBody>
            </p:sp>
            <p:sp>
              <p:nvSpPr>
                <p:cNvPr id="5137" name="Freeform 17"/>
                <p:cNvSpPr>
                  <a:spLocks/>
                </p:cNvSpPr>
                <p:nvPr userDrawn="1"/>
              </p:nvSpPr>
              <p:spPr bwMode="ltGray">
                <a:xfrm rot="4200091">
                  <a:off x="124" y="1761"/>
                  <a:ext cx="33" cy="160"/>
                </a:xfrm>
                <a:custGeom>
                  <a:avLst/>
                  <a:gdLst/>
                  <a:ahLst/>
                  <a:cxnLst>
                    <a:cxn ang="0">
                      <a:pos x="0" y="19"/>
                    </a:cxn>
                    <a:cxn ang="0">
                      <a:pos x="14" y="55"/>
                    </a:cxn>
                    <a:cxn ang="0">
                      <a:pos x="22" y="101"/>
                    </a:cxn>
                    <a:cxn ang="0">
                      <a:pos x="24" y="159"/>
                    </a:cxn>
                    <a:cxn ang="0">
                      <a:pos x="19" y="232"/>
                    </a:cxn>
                    <a:cxn ang="0">
                      <a:pos x="45" y="217"/>
                    </a:cxn>
                    <a:cxn ang="0">
                      <a:pos x="47" y="178"/>
                    </a:cxn>
                    <a:cxn ang="0">
                      <a:pos x="47" y="140"/>
                    </a:cxn>
                    <a:cxn ang="0">
                      <a:pos x="45" y="103"/>
                    </a:cxn>
                    <a:cxn ang="0">
                      <a:pos x="41" y="71"/>
                    </a:cxn>
                    <a:cxn ang="0">
                      <a:pos x="36" y="52"/>
                    </a:cxn>
                    <a:cxn ang="0">
                      <a:pos x="29" y="34"/>
                    </a:cxn>
                    <a:cxn ang="0">
                      <a:pos x="22" y="17"/>
                    </a:cxn>
                    <a:cxn ang="0">
                      <a:pos x="13" y="0"/>
                    </a:cxn>
                    <a:cxn ang="0">
                      <a:pos x="0" y="19"/>
                    </a:cxn>
                  </a:cxnLst>
                  <a:rect l="0" t="0" r="r" b="b"/>
                  <a:pathLst>
                    <a:path w="47" h="232">
                      <a:moveTo>
                        <a:pt x="0" y="19"/>
                      </a:moveTo>
                      <a:lnTo>
                        <a:pt x="14" y="55"/>
                      </a:lnTo>
                      <a:lnTo>
                        <a:pt x="22" y="101"/>
                      </a:lnTo>
                      <a:lnTo>
                        <a:pt x="24" y="159"/>
                      </a:lnTo>
                      <a:lnTo>
                        <a:pt x="19" y="232"/>
                      </a:lnTo>
                      <a:lnTo>
                        <a:pt x="45" y="217"/>
                      </a:lnTo>
                      <a:lnTo>
                        <a:pt x="47" y="178"/>
                      </a:lnTo>
                      <a:lnTo>
                        <a:pt x="47" y="140"/>
                      </a:lnTo>
                      <a:lnTo>
                        <a:pt x="45" y="103"/>
                      </a:lnTo>
                      <a:lnTo>
                        <a:pt x="41" y="71"/>
                      </a:lnTo>
                      <a:lnTo>
                        <a:pt x="36" y="52"/>
                      </a:lnTo>
                      <a:lnTo>
                        <a:pt x="29" y="34"/>
                      </a:lnTo>
                      <a:lnTo>
                        <a:pt x="22" y="17"/>
                      </a:lnTo>
                      <a:lnTo>
                        <a:pt x="13" y="0"/>
                      </a:lnTo>
                      <a:lnTo>
                        <a:pt x="0" y="19"/>
                      </a:lnTo>
                      <a:close/>
                    </a:path>
                  </a:pathLst>
                </a:custGeom>
                <a:solidFill>
                  <a:schemeClr val="accent2"/>
                </a:solidFill>
                <a:ln w="9525">
                  <a:noFill/>
                  <a:round/>
                  <a:headEnd/>
                  <a:tailEnd/>
                </a:ln>
              </p:spPr>
              <p:txBody>
                <a:bodyPr/>
                <a:lstStyle/>
                <a:p>
                  <a:endParaRPr lang="fa-IR"/>
                </a:p>
              </p:txBody>
            </p:sp>
            <p:sp>
              <p:nvSpPr>
                <p:cNvPr id="5138" name="Freeform 18"/>
                <p:cNvSpPr>
                  <a:spLocks/>
                </p:cNvSpPr>
                <p:nvPr userDrawn="1"/>
              </p:nvSpPr>
              <p:spPr bwMode="ltGray">
                <a:xfrm rot="4200091">
                  <a:off x="199" y="1720"/>
                  <a:ext cx="60" cy="27"/>
                </a:xfrm>
                <a:custGeom>
                  <a:avLst/>
                  <a:gdLst/>
                  <a:ahLst/>
                  <a:cxnLst>
                    <a:cxn ang="0">
                      <a:pos x="87" y="22"/>
                    </a:cxn>
                    <a:cxn ang="0">
                      <a:pos x="77" y="17"/>
                    </a:cxn>
                    <a:cxn ang="0">
                      <a:pos x="68" y="12"/>
                    </a:cxn>
                    <a:cxn ang="0">
                      <a:pos x="58" y="7"/>
                    </a:cxn>
                    <a:cxn ang="0">
                      <a:pos x="47" y="5"/>
                    </a:cxn>
                    <a:cxn ang="0">
                      <a:pos x="37" y="3"/>
                    </a:cxn>
                    <a:cxn ang="0">
                      <a:pos x="26" y="2"/>
                    </a:cxn>
                    <a:cxn ang="0">
                      <a:pos x="13" y="0"/>
                    </a:cxn>
                    <a:cxn ang="0">
                      <a:pos x="0" y="2"/>
                    </a:cxn>
                    <a:cxn ang="0">
                      <a:pos x="6" y="6"/>
                    </a:cxn>
                    <a:cxn ang="0">
                      <a:pos x="14" y="10"/>
                    </a:cxn>
                    <a:cxn ang="0">
                      <a:pos x="22" y="14"/>
                    </a:cxn>
                    <a:cxn ang="0">
                      <a:pos x="33" y="18"/>
                    </a:cxn>
                    <a:cxn ang="0">
                      <a:pos x="42" y="22"/>
                    </a:cxn>
                    <a:cxn ang="0">
                      <a:pos x="52" y="27"/>
                    </a:cxn>
                    <a:cxn ang="0">
                      <a:pos x="64" y="33"/>
                    </a:cxn>
                    <a:cxn ang="0">
                      <a:pos x="74" y="40"/>
                    </a:cxn>
                    <a:cxn ang="0">
                      <a:pos x="87" y="22"/>
                    </a:cxn>
                  </a:cxnLst>
                  <a:rect l="0" t="0" r="r" b="b"/>
                  <a:pathLst>
                    <a:path w="87" h="40">
                      <a:moveTo>
                        <a:pt x="87" y="22"/>
                      </a:moveTo>
                      <a:lnTo>
                        <a:pt x="77" y="17"/>
                      </a:lnTo>
                      <a:lnTo>
                        <a:pt x="68" y="12"/>
                      </a:lnTo>
                      <a:lnTo>
                        <a:pt x="58" y="7"/>
                      </a:lnTo>
                      <a:lnTo>
                        <a:pt x="47" y="5"/>
                      </a:lnTo>
                      <a:lnTo>
                        <a:pt x="37" y="3"/>
                      </a:lnTo>
                      <a:lnTo>
                        <a:pt x="26" y="2"/>
                      </a:lnTo>
                      <a:lnTo>
                        <a:pt x="13" y="0"/>
                      </a:lnTo>
                      <a:lnTo>
                        <a:pt x="0" y="2"/>
                      </a:lnTo>
                      <a:lnTo>
                        <a:pt x="6" y="6"/>
                      </a:lnTo>
                      <a:lnTo>
                        <a:pt x="14" y="10"/>
                      </a:lnTo>
                      <a:lnTo>
                        <a:pt x="22" y="14"/>
                      </a:lnTo>
                      <a:lnTo>
                        <a:pt x="33" y="18"/>
                      </a:lnTo>
                      <a:lnTo>
                        <a:pt x="42" y="22"/>
                      </a:lnTo>
                      <a:lnTo>
                        <a:pt x="52" y="27"/>
                      </a:lnTo>
                      <a:lnTo>
                        <a:pt x="64" y="33"/>
                      </a:lnTo>
                      <a:lnTo>
                        <a:pt x="74" y="40"/>
                      </a:lnTo>
                      <a:lnTo>
                        <a:pt x="87" y="22"/>
                      </a:lnTo>
                      <a:close/>
                    </a:path>
                  </a:pathLst>
                </a:custGeom>
                <a:solidFill>
                  <a:schemeClr val="accent2"/>
                </a:solidFill>
                <a:ln w="9525">
                  <a:noFill/>
                  <a:round/>
                  <a:headEnd/>
                  <a:tailEnd/>
                </a:ln>
              </p:spPr>
              <p:txBody>
                <a:bodyPr/>
                <a:lstStyle/>
                <a:p>
                  <a:endParaRPr lang="fa-IR"/>
                </a:p>
              </p:txBody>
            </p:sp>
          </p:grpSp>
        </p:grpSp>
        <p:grpSp>
          <p:nvGrpSpPr>
            <p:cNvPr id="5139" name="Group 19"/>
            <p:cNvGrpSpPr>
              <a:grpSpLocks/>
            </p:cNvGrpSpPr>
            <p:nvPr/>
          </p:nvGrpSpPr>
          <p:grpSpPr bwMode="auto">
            <a:xfrm rot="-15351438">
              <a:off x="343" y="3854"/>
              <a:ext cx="392" cy="424"/>
              <a:chOff x="1727" y="866"/>
              <a:chExt cx="129" cy="157"/>
            </a:xfrm>
          </p:grpSpPr>
          <p:sp>
            <p:nvSpPr>
              <p:cNvPr id="5140" name="Freeform 20"/>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fa-IR"/>
              </a:p>
            </p:txBody>
          </p:sp>
          <p:sp>
            <p:nvSpPr>
              <p:cNvPr id="5141" name="Freeform 21"/>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fa-IR"/>
              </a:p>
            </p:txBody>
          </p:sp>
          <p:sp>
            <p:nvSpPr>
              <p:cNvPr id="5142" name="Freeform 22"/>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fa-IR"/>
              </a:p>
            </p:txBody>
          </p:sp>
        </p:grpSp>
        <p:grpSp>
          <p:nvGrpSpPr>
            <p:cNvPr id="5143" name="Group 23"/>
            <p:cNvGrpSpPr>
              <a:grpSpLocks/>
            </p:cNvGrpSpPr>
            <p:nvPr/>
          </p:nvGrpSpPr>
          <p:grpSpPr bwMode="auto">
            <a:xfrm rot="5003157">
              <a:off x="249" y="1102"/>
              <a:ext cx="412" cy="500"/>
              <a:chOff x="1727" y="866"/>
              <a:chExt cx="129" cy="157"/>
            </a:xfrm>
          </p:grpSpPr>
          <p:sp>
            <p:nvSpPr>
              <p:cNvPr id="5144" name="Freeform 24"/>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fa-IR"/>
              </a:p>
            </p:txBody>
          </p:sp>
          <p:sp>
            <p:nvSpPr>
              <p:cNvPr id="5145" name="Freeform 25"/>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fa-IR"/>
              </a:p>
            </p:txBody>
          </p:sp>
          <p:sp>
            <p:nvSpPr>
              <p:cNvPr id="5146" name="Freeform 26"/>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fa-IR"/>
              </a:p>
            </p:txBody>
          </p:sp>
        </p:grpSp>
        <p:grpSp>
          <p:nvGrpSpPr>
            <p:cNvPr id="5147" name="Group 27"/>
            <p:cNvGrpSpPr>
              <a:grpSpLocks/>
            </p:cNvGrpSpPr>
            <p:nvPr/>
          </p:nvGrpSpPr>
          <p:grpSpPr bwMode="auto">
            <a:xfrm>
              <a:off x="815" y="0"/>
              <a:ext cx="345" cy="367"/>
              <a:chOff x="1727" y="866"/>
              <a:chExt cx="129" cy="157"/>
            </a:xfrm>
          </p:grpSpPr>
          <p:sp>
            <p:nvSpPr>
              <p:cNvPr id="5148" name="Freeform 28"/>
              <p:cNvSpPr>
                <a:spLocks/>
              </p:cNvSpPr>
              <p:nvPr userDrawn="1"/>
            </p:nvSpPr>
            <p:spPr bwMode="ltGray">
              <a:xfrm>
                <a:off x="1727" y="866"/>
                <a:ext cx="41" cy="59"/>
              </a:xfrm>
              <a:custGeom>
                <a:avLst/>
                <a:gdLst/>
                <a:ahLst/>
                <a:cxnLst>
                  <a:cxn ang="0">
                    <a:pos x="83" y="28"/>
                  </a:cxn>
                  <a:cxn ang="0">
                    <a:pos x="27" y="0"/>
                  </a:cxn>
                  <a:cxn ang="0">
                    <a:pos x="0" y="117"/>
                  </a:cxn>
                  <a:cxn ang="0">
                    <a:pos x="83" y="28"/>
                  </a:cxn>
                </a:cxnLst>
                <a:rect l="0" t="0" r="r" b="b"/>
                <a:pathLst>
                  <a:path w="83" h="117">
                    <a:moveTo>
                      <a:pt x="83" y="28"/>
                    </a:moveTo>
                    <a:lnTo>
                      <a:pt x="27" y="0"/>
                    </a:lnTo>
                    <a:lnTo>
                      <a:pt x="0" y="117"/>
                    </a:lnTo>
                    <a:lnTo>
                      <a:pt x="83" y="28"/>
                    </a:lnTo>
                    <a:close/>
                  </a:path>
                </a:pathLst>
              </a:custGeom>
              <a:solidFill>
                <a:schemeClr val="bg2"/>
              </a:solidFill>
              <a:ln w="9525">
                <a:noFill/>
                <a:round/>
                <a:headEnd/>
                <a:tailEnd/>
              </a:ln>
            </p:spPr>
            <p:txBody>
              <a:bodyPr/>
              <a:lstStyle/>
              <a:p>
                <a:endParaRPr lang="fa-IR"/>
              </a:p>
            </p:txBody>
          </p:sp>
          <p:sp>
            <p:nvSpPr>
              <p:cNvPr id="5149" name="Freeform 29"/>
              <p:cNvSpPr>
                <a:spLocks/>
              </p:cNvSpPr>
              <p:nvPr userDrawn="1"/>
            </p:nvSpPr>
            <p:spPr bwMode="ltGray">
              <a:xfrm>
                <a:off x="1786" y="894"/>
                <a:ext cx="70" cy="49"/>
              </a:xfrm>
              <a:custGeom>
                <a:avLst/>
                <a:gdLst/>
                <a:ahLst/>
                <a:cxnLst>
                  <a:cxn ang="0">
                    <a:pos x="0" y="98"/>
                  </a:cxn>
                  <a:cxn ang="0">
                    <a:pos x="118" y="0"/>
                  </a:cxn>
                  <a:cxn ang="0">
                    <a:pos x="140" y="49"/>
                  </a:cxn>
                  <a:cxn ang="0">
                    <a:pos x="0" y="98"/>
                  </a:cxn>
                </a:cxnLst>
                <a:rect l="0" t="0" r="r" b="b"/>
                <a:pathLst>
                  <a:path w="140" h="98">
                    <a:moveTo>
                      <a:pt x="0" y="98"/>
                    </a:moveTo>
                    <a:lnTo>
                      <a:pt x="118" y="0"/>
                    </a:lnTo>
                    <a:lnTo>
                      <a:pt x="140" y="49"/>
                    </a:lnTo>
                    <a:lnTo>
                      <a:pt x="0" y="98"/>
                    </a:lnTo>
                    <a:close/>
                  </a:path>
                </a:pathLst>
              </a:custGeom>
              <a:solidFill>
                <a:schemeClr val="bg2"/>
              </a:solidFill>
              <a:ln w="9525">
                <a:noFill/>
                <a:round/>
                <a:headEnd/>
                <a:tailEnd/>
              </a:ln>
            </p:spPr>
            <p:txBody>
              <a:bodyPr/>
              <a:lstStyle/>
              <a:p>
                <a:endParaRPr lang="fa-IR"/>
              </a:p>
            </p:txBody>
          </p:sp>
          <p:sp>
            <p:nvSpPr>
              <p:cNvPr id="5150" name="Freeform 30"/>
              <p:cNvSpPr>
                <a:spLocks/>
              </p:cNvSpPr>
              <p:nvPr userDrawn="1"/>
            </p:nvSpPr>
            <p:spPr bwMode="ltGray">
              <a:xfrm>
                <a:off x="1772" y="998"/>
                <a:ext cx="73" cy="25"/>
              </a:xfrm>
              <a:custGeom>
                <a:avLst/>
                <a:gdLst/>
                <a:ahLst/>
                <a:cxnLst>
                  <a:cxn ang="0">
                    <a:pos x="0" y="7"/>
                  </a:cxn>
                  <a:cxn ang="0">
                    <a:pos x="145" y="0"/>
                  </a:cxn>
                  <a:cxn ang="0">
                    <a:pos x="131" y="49"/>
                  </a:cxn>
                  <a:cxn ang="0">
                    <a:pos x="0" y="7"/>
                  </a:cxn>
                </a:cxnLst>
                <a:rect l="0" t="0" r="r" b="b"/>
                <a:pathLst>
                  <a:path w="145" h="49">
                    <a:moveTo>
                      <a:pt x="0" y="7"/>
                    </a:moveTo>
                    <a:lnTo>
                      <a:pt x="145" y="0"/>
                    </a:lnTo>
                    <a:lnTo>
                      <a:pt x="131" y="49"/>
                    </a:lnTo>
                    <a:lnTo>
                      <a:pt x="0" y="7"/>
                    </a:lnTo>
                    <a:close/>
                  </a:path>
                </a:pathLst>
              </a:custGeom>
              <a:solidFill>
                <a:schemeClr val="bg2"/>
              </a:solidFill>
              <a:ln w="9525">
                <a:noFill/>
                <a:round/>
                <a:headEnd/>
                <a:tailEnd/>
              </a:ln>
            </p:spPr>
            <p:txBody>
              <a:bodyPr/>
              <a:lstStyle/>
              <a:p>
                <a:endParaRPr lang="fa-IR"/>
              </a:p>
            </p:txBody>
          </p:sp>
        </p:grpSp>
        <p:sp>
          <p:nvSpPr>
            <p:cNvPr id="5151" name="Freeform 31"/>
            <p:cNvSpPr>
              <a:spLocks/>
            </p:cNvSpPr>
            <p:nvPr/>
          </p:nvSpPr>
          <p:spPr bwMode="ltGray">
            <a:xfrm>
              <a:off x="87" y="94"/>
              <a:ext cx="699" cy="756"/>
            </a:xfrm>
            <a:custGeom>
              <a:avLst/>
              <a:gdLst/>
              <a:ahLst/>
              <a:cxnLst>
                <a:cxn ang="0">
                  <a:pos x="1" y="392"/>
                </a:cxn>
                <a:cxn ang="0">
                  <a:pos x="3" y="252"/>
                </a:cxn>
                <a:cxn ang="0">
                  <a:pos x="21" y="210"/>
                </a:cxn>
                <a:cxn ang="0">
                  <a:pos x="29" y="182"/>
                </a:cxn>
                <a:cxn ang="0">
                  <a:pos x="39" y="154"/>
                </a:cxn>
                <a:cxn ang="0">
                  <a:pos x="51" y="138"/>
                </a:cxn>
                <a:cxn ang="0">
                  <a:pos x="111" y="74"/>
                </a:cxn>
                <a:cxn ang="0">
                  <a:pos x="169" y="30"/>
                </a:cxn>
                <a:cxn ang="0">
                  <a:pos x="225" y="10"/>
                </a:cxn>
                <a:cxn ang="0">
                  <a:pos x="249" y="4"/>
                </a:cxn>
                <a:cxn ang="0">
                  <a:pos x="265" y="0"/>
                </a:cxn>
                <a:cxn ang="0">
                  <a:pos x="357" y="2"/>
                </a:cxn>
                <a:cxn ang="0">
                  <a:pos x="385" y="6"/>
                </a:cxn>
                <a:cxn ang="0">
                  <a:pos x="489" y="40"/>
                </a:cxn>
                <a:cxn ang="0">
                  <a:pos x="619" y="128"/>
                </a:cxn>
                <a:cxn ang="0">
                  <a:pos x="653" y="178"/>
                </a:cxn>
                <a:cxn ang="0">
                  <a:pos x="693" y="322"/>
                </a:cxn>
                <a:cxn ang="0">
                  <a:pos x="687" y="434"/>
                </a:cxn>
                <a:cxn ang="0">
                  <a:pos x="665" y="538"/>
                </a:cxn>
                <a:cxn ang="0">
                  <a:pos x="639" y="564"/>
                </a:cxn>
                <a:cxn ang="0">
                  <a:pos x="631" y="580"/>
                </a:cxn>
                <a:cxn ang="0">
                  <a:pos x="607" y="588"/>
                </a:cxn>
                <a:cxn ang="0">
                  <a:pos x="473" y="664"/>
                </a:cxn>
                <a:cxn ang="0">
                  <a:pos x="449" y="678"/>
                </a:cxn>
                <a:cxn ang="0">
                  <a:pos x="405" y="684"/>
                </a:cxn>
                <a:cxn ang="0">
                  <a:pos x="375" y="690"/>
                </a:cxn>
                <a:cxn ang="0">
                  <a:pos x="267" y="684"/>
                </a:cxn>
                <a:cxn ang="0">
                  <a:pos x="259" y="722"/>
                </a:cxn>
                <a:cxn ang="0">
                  <a:pos x="241" y="756"/>
                </a:cxn>
                <a:cxn ang="0">
                  <a:pos x="185" y="728"/>
                </a:cxn>
                <a:cxn ang="0">
                  <a:pos x="163" y="720"/>
                </a:cxn>
                <a:cxn ang="0">
                  <a:pos x="151" y="716"/>
                </a:cxn>
                <a:cxn ang="0">
                  <a:pos x="195" y="674"/>
                </a:cxn>
                <a:cxn ang="0">
                  <a:pos x="211" y="644"/>
                </a:cxn>
                <a:cxn ang="0">
                  <a:pos x="209" y="626"/>
                </a:cxn>
                <a:cxn ang="0">
                  <a:pos x="195" y="620"/>
                </a:cxn>
                <a:cxn ang="0">
                  <a:pos x="165" y="596"/>
                </a:cxn>
                <a:cxn ang="0">
                  <a:pos x="99" y="534"/>
                </a:cxn>
                <a:cxn ang="0">
                  <a:pos x="61" y="506"/>
                </a:cxn>
                <a:cxn ang="0">
                  <a:pos x="23" y="470"/>
                </a:cxn>
                <a:cxn ang="0">
                  <a:pos x="7" y="434"/>
                </a:cxn>
                <a:cxn ang="0">
                  <a:pos x="5" y="396"/>
                </a:cxn>
                <a:cxn ang="0">
                  <a:pos x="1" y="392"/>
                </a:cxn>
              </a:cxnLst>
              <a:rect l="0" t="0" r="r" b="b"/>
              <a:pathLst>
                <a:path w="699" h="756">
                  <a:moveTo>
                    <a:pt x="1" y="392"/>
                  </a:moveTo>
                  <a:cubicBezTo>
                    <a:pt x="2" y="345"/>
                    <a:pt x="2" y="299"/>
                    <a:pt x="3" y="252"/>
                  </a:cubicBezTo>
                  <a:cubicBezTo>
                    <a:pt x="3" y="238"/>
                    <a:pt x="16" y="224"/>
                    <a:pt x="21" y="210"/>
                  </a:cubicBezTo>
                  <a:cubicBezTo>
                    <a:pt x="24" y="202"/>
                    <a:pt x="29" y="182"/>
                    <a:pt x="29" y="182"/>
                  </a:cubicBezTo>
                  <a:cubicBezTo>
                    <a:pt x="32" y="173"/>
                    <a:pt x="34" y="163"/>
                    <a:pt x="39" y="154"/>
                  </a:cubicBezTo>
                  <a:cubicBezTo>
                    <a:pt x="42" y="148"/>
                    <a:pt x="51" y="138"/>
                    <a:pt x="51" y="138"/>
                  </a:cubicBezTo>
                  <a:cubicBezTo>
                    <a:pt x="58" y="116"/>
                    <a:pt x="88" y="82"/>
                    <a:pt x="111" y="74"/>
                  </a:cubicBezTo>
                  <a:cubicBezTo>
                    <a:pt x="128" y="61"/>
                    <a:pt x="149" y="37"/>
                    <a:pt x="169" y="30"/>
                  </a:cubicBezTo>
                  <a:cubicBezTo>
                    <a:pt x="182" y="17"/>
                    <a:pt x="207" y="15"/>
                    <a:pt x="225" y="10"/>
                  </a:cubicBezTo>
                  <a:cubicBezTo>
                    <a:pt x="233" y="8"/>
                    <a:pt x="241" y="6"/>
                    <a:pt x="249" y="4"/>
                  </a:cubicBezTo>
                  <a:cubicBezTo>
                    <a:pt x="254" y="3"/>
                    <a:pt x="265" y="0"/>
                    <a:pt x="265" y="0"/>
                  </a:cubicBezTo>
                  <a:cubicBezTo>
                    <a:pt x="296" y="1"/>
                    <a:pt x="326" y="0"/>
                    <a:pt x="357" y="2"/>
                  </a:cubicBezTo>
                  <a:cubicBezTo>
                    <a:pt x="366" y="2"/>
                    <a:pt x="385" y="6"/>
                    <a:pt x="385" y="6"/>
                  </a:cubicBezTo>
                  <a:cubicBezTo>
                    <a:pt x="417" y="17"/>
                    <a:pt x="463" y="14"/>
                    <a:pt x="489" y="40"/>
                  </a:cubicBezTo>
                  <a:cubicBezTo>
                    <a:pt x="528" y="60"/>
                    <a:pt x="592" y="105"/>
                    <a:pt x="619" y="128"/>
                  </a:cubicBezTo>
                  <a:cubicBezTo>
                    <a:pt x="635" y="134"/>
                    <a:pt x="643" y="164"/>
                    <a:pt x="653" y="178"/>
                  </a:cubicBezTo>
                  <a:cubicBezTo>
                    <a:pt x="667" y="234"/>
                    <a:pt x="687" y="265"/>
                    <a:pt x="693" y="322"/>
                  </a:cubicBezTo>
                  <a:cubicBezTo>
                    <a:pt x="699" y="365"/>
                    <a:pt x="692" y="398"/>
                    <a:pt x="687" y="434"/>
                  </a:cubicBezTo>
                  <a:cubicBezTo>
                    <a:pt x="686" y="469"/>
                    <a:pt x="691" y="510"/>
                    <a:pt x="665" y="538"/>
                  </a:cubicBezTo>
                  <a:cubicBezTo>
                    <a:pt x="657" y="547"/>
                    <a:pt x="644" y="553"/>
                    <a:pt x="639" y="564"/>
                  </a:cubicBezTo>
                  <a:cubicBezTo>
                    <a:pt x="636" y="569"/>
                    <a:pt x="636" y="576"/>
                    <a:pt x="631" y="580"/>
                  </a:cubicBezTo>
                  <a:cubicBezTo>
                    <a:pt x="624" y="585"/>
                    <a:pt x="607" y="588"/>
                    <a:pt x="607" y="588"/>
                  </a:cubicBezTo>
                  <a:cubicBezTo>
                    <a:pt x="581" y="602"/>
                    <a:pt x="499" y="649"/>
                    <a:pt x="473" y="664"/>
                  </a:cubicBezTo>
                  <a:cubicBezTo>
                    <a:pt x="465" y="666"/>
                    <a:pt x="449" y="678"/>
                    <a:pt x="449" y="678"/>
                  </a:cubicBezTo>
                  <a:cubicBezTo>
                    <a:pt x="438" y="685"/>
                    <a:pt x="417" y="679"/>
                    <a:pt x="405" y="684"/>
                  </a:cubicBezTo>
                  <a:cubicBezTo>
                    <a:pt x="396" y="687"/>
                    <a:pt x="385" y="688"/>
                    <a:pt x="375" y="690"/>
                  </a:cubicBezTo>
                  <a:cubicBezTo>
                    <a:pt x="328" y="689"/>
                    <a:pt x="307" y="687"/>
                    <a:pt x="267" y="684"/>
                  </a:cubicBezTo>
                  <a:cubicBezTo>
                    <a:pt x="249" y="690"/>
                    <a:pt x="264" y="683"/>
                    <a:pt x="259" y="722"/>
                  </a:cubicBezTo>
                  <a:cubicBezTo>
                    <a:pt x="258" y="733"/>
                    <a:pt x="250" y="750"/>
                    <a:pt x="241" y="756"/>
                  </a:cubicBezTo>
                  <a:cubicBezTo>
                    <a:pt x="218" y="752"/>
                    <a:pt x="207" y="735"/>
                    <a:pt x="185" y="728"/>
                  </a:cubicBezTo>
                  <a:cubicBezTo>
                    <a:pt x="176" y="725"/>
                    <a:pt x="171" y="724"/>
                    <a:pt x="163" y="720"/>
                  </a:cubicBezTo>
                  <a:cubicBezTo>
                    <a:pt x="159" y="718"/>
                    <a:pt x="151" y="716"/>
                    <a:pt x="151" y="716"/>
                  </a:cubicBezTo>
                  <a:cubicBezTo>
                    <a:pt x="157" y="695"/>
                    <a:pt x="180" y="689"/>
                    <a:pt x="195" y="674"/>
                  </a:cubicBezTo>
                  <a:cubicBezTo>
                    <a:pt x="198" y="665"/>
                    <a:pt x="205" y="652"/>
                    <a:pt x="211" y="644"/>
                  </a:cubicBezTo>
                  <a:cubicBezTo>
                    <a:pt x="210" y="638"/>
                    <a:pt x="212" y="631"/>
                    <a:pt x="209" y="626"/>
                  </a:cubicBezTo>
                  <a:cubicBezTo>
                    <a:pt x="207" y="621"/>
                    <a:pt x="199" y="623"/>
                    <a:pt x="195" y="620"/>
                  </a:cubicBezTo>
                  <a:cubicBezTo>
                    <a:pt x="185" y="612"/>
                    <a:pt x="173" y="606"/>
                    <a:pt x="165" y="596"/>
                  </a:cubicBezTo>
                  <a:cubicBezTo>
                    <a:pt x="146" y="573"/>
                    <a:pt x="123" y="552"/>
                    <a:pt x="99" y="534"/>
                  </a:cubicBezTo>
                  <a:cubicBezTo>
                    <a:pt x="87" y="525"/>
                    <a:pt x="72" y="517"/>
                    <a:pt x="61" y="506"/>
                  </a:cubicBezTo>
                  <a:cubicBezTo>
                    <a:pt x="49" y="494"/>
                    <a:pt x="37" y="480"/>
                    <a:pt x="23" y="470"/>
                  </a:cubicBezTo>
                  <a:cubicBezTo>
                    <a:pt x="13" y="456"/>
                    <a:pt x="10" y="451"/>
                    <a:pt x="7" y="434"/>
                  </a:cubicBezTo>
                  <a:cubicBezTo>
                    <a:pt x="6" y="421"/>
                    <a:pt x="7" y="408"/>
                    <a:pt x="5" y="396"/>
                  </a:cubicBezTo>
                  <a:cubicBezTo>
                    <a:pt x="5" y="394"/>
                    <a:pt x="0" y="391"/>
                    <a:pt x="1" y="392"/>
                  </a:cubicBezTo>
                  <a:close/>
                </a:path>
              </a:pathLst>
            </a:custGeom>
            <a:solidFill>
              <a:schemeClr val="accent1">
                <a:alpha val="50000"/>
              </a:schemeClr>
            </a:solidFill>
            <a:ln w="9525">
              <a:noFill/>
              <a:round/>
              <a:headEnd/>
              <a:tailEnd/>
            </a:ln>
            <a:effectLst/>
          </p:spPr>
          <p:txBody>
            <a:bodyPr/>
            <a:lstStyle/>
            <a:p>
              <a:endParaRPr lang="fa-IR"/>
            </a:p>
          </p:txBody>
        </p:sp>
        <p:sp>
          <p:nvSpPr>
            <p:cNvPr id="5152" name="Freeform 32"/>
            <p:cNvSpPr>
              <a:spLocks/>
            </p:cNvSpPr>
            <p:nvPr/>
          </p:nvSpPr>
          <p:spPr bwMode="ltGray">
            <a:xfrm rot="828663">
              <a:off x="242" y="3404"/>
              <a:ext cx="132" cy="167"/>
            </a:xfrm>
            <a:custGeom>
              <a:avLst/>
              <a:gdLst/>
              <a:ahLst/>
              <a:cxnLst>
                <a:cxn ang="0">
                  <a:pos x="0" y="0"/>
                </a:cxn>
                <a:cxn ang="0">
                  <a:pos x="5" y="1"/>
                </a:cxn>
                <a:cxn ang="0">
                  <a:pos x="18" y="5"/>
                </a:cxn>
                <a:cxn ang="0">
                  <a:pos x="37" y="12"/>
                </a:cxn>
                <a:cxn ang="0">
                  <a:pos x="58" y="24"/>
                </a:cxn>
                <a:cxn ang="0">
                  <a:pos x="78" y="44"/>
                </a:cxn>
                <a:cxn ang="0">
                  <a:pos x="96" y="71"/>
                </a:cxn>
                <a:cxn ang="0">
                  <a:pos x="107" y="108"/>
                </a:cxn>
                <a:cxn ang="0">
                  <a:pos x="109" y="156"/>
                </a:cxn>
                <a:cxn ang="0">
                  <a:pos x="105" y="156"/>
                </a:cxn>
                <a:cxn ang="0">
                  <a:pos x="99" y="156"/>
                </a:cxn>
                <a:cxn ang="0">
                  <a:pos x="93" y="156"/>
                </a:cxn>
                <a:cxn ang="0">
                  <a:pos x="87" y="154"/>
                </a:cxn>
                <a:cxn ang="0">
                  <a:pos x="81" y="153"/>
                </a:cxn>
                <a:cxn ang="0">
                  <a:pos x="74" y="150"/>
                </a:cxn>
                <a:cxn ang="0">
                  <a:pos x="66" y="145"/>
                </a:cxn>
                <a:cxn ang="0">
                  <a:pos x="58" y="139"/>
                </a:cxn>
                <a:cxn ang="0">
                  <a:pos x="53" y="126"/>
                </a:cxn>
                <a:cxn ang="0">
                  <a:pos x="53" y="111"/>
                </a:cxn>
                <a:cxn ang="0">
                  <a:pos x="56" y="96"/>
                </a:cxn>
                <a:cxn ang="0">
                  <a:pos x="59" y="80"/>
                </a:cxn>
                <a:cxn ang="0">
                  <a:pos x="56" y="62"/>
                </a:cxn>
                <a:cxn ang="0">
                  <a:pos x="48" y="43"/>
                </a:cxn>
                <a:cxn ang="0">
                  <a:pos x="31" y="23"/>
                </a:cxn>
                <a:cxn ang="0">
                  <a:pos x="0" y="0"/>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folHlink"/>
            </a:solidFill>
            <a:ln w="9525">
              <a:noFill/>
              <a:round/>
              <a:headEnd/>
              <a:tailEnd/>
            </a:ln>
          </p:spPr>
          <p:txBody>
            <a:bodyPr/>
            <a:lstStyle/>
            <a:p>
              <a:endParaRPr lang="fa-IR"/>
            </a:p>
          </p:txBody>
        </p:sp>
        <p:sp>
          <p:nvSpPr>
            <p:cNvPr id="5153" name="Freeform 33"/>
            <p:cNvSpPr>
              <a:spLocks/>
            </p:cNvSpPr>
            <p:nvPr/>
          </p:nvSpPr>
          <p:spPr bwMode="ltGray">
            <a:xfrm rot="828663">
              <a:off x="266" y="3592"/>
              <a:ext cx="66" cy="43"/>
            </a:xfrm>
            <a:custGeom>
              <a:avLst/>
              <a:gdLst/>
              <a:ahLst/>
              <a:cxnLst>
                <a:cxn ang="0">
                  <a:pos x="0" y="0"/>
                </a:cxn>
                <a:cxn ang="0">
                  <a:pos x="1" y="1"/>
                </a:cxn>
                <a:cxn ang="0">
                  <a:pos x="6" y="3"/>
                </a:cxn>
                <a:cxn ang="0">
                  <a:pos x="13" y="8"/>
                </a:cxn>
                <a:cxn ang="0">
                  <a:pos x="21" y="12"/>
                </a:cxn>
                <a:cxn ang="0">
                  <a:pos x="29" y="15"/>
                </a:cxn>
                <a:cxn ang="0">
                  <a:pos x="38" y="17"/>
                </a:cxn>
                <a:cxn ang="0">
                  <a:pos x="46" y="18"/>
                </a:cxn>
                <a:cxn ang="0">
                  <a:pos x="54" y="16"/>
                </a:cxn>
                <a:cxn ang="0">
                  <a:pos x="53" y="25"/>
                </a:cxn>
                <a:cxn ang="0">
                  <a:pos x="50" y="33"/>
                </a:cxn>
                <a:cxn ang="0">
                  <a:pos x="44" y="38"/>
                </a:cxn>
                <a:cxn ang="0">
                  <a:pos x="37" y="40"/>
                </a:cxn>
                <a:cxn ang="0">
                  <a:pos x="28" y="39"/>
                </a:cxn>
                <a:cxn ang="0">
                  <a:pos x="19" y="32"/>
                </a:cxn>
                <a:cxn ang="0">
                  <a:pos x="10" y="20"/>
                </a:cxn>
                <a:cxn ang="0">
                  <a:pos x="0" y="0"/>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folHlink"/>
            </a:solidFill>
            <a:ln w="9525">
              <a:noFill/>
              <a:round/>
              <a:headEnd/>
              <a:tailEnd/>
            </a:ln>
          </p:spPr>
          <p:txBody>
            <a:bodyPr/>
            <a:lstStyle/>
            <a:p>
              <a:endParaRPr lang="fa-IR"/>
            </a:p>
          </p:txBody>
        </p:sp>
        <p:sp>
          <p:nvSpPr>
            <p:cNvPr id="5154" name="Freeform 34"/>
            <p:cNvSpPr>
              <a:spLocks/>
            </p:cNvSpPr>
            <p:nvPr/>
          </p:nvSpPr>
          <p:spPr bwMode="ltGray">
            <a:xfrm>
              <a:off x="11" y="4110"/>
              <a:ext cx="118" cy="209"/>
            </a:xfrm>
            <a:custGeom>
              <a:avLst/>
              <a:gdLst/>
              <a:ahLst/>
              <a:cxnLst>
                <a:cxn ang="0">
                  <a:pos x="0" y="0"/>
                </a:cxn>
                <a:cxn ang="0">
                  <a:pos x="6" y="8"/>
                </a:cxn>
                <a:cxn ang="0">
                  <a:pos x="15" y="19"/>
                </a:cxn>
                <a:cxn ang="0">
                  <a:pos x="26" y="33"/>
                </a:cxn>
                <a:cxn ang="0">
                  <a:pos x="38" y="51"/>
                </a:cxn>
                <a:cxn ang="0">
                  <a:pos x="54" y="72"/>
                </a:cxn>
                <a:cxn ang="0">
                  <a:pos x="67" y="94"/>
                </a:cxn>
                <a:cxn ang="0">
                  <a:pos x="79" y="119"/>
                </a:cxn>
                <a:cxn ang="0">
                  <a:pos x="87" y="146"/>
                </a:cxn>
                <a:cxn ang="0">
                  <a:pos x="94" y="175"/>
                </a:cxn>
                <a:cxn ang="0">
                  <a:pos x="91" y="209"/>
                </a:cxn>
                <a:cxn ang="0">
                  <a:pos x="118" y="209"/>
                </a:cxn>
                <a:cxn ang="0">
                  <a:pos x="117" y="177"/>
                </a:cxn>
                <a:cxn ang="0">
                  <a:pos x="104" y="119"/>
                </a:cxn>
                <a:cxn ang="0">
                  <a:pos x="82" y="69"/>
                </a:cxn>
                <a:cxn ang="0">
                  <a:pos x="47" y="27"/>
                </a:cxn>
                <a:cxn ang="0">
                  <a:pos x="0" y="0"/>
                </a:cxn>
              </a:cxnLst>
              <a:rect l="0" t="0" r="r" b="b"/>
              <a:pathLst>
                <a:path w="118" h="209">
                  <a:moveTo>
                    <a:pt x="0" y="0"/>
                  </a:moveTo>
                  <a:lnTo>
                    <a:pt x="6" y="8"/>
                  </a:lnTo>
                  <a:lnTo>
                    <a:pt x="15" y="19"/>
                  </a:lnTo>
                  <a:lnTo>
                    <a:pt x="26" y="33"/>
                  </a:lnTo>
                  <a:lnTo>
                    <a:pt x="38" y="51"/>
                  </a:lnTo>
                  <a:lnTo>
                    <a:pt x="54" y="72"/>
                  </a:lnTo>
                  <a:lnTo>
                    <a:pt x="67" y="94"/>
                  </a:lnTo>
                  <a:lnTo>
                    <a:pt x="79" y="119"/>
                  </a:lnTo>
                  <a:lnTo>
                    <a:pt x="87" y="146"/>
                  </a:lnTo>
                  <a:lnTo>
                    <a:pt x="94" y="175"/>
                  </a:lnTo>
                  <a:lnTo>
                    <a:pt x="91" y="209"/>
                  </a:lnTo>
                  <a:lnTo>
                    <a:pt x="118" y="209"/>
                  </a:lnTo>
                  <a:lnTo>
                    <a:pt x="117" y="177"/>
                  </a:lnTo>
                  <a:lnTo>
                    <a:pt x="104" y="119"/>
                  </a:lnTo>
                  <a:lnTo>
                    <a:pt x="82" y="69"/>
                  </a:lnTo>
                  <a:lnTo>
                    <a:pt x="47" y="27"/>
                  </a:lnTo>
                  <a:lnTo>
                    <a:pt x="0" y="0"/>
                  </a:lnTo>
                  <a:close/>
                </a:path>
              </a:pathLst>
            </a:custGeom>
            <a:solidFill>
              <a:schemeClr val="folHlink"/>
            </a:solidFill>
            <a:ln w="9525">
              <a:noFill/>
              <a:round/>
              <a:headEnd/>
              <a:tailEnd/>
            </a:ln>
          </p:spPr>
          <p:txBody>
            <a:bodyPr/>
            <a:lstStyle/>
            <a:p>
              <a:endParaRPr lang="fa-IR"/>
            </a:p>
          </p:txBody>
        </p:sp>
        <p:sp>
          <p:nvSpPr>
            <p:cNvPr id="5155" name="Freeform 35"/>
            <p:cNvSpPr>
              <a:spLocks/>
            </p:cNvSpPr>
            <p:nvPr/>
          </p:nvSpPr>
          <p:spPr bwMode="ltGray">
            <a:xfrm>
              <a:off x="0" y="3968"/>
              <a:ext cx="130" cy="128"/>
            </a:xfrm>
            <a:custGeom>
              <a:avLst/>
              <a:gdLst/>
              <a:ahLst/>
              <a:cxnLst>
                <a:cxn ang="0">
                  <a:pos x="103" y="0"/>
                </a:cxn>
                <a:cxn ang="0">
                  <a:pos x="130" y="128"/>
                </a:cxn>
                <a:cxn ang="0">
                  <a:pos x="125" y="126"/>
                </a:cxn>
                <a:cxn ang="0">
                  <a:pos x="111" y="121"/>
                </a:cxn>
                <a:cxn ang="0">
                  <a:pos x="92" y="111"/>
                </a:cxn>
                <a:cxn ang="0">
                  <a:pos x="68" y="103"/>
                </a:cxn>
                <a:cxn ang="0">
                  <a:pos x="41" y="94"/>
                </a:cxn>
                <a:cxn ang="0">
                  <a:pos x="19" y="90"/>
                </a:cxn>
                <a:cxn ang="0">
                  <a:pos x="0" y="93"/>
                </a:cxn>
                <a:cxn ang="0">
                  <a:pos x="0" y="72"/>
                </a:cxn>
                <a:cxn ang="0">
                  <a:pos x="12" y="70"/>
                </a:cxn>
                <a:cxn ang="0">
                  <a:pos x="24" y="66"/>
                </a:cxn>
                <a:cxn ang="0">
                  <a:pos x="38" y="66"/>
                </a:cxn>
                <a:cxn ang="0">
                  <a:pos x="51" y="67"/>
                </a:cxn>
                <a:cxn ang="0">
                  <a:pos x="65" y="70"/>
                </a:cxn>
                <a:cxn ang="0">
                  <a:pos x="78" y="78"/>
                </a:cxn>
                <a:cxn ang="0">
                  <a:pos x="81" y="74"/>
                </a:cxn>
                <a:cxn ang="0">
                  <a:pos x="81" y="58"/>
                </a:cxn>
                <a:cxn ang="0">
                  <a:pos x="82" y="37"/>
                </a:cxn>
                <a:cxn ang="0">
                  <a:pos x="82" y="29"/>
                </a:cxn>
                <a:cxn ang="0">
                  <a:pos x="80" y="29"/>
                </a:cxn>
                <a:cxn ang="0">
                  <a:pos x="77" y="27"/>
                </a:cxn>
                <a:cxn ang="0">
                  <a:pos x="76" y="22"/>
                </a:cxn>
                <a:cxn ang="0">
                  <a:pos x="75" y="19"/>
                </a:cxn>
                <a:cxn ang="0">
                  <a:pos x="76" y="15"/>
                </a:cxn>
                <a:cxn ang="0">
                  <a:pos x="79" y="10"/>
                </a:cxn>
                <a:cxn ang="0">
                  <a:pos x="89" y="6"/>
                </a:cxn>
                <a:cxn ang="0">
                  <a:pos x="103" y="0"/>
                </a:cxn>
              </a:cxnLst>
              <a:rect l="0" t="0" r="r" b="b"/>
              <a:pathLst>
                <a:path w="130" h="128">
                  <a:moveTo>
                    <a:pt x="103" y="0"/>
                  </a:moveTo>
                  <a:lnTo>
                    <a:pt x="130" y="128"/>
                  </a:lnTo>
                  <a:lnTo>
                    <a:pt x="125" y="126"/>
                  </a:lnTo>
                  <a:lnTo>
                    <a:pt x="111" y="121"/>
                  </a:lnTo>
                  <a:lnTo>
                    <a:pt x="92" y="111"/>
                  </a:lnTo>
                  <a:lnTo>
                    <a:pt x="68" y="103"/>
                  </a:lnTo>
                  <a:lnTo>
                    <a:pt x="41" y="94"/>
                  </a:lnTo>
                  <a:lnTo>
                    <a:pt x="19" y="90"/>
                  </a:lnTo>
                  <a:lnTo>
                    <a:pt x="0" y="93"/>
                  </a:lnTo>
                  <a:lnTo>
                    <a:pt x="0" y="72"/>
                  </a:lnTo>
                  <a:lnTo>
                    <a:pt x="12" y="70"/>
                  </a:lnTo>
                  <a:lnTo>
                    <a:pt x="24" y="66"/>
                  </a:lnTo>
                  <a:lnTo>
                    <a:pt x="38" y="66"/>
                  </a:lnTo>
                  <a:lnTo>
                    <a:pt x="51" y="67"/>
                  </a:lnTo>
                  <a:lnTo>
                    <a:pt x="65" y="70"/>
                  </a:lnTo>
                  <a:lnTo>
                    <a:pt x="78" y="78"/>
                  </a:lnTo>
                  <a:lnTo>
                    <a:pt x="81" y="74"/>
                  </a:lnTo>
                  <a:lnTo>
                    <a:pt x="81" y="58"/>
                  </a:lnTo>
                  <a:lnTo>
                    <a:pt x="82" y="37"/>
                  </a:lnTo>
                  <a:lnTo>
                    <a:pt x="82" y="29"/>
                  </a:lnTo>
                  <a:lnTo>
                    <a:pt x="80" y="29"/>
                  </a:lnTo>
                  <a:lnTo>
                    <a:pt x="77" y="27"/>
                  </a:lnTo>
                  <a:lnTo>
                    <a:pt x="76" y="22"/>
                  </a:lnTo>
                  <a:lnTo>
                    <a:pt x="75" y="19"/>
                  </a:lnTo>
                  <a:lnTo>
                    <a:pt x="76" y="15"/>
                  </a:lnTo>
                  <a:lnTo>
                    <a:pt x="79" y="10"/>
                  </a:lnTo>
                  <a:lnTo>
                    <a:pt x="89" y="6"/>
                  </a:lnTo>
                  <a:lnTo>
                    <a:pt x="103" y="0"/>
                  </a:lnTo>
                  <a:close/>
                </a:path>
              </a:pathLst>
            </a:custGeom>
            <a:solidFill>
              <a:schemeClr val="folHlink"/>
            </a:solidFill>
            <a:ln w="9525">
              <a:noFill/>
              <a:round/>
              <a:headEnd/>
              <a:tailEnd/>
            </a:ln>
          </p:spPr>
          <p:txBody>
            <a:bodyPr/>
            <a:lstStyle/>
            <a:p>
              <a:endParaRPr lang="fa-IR"/>
            </a:p>
          </p:txBody>
        </p:sp>
        <p:sp>
          <p:nvSpPr>
            <p:cNvPr id="5156" name="Freeform 36"/>
            <p:cNvSpPr>
              <a:spLocks/>
            </p:cNvSpPr>
            <p:nvPr/>
          </p:nvSpPr>
          <p:spPr bwMode="ltGray">
            <a:xfrm>
              <a:off x="0" y="3949"/>
              <a:ext cx="47" cy="86"/>
            </a:xfrm>
            <a:custGeom>
              <a:avLst/>
              <a:gdLst/>
              <a:ahLst/>
              <a:cxnLst>
                <a:cxn ang="0">
                  <a:pos x="37" y="0"/>
                </a:cxn>
                <a:cxn ang="0">
                  <a:pos x="15" y="37"/>
                </a:cxn>
                <a:cxn ang="0">
                  <a:pos x="0" y="59"/>
                </a:cxn>
                <a:cxn ang="0">
                  <a:pos x="0" y="86"/>
                </a:cxn>
                <a:cxn ang="0">
                  <a:pos x="8" y="82"/>
                </a:cxn>
                <a:cxn ang="0">
                  <a:pos x="20" y="73"/>
                </a:cxn>
                <a:cxn ang="0">
                  <a:pos x="33" y="63"/>
                </a:cxn>
                <a:cxn ang="0">
                  <a:pos x="42" y="51"/>
                </a:cxn>
                <a:cxn ang="0">
                  <a:pos x="47" y="36"/>
                </a:cxn>
                <a:cxn ang="0">
                  <a:pos x="46" y="19"/>
                </a:cxn>
                <a:cxn ang="0">
                  <a:pos x="37" y="0"/>
                </a:cxn>
              </a:cxnLst>
              <a:rect l="0" t="0" r="r" b="b"/>
              <a:pathLst>
                <a:path w="47" h="86">
                  <a:moveTo>
                    <a:pt x="37" y="0"/>
                  </a:moveTo>
                  <a:lnTo>
                    <a:pt x="15" y="37"/>
                  </a:lnTo>
                  <a:lnTo>
                    <a:pt x="0" y="59"/>
                  </a:lnTo>
                  <a:lnTo>
                    <a:pt x="0" y="86"/>
                  </a:lnTo>
                  <a:lnTo>
                    <a:pt x="8" y="82"/>
                  </a:lnTo>
                  <a:lnTo>
                    <a:pt x="20" y="73"/>
                  </a:lnTo>
                  <a:lnTo>
                    <a:pt x="33" y="63"/>
                  </a:lnTo>
                  <a:lnTo>
                    <a:pt x="42" y="51"/>
                  </a:lnTo>
                  <a:lnTo>
                    <a:pt x="47" y="36"/>
                  </a:lnTo>
                  <a:lnTo>
                    <a:pt x="46" y="19"/>
                  </a:lnTo>
                  <a:lnTo>
                    <a:pt x="37" y="0"/>
                  </a:lnTo>
                  <a:close/>
                </a:path>
              </a:pathLst>
            </a:custGeom>
            <a:solidFill>
              <a:schemeClr val="folHlink"/>
            </a:solidFill>
            <a:ln w="9525">
              <a:noFill/>
              <a:round/>
              <a:headEnd/>
              <a:tailEnd/>
            </a:ln>
          </p:spPr>
          <p:txBody>
            <a:bodyPr/>
            <a:lstStyle/>
            <a:p>
              <a:endParaRPr lang="fa-IR"/>
            </a:p>
          </p:txBody>
        </p:sp>
        <p:sp>
          <p:nvSpPr>
            <p:cNvPr id="5157" name="Freeform 37"/>
            <p:cNvSpPr>
              <a:spLocks/>
            </p:cNvSpPr>
            <p:nvPr/>
          </p:nvSpPr>
          <p:spPr bwMode="ltGray">
            <a:xfrm>
              <a:off x="0" y="3239"/>
              <a:ext cx="497" cy="740"/>
            </a:xfrm>
            <a:custGeom>
              <a:avLst/>
              <a:gdLst/>
              <a:ahLst/>
              <a:cxnLst>
                <a:cxn ang="0">
                  <a:pos x="0" y="13"/>
                </a:cxn>
                <a:cxn ang="0">
                  <a:pos x="41" y="4"/>
                </a:cxn>
                <a:cxn ang="0">
                  <a:pos x="101" y="0"/>
                </a:cxn>
                <a:cxn ang="0">
                  <a:pos x="170" y="4"/>
                </a:cxn>
                <a:cxn ang="0">
                  <a:pos x="248" y="21"/>
                </a:cxn>
                <a:cxn ang="0">
                  <a:pos x="323" y="50"/>
                </a:cxn>
                <a:cxn ang="0">
                  <a:pos x="382" y="90"/>
                </a:cxn>
                <a:cxn ang="0">
                  <a:pos x="428" y="141"/>
                </a:cxn>
                <a:cxn ang="0">
                  <a:pos x="463" y="199"/>
                </a:cxn>
                <a:cxn ang="0">
                  <a:pos x="485" y="262"/>
                </a:cxn>
                <a:cxn ang="0">
                  <a:pos x="496" y="327"/>
                </a:cxn>
                <a:cxn ang="0">
                  <a:pos x="497" y="396"/>
                </a:cxn>
                <a:cxn ang="0">
                  <a:pos x="487" y="462"/>
                </a:cxn>
                <a:cxn ang="0">
                  <a:pos x="470" y="527"/>
                </a:cxn>
                <a:cxn ang="0">
                  <a:pos x="443" y="586"/>
                </a:cxn>
                <a:cxn ang="0">
                  <a:pos x="406" y="639"/>
                </a:cxn>
                <a:cxn ang="0">
                  <a:pos x="364" y="683"/>
                </a:cxn>
                <a:cxn ang="0">
                  <a:pos x="315" y="715"/>
                </a:cxn>
                <a:cxn ang="0">
                  <a:pos x="259" y="736"/>
                </a:cxn>
                <a:cxn ang="0">
                  <a:pos x="198" y="740"/>
                </a:cxn>
                <a:cxn ang="0">
                  <a:pos x="131" y="727"/>
                </a:cxn>
                <a:cxn ang="0">
                  <a:pos x="167" y="728"/>
                </a:cxn>
                <a:cxn ang="0">
                  <a:pos x="204" y="718"/>
                </a:cxn>
                <a:cxn ang="0">
                  <a:pos x="238" y="700"/>
                </a:cxn>
                <a:cxn ang="0">
                  <a:pos x="272" y="670"/>
                </a:cxn>
                <a:cxn ang="0">
                  <a:pos x="304" y="635"/>
                </a:cxn>
                <a:cxn ang="0">
                  <a:pos x="333" y="594"/>
                </a:cxn>
                <a:cxn ang="0">
                  <a:pos x="358" y="549"/>
                </a:cxn>
                <a:cxn ang="0">
                  <a:pos x="381" y="500"/>
                </a:cxn>
                <a:cxn ang="0">
                  <a:pos x="396" y="449"/>
                </a:cxn>
                <a:cxn ang="0">
                  <a:pos x="408" y="397"/>
                </a:cxn>
                <a:cxn ang="0">
                  <a:pos x="414" y="346"/>
                </a:cxn>
                <a:cxn ang="0">
                  <a:pos x="412" y="296"/>
                </a:cxn>
                <a:cxn ang="0">
                  <a:pos x="402" y="251"/>
                </a:cxn>
                <a:cxn ang="0">
                  <a:pos x="384" y="208"/>
                </a:cxn>
                <a:cxn ang="0">
                  <a:pos x="357" y="172"/>
                </a:cxn>
                <a:cxn ang="0">
                  <a:pos x="320" y="142"/>
                </a:cxn>
                <a:cxn ang="0">
                  <a:pos x="260" y="107"/>
                </a:cxn>
                <a:cxn ang="0">
                  <a:pos x="203" y="82"/>
                </a:cxn>
                <a:cxn ang="0">
                  <a:pos x="154" y="65"/>
                </a:cxn>
                <a:cxn ang="0">
                  <a:pos x="108" y="56"/>
                </a:cxn>
                <a:cxn ang="0">
                  <a:pos x="68" y="55"/>
                </a:cxn>
                <a:cxn ang="0">
                  <a:pos x="32" y="61"/>
                </a:cxn>
                <a:cxn ang="0">
                  <a:pos x="0" y="70"/>
                </a:cxn>
                <a:cxn ang="0">
                  <a:pos x="0" y="13"/>
                </a:cxn>
              </a:cxnLst>
              <a:rect l="0" t="0" r="r" b="b"/>
              <a:pathLst>
                <a:path w="497" h="740">
                  <a:moveTo>
                    <a:pt x="0" y="13"/>
                  </a:moveTo>
                  <a:lnTo>
                    <a:pt x="41" y="4"/>
                  </a:lnTo>
                  <a:lnTo>
                    <a:pt x="101" y="0"/>
                  </a:lnTo>
                  <a:lnTo>
                    <a:pt x="170" y="4"/>
                  </a:lnTo>
                  <a:lnTo>
                    <a:pt x="248" y="21"/>
                  </a:lnTo>
                  <a:lnTo>
                    <a:pt x="323" y="50"/>
                  </a:lnTo>
                  <a:lnTo>
                    <a:pt x="382" y="90"/>
                  </a:lnTo>
                  <a:lnTo>
                    <a:pt x="428" y="141"/>
                  </a:lnTo>
                  <a:lnTo>
                    <a:pt x="463" y="199"/>
                  </a:lnTo>
                  <a:lnTo>
                    <a:pt x="485" y="262"/>
                  </a:lnTo>
                  <a:lnTo>
                    <a:pt x="496" y="327"/>
                  </a:lnTo>
                  <a:lnTo>
                    <a:pt x="497" y="396"/>
                  </a:lnTo>
                  <a:lnTo>
                    <a:pt x="487" y="462"/>
                  </a:lnTo>
                  <a:lnTo>
                    <a:pt x="470" y="527"/>
                  </a:lnTo>
                  <a:lnTo>
                    <a:pt x="443" y="586"/>
                  </a:lnTo>
                  <a:lnTo>
                    <a:pt x="406" y="639"/>
                  </a:lnTo>
                  <a:lnTo>
                    <a:pt x="364" y="683"/>
                  </a:lnTo>
                  <a:lnTo>
                    <a:pt x="315" y="715"/>
                  </a:lnTo>
                  <a:lnTo>
                    <a:pt x="259" y="736"/>
                  </a:lnTo>
                  <a:lnTo>
                    <a:pt x="198" y="740"/>
                  </a:lnTo>
                  <a:lnTo>
                    <a:pt x="131" y="727"/>
                  </a:lnTo>
                  <a:lnTo>
                    <a:pt x="167" y="728"/>
                  </a:lnTo>
                  <a:lnTo>
                    <a:pt x="204" y="718"/>
                  </a:lnTo>
                  <a:lnTo>
                    <a:pt x="238" y="700"/>
                  </a:lnTo>
                  <a:lnTo>
                    <a:pt x="272" y="670"/>
                  </a:lnTo>
                  <a:lnTo>
                    <a:pt x="304" y="635"/>
                  </a:lnTo>
                  <a:lnTo>
                    <a:pt x="333" y="594"/>
                  </a:lnTo>
                  <a:lnTo>
                    <a:pt x="358" y="549"/>
                  </a:lnTo>
                  <a:lnTo>
                    <a:pt x="381" y="500"/>
                  </a:lnTo>
                  <a:lnTo>
                    <a:pt x="396" y="449"/>
                  </a:lnTo>
                  <a:lnTo>
                    <a:pt x="408" y="397"/>
                  </a:lnTo>
                  <a:lnTo>
                    <a:pt x="414" y="346"/>
                  </a:lnTo>
                  <a:lnTo>
                    <a:pt x="412" y="296"/>
                  </a:lnTo>
                  <a:lnTo>
                    <a:pt x="402" y="251"/>
                  </a:lnTo>
                  <a:lnTo>
                    <a:pt x="384" y="208"/>
                  </a:lnTo>
                  <a:lnTo>
                    <a:pt x="357" y="172"/>
                  </a:lnTo>
                  <a:lnTo>
                    <a:pt x="320" y="142"/>
                  </a:lnTo>
                  <a:lnTo>
                    <a:pt x="260" y="107"/>
                  </a:lnTo>
                  <a:lnTo>
                    <a:pt x="203" y="82"/>
                  </a:lnTo>
                  <a:lnTo>
                    <a:pt x="154" y="65"/>
                  </a:lnTo>
                  <a:lnTo>
                    <a:pt x="108" y="56"/>
                  </a:lnTo>
                  <a:lnTo>
                    <a:pt x="68" y="55"/>
                  </a:lnTo>
                  <a:lnTo>
                    <a:pt x="32" y="61"/>
                  </a:lnTo>
                  <a:lnTo>
                    <a:pt x="0" y="70"/>
                  </a:lnTo>
                  <a:lnTo>
                    <a:pt x="0" y="13"/>
                  </a:lnTo>
                  <a:close/>
                </a:path>
              </a:pathLst>
            </a:custGeom>
            <a:solidFill>
              <a:schemeClr val="folHlink"/>
            </a:solidFill>
            <a:ln w="9525">
              <a:noFill/>
              <a:round/>
              <a:headEnd/>
              <a:tailEnd/>
            </a:ln>
          </p:spPr>
          <p:txBody>
            <a:bodyPr/>
            <a:lstStyle/>
            <a:p>
              <a:endParaRPr lang="fa-IR"/>
            </a:p>
          </p:txBody>
        </p:sp>
        <p:sp>
          <p:nvSpPr>
            <p:cNvPr id="5158" name="Freeform 38"/>
            <p:cNvSpPr>
              <a:spLocks/>
            </p:cNvSpPr>
            <p:nvPr/>
          </p:nvSpPr>
          <p:spPr bwMode="ltGray">
            <a:xfrm rot="1584153">
              <a:off x="20" y="410"/>
              <a:ext cx="344" cy="245"/>
            </a:xfrm>
            <a:custGeom>
              <a:avLst/>
              <a:gdLst/>
              <a:ahLst/>
              <a:cxnLst>
                <a:cxn ang="0">
                  <a:pos x="0" y="0"/>
                </a:cxn>
                <a:cxn ang="0">
                  <a:pos x="0" y="25"/>
                </a:cxn>
                <a:cxn ang="0">
                  <a:pos x="3" y="50"/>
                </a:cxn>
                <a:cxn ang="0">
                  <a:pos x="6" y="75"/>
                </a:cxn>
                <a:cxn ang="0">
                  <a:pos x="11" y="98"/>
                </a:cxn>
                <a:cxn ang="0">
                  <a:pos x="18" y="119"/>
                </a:cxn>
                <a:cxn ang="0">
                  <a:pos x="27" y="141"/>
                </a:cxn>
                <a:cxn ang="0">
                  <a:pos x="38" y="161"/>
                </a:cxn>
                <a:cxn ang="0">
                  <a:pos x="51" y="178"/>
                </a:cxn>
                <a:cxn ang="0">
                  <a:pos x="67" y="194"/>
                </a:cxn>
                <a:cxn ang="0">
                  <a:pos x="86" y="208"/>
                </a:cxn>
                <a:cxn ang="0">
                  <a:pos x="106" y="219"/>
                </a:cxn>
                <a:cxn ang="0">
                  <a:pos x="131" y="228"/>
                </a:cxn>
                <a:cxn ang="0">
                  <a:pos x="158" y="234"/>
                </a:cxn>
                <a:cxn ang="0">
                  <a:pos x="188" y="237"/>
                </a:cxn>
                <a:cxn ang="0">
                  <a:pos x="220" y="236"/>
                </a:cxn>
                <a:cxn ang="0">
                  <a:pos x="257" y="232"/>
                </a:cxn>
                <a:cxn ang="0">
                  <a:pos x="224" y="227"/>
                </a:cxn>
                <a:cxn ang="0">
                  <a:pos x="195" y="220"/>
                </a:cxn>
                <a:cxn ang="0">
                  <a:pos x="170" y="212"/>
                </a:cxn>
                <a:cxn ang="0">
                  <a:pos x="148" y="204"/>
                </a:cxn>
                <a:cxn ang="0">
                  <a:pos x="128" y="193"/>
                </a:cxn>
                <a:cxn ang="0">
                  <a:pos x="112" y="182"/>
                </a:cxn>
                <a:cxn ang="0">
                  <a:pos x="97" y="169"/>
                </a:cxn>
                <a:cxn ang="0">
                  <a:pos x="84" y="155"/>
                </a:cxn>
                <a:cxn ang="0">
                  <a:pos x="72" y="141"/>
                </a:cxn>
                <a:cxn ang="0">
                  <a:pos x="61" y="125"/>
                </a:cxn>
                <a:cxn ang="0">
                  <a:pos x="52" y="107"/>
                </a:cxn>
                <a:cxn ang="0">
                  <a:pos x="43" y="88"/>
                </a:cxn>
                <a:cxn ang="0">
                  <a:pos x="33" y="69"/>
                </a:cxn>
                <a:cxn ang="0">
                  <a:pos x="23" y="47"/>
                </a:cxn>
                <a:cxn ang="0">
                  <a:pos x="12" y="24"/>
                </a:cxn>
                <a:cxn ang="0">
                  <a:pos x="0" y="0"/>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w="9525">
              <a:noFill/>
              <a:round/>
              <a:headEnd/>
              <a:tailEnd/>
            </a:ln>
          </p:spPr>
          <p:txBody>
            <a:bodyPr/>
            <a:lstStyle/>
            <a:p>
              <a:endParaRPr lang="fa-IR"/>
            </a:p>
          </p:txBody>
        </p:sp>
        <p:sp>
          <p:nvSpPr>
            <p:cNvPr id="5159" name="Freeform 39"/>
            <p:cNvSpPr>
              <a:spLocks/>
            </p:cNvSpPr>
            <p:nvPr/>
          </p:nvSpPr>
          <p:spPr bwMode="ltGray">
            <a:xfrm rot="1584153">
              <a:off x="242" y="756"/>
              <a:ext cx="167" cy="115"/>
            </a:xfrm>
            <a:custGeom>
              <a:avLst/>
              <a:gdLst/>
              <a:ahLst/>
              <a:cxnLst>
                <a:cxn ang="0">
                  <a:pos x="77" y="0"/>
                </a:cxn>
                <a:cxn ang="0">
                  <a:pos x="124" y="108"/>
                </a:cxn>
                <a:cxn ang="0">
                  <a:pos x="120" y="107"/>
                </a:cxn>
                <a:cxn ang="0">
                  <a:pos x="107" y="105"/>
                </a:cxn>
                <a:cxn ang="0">
                  <a:pos x="89" y="101"/>
                </a:cxn>
                <a:cxn ang="0">
                  <a:pos x="68" y="99"/>
                </a:cxn>
                <a:cxn ang="0">
                  <a:pos x="45" y="97"/>
                </a:cxn>
                <a:cxn ang="0">
                  <a:pos x="25" y="98"/>
                </a:cxn>
                <a:cxn ang="0">
                  <a:pos x="9" y="102"/>
                </a:cxn>
                <a:cxn ang="0">
                  <a:pos x="0" y="110"/>
                </a:cxn>
                <a:cxn ang="0">
                  <a:pos x="4" y="98"/>
                </a:cxn>
                <a:cxn ang="0">
                  <a:pos x="8" y="89"/>
                </a:cxn>
                <a:cxn ang="0">
                  <a:pos x="16" y="82"/>
                </a:cxn>
                <a:cxn ang="0">
                  <a:pos x="25" y="76"/>
                </a:cxn>
                <a:cxn ang="0">
                  <a:pos x="36" y="72"/>
                </a:cxn>
                <a:cxn ang="0">
                  <a:pos x="47" y="71"/>
                </a:cxn>
                <a:cxn ang="0">
                  <a:pos x="59" y="71"/>
                </a:cxn>
                <a:cxn ang="0">
                  <a:pos x="72" y="74"/>
                </a:cxn>
                <a:cxn ang="0">
                  <a:pos x="73" y="71"/>
                </a:cxn>
                <a:cxn ang="0">
                  <a:pos x="70" y="56"/>
                </a:cxn>
                <a:cxn ang="0">
                  <a:pos x="67" y="38"/>
                </a:cxn>
                <a:cxn ang="0">
                  <a:pos x="65" y="30"/>
                </a:cxn>
                <a:cxn ang="0">
                  <a:pos x="63" y="30"/>
                </a:cxn>
                <a:cxn ang="0">
                  <a:pos x="61" y="29"/>
                </a:cxn>
                <a:cxn ang="0">
                  <a:pos x="59" y="26"/>
                </a:cxn>
                <a:cxn ang="0">
                  <a:pos x="57" y="23"/>
                </a:cxn>
                <a:cxn ang="0">
                  <a:pos x="57" y="19"/>
                </a:cxn>
                <a:cxn ang="0">
                  <a:pos x="59" y="14"/>
                </a:cxn>
                <a:cxn ang="0">
                  <a:pos x="66" y="8"/>
                </a:cxn>
                <a:cxn ang="0">
                  <a:pos x="77" y="0"/>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w="9525">
              <a:noFill/>
              <a:round/>
              <a:headEnd/>
              <a:tailEnd/>
            </a:ln>
          </p:spPr>
          <p:txBody>
            <a:bodyPr/>
            <a:lstStyle/>
            <a:p>
              <a:endParaRPr lang="fa-IR"/>
            </a:p>
          </p:txBody>
        </p:sp>
        <p:sp>
          <p:nvSpPr>
            <p:cNvPr id="5160" name="Freeform 40"/>
            <p:cNvSpPr>
              <a:spLocks/>
            </p:cNvSpPr>
            <p:nvPr/>
          </p:nvSpPr>
          <p:spPr bwMode="ltGray">
            <a:xfrm rot="1584153">
              <a:off x="574" y="286"/>
              <a:ext cx="147" cy="160"/>
            </a:xfrm>
            <a:custGeom>
              <a:avLst/>
              <a:gdLst/>
              <a:ahLst/>
              <a:cxnLst>
                <a:cxn ang="0">
                  <a:pos x="0" y="0"/>
                </a:cxn>
                <a:cxn ang="0">
                  <a:pos x="5" y="1"/>
                </a:cxn>
                <a:cxn ang="0">
                  <a:pos x="18" y="5"/>
                </a:cxn>
                <a:cxn ang="0">
                  <a:pos x="37" y="12"/>
                </a:cxn>
                <a:cxn ang="0">
                  <a:pos x="58" y="24"/>
                </a:cxn>
                <a:cxn ang="0">
                  <a:pos x="78" y="44"/>
                </a:cxn>
                <a:cxn ang="0">
                  <a:pos x="96" y="71"/>
                </a:cxn>
                <a:cxn ang="0">
                  <a:pos x="107" y="108"/>
                </a:cxn>
                <a:cxn ang="0">
                  <a:pos x="109" y="156"/>
                </a:cxn>
                <a:cxn ang="0">
                  <a:pos x="105" y="156"/>
                </a:cxn>
                <a:cxn ang="0">
                  <a:pos x="99" y="156"/>
                </a:cxn>
                <a:cxn ang="0">
                  <a:pos x="93" y="156"/>
                </a:cxn>
                <a:cxn ang="0">
                  <a:pos x="87" y="154"/>
                </a:cxn>
                <a:cxn ang="0">
                  <a:pos x="81" y="153"/>
                </a:cxn>
                <a:cxn ang="0">
                  <a:pos x="74" y="150"/>
                </a:cxn>
                <a:cxn ang="0">
                  <a:pos x="66" y="145"/>
                </a:cxn>
                <a:cxn ang="0">
                  <a:pos x="58" y="139"/>
                </a:cxn>
                <a:cxn ang="0">
                  <a:pos x="53" y="126"/>
                </a:cxn>
                <a:cxn ang="0">
                  <a:pos x="53" y="111"/>
                </a:cxn>
                <a:cxn ang="0">
                  <a:pos x="56" y="96"/>
                </a:cxn>
                <a:cxn ang="0">
                  <a:pos x="59" y="80"/>
                </a:cxn>
                <a:cxn ang="0">
                  <a:pos x="56" y="62"/>
                </a:cxn>
                <a:cxn ang="0">
                  <a:pos x="48" y="43"/>
                </a:cxn>
                <a:cxn ang="0">
                  <a:pos x="31" y="23"/>
                </a:cxn>
                <a:cxn ang="0">
                  <a:pos x="0" y="0"/>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1"/>
            </a:solidFill>
            <a:ln w="9525">
              <a:noFill/>
              <a:round/>
              <a:headEnd/>
              <a:tailEnd/>
            </a:ln>
          </p:spPr>
          <p:txBody>
            <a:bodyPr/>
            <a:lstStyle/>
            <a:p>
              <a:endParaRPr lang="fa-IR"/>
            </a:p>
          </p:txBody>
        </p:sp>
        <p:sp>
          <p:nvSpPr>
            <p:cNvPr id="5161" name="Freeform 41"/>
            <p:cNvSpPr>
              <a:spLocks/>
            </p:cNvSpPr>
            <p:nvPr/>
          </p:nvSpPr>
          <p:spPr bwMode="ltGray">
            <a:xfrm rot="1584153">
              <a:off x="236" y="721"/>
              <a:ext cx="62" cy="97"/>
            </a:xfrm>
            <a:custGeom>
              <a:avLst/>
              <a:gdLst/>
              <a:ahLst/>
              <a:cxnLst>
                <a:cxn ang="0">
                  <a:pos x="31" y="0"/>
                </a:cxn>
                <a:cxn ang="0">
                  <a:pos x="20" y="38"/>
                </a:cxn>
                <a:cxn ang="0">
                  <a:pos x="15" y="62"/>
                </a:cxn>
                <a:cxn ang="0">
                  <a:pos x="11" y="79"/>
                </a:cxn>
                <a:cxn ang="0">
                  <a:pos x="0" y="94"/>
                </a:cxn>
                <a:cxn ang="0">
                  <a:pos x="12" y="88"/>
                </a:cxn>
                <a:cxn ang="0">
                  <a:pos x="23" y="80"/>
                </a:cxn>
                <a:cxn ang="0">
                  <a:pos x="32" y="69"/>
                </a:cxn>
                <a:cxn ang="0">
                  <a:pos x="40" y="57"/>
                </a:cxn>
                <a:cxn ang="0">
                  <a:pos x="45" y="44"/>
                </a:cxn>
                <a:cxn ang="0">
                  <a:pos x="46" y="30"/>
                </a:cxn>
                <a:cxn ang="0">
                  <a:pos x="42" y="15"/>
                </a:cxn>
                <a:cxn ang="0">
                  <a:pos x="31" y="0"/>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w="9525">
              <a:noFill/>
              <a:round/>
              <a:headEnd/>
              <a:tailEnd/>
            </a:ln>
          </p:spPr>
          <p:txBody>
            <a:bodyPr/>
            <a:lstStyle/>
            <a:p>
              <a:endParaRPr lang="fa-IR"/>
            </a:p>
          </p:txBody>
        </p:sp>
        <p:sp>
          <p:nvSpPr>
            <p:cNvPr id="5162" name="Freeform 42"/>
            <p:cNvSpPr>
              <a:spLocks/>
            </p:cNvSpPr>
            <p:nvPr/>
          </p:nvSpPr>
          <p:spPr bwMode="ltGray">
            <a:xfrm rot="1584153">
              <a:off x="585" y="466"/>
              <a:ext cx="72" cy="41"/>
            </a:xfrm>
            <a:custGeom>
              <a:avLst/>
              <a:gdLst/>
              <a:ahLst/>
              <a:cxnLst>
                <a:cxn ang="0">
                  <a:pos x="0" y="0"/>
                </a:cxn>
                <a:cxn ang="0">
                  <a:pos x="1" y="1"/>
                </a:cxn>
                <a:cxn ang="0">
                  <a:pos x="6" y="3"/>
                </a:cxn>
                <a:cxn ang="0">
                  <a:pos x="13" y="8"/>
                </a:cxn>
                <a:cxn ang="0">
                  <a:pos x="21" y="12"/>
                </a:cxn>
                <a:cxn ang="0">
                  <a:pos x="29" y="15"/>
                </a:cxn>
                <a:cxn ang="0">
                  <a:pos x="38" y="17"/>
                </a:cxn>
                <a:cxn ang="0">
                  <a:pos x="46" y="18"/>
                </a:cxn>
                <a:cxn ang="0">
                  <a:pos x="54" y="16"/>
                </a:cxn>
                <a:cxn ang="0">
                  <a:pos x="53" y="25"/>
                </a:cxn>
                <a:cxn ang="0">
                  <a:pos x="50" y="33"/>
                </a:cxn>
                <a:cxn ang="0">
                  <a:pos x="44" y="38"/>
                </a:cxn>
                <a:cxn ang="0">
                  <a:pos x="37" y="40"/>
                </a:cxn>
                <a:cxn ang="0">
                  <a:pos x="28" y="39"/>
                </a:cxn>
                <a:cxn ang="0">
                  <a:pos x="19" y="32"/>
                </a:cxn>
                <a:cxn ang="0">
                  <a:pos x="10" y="20"/>
                </a:cxn>
                <a:cxn ang="0">
                  <a:pos x="0" y="0"/>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1"/>
            </a:solidFill>
            <a:ln w="9525">
              <a:noFill/>
              <a:round/>
              <a:headEnd/>
              <a:tailEnd/>
            </a:ln>
          </p:spPr>
          <p:txBody>
            <a:bodyPr/>
            <a:lstStyle/>
            <a:p>
              <a:endParaRPr lang="fa-IR"/>
            </a:p>
          </p:txBody>
        </p:sp>
        <p:sp>
          <p:nvSpPr>
            <p:cNvPr id="5163" name="Freeform 43"/>
            <p:cNvSpPr>
              <a:spLocks/>
            </p:cNvSpPr>
            <p:nvPr/>
          </p:nvSpPr>
          <p:spPr bwMode="ltGray">
            <a:xfrm>
              <a:off x="0" y="886"/>
              <a:ext cx="360" cy="650"/>
            </a:xfrm>
            <a:custGeom>
              <a:avLst/>
              <a:gdLst/>
              <a:ahLst/>
              <a:cxnLst>
                <a:cxn ang="0">
                  <a:pos x="264" y="0"/>
                </a:cxn>
                <a:cxn ang="0">
                  <a:pos x="269" y="9"/>
                </a:cxn>
                <a:cxn ang="0">
                  <a:pos x="277" y="22"/>
                </a:cxn>
                <a:cxn ang="0">
                  <a:pos x="286" y="39"/>
                </a:cxn>
                <a:cxn ang="0">
                  <a:pos x="297" y="58"/>
                </a:cxn>
                <a:cxn ang="0">
                  <a:pos x="309" y="83"/>
                </a:cxn>
                <a:cxn ang="0">
                  <a:pos x="319" y="108"/>
                </a:cxn>
                <a:cxn ang="0">
                  <a:pos x="329" y="136"/>
                </a:cxn>
                <a:cxn ang="0">
                  <a:pos x="333" y="163"/>
                </a:cxn>
                <a:cxn ang="0">
                  <a:pos x="336" y="193"/>
                </a:cxn>
                <a:cxn ang="0">
                  <a:pos x="332" y="223"/>
                </a:cxn>
                <a:cxn ang="0">
                  <a:pos x="323" y="255"/>
                </a:cxn>
                <a:cxn ang="0">
                  <a:pos x="310" y="285"/>
                </a:cxn>
                <a:cxn ang="0">
                  <a:pos x="287" y="315"/>
                </a:cxn>
                <a:cxn ang="0">
                  <a:pos x="257" y="343"/>
                </a:cxn>
                <a:cxn ang="0">
                  <a:pos x="218" y="370"/>
                </a:cxn>
                <a:cxn ang="0">
                  <a:pos x="167" y="396"/>
                </a:cxn>
                <a:cxn ang="0">
                  <a:pos x="111" y="425"/>
                </a:cxn>
                <a:cxn ang="0">
                  <a:pos x="69" y="457"/>
                </a:cxn>
                <a:cxn ang="0">
                  <a:pos x="35" y="490"/>
                </a:cxn>
                <a:cxn ang="0">
                  <a:pos x="12" y="526"/>
                </a:cxn>
                <a:cxn ang="0">
                  <a:pos x="0" y="553"/>
                </a:cxn>
                <a:cxn ang="0">
                  <a:pos x="0" y="650"/>
                </a:cxn>
                <a:cxn ang="0">
                  <a:pos x="6" y="628"/>
                </a:cxn>
                <a:cxn ang="0">
                  <a:pos x="19" y="594"/>
                </a:cxn>
                <a:cxn ang="0">
                  <a:pos x="43" y="551"/>
                </a:cxn>
                <a:cxn ang="0">
                  <a:pos x="76" y="503"/>
                </a:cxn>
                <a:cxn ang="0">
                  <a:pos x="125" y="454"/>
                </a:cxn>
                <a:cxn ang="0">
                  <a:pos x="190" y="408"/>
                </a:cxn>
                <a:cxn ang="0">
                  <a:pos x="275" y="365"/>
                </a:cxn>
                <a:cxn ang="0">
                  <a:pos x="308" y="342"/>
                </a:cxn>
                <a:cxn ang="0">
                  <a:pos x="335" y="305"/>
                </a:cxn>
                <a:cxn ang="0">
                  <a:pos x="352" y="255"/>
                </a:cxn>
                <a:cxn ang="0">
                  <a:pos x="360" y="201"/>
                </a:cxn>
                <a:cxn ang="0">
                  <a:pos x="356" y="144"/>
                </a:cxn>
                <a:cxn ang="0">
                  <a:pos x="341" y="88"/>
                </a:cxn>
                <a:cxn ang="0">
                  <a:pos x="311" y="39"/>
                </a:cxn>
                <a:cxn ang="0">
                  <a:pos x="264" y="0"/>
                </a:cxn>
              </a:cxnLst>
              <a:rect l="0" t="0" r="r" b="b"/>
              <a:pathLst>
                <a:path w="360" h="650">
                  <a:moveTo>
                    <a:pt x="264" y="0"/>
                  </a:moveTo>
                  <a:lnTo>
                    <a:pt x="269" y="9"/>
                  </a:lnTo>
                  <a:lnTo>
                    <a:pt x="277" y="22"/>
                  </a:lnTo>
                  <a:lnTo>
                    <a:pt x="286" y="39"/>
                  </a:lnTo>
                  <a:lnTo>
                    <a:pt x="297" y="58"/>
                  </a:lnTo>
                  <a:lnTo>
                    <a:pt x="309" y="83"/>
                  </a:lnTo>
                  <a:lnTo>
                    <a:pt x="319" y="108"/>
                  </a:lnTo>
                  <a:lnTo>
                    <a:pt x="329" y="136"/>
                  </a:lnTo>
                  <a:lnTo>
                    <a:pt x="333" y="163"/>
                  </a:lnTo>
                  <a:lnTo>
                    <a:pt x="336" y="193"/>
                  </a:lnTo>
                  <a:lnTo>
                    <a:pt x="332" y="223"/>
                  </a:lnTo>
                  <a:lnTo>
                    <a:pt x="323" y="255"/>
                  </a:lnTo>
                  <a:lnTo>
                    <a:pt x="310" y="285"/>
                  </a:lnTo>
                  <a:lnTo>
                    <a:pt x="287" y="315"/>
                  </a:lnTo>
                  <a:lnTo>
                    <a:pt x="257" y="343"/>
                  </a:lnTo>
                  <a:lnTo>
                    <a:pt x="218" y="370"/>
                  </a:lnTo>
                  <a:lnTo>
                    <a:pt x="167" y="396"/>
                  </a:lnTo>
                  <a:lnTo>
                    <a:pt x="111" y="425"/>
                  </a:lnTo>
                  <a:lnTo>
                    <a:pt x="69" y="457"/>
                  </a:lnTo>
                  <a:lnTo>
                    <a:pt x="35" y="490"/>
                  </a:lnTo>
                  <a:lnTo>
                    <a:pt x="12" y="526"/>
                  </a:lnTo>
                  <a:lnTo>
                    <a:pt x="0" y="553"/>
                  </a:lnTo>
                  <a:lnTo>
                    <a:pt x="0" y="650"/>
                  </a:lnTo>
                  <a:lnTo>
                    <a:pt x="6" y="628"/>
                  </a:lnTo>
                  <a:lnTo>
                    <a:pt x="19" y="594"/>
                  </a:lnTo>
                  <a:lnTo>
                    <a:pt x="43" y="551"/>
                  </a:lnTo>
                  <a:lnTo>
                    <a:pt x="76" y="503"/>
                  </a:lnTo>
                  <a:lnTo>
                    <a:pt x="125" y="454"/>
                  </a:lnTo>
                  <a:lnTo>
                    <a:pt x="190" y="408"/>
                  </a:lnTo>
                  <a:lnTo>
                    <a:pt x="275" y="365"/>
                  </a:lnTo>
                  <a:lnTo>
                    <a:pt x="308" y="342"/>
                  </a:lnTo>
                  <a:lnTo>
                    <a:pt x="335" y="305"/>
                  </a:lnTo>
                  <a:lnTo>
                    <a:pt x="352" y="255"/>
                  </a:lnTo>
                  <a:lnTo>
                    <a:pt x="360" y="201"/>
                  </a:lnTo>
                  <a:lnTo>
                    <a:pt x="356" y="144"/>
                  </a:lnTo>
                  <a:lnTo>
                    <a:pt x="341" y="88"/>
                  </a:lnTo>
                  <a:lnTo>
                    <a:pt x="311" y="39"/>
                  </a:lnTo>
                  <a:lnTo>
                    <a:pt x="264" y="0"/>
                  </a:lnTo>
                  <a:close/>
                </a:path>
              </a:pathLst>
            </a:custGeom>
            <a:solidFill>
              <a:schemeClr val="accent1"/>
            </a:solidFill>
            <a:ln w="9525">
              <a:noFill/>
              <a:round/>
              <a:headEnd/>
              <a:tailEnd/>
            </a:ln>
          </p:spPr>
          <p:txBody>
            <a:bodyPr/>
            <a:lstStyle/>
            <a:p>
              <a:endParaRPr lang="fa-IR"/>
            </a:p>
          </p:txBody>
        </p:sp>
        <p:sp>
          <p:nvSpPr>
            <p:cNvPr id="5164" name="Freeform 44"/>
            <p:cNvSpPr>
              <a:spLocks/>
            </p:cNvSpPr>
            <p:nvPr/>
          </p:nvSpPr>
          <p:spPr bwMode="ltGray">
            <a:xfrm rot="1584153">
              <a:off x="56" y="84"/>
              <a:ext cx="804" cy="686"/>
            </a:xfrm>
            <a:custGeom>
              <a:avLst/>
              <a:gdLst/>
              <a:ahLst/>
              <a:cxnLst>
                <a:cxn ang="0">
                  <a:pos x="16" y="370"/>
                </a:cxn>
                <a:cxn ang="0">
                  <a:pos x="6" y="341"/>
                </a:cxn>
                <a:cxn ang="0">
                  <a:pos x="0" y="289"/>
                </a:cxn>
                <a:cxn ang="0">
                  <a:pos x="4" y="222"/>
                </a:cxn>
                <a:cxn ang="0">
                  <a:pos x="25" y="151"/>
                </a:cxn>
                <a:cxn ang="0">
                  <a:pos x="69" y="84"/>
                </a:cxn>
                <a:cxn ang="0">
                  <a:pos x="142" y="31"/>
                </a:cxn>
                <a:cxn ang="0">
                  <a:pos x="247" y="2"/>
                </a:cxn>
                <a:cxn ang="0">
                  <a:pos x="380" y="9"/>
                </a:cxn>
                <a:cxn ang="0">
                  <a:pos x="484" y="68"/>
                </a:cxn>
                <a:cxn ang="0">
                  <a:pos x="554" y="165"/>
                </a:cxn>
                <a:cxn ang="0">
                  <a:pos x="591" y="284"/>
                </a:cxn>
                <a:cxn ang="0">
                  <a:pos x="595" y="409"/>
                </a:cxn>
                <a:cxn ang="0">
                  <a:pos x="566" y="525"/>
                </a:cxn>
                <a:cxn ang="0">
                  <a:pos x="507" y="615"/>
                </a:cxn>
                <a:cxn ang="0">
                  <a:pos x="417" y="663"/>
                </a:cxn>
                <a:cxn ang="0">
                  <a:pos x="389" y="659"/>
                </a:cxn>
                <a:cxn ang="0">
                  <a:pos x="441" y="617"/>
                </a:cxn>
                <a:cxn ang="0">
                  <a:pos x="482" y="544"/>
                </a:cxn>
                <a:cxn ang="0">
                  <a:pos x="509" y="454"/>
                </a:cxn>
                <a:cxn ang="0">
                  <a:pos x="520" y="355"/>
                </a:cxn>
                <a:cxn ang="0">
                  <a:pos x="514" y="258"/>
                </a:cxn>
                <a:cxn ang="0">
                  <a:pos x="485" y="174"/>
                </a:cxn>
                <a:cxn ang="0">
                  <a:pos x="433" y="112"/>
                </a:cxn>
                <a:cxn ang="0">
                  <a:pos x="341" y="75"/>
                </a:cxn>
                <a:cxn ang="0">
                  <a:pos x="246" y="61"/>
                </a:cxn>
                <a:cxn ang="0">
                  <a:pos x="174" y="71"/>
                </a:cxn>
                <a:cxn ang="0">
                  <a:pos x="121" y="101"/>
                </a:cxn>
                <a:cxn ang="0">
                  <a:pos x="84" y="149"/>
                </a:cxn>
                <a:cxn ang="0">
                  <a:pos x="57" y="206"/>
                </a:cxn>
                <a:cxn ang="0">
                  <a:pos x="40" y="272"/>
                </a:cxn>
                <a:cxn ang="0">
                  <a:pos x="28" y="339"/>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1"/>
            </a:solidFill>
            <a:ln w="9525">
              <a:noFill/>
              <a:round/>
              <a:headEnd/>
              <a:tailEnd/>
            </a:ln>
          </p:spPr>
          <p:txBody>
            <a:bodyPr/>
            <a:lstStyle/>
            <a:p>
              <a:endParaRPr lang="fa-IR"/>
            </a:p>
          </p:txBody>
        </p:sp>
      </p:grpSp>
      <p:sp>
        <p:nvSpPr>
          <p:cNvPr id="5165" name="Rectangle 45"/>
          <p:cNvSpPr>
            <a:spLocks noGrp="1" noChangeArrowheads="1"/>
          </p:cNvSpPr>
          <p:nvPr>
            <p:ph type="title"/>
          </p:nvPr>
        </p:nvSpPr>
        <p:spPr bwMode="auto">
          <a:xfrm>
            <a:off x="442913" y="103188"/>
            <a:ext cx="8243887" cy="13144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166" name="Rectangle 46"/>
          <p:cNvSpPr>
            <a:spLocks noGrp="1" noChangeArrowheads="1"/>
          </p:cNvSpPr>
          <p:nvPr>
            <p:ph type="body" idx="1"/>
          </p:nvPr>
        </p:nvSpPr>
        <p:spPr bwMode="auto">
          <a:xfrm>
            <a:off x="457200" y="1600200"/>
            <a:ext cx="8229600" cy="44561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67" name="Rectangle 47"/>
          <p:cNvSpPr>
            <a:spLocks noGrp="1" noChangeArrowheads="1"/>
          </p:cNvSpPr>
          <p:nvPr>
            <p:ph type="dt" sz="half" idx="2"/>
          </p:nvPr>
        </p:nvSpPr>
        <p:spPr bwMode="auto">
          <a:xfrm>
            <a:off x="457200" y="6243638"/>
            <a:ext cx="2133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400"/>
            </a:lvl1pPr>
          </a:lstStyle>
          <a:p>
            <a:endParaRPr lang="en-US"/>
          </a:p>
        </p:txBody>
      </p:sp>
      <p:sp>
        <p:nvSpPr>
          <p:cNvPr id="5168" name="Rectangle 4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5169" name="Rectangle 49"/>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fld id="{674F8D9F-C3E2-43FB-BF79-0018049FA819}" type="slidenum">
              <a:rPr lang="fa-IR"/>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cs typeface="Arial" pitchFamily="34" charset="0"/>
        </a:defRPr>
      </a:lvl2pPr>
      <a:lvl3pPr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cs typeface="Arial" pitchFamily="34" charset="0"/>
        </a:defRPr>
      </a:lvl3pPr>
      <a:lvl4pPr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cs typeface="Arial" pitchFamily="34" charset="0"/>
        </a:defRPr>
      </a:lvl4pPr>
      <a:lvl5pPr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cs typeface="Arial" pitchFamily="34" charset="0"/>
        </a:defRPr>
      </a:lvl5pPr>
      <a:lvl6pPr marL="4572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cs typeface="Arial" pitchFamily="34" charset="0"/>
        </a:defRPr>
      </a:lvl6pPr>
      <a:lvl7pPr marL="9144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cs typeface="Arial" pitchFamily="34" charset="0"/>
        </a:defRPr>
      </a:lvl7pPr>
      <a:lvl8pPr marL="13716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cs typeface="Arial" pitchFamily="34" charset="0"/>
        </a:defRPr>
      </a:lvl8pPr>
      <a:lvl9pPr marL="18288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cs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slide" Target="slide23.xml"/><Relationship Id="rId3" Type="http://schemas.openxmlformats.org/officeDocument/2006/relationships/slide" Target="slide4.xml"/><Relationship Id="rId7" Type="http://schemas.openxmlformats.org/officeDocument/2006/relationships/slide" Target="slide8.xml"/><Relationship Id="rId12" Type="http://schemas.openxmlformats.org/officeDocument/2006/relationships/slide" Target="slide21.xml"/><Relationship Id="rId17" Type="http://schemas.openxmlformats.org/officeDocument/2006/relationships/slide" Target="slide32.xml"/><Relationship Id="rId2" Type="http://schemas.openxmlformats.org/officeDocument/2006/relationships/slide" Target="slide3.xml"/><Relationship Id="rId16" Type="http://schemas.openxmlformats.org/officeDocument/2006/relationships/slide" Target="slide31.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18.xml"/><Relationship Id="rId5" Type="http://schemas.openxmlformats.org/officeDocument/2006/relationships/slide" Target="slide6.xml"/><Relationship Id="rId15" Type="http://schemas.openxmlformats.org/officeDocument/2006/relationships/slide" Target="slide26.xml"/><Relationship Id="rId10" Type="http://schemas.openxmlformats.org/officeDocument/2006/relationships/slide" Target="slide16.xml"/><Relationship Id="rId4" Type="http://schemas.openxmlformats.org/officeDocument/2006/relationships/slide" Target="slide5.xml"/><Relationship Id="rId9" Type="http://schemas.openxmlformats.org/officeDocument/2006/relationships/slide" Target="slide11.xml"/><Relationship Id="rId14" Type="http://schemas.openxmlformats.org/officeDocument/2006/relationships/slide" Target="slide25.xml"/></Relationships>
</file>

<file path=ppt/slides/_rels/slide20.xml.rels><?xml version="1.0" encoding="UTF-8" standalone="yes"?>
<Relationships xmlns="http://schemas.openxmlformats.org/package/2006/relationships"><Relationship Id="rId3" Type="http://schemas.openxmlformats.org/officeDocument/2006/relationships/hyperlink" Target="http://www.persiandiet.com/html/modules.php?op=modload&amp;name=Sections&amp;file=index&amp;req=viewarticle&amp;artid=18&amp;page=1" TargetMode="External"/><Relationship Id="rId2" Type="http://schemas.openxmlformats.org/officeDocument/2006/relationships/hyperlink" Target="http://www.persiandiet.com/html/modules.php?op=modload&amp;name=Sections&amp;file=index&amp;req=viewarticle&amp;artid=354&amp;page=1" TargetMode="External"/><Relationship Id="rId1" Type="http://schemas.openxmlformats.org/officeDocument/2006/relationships/slideLayout" Target="../slideLayouts/slideLayout2.xml"/><Relationship Id="rId4" Type="http://schemas.openxmlformats.org/officeDocument/2006/relationships/hyperlink" Target="http://www.persiandiet.com/html/modules.php?op=modload&amp;name=Sections&amp;file=index&amp;req=viewarticle&amp;artid=504&amp;page=1"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daneshnameh.roshd.ir/mavara/mavara-index.php?page=%D8%A2%D8%A8+%D9%88+%D9%87%D9%88%D8%A7" TargetMode="External"/><Relationship Id="rId2" Type="http://schemas.openxmlformats.org/officeDocument/2006/relationships/hyperlink" Target="http://daneshnameh.roshd.ir/mavara/mavara-index.php?page=%D8%AA%D8%BA%D8%B0%DB%8C%D9%87" TargetMode="External"/><Relationship Id="rId1" Type="http://schemas.openxmlformats.org/officeDocument/2006/relationships/slideLayout" Target="../slideLayouts/slideLayout2.xml"/><Relationship Id="rId4" Type="http://schemas.openxmlformats.org/officeDocument/2006/relationships/hyperlink" Target="http://daneshnameh.roshd.ir/mavara/mavara-index.php?page=%D9%BE%D8%B1%D9%88%D8%AA%D8%A6%DB%8C%D9%86" TargetMode="Externa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952500" y="2895600"/>
            <a:ext cx="8191500" cy="1524000"/>
          </a:xfrm>
          <a:effectLst>
            <a:outerShdw dist="107763" dir="18900000" algn="ctr" rotWithShape="0">
              <a:srgbClr val="993366"/>
            </a:outerShdw>
          </a:effectLst>
        </p:spPr>
        <p:txBody>
          <a:bodyPr/>
          <a:lstStyle/>
          <a:p>
            <a:r>
              <a:rPr lang="ar-SA" sz="6500" b="0">
                <a:solidFill>
                  <a:srgbClr val="660033"/>
                </a:solidFill>
                <a:latin typeface="PosterBodoni BT" pitchFamily="18" charset="0"/>
              </a:rPr>
              <a:t>تغذيه در سنين</a:t>
            </a:r>
            <a:r>
              <a:rPr lang="fa-IR" sz="6500" b="0">
                <a:solidFill>
                  <a:srgbClr val="660033"/>
                </a:solidFill>
                <a:latin typeface="PosterBodoni BT" pitchFamily="18" charset="0"/>
              </a:rPr>
              <a:t> بلوغ ونوجوانی</a:t>
            </a:r>
            <a:endParaRPr lang="en-US" sz="6500" b="0">
              <a:solidFill>
                <a:srgbClr val="660033"/>
              </a:solidFill>
              <a:latin typeface="PosterBodoni BT" pitchFamily="18" charset="0"/>
            </a:endParaRPr>
          </a:p>
        </p:txBody>
      </p:sp>
      <p:sp>
        <p:nvSpPr>
          <p:cNvPr id="14339" name="Rectangle 3"/>
          <p:cNvSpPr>
            <a:spLocks noChangeArrowheads="1"/>
          </p:cNvSpPr>
          <p:nvPr/>
        </p:nvSpPr>
        <p:spPr bwMode="auto">
          <a:xfrm>
            <a:off x="6172200" y="1752600"/>
            <a:ext cx="1600200" cy="914400"/>
          </a:xfrm>
          <a:prstGeom prst="rect">
            <a:avLst/>
          </a:prstGeom>
          <a:noFill/>
          <a:ln w="9525">
            <a:noFill/>
            <a:miter lim="800000"/>
            <a:headEnd/>
            <a:tailEnd/>
          </a:ln>
          <a:effectLst/>
        </p:spPr>
        <p:txBody>
          <a:bodyPr wrap="none" anchor="ctr"/>
          <a:lstStyle/>
          <a:p>
            <a:pPr algn="ctr"/>
            <a:r>
              <a:rPr lang="ar-SA" sz="4000" b="1">
                <a:solidFill>
                  <a:srgbClr val="78B400"/>
                </a:solidFill>
                <a:latin typeface="Tunga" pitchFamily="2"/>
              </a:rPr>
              <a:t>ب</a:t>
            </a:r>
            <a:r>
              <a:rPr lang="fa-IR" sz="4000" b="1">
                <a:solidFill>
                  <a:srgbClr val="78B400"/>
                </a:solidFill>
                <a:latin typeface="Tunga" pitchFamily="2"/>
              </a:rPr>
              <a:t>ه </a:t>
            </a:r>
            <a:r>
              <a:rPr lang="ar-SA" sz="4000" b="1">
                <a:solidFill>
                  <a:srgbClr val="78B400"/>
                </a:solidFill>
                <a:latin typeface="Tunga" pitchFamily="2"/>
              </a:rPr>
              <a:t>نام خدا</a:t>
            </a:r>
            <a:endParaRPr lang="en-US" sz="4000" b="1">
              <a:solidFill>
                <a:srgbClr val="78B400"/>
              </a:solidFill>
              <a:latin typeface="Tunga" pitchFamily="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2" presetClass="entr" presetSubtype="4" fill="hold" grpId="0" nodeType="clickEffect">
                                  <p:stCondLst>
                                    <p:cond delay="0"/>
                                  </p:stCondLst>
                                  <p:childTnLst>
                                    <p:set>
                                      <p:cBhvr>
                                        <p:cTn id="10" dur="1" fill="hold">
                                          <p:stCondLst>
                                            <p:cond delay="0"/>
                                          </p:stCondLst>
                                        </p:cTn>
                                        <p:tgtEl>
                                          <p:spTgt spid="14338"/>
                                        </p:tgtEl>
                                        <p:attrNameLst>
                                          <p:attrName>style.visibility</p:attrName>
                                        </p:attrNameLst>
                                      </p:cBhvr>
                                      <p:to>
                                        <p:strVal val="visible"/>
                                      </p:to>
                                    </p:set>
                                    <p:animEffect transition="in" filter="slide(fromBottom)">
                                      <p:cBhvr>
                                        <p:cTn id="11" dur="500"/>
                                        <p:tgtEl>
                                          <p:spTgt spid="14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3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3200400" y="228600"/>
            <a:ext cx="5486400" cy="579438"/>
          </a:xfrm>
        </p:spPr>
        <p:txBody>
          <a:bodyPr/>
          <a:lstStyle/>
          <a:p>
            <a:r>
              <a:rPr lang="ar-SA" sz="4000" b="1"/>
              <a:t>رشد وزني</a:t>
            </a:r>
            <a:endParaRPr lang="en-US" sz="4000" b="1"/>
          </a:p>
        </p:txBody>
      </p:sp>
      <p:sp>
        <p:nvSpPr>
          <p:cNvPr id="47107" name="Rectangle 3"/>
          <p:cNvSpPr>
            <a:spLocks noGrp="1" noChangeArrowheads="1"/>
          </p:cNvSpPr>
          <p:nvPr>
            <p:ph type="body" idx="1"/>
          </p:nvPr>
        </p:nvSpPr>
        <p:spPr>
          <a:xfrm>
            <a:off x="457200" y="1066800"/>
            <a:ext cx="8229600" cy="4989513"/>
          </a:xfrm>
        </p:spPr>
        <p:txBody>
          <a:bodyPr/>
          <a:lstStyle/>
          <a:p>
            <a:pPr algn="r" rtl="1">
              <a:lnSpc>
                <a:spcPct val="80000"/>
              </a:lnSpc>
            </a:pPr>
            <a:r>
              <a:rPr lang="fa-IR" sz="2800" b="1"/>
              <a:t>م</a:t>
            </a:r>
            <a:r>
              <a:rPr lang="ar-SA" sz="2800" b="1"/>
              <a:t>يزان افزايش وزن در دوره بلوغ به موازات افزايش قد مي باشد.</a:t>
            </a:r>
            <a:endParaRPr lang="fa-IR" sz="2800" b="1"/>
          </a:p>
          <a:p>
            <a:pPr algn="r" rtl="1">
              <a:lnSpc>
                <a:spcPct val="80000"/>
              </a:lnSpc>
            </a:pPr>
            <a:r>
              <a:rPr lang="ar-SA" sz="2800" b="1"/>
              <a:t> از سن 10 تا 17 سالگي دخترها بطور متوسط 15 کيلوگرم افزايش وزن دارند که معادل 42 درصد وزن آنها در بزرگسالي است</a:t>
            </a:r>
            <a:endParaRPr lang="fa-IR" sz="2800" b="1"/>
          </a:p>
          <a:p>
            <a:pPr algn="r" rtl="1">
              <a:lnSpc>
                <a:spcPct val="80000"/>
              </a:lnSpc>
            </a:pPr>
            <a:r>
              <a:rPr lang="ar-SA" sz="2800" b="1"/>
              <a:t> در همين مدت پسرها به طور متوسط حدود 20 کيلوگرم افزايش وزن دارند که معادل 51 درصد وزن آنها در بزرگسالي است.</a:t>
            </a:r>
            <a:endParaRPr lang="fa-IR" sz="2800" b="1"/>
          </a:p>
          <a:p>
            <a:pPr algn="r" rtl="1">
              <a:lnSpc>
                <a:spcPct val="80000"/>
              </a:lnSpc>
            </a:pPr>
            <a:r>
              <a:rPr lang="ar-SA" sz="2800" b="1"/>
              <a:t> در دوران بلوغ توده عضلاني افزايش مي يابد</a:t>
            </a:r>
            <a:endParaRPr lang="fa-IR" sz="2800" b="1"/>
          </a:p>
          <a:p>
            <a:pPr algn="r" rtl="1">
              <a:lnSpc>
                <a:spcPct val="80000"/>
              </a:lnSpc>
              <a:buFontTx/>
              <a:buNone/>
            </a:pPr>
            <a:r>
              <a:rPr lang="fa-IR" sz="2800" b="1"/>
              <a:t>      </a:t>
            </a:r>
            <a:r>
              <a:rPr lang="ar-SA" sz="2800" b="1"/>
              <a:t>در پسرها به علت طولاني بودن دوره جهش رشد افزايش توده عضلاني بيشتر از دختران است. در دختران افزايش توده چربي بيشتر از پسران است بطوري که توده چربي در پسران در دوره بلوغ در حدود 4 تا 11 درصد افزايش مي يابد و در دوران بزرگسالي ثابت مي ماند اما در دختران افزايش توده چربي 15 تا 27 درصد وزن بدن را تشکيل ميدهد .</a:t>
            </a:r>
            <a:endParaRPr lang="fa-IR" sz="28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7106"/>
                                        </p:tgtEl>
                                        <p:attrNameLst>
                                          <p:attrName>style.visibility</p:attrName>
                                        </p:attrNameLst>
                                      </p:cBhvr>
                                      <p:to>
                                        <p:strVal val="visible"/>
                                      </p:to>
                                    </p:set>
                                    <p:animEffect transition="in" filter="box(in)">
                                      <p:cBhvr>
                                        <p:cTn id="7" dur="500"/>
                                        <p:tgtEl>
                                          <p:spTgt spid="47106"/>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47107">
                                            <p:txEl>
                                              <p:pRg st="0" end="0"/>
                                            </p:txEl>
                                          </p:spTgt>
                                        </p:tgtEl>
                                        <p:attrNameLst>
                                          <p:attrName>style.visibility</p:attrName>
                                        </p:attrNameLst>
                                      </p:cBhvr>
                                      <p:to>
                                        <p:strVal val="visible"/>
                                      </p:to>
                                    </p:set>
                                    <p:anim to="" calcmode="lin" valueType="num">
                                      <p:cBhvr>
                                        <p:cTn id="12" dur="1" fill="hold"/>
                                        <p:tgtEl>
                                          <p:spTgt spid="47107">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47107">
                                            <p:txEl>
                                              <p:pRg st="1" end="1"/>
                                            </p:txEl>
                                          </p:spTgt>
                                        </p:tgtEl>
                                        <p:attrNameLst>
                                          <p:attrName>style.visibility</p:attrName>
                                        </p:attrNameLst>
                                      </p:cBhvr>
                                      <p:to>
                                        <p:strVal val="visible"/>
                                      </p:to>
                                    </p:set>
                                    <p:anim to="" calcmode="lin" valueType="num">
                                      <p:cBhvr>
                                        <p:cTn id="17" dur="1" fill="hold"/>
                                        <p:tgtEl>
                                          <p:spTgt spid="47107">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47107">
                                            <p:txEl>
                                              <p:pRg st="2" end="2"/>
                                            </p:txEl>
                                          </p:spTgt>
                                        </p:tgtEl>
                                        <p:attrNameLst>
                                          <p:attrName>style.visibility</p:attrName>
                                        </p:attrNameLst>
                                      </p:cBhvr>
                                      <p:to>
                                        <p:strVal val="visible"/>
                                      </p:to>
                                    </p:set>
                                    <p:anim to="" calcmode="lin" valueType="num">
                                      <p:cBhvr>
                                        <p:cTn id="22" dur="1" fill="hold"/>
                                        <p:tgtEl>
                                          <p:spTgt spid="47107">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47107">
                                            <p:txEl>
                                              <p:pRg st="3" end="3"/>
                                            </p:txEl>
                                          </p:spTgt>
                                        </p:tgtEl>
                                        <p:attrNameLst>
                                          <p:attrName>style.visibility</p:attrName>
                                        </p:attrNameLst>
                                      </p:cBhvr>
                                      <p:to>
                                        <p:strVal val="visible"/>
                                      </p:to>
                                    </p:set>
                                    <p:anim to="" calcmode="lin" valueType="num">
                                      <p:cBhvr>
                                        <p:cTn id="27" dur="1" fill="hold"/>
                                        <p:tgtEl>
                                          <p:spTgt spid="47107">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47107">
                                            <p:txEl>
                                              <p:pRg st="4" end="4"/>
                                            </p:txEl>
                                          </p:spTgt>
                                        </p:tgtEl>
                                        <p:attrNameLst>
                                          <p:attrName>style.visibility</p:attrName>
                                        </p:attrNameLst>
                                      </p:cBhvr>
                                      <p:to>
                                        <p:strVal val="visible"/>
                                      </p:to>
                                    </p:set>
                                    <p:anim to="" calcmode="lin" valueType="num">
                                      <p:cBhvr>
                                        <p:cTn id="32" dur="1" fill="hold"/>
                                        <p:tgtEl>
                                          <p:spTgt spid="47107">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p:bldP spid="4710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667000" y="533400"/>
            <a:ext cx="5424488" cy="857250"/>
          </a:xfrm>
        </p:spPr>
        <p:txBody>
          <a:bodyPr/>
          <a:lstStyle/>
          <a:p>
            <a:pPr rtl="1"/>
            <a:r>
              <a:rPr lang="fa-IR" sz="4000" b="1"/>
              <a:t>انرژي</a:t>
            </a:r>
            <a:endParaRPr lang="en-US" sz="4000" b="1"/>
          </a:p>
        </p:txBody>
      </p:sp>
      <p:sp>
        <p:nvSpPr>
          <p:cNvPr id="21507" name="Rectangle 3"/>
          <p:cNvSpPr>
            <a:spLocks noGrp="1" noChangeArrowheads="1"/>
          </p:cNvSpPr>
          <p:nvPr>
            <p:ph type="body" idx="1"/>
          </p:nvPr>
        </p:nvSpPr>
        <p:spPr>
          <a:xfrm>
            <a:off x="228600" y="2017713"/>
            <a:ext cx="8726488" cy="4114800"/>
          </a:xfrm>
        </p:spPr>
        <p:txBody>
          <a:bodyPr/>
          <a:lstStyle/>
          <a:p>
            <a:pPr algn="r" rtl="1"/>
            <a:r>
              <a:rPr lang="fa-IR" b="1"/>
              <a:t>به ازاء سن ، جنس ، اندازه بدن ، فعاليت و تحرک نياز به انرژي متفاوت است</a:t>
            </a:r>
          </a:p>
          <a:p>
            <a:pPr algn="r" rtl="1"/>
            <a:r>
              <a:rPr lang="fa-IR" b="1"/>
              <a:t>منبع خوب تامين انرژي قندها و چربيها هستند</a:t>
            </a:r>
          </a:p>
          <a:p>
            <a:pPr algn="r" rtl="1"/>
            <a:endParaRPr lang="fa-IR" b="1"/>
          </a:p>
          <a:p>
            <a:pPr algn="r" rtl="1"/>
            <a:r>
              <a:rPr lang="fa-IR" b="1"/>
              <a:t>عدم تامين انرژي                          عدم کفايت پروتيين</a:t>
            </a:r>
            <a:endParaRPr lang="en-US" b="1"/>
          </a:p>
        </p:txBody>
      </p:sp>
      <p:sp>
        <p:nvSpPr>
          <p:cNvPr id="21508" name="Line 4"/>
          <p:cNvSpPr>
            <a:spLocks noChangeShapeType="1"/>
          </p:cNvSpPr>
          <p:nvPr/>
        </p:nvSpPr>
        <p:spPr bwMode="auto">
          <a:xfrm flipH="1">
            <a:off x="3733800" y="4648200"/>
            <a:ext cx="2057400" cy="0"/>
          </a:xfrm>
          <a:prstGeom prst="line">
            <a:avLst/>
          </a:prstGeom>
          <a:noFill/>
          <a:ln w="57150">
            <a:solidFill>
              <a:srgbClr val="FFFF00"/>
            </a:solidFill>
            <a:miter lim="800000"/>
            <a:headEnd/>
            <a:tailEnd type="triangle" w="med" len="med"/>
          </a:ln>
          <a:effectLst/>
        </p:spPr>
        <p:txBody>
          <a:bodyPr wrap="none"/>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additive="base">
                                        <p:cTn id="7" dur="500" fill="hold"/>
                                        <p:tgtEl>
                                          <p:spTgt spid="21506"/>
                                        </p:tgtEl>
                                        <p:attrNameLst>
                                          <p:attrName>ppt_x</p:attrName>
                                        </p:attrNameLst>
                                      </p:cBhvr>
                                      <p:tavLst>
                                        <p:tav tm="0">
                                          <p:val>
                                            <p:strVal val="#ppt_x"/>
                                          </p:val>
                                        </p:tav>
                                        <p:tav tm="100000">
                                          <p:val>
                                            <p:strVal val="#ppt_x"/>
                                          </p:val>
                                        </p:tav>
                                      </p:tavLst>
                                    </p:anim>
                                    <p:anim calcmode="lin" valueType="num">
                                      <p:cBhvr additive="base">
                                        <p:cTn id="8" dur="500" fill="hold"/>
                                        <p:tgtEl>
                                          <p:spTgt spid="2150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4" presetClass="entr" presetSubtype="0" fill="hold" grpId="0" nodeType="clickEffect">
                                  <p:stCondLst>
                                    <p:cond delay="0"/>
                                  </p:stCondLst>
                                  <p:childTnLst>
                                    <p:set>
                                      <p:cBhvr>
                                        <p:cTn id="12" dur="1" fill="hold">
                                          <p:stCondLst>
                                            <p:cond delay="0"/>
                                          </p:stCondLst>
                                        </p:cTn>
                                        <p:tgtEl>
                                          <p:spTgt spid="21507">
                                            <p:txEl>
                                              <p:pRg st="0" end="0"/>
                                            </p:txEl>
                                          </p:spTgt>
                                        </p:tgtEl>
                                        <p:attrNameLst>
                                          <p:attrName>style.visibility</p:attrName>
                                        </p:attrNameLst>
                                      </p:cBhvr>
                                      <p:to>
                                        <p:strVal val="visible"/>
                                      </p:to>
                                    </p:set>
                                    <p:anim to="" calcmode="lin" valueType="num">
                                      <p:cBhvr>
                                        <p:cTn id="13" dur="1" fill="hold"/>
                                        <p:tgtEl>
                                          <p:spTgt spid="21507">
                                            <p:txEl>
                                              <p:pRg st="0" end="0"/>
                                            </p:txEl>
                                          </p:spTgt>
                                        </p:tgtEl>
                                        <p:attrNameLst>
                                          <p:attrName/>
                                        </p:attrNameLst>
                                      </p:cBhvr>
                                    </p:anim>
                                  </p:childTnLst>
                                </p:cTn>
                              </p:par>
                            </p:childTnLst>
                          </p:cTn>
                        </p:par>
                      </p:childTnLst>
                    </p:cTn>
                  </p:par>
                  <p:par>
                    <p:cTn id="14" fill="hold">
                      <p:stCondLst>
                        <p:cond delay="indefinite"/>
                      </p:stCondLst>
                      <p:childTnLst>
                        <p:par>
                          <p:cTn id="15" fill="hold">
                            <p:stCondLst>
                              <p:cond delay="0"/>
                            </p:stCondLst>
                            <p:childTnLst>
                              <p:par>
                                <p:cTn id="16" presetID="24" presetClass="entr" presetSubtype="0" fill="hold" grpId="0" nodeType="clickEffect">
                                  <p:stCondLst>
                                    <p:cond delay="0"/>
                                  </p:stCondLst>
                                  <p:childTnLst>
                                    <p:set>
                                      <p:cBhvr>
                                        <p:cTn id="17" dur="1" fill="hold">
                                          <p:stCondLst>
                                            <p:cond delay="0"/>
                                          </p:stCondLst>
                                        </p:cTn>
                                        <p:tgtEl>
                                          <p:spTgt spid="21507">
                                            <p:txEl>
                                              <p:pRg st="1" end="1"/>
                                            </p:txEl>
                                          </p:spTgt>
                                        </p:tgtEl>
                                        <p:attrNameLst>
                                          <p:attrName>style.visibility</p:attrName>
                                        </p:attrNameLst>
                                      </p:cBhvr>
                                      <p:to>
                                        <p:strVal val="visible"/>
                                      </p:to>
                                    </p:set>
                                    <p:anim to="" calcmode="lin" valueType="num">
                                      <p:cBhvr>
                                        <p:cTn id="18" dur="1" fill="hold"/>
                                        <p:tgtEl>
                                          <p:spTgt spid="21507">
                                            <p:txEl>
                                              <p:pRg st="1" end="1"/>
                                            </p:txEl>
                                          </p:spTgt>
                                        </p:tgtEl>
                                        <p:attrNameLst>
                                          <p:attrName/>
                                        </p:attrNameLst>
                                      </p:cBhvr>
                                    </p:anim>
                                  </p:childTnLst>
                                </p:cTn>
                              </p:par>
                            </p:childTnLst>
                          </p:cTn>
                        </p:par>
                      </p:childTnLst>
                    </p:cTn>
                  </p:par>
                  <p:par>
                    <p:cTn id="19" fill="hold">
                      <p:stCondLst>
                        <p:cond delay="indefinite"/>
                      </p:stCondLst>
                      <p:childTnLst>
                        <p:par>
                          <p:cTn id="20" fill="hold">
                            <p:stCondLst>
                              <p:cond delay="0"/>
                            </p:stCondLst>
                            <p:childTnLst>
                              <p:par>
                                <p:cTn id="21" presetID="24" presetClass="entr" presetSubtype="0" fill="hold" grpId="0" nodeType="clickEffect">
                                  <p:stCondLst>
                                    <p:cond delay="0"/>
                                  </p:stCondLst>
                                  <p:childTnLst>
                                    <p:set>
                                      <p:cBhvr>
                                        <p:cTn id="22" dur="1" fill="hold">
                                          <p:stCondLst>
                                            <p:cond delay="0"/>
                                          </p:stCondLst>
                                        </p:cTn>
                                        <p:tgtEl>
                                          <p:spTgt spid="21507">
                                            <p:txEl>
                                              <p:pRg st="3" end="3"/>
                                            </p:txEl>
                                          </p:spTgt>
                                        </p:tgtEl>
                                        <p:attrNameLst>
                                          <p:attrName>style.visibility</p:attrName>
                                        </p:attrNameLst>
                                      </p:cBhvr>
                                      <p:to>
                                        <p:strVal val="visible"/>
                                      </p:to>
                                    </p:set>
                                    <p:anim to="" calcmode="lin" valueType="num">
                                      <p:cBhvr>
                                        <p:cTn id="23" dur="1" fill="hold"/>
                                        <p:tgtEl>
                                          <p:spTgt spid="21507">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fa-IR" b="1"/>
              <a:t>محاسبه انرژی مورد نیازکودکان ونوجوانان</a:t>
            </a:r>
            <a:endParaRPr lang="en-US" b="1"/>
          </a:p>
        </p:txBody>
      </p:sp>
      <p:sp>
        <p:nvSpPr>
          <p:cNvPr id="37891" name="Rectangle 3"/>
          <p:cNvSpPr>
            <a:spLocks noGrp="1" noChangeArrowheads="1"/>
          </p:cNvSpPr>
          <p:nvPr>
            <p:ph type="body" idx="1"/>
          </p:nvPr>
        </p:nvSpPr>
        <p:spPr>
          <a:xfrm>
            <a:off x="152400" y="1600200"/>
            <a:ext cx="8763000" cy="4456113"/>
          </a:xfrm>
          <a:ln/>
        </p:spPr>
        <p:txBody>
          <a:bodyPr/>
          <a:lstStyle/>
          <a:p>
            <a:pPr algn="r" rtl="1"/>
            <a:r>
              <a:rPr lang="fa-IR" sz="3600" b="1"/>
              <a:t>کودکان</a:t>
            </a:r>
          </a:p>
          <a:p>
            <a:pPr algn="r" rtl="1">
              <a:buFontTx/>
              <a:buNone/>
            </a:pPr>
            <a:r>
              <a:rPr lang="fa-IR"/>
              <a:t>    </a:t>
            </a:r>
            <a:r>
              <a:rPr lang="fa-IR" sz="3600" b="1"/>
              <a:t>1-1000 کیلو کالری برای سال اول زندگی</a:t>
            </a:r>
          </a:p>
          <a:p>
            <a:pPr algn="r" rtl="1">
              <a:buFontTx/>
              <a:buNone/>
            </a:pPr>
            <a:r>
              <a:rPr lang="fa-IR" sz="3600" b="1"/>
              <a:t>       </a:t>
            </a:r>
            <a:r>
              <a:rPr lang="fa-IR" sz="3600" b="1">
                <a:solidFill>
                  <a:srgbClr val="78B400"/>
                </a:solidFill>
              </a:rPr>
              <a:t>*پسران</a:t>
            </a:r>
            <a:r>
              <a:rPr lang="fa-IR" sz="3600" b="1"/>
              <a:t>: اضافه کردن (125 کالری به ازای هر سال سن)</a:t>
            </a:r>
          </a:p>
          <a:p>
            <a:pPr algn="r" rtl="1">
              <a:buFontTx/>
              <a:buNone/>
            </a:pPr>
            <a:r>
              <a:rPr lang="fa-IR" sz="3600" b="1"/>
              <a:t>       </a:t>
            </a:r>
            <a:r>
              <a:rPr lang="fa-IR" sz="3600" b="1">
                <a:solidFill>
                  <a:srgbClr val="CC3300"/>
                </a:solidFill>
              </a:rPr>
              <a:t>*دختران</a:t>
            </a:r>
            <a:r>
              <a:rPr lang="fa-IR" sz="3600" b="1"/>
              <a:t>: اضافه کردن (100 کالری به ازای هر سال سن)</a:t>
            </a:r>
          </a:p>
          <a:p>
            <a:pPr algn="r" rtl="1">
              <a:buFontTx/>
              <a:buNone/>
            </a:pPr>
            <a:r>
              <a:rPr lang="fa-IR" sz="3600" b="1"/>
              <a:t>   2- با در نظر گرفتن 20% اضافه برای فعالیت</a:t>
            </a:r>
            <a:endParaRPr lang="en-US" sz="36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7890"/>
                                        </p:tgtEl>
                                        <p:attrNameLst>
                                          <p:attrName>style.visibility</p:attrName>
                                        </p:attrNameLst>
                                      </p:cBhvr>
                                      <p:to>
                                        <p:strVal val="visible"/>
                                      </p:to>
                                    </p:set>
                                    <p:animEffect transition="in" filter="box(in)">
                                      <p:cBhvr>
                                        <p:cTn id="7" dur="500"/>
                                        <p:tgtEl>
                                          <p:spTgt spid="37890"/>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7891">
                                            <p:txEl>
                                              <p:pRg st="0" end="0"/>
                                            </p:txEl>
                                          </p:spTgt>
                                        </p:tgtEl>
                                        <p:attrNameLst>
                                          <p:attrName>style.visibility</p:attrName>
                                        </p:attrNameLst>
                                      </p:cBhvr>
                                      <p:to>
                                        <p:strVal val="visible"/>
                                      </p:to>
                                    </p:set>
                                    <p:anim to="" calcmode="lin" valueType="num">
                                      <p:cBhvr>
                                        <p:cTn id="12" dur="1" fill="hold"/>
                                        <p:tgtEl>
                                          <p:spTgt spid="37891">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7891">
                                            <p:txEl>
                                              <p:pRg st="1" end="1"/>
                                            </p:txEl>
                                          </p:spTgt>
                                        </p:tgtEl>
                                        <p:attrNameLst>
                                          <p:attrName>style.visibility</p:attrName>
                                        </p:attrNameLst>
                                      </p:cBhvr>
                                      <p:to>
                                        <p:strVal val="visible"/>
                                      </p:to>
                                    </p:set>
                                    <p:anim to="" calcmode="lin" valueType="num">
                                      <p:cBhvr>
                                        <p:cTn id="17" dur="1" fill="hold"/>
                                        <p:tgtEl>
                                          <p:spTgt spid="37891">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7891">
                                            <p:txEl>
                                              <p:pRg st="2" end="2"/>
                                            </p:txEl>
                                          </p:spTgt>
                                        </p:tgtEl>
                                        <p:attrNameLst>
                                          <p:attrName>style.visibility</p:attrName>
                                        </p:attrNameLst>
                                      </p:cBhvr>
                                      <p:to>
                                        <p:strVal val="visible"/>
                                      </p:to>
                                    </p:set>
                                    <p:anim to="" calcmode="lin" valueType="num">
                                      <p:cBhvr>
                                        <p:cTn id="22" dur="1" fill="hold"/>
                                        <p:tgtEl>
                                          <p:spTgt spid="37891">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7891">
                                            <p:txEl>
                                              <p:pRg st="3" end="3"/>
                                            </p:txEl>
                                          </p:spTgt>
                                        </p:tgtEl>
                                        <p:attrNameLst>
                                          <p:attrName>style.visibility</p:attrName>
                                        </p:attrNameLst>
                                      </p:cBhvr>
                                      <p:to>
                                        <p:strVal val="visible"/>
                                      </p:to>
                                    </p:set>
                                    <p:anim to="" calcmode="lin" valueType="num">
                                      <p:cBhvr>
                                        <p:cTn id="27" dur="1" fill="hold"/>
                                        <p:tgtEl>
                                          <p:spTgt spid="37891">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37891">
                                            <p:txEl>
                                              <p:pRg st="4" end="4"/>
                                            </p:txEl>
                                          </p:spTgt>
                                        </p:tgtEl>
                                        <p:attrNameLst>
                                          <p:attrName>style.visibility</p:attrName>
                                        </p:attrNameLst>
                                      </p:cBhvr>
                                      <p:to>
                                        <p:strVal val="visible"/>
                                      </p:to>
                                    </p:set>
                                    <p:anim to="" calcmode="lin" valueType="num">
                                      <p:cBhvr>
                                        <p:cTn id="32" dur="1" fill="hold"/>
                                        <p:tgtEl>
                                          <p:spTgt spid="37891">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P spid="3789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body" idx="1"/>
          </p:nvPr>
        </p:nvSpPr>
        <p:spPr>
          <a:xfrm>
            <a:off x="0" y="990600"/>
            <a:ext cx="9144000" cy="4456113"/>
          </a:xfrm>
        </p:spPr>
        <p:txBody>
          <a:bodyPr/>
          <a:lstStyle/>
          <a:p>
            <a:pPr algn="r" rtl="1">
              <a:lnSpc>
                <a:spcPct val="90000"/>
              </a:lnSpc>
            </a:pPr>
            <a:r>
              <a:rPr lang="fa-IR" sz="3600" b="1"/>
              <a:t>نوجوانان     </a:t>
            </a:r>
          </a:p>
          <a:p>
            <a:pPr algn="r" rtl="1">
              <a:lnSpc>
                <a:spcPct val="90000"/>
              </a:lnSpc>
              <a:buFontTx/>
              <a:buNone/>
            </a:pPr>
            <a:r>
              <a:rPr lang="fa-IR" sz="3600" b="1"/>
              <a:t>      </a:t>
            </a:r>
            <a:r>
              <a:rPr lang="fa-IR" sz="3600" b="1">
                <a:solidFill>
                  <a:srgbClr val="660033"/>
                </a:solidFill>
              </a:rPr>
              <a:t>1-</a:t>
            </a:r>
            <a:r>
              <a:rPr lang="fa-IR" sz="3600" b="1"/>
              <a:t> 1000کیلو کالری برای سال اول زندگی </a:t>
            </a:r>
          </a:p>
          <a:p>
            <a:pPr algn="r" rtl="1">
              <a:lnSpc>
                <a:spcPct val="90000"/>
              </a:lnSpc>
              <a:buFontTx/>
              <a:buNone/>
            </a:pPr>
            <a:r>
              <a:rPr lang="fa-IR" sz="3600" b="1"/>
              <a:t>      </a:t>
            </a:r>
            <a:r>
              <a:rPr lang="fa-IR" sz="3600" b="1">
                <a:solidFill>
                  <a:srgbClr val="660033"/>
                </a:solidFill>
              </a:rPr>
              <a:t>2-</a:t>
            </a:r>
            <a:r>
              <a:rPr lang="fa-IR" sz="3600" b="1"/>
              <a:t> اضافه کردن100کیلو کالری برای هر سال تا  11 سالگی</a:t>
            </a:r>
          </a:p>
          <a:p>
            <a:pPr algn="r" rtl="1">
              <a:lnSpc>
                <a:spcPct val="90000"/>
              </a:lnSpc>
              <a:buFontTx/>
              <a:buNone/>
            </a:pPr>
            <a:r>
              <a:rPr lang="fa-IR" sz="3600" b="1"/>
              <a:t>     </a:t>
            </a:r>
            <a:r>
              <a:rPr lang="fa-IR" sz="3600" b="1">
                <a:solidFill>
                  <a:srgbClr val="78B400"/>
                </a:solidFill>
              </a:rPr>
              <a:t> </a:t>
            </a:r>
            <a:r>
              <a:rPr lang="fa-IR" sz="3600" b="1">
                <a:solidFill>
                  <a:srgbClr val="660033"/>
                </a:solidFill>
              </a:rPr>
              <a:t>3-</a:t>
            </a:r>
            <a:r>
              <a:rPr lang="fa-IR" sz="3600" b="1"/>
              <a:t> اضافه کردن </a:t>
            </a:r>
          </a:p>
          <a:p>
            <a:pPr algn="r" rtl="1">
              <a:lnSpc>
                <a:spcPct val="90000"/>
              </a:lnSpc>
              <a:buFontTx/>
              <a:buNone/>
            </a:pPr>
            <a:r>
              <a:rPr lang="fa-IR" sz="3600" b="1"/>
              <a:t>         </a:t>
            </a:r>
            <a:r>
              <a:rPr lang="fa-IR" sz="3600" b="1">
                <a:solidFill>
                  <a:srgbClr val="78B400"/>
                </a:solidFill>
              </a:rPr>
              <a:t>*پسران</a:t>
            </a:r>
            <a:r>
              <a:rPr lang="fa-IR" sz="3600" b="1"/>
              <a:t> 15-11 :200کیلو کالری به ازای هر سال</a:t>
            </a:r>
          </a:p>
          <a:p>
            <a:pPr algn="r" rtl="1">
              <a:lnSpc>
                <a:spcPct val="90000"/>
              </a:lnSpc>
              <a:buFontTx/>
              <a:buNone/>
            </a:pPr>
            <a:r>
              <a:rPr lang="fa-IR" sz="3600" b="1"/>
              <a:t>         </a:t>
            </a:r>
            <a:r>
              <a:rPr lang="fa-IR" sz="3600" b="1">
                <a:solidFill>
                  <a:srgbClr val="CC0066"/>
                </a:solidFill>
              </a:rPr>
              <a:t>*دختران</a:t>
            </a:r>
            <a:r>
              <a:rPr lang="fa-IR" sz="3600" b="1"/>
              <a:t> 15-11 :100کیلو کالری به ازای هر سال</a:t>
            </a:r>
            <a:endParaRPr lang="en-US" sz="36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 to="" calcmode="lin" valueType="num">
                                      <p:cBhvr>
                                        <p:cTn id="7" dur="1" fill="hold"/>
                                        <p:tgtEl>
                                          <p:spTgt spid="39939">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 to="" calcmode="lin" valueType="num">
                                      <p:cBhvr>
                                        <p:cTn id="12" dur="1" fill="hold"/>
                                        <p:tgtEl>
                                          <p:spTgt spid="39939">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9939">
                                            <p:txEl>
                                              <p:pRg st="2" end="2"/>
                                            </p:txEl>
                                          </p:spTgt>
                                        </p:tgtEl>
                                        <p:attrNameLst>
                                          <p:attrName>style.visibility</p:attrName>
                                        </p:attrNameLst>
                                      </p:cBhvr>
                                      <p:to>
                                        <p:strVal val="visible"/>
                                      </p:to>
                                    </p:set>
                                    <p:anim to="" calcmode="lin" valueType="num">
                                      <p:cBhvr>
                                        <p:cTn id="17" dur="1" fill="hold"/>
                                        <p:tgtEl>
                                          <p:spTgt spid="39939">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9939">
                                            <p:txEl>
                                              <p:pRg st="3" end="3"/>
                                            </p:txEl>
                                          </p:spTgt>
                                        </p:tgtEl>
                                        <p:attrNameLst>
                                          <p:attrName>style.visibility</p:attrName>
                                        </p:attrNameLst>
                                      </p:cBhvr>
                                      <p:to>
                                        <p:strVal val="visible"/>
                                      </p:to>
                                    </p:set>
                                    <p:anim to="" calcmode="lin" valueType="num">
                                      <p:cBhvr>
                                        <p:cTn id="22" dur="1" fill="hold"/>
                                        <p:tgtEl>
                                          <p:spTgt spid="39939">
                                            <p:txEl>
                                              <p:pRg st="3" end="3"/>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9939">
                                            <p:txEl>
                                              <p:pRg st="4" end="4"/>
                                            </p:txEl>
                                          </p:spTgt>
                                        </p:tgtEl>
                                        <p:attrNameLst>
                                          <p:attrName>style.visibility</p:attrName>
                                        </p:attrNameLst>
                                      </p:cBhvr>
                                      <p:to>
                                        <p:strVal val="visible"/>
                                      </p:to>
                                    </p:set>
                                    <p:anim to="" calcmode="lin" valueType="num">
                                      <p:cBhvr>
                                        <p:cTn id="27" dur="1" fill="hold"/>
                                        <p:tgtEl>
                                          <p:spTgt spid="39939">
                                            <p:txEl>
                                              <p:pRg st="4" end="4"/>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39939">
                                            <p:txEl>
                                              <p:pRg st="5" end="5"/>
                                            </p:txEl>
                                          </p:spTgt>
                                        </p:tgtEl>
                                        <p:attrNameLst>
                                          <p:attrName>style.visibility</p:attrName>
                                        </p:attrNameLst>
                                      </p:cBhvr>
                                      <p:to>
                                        <p:strVal val="visible"/>
                                      </p:to>
                                    </p:set>
                                    <p:anim to="" calcmode="lin" valueType="num">
                                      <p:cBhvr>
                                        <p:cTn id="32" dur="1" fill="hold"/>
                                        <p:tgtEl>
                                          <p:spTgt spid="39939">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body" idx="1"/>
          </p:nvPr>
        </p:nvSpPr>
        <p:spPr>
          <a:xfrm>
            <a:off x="1905000" y="381000"/>
            <a:ext cx="6553200" cy="6019800"/>
          </a:xfrm>
        </p:spPr>
        <p:txBody>
          <a:bodyPr/>
          <a:lstStyle/>
          <a:p>
            <a:pPr algn="r" rtl="1">
              <a:buFontTx/>
              <a:buNone/>
            </a:pPr>
            <a:r>
              <a:rPr lang="fa-IR" sz="4000" b="1"/>
              <a:t>بالای 15 سال</a:t>
            </a:r>
          </a:p>
          <a:p>
            <a:pPr algn="r" rtl="1">
              <a:buFontTx/>
              <a:buNone/>
            </a:pPr>
            <a:r>
              <a:rPr lang="fa-IR" sz="4000" b="1"/>
              <a:t>    </a:t>
            </a:r>
            <a:r>
              <a:rPr lang="fa-IR" sz="3600" b="1">
                <a:solidFill>
                  <a:srgbClr val="78B400"/>
                </a:solidFill>
              </a:rPr>
              <a:t>*پسران:</a:t>
            </a:r>
          </a:p>
          <a:p>
            <a:pPr algn="r" rtl="1">
              <a:buFontTx/>
              <a:buNone/>
            </a:pPr>
            <a:r>
              <a:rPr lang="fa-IR" sz="3600" b="1"/>
              <a:t>           بسیار فعال </a:t>
            </a:r>
            <a:r>
              <a:rPr lang="en-US" sz="2800" b="1"/>
              <a:t>kcal/kgbw</a:t>
            </a:r>
            <a:r>
              <a:rPr lang="en-US" sz="3600" b="1"/>
              <a:t> </a:t>
            </a:r>
            <a:r>
              <a:rPr lang="fa-IR" sz="3600" b="1"/>
              <a:t>50</a:t>
            </a:r>
            <a:r>
              <a:rPr lang="fa-IR" sz="4000" b="1"/>
              <a:t> </a:t>
            </a:r>
          </a:p>
          <a:p>
            <a:pPr algn="r" rtl="1">
              <a:buFontTx/>
              <a:buNone/>
            </a:pPr>
            <a:r>
              <a:rPr lang="fa-IR" sz="4000" b="1"/>
              <a:t>          </a:t>
            </a:r>
            <a:r>
              <a:rPr lang="fa-IR" sz="3600" b="1"/>
              <a:t>فعالیت معمولی </a:t>
            </a:r>
            <a:r>
              <a:rPr lang="en-US" sz="2800" b="1"/>
              <a:t>kcal/kgbw</a:t>
            </a:r>
            <a:r>
              <a:rPr lang="fa-IR" sz="2800" b="1"/>
              <a:t>40</a:t>
            </a:r>
            <a:endParaRPr lang="en-US" sz="2800" b="1"/>
          </a:p>
          <a:p>
            <a:pPr algn="r" rtl="1">
              <a:buFontTx/>
              <a:buNone/>
            </a:pPr>
            <a:r>
              <a:rPr lang="en-US" sz="2800" b="1"/>
              <a:t>          </a:t>
            </a:r>
            <a:r>
              <a:rPr lang="fa-IR" sz="2800" b="1"/>
              <a:t> </a:t>
            </a:r>
            <a:r>
              <a:rPr lang="fa-IR" sz="3600" b="1"/>
              <a:t>کم فعالیت </a:t>
            </a:r>
            <a:r>
              <a:rPr lang="en-US" sz="2800" b="1"/>
              <a:t>kcal/kgbw</a:t>
            </a:r>
            <a:r>
              <a:rPr lang="fa-IR" sz="2800" b="1"/>
              <a:t>16-15</a:t>
            </a:r>
          </a:p>
          <a:p>
            <a:pPr algn="r" rtl="1">
              <a:buFontTx/>
              <a:buNone/>
            </a:pPr>
            <a:r>
              <a:rPr lang="fa-IR" sz="2800" b="1"/>
              <a:t>     </a:t>
            </a:r>
            <a:r>
              <a:rPr lang="fa-IR" sz="3600" b="1"/>
              <a:t> </a:t>
            </a:r>
            <a:r>
              <a:rPr lang="fa-IR" sz="3600" b="1">
                <a:solidFill>
                  <a:srgbClr val="CC3300"/>
                </a:solidFill>
              </a:rPr>
              <a:t>*دختران :</a:t>
            </a:r>
          </a:p>
          <a:p>
            <a:pPr algn="r" rtl="1">
              <a:buFontTx/>
              <a:buNone/>
            </a:pPr>
            <a:r>
              <a:rPr lang="fa-IR" sz="3600" b="1"/>
              <a:t>          مانند یک فرد بزرگسال</a:t>
            </a:r>
            <a:endParaRPr lang="en-US" sz="36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 to="" calcmode="lin" valueType="num">
                                      <p:cBhvr>
                                        <p:cTn id="7" dur="1" fill="hold"/>
                                        <p:tgtEl>
                                          <p:spTgt spid="4096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40963">
                                            <p:txEl>
                                              <p:pRg st="1" end="1"/>
                                            </p:txEl>
                                          </p:spTgt>
                                        </p:tgtEl>
                                        <p:attrNameLst>
                                          <p:attrName>style.visibility</p:attrName>
                                        </p:attrNameLst>
                                      </p:cBhvr>
                                      <p:to>
                                        <p:strVal val="visible"/>
                                      </p:to>
                                    </p:set>
                                    <p:anim to="" calcmode="lin" valueType="num">
                                      <p:cBhvr>
                                        <p:cTn id="12" dur="1" fill="hold"/>
                                        <p:tgtEl>
                                          <p:spTgt spid="4096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40963">
                                            <p:txEl>
                                              <p:pRg st="2" end="2"/>
                                            </p:txEl>
                                          </p:spTgt>
                                        </p:tgtEl>
                                        <p:attrNameLst>
                                          <p:attrName>style.visibility</p:attrName>
                                        </p:attrNameLst>
                                      </p:cBhvr>
                                      <p:to>
                                        <p:strVal val="visible"/>
                                      </p:to>
                                    </p:set>
                                    <p:anim to="" calcmode="lin" valueType="num">
                                      <p:cBhvr>
                                        <p:cTn id="17" dur="1" fill="hold"/>
                                        <p:tgtEl>
                                          <p:spTgt spid="40963">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40963">
                                            <p:txEl>
                                              <p:pRg st="3" end="3"/>
                                            </p:txEl>
                                          </p:spTgt>
                                        </p:tgtEl>
                                        <p:attrNameLst>
                                          <p:attrName>style.visibility</p:attrName>
                                        </p:attrNameLst>
                                      </p:cBhvr>
                                      <p:to>
                                        <p:strVal val="visible"/>
                                      </p:to>
                                    </p:set>
                                    <p:anim to="" calcmode="lin" valueType="num">
                                      <p:cBhvr>
                                        <p:cTn id="22" dur="1" fill="hold"/>
                                        <p:tgtEl>
                                          <p:spTgt spid="40963">
                                            <p:txEl>
                                              <p:pRg st="3" end="3"/>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40963">
                                            <p:txEl>
                                              <p:pRg st="4" end="4"/>
                                            </p:txEl>
                                          </p:spTgt>
                                        </p:tgtEl>
                                        <p:attrNameLst>
                                          <p:attrName>style.visibility</p:attrName>
                                        </p:attrNameLst>
                                      </p:cBhvr>
                                      <p:to>
                                        <p:strVal val="visible"/>
                                      </p:to>
                                    </p:set>
                                    <p:anim to="" calcmode="lin" valueType="num">
                                      <p:cBhvr>
                                        <p:cTn id="27" dur="1" fill="hold"/>
                                        <p:tgtEl>
                                          <p:spTgt spid="40963">
                                            <p:txEl>
                                              <p:pRg st="4" end="4"/>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40963">
                                            <p:txEl>
                                              <p:pRg st="5" end="5"/>
                                            </p:txEl>
                                          </p:spTgt>
                                        </p:tgtEl>
                                        <p:attrNameLst>
                                          <p:attrName>style.visibility</p:attrName>
                                        </p:attrNameLst>
                                      </p:cBhvr>
                                      <p:to>
                                        <p:strVal val="visible"/>
                                      </p:to>
                                    </p:set>
                                    <p:anim to="" calcmode="lin" valueType="num">
                                      <p:cBhvr>
                                        <p:cTn id="32" dur="1" fill="hold"/>
                                        <p:tgtEl>
                                          <p:spTgt spid="40963">
                                            <p:txEl>
                                              <p:pRg st="5" end="5"/>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40963">
                                            <p:txEl>
                                              <p:pRg st="6" end="6"/>
                                            </p:txEl>
                                          </p:spTgt>
                                        </p:tgtEl>
                                        <p:attrNameLst>
                                          <p:attrName>style.visibility</p:attrName>
                                        </p:attrNameLst>
                                      </p:cBhvr>
                                      <p:to>
                                        <p:strVal val="visible"/>
                                      </p:to>
                                    </p:set>
                                    <p:anim to="" calcmode="lin" valueType="num">
                                      <p:cBhvr>
                                        <p:cTn id="37" dur="1" fill="hold"/>
                                        <p:tgtEl>
                                          <p:spTgt spid="40963">
                                            <p:txEl>
                                              <p:pRg st="6" end="6"/>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type="body" idx="1"/>
          </p:nvPr>
        </p:nvSpPr>
        <p:spPr>
          <a:xfrm>
            <a:off x="381000" y="685800"/>
            <a:ext cx="8305800" cy="4495800"/>
          </a:xfrm>
        </p:spPr>
        <p:txBody>
          <a:bodyPr/>
          <a:lstStyle/>
          <a:p>
            <a:pPr algn="r" rtl="1">
              <a:buFontTx/>
              <a:buNone/>
            </a:pPr>
            <a:r>
              <a:rPr lang="fa-IR" sz="3600" b="1">
                <a:solidFill>
                  <a:schemeClr val="tx2"/>
                </a:solidFill>
              </a:rPr>
              <a:t>محاسبه ساده انرژی روزانه دختران بالای 15 سال:</a:t>
            </a:r>
          </a:p>
          <a:p>
            <a:pPr algn="r" rtl="1">
              <a:buFontTx/>
              <a:buNone/>
            </a:pPr>
            <a:endParaRPr lang="fa-IR" sz="3600" b="1">
              <a:solidFill>
                <a:schemeClr val="tx2"/>
              </a:solidFill>
            </a:endParaRPr>
          </a:p>
          <a:p>
            <a:pPr algn="r" rtl="1">
              <a:buFontTx/>
              <a:buNone/>
            </a:pPr>
            <a:endParaRPr lang="fa-IR" sz="3600" b="1"/>
          </a:p>
          <a:p>
            <a:pPr algn="r" rtl="1">
              <a:buFontTx/>
              <a:buNone/>
            </a:pPr>
            <a:r>
              <a:rPr lang="fa-IR"/>
              <a:t>      </a:t>
            </a:r>
            <a:r>
              <a:rPr lang="fa-IR" b="1"/>
              <a:t>چاق یا با فعالیت کم:</a:t>
            </a:r>
            <a:r>
              <a:rPr lang="en-US"/>
              <a:t>kcal/kgbw</a:t>
            </a:r>
            <a:r>
              <a:rPr lang="fa-IR"/>
              <a:t>20</a:t>
            </a:r>
          </a:p>
          <a:p>
            <a:pPr algn="r" rtl="1">
              <a:buFontTx/>
              <a:buNone/>
            </a:pPr>
            <a:r>
              <a:rPr lang="fa-IR"/>
              <a:t>      </a:t>
            </a:r>
            <a:r>
              <a:rPr lang="fa-IR" b="1"/>
              <a:t>فعالیت متوسط:</a:t>
            </a:r>
            <a:r>
              <a:rPr lang="en-US"/>
              <a:t>kcal/kgbw</a:t>
            </a:r>
            <a:r>
              <a:rPr lang="fa-IR"/>
              <a:t>28</a:t>
            </a:r>
          </a:p>
          <a:p>
            <a:pPr algn="r" rtl="1">
              <a:buFontTx/>
              <a:buNone/>
            </a:pPr>
            <a:r>
              <a:rPr lang="fa-IR"/>
              <a:t>      </a:t>
            </a:r>
            <a:r>
              <a:rPr lang="fa-IR" b="1"/>
              <a:t>فعالیت زیاد یا بسیار لاغر:</a:t>
            </a:r>
            <a:r>
              <a:rPr lang="en-US"/>
              <a:t>kcal/kgbw</a:t>
            </a:r>
            <a:r>
              <a:rPr lang="fa-IR"/>
              <a:t>30</a:t>
            </a:r>
          </a:p>
          <a:p>
            <a:pPr algn="r" rtl="1">
              <a:buFontTx/>
              <a:buNone/>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 to="" calcmode="lin" valueType="num">
                                      <p:cBhvr>
                                        <p:cTn id="7" dur="1" fill="hold"/>
                                        <p:tgtEl>
                                          <p:spTgt spid="43011">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43011">
                                            <p:txEl>
                                              <p:pRg st="3" end="3"/>
                                            </p:txEl>
                                          </p:spTgt>
                                        </p:tgtEl>
                                        <p:attrNameLst>
                                          <p:attrName>style.visibility</p:attrName>
                                        </p:attrNameLst>
                                      </p:cBhvr>
                                      <p:to>
                                        <p:strVal val="visible"/>
                                      </p:to>
                                    </p:set>
                                    <p:anim to="" calcmode="lin" valueType="num">
                                      <p:cBhvr>
                                        <p:cTn id="12" dur="1" fill="hold"/>
                                        <p:tgtEl>
                                          <p:spTgt spid="43011">
                                            <p:txEl>
                                              <p:pRg st="3" end="3"/>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43011">
                                            <p:txEl>
                                              <p:pRg st="4" end="4"/>
                                            </p:txEl>
                                          </p:spTgt>
                                        </p:tgtEl>
                                        <p:attrNameLst>
                                          <p:attrName>style.visibility</p:attrName>
                                        </p:attrNameLst>
                                      </p:cBhvr>
                                      <p:to>
                                        <p:strVal val="visible"/>
                                      </p:to>
                                    </p:set>
                                    <p:anim to="" calcmode="lin" valueType="num">
                                      <p:cBhvr>
                                        <p:cTn id="17" dur="1" fill="hold"/>
                                        <p:tgtEl>
                                          <p:spTgt spid="43011">
                                            <p:txEl>
                                              <p:pRg st="4" end="4"/>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43011">
                                            <p:txEl>
                                              <p:pRg st="5" end="5"/>
                                            </p:txEl>
                                          </p:spTgt>
                                        </p:tgtEl>
                                        <p:attrNameLst>
                                          <p:attrName>style.visibility</p:attrName>
                                        </p:attrNameLst>
                                      </p:cBhvr>
                                      <p:to>
                                        <p:strVal val="visible"/>
                                      </p:to>
                                    </p:set>
                                    <p:anim to="" calcmode="lin" valueType="num">
                                      <p:cBhvr>
                                        <p:cTn id="22" dur="1" fill="hold"/>
                                        <p:tgtEl>
                                          <p:spTgt spid="43011">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200400" y="533400"/>
            <a:ext cx="3657600" cy="781050"/>
          </a:xfrm>
        </p:spPr>
        <p:txBody>
          <a:bodyPr/>
          <a:lstStyle/>
          <a:p>
            <a:r>
              <a:rPr lang="fa-IR">
                <a:solidFill>
                  <a:srgbClr val="800000"/>
                </a:solidFill>
              </a:rPr>
              <a:t>پروتئین</a:t>
            </a:r>
            <a:endParaRPr lang="en-US">
              <a:solidFill>
                <a:srgbClr val="800000"/>
              </a:solidFill>
            </a:endParaRPr>
          </a:p>
        </p:txBody>
      </p:sp>
      <p:sp>
        <p:nvSpPr>
          <p:cNvPr id="22531" name="Rectangle 3"/>
          <p:cNvSpPr>
            <a:spLocks noGrp="1" noChangeArrowheads="1"/>
          </p:cNvSpPr>
          <p:nvPr>
            <p:ph type="body" idx="1"/>
          </p:nvPr>
        </p:nvSpPr>
        <p:spPr>
          <a:xfrm>
            <a:off x="381000" y="1752600"/>
            <a:ext cx="8269288" cy="4724400"/>
          </a:xfrm>
        </p:spPr>
        <p:txBody>
          <a:bodyPr/>
          <a:lstStyle/>
          <a:p>
            <a:pPr algn="r" rtl="1">
              <a:lnSpc>
                <a:spcPct val="90000"/>
              </a:lnSpc>
              <a:buFontTx/>
              <a:buNone/>
            </a:pPr>
            <a:r>
              <a:rPr lang="fa-IR" b="1"/>
              <a:t>براي نگهداري و ترميم بافت ها و سنتز سلول ها وبافت هاي جديد مورد نياز است </a:t>
            </a:r>
          </a:p>
          <a:p>
            <a:pPr algn="r" rtl="1">
              <a:lnSpc>
                <a:spcPct val="90000"/>
              </a:lnSpc>
              <a:buFontTx/>
              <a:buNone/>
            </a:pPr>
            <a:endParaRPr lang="fa-IR" b="1"/>
          </a:p>
          <a:p>
            <a:pPr algn="r" rtl="1">
              <a:lnSpc>
                <a:spcPct val="90000"/>
              </a:lnSpc>
              <a:buFontTx/>
              <a:buNone/>
            </a:pPr>
            <a:r>
              <a:rPr lang="fa-IR" b="1"/>
              <a:t>منابع خوب آن :</a:t>
            </a:r>
          </a:p>
          <a:p>
            <a:pPr algn="r" rtl="1">
              <a:lnSpc>
                <a:spcPct val="90000"/>
              </a:lnSpc>
              <a:buFontTx/>
              <a:buNone/>
            </a:pPr>
            <a:r>
              <a:rPr lang="fa-IR" b="1"/>
              <a:t>  حیوانی : گوشت ، مرغ ، تخم مرغ ، لبنیات(حيواني خوب ولي گران)</a:t>
            </a:r>
          </a:p>
          <a:p>
            <a:pPr algn="r" rtl="1">
              <a:lnSpc>
                <a:spcPct val="90000"/>
              </a:lnSpc>
              <a:buFontTx/>
              <a:buNone/>
            </a:pPr>
            <a:endParaRPr lang="fa-IR" b="1"/>
          </a:p>
          <a:p>
            <a:pPr algn="r" rtl="1">
              <a:lnSpc>
                <a:spcPct val="90000"/>
              </a:lnSpc>
              <a:buFontTx/>
              <a:buNone/>
            </a:pPr>
            <a:r>
              <a:rPr lang="fa-IR" b="1"/>
              <a:t>  گياهي: حبوبات غلات  مغزها ودانه ها( ارزان بصورت</a:t>
            </a:r>
            <a:r>
              <a:rPr lang="fa-IR"/>
              <a:t> </a:t>
            </a:r>
            <a:r>
              <a:rPr lang="fa-IR" b="1"/>
              <a:t>ترکيب مفيد)</a:t>
            </a:r>
          </a:p>
          <a:p>
            <a:pPr algn="r">
              <a:lnSpc>
                <a:spcPct val="90000"/>
              </a:lnSpc>
            </a:pP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530"/>
                                        </p:tgtEl>
                                        <p:attrNameLst>
                                          <p:attrName>style.visibility</p:attrName>
                                        </p:attrNameLst>
                                      </p:cBhvr>
                                      <p:to>
                                        <p:strVal val="visible"/>
                                      </p:to>
                                    </p:set>
                                    <p:anim calcmode="lin" valueType="num">
                                      <p:cBhvr additive="base">
                                        <p:cTn id="7" dur="500" fill="hold"/>
                                        <p:tgtEl>
                                          <p:spTgt spid="22530"/>
                                        </p:tgtEl>
                                        <p:attrNameLst>
                                          <p:attrName>ppt_x</p:attrName>
                                        </p:attrNameLst>
                                      </p:cBhvr>
                                      <p:tavLst>
                                        <p:tav tm="0">
                                          <p:val>
                                            <p:strVal val="#ppt_x"/>
                                          </p:val>
                                        </p:tav>
                                        <p:tav tm="100000">
                                          <p:val>
                                            <p:strVal val="#ppt_x"/>
                                          </p:val>
                                        </p:tav>
                                      </p:tavLst>
                                    </p:anim>
                                    <p:anim calcmode="lin" valueType="num">
                                      <p:cBhvr additive="base">
                                        <p:cTn id="8" dur="500" fill="hold"/>
                                        <p:tgtEl>
                                          <p:spTgt spid="2253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4" presetClass="entr" presetSubtype="0" fill="hold" grpId="0" nodeType="clickEffect">
                                  <p:stCondLst>
                                    <p:cond delay="0"/>
                                  </p:stCondLst>
                                  <p:childTnLst>
                                    <p:set>
                                      <p:cBhvr>
                                        <p:cTn id="12" dur="1" fill="hold">
                                          <p:stCondLst>
                                            <p:cond delay="0"/>
                                          </p:stCondLst>
                                        </p:cTn>
                                        <p:tgtEl>
                                          <p:spTgt spid="22531">
                                            <p:txEl>
                                              <p:pRg st="0" end="0"/>
                                            </p:txEl>
                                          </p:spTgt>
                                        </p:tgtEl>
                                        <p:attrNameLst>
                                          <p:attrName>style.visibility</p:attrName>
                                        </p:attrNameLst>
                                      </p:cBhvr>
                                      <p:to>
                                        <p:strVal val="visible"/>
                                      </p:to>
                                    </p:set>
                                    <p:anim to="" calcmode="lin" valueType="num">
                                      <p:cBhvr>
                                        <p:cTn id="13" dur="1" fill="hold"/>
                                        <p:tgtEl>
                                          <p:spTgt spid="22531">
                                            <p:txEl>
                                              <p:pRg st="0" end="0"/>
                                            </p:txEl>
                                          </p:spTgt>
                                        </p:tgtEl>
                                        <p:attrNameLst>
                                          <p:attrName/>
                                        </p:attrNameLst>
                                      </p:cBhvr>
                                    </p:anim>
                                  </p:childTnLst>
                                </p:cTn>
                              </p:par>
                            </p:childTnLst>
                          </p:cTn>
                        </p:par>
                      </p:childTnLst>
                    </p:cTn>
                  </p:par>
                  <p:par>
                    <p:cTn id="14" fill="hold">
                      <p:stCondLst>
                        <p:cond delay="indefinite"/>
                      </p:stCondLst>
                      <p:childTnLst>
                        <p:par>
                          <p:cTn id="15" fill="hold">
                            <p:stCondLst>
                              <p:cond delay="0"/>
                            </p:stCondLst>
                            <p:childTnLst>
                              <p:par>
                                <p:cTn id="16" presetID="24" presetClass="entr" presetSubtype="0" fill="hold" grpId="0" nodeType="clickEffect">
                                  <p:stCondLst>
                                    <p:cond delay="0"/>
                                  </p:stCondLst>
                                  <p:childTnLst>
                                    <p:set>
                                      <p:cBhvr>
                                        <p:cTn id="17" dur="1" fill="hold">
                                          <p:stCondLst>
                                            <p:cond delay="0"/>
                                          </p:stCondLst>
                                        </p:cTn>
                                        <p:tgtEl>
                                          <p:spTgt spid="22531">
                                            <p:txEl>
                                              <p:pRg st="2" end="2"/>
                                            </p:txEl>
                                          </p:spTgt>
                                        </p:tgtEl>
                                        <p:attrNameLst>
                                          <p:attrName>style.visibility</p:attrName>
                                        </p:attrNameLst>
                                      </p:cBhvr>
                                      <p:to>
                                        <p:strVal val="visible"/>
                                      </p:to>
                                    </p:set>
                                    <p:anim to="" calcmode="lin" valueType="num">
                                      <p:cBhvr>
                                        <p:cTn id="18" dur="1" fill="hold"/>
                                        <p:tgtEl>
                                          <p:spTgt spid="22531">
                                            <p:txEl>
                                              <p:pRg st="2" end="2"/>
                                            </p:txEl>
                                          </p:spTgt>
                                        </p:tgtEl>
                                        <p:attrNameLst>
                                          <p:attrName/>
                                        </p:attrNameLst>
                                      </p:cBhvr>
                                    </p:anim>
                                  </p:childTnLst>
                                </p:cTn>
                              </p:par>
                            </p:childTnLst>
                          </p:cTn>
                        </p:par>
                      </p:childTnLst>
                    </p:cTn>
                  </p:par>
                  <p:par>
                    <p:cTn id="19" fill="hold">
                      <p:stCondLst>
                        <p:cond delay="indefinite"/>
                      </p:stCondLst>
                      <p:childTnLst>
                        <p:par>
                          <p:cTn id="20" fill="hold">
                            <p:stCondLst>
                              <p:cond delay="0"/>
                            </p:stCondLst>
                            <p:childTnLst>
                              <p:par>
                                <p:cTn id="21" presetID="24" presetClass="entr" presetSubtype="0" fill="hold" grpId="0" nodeType="clickEffect">
                                  <p:stCondLst>
                                    <p:cond delay="0"/>
                                  </p:stCondLst>
                                  <p:childTnLst>
                                    <p:set>
                                      <p:cBhvr>
                                        <p:cTn id="22" dur="1" fill="hold">
                                          <p:stCondLst>
                                            <p:cond delay="0"/>
                                          </p:stCondLst>
                                        </p:cTn>
                                        <p:tgtEl>
                                          <p:spTgt spid="22531">
                                            <p:txEl>
                                              <p:pRg st="3" end="3"/>
                                            </p:txEl>
                                          </p:spTgt>
                                        </p:tgtEl>
                                        <p:attrNameLst>
                                          <p:attrName>style.visibility</p:attrName>
                                        </p:attrNameLst>
                                      </p:cBhvr>
                                      <p:to>
                                        <p:strVal val="visible"/>
                                      </p:to>
                                    </p:set>
                                    <p:anim to="" calcmode="lin" valueType="num">
                                      <p:cBhvr>
                                        <p:cTn id="23" dur="1" fill="hold"/>
                                        <p:tgtEl>
                                          <p:spTgt spid="22531">
                                            <p:txEl>
                                              <p:pRg st="3" end="3"/>
                                            </p:txEl>
                                          </p:spTgt>
                                        </p:tgtEl>
                                        <p:attrNameLst>
                                          <p:attrName/>
                                        </p:attrNameLst>
                                      </p:cBhvr>
                                    </p:anim>
                                  </p:childTnLst>
                                </p:cTn>
                              </p:par>
                            </p:childTnLst>
                          </p:cTn>
                        </p:par>
                      </p:childTnLst>
                    </p:cTn>
                  </p:par>
                  <p:par>
                    <p:cTn id="24" fill="hold">
                      <p:stCondLst>
                        <p:cond delay="indefinite"/>
                      </p:stCondLst>
                      <p:childTnLst>
                        <p:par>
                          <p:cTn id="25" fill="hold">
                            <p:stCondLst>
                              <p:cond delay="0"/>
                            </p:stCondLst>
                            <p:childTnLst>
                              <p:par>
                                <p:cTn id="26" presetID="24" presetClass="entr" presetSubtype="0" fill="hold" grpId="0" nodeType="clickEffect">
                                  <p:stCondLst>
                                    <p:cond delay="0"/>
                                  </p:stCondLst>
                                  <p:childTnLst>
                                    <p:set>
                                      <p:cBhvr>
                                        <p:cTn id="27" dur="1" fill="hold">
                                          <p:stCondLst>
                                            <p:cond delay="0"/>
                                          </p:stCondLst>
                                        </p:cTn>
                                        <p:tgtEl>
                                          <p:spTgt spid="22531">
                                            <p:txEl>
                                              <p:pRg st="5" end="5"/>
                                            </p:txEl>
                                          </p:spTgt>
                                        </p:tgtEl>
                                        <p:attrNameLst>
                                          <p:attrName>style.visibility</p:attrName>
                                        </p:attrNameLst>
                                      </p:cBhvr>
                                      <p:to>
                                        <p:strVal val="visible"/>
                                      </p:to>
                                    </p:set>
                                    <p:anim to="" calcmode="lin" valueType="num">
                                      <p:cBhvr>
                                        <p:cTn id="28" dur="1" fill="hold"/>
                                        <p:tgtEl>
                                          <p:spTgt spid="22531">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2531"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752600" y="228600"/>
            <a:ext cx="6934200" cy="960438"/>
          </a:xfrm>
        </p:spPr>
        <p:txBody>
          <a:bodyPr/>
          <a:lstStyle/>
          <a:p>
            <a:r>
              <a:rPr lang="fa-IR" b="1"/>
              <a:t>محاسبه میزان پروتئین</a:t>
            </a:r>
            <a:endParaRPr lang="en-US" b="1"/>
          </a:p>
        </p:txBody>
      </p:sp>
      <p:sp>
        <p:nvSpPr>
          <p:cNvPr id="44035" name="Rectangle 3"/>
          <p:cNvSpPr>
            <a:spLocks noGrp="1" noChangeArrowheads="1"/>
          </p:cNvSpPr>
          <p:nvPr>
            <p:ph type="body" idx="1"/>
          </p:nvPr>
        </p:nvSpPr>
        <p:spPr/>
        <p:txBody>
          <a:bodyPr/>
          <a:lstStyle/>
          <a:p>
            <a:pPr algn="r" rtl="1">
              <a:lnSpc>
                <a:spcPct val="90000"/>
              </a:lnSpc>
            </a:pPr>
            <a:r>
              <a:rPr lang="fa-IR" b="1">
                <a:solidFill>
                  <a:srgbClr val="78B400"/>
                </a:solidFill>
              </a:rPr>
              <a:t>پسران </a:t>
            </a:r>
          </a:p>
          <a:p>
            <a:pPr algn="r" rtl="1">
              <a:lnSpc>
                <a:spcPct val="90000"/>
              </a:lnSpc>
            </a:pPr>
            <a:r>
              <a:rPr lang="fa-IR" b="1"/>
              <a:t>11-14 سال    45</a:t>
            </a:r>
            <a:r>
              <a:rPr lang="fa-IR"/>
              <a:t>  </a:t>
            </a:r>
            <a:r>
              <a:rPr lang="en-US"/>
              <a:t>g/d</a:t>
            </a:r>
            <a:r>
              <a:rPr lang="fa-IR"/>
              <a:t> </a:t>
            </a:r>
            <a:r>
              <a:rPr lang="fa-IR" b="1"/>
              <a:t>یا28/.</a:t>
            </a:r>
            <a:r>
              <a:rPr lang="en-US"/>
              <a:t> kg/cmh</a:t>
            </a:r>
          </a:p>
          <a:p>
            <a:pPr algn="r" rtl="1">
              <a:lnSpc>
                <a:spcPct val="90000"/>
              </a:lnSpc>
            </a:pPr>
            <a:r>
              <a:rPr lang="fa-IR" b="1"/>
              <a:t>15-18 سال    59</a:t>
            </a:r>
            <a:r>
              <a:rPr lang="fa-IR"/>
              <a:t>  </a:t>
            </a:r>
            <a:r>
              <a:rPr lang="en-US"/>
              <a:t>g/d</a:t>
            </a:r>
            <a:r>
              <a:rPr lang="fa-IR"/>
              <a:t> </a:t>
            </a:r>
            <a:r>
              <a:rPr lang="fa-IR" b="1"/>
              <a:t>یا33/.</a:t>
            </a:r>
            <a:r>
              <a:rPr lang="en-US"/>
              <a:t> kg/cmh</a:t>
            </a:r>
          </a:p>
          <a:p>
            <a:pPr algn="r" rtl="1">
              <a:lnSpc>
                <a:spcPct val="90000"/>
              </a:lnSpc>
            </a:pPr>
            <a:r>
              <a:rPr lang="fa-IR" b="1"/>
              <a:t>19-14 سال    58</a:t>
            </a:r>
            <a:r>
              <a:rPr lang="fa-IR"/>
              <a:t> </a:t>
            </a:r>
            <a:r>
              <a:rPr lang="en-US"/>
              <a:t>g/d </a:t>
            </a:r>
            <a:r>
              <a:rPr lang="fa-IR"/>
              <a:t> </a:t>
            </a:r>
            <a:r>
              <a:rPr lang="fa-IR" b="1"/>
              <a:t>یا33/.</a:t>
            </a:r>
            <a:r>
              <a:rPr lang="en-US"/>
              <a:t> kg/cmh</a:t>
            </a:r>
          </a:p>
          <a:p>
            <a:pPr algn="r" rtl="1">
              <a:lnSpc>
                <a:spcPct val="90000"/>
              </a:lnSpc>
            </a:pPr>
            <a:r>
              <a:rPr lang="fa-IR" b="1">
                <a:solidFill>
                  <a:srgbClr val="CC3300"/>
                </a:solidFill>
              </a:rPr>
              <a:t>دختران</a:t>
            </a:r>
            <a:endParaRPr lang="en-US" b="1">
              <a:solidFill>
                <a:srgbClr val="CC3300"/>
              </a:solidFill>
            </a:endParaRPr>
          </a:p>
          <a:p>
            <a:pPr algn="r" rtl="1">
              <a:lnSpc>
                <a:spcPct val="90000"/>
              </a:lnSpc>
            </a:pPr>
            <a:r>
              <a:rPr lang="fa-IR" b="1"/>
              <a:t>11-14 سال    46</a:t>
            </a:r>
            <a:r>
              <a:rPr lang="fa-IR"/>
              <a:t>  </a:t>
            </a:r>
            <a:r>
              <a:rPr lang="en-US"/>
              <a:t>g/d</a:t>
            </a:r>
            <a:r>
              <a:rPr lang="fa-IR"/>
              <a:t> </a:t>
            </a:r>
            <a:r>
              <a:rPr lang="fa-IR" b="1"/>
              <a:t>یا29/.</a:t>
            </a:r>
            <a:r>
              <a:rPr lang="en-US"/>
              <a:t> kg/cmh</a:t>
            </a:r>
          </a:p>
          <a:p>
            <a:pPr algn="r" rtl="1">
              <a:lnSpc>
                <a:spcPct val="90000"/>
              </a:lnSpc>
            </a:pPr>
            <a:r>
              <a:rPr lang="fa-IR" b="1"/>
              <a:t>11-14 سال    44</a:t>
            </a:r>
            <a:r>
              <a:rPr lang="fa-IR"/>
              <a:t>  </a:t>
            </a:r>
            <a:r>
              <a:rPr lang="en-US"/>
              <a:t>g/d</a:t>
            </a:r>
            <a:r>
              <a:rPr lang="fa-IR"/>
              <a:t> </a:t>
            </a:r>
            <a:r>
              <a:rPr lang="fa-IR" b="1"/>
              <a:t>یا26/.</a:t>
            </a:r>
            <a:r>
              <a:rPr lang="en-US"/>
              <a:t> kg/cmh</a:t>
            </a:r>
          </a:p>
          <a:p>
            <a:pPr algn="r" rtl="1">
              <a:lnSpc>
                <a:spcPct val="90000"/>
              </a:lnSpc>
            </a:pPr>
            <a:r>
              <a:rPr lang="fa-IR" b="1"/>
              <a:t>11-14 سال    46</a:t>
            </a:r>
            <a:r>
              <a:rPr lang="fa-IR"/>
              <a:t>  </a:t>
            </a:r>
            <a:r>
              <a:rPr lang="en-US"/>
              <a:t>g/d</a:t>
            </a:r>
            <a:r>
              <a:rPr lang="fa-IR"/>
              <a:t> </a:t>
            </a:r>
            <a:r>
              <a:rPr lang="fa-IR" b="1"/>
              <a:t>یا28/.</a:t>
            </a:r>
            <a:r>
              <a:rPr lang="en-US"/>
              <a:t> kg/cmh</a:t>
            </a:r>
          </a:p>
          <a:p>
            <a:pPr algn="r" rtl="1">
              <a:lnSpc>
                <a:spcPct val="90000"/>
              </a:lnSpc>
            </a:pPr>
            <a:endParaRPr lang="en-US"/>
          </a:p>
          <a:p>
            <a:pPr algn="r" rtl="1">
              <a:lnSpc>
                <a:spcPct val="90000"/>
              </a:lnSpc>
            </a:pPr>
            <a:endParaRPr lang="en-US"/>
          </a:p>
          <a:p>
            <a:pPr algn="r" rtl="1">
              <a:lnSpc>
                <a:spcPct val="90000"/>
              </a:lnSpc>
            </a:pPr>
            <a:endParaRPr lang="en-US"/>
          </a:p>
          <a:p>
            <a:pPr algn="r" rtl="1">
              <a:lnSpc>
                <a:spcPct val="90000"/>
              </a:lnSpc>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4034"/>
                                        </p:tgtEl>
                                        <p:attrNameLst>
                                          <p:attrName>style.visibility</p:attrName>
                                        </p:attrNameLst>
                                      </p:cBhvr>
                                      <p:to>
                                        <p:strVal val="visible"/>
                                      </p:to>
                                    </p:set>
                                    <p:animEffect transition="in" filter="slide(fromBottom)">
                                      <p:cBhvr>
                                        <p:cTn id="7" dur="500"/>
                                        <p:tgtEl>
                                          <p:spTgt spid="44034"/>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44035">
                                            <p:txEl>
                                              <p:pRg st="0" end="0"/>
                                            </p:txEl>
                                          </p:spTgt>
                                        </p:tgtEl>
                                        <p:attrNameLst>
                                          <p:attrName>style.visibility</p:attrName>
                                        </p:attrNameLst>
                                      </p:cBhvr>
                                      <p:to>
                                        <p:strVal val="visible"/>
                                      </p:to>
                                    </p:set>
                                    <p:anim to="" calcmode="lin" valueType="num">
                                      <p:cBhvr>
                                        <p:cTn id="12" dur="1" fill="hold"/>
                                        <p:tgtEl>
                                          <p:spTgt spid="44035">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44035">
                                            <p:txEl>
                                              <p:pRg st="1" end="1"/>
                                            </p:txEl>
                                          </p:spTgt>
                                        </p:tgtEl>
                                        <p:attrNameLst>
                                          <p:attrName>style.visibility</p:attrName>
                                        </p:attrNameLst>
                                      </p:cBhvr>
                                      <p:to>
                                        <p:strVal val="visible"/>
                                      </p:to>
                                    </p:set>
                                    <p:anim to="" calcmode="lin" valueType="num">
                                      <p:cBhvr>
                                        <p:cTn id="17" dur="1" fill="hold"/>
                                        <p:tgtEl>
                                          <p:spTgt spid="44035">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44035">
                                            <p:txEl>
                                              <p:pRg st="2" end="2"/>
                                            </p:txEl>
                                          </p:spTgt>
                                        </p:tgtEl>
                                        <p:attrNameLst>
                                          <p:attrName>style.visibility</p:attrName>
                                        </p:attrNameLst>
                                      </p:cBhvr>
                                      <p:to>
                                        <p:strVal val="visible"/>
                                      </p:to>
                                    </p:set>
                                    <p:anim to="" calcmode="lin" valueType="num">
                                      <p:cBhvr>
                                        <p:cTn id="22" dur="1" fill="hold"/>
                                        <p:tgtEl>
                                          <p:spTgt spid="44035">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44035">
                                            <p:txEl>
                                              <p:pRg st="3" end="3"/>
                                            </p:txEl>
                                          </p:spTgt>
                                        </p:tgtEl>
                                        <p:attrNameLst>
                                          <p:attrName>style.visibility</p:attrName>
                                        </p:attrNameLst>
                                      </p:cBhvr>
                                      <p:to>
                                        <p:strVal val="visible"/>
                                      </p:to>
                                    </p:set>
                                    <p:anim to="" calcmode="lin" valueType="num">
                                      <p:cBhvr>
                                        <p:cTn id="27" dur="1" fill="hold"/>
                                        <p:tgtEl>
                                          <p:spTgt spid="44035">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44035">
                                            <p:txEl>
                                              <p:pRg st="4" end="4"/>
                                            </p:txEl>
                                          </p:spTgt>
                                        </p:tgtEl>
                                        <p:attrNameLst>
                                          <p:attrName>style.visibility</p:attrName>
                                        </p:attrNameLst>
                                      </p:cBhvr>
                                      <p:to>
                                        <p:strVal val="visible"/>
                                      </p:to>
                                    </p:set>
                                    <p:anim to="" calcmode="lin" valueType="num">
                                      <p:cBhvr>
                                        <p:cTn id="32" dur="1" fill="hold"/>
                                        <p:tgtEl>
                                          <p:spTgt spid="44035">
                                            <p:txEl>
                                              <p:pRg st="4" end="4"/>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44035">
                                            <p:txEl>
                                              <p:pRg st="5" end="5"/>
                                            </p:txEl>
                                          </p:spTgt>
                                        </p:tgtEl>
                                        <p:attrNameLst>
                                          <p:attrName>style.visibility</p:attrName>
                                        </p:attrNameLst>
                                      </p:cBhvr>
                                      <p:to>
                                        <p:strVal val="visible"/>
                                      </p:to>
                                    </p:set>
                                    <p:anim to="" calcmode="lin" valueType="num">
                                      <p:cBhvr>
                                        <p:cTn id="37" dur="1" fill="hold"/>
                                        <p:tgtEl>
                                          <p:spTgt spid="44035">
                                            <p:txEl>
                                              <p:pRg st="5" end="5"/>
                                            </p:txEl>
                                          </p:spTgt>
                                        </p:tgtEl>
                                        <p:attrNameLst>
                                          <p:attrName/>
                                        </p:attrNameLst>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44035">
                                            <p:txEl>
                                              <p:pRg st="6" end="6"/>
                                            </p:txEl>
                                          </p:spTgt>
                                        </p:tgtEl>
                                        <p:attrNameLst>
                                          <p:attrName>style.visibility</p:attrName>
                                        </p:attrNameLst>
                                      </p:cBhvr>
                                      <p:to>
                                        <p:strVal val="visible"/>
                                      </p:to>
                                    </p:set>
                                    <p:anim to="" calcmode="lin" valueType="num">
                                      <p:cBhvr>
                                        <p:cTn id="42" dur="1" fill="hold"/>
                                        <p:tgtEl>
                                          <p:spTgt spid="44035">
                                            <p:txEl>
                                              <p:pRg st="6" end="6"/>
                                            </p:txEl>
                                          </p:spTgt>
                                        </p:tgtEl>
                                        <p:attrNameLst>
                                          <p:attrName/>
                                        </p:attrNameLst>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0"/>
                                          </p:stCondLst>
                                        </p:cTn>
                                        <p:tgtEl>
                                          <p:spTgt spid="44035">
                                            <p:txEl>
                                              <p:pRg st="7" end="7"/>
                                            </p:txEl>
                                          </p:spTgt>
                                        </p:tgtEl>
                                        <p:attrNameLst>
                                          <p:attrName>style.visibility</p:attrName>
                                        </p:attrNameLst>
                                      </p:cBhvr>
                                      <p:to>
                                        <p:strVal val="visible"/>
                                      </p:to>
                                    </p:set>
                                    <p:anim to="" calcmode="lin" valueType="num">
                                      <p:cBhvr>
                                        <p:cTn id="47" dur="1" fill="hold"/>
                                        <p:tgtEl>
                                          <p:spTgt spid="44035">
                                            <p:txEl>
                                              <p:pRg st="7" end="7"/>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P spid="4403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0" y="838200"/>
            <a:ext cx="8955088" cy="4724400"/>
          </a:xfrm>
        </p:spPr>
        <p:txBody>
          <a:bodyPr/>
          <a:lstStyle/>
          <a:p>
            <a:pPr algn="r" rtl="1">
              <a:buFontTx/>
              <a:buNone/>
            </a:pPr>
            <a:r>
              <a:rPr lang="fa-IR" b="1" dirty="0"/>
              <a:t>ويتامين </a:t>
            </a:r>
            <a:r>
              <a:rPr lang="en-US" b="1" dirty="0" smtClean="0"/>
              <a:t>A</a:t>
            </a:r>
            <a:r>
              <a:rPr lang="fa-IR" b="1" dirty="0" smtClean="0"/>
              <a:t> </a:t>
            </a:r>
            <a:r>
              <a:rPr lang="fa-IR" b="1" dirty="0"/>
              <a:t>در رشد ومقاومت بدن در مقابل بيماريها ،</a:t>
            </a:r>
          </a:p>
          <a:p>
            <a:pPr algn="r" rtl="1">
              <a:buFontTx/>
              <a:buNone/>
            </a:pPr>
            <a:r>
              <a:rPr lang="fa-IR" b="1" dirty="0"/>
              <a:t>حفظ قدرت بينايي و سلامت پوست نقش ايفا’ مي کند</a:t>
            </a:r>
          </a:p>
          <a:p>
            <a:pPr algn="ctr" rtl="1">
              <a:buFontTx/>
              <a:buNone/>
            </a:pPr>
            <a:r>
              <a:rPr lang="fa-IR" b="1" dirty="0"/>
              <a:t>منابع غذايي غني آن بيشترحيواني است (جگر،زرده تخم مرغ ،..)</a:t>
            </a:r>
          </a:p>
          <a:p>
            <a:pPr algn="ctr" rtl="1">
              <a:buFontTx/>
              <a:buNone/>
            </a:pPr>
            <a:endParaRPr lang="fa-IR" b="1" dirty="0"/>
          </a:p>
          <a:p>
            <a:pPr algn="ctr" rtl="1">
              <a:buFontTx/>
              <a:buNone/>
            </a:pPr>
            <a:r>
              <a:rPr lang="fa-IR" b="1" dirty="0"/>
              <a:t> </a:t>
            </a:r>
            <a:r>
              <a:rPr lang="fa-IR" sz="4000" b="1" dirty="0">
                <a:solidFill>
                  <a:srgbClr val="CC3300"/>
                </a:solidFill>
              </a:rPr>
              <a:t>اما:</a:t>
            </a:r>
            <a:r>
              <a:rPr lang="fa-IR" b="1" dirty="0"/>
              <a:t> </a:t>
            </a:r>
          </a:p>
          <a:p>
            <a:pPr algn="r" rtl="1">
              <a:buFontTx/>
              <a:buNone/>
            </a:pPr>
            <a:r>
              <a:rPr lang="fa-IR" b="1" dirty="0"/>
              <a:t>پيش ساز آن در سبزيهاي برگ سبز و زرد(کاهو و هويج وکدو حلوايي)ودر ميوهاي زرد ونارنجي(زرد آلو و طالبي و هلو) به وفور وجود دارد</a:t>
            </a:r>
          </a:p>
          <a:p>
            <a:pPr algn="r"/>
            <a:endParaRPr lang="fa-IR" b="1" dirty="0"/>
          </a:p>
          <a:p>
            <a:pPr algn="r"/>
            <a:endParaRPr lang="fa-IR" b="1" dirty="0">
              <a:solidFill>
                <a:schemeClr val="bg1"/>
              </a:solidFill>
            </a:endParaRPr>
          </a:p>
          <a:p>
            <a:pPr algn="r"/>
            <a:endParaRPr lang="en-US"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to="" calcmode="lin" valueType="num">
                                      <p:cBhvr>
                                        <p:cTn id="7" dur="1" fill="hold"/>
                                        <p:tgtEl>
                                          <p:spTgt spid="23555">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23555">
                                            <p:txEl>
                                              <p:pRg st="1" end="1"/>
                                            </p:txEl>
                                          </p:spTgt>
                                        </p:tgtEl>
                                        <p:attrNameLst>
                                          <p:attrName>style.visibility</p:attrName>
                                        </p:attrNameLst>
                                      </p:cBhvr>
                                      <p:to>
                                        <p:strVal val="visible"/>
                                      </p:to>
                                    </p:set>
                                    <p:anim to="" calcmode="lin" valueType="num">
                                      <p:cBhvr>
                                        <p:cTn id="12" dur="1" fill="hold"/>
                                        <p:tgtEl>
                                          <p:spTgt spid="23555">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23555">
                                            <p:txEl>
                                              <p:pRg st="2" end="2"/>
                                            </p:txEl>
                                          </p:spTgt>
                                        </p:tgtEl>
                                        <p:attrNameLst>
                                          <p:attrName>style.visibility</p:attrName>
                                        </p:attrNameLst>
                                      </p:cBhvr>
                                      <p:to>
                                        <p:strVal val="visible"/>
                                      </p:to>
                                    </p:set>
                                    <p:anim to="" calcmode="lin" valueType="num">
                                      <p:cBhvr>
                                        <p:cTn id="17" dur="1" fill="hold"/>
                                        <p:tgtEl>
                                          <p:spTgt spid="23555">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23555">
                                            <p:txEl>
                                              <p:pRg st="4" end="4"/>
                                            </p:txEl>
                                          </p:spTgt>
                                        </p:tgtEl>
                                        <p:attrNameLst>
                                          <p:attrName>style.visibility</p:attrName>
                                        </p:attrNameLst>
                                      </p:cBhvr>
                                      <p:to>
                                        <p:strVal val="visible"/>
                                      </p:to>
                                    </p:set>
                                    <p:anim to="" calcmode="lin" valueType="num">
                                      <p:cBhvr>
                                        <p:cTn id="22" dur="1" fill="hold"/>
                                        <p:tgtEl>
                                          <p:spTgt spid="23555">
                                            <p:txEl>
                                              <p:pRg st="4" end="4"/>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23555">
                                            <p:txEl>
                                              <p:pRg st="5" end="5"/>
                                            </p:txEl>
                                          </p:spTgt>
                                        </p:tgtEl>
                                        <p:attrNameLst>
                                          <p:attrName>style.visibility</p:attrName>
                                        </p:attrNameLst>
                                      </p:cBhvr>
                                      <p:to>
                                        <p:strVal val="visible"/>
                                      </p:to>
                                    </p:set>
                                    <p:anim to="" calcmode="lin" valueType="num">
                                      <p:cBhvr>
                                        <p:cTn id="27" dur="1" fill="hold"/>
                                        <p:tgtEl>
                                          <p:spTgt spid="23555">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p:txBody>
          <a:bodyPr/>
          <a:lstStyle/>
          <a:p>
            <a:pPr algn="r" rtl="1">
              <a:buFontTx/>
              <a:buNone/>
            </a:pPr>
            <a:r>
              <a:rPr lang="fa-IR" sz="2800" b="1">
                <a:solidFill>
                  <a:srgbClr val="000066"/>
                </a:solidFill>
              </a:rPr>
              <a:t>بررسي در سطح ملي براي تعيين درصد شيوع وشدت کمبود صورت نگرفته است</a:t>
            </a:r>
            <a:r>
              <a:rPr lang="fa-IR" sz="2800"/>
              <a:t> </a:t>
            </a:r>
          </a:p>
          <a:p>
            <a:pPr algn="r" rtl="1">
              <a:buFontTx/>
              <a:buNone/>
            </a:pPr>
            <a:r>
              <a:rPr lang="fa-IR" sz="3600" b="1">
                <a:solidFill>
                  <a:srgbClr val="800000"/>
                </a:solidFill>
              </a:rPr>
              <a:t>اما...</a:t>
            </a:r>
          </a:p>
          <a:p>
            <a:pPr algn="r" rtl="1">
              <a:buFontTx/>
              <a:buNone/>
            </a:pPr>
            <a:r>
              <a:rPr lang="fa-IR" sz="2800" b="1">
                <a:solidFill>
                  <a:srgbClr val="990099"/>
                </a:solidFill>
              </a:rPr>
              <a:t>براساس بررسي مصرف ، 46 درصد خانوار هاي کشور کمتر از 80 درصد نياز خود را دريافت مي کنند</a:t>
            </a:r>
          </a:p>
          <a:p>
            <a:pPr algn="r" rtl="1">
              <a:buFontTx/>
              <a:buNone/>
            </a:pPr>
            <a:endParaRPr lang="fa-IR" sz="2800" b="1">
              <a:solidFill>
                <a:srgbClr val="FF33CC"/>
              </a:solidFill>
            </a:endParaRPr>
          </a:p>
          <a:p>
            <a:pPr algn="r" rtl="1">
              <a:buFontTx/>
              <a:buNone/>
            </a:pPr>
            <a:r>
              <a:rPr lang="fa-IR" sz="2800" b="1">
                <a:solidFill>
                  <a:srgbClr val="003300"/>
                </a:solidFill>
              </a:rPr>
              <a:t>جمع بندي اطلاعات نشان مي دهد در کل کشور کمبود خفيف </a:t>
            </a:r>
            <a:r>
              <a:rPr lang="fa-IR" b="1">
                <a:solidFill>
                  <a:srgbClr val="003300"/>
                </a:solidFill>
              </a:rPr>
              <a:t>ويتامين آ</a:t>
            </a:r>
            <a:r>
              <a:rPr lang="fa-IR" sz="2800" b="1">
                <a:solidFill>
                  <a:srgbClr val="003300"/>
                </a:solidFill>
              </a:rPr>
              <a:t> وجود دارد</a:t>
            </a:r>
            <a:endParaRPr lang="en-US" sz="2800" b="1">
              <a:solidFill>
                <a:srgbClr val="0033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 to="" calcmode="lin" valueType="num">
                                      <p:cBhvr>
                                        <p:cTn id="7" dur="1" fill="hold"/>
                                        <p:tgtEl>
                                          <p:spTgt spid="24579">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 to="" calcmode="lin" valueType="num">
                                      <p:cBhvr>
                                        <p:cTn id="12" dur="1" fill="hold"/>
                                        <p:tgtEl>
                                          <p:spTgt spid="24579">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24579">
                                            <p:txEl>
                                              <p:pRg st="2" end="2"/>
                                            </p:txEl>
                                          </p:spTgt>
                                        </p:tgtEl>
                                        <p:attrNameLst>
                                          <p:attrName>style.visibility</p:attrName>
                                        </p:attrNameLst>
                                      </p:cBhvr>
                                      <p:to>
                                        <p:strVal val="visible"/>
                                      </p:to>
                                    </p:set>
                                    <p:anim to="" calcmode="lin" valueType="num">
                                      <p:cBhvr>
                                        <p:cTn id="17" dur="1" fill="hold"/>
                                        <p:tgtEl>
                                          <p:spTgt spid="24579">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24579">
                                            <p:txEl>
                                              <p:pRg st="4" end="4"/>
                                            </p:txEl>
                                          </p:spTgt>
                                        </p:tgtEl>
                                        <p:attrNameLst>
                                          <p:attrName>style.visibility</p:attrName>
                                        </p:attrNameLst>
                                      </p:cBhvr>
                                      <p:to>
                                        <p:strVal val="visible"/>
                                      </p:to>
                                    </p:set>
                                    <p:anim to="" calcmode="lin" valueType="num">
                                      <p:cBhvr>
                                        <p:cTn id="22" dur="1" fill="hold"/>
                                        <p:tgtEl>
                                          <p:spTgt spid="24579">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913" y="103188"/>
            <a:ext cx="8243887" cy="658812"/>
          </a:xfrm>
        </p:spPr>
        <p:txBody>
          <a:bodyPr/>
          <a:lstStyle/>
          <a:p>
            <a:r>
              <a:rPr lang="fa-IR" dirty="0" smtClean="0"/>
              <a:t>فهرست مطالب</a:t>
            </a:r>
            <a:endParaRPr lang="en-US" dirty="0"/>
          </a:p>
        </p:txBody>
      </p:sp>
      <p:sp>
        <p:nvSpPr>
          <p:cNvPr id="3" name="Content Placeholder 2"/>
          <p:cNvSpPr>
            <a:spLocks noGrp="1"/>
          </p:cNvSpPr>
          <p:nvPr>
            <p:ph idx="1"/>
          </p:nvPr>
        </p:nvSpPr>
        <p:spPr>
          <a:xfrm>
            <a:off x="457200" y="609600"/>
            <a:ext cx="8229600" cy="6248400"/>
          </a:xfrm>
        </p:spPr>
        <p:txBody>
          <a:bodyPr/>
          <a:lstStyle/>
          <a:p>
            <a:pPr algn="r">
              <a:buNone/>
            </a:pPr>
            <a:r>
              <a:rPr lang="fa-IR" sz="2000" dirty="0" smtClean="0">
                <a:hlinkClick r:id="rId2" action="ppaction://hlinksldjump"/>
              </a:rPr>
              <a:t>1) رشد و توسعه کشورها</a:t>
            </a:r>
            <a:endParaRPr lang="fa-IR" sz="2000" dirty="0" smtClean="0"/>
          </a:p>
          <a:p>
            <a:pPr algn="r">
              <a:buNone/>
            </a:pPr>
            <a:r>
              <a:rPr lang="fa-IR" sz="2000" dirty="0" smtClean="0">
                <a:hlinkClick r:id="rId3" action="ppaction://hlinksldjump"/>
              </a:rPr>
              <a:t>2) سوء تغذ یه </a:t>
            </a:r>
            <a:endParaRPr lang="fa-IR" sz="2000" dirty="0" smtClean="0"/>
          </a:p>
          <a:p>
            <a:pPr algn="r">
              <a:buNone/>
            </a:pPr>
            <a:r>
              <a:rPr lang="fa-IR" sz="2000" b="1" dirty="0" smtClean="0">
                <a:cs typeface="Mitra" pitchFamily="2" charset="-78"/>
                <a:hlinkClick r:id="rId4" action="ppaction://hlinksldjump"/>
              </a:rPr>
              <a:t>3</a:t>
            </a:r>
            <a:r>
              <a:rPr lang="fa-IR" sz="2000" dirty="0" smtClean="0">
                <a:cs typeface="Mitra" pitchFamily="2" charset="-78"/>
                <a:hlinkClick r:id="rId4" action="ppaction://hlinksldjump"/>
              </a:rPr>
              <a:t>) مشکلات </a:t>
            </a:r>
            <a:r>
              <a:rPr lang="ar-SA" sz="2000" dirty="0" smtClean="0">
                <a:cs typeface="Mitra" pitchFamily="2" charset="-78"/>
                <a:hlinkClick r:id="rId4" action="ppaction://hlinksldjump"/>
              </a:rPr>
              <a:t>الگوي مصرف </a:t>
            </a:r>
            <a:r>
              <a:rPr lang="ar-SA" sz="1800" dirty="0" smtClean="0">
                <a:latin typeface="Arial" pitchFamily="34" charset="0"/>
                <a:cs typeface="Arial" pitchFamily="34" charset="0"/>
                <a:hlinkClick r:id="rId4" action="ppaction://hlinksldjump"/>
              </a:rPr>
              <a:t>غذايي</a:t>
            </a:r>
            <a:r>
              <a:rPr lang="fa-IR" sz="1800" dirty="0" smtClean="0">
                <a:latin typeface="Arial" pitchFamily="34" charset="0"/>
                <a:cs typeface="Arial" pitchFamily="34" charset="0"/>
                <a:hlinkClick r:id="rId4" action="ppaction://hlinksldjump"/>
              </a:rPr>
              <a:t> كودكان </a:t>
            </a:r>
            <a:r>
              <a:rPr lang="fa-IR" sz="2000" dirty="0" smtClean="0">
                <a:cs typeface="Mitra" pitchFamily="2" charset="-78"/>
                <a:hlinkClick r:id="rId4" action="ppaction://hlinksldjump"/>
              </a:rPr>
              <a:t>و نوجوانان</a:t>
            </a:r>
            <a:endParaRPr lang="fa-IR" sz="2000" dirty="0" smtClean="0">
              <a:cs typeface="Mitra" pitchFamily="2" charset="-78"/>
            </a:endParaRPr>
          </a:p>
          <a:p>
            <a:pPr algn="r">
              <a:buNone/>
            </a:pPr>
            <a:r>
              <a:rPr lang="fa-IR" sz="2000" dirty="0" smtClean="0">
                <a:cs typeface="+mj-cs"/>
                <a:hlinkClick r:id="rId5" action="ppaction://hlinksldjump"/>
              </a:rPr>
              <a:t>4) دلایل عمده آسیب پذیری </a:t>
            </a:r>
            <a:r>
              <a:rPr lang="fa-IR" sz="2000" dirty="0" smtClean="0">
                <a:hlinkClick r:id="rId5" action="ppaction://hlinksldjump"/>
              </a:rPr>
              <a:t>تغذیه در نو جوانی</a:t>
            </a:r>
            <a:endParaRPr lang="fa-IR" sz="2000" dirty="0" smtClean="0"/>
          </a:p>
          <a:p>
            <a:pPr algn="r">
              <a:buNone/>
            </a:pPr>
            <a:r>
              <a:rPr lang="fa-IR" sz="2000" dirty="0" smtClean="0">
                <a:hlinkClick r:id="rId6" action="ppaction://hlinksldjump"/>
              </a:rPr>
              <a:t>5) نیازهای تغذیه ای در نوجوانی </a:t>
            </a:r>
            <a:endParaRPr lang="fa-IR" sz="2000" dirty="0" smtClean="0"/>
          </a:p>
          <a:p>
            <a:pPr algn="r">
              <a:buNone/>
            </a:pPr>
            <a:r>
              <a:rPr lang="fa-IR" sz="2000" dirty="0" smtClean="0">
                <a:hlinkClick r:id="rId7" action="ppaction://hlinksldjump"/>
              </a:rPr>
              <a:t>6) رشد قدی</a:t>
            </a:r>
            <a:endParaRPr lang="fa-IR" sz="2000" dirty="0" smtClean="0"/>
          </a:p>
          <a:p>
            <a:pPr algn="r">
              <a:buNone/>
            </a:pPr>
            <a:r>
              <a:rPr lang="fa-IR" sz="2000" dirty="0" smtClean="0">
                <a:hlinkClick r:id="rId8" action="ppaction://hlinksldjump"/>
              </a:rPr>
              <a:t>7) رشد وزنی</a:t>
            </a:r>
            <a:r>
              <a:rPr lang="fa-IR" sz="2000" dirty="0" smtClean="0"/>
              <a:t> </a:t>
            </a:r>
          </a:p>
          <a:p>
            <a:pPr algn="r">
              <a:buNone/>
            </a:pPr>
            <a:r>
              <a:rPr lang="fa-IR" sz="2000" dirty="0" smtClean="0">
                <a:hlinkClick r:id="rId9" action="ppaction://hlinksldjump"/>
              </a:rPr>
              <a:t>8) انرژی</a:t>
            </a:r>
            <a:endParaRPr lang="fa-IR" sz="2000" dirty="0" smtClean="0"/>
          </a:p>
          <a:p>
            <a:pPr algn="r">
              <a:buNone/>
            </a:pPr>
            <a:r>
              <a:rPr lang="fa-IR" sz="2000" dirty="0" smtClean="0">
                <a:hlinkClick r:id="rId10" action="ppaction://hlinksldjump"/>
              </a:rPr>
              <a:t>9)پروتئین</a:t>
            </a:r>
            <a:endParaRPr lang="fa-IR" sz="2000" dirty="0" smtClean="0"/>
          </a:p>
          <a:p>
            <a:pPr algn="r">
              <a:buNone/>
            </a:pPr>
            <a:r>
              <a:rPr lang="en-US" sz="2000" dirty="0" smtClean="0">
                <a:hlinkClick r:id="rId11" action="ppaction://hlinksldjump"/>
              </a:rPr>
              <a:t>D,A</a:t>
            </a:r>
            <a:r>
              <a:rPr lang="fa-IR" sz="2000" dirty="0" smtClean="0">
                <a:hlinkClick r:id="rId11" action="ppaction://hlinksldjump"/>
              </a:rPr>
              <a:t>10)ویتامین</a:t>
            </a:r>
            <a:endParaRPr lang="fa-IR" sz="2000" dirty="0" smtClean="0"/>
          </a:p>
          <a:p>
            <a:pPr algn="r">
              <a:buNone/>
            </a:pPr>
            <a:r>
              <a:rPr lang="fa-IR" sz="2000" dirty="0" smtClean="0">
                <a:hlinkClick r:id="rId12" action="ppaction://hlinksldjump"/>
              </a:rPr>
              <a:t> 11) اهمییت صرف صبحانه</a:t>
            </a:r>
            <a:endParaRPr lang="fa-IR" sz="2000" dirty="0" smtClean="0"/>
          </a:p>
          <a:p>
            <a:pPr algn="r">
              <a:buNone/>
            </a:pPr>
            <a:r>
              <a:rPr lang="fa-IR" sz="2000" dirty="0" smtClean="0">
                <a:hlinkClick r:id="rId13" action="ppaction://hlinksldjump"/>
              </a:rPr>
              <a:t>12) نقش میان وعده ها</a:t>
            </a:r>
            <a:endParaRPr lang="fa-IR" sz="2000" dirty="0" smtClean="0"/>
          </a:p>
          <a:p>
            <a:pPr algn="r">
              <a:buNone/>
            </a:pPr>
            <a:r>
              <a:rPr lang="fa-IR" sz="2000" dirty="0" smtClean="0">
                <a:hlinkClick r:id="rId14" action="ppaction://hlinksldjump"/>
              </a:rPr>
              <a:t>13) مراحل تصحیح تغذیه دانش آموزان</a:t>
            </a:r>
            <a:endParaRPr lang="fa-IR" sz="2000" dirty="0" smtClean="0"/>
          </a:p>
          <a:p>
            <a:pPr algn="r">
              <a:buNone/>
            </a:pPr>
            <a:r>
              <a:rPr lang="fa-IR" sz="2000" dirty="0" smtClean="0">
                <a:hlinkClick r:id="rId15" action="ppaction://hlinksldjump"/>
              </a:rPr>
              <a:t>14) گروه های غذایی</a:t>
            </a:r>
            <a:endParaRPr lang="fa-IR" sz="2000" dirty="0" smtClean="0"/>
          </a:p>
          <a:p>
            <a:pPr algn="r">
              <a:buNone/>
            </a:pPr>
            <a:r>
              <a:rPr lang="fa-IR" sz="2000" dirty="0" smtClean="0">
                <a:hlinkClick r:id="rId16" action="ppaction://hlinksldjump"/>
              </a:rPr>
              <a:t>15) رفتارهای تغذیه نامطلوب</a:t>
            </a:r>
            <a:endParaRPr lang="fa-IR" sz="2000" dirty="0" smtClean="0"/>
          </a:p>
          <a:p>
            <a:pPr algn="r">
              <a:buNone/>
            </a:pPr>
            <a:r>
              <a:rPr lang="fa-IR" sz="2000" dirty="0" smtClean="0">
                <a:hlinkClick r:id="rId17" action="ppaction://hlinksldjump"/>
              </a:rPr>
              <a:t>16) نکاتی در مورد تغذیه دانش آموزان</a:t>
            </a:r>
            <a:endParaRPr lang="fa-IR" sz="2000" dirty="0" smtClean="0"/>
          </a:p>
          <a:p>
            <a:pPr algn="r">
              <a:buNone/>
            </a:pPr>
            <a:r>
              <a:rPr lang="fa-IR" sz="2000" dirty="0" smtClean="0"/>
              <a:t>17) منابع</a:t>
            </a:r>
          </a:p>
          <a:p>
            <a:pPr algn="r">
              <a:buNone/>
            </a:pPr>
            <a:endParaRPr lang="fa-IR" sz="2000" dirty="0" smtClean="0"/>
          </a:p>
          <a:p>
            <a:pPr algn="r">
              <a:buNone/>
            </a:pPr>
            <a:endParaRPr lang="fa-IR" sz="2800" b="1" dirty="0" smtClean="0">
              <a:cs typeface="Mitra"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381000" y="0"/>
            <a:ext cx="3748088" cy="628650"/>
          </a:xfrm>
        </p:spPr>
        <p:txBody>
          <a:bodyPr/>
          <a:lstStyle/>
          <a:p>
            <a:r>
              <a:rPr lang="en-US" sz="4000" b="1"/>
              <a:t>D</a:t>
            </a:r>
            <a:r>
              <a:rPr lang="en-US" sz="4000"/>
              <a:t> </a:t>
            </a:r>
            <a:r>
              <a:rPr lang="fa-IR" sz="4000" b="1"/>
              <a:t>ویتامین </a:t>
            </a:r>
            <a:endParaRPr lang="en-US" sz="4000" b="1"/>
          </a:p>
        </p:txBody>
      </p:sp>
      <p:sp>
        <p:nvSpPr>
          <p:cNvPr id="48131" name="Rectangle 3"/>
          <p:cNvSpPr>
            <a:spLocks noGrp="1" noChangeArrowheads="1"/>
          </p:cNvSpPr>
          <p:nvPr>
            <p:ph type="body" idx="1"/>
          </p:nvPr>
        </p:nvSpPr>
        <p:spPr>
          <a:xfrm>
            <a:off x="0" y="533400"/>
            <a:ext cx="9144000" cy="6858000"/>
          </a:xfrm>
        </p:spPr>
        <p:txBody>
          <a:bodyPr/>
          <a:lstStyle/>
          <a:p>
            <a:pPr algn="r" rtl="1">
              <a:lnSpc>
                <a:spcPct val="80000"/>
              </a:lnSpc>
            </a:pPr>
            <a:r>
              <a:rPr lang="ar-SA" sz="2800" b="1"/>
              <a:t>ویتامین د برای رشد و نمو استخوانها لازم است </a:t>
            </a:r>
            <a:endParaRPr lang="fa-IR" sz="2800" b="1"/>
          </a:p>
          <a:p>
            <a:pPr algn="r" rtl="1">
              <a:lnSpc>
                <a:spcPct val="80000"/>
              </a:lnSpc>
            </a:pPr>
            <a:r>
              <a:rPr lang="ar-SA" sz="2800" b="1"/>
              <a:t>این ویتامین در روغن ماهی ، جگر ، زرده تخم مرغ ، پنیر و ماست به مقدار زیاد وجود دارد .</a:t>
            </a:r>
            <a:endParaRPr lang="fa-IR" sz="2800" b="1"/>
          </a:p>
          <a:p>
            <a:pPr algn="r" rtl="1">
              <a:lnSpc>
                <a:spcPct val="80000"/>
              </a:lnSpc>
            </a:pPr>
            <a:r>
              <a:rPr lang="ar-SA" sz="2800" b="1"/>
              <a:t>اصلی ترین راه تأمین ویتامین </a:t>
            </a:r>
            <a:r>
              <a:rPr lang="en-US" sz="2800" b="1"/>
              <a:t>D</a:t>
            </a:r>
            <a:r>
              <a:rPr lang="ar-SA" sz="2800" b="1"/>
              <a:t> برخورد نور ماوراء بنفش آفتاب و تغییرات پیش سازهای زیر </a:t>
            </a:r>
            <a:r>
              <a:rPr lang="ar-SA" sz="2800" b="1">
                <a:hlinkClick r:id="rId2" tooltip="تغذیه و بیماریهای پوستی"/>
              </a:rPr>
              <a:t>پوستی</a:t>
            </a:r>
            <a:r>
              <a:rPr lang="ar-SA" sz="2800" b="1"/>
              <a:t> است.</a:t>
            </a:r>
            <a:endParaRPr lang="fa-IR" sz="2800" b="1"/>
          </a:p>
          <a:p>
            <a:pPr algn="r" rtl="1">
              <a:lnSpc>
                <a:spcPct val="80000"/>
              </a:lnSpc>
            </a:pPr>
            <a:r>
              <a:rPr lang="ar-SA" sz="2800" b="1"/>
              <a:t> این ویتامین از راه مواد غذایی حیوانی نیز تامین می شود ، در گیاهان نیز پیش سازهای تولید کننده ویتامین </a:t>
            </a:r>
            <a:r>
              <a:rPr lang="en-US" sz="2800" b="1"/>
              <a:t>D</a:t>
            </a:r>
            <a:r>
              <a:rPr lang="ar-SA" sz="2800" b="1"/>
              <a:t> موجود است .</a:t>
            </a:r>
            <a:endParaRPr lang="fa-IR" sz="2800" b="1"/>
          </a:p>
          <a:p>
            <a:pPr algn="r" rtl="1">
              <a:lnSpc>
                <a:spcPct val="80000"/>
              </a:lnSpc>
            </a:pPr>
            <a:r>
              <a:rPr lang="ar-SA" sz="2800" b="1"/>
              <a:t>نقش اصلی ویتامین </a:t>
            </a:r>
            <a:r>
              <a:rPr lang="en-US" sz="2800" b="1"/>
              <a:t>D</a:t>
            </a:r>
            <a:r>
              <a:rPr lang="ar-SA" sz="2800" b="1"/>
              <a:t> ، حفظ تعادل کلسیم و فسفر است</a:t>
            </a:r>
            <a:r>
              <a:rPr lang="fa-IR" sz="2800" b="1"/>
              <a:t> </a:t>
            </a:r>
            <a:r>
              <a:rPr lang="ar-SA" sz="2800" b="1"/>
              <a:t>در تمایز سلولی تاثیر دارد.رشد استخوانی ، استحکام استخوانها و دندانها ، سلامت استخوان در دوران کهنسالی و عدم ابتلا به استئوپروز یا </a:t>
            </a:r>
            <a:r>
              <a:rPr lang="ar-SA" sz="2800" b="1">
                <a:hlinkClick r:id="rId3" tooltip="تغذیه در پوکی استخوان"/>
              </a:rPr>
              <a:t>پوک</a:t>
            </a:r>
            <a:r>
              <a:rPr lang="ar-SA" sz="2800" b="1"/>
              <a:t>ی استخوان همه به دلیل تاثیر ویتامین </a:t>
            </a:r>
            <a:r>
              <a:rPr lang="en-US" sz="2800" b="1"/>
              <a:t>D</a:t>
            </a:r>
            <a:r>
              <a:rPr lang="ar-SA" sz="2800" b="1"/>
              <a:t> در حفظ تعادل کلسیم و فسفر است.</a:t>
            </a:r>
            <a:endParaRPr lang="fa-IR" sz="2800" b="1"/>
          </a:p>
          <a:p>
            <a:pPr algn="r" rtl="1">
              <a:lnSpc>
                <a:spcPct val="80000"/>
              </a:lnSpc>
            </a:pPr>
            <a:r>
              <a:rPr lang="ar-SA" sz="2800" b="1"/>
              <a:t> ویتامین </a:t>
            </a:r>
            <a:r>
              <a:rPr lang="en-US" sz="2800" b="1"/>
              <a:t>D</a:t>
            </a:r>
            <a:r>
              <a:rPr lang="ar-SA" sz="2800" b="1"/>
              <a:t> از یک سو موجب افزایش جذب کلسیم و فسفر از </a:t>
            </a:r>
            <a:r>
              <a:rPr lang="ar-SA" sz="2800" b="1">
                <a:hlinkClick r:id="rId4" tooltip="تغذیه و رژیم درمانی در جراحی های روده"/>
              </a:rPr>
              <a:t>روده</a:t>
            </a:r>
            <a:r>
              <a:rPr lang="ar-SA" sz="2800" b="1"/>
              <a:t> ها ، کاهش دفع از کلیه ها و کنترل متابولیسم در استخوان می شود و از سوی دیگر این ویتامین در رشد سلولهای استخوانی نیز مؤثر است . تاثیر آن در رشد سلولها ، به دلیل عمل آن در ترجمه ژنهای هسته سلول می باشد . </a:t>
            </a:r>
            <a:r>
              <a:rPr lang="fa-IR" sz="2800" b="1"/>
              <a:t/>
            </a:r>
            <a:br>
              <a:rPr lang="fa-IR" sz="2800" b="1"/>
            </a:br>
            <a:r>
              <a:rPr lang="fa-IR" sz="2000"/>
              <a:t/>
            </a:r>
            <a:br>
              <a:rPr lang="fa-IR" sz="2000"/>
            </a:br>
            <a:r>
              <a:rPr lang="fa-IR" sz="1000"/>
              <a:t/>
            </a:r>
            <a:br>
              <a:rPr lang="fa-IR" sz="1000"/>
            </a:br>
            <a:endParaRPr lang="en-US" sz="1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8130"/>
                                        </p:tgtEl>
                                        <p:attrNameLst>
                                          <p:attrName>style.visibility</p:attrName>
                                        </p:attrNameLst>
                                      </p:cBhvr>
                                      <p:to>
                                        <p:strVal val="visible"/>
                                      </p:to>
                                    </p:set>
                                    <p:anim to="" calcmode="lin" valueType="num">
                                      <p:cBhvr>
                                        <p:cTn id="7" dur="1" fill="hold"/>
                                        <p:tgtEl>
                                          <p:spTgt spid="48130"/>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48131">
                                            <p:txEl>
                                              <p:pRg st="0" end="0"/>
                                            </p:txEl>
                                          </p:spTgt>
                                        </p:tgtEl>
                                        <p:attrNameLst>
                                          <p:attrName>style.visibility</p:attrName>
                                        </p:attrNameLst>
                                      </p:cBhvr>
                                      <p:to>
                                        <p:strVal val="visible"/>
                                      </p:to>
                                    </p:set>
                                    <p:anim to="" calcmode="lin" valueType="num">
                                      <p:cBhvr>
                                        <p:cTn id="12" dur="1" fill="hold"/>
                                        <p:tgtEl>
                                          <p:spTgt spid="48131">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48131">
                                            <p:txEl>
                                              <p:pRg st="1" end="1"/>
                                            </p:txEl>
                                          </p:spTgt>
                                        </p:tgtEl>
                                        <p:attrNameLst>
                                          <p:attrName>style.visibility</p:attrName>
                                        </p:attrNameLst>
                                      </p:cBhvr>
                                      <p:to>
                                        <p:strVal val="visible"/>
                                      </p:to>
                                    </p:set>
                                    <p:anim to="" calcmode="lin" valueType="num">
                                      <p:cBhvr>
                                        <p:cTn id="17" dur="1" fill="hold"/>
                                        <p:tgtEl>
                                          <p:spTgt spid="48131">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48131">
                                            <p:txEl>
                                              <p:pRg st="2" end="2"/>
                                            </p:txEl>
                                          </p:spTgt>
                                        </p:tgtEl>
                                        <p:attrNameLst>
                                          <p:attrName>style.visibility</p:attrName>
                                        </p:attrNameLst>
                                      </p:cBhvr>
                                      <p:to>
                                        <p:strVal val="visible"/>
                                      </p:to>
                                    </p:set>
                                    <p:anim to="" calcmode="lin" valueType="num">
                                      <p:cBhvr>
                                        <p:cTn id="22" dur="1" fill="hold"/>
                                        <p:tgtEl>
                                          <p:spTgt spid="48131">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48131">
                                            <p:txEl>
                                              <p:pRg st="3" end="3"/>
                                            </p:txEl>
                                          </p:spTgt>
                                        </p:tgtEl>
                                        <p:attrNameLst>
                                          <p:attrName>style.visibility</p:attrName>
                                        </p:attrNameLst>
                                      </p:cBhvr>
                                      <p:to>
                                        <p:strVal val="visible"/>
                                      </p:to>
                                    </p:set>
                                    <p:anim to="" calcmode="lin" valueType="num">
                                      <p:cBhvr>
                                        <p:cTn id="27" dur="1" fill="hold"/>
                                        <p:tgtEl>
                                          <p:spTgt spid="48131">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48131">
                                            <p:txEl>
                                              <p:pRg st="4" end="4"/>
                                            </p:txEl>
                                          </p:spTgt>
                                        </p:tgtEl>
                                        <p:attrNameLst>
                                          <p:attrName>style.visibility</p:attrName>
                                        </p:attrNameLst>
                                      </p:cBhvr>
                                      <p:to>
                                        <p:strVal val="visible"/>
                                      </p:to>
                                    </p:set>
                                    <p:anim to="" calcmode="lin" valueType="num">
                                      <p:cBhvr>
                                        <p:cTn id="32" dur="1" fill="hold"/>
                                        <p:tgtEl>
                                          <p:spTgt spid="48131">
                                            <p:txEl>
                                              <p:pRg st="4" end="4"/>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48131">
                                            <p:txEl>
                                              <p:pRg st="5" end="5"/>
                                            </p:txEl>
                                          </p:spTgt>
                                        </p:tgtEl>
                                        <p:attrNameLst>
                                          <p:attrName>style.visibility</p:attrName>
                                        </p:attrNameLst>
                                      </p:cBhvr>
                                      <p:to>
                                        <p:strVal val="visible"/>
                                      </p:to>
                                    </p:set>
                                    <p:anim to="" calcmode="lin" valueType="num">
                                      <p:cBhvr>
                                        <p:cTn id="37" dur="1" fill="hold"/>
                                        <p:tgtEl>
                                          <p:spTgt spid="48131">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p:bldP spid="48131"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228600"/>
            <a:ext cx="8243888" cy="1314450"/>
          </a:xfrm>
        </p:spPr>
        <p:txBody>
          <a:bodyPr/>
          <a:lstStyle/>
          <a:p>
            <a:r>
              <a:rPr lang="fa-IR" sz="4800">
                <a:solidFill>
                  <a:srgbClr val="336600"/>
                </a:solidFill>
              </a:rPr>
              <a:t>اهميت صرف صبحانه:</a:t>
            </a:r>
            <a:endParaRPr lang="en-US" sz="4800">
              <a:solidFill>
                <a:srgbClr val="336600"/>
              </a:solidFill>
            </a:endParaRPr>
          </a:p>
        </p:txBody>
      </p:sp>
      <p:sp>
        <p:nvSpPr>
          <p:cNvPr id="25603" name="Rectangle 3"/>
          <p:cNvSpPr>
            <a:spLocks noGrp="1" noChangeArrowheads="1"/>
          </p:cNvSpPr>
          <p:nvPr>
            <p:ph type="body" idx="1"/>
          </p:nvPr>
        </p:nvSpPr>
        <p:spPr>
          <a:xfrm>
            <a:off x="0" y="1447800"/>
            <a:ext cx="8915400" cy="4114800"/>
          </a:xfrm>
        </p:spPr>
        <p:txBody>
          <a:bodyPr/>
          <a:lstStyle/>
          <a:p>
            <a:pPr algn="r" rtl="1"/>
            <a:r>
              <a:rPr lang="fa-IR" b="1"/>
              <a:t>دريک</a:t>
            </a:r>
            <a:r>
              <a:rPr lang="fa-IR" b="1">
                <a:solidFill>
                  <a:schemeClr val="bg1"/>
                </a:solidFill>
              </a:rPr>
              <a:t> </a:t>
            </a:r>
            <a:r>
              <a:rPr lang="fa-IR" b="1"/>
              <a:t>رژيم عادي حدود 20-25 درصد انرژي روزانه بايد از طريق صرف صبحانه تامين گردد</a:t>
            </a:r>
          </a:p>
          <a:p>
            <a:pPr algn="r" rtl="1"/>
            <a:r>
              <a:rPr lang="fa-IR" b="1"/>
              <a:t>با توجه به نقش صبحانه در حفظ قند خون در حد طبيعي:</a:t>
            </a:r>
          </a:p>
          <a:p>
            <a:pPr algn="r" rtl="1"/>
            <a:r>
              <a:rPr lang="fa-IR" b="1"/>
              <a:t>نخوردن صبحانه </a:t>
            </a:r>
            <a:r>
              <a:rPr lang="fa-IR" b="1">
                <a:solidFill>
                  <a:srgbClr val="CC3399"/>
                </a:solidFill>
              </a:rPr>
              <a:t>      </a:t>
            </a:r>
            <a:r>
              <a:rPr lang="fa-IR" b="1"/>
              <a:t>قند خون</a:t>
            </a:r>
            <a:r>
              <a:rPr lang="fa-IR" b="1">
                <a:solidFill>
                  <a:srgbClr val="CC3399"/>
                </a:solidFill>
              </a:rPr>
              <a:t>       </a:t>
            </a:r>
            <a:r>
              <a:rPr lang="fa-IR" sz="2800" b="1"/>
              <a:t>توانايي مغزبرای یاد گیری</a:t>
            </a:r>
            <a:endParaRPr lang="fa-IR" b="1"/>
          </a:p>
          <a:p>
            <a:pPr algn="r" rtl="1"/>
            <a:r>
              <a:rPr lang="fa-IR" b="1"/>
              <a:t>در سمپوزيومي که در سال 1995بنام صبحانه ،کارآيي وسلامت برگزار شد اعلام گرديد که :</a:t>
            </a:r>
          </a:p>
          <a:p>
            <a:pPr algn="r"/>
            <a:endParaRPr lang="fa-IR" b="1"/>
          </a:p>
          <a:p>
            <a:pPr algn="r"/>
            <a:endParaRPr lang="en-US" b="1"/>
          </a:p>
        </p:txBody>
      </p:sp>
      <p:sp>
        <p:nvSpPr>
          <p:cNvPr id="25604" name="Line 4"/>
          <p:cNvSpPr>
            <a:spLocks noChangeShapeType="1"/>
          </p:cNvSpPr>
          <p:nvPr/>
        </p:nvSpPr>
        <p:spPr bwMode="auto">
          <a:xfrm flipH="1">
            <a:off x="5791200" y="3352800"/>
            <a:ext cx="457200" cy="0"/>
          </a:xfrm>
          <a:prstGeom prst="line">
            <a:avLst/>
          </a:prstGeom>
          <a:noFill/>
          <a:ln w="57150">
            <a:solidFill>
              <a:srgbClr val="FFFF00"/>
            </a:solidFill>
            <a:miter lim="800000"/>
            <a:headEnd/>
            <a:tailEnd type="triangle" w="med" len="med"/>
          </a:ln>
          <a:effectLst/>
        </p:spPr>
        <p:txBody>
          <a:bodyPr wrap="none"/>
          <a:lstStyle/>
          <a:p>
            <a:endParaRPr lang="fa-IR"/>
          </a:p>
        </p:txBody>
      </p:sp>
      <p:sp>
        <p:nvSpPr>
          <p:cNvPr id="25605" name="Line 5"/>
          <p:cNvSpPr>
            <a:spLocks noChangeShapeType="1"/>
          </p:cNvSpPr>
          <p:nvPr/>
        </p:nvSpPr>
        <p:spPr bwMode="auto">
          <a:xfrm flipH="1">
            <a:off x="3886200" y="3429000"/>
            <a:ext cx="457200" cy="0"/>
          </a:xfrm>
          <a:prstGeom prst="line">
            <a:avLst/>
          </a:prstGeom>
          <a:noFill/>
          <a:ln w="57150">
            <a:solidFill>
              <a:srgbClr val="FFFF00"/>
            </a:solidFill>
            <a:miter lim="800000"/>
            <a:headEnd/>
            <a:tailEnd type="triangle" w="med" len="med"/>
          </a:ln>
          <a:effectLst/>
        </p:spPr>
        <p:txBody>
          <a:bodyPr wrap="none"/>
          <a:lstStyle/>
          <a:p>
            <a:endParaRPr lang="fa-IR"/>
          </a:p>
        </p:txBody>
      </p:sp>
      <p:sp>
        <p:nvSpPr>
          <p:cNvPr id="25606" name="Line 6"/>
          <p:cNvSpPr>
            <a:spLocks noChangeShapeType="1"/>
          </p:cNvSpPr>
          <p:nvPr/>
        </p:nvSpPr>
        <p:spPr bwMode="auto">
          <a:xfrm flipH="1">
            <a:off x="5715000" y="3200400"/>
            <a:ext cx="0" cy="381000"/>
          </a:xfrm>
          <a:prstGeom prst="line">
            <a:avLst/>
          </a:prstGeom>
          <a:noFill/>
          <a:ln w="38100">
            <a:solidFill>
              <a:srgbClr val="FF0066"/>
            </a:solidFill>
            <a:miter lim="800000"/>
            <a:headEnd/>
            <a:tailEnd type="triangle" w="med" len="med"/>
          </a:ln>
          <a:effectLst/>
        </p:spPr>
        <p:txBody>
          <a:bodyPr wrap="none"/>
          <a:lstStyle/>
          <a:p>
            <a:endParaRPr lang="fa-IR"/>
          </a:p>
        </p:txBody>
      </p:sp>
      <p:sp>
        <p:nvSpPr>
          <p:cNvPr id="25607" name="Line 7"/>
          <p:cNvSpPr>
            <a:spLocks noChangeShapeType="1"/>
          </p:cNvSpPr>
          <p:nvPr/>
        </p:nvSpPr>
        <p:spPr bwMode="auto">
          <a:xfrm>
            <a:off x="3733800" y="3200400"/>
            <a:ext cx="0" cy="609600"/>
          </a:xfrm>
          <a:prstGeom prst="line">
            <a:avLst/>
          </a:prstGeom>
          <a:noFill/>
          <a:ln w="38100">
            <a:solidFill>
              <a:srgbClr val="FF0066"/>
            </a:solidFill>
            <a:miter lim="800000"/>
            <a:headEnd/>
            <a:tailEnd type="triangle" w="med" len="med"/>
          </a:ln>
          <a:effectLst/>
        </p:spPr>
        <p:txBody>
          <a:bodyPr wrap="none"/>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plus(in)">
                                      <p:cBhvr>
                                        <p:cTn id="7" dur="2000"/>
                                        <p:tgtEl>
                                          <p:spTgt spid="25602"/>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25603">
                                            <p:txEl>
                                              <p:pRg st="0" end="0"/>
                                            </p:txEl>
                                          </p:spTgt>
                                        </p:tgtEl>
                                        <p:attrNameLst>
                                          <p:attrName>style.visibility</p:attrName>
                                        </p:attrNameLst>
                                      </p:cBhvr>
                                      <p:to>
                                        <p:strVal val="visible"/>
                                      </p:to>
                                    </p:set>
                                    <p:anim to="" calcmode="lin" valueType="num">
                                      <p:cBhvr>
                                        <p:cTn id="12" dur="1" fill="hold"/>
                                        <p:tgtEl>
                                          <p:spTgt spid="2560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25603">
                                            <p:txEl>
                                              <p:pRg st="1" end="1"/>
                                            </p:txEl>
                                          </p:spTgt>
                                        </p:tgtEl>
                                        <p:attrNameLst>
                                          <p:attrName>style.visibility</p:attrName>
                                        </p:attrNameLst>
                                      </p:cBhvr>
                                      <p:to>
                                        <p:strVal val="visible"/>
                                      </p:to>
                                    </p:set>
                                    <p:anim to="" calcmode="lin" valueType="num">
                                      <p:cBhvr>
                                        <p:cTn id="17" dur="1" fill="hold"/>
                                        <p:tgtEl>
                                          <p:spTgt spid="2560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25603">
                                            <p:txEl>
                                              <p:pRg st="2" end="2"/>
                                            </p:txEl>
                                          </p:spTgt>
                                        </p:tgtEl>
                                        <p:attrNameLst>
                                          <p:attrName>style.visibility</p:attrName>
                                        </p:attrNameLst>
                                      </p:cBhvr>
                                      <p:to>
                                        <p:strVal val="visible"/>
                                      </p:to>
                                    </p:set>
                                    <p:anim to="" calcmode="lin" valueType="num">
                                      <p:cBhvr>
                                        <p:cTn id="22" dur="1" fill="hold"/>
                                        <p:tgtEl>
                                          <p:spTgt spid="25603">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25603">
                                            <p:txEl>
                                              <p:pRg st="3" end="3"/>
                                            </p:txEl>
                                          </p:spTgt>
                                        </p:tgtEl>
                                        <p:attrNameLst>
                                          <p:attrName>style.visibility</p:attrName>
                                        </p:attrNameLst>
                                      </p:cBhvr>
                                      <p:to>
                                        <p:strVal val="visible"/>
                                      </p:to>
                                    </p:set>
                                    <p:anim to="" calcmode="lin" valueType="num">
                                      <p:cBhvr>
                                        <p:cTn id="27" dur="1" fill="hold"/>
                                        <p:tgtEl>
                                          <p:spTgt spid="2560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457200" y="1447800"/>
            <a:ext cx="8382000" cy="4114800"/>
          </a:xfrm>
        </p:spPr>
        <p:txBody>
          <a:bodyPr/>
          <a:lstStyle/>
          <a:p>
            <a:pPr algn="ctr" rtl="1">
              <a:buFontTx/>
              <a:buNone/>
            </a:pPr>
            <a:r>
              <a:rPr lang="fa-IR" sz="4800" b="1">
                <a:solidFill>
                  <a:srgbClr val="800000"/>
                </a:solidFill>
              </a:rPr>
              <a:t>کودکاني که صبحانه صرف نمي کنند در انجام </a:t>
            </a:r>
          </a:p>
          <a:p>
            <a:pPr algn="ctr" rtl="1">
              <a:buFontTx/>
              <a:buNone/>
            </a:pPr>
            <a:r>
              <a:rPr lang="fa-IR" sz="4800" b="1">
                <a:solidFill>
                  <a:srgbClr val="800000"/>
                </a:solidFill>
              </a:rPr>
              <a:t>تکاليف رياضي</a:t>
            </a:r>
            <a:r>
              <a:rPr lang="fa-IR" sz="4800" b="1">
                <a:solidFill>
                  <a:srgbClr val="FFFF00"/>
                </a:solidFill>
              </a:rPr>
              <a:t> </a:t>
            </a:r>
            <a:r>
              <a:rPr lang="fa-IR" sz="4800" b="1">
                <a:solidFill>
                  <a:srgbClr val="689410"/>
                </a:solidFill>
              </a:rPr>
              <a:t>کارآيي کمتري</a:t>
            </a:r>
            <a:r>
              <a:rPr lang="fa-IR" sz="4800" b="1">
                <a:solidFill>
                  <a:srgbClr val="FFFF00"/>
                </a:solidFill>
              </a:rPr>
              <a:t> </a:t>
            </a:r>
            <a:r>
              <a:rPr lang="fa-IR" sz="4800" b="1">
                <a:solidFill>
                  <a:srgbClr val="800000"/>
                </a:solidFill>
              </a:rPr>
              <a:t>دارند و</a:t>
            </a:r>
            <a:r>
              <a:rPr lang="fa-IR" sz="4800" b="1">
                <a:solidFill>
                  <a:srgbClr val="FFFF00"/>
                </a:solidFill>
              </a:rPr>
              <a:t> </a:t>
            </a:r>
            <a:r>
              <a:rPr lang="fa-IR" sz="4800" b="1">
                <a:solidFill>
                  <a:srgbClr val="800000"/>
                </a:solidFill>
              </a:rPr>
              <a:t>قدرت</a:t>
            </a:r>
          </a:p>
          <a:p>
            <a:pPr algn="ctr" rtl="1">
              <a:buFontTx/>
              <a:buNone/>
            </a:pPr>
            <a:r>
              <a:rPr lang="fa-IR" sz="4800" b="1">
                <a:solidFill>
                  <a:srgbClr val="FFFF00"/>
                </a:solidFill>
              </a:rPr>
              <a:t> </a:t>
            </a:r>
            <a:r>
              <a:rPr lang="fa-IR" sz="4800" b="1">
                <a:solidFill>
                  <a:srgbClr val="FF0066"/>
                </a:solidFill>
              </a:rPr>
              <a:t>خلاقيت وابتکار</a:t>
            </a:r>
            <a:r>
              <a:rPr lang="fa-IR" sz="4800" b="1">
                <a:solidFill>
                  <a:srgbClr val="FFFF00"/>
                </a:solidFill>
              </a:rPr>
              <a:t> </a:t>
            </a:r>
            <a:r>
              <a:rPr lang="fa-IR" sz="4800" b="1">
                <a:solidFill>
                  <a:srgbClr val="800000"/>
                </a:solidFill>
              </a:rPr>
              <a:t>آنها کاهش پيدا مي کند</a:t>
            </a:r>
            <a:endParaRPr lang="en-US" sz="4800" b="1">
              <a:solidFill>
                <a:srgbClr val="8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blinds(horizontal)">
                                      <p:cBhvr>
                                        <p:cTn id="7" dur="500"/>
                                        <p:tgtEl>
                                          <p:spTgt spid="266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blinds(horizontal)">
                                      <p:cBhvr>
                                        <p:cTn id="12" dur="500"/>
                                        <p:tgtEl>
                                          <p:spTgt spid="266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6627">
                                            <p:txEl>
                                              <p:pRg st="2" end="2"/>
                                            </p:txEl>
                                          </p:spTgt>
                                        </p:tgtEl>
                                        <p:attrNameLst>
                                          <p:attrName>style.visibility</p:attrName>
                                        </p:attrNameLst>
                                      </p:cBhvr>
                                      <p:to>
                                        <p:strVal val="visible"/>
                                      </p:to>
                                    </p:set>
                                    <p:animEffect transition="in" filter="blinds(horizontal)">
                                      <p:cBhvr>
                                        <p:cTn id="17" dur="500"/>
                                        <p:tgtEl>
                                          <p:spTgt spid="266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lgn="r"/>
            <a:r>
              <a:rPr lang="fa-IR" sz="4800" b="1">
                <a:solidFill>
                  <a:srgbClr val="800000"/>
                </a:solidFill>
              </a:rPr>
              <a:t>نقش ميان وعده ها:</a:t>
            </a:r>
            <a:endParaRPr lang="en-US" sz="4800" b="1">
              <a:solidFill>
                <a:srgbClr val="800000"/>
              </a:solidFill>
            </a:endParaRPr>
          </a:p>
        </p:txBody>
      </p:sp>
      <p:sp>
        <p:nvSpPr>
          <p:cNvPr id="28675" name="Rectangle 3"/>
          <p:cNvSpPr>
            <a:spLocks noGrp="1" noChangeArrowheads="1"/>
          </p:cNvSpPr>
          <p:nvPr>
            <p:ph type="body" idx="1"/>
          </p:nvPr>
        </p:nvSpPr>
        <p:spPr>
          <a:xfrm>
            <a:off x="609600" y="1905000"/>
            <a:ext cx="8229600" cy="3922713"/>
          </a:xfrm>
        </p:spPr>
        <p:txBody>
          <a:bodyPr/>
          <a:lstStyle/>
          <a:p>
            <a:pPr algn="r" rtl="1">
              <a:lnSpc>
                <a:spcPct val="90000"/>
              </a:lnSpc>
              <a:buFontTx/>
              <a:buNone/>
            </a:pPr>
            <a:r>
              <a:rPr lang="fa-IR" b="1">
                <a:solidFill>
                  <a:srgbClr val="336600"/>
                </a:solidFill>
              </a:rPr>
              <a:t>1-کودکان سنين مدرسه علاوه بر سه وعده اصلي به ميان وعده نيز نياز دارند</a:t>
            </a:r>
          </a:p>
          <a:p>
            <a:pPr algn="r" rtl="1">
              <a:lnSpc>
                <a:spcPct val="90000"/>
              </a:lnSpc>
              <a:buFontTx/>
              <a:buNone/>
            </a:pPr>
            <a:r>
              <a:rPr lang="fa-IR" b="1">
                <a:solidFill>
                  <a:srgbClr val="336600"/>
                </a:solidFill>
              </a:rPr>
              <a:t>2-ذخيره گليکوژن در اين دانش آموزان فقط براي 6-4 ساعت کافي است </a:t>
            </a:r>
          </a:p>
          <a:p>
            <a:pPr algn="r" rtl="1">
              <a:lnSpc>
                <a:spcPct val="90000"/>
              </a:lnSpc>
              <a:buFontTx/>
              <a:buNone/>
            </a:pPr>
            <a:r>
              <a:rPr lang="fa-IR" b="1">
                <a:solidFill>
                  <a:srgbClr val="336600"/>
                </a:solidFill>
              </a:rPr>
              <a:t>3-ميان وعده نبايد بعنوان يک وعده اضافي در نظر گرفته شود</a:t>
            </a:r>
          </a:p>
          <a:p>
            <a:pPr algn="r" rtl="1">
              <a:lnSpc>
                <a:spcPct val="90000"/>
              </a:lnSpc>
              <a:buFontTx/>
              <a:buNone/>
            </a:pPr>
            <a:r>
              <a:rPr lang="fa-IR" b="1">
                <a:solidFill>
                  <a:srgbClr val="336600"/>
                </a:solidFill>
              </a:rPr>
              <a:t>4- دانش آموزان را بايد با گروههاي غذايي  آشنا کرد</a:t>
            </a:r>
            <a:r>
              <a:rPr lang="fa-IR">
                <a:solidFill>
                  <a:srgbClr val="336600"/>
                </a:solidFill>
              </a:rPr>
              <a:t>         </a:t>
            </a:r>
            <a:endParaRPr lang="en-US">
              <a:solidFill>
                <a:srgbClr val="3366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8674"/>
                                        </p:tgtEl>
                                        <p:attrNameLst>
                                          <p:attrName>style.visibility</p:attrName>
                                        </p:attrNameLst>
                                      </p:cBhvr>
                                      <p:to>
                                        <p:strVal val="visible"/>
                                      </p:to>
                                    </p:set>
                                    <p:animEffect transition="in" filter="box(in)">
                                      <p:cBhvr>
                                        <p:cTn id="7" dur="500"/>
                                        <p:tgtEl>
                                          <p:spTgt spid="28674"/>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28675">
                                            <p:txEl>
                                              <p:pRg st="0" end="0"/>
                                            </p:txEl>
                                          </p:spTgt>
                                        </p:tgtEl>
                                        <p:attrNameLst>
                                          <p:attrName>style.visibility</p:attrName>
                                        </p:attrNameLst>
                                      </p:cBhvr>
                                      <p:to>
                                        <p:strVal val="visible"/>
                                      </p:to>
                                    </p:set>
                                    <p:anim to="" calcmode="lin" valueType="num">
                                      <p:cBhvr>
                                        <p:cTn id="12" dur="1" fill="hold"/>
                                        <p:tgtEl>
                                          <p:spTgt spid="28675">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28675">
                                            <p:txEl>
                                              <p:pRg st="1" end="1"/>
                                            </p:txEl>
                                          </p:spTgt>
                                        </p:tgtEl>
                                        <p:attrNameLst>
                                          <p:attrName>style.visibility</p:attrName>
                                        </p:attrNameLst>
                                      </p:cBhvr>
                                      <p:to>
                                        <p:strVal val="visible"/>
                                      </p:to>
                                    </p:set>
                                    <p:anim to="" calcmode="lin" valueType="num">
                                      <p:cBhvr>
                                        <p:cTn id="17" dur="1" fill="hold"/>
                                        <p:tgtEl>
                                          <p:spTgt spid="28675">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28675">
                                            <p:txEl>
                                              <p:pRg st="2" end="2"/>
                                            </p:txEl>
                                          </p:spTgt>
                                        </p:tgtEl>
                                        <p:attrNameLst>
                                          <p:attrName>style.visibility</p:attrName>
                                        </p:attrNameLst>
                                      </p:cBhvr>
                                      <p:to>
                                        <p:strVal val="visible"/>
                                      </p:to>
                                    </p:set>
                                    <p:anim to="" calcmode="lin" valueType="num">
                                      <p:cBhvr>
                                        <p:cTn id="22" dur="1" fill="hold"/>
                                        <p:tgtEl>
                                          <p:spTgt spid="28675">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28675">
                                            <p:txEl>
                                              <p:pRg st="3" end="3"/>
                                            </p:txEl>
                                          </p:spTgt>
                                        </p:tgtEl>
                                        <p:attrNameLst>
                                          <p:attrName>style.visibility</p:attrName>
                                        </p:attrNameLst>
                                      </p:cBhvr>
                                      <p:to>
                                        <p:strVal val="visible"/>
                                      </p:to>
                                    </p:set>
                                    <p:anim to="" calcmode="lin" valueType="num">
                                      <p:cBhvr>
                                        <p:cTn id="27" dur="1" fill="hold"/>
                                        <p:tgtEl>
                                          <p:spTgt spid="28675">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p:bldP spid="2867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fa-IR" sz="4800" b="1">
                <a:solidFill>
                  <a:srgbClr val="800000"/>
                </a:solidFill>
              </a:rPr>
              <a:t>ميان وعده هاي مناسب:</a:t>
            </a:r>
            <a:endParaRPr lang="en-US" sz="4800" b="1">
              <a:solidFill>
                <a:srgbClr val="800000"/>
              </a:solidFill>
            </a:endParaRPr>
          </a:p>
        </p:txBody>
      </p:sp>
      <p:sp>
        <p:nvSpPr>
          <p:cNvPr id="29699" name="Rectangle 3"/>
          <p:cNvSpPr>
            <a:spLocks noGrp="1" noChangeArrowheads="1"/>
          </p:cNvSpPr>
          <p:nvPr>
            <p:ph type="body" idx="1"/>
          </p:nvPr>
        </p:nvSpPr>
        <p:spPr>
          <a:xfrm>
            <a:off x="457200" y="2362200"/>
            <a:ext cx="8229600" cy="3352800"/>
          </a:xfrm>
        </p:spPr>
        <p:txBody>
          <a:bodyPr/>
          <a:lstStyle/>
          <a:p>
            <a:pPr algn="r" rtl="1">
              <a:buFontTx/>
              <a:buNone/>
            </a:pPr>
            <a:r>
              <a:rPr lang="fa-IR" sz="4000" b="1">
                <a:solidFill>
                  <a:schemeClr val="tx2"/>
                </a:solidFill>
              </a:rPr>
              <a:t>انواع غلات کامل</a:t>
            </a:r>
          </a:p>
          <a:p>
            <a:pPr algn="r" rtl="1">
              <a:buFontTx/>
              <a:buNone/>
            </a:pPr>
            <a:r>
              <a:rPr lang="fa-IR" sz="4000" b="1">
                <a:solidFill>
                  <a:srgbClr val="336600"/>
                </a:solidFill>
              </a:rPr>
              <a:t>خشکبار(نخودو کشمش000)</a:t>
            </a:r>
          </a:p>
          <a:p>
            <a:pPr algn="r" rtl="1">
              <a:buFontTx/>
              <a:buNone/>
            </a:pPr>
            <a:r>
              <a:rPr lang="fa-IR" sz="4000" b="1">
                <a:solidFill>
                  <a:srgbClr val="CC3300"/>
                </a:solidFill>
              </a:rPr>
              <a:t>انواع ميوه و سبزی های قابل استفاده در مدرسه</a:t>
            </a:r>
          </a:p>
          <a:p>
            <a:pPr algn="r" rtl="1">
              <a:buFontTx/>
              <a:buNone/>
            </a:pPr>
            <a:r>
              <a:rPr lang="fa-IR" sz="4000" b="1"/>
              <a:t>انواع ساندويج هاي خانگي</a:t>
            </a:r>
            <a:endParaRPr lang="en-US" sz="40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slide(fromBottom)">
                                      <p:cBhvr>
                                        <p:cTn id="7" dur="500"/>
                                        <p:tgtEl>
                                          <p:spTgt spid="29698"/>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29699">
                                            <p:txEl>
                                              <p:pRg st="0" end="0"/>
                                            </p:txEl>
                                          </p:spTgt>
                                        </p:tgtEl>
                                        <p:attrNameLst>
                                          <p:attrName>style.visibility</p:attrName>
                                        </p:attrNameLst>
                                      </p:cBhvr>
                                      <p:to>
                                        <p:strVal val="visible"/>
                                      </p:to>
                                    </p:set>
                                    <p:anim to="" calcmode="lin" valueType="num">
                                      <p:cBhvr>
                                        <p:cTn id="12" dur="1" fill="hold"/>
                                        <p:tgtEl>
                                          <p:spTgt spid="29699">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29699">
                                            <p:txEl>
                                              <p:pRg st="1" end="1"/>
                                            </p:txEl>
                                          </p:spTgt>
                                        </p:tgtEl>
                                        <p:attrNameLst>
                                          <p:attrName>style.visibility</p:attrName>
                                        </p:attrNameLst>
                                      </p:cBhvr>
                                      <p:to>
                                        <p:strVal val="visible"/>
                                      </p:to>
                                    </p:set>
                                    <p:anim to="" calcmode="lin" valueType="num">
                                      <p:cBhvr>
                                        <p:cTn id="17" dur="1" fill="hold"/>
                                        <p:tgtEl>
                                          <p:spTgt spid="29699">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29699">
                                            <p:txEl>
                                              <p:pRg st="2" end="2"/>
                                            </p:txEl>
                                          </p:spTgt>
                                        </p:tgtEl>
                                        <p:attrNameLst>
                                          <p:attrName>style.visibility</p:attrName>
                                        </p:attrNameLst>
                                      </p:cBhvr>
                                      <p:to>
                                        <p:strVal val="visible"/>
                                      </p:to>
                                    </p:set>
                                    <p:anim to="" calcmode="lin" valueType="num">
                                      <p:cBhvr>
                                        <p:cTn id="22" dur="1" fill="hold"/>
                                        <p:tgtEl>
                                          <p:spTgt spid="29699">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29699">
                                            <p:txEl>
                                              <p:pRg st="3" end="3"/>
                                            </p:txEl>
                                          </p:spTgt>
                                        </p:tgtEl>
                                        <p:attrNameLst>
                                          <p:attrName>style.visibility</p:attrName>
                                        </p:attrNameLst>
                                      </p:cBhvr>
                                      <p:to>
                                        <p:strVal val="visible"/>
                                      </p:to>
                                    </p:set>
                                    <p:anim to="" calcmode="lin" valueType="num">
                                      <p:cBhvr>
                                        <p:cTn id="27" dur="1" fill="hold"/>
                                        <p:tgtEl>
                                          <p:spTgt spid="29699">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P spid="29699"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rtl="1"/>
            <a:r>
              <a:rPr lang="fa-IR" b="1"/>
              <a:t>مراحل تصحیح تغذیه دانش آموزان</a:t>
            </a:r>
            <a:endParaRPr lang="en-US" b="1"/>
          </a:p>
        </p:txBody>
      </p:sp>
      <p:sp>
        <p:nvSpPr>
          <p:cNvPr id="41987" name="Rectangle 3"/>
          <p:cNvSpPr>
            <a:spLocks noGrp="1" noChangeArrowheads="1"/>
          </p:cNvSpPr>
          <p:nvPr>
            <p:ph type="body" idx="1"/>
          </p:nvPr>
        </p:nvSpPr>
        <p:spPr>
          <a:xfrm>
            <a:off x="609600" y="2133600"/>
            <a:ext cx="8229600" cy="3429000"/>
          </a:xfrm>
        </p:spPr>
        <p:txBody>
          <a:bodyPr/>
          <a:lstStyle/>
          <a:p>
            <a:pPr algn="r" rtl="1"/>
            <a:r>
              <a:rPr lang="fa-IR" b="1"/>
              <a:t>تعیین وضعیت رشد جسمی وفیزیکی دانش آموز</a:t>
            </a:r>
          </a:p>
          <a:p>
            <a:pPr algn="r" rtl="1"/>
            <a:r>
              <a:rPr lang="fa-IR" b="1"/>
              <a:t>تعیین حدودی میزان انرژی و پروتئین مورد نیاز روزانه </a:t>
            </a:r>
          </a:p>
          <a:p>
            <a:pPr algn="r" rtl="1"/>
            <a:r>
              <a:rPr lang="fa-IR" b="1"/>
              <a:t> مشاوره ویافتن اشکالات برنامه غذایی</a:t>
            </a:r>
          </a:p>
          <a:p>
            <a:pPr algn="r" rtl="1"/>
            <a:r>
              <a:rPr lang="fa-IR" b="1"/>
              <a:t>تنظیم یک برنامه غذایی صحیح بر اساس گروه های غذایی ودر 3 وعده اصلی و2-3 میان وعده</a:t>
            </a:r>
          </a:p>
          <a:p>
            <a:pPr algn="r" rtl="1">
              <a:buFontTx/>
              <a:buNone/>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1986"/>
                                        </p:tgtEl>
                                        <p:attrNameLst>
                                          <p:attrName>style.visibility</p:attrName>
                                        </p:attrNameLst>
                                      </p:cBhvr>
                                      <p:to>
                                        <p:strVal val="visible"/>
                                      </p:to>
                                    </p:set>
                                    <p:animEffect transition="in" filter="slide(fromBottom)">
                                      <p:cBhvr>
                                        <p:cTn id="7" dur="500"/>
                                        <p:tgtEl>
                                          <p:spTgt spid="41986"/>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41987">
                                            <p:txEl>
                                              <p:pRg st="0" end="0"/>
                                            </p:txEl>
                                          </p:spTgt>
                                        </p:tgtEl>
                                        <p:attrNameLst>
                                          <p:attrName>style.visibility</p:attrName>
                                        </p:attrNameLst>
                                      </p:cBhvr>
                                      <p:to>
                                        <p:strVal val="visible"/>
                                      </p:to>
                                    </p:set>
                                    <p:anim to="" calcmode="lin" valueType="num">
                                      <p:cBhvr>
                                        <p:cTn id="12" dur="1" fill="hold"/>
                                        <p:tgtEl>
                                          <p:spTgt spid="41987">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41987">
                                            <p:txEl>
                                              <p:pRg st="1" end="1"/>
                                            </p:txEl>
                                          </p:spTgt>
                                        </p:tgtEl>
                                        <p:attrNameLst>
                                          <p:attrName>style.visibility</p:attrName>
                                        </p:attrNameLst>
                                      </p:cBhvr>
                                      <p:to>
                                        <p:strVal val="visible"/>
                                      </p:to>
                                    </p:set>
                                    <p:anim to="" calcmode="lin" valueType="num">
                                      <p:cBhvr>
                                        <p:cTn id="17" dur="1" fill="hold"/>
                                        <p:tgtEl>
                                          <p:spTgt spid="41987">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41987">
                                            <p:txEl>
                                              <p:pRg st="2" end="2"/>
                                            </p:txEl>
                                          </p:spTgt>
                                        </p:tgtEl>
                                        <p:attrNameLst>
                                          <p:attrName>style.visibility</p:attrName>
                                        </p:attrNameLst>
                                      </p:cBhvr>
                                      <p:to>
                                        <p:strVal val="visible"/>
                                      </p:to>
                                    </p:set>
                                    <p:anim to="" calcmode="lin" valueType="num">
                                      <p:cBhvr>
                                        <p:cTn id="22" dur="1" fill="hold"/>
                                        <p:tgtEl>
                                          <p:spTgt spid="41987">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41987">
                                            <p:txEl>
                                              <p:pRg st="3" end="3"/>
                                            </p:txEl>
                                          </p:spTgt>
                                        </p:tgtEl>
                                        <p:attrNameLst>
                                          <p:attrName>style.visibility</p:attrName>
                                        </p:attrNameLst>
                                      </p:cBhvr>
                                      <p:to>
                                        <p:strVal val="visible"/>
                                      </p:to>
                                    </p:set>
                                    <p:anim to="" calcmode="lin" valueType="num">
                                      <p:cBhvr>
                                        <p:cTn id="27" dur="1" fill="hold"/>
                                        <p:tgtEl>
                                          <p:spTgt spid="41987">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p:bldP spid="41987"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2133600" y="103188"/>
            <a:ext cx="6553200" cy="1314450"/>
          </a:xfrm>
        </p:spPr>
        <p:txBody>
          <a:bodyPr/>
          <a:lstStyle/>
          <a:p>
            <a:r>
              <a:rPr lang="fa-IR" b="1"/>
              <a:t>گروه نان وغلات</a:t>
            </a:r>
            <a:endParaRPr lang="en-US" b="1"/>
          </a:p>
        </p:txBody>
      </p:sp>
      <p:sp>
        <p:nvSpPr>
          <p:cNvPr id="49155" name="Rectangle 3"/>
          <p:cNvSpPr>
            <a:spLocks noGrp="1" noChangeArrowheads="1"/>
          </p:cNvSpPr>
          <p:nvPr>
            <p:ph type="body" idx="1"/>
          </p:nvPr>
        </p:nvSpPr>
        <p:spPr>
          <a:xfrm>
            <a:off x="457200" y="2133600"/>
            <a:ext cx="8229600" cy="4456113"/>
          </a:xfrm>
        </p:spPr>
        <p:txBody>
          <a:bodyPr/>
          <a:lstStyle/>
          <a:p>
            <a:pPr algn="r" rtl="1"/>
            <a:r>
              <a:rPr lang="fa-IR"/>
              <a:t> </a:t>
            </a:r>
            <a:r>
              <a:rPr lang="fa-IR" b="1"/>
              <a:t>هر سهم معادل 30 گرم</a:t>
            </a:r>
          </a:p>
          <a:p>
            <a:pPr algn="r" rtl="1"/>
            <a:r>
              <a:rPr lang="fa-IR" b="1"/>
              <a:t>هر سهم حاوی 15 گرم کربوهیدرات </a:t>
            </a:r>
          </a:p>
          <a:p>
            <a:pPr algn="r" rtl="1">
              <a:buFontTx/>
              <a:buNone/>
            </a:pPr>
            <a:r>
              <a:rPr lang="fa-IR" b="1"/>
              <a:t>                     3گرم پروتئین</a:t>
            </a:r>
          </a:p>
          <a:p>
            <a:pPr algn="r" rtl="1">
              <a:buFontTx/>
              <a:buNone/>
            </a:pPr>
            <a:r>
              <a:rPr lang="fa-IR" b="1"/>
              <a:t>                      1-0 گرم چربی</a:t>
            </a:r>
          </a:p>
          <a:p>
            <a:pPr algn="r" rtl="1"/>
            <a:r>
              <a:rPr lang="fa-IR" b="1"/>
              <a:t>هرسهم دارای 80 کالری</a:t>
            </a:r>
          </a:p>
          <a:p>
            <a:pPr algn="r" rtl="1"/>
            <a:r>
              <a:rPr lang="fa-IR" b="1"/>
              <a:t>میزان مورد نیاز برای کودکان و نوجوانان11-9 سهم</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15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4" presetClass="entr" presetSubtype="0" fill="hold" grpId="0" nodeType="clickEffect">
                                  <p:stCondLst>
                                    <p:cond delay="0"/>
                                  </p:stCondLst>
                                  <p:childTnLst>
                                    <p:set>
                                      <p:cBhvr>
                                        <p:cTn id="10" dur="1" fill="hold">
                                          <p:stCondLst>
                                            <p:cond delay="0"/>
                                          </p:stCondLst>
                                        </p:cTn>
                                        <p:tgtEl>
                                          <p:spTgt spid="49155">
                                            <p:txEl>
                                              <p:pRg st="0" end="0"/>
                                            </p:txEl>
                                          </p:spTgt>
                                        </p:tgtEl>
                                        <p:attrNameLst>
                                          <p:attrName>style.visibility</p:attrName>
                                        </p:attrNameLst>
                                      </p:cBhvr>
                                      <p:to>
                                        <p:strVal val="visible"/>
                                      </p:to>
                                    </p:set>
                                    <p:anim to="" calcmode="lin" valueType="num">
                                      <p:cBhvr>
                                        <p:cTn id="11" dur="1" fill="hold"/>
                                        <p:tgtEl>
                                          <p:spTgt spid="49155">
                                            <p:txEl>
                                              <p:pRg st="0" end="0"/>
                                            </p:txEl>
                                          </p:spTgt>
                                        </p:tgtEl>
                                        <p:attrNameLst>
                                          <p:attrName/>
                                        </p:attrNameLst>
                                      </p:cBhvr>
                                    </p:anim>
                                  </p:childTnLst>
                                </p:cTn>
                              </p:par>
                            </p:childTnLst>
                          </p:cTn>
                        </p:par>
                      </p:childTnLst>
                    </p:cTn>
                  </p:par>
                  <p:par>
                    <p:cTn id="12" fill="hold">
                      <p:stCondLst>
                        <p:cond delay="indefinite"/>
                      </p:stCondLst>
                      <p:childTnLst>
                        <p:par>
                          <p:cTn id="13" fill="hold">
                            <p:stCondLst>
                              <p:cond delay="0"/>
                            </p:stCondLst>
                            <p:childTnLst>
                              <p:par>
                                <p:cTn id="14" presetID="24" presetClass="entr" presetSubtype="0" fill="hold" grpId="0" nodeType="clickEffect">
                                  <p:stCondLst>
                                    <p:cond delay="0"/>
                                  </p:stCondLst>
                                  <p:childTnLst>
                                    <p:set>
                                      <p:cBhvr>
                                        <p:cTn id="15" dur="1" fill="hold">
                                          <p:stCondLst>
                                            <p:cond delay="0"/>
                                          </p:stCondLst>
                                        </p:cTn>
                                        <p:tgtEl>
                                          <p:spTgt spid="49155">
                                            <p:txEl>
                                              <p:pRg st="1" end="1"/>
                                            </p:txEl>
                                          </p:spTgt>
                                        </p:tgtEl>
                                        <p:attrNameLst>
                                          <p:attrName>style.visibility</p:attrName>
                                        </p:attrNameLst>
                                      </p:cBhvr>
                                      <p:to>
                                        <p:strVal val="visible"/>
                                      </p:to>
                                    </p:set>
                                    <p:anim to="" calcmode="lin" valueType="num">
                                      <p:cBhvr>
                                        <p:cTn id="16" dur="1" fill="hold"/>
                                        <p:tgtEl>
                                          <p:spTgt spid="49155">
                                            <p:txEl>
                                              <p:pRg st="1" end="1"/>
                                            </p:txEl>
                                          </p:spTgt>
                                        </p:tgtEl>
                                        <p:attrNameLst>
                                          <p:attrName/>
                                        </p:attrNameLst>
                                      </p:cBhvr>
                                    </p:anim>
                                  </p:childTnLst>
                                </p:cTn>
                              </p:par>
                            </p:childTnLst>
                          </p:cTn>
                        </p:par>
                      </p:childTnLst>
                    </p:cTn>
                  </p:par>
                  <p:par>
                    <p:cTn id="17" fill="hold">
                      <p:stCondLst>
                        <p:cond delay="indefinite"/>
                      </p:stCondLst>
                      <p:childTnLst>
                        <p:par>
                          <p:cTn id="18" fill="hold">
                            <p:stCondLst>
                              <p:cond delay="0"/>
                            </p:stCondLst>
                            <p:childTnLst>
                              <p:par>
                                <p:cTn id="19" presetID="24" presetClass="entr" presetSubtype="0" fill="hold" grpId="0" nodeType="clickEffect">
                                  <p:stCondLst>
                                    <p:cond delay="0"/>
                                  </p:stCondLst>
                                  <p:childTnLst>
                                    <p:set>
                                      <p:cBhvr>
                                        <p:cTn id="20" dur="1" fill="hold">
                                          <p:stCondLst>
                                            <p:cond delay="0"/>
                                          </p:stCondLst>
                                        </p:cTn>
                                        <p:tgtEl>
                                          <p:spTgt spid="49155">
                                            <p:txEl>
                                              <p:pRg st="2" end="2"/>
                                            </p:txEl>
                                          </p:spTgt>
                                        </p:tgtEl>
                                        <p:attrNameLst>
                                          <p:attrName>style.visibility</p:attrName>
                                        </p:attrNameLst>
                                      </p:cBhvr>
                                      <p:to>
                                        <p:strVal val="visible"/>
                                      </p:to>
                                    </p:set>
                                    <p:anim to="" calcmode="lin" valueType="num">
                                      <p:cBhvr>
                                        <p:cTn id="21" dur="1" fill="hold"/>
                                        <p:tgtEl>
                                          <p:spTgt spid="49155">
                                            <p:txEl>
                                              <p:pRg st="2" end="2"/>
                                            </p:txEl>
                                          </p:spTgt>
                                        </p:tgtEl>
                                        <p:attrNameLst>
                                          <p:attrName/>
                                        </p:attrNameLst>
                                      </p:cBhvr>
                                    </p:anim>
                                  </p:childTnLst>
                                </p:cTn>
                              </p:par>
                            </p:childTnLst>
                          </p:cTn>
                        </p:par>
                      </p:childTnLst>
                    </p:cTn>
                  </p:par>
                  <p:par>
                    <p:cTn id="22" fill="hold">
                      <p:stCondLst>
                        <p:cond delay="indefinite"/>
                      </p:stCondLst>
                      <p:childTnLst>
                        <p:par>
                          <p:cTn id="23" fill="hold">
                            <p:stCondLst>
                              <p:cond delay="0"/>
                            </p:stCondLst>
                            <p:childTnLst>
                              <p:par>
                                <p:cTn id="24" presetID="24" presetClass="entr" presetSubtype="0" fill="hold" grpId="0" nodeType="clickEffect">
                                  <p:stCondLst>
                                    <p:cond delay="0"/>
                                  </p:stCondLst>
                                  <p:childTnLst>
                                    <p:set>
                                      <p:cBhvr>
                                        <p:cTn id="25" dur="1" fill="hold">
                                          <p:stCondLst>
                                            <p:cond delay="0"/>
                                          </p:stCondLst>
                                        </p:cTn>
                                        <p:tgtEl>
                                          <p:spTgt spid="49155">
                                            <p:txEl>
                                              <p:pRg st="3" end="3"/>
                                            </p:txEl>
                                          </p:spTgt>
                                        </p:tgtEl>
                                        <p:attrNameLst>
                                          <p:attrName>style.visibility</p:attrName>
                                        </p:attrNameLst>
                                      </p:cBhvr>
                                      <p:to>
                                        <p:strVal val="visible"/>
                                      </p:to>
                                    </p:set>
                                    <p:anim to="" calcmode="lin" valueType="num">
                                      <p:cBhvr>
                                        <p:cTn id="26" dur="1" fill="hold"/>
                                        <p:tgtEl>
                                          <p:spTgt spid="49155">
                                            <p:txEl>
                                              <p:pRg st="3" end="3"/>
                                            </p:txEl>
                                          </p:spTgt>
                                        </p:tgtEl>
                                        <p:attrNameLst>
                                          <p:attrName/>
                                        </p:attrNameLst>
                                      </p:cBhvr>
                                    </p:anim>
                                  </p:childTnLst>
                                </p:cTn>
                              </p:par>
                            </p:childTnLst>
                          </p:cTn>
                        </p:par>
                      </p:childTnLst>
                    </p:cTn>
                  </p:par>
                  <p:par>
                    <p:cTn id="27" fill="hold">
                      <p:stCondLst>
                        <p:cond delay="indefinite"/>
                      </p:stCondLst>
                      <p:childTnLst>
                        <p:par>
                          <p:cTn id="28" fill="hold">
                            <p:stCondLst>
                              <p:cond delay="0"/>
                            </p:stCondLst>
                            <p:childTnLst>
                              <p:par>
                                <p:cTn id="29" presetID="24" presetClass="entr" presetSubtype="0" fill="hold" grpId="0" nodeType="clickEffect">
                                  <p:stCondLst>
                                    <p:cond delay="0"/>
                                  </p:stCondLst>
                                  <p:childTnLst>
                                    <p:set>
                                      <p:cBhvr>
                                        <p:cTn id="30" dur="1" fill="hold">
                                          <p:stCondLst>
                                            <p:cond delay="0"/>
                                          </p:stCondLst>
                                        </p:cTn>
                                        <p:tgtEl>
                                          <p:spTgt spid="49155">
                                            <p:txEl>
                                              <p:pRg st="4" end="4"/>
                                            </p:txEl>
                                          </p:spTgt>
                                        </p:tgtEl>
                                        <p:attrNameLst>
                                          <p:attrName>style.visibility</p:attrName>
                                        </p:attrNameLst>
                                      </p:cBhvr>
                                      <p:to>
                                        <p:strVal val="visible"/>
                                      </p:to>
                                    </p:set>
                                    <p:anim to="" calcmode="lin" valueType="num">
                                      <p:cBhvr>
                                        <p:cTn id="31" dur="1" fill="hold"/>
                                        <p:tgtEl>
                                          <p:spTgt spid="49155">
                                            <p:txEl>
                                              <p:pRg st="4" end="4"/>
                                            </p:txEl>
                                          </p:spTgt>
                                        </p:tgtEl>
                                        <p:attrNameLst>
                                          <p:attrName/>
                                        </p:attrNameLst>
                                      </p:cBhvr>
                                    </p:anim>
                                  </p:childTnLst>
                                </p:cTn>
                              </p:par>
                            </p:childTnLst>
                          </p:cTn>
                        </p:par>
                      </p:childTnLst>
                    </p:cTn>
                  </p:par>
                  <p:par>
                    <p:cTn id="32" fill="hold">
                      <p:stCondLst>
                        <p:cond delay="indefinite"/>
                      </p:stCondLst>
                      <p:childTnLst>
                        <p:par>
                          <p:cTn id="33" fill="hold">
                            <p:stCondLst>
                              <p:cond delay="0"/>
                            </p:stCondLst>
                            <p:childTnLst>
                              <p:par>
                                <p:cTn id="34" presetID="24" presetClass="entr" presetSubtype="0" fill="hold" grpId="0" nodeType="clickEffect">
                                  <p:stCondLst>
                                    <p:cond delay="0"/>
                                  </p:stCondLst>
                                  <p:childTnLst>
                                    <p:set>
                                      <p:cBhvr>
                                        <p:cTn id="35" dur="1" fill="hold">
                                          <p:stCondLst>
                                            <p:cond delay="0"/>
                                          </p:stCondLst>
                                        </p:cTn>
                                        <p:tgtEl>
                                          <p:spTgt spid="49155">
                                            <p:txEl>
                                              <p:pRg st="5" end="5"/>
                                            </p:txEl>
                                          </p:spTgt>
                                        </p:tgtEl>
                                        <p:attrNameLst>
                                          <p:attrName>style.visibility</p:attrName>
                                        </p:attrNameLst>
                                      </p:cBhvr>
                                      <p:to>
                                        <p:strVal val="visible"/>
                                      </p:to>
                                    </p:set>
                                    <p:anim to="" calcmode="lin" valueType="num">
                                      <p:cBhvr>
                                        <p:cTn id="36" dur="1" fill="hold"/>
                                        <p:tgtEl>
                                          <p:spTgt spid="49155">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p:bldP spid="4915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533400" y="228600"/>
            <a:ext cx="8243888" cy="884238"/>
          </a:xfrm>
        </p:spPr>
        <p:txBody>
          <a:bodyPr/>
          <a:lstStyle/>
          <a:p>
            <a:r>
              <a:rPr lang="fa-IR" b="1"/>
              <a:t>گروه سبزی ها و گروه میوه ها</a:t>
            </a:r>
            <a:endParaRPr lang="en-US" b="1"/>
          </a:p>
        </p:txBody>
      </p:sp>
      <p:sp>
        <p:nvSpPr>
          <p:cNvPr id="50179" name="Rectangle 3"/>
          <p:cNvSpPr>
            <a:spLocks noGrp="1" noChangeArrowheads="1"/>
          </p:cNvSpPr>
          <p:nvPr>
            <p:ph type="body" idx="1"/>
          </p:nvPr>
        </p:nvSpPr>
        <p:spPr>
          <a:xfrm>
            <a:off x="457200" y="1600200"/>
            <a:ext cx="8229600" cy="3810000"/>
          </a:xfrm>
        </p:spPr>
        <p:txBody>
          <a:bodyPr/>
          <a:lstStyle/>
          <a:p>
            <a:pPr algn="r" rtl="1"/>
            <a:r>
              <a:rPr lang="fa-IR" b="1"/>
              <a:t>هر سهم معادل 100 گرم</a:t>
            </a:r>
          </a:p>
          <a:p>
            <a:pPr algn="r" rtl="1"/>
            <a:r>
              <a:rPr lang="fa-IR" b="1"/>
              <a:t>هر سهم میوه حاوی 15 گرم کربوهیدرات</a:t>
            </a:r>
          </a:p>
          <a:p>
            <a:pPr algn="r" rtl="1"/>
            <a:r>
              <a:rPr lang="fa-IR" b="1"/>
              <a:t>هر سهم سبزی حاوی 5 گرم کربوهیدرات و 2گرم پروتئین                     </a:t>
            </a:r>
          </a:p>
          <a:p>
            <a:pPr algn="r" rtl="1"/>
            <a:r>
              <a:rPr lang="fa-IR" b="1"/>
              <a:t>هرسهم میوه 60 کالری وسبزی کالری25 دارد</a:t>
            </a:r>
          </a:p>
          <a:p>
            <a:pPr algn="r" rtl="1"/>
            <a:r>
              <a:rPr lang="fa-IR" b="1"/>
              <a:t>میزان مورد نیاز برای کودکان و نوجوانان</a:t>
            </a:r>
          </a:p>
          <a:p>
            <a:pPr algn="r" rtl="1"/>
            <a:r>
              <a:rPr lang="fa-IR" b="1"/>
              <a:t>میوه 4-2 سهم  وسبزی حداقل 5-3 سهم</a:t>
            </a:r>
            <a:endParaRPr lang="en-US" b="1"/>
          </a:p>
          <a:p>
            <a:pPr algn="r" rtl="1">
              <a:buFontTx/>
              <a:buNone/>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0178"/>
                                        </p:tgtEl>
                                        <p:attrNameLst>
                                          <p:attrName>style.visibility</p:attrName>
                                        </p:attrNameLst>
                                      </p:cBhvr>
                                      <p:to>
                                        <p:strVal val="visible"/>
                                      </p:to>
                                    </p:set>
                                    <p:anim calcmode="lin" valueType="num">
                                      <p:cBhvr additive="base">
                                        <p:cTn id="7" dur="500" fill="hold"/>
                                        <p:tgtEl>
                                          <p:spTgt spid="50178"/>
                                        </p:tgtEl>
                                        <p:attrNameLst>
                                          <p:attrName>ppt_x</p:attrName>
                                        </p:attrNameLst>
                                      </p:cBhvr>
                                      <p:tavLst>
                                        <p:tav tm="0">
                                          <p:val>
                                            <p:strVal val="#ppt_x"/>
                                          </p:val>
                                        </p:tav>
                                        <p:tav tm="100000">
                                          <p:val>
                                            <p:strVal val="#ppt_x"/>
                                          </p:val>
                                        </p:tav>
                                      </p:tavLst>
                                    </p:anim>
                                    <p:anim calcmode="lin" valueType="num">
                                      <p:cBhvr additive="base">
                                        <p:cTn id="8" dur="500" fill="hold"/>
                                        <p:tgtEl>
                                          <p:spTgt spid="5017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4" presetClass="entr" presetSubtype="0" fill="hold" grpId="0" nodeType="clickEffect">
                                  <p:stCondLst>
                                    <p:cond delay="0"/>
                                  </p:stCondLst>
                                  <p:childTnLst>
                                    <p:set>
                                      <p:cBhvr>
                                        <p:cTn id="12" dur="1" fill="hold">
                                          <p:stCondLst>
                                            <p:cond delay="0"/>
                                          </p:stCondLst>
                                        </p:cTn>
                                        <p:tgtEl>
                                          <p:spTgt spid="50179">
                                            <p:txEl>
                                              <p:pRg st="0" end="0"/>
                                            </p:txEl>
                                          </p:spTgt>
                                        </p:tgtEl>
                                        <p:attrNameLst>
                                          <p:attrName>style.visibility</p:attrName>
                                        </p:attrNameLst>
                                      </p:cBhvr>
                                      <p:to>
                                        <p:strVal val="visible"/>
                                      </p:to>
                                    </p:set>
                                    <p:anim to="" calcmode="lin" valueType="num">
                                      <p:cBhvr>
                                        <p:cTn id="13" dur="1" fill="hold"/>
                                        <p:tgtEl>
                                          <p:spTgt spid="50179">
                                            <p:txEl>
                                              <p:pRg st="0" end="0"/>
                                            </p:txEl>
                                          </p:spTgt>
                                        </p:tgtEl>
                                        <p:attrNameLst>
                                          <p:attrName/>
                                        </p:attrNameLst>
                                      </p:cBhvr>
                                    </p:anim>
                                  </p:childTnLst>
                                </p:cTn>
                              </p:par>
                            </p:childTnLst>
                          </p:cTn>
                        </p:par>
                      </p:childTnLst>
                    </p:cTn>
                  </p:par>
                  <p:par>
                    <p:cTn id="14" fill="hold">
                      <p:stCondLst>
                        <p:cond delay="indefinite"/>
                      </p:stCondLst>
                      <p:childTnLst>
                        <p:par>
                          <p:cTn id="15" fill="hold">
                            <p:stCondLst>
                              <p:cond delay="0"/>
                            </p:stCondLst>
                            <p:childTnLst>
                              <p:par>
                                <p:cTn id="16" presetID="24" presetClass="entr" presetSubtype="0" fill="hold" grpId="0" nodeType="clickEffect">
                                  <p:stCondLst>
                                    <p:cond delay="0"/>
                                  </p:stCondLst>
                                  <p:childTnLst>
                                    <p:set>
                                      <p:cBhvr>
                                        <p:cTn id="17" dur="1" fill="hold">
                                          <p:stCondLst>
                                            <p:cond delay="0"/>
                                          </p:stCondLst>
                                        </p:cTn>
                                        <p:tgtEl>
                                          <p:spTgt spid="50179">
                                            <p:txEl>
                                              <p:pRg st="1" end="1"/>
                                            </p:txEl>
                                          </p:spTgt>
                                        </p:tgtEl>
                                        <p:attrNameLst>
                                          <p:attrName>style.visibility</p:attrName>
                                        </p:attrNameLst>
                                      </p:cBhvr>
                                      <p:to>
                                        <p:strVal val="visible"/>
                                      </p:to>
                                    </p:set>
                                    <p:anim to="" calcmode="lin" valueType="num">
                                      <p:cBhvr>
                                        <p:cTn id="18" dur="1" fill="hold"/>
                                        <p:tgtEl>
                                          <p:spTgt spid="50179">
                                            <p:txEl>
                                              <p:pRg st="1" end="1"/>
                                            </p:txEl>
                                          </p:spTgt>
                                        </p:tgtEl>
                                        <p:attrNameLst>
                                          <p:attrName/>
                                        </p:attrNameLst>
                                      </p:cBhvr>
                                    </p:anim>
                                  </p:childTnLst>
                                </p:cTn>
                              </p:par>
                            </p:childTnLst>
                          </p:cTn>
                        </p:par>
                      </p:childTnLst>
                    </p:cTn>
                  </p:par>
                  <p:par>
                    <p:cTn id="19" fill="hold">
                      <p:stCondLst>
                        <p:cond delay="indefinite"/>
                      </p:stCondLst>
                      <p:childTnLst>
                        <p:par>
                          <p:cTn id="20" fill="hold">
                            <p:stCondLst>
                              <p:cond delay="0"/>
                            </p:stCondLst>
                            <p:childTnLst>
                              <p:par>
                                <p:cTn id="21" presetID="24" presetClass="entr" presetSubtype="0" fill="hold" grpId="0" nodeType="clickEffect">
                                  <p:stCondLst>
                                    <p:cond delay="0"/>
                                  </p:stCondLst>
                                  <p:childTnLst>
                                    <p:set>
                                      <p:cBhvr>
                                        <p:cTn id="22" dur="1" fill="hold">
                                          <p:stCondLst>
                                            <p:cond delay="0"/>
                                          </p:stCondLst>
                                        </p:cTn>
                                        <p:tgtEl>
                                          <p:spTgt spid="50179">
                                            <p:txEl>
                                              <p:pRg st="2" end="2"/>
                                            </p:txEl>
                                          </p:spTgt>
                                        </p:tgtEl>
                                        <p:attrNameLst>
                                          <p:attrName>style.visibility</p:attrName>
                                        </p:attrNameLst>
                                      </p:cBhvr>
                                      <p:to>
                                        <p:strVal val="visible"/>
                                      </p:to>
                                    </p:set>
                                    <p:anim to="" calcmode="lin" valueType="num">
                                      <p:cBhvr>
                                        <p:cTn id="23" dur="1" fill="hold"/>
                                        <p:tgtEl>
                                          <p:spTgt spid="50179">
                                            <p:txEl>
                                              <p:pRg st="2" end="2"/>
                                            </p:txEl>
                                          </p:spTgt>
                                        </p:tgtEl>
                                        <p:attrNameLst>
                                          <p:attrName/>
                                        </p:attrNameLst>
                                      </p:cBhvr>
                                    </p:anim>
                                  </p:childTnLst>
                                </p:cTn>
                              </p:par>
                            </p:childTnLst>
                          </p:cTn>
                        </p:par>
                      </p:childTnLst>
                    </p:cTn>
                  </p:par>
                  <p:par>
                    <p:cTn id="24" fill="hold">
                      <p:stCondLst>
                        <p:cond delay="indefinite"/>
                      </p:stCondLst>
                      <p:childTnLst>
                        <p:par>
                          <p:cTn id="25" fill="hold">
                            <p:stCondLst>
                              <p:cond delay="0"/>
                            </p:stCondLst>
                            <p:childTnLst>
                              <p:par>
                                <p:cTn id="26" presetID="24" presetClass="entr" presetSubtype="0" fill="hold" grpId="0" nodeType="clickEffect">
                                  <p:stCondLst>
                                    <p:cond delay="0"/>
                                  </p:stCondLst>
                                  <p:childTnLst>
                                    <p:set>
                                      <p:cBhvr>
                                        <p:cTn id="27" dur="1" fill="hold">
                                          <p:stCondLst>
                                            <p:cond delay="0"/>
                                          </p:stCondLst>
                                        </p:cTn>
                                        <p:tgtEl>
                                          <p:spTgt spid="50179">
                                            <p:txEl>
                                              <p:pRg st="3" end="3"/>
                                            </p:txEl>
                                          </p:spTgt>
                                        </p:tgtEl>
                                        <p:attrNameLst>
                                          <p:attrName>style.visibility</p:attrName>
                                        </p:attrNameLst>
                                      </p:cBhvr>
                                      <p:to>
                                        <p:strVal val="visible"/>
                                      </p:to>
                                    </p:set>
                                    <p:anim to="" calcmode="lin" valueType="num">
                                      <p:cBhvr>
                                        <p:cTn id="28" dur="1" fill="hold"/>
                                        <p:tgtEl>
                                          <p:spTgt spid="50179">
                                            <p:txEl>
                                              <p:pRg st="3" end="3"/>
                                            </p:txEl>
                                          </p:spTgt>
                                        </p:tgtEl>
                                        <p:attrNameLst>
                                          <p:attrName/>
                                        </p:attrNameLst>
                                      </p:cBhvr>
                                    </p:anim>
                                  </p:childTnLst>
                                </p:cTn>
                              </p:par>
                            </p:childTnLst>
                          </p:cTn>
                        </p:par>
                      </p:childTnLst>
                    </p:cTn>
                  </p:par>
                  <p:par>
                    <p:cTn id="29" fill="hold">
                      <p:stCondLst>
                        <p:cond delay="indefinite"/>
                      </p:stCondLst>
                      <p:childTnLst>
                        <p:par>
                          <p:cTn id="30" fill="hold">
                            <p:stCondLst>
                              <p:cond delay="0"/>
                            </p:stCondLst>
                            <p:childTnLst>
                              <p:par>
                                <p:cTn id="31" presetID="24" presetClass="entr" presetSubtype="0" fill="hold" grpId="0" nodeType="clickEffect">
                                  <p:stCondLst>
                                    <p:cond delay="0"/>
                                  </p:stCondLst>
                                  <p:childTnLst>
                                    <p:set>
                                      <p:cBhvr>
                                        <p:cTn id="32" dur="1" fill="hold">
                                          <p:stCondLst>
                                            <p:cond delay="0"/>
                                          </p:stCondLst>
                                        </p:cTn>
                                        <p:tgtEl>
                                          <p:spTgt spid="50179">
                                            <p:txEl>
                                              <p:pRg st="4" end="4"/>
                                            </p:txEl>
                                          </p:spTgt>
                                        </p:tgtEl>
                                        <p:attrNameLst>
                                          <p:attrName>style.visibility</p:attrName>
                                        </p:attrNameLst>
                                      </p:cBhvr>
                                      <p:to>
                                        <p:strVal val="visible"/>
                                      </p:to>
                                    </p:set>
                                    <p:anim to="" calcmode="lin" valueType="num">
                                      <p:cBhvr>
                                        <p:cTn id="33" dur="1" fill="hold"/>
                                        <p:tgtEl>
                                          <p:spTgt spid="50179">
                                            <p:txEl>
                                              <p:pRg st="4" end="4"/>
                                            </p:txEl>
                                          </p:spTgt>
                                        </p:tgtEl>
                                        <p:attrNameLst>
                                          <p:attrName/>
                                        </p:attrNameLst>
                                      </p:cBhvr>
                                    </p:anim>
                                  </p:childTnLst>
                                </p:cTn>
                              </p:par>
                            </p:childTnLst>
                          </p:cTn>
                        </p:par>
                      </p:childTnLst>
                    </p:cTn>
                  </p:par>
                  <p:par>
                    <p:cTn id="34" fill="hold">
                      <p:stCondLst>
                        <p:cond delay="indefinite"/>
                      </p:stCondLst>
                      <p:childTnLst>
                        <p:par>
                          <p:cTn id="35" fill="hold">
                            <p:stCondLst>
                              <p:cond delay="0"/>
                            </p:stCondLst>
                            <p:childTnLst>
                              <p:par>
                                <p:cTn id="36" presetID="24" presetClass="entr" presetSubtype="0" fill="hold" grpId="0" nodeType="clickEffect">
                                  <p:stCondLst>
                                    <p:cond delay="0"/>
                                  </p:stCondLst>
                                  <p:childTnLst>
                                    <p:set>
                                      <p:cBhvr>
                                        <p:cTn id="37" dur="1" fill="hold">
                                          <p:stCondLst>
                                            <p:cond delay="0"/>
                                          </p:stCondLst>
                                        </p:cTn>
                                        <p:tgtEl>
                                          <p:spTgt spid="50179">
                                            <p:txEl>
                                              <p:pRg st="5" end="5"/>
                                            </p:txEl>
                                          </p:spTgt>
                                        </p:tgtEl>
                                        <p:attrNameLst>
                                          <p:attrName>style.visibility</p:attrName>
                                        </p:attrNameLst>
                                      </p:cBhvr>
                                      <p:to>
                                        <p:strVal val="visible"/>
                                      </p:to>
                                    </p:set>
                                    <p:anim to="" calcmode="lin" valueType="num">
                                      <p:cBhvr>
                                        <p:cTn id="38" dur="1" fill="hold"/>
                                        <p:tgtEl>
                                          <p:spTgt spid="50179">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p:bldP spid="50179"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fa-IR" b="1"/>
              <a:t>گروه لبنیات</a:t>
            </a:r>
            <a:endParaRPr lang="en-US" b="1"/>
          </a:p>
        </p:txBody>
      </p:sp>
      <p:sp>
        <p:nvSpPr>
          <p:cNvPr id="51203" name="Rectangle 3"/>
          <p:cNvSpPr>
            <a:spLocks noGrp="1" noChangeArrowheads="1"/>
          </p:cNvSpPr>
          <p:nvPr>
            <p:ph type="body" idx="1"/>
          </p:nvPr>
        </p:nvSpPr>
        <p:spPr/>
        <p:txBody>
          <a:bodyPr/>
          <a:lstStyle/>
          <a:p>
            <a:pPr algn="r" rtl="1"/>
            <a:r>
              <a:rPr lang="fa-IR" b="1"/>
              <a:t>هر سهم معادل 240 گرم شیر یا ماست 30 گرم پنیر</a:t>
            </a:r>
          </a:p>
          <a:p>
            <a:pPr algn="r" rtl="1"/>
            <a:r>
              <a:rPr lang="fa-IR" b="1"/>
              <a:t>هر سهم حاوی 12 گرم کربوهیدرات </a:t>
            </a:r>
          </a:p>
          <a:p>
            <a:pPr algn="r" rtl="1">
              <a:buFontTx/>
              <a:buNone/>
            </a:pPr>
            <a:r>
              <a:rPr lang="fa-IR" b="1"/>
              <a:t>                     8گرم پروتئین</a:t>
            </a:r>
          </a:p>
          <a:p>
            <a:pPr algn="r" rtl="1">
              <a:buFontTx/>
              <a:buNone/>
            </a:pPr>
            <a:r>
              <a:rPr lang="fa-IR" b="1"/>
              <a:t>                      8-0 گرم چربی</a:t>
            </a:r>
          </a:p>
          <a:p>
            <a:pPr algn="r" rtl="1"/>
            <a:r>
              <a:rPr lang="fa-IR" b="1"/>
              <a:t>هرسهم دارای 150-90 کالری</a:t>
            </a:r>
          </a:p>
          <a:p>
            <a:pPr algn="r" rtl="1"/>
            <a:r>
              <a:rPr lang="fa-IR" b="1"/>
              <a:t>میزان مورد نیاز برای کودکان و نوجوانان4-3 سهم</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202"/>
                                        </p:tgtEl>
                                        <p:attrNameLst>
                                          <p:attrName>style.visibility</p:attrName>
                                        </p:attrNameLst>
                                      </p:cBhvr>
                                      <p:to>
                                        <p:strVal val="visible"/>
                                      </p:to>
                                    </p:set>
                                    <p:anim calcmode="lin" valueType="num">
                                      <p:cBhvr additive="base">
                                        <p:cTn id="7" dur="500" fill="hold"/>
                                        <p:tgtEl>
                                          <p:spTgt spid="51202"/>
                                        </p:tgtEl>
                                        <p:attrNameLst>
                                          <p:attrName>ppt_x</p:attrName>
                                        </p:attrNameLst>
                                      </p:cBhvr>
                                      <p:tavLst>
                                        <p:tav tm="0">
                                          <p:val>
                                            <p:strVal val="#ppt_x"/>
                                          </p:val>
                                        </p:tav>
                                        <p:tav tm="100000">
                                          <p:val>
                                            <p:strVal val="#ppt_x"/>
                                          </p:val>
                                        </p:tav>
                                      </p:tavLst>
                                    </p:anim>
                                    <p:anim calcmode="lin" valueType="num">
                                      <p:cBhvr additive="base">
                                        <p:cTn id="8" dur="500" fill="hold"/>
                                        <p:tgtEl>
                                          <p:spTgt spid="5120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4" presetClass="entr" presetSubtype="0" fill="hold" grpId="0" nodeType="clickEffect">
                                  <p:stCondLst>
                                    <p:cond delay="0"/>
                                  </p:stCondLst>
                                  <p:childTnLst>
                                    <p:set>
                                      <p:cBhvr>
                                        <p:cTn id="12" dur="1" fill="hold">
                                          <p:stCondLst>
                                            <p:cond delay="0"/>
                                          </p:stCondLst>
                                        </p:cTn>
                                        <p:tgtEl>
                                          <p:spTgt spid="51203">
                                            <p:txEl>
                                              <p:pRg st="0" end="0"/>
                                            </p:txEl>
                                          </p:spTgt>
                                        </p:tgtEl>
                                        <p:attrNameLst>
                                          <p:attrName>style.visibility</p:attrName>
                                        </p:attrNameLst>
                                      </p:cBhvr>
                                      <p:to>
                                        <p:strVal val="visible"/>
                                      </p:to>
                                    </p:set>
                                    <p:anim to="" calcmode="lin" valueType="num">
                                      <p:cBhvr>
                                        <p:cTn id="13" dur="1" fill="hold"/>
                                        <p:tgtEl>
                                          <p:spTgt spid="51203">
                                            <p:txEl>
                                              <p:pRg st="0" end="0"/>
                                            </p:txEl>
                                          </p:spTgt>
                                        </p:tgtEl>
                                        <p:attrNameLst>
                                          <p:attrName/>
                                        </p:attrNameLst>
                                      </p:cBhvr>
                                    </p:anim>
                                  </p:childTnLst>
                                </p:cTn>
                              </p:par>
                            </p:childTnLst>
                          </p:cTn>
                        </p:par>
                      </p:childTnLst>
                    </p:cTn>
                  </p:par>
                  <p:par>
                    <p:cTn id="14" fill="hold">
                      <p:stCondLst>
                        <p:cond delay="indefinite"/>
                      </p:stCondLst>
                      <p:childTnLst>
                        <p:par>
                          <p:cTn id="15" fill="hold">
                            <p:stCondLst>
                              <p:cond delay="0"/>
                            </p:stCondLst>
                            <p:childTnLst>
                              <p:par>
                                <p:cTn id="16" presetID="24" presetClass="entr" presetSubtype="0" fill="hold" grpId="0" nodeType="clickEffect">
                                  <p:stCondLst>
                                    <p:cond delay="0"/>
                                  </p:stCondLst>
                                  <p:childTnLst>
                                    <p:set>
                                      <p:cBhvr>
                                        <p:cTn id="17" dur="1" fill="hold">
                                          <p:stCondLst>
                                            <p:cond delay="0"/>
                                          </p:stCondLst>
                                        </p:cTn>
                                        <p:tgtEl>
                                          <p:spTgt spid="51203">
                                            <p:txEl>
                                              <p:pRg st="1" end="1"/>
                                            </p:txEl>
                                          </p:spTgt>
                                        </p:tgtEl>
                                        <p:attrNameLst>
                                          <p:attrName>style.visibility</p:attrName>
                                        </p:attrNameLst>
                                      </p:cBhvr>
                                      <p:to>
                                        <p:strVal val="visible"/>
                                      </p:to>
                                    </p:set>
                                    <p:anim to="" calcmode="lin" valueType="num">
                                      <p:cBhvr>
                                        <p:cTn id="18" dur="1" fill="hold"/>
                                        <p:tgtEl>
                                          <p:spTgt spid="51203">
                                            <p:txEl>
                                              <p:pRg st="1" end="1"/>
                                            </p:txEl>
                                          </p:spTgt>
                                        </p:tgtEl>
                                        <p:attrNameLst>
                                          <p:attrName/>
                                        </p:attrNameLst>
                                      </p:cBhvr>
                                    </p:anim>
                                  </p:childTnLst>
                                </p:cTn>
                              </p:par>
                            </p:childTnLst>
                          </p:cTn>
                        </p:par>
                      </p:childTnLst>
                    </p:cTn>
                  </p:par>
                  <p:par>
                    <p:cTn id="19" fill="hold">
                      <p:stCondLst>
                        <p:cond delay="indefinite"/>
                      </p:stCondLst>
                      <p:childTnLst>
                        <p:par>
                          <p:cTn id="20" fill="hold">
                            <p:stCondLst>
                              <p:cond delay="0"/>
                            </p:stCondLst>
                            <p:childTnLst>
                              <p:par>
                                <p:cTn id="21" presetID="24" presetClass="entr" presetSubtype="0" fill="hold" grpId="0" nodeType="clickEffect">
                                  <p:stCondLst>
                                    <p:cond delay="0"/>
                                  </p:stCondLst>
                                  <p:childTnLst>
                                    <p:set>
                                      <p:cBhvr>
                                        <p:cTn id="22" dur="1" fill="hold">
                                          <p:stCondLst>
                                            <p:cond delay="0"/>
                                          </p:stCondLst>
                                        </p:cTn>
                                        <p:tgtEl>
                                          <p:spTgt spid="51203">
                                            <p:txEl>
                                              <p:pRg st="2" end="2"/>
                                            </p:txEl>
                                          </p:spTgt>
                                        </p:tgtEl>
                                        <p:attrNameLst>
                                          <p:attrName>style.visibility</p:attrName>
                                        </p:attrNameLst>
                                      </p:cBhvr>
                                      <p:to>
                                        <p:strVal val="visible"/>
                                      </p:to>
                                    </p:set>
                                    <p:anim to="" calcmode="lin" valueType="num">
                                      <p:cBhvr>
                                        <p:cTn id="23" dur="1" fill="hold"/>
                                        <p:tgtEl>
                                          <p:spTgt spid="51203">
                                            <p:txEl>
                                              <p:pRg st="2" end="2"/>
                                            </p:txEl>
                                          </p:spTgt>
                                        </p:tgtEl>
                                        <p:attrNameLst>
                                          <p:attrName/>
                                        </p:attrNameLst>
                                      </p:cBhvr>
                                    </p:anim>
                                  </p:childTnLst>
                                </p:cTn>
                              </p:par>
                            </p:childTnLst>
                          </p:cTn>
                        </p:par>
                      </p:childTnLst>
                    </p:cTn>
                  </p:par>
                  <p:par>
                    <p:cTn id="24" fill="hold">
                      <p:stCondLst>
                        <p:cond delay="indefinite"/>
                      </p:stCondLst>
                      <p:childTnLst>
                        <p:par>
                          <p:cTn id="25" fill="hold">
                            <p:stCondLst>
                              <p:cond delay="0"/>
                            </p:stCondLst>
                            <p:childTnLst>
                              <p:par>
                                <p:cTn id="26" presetID="24" presetClass="entr" presetSubtype="0" fill="hold" grpId="0" nodeType="clickEffect">
                                  <p:stCondLst>
                                    <p:cond delay="0"/>
                                  </p:stCondLst>
                                  <p:childTnLst>
                                    <p:set>
                                      <p:cBhvr>
                                        <p:cTn id="27" dur="1" fill="hold">
                                          <p:stCondLst>
                                            <p:cond delay="0"/>
                                          </p:stCondLst>
                                        </p:cTn>
                                        <p:tgtEl>
                                          <p:spTgt spid="51203">
                                            <p:txEl>
                                              <p:pRg st="3" end="3"/>
                                            </p:txEl>
                                          </p:spTgt>
                                        </p:tgtEl>
                                        <p:attrNameLst>
                                          <p:attrName>style.visibility</p:attrName>
                                        </p:attrNameLst>
                                      </p:cBhvr>
                                      <p:to>
                                        <p:strVal val="visible"/>
                                      </p:to>
                                    </p:set>
                                    <p:anim to="" calcmode="lin" valueType="num">
                                      <p:cBhvr>
                                        <p:cTn id="28" dur="1" fill="hold"/>
                                        <p:tgtEl>
                                          <p:spTgt spid="51203">
                                            <p:txEl>
                                              <p:pRg st="3" end="3"/>
                                            </p:txEl>
                                          </p:spTgt>
                                        </p:tgtEl>
                                        <p:attrNameLst>
                                          <p:attrName/>
                                        </p:attrNameLst>
                                      </p:cBhvr>
                                    </p:anim>
                                  </p:childTnLst>
                                </p:cTn>
                              </p:par>
                            </p:childTnLst>
                          </p:cTn>
                        </p:par>
                      </p:childTnLst>
                    </p:cTn>
                  </p:par>
                  <p:par>
                    <p:cTn id="29" fill="hold">
                      <p:stCondLst>
                        <p:cond delay="indefinite"/>
                      </p:stCondLst>
                      <p:childTnLst>
                        <p:par>
                          <p:cTn id="30" fill="hold">
                            <p:stCondLst>
                              <p:cond delay="0"/>
                            </p:stCondLst>
                            <p:childTnLst>
                              <p:par>
                                <p:cTn id="31" presetID="24" presetClass="entr" presetSubtype="0" fill="hold" grpId="0" nodeType="clickEffect">
                                  <p:stCondLst>
                                    <p:cond delay="0"/>
                                  </p:stCondLst>
                                  <p:childTnLst>
                                    <p:set>
                                      <p:cBhvr>
                                        <p:cTn id="32" dur="1" fill="hold">
                                          <p:stCondLst>
                                            <p:cond delay="0"/>
                                          </p:stCondLst>
                                        </p:cTn>
                                        <p:tgtEl>
                                          <p:spTgt spid="51203">
                                            <p:txEl>
                                              <p:pRg st="4" end="4"/>
                                            </p:txEl>
                                          </p:spTgt>
                                        </p:tgtEl>
                                        <p:attrNameLst>
                                          <p:attrName>style.visibility</p:attrName>
                                        </p:attrNameLst>
                                      </p:cBhvr>
                                      <p:to>
                                        <p:strVal val="visible"/>
                                      </p:to>
                                    </p:set>
                                    <p:anim to="" calcmode="lin" valueType="num">
                                      <p:cBhvr>
                                        <p:cTn id="33" dur="1" fill="hold"/>
                                        <p:tgtEl>
                                          <p:spTgt spid="51203">
                                            <p:txEl>
                                              <p:pRg st="4" end="4"/>
                                            </p:txEl>
                                          </p:spTgt>
                                        </p:tgtEl>
                                        <p:attrNameLst>
                                          <p:attrName/>
                                        </p:attrNameLst>
                                      </p:cBhvr>
                                    </p:anim>
                                  </p:childTnLst>
                                </p:cTn>
                              </p:par>
                            </p:childTnLst>
                          </p:cTn>
                        </p:par>
                      </p:childTnLst>
                    </p:cTn>
                  </p:par>
                  <p:par>
                    <p:cTn id="34" fill="hold">
                      <p:stCondLst>
                        <p:cond delay="indefinite"/>
                      </p:stCondLst>
                      <p:childTnLst>
                        <p:par>
                          <p:cTn id="35" fill="hold">
                            <p:stCondLst>
                              <p:cond delay="0"/>
                            </p:stCondLst>
                            <p:childTnLst>
                              <p:par>
                                <p:cTn id="36" presetID="24" presetClass="entr" presetSubtype="0" fill="hold" grpId="0" nodeType="clickEffect">
                                  <p:stCondLst>
                                    <p:cond delay="0"/>
                                  </p:stCondLst>
                                  <p:childTnLst>
                                    <p:set>
                                      <p:cBhvr>
                                        <p:cTn id="37" dur="1" fill="hold">
                                          <p:stCondLst>
                                            <p:cond delay="0"/>
                                          </p:stCondLst>
                                        </p:cTn>
                                        <p:tgtEl>
                                          <p:spTgt spid="51203">
                                            <p:txEl>
                                              <p:pRg st="5" end="5"/>
                                            </p:txEl>
                                          </p:spTgt>
                                        </p:tgtEl>
                                        <p:attrNameLst>
                                          <p:attrName>style.visibility</p:attrName>
                                        </p:attrNameLst>
                                      </p:cBhvr>
                                      <p:to>
                                        <p:strVal val="visible"/>
                                      </p:to>
                                    </p:set>
                                    <p:anim to="" calcmode="lin" valueType="num">
                                      <p:cBhvr>
                                        <p:cTn id="38" dur="1" fill="hold"/>
                                        <p:tgtEl>
                                          <p:spTgt spid="51203">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fa-IR" b="1"/>
              <a:t>گروه گوشت وجانشین هایش</a:t>
            </a:r>
            <a:endParaRPr lang="en-US" b="1"/>
          </a:p>
        </p:txBody>
      </p:sp>
      <p:sp>
        <p:nvSpPr>
          <p:cNvPr id="52227" name="Rectangle 3"/>
          <p:cNvSpPr>
            <a:spLocks noGrp="1" noChangeArrowheads="1"/>
          </p:cNvSpPr>
          <p:nvPr>
            <p:ph type="body" idx="1"/>
          </p:nvPr>
        </p:nvSpPr>
        <p:spPr>
          <a:xfrm>
            <a:off x="0" y="1600200"/>
            <a:ext cx="8686800" cy="3200400"/>
          </a:xfrm>
        </p:spPr>
        <p:txBody>
          <a:bodyPr/>
          <a:lstStyle/>
          <a:p>
            <a:pPr algn="r" rtl="1"/>
            <a:r>
              <a:rPr lang="fa-IR" b="1"/>
              <a:t>هر سهم معادل 30 گرم گوشت یا نصف لیوان حبوبات پخته</a:t>
            </a:r>
          </a:p>
          <a:p>
            <a:pPr algn="r" rtl="1"/>
            <a:r>
              <a:rPr lang="fa-IR" b="1"/>
              <a:t>هر سهم حاوی  7گرم پروتئین</a:t>
            </a:r>
          </a:p>
          <a:p>
            <a:pPr algn="r" rtl="1">
              <a:buFontTx/>
              <a:buNone/>
            </a:pPr>
            <a:r>
              <a:rPr lang="fa-IR" b="1"/>
              <a:t>                      8-0 گرم چربی</a:t>
            </a:r>
          </a:p>
          <a:p>
            <a:pPr algn="r" rtl="1"/>
            <a:r>
              <a:rPr lang="fa-IR" b="1"/>
              <a:t>هرسهم دارای 100-35 کالری</a:t>
            </a:r>
          </a:p>
          <a:p>
            <a:pPr algn="r" rtl="1"/>
            <a:r>
              <a:rPr lang="fa-IR" b="1"/>
              <a:t>میزان مورد نیاز برای کودکان و نوجوانان4-3 سهم</a:t>
            </a:r>
            <a:endParaRPr lang="en-US" b="1"/>
          </a:p>
          <a:p>
            <a:pPr>
              <a:buFontTx/>
              <a:buNone/>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2226"/>
                                        </p:tgtEl>
                                        <p:attrNameLst>
                                          <p:attrName>style.visibility</p:attrName>
                                        </p:attrNameLst>
                                      </p:cBhvr>
                                      <p:to>
                                        <p:strVal val="visible"/>
                                      </p:to>
                                    </p:set>
                                    <p:animEffect transition="in" filter="slide(fromBottom)">
                                      <p:cBhvr>
                                        <p:cTn id="7" dur="500"/>
                                        <p:tgtEl>
                                          <p:spTgt spid="52226"/>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52227">
                                            <p:txEl>
                                              <p:pRg st="0" end="0"/>
                                            </p:txEl>
                                          </p:spTgt>
                                        </p:tgtEl>
                                        <p:attrNameLst>
                                          <p:attrName>style.visibility</p:attrName>
                                        </p:attrNameLst>
                                      </p:cBhvr>
                                      <p:to>
                                        <p:strVal val="visible"/>
                                      </p:to>
                                    </p:set>
                                    <p:anim to="" calcmode="lin" valueType="num">
                                      <p:cBhvr>
                                        <p:cTn id="12" dur="1" fill="hold"/>
                                        <p:tgtEl>
                                          <p:spTgt spid="52227">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52227">
                                            <p:txEl>
                                              <p:pRg st="1" end="1"/>
                                            </p:txEl>
                                          </p:spTgt>
                                        </p:tgtEl>
                                        <p:attrNameLst>
                                          <p:attrName>style.visibility</p:attrName>
                                        </p:attrNameLst>
                                      </p:cBhvr>
                                      <p:to>
                                        <p:strVal val="visible"/>
                                      </p:to>
                                    </p:set>
                                    <p:anim to="" calcmode="lin" valueType="num">
                                      <p:cBhvr>
                                        <p:cTn id="17" dur="1" fill="hold"/>
                                        <p:tgtEl>
                                          <p:spTgt spid="52227">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52227">
                                            <p:txEl>
                                              <p:pRg st="2" end="2"/>
                                            </p:txEl>
                                          </p:spTgt>
                                        </p:tgtEl>
                                        <p:attrNameLst>
                                          <p:attrName>style.visibility</p:attrName>
                                        </p:attrNameLst>
                                      </p:cBhvr>
                                      <p:to>
                                        <p:strVal val="visible"/>
                                      </p:to>
                                    </p:set>
                                    <p:anim to="" calcmode="lin" valueType="num">
                                      <p:cBhvr>
                                        <p:cTn id="22" dur="1" fill="hold"/>
                                        <p:tgtEl>
                                          <p:spTgt spid="52227">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52227">
                                            <p:txEl>
                                              <p:pRg st="3" end="3"/>
                                            </p:txEl>
                                          </p:spTgt>
                                        </p:tgtEl>
                                        <p:attrNameLst>
                                          <p:attrName>style.visibility</p:attrName>
                                        </p:attrNameLst>
                                      </p:cBhvr>
                                      <p:to>
                                        <p:strVal val="visible"/>
                                      </p:to>
                                    </p:set>
                                    <p:anim to="" calcmode="lin" valueType="num">
                                      <p:cBhvr>
                                        <p:cTn id="27" dur="1" fill="hold"/>
                                        <p:tgtEl>
                                          <p:spTgt spid="52227">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52227">
                                            <p:txEl>
                                              <p:pRg st="4" end="4"/>
                                            </p:txEl>
                                          </p:spTgt>
                                        </p:tgtEl>
                                        <p:attrNameLst>
                                          <p:attrName>style.visibility</p:attrName>
                                        </p:attrNameLst>
                                      </p:cBhvr>
                                      <p:to>
                                        <p:strVal val="visible"/>
                                      </p:to>
                                    </p:set>
                                    <p:anim to="" calcmode="lin" valueType="num">
                                      <p:cBhvr>
                                        <p:cTn id="32" dur="1" fill="hold"/>
                                        <p:tgtEl>
                                          <p:spTgt spid="52227">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1182688" y="609600"/>
            <a:ext cx="7772400" cy="5522913"/>
          </a:xfrm>
        </p:spPr>
        <p:txBody>
          <a:bodyPr/>
          <a:lstStyle/>
          <a:p>
            <a:pPr algn="r" rtl="1">
              <a:lnSpc>
                <a:spcPct val="90000"/>
              </a:lnSpc>
            </a:pPr>
            <a:r>
              <a:rPr lang="ar-SA" sz="4800" b="1" dirty="0"/>
              <a:t>رشد </a:t>
            </a:r>
            <a:r>
              <a:rPr lang="ar-SA" sz="4800" b="1" dirty="0" smtClean="0"/>
              <a:t>وتوسعه </a:t>
            </a:r>
            <a:r>
              <a:rPr lang="ar-SA" sz="4800" b="1" dirty="0"/>
              <a:t>كشورها:</a:t>
            </a:r>
          </a:p>
          <a:p>
            <a:pPr algn="r" rtl="1">
              <a:lnSpc>
                <a:spcPct val="90000"/>
              </a:lnSpc>
            </a:pPr>
            <a:endParaRPr lang="ar-SA" sz="4800" b="1" dirty="0"/>
          </a:p>
          <a:p>
            <a:pPr algn="r" rtl="1">
              <a:lnSpc>
                <a:spcPct val="90000"/>
              </a:lnSpc>
            </a:pPr>
            <a:r>
              <a:rPr lang="ar-SA" sz="4800" b="1" dirty="0"/>
              <a:t> بيش از هر چيز ديگر به نيروي انساني ماهر و توانمند وابسته است.</a:t>
            </a:r>
          </a:p>
          <a:p>
            <a:pPr algn="r" rtl="1">
              <a:lnSpc>
                <a:spcPct val="90000"/>
              </a:lnSpc>
              <a:buFontTx/>
              <a:buNone/>
            </a:pPr>
            <a:endParaRPr lang="ar-SA" sz="4800" b="1" dirty="0"/>
          </a:p>
          <a:p>
            <a:pPr algn="r" rtl="1">
              <a:lnSpc>
                <a:spcPct val="90000"/>
              </a:lnSpc>
            </a:pPr>
            <a:r>
              <a:rPr lang="ar-SA" sz="4800" b="1" dirty="0"/>
              <a:t>نسلي كه بتواند دانش فني منطبق با زمان و مكان را ابداع كند.</a:t>
            </a:r>
            <a:endParaRPr lang="en-US" sz="4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to="" calcmode="lin" valueType="num">
                                      <p:cBhvr>
                                        <p:cTn id="7" dur="1" fill="hold"/>
                                        <p:tgtEl>
                                          <p:spTgt spid="1536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5363">
                                            <p:txEl>
                                              <p:pRg st="2" end="2"/>
                                            </p:txEl>
                                          </p:spTgt>
                                        </p:tgtEl>
                                        <p:attrNameLst>
                                          <p:attrName>style.visibility</p:attrName>
                                        </p:attrNameLst>
                                      </p:cBhvr>
                                      <p:to>
                                        <p:strVal val="visible"/>
                                      </p:to>
                                    </p:set>
                                    <p:anim to="" calcmode="lin" valueType="num">
                                      <p:cBhvr>
                                        <p:cTn id="12" dur="1" fill="hold"/>
                                        <p:tgtEl>
                                          <p:spTgt spid="15363">
                                            <p:txEl>
                                              <p:pRg st="2" end="2"/>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5363">
                                            <p:txEl>
                                              <p:pRg st="4" end="4"/>
                                            </p:txEl>
                                          </p:spTgt>
                                        </p:tgtEl>
                                        <p:attrNameLst>
                                          <p:attrName>style.visibility</p:attrName>
                                        </p:attrNameLst>
                                      </p:cBhvr>
                                      <p:to>
                                        <p:strVal val="visible"/>
                                      </p:to>
                                    </p:set>
                                    <p:anim to="" calcmode="lin" valueType="num">
                                      <p:cBhvr>
                                        <p:cTn id="17" dur="1" fill="hold"/>
                                        <p:tgtEl>
                                          <p:spTgt spid="15363">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r"/>
            <a:r>
              <a:rPr lang="fa-IR" sz="4800" b="1">
                <a:solidFill>
                  <a:srgbClr val="800000"/>
                </a:solidFill>
              </a:rPr>
              <a:t>توصیه کنید به:</a:t>
            </a:r>
            <a:endParaRPr lang="en-US" sz="4800" b="1">
              <a:solidFill>
                <a:srgbClr val="800000"/>
              </a:solidFill>
            </a:endParaRPr>
          </a:p>
        </p:txBody>
      </p:sp>
      <p:sp>
        <p:nvSpPr>
          <p:cNvPr id="27651" name="Rectangle 3"/>
          <p:cNvSpPr>
            <a:spLocks noGrp="1" noChangeArrowheads="1"/>
          </p:cNvSpPr>
          <p:nvPr>
            <p:ph type="body" idx="1"/>
          </p:nvPr>
        </p:nvSpPr>
        <p:spPr/>
        <p:txBody>
          <a:bodyPr/>
          <a:lstStyle/>
          <a:p>
            <a:pPr algn="r" rtl="1">
              <a:buFontTx/>
              <a:buNone/>
            </a:pPr>
            <a:r>
              <a:rPr lang="fa-IR" sz="4400" b="1">
                <a:solidFill>
                  <a:schemeClr val="tx2"/>
                </a:solidFill>
              </a:rPr>
              <a:t>1-صرف شام در ساعات اوليه شب</a:t>
            </a:r>
          </a:p>
          <a:p>
            <a:pPr algn="r" rtl="1">
              <a:buFontTx/>
              <a:buNone/>
            </a:pPr>
            <a:r>
              <a:rPr lang="fa-IR" sz="4400" b="1">
                <a:solidFill>
                  <a:schemeClr val="tx2"/>
                </a:solidFill>
              </a:rPr>
              <a:t>2-خواب در ساعت معين</a:t>
            </a:r>
          </a:p>
          <a:p>
            <a:pPr algn="r" rtl="1">
              <a:buFontTx/>
              <a:buNone/>
            </a:pPr>
            <a:r>
              <a:rPr lang="fa-IR" sz="4400" b="1">
                <a:solidFill>
                  <a:schemeClr val="tx2"/>
                </a:solidFill>
              </a:rPr>
              <a:t>3-توجه والدين به صبحانه</a:t>
            </a:r>
          </a:p>
          <a:p>
            <a:pPr algn="r" rtl="1">
              <a:buFontTx/>
              <a:buNone/>
            </a:pPr>
            <a:r>
              <a:rPr lang="fa-IR" sz="4400" b="1">
                <a:solidFill>
                  <a:schemeClr val="tx2"/>
                </a:solidFill>
              </a:rPr>
              <a:t>4-سحرخيزي</a:t>
            </a:r>
            <a:endParaRPr lang="en-US" sz="4400" b="1">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650"/>
                                        </p:tgtEl>
                                        <p:attrNameLst>
                                          <p:attrName>style.visibility</p:attrName>
                                        </p:attrNameLst>
                                      </p:cBhvr>
                                      <p:to>
                                        <p:strVal val="visible"/>
                                      </p:to>
                                    </p:set>
                                    <p:anim calcmode="lin" valueType="num">
                                      <p:cBhvr additive="base">
                                        <p:cTn id="7" dur="500" fill="hold"/>
                                        <p:tgtEl>
                                          <p:spTgt spid="27650"/>
                                        </p:tgtEl>
                                        <p:attrNameLst>
                                          <p:attrName>ppt_x</p:attrName>
                                        </p:attrNameLst>
                                      </p:cBhvr>
                                      <p:tavLst>
                                        <p:tav tm="0">
                                          <p:val>
                                            <p:strVal val="#ppt_x"/>
                                          </p:val>
                                        </p:tav>
                                        <p:tav tm="100000">
                                          <p:val>
                                            <p:strVal val="#ppt_x"/>
                                          </p:val>
                                        </p:tav>
                                      </p:tavLst>
                                    </p:anim>
                                    <p:anim calcmode="lin" valueType="num">
                                      <p:cBhvr additive="base">
                                        <p:cTn id="8" dur="500" fill="hold"/>
                                        <p:tgtEl>
                                          <p:spTgt spid="2765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4" presetClass="entr" presetSubtype="0" fill="hold" grpId="0" nodeType="clickEffect">
                                  <p:stCondLst>
                                    <p:cond delay="0"/>
                                  </p:stCondLst>
                                  <p:childTnLst>
                                    <p:set>
                                      <p:cBhvr>
                                        <p:cTn id="12" dur="1" fill="hold">
                                          <p:stCondLst>
                                            <p:cond delay="0"/>
                                          </p:stCondLst>
                                        </p:cTn>
                                        <p:tgtEl>
                                          <p:spTgt spid="27651">
                                            <p:txEl>
                                              <p:pRg st="0" end="0"/>
                                            </p:txEl>
                                          </p:spTgt>
                                        </p:tgtEl>
                                        <p:attrNameLst>
                                          <p:attrName>style.visibility</p:attrName>
                                        </p:attrNameLst>
                                      </p:cBhvr>
                                      <p:to>
                                        <p:strVal val="visible"/>
                                      </p:to>
                                    </p:set>
                                    <p:anim to="" calcmode="lin" valueType="num">
                                      <p:cBhvr>
                                        <p:cTn id="13" dur="1" fill="hold"/>
                                        <p:tgtEl>
                                          <p:spTgt spid="27651">
                                            <p:txEl>
                                              <p:pRg st="0" end="0"/>
                                            </p:txEl>
                                          </p:spTgt>
                                        </p:tgtEl>
                                        <p:attrNameLst>
                                          <p:attrName/>
                                        </p:attrNameLst>
                                      </p:cBhvr>
                                    </p:anim>
                                  </p:childTnLst>
                                </p:cTn>
                              </p:par>
                            </p:childTnLst>
                          </p:cTn>
                        </p:par>
                      </p:childTnLst>
                    </p:cTn>
                  </p:par>
                  <p:par>
                    <p:cTn id="14" fill="hold">
                      <p:stCondLst>
                        <p:cond delay="indefinite"/>
                      </p:stCondLst>
                      <p:childTnLst>
                        <p:par>
                          <p:cTn id="15" fill="hold">
                            <p:stCondLst>
                              <p:cond delay="0"/>
                            </p:stCondLst>
                            <p:childTnLst>
                              <p:par>
                                <p:cTn id="16" presetID="24" presetClass="entr" presetSubtype="0" fill="hold" grpId="0" nodeType="clickEffect">
                                  <p:stCondLst>
                                    <p:cond delay="0"/>
                                  </p:stCondLst>
                                  <p:childTnLst>
                                    <p:set>
                                      <p:cBhvr>
                                        <p:cTn id="17" dur="1" fill="hold">
                                          <p:stCondLst>
                                            <p:cond delay="0"/>
                                          </p:stCondLst>
                                        </p:cTn>
                                        <p:tgtEl>
                                          <p:spTgt spid="27651">
                                            <p:txEl>
                                              <p:pRg st="1" end="1"/>
                                            </p:txEl>
                                          </p:spTgt>
                                        </p:tgtEl>
                                        <p:attrNameLst>
                                          <p:attrName>style.visibility</p:attrName>
                                        </p:attrNameLst>
                                      </p:cBhvr>
                                      <p:to>
                                        <p:strVal val="visible"/>
                                      </p:to>
                                    </p:set>
                                    <p:anim to="" calcmode="lin" valueType="num">
                                      <p:cBhvr>
                                        <p:cTn id="18" dur="1" fill="hold"/>
                                        <p:tgtEl>
                                          <p:spTgt spid="27651">
                                            <p:txEl>
                                              <p:pRg st="1" end="1"/>
                                            </p:txEl>
                                          </p:spTgt>
                                        </p:tgtEl>
                                        <p:attrNameLst>
                                          <p:attrName/>
                                        </p:attrNameLst>
                                      </p:cBhvr>
                                    </p:anim>
                                  </p:childTnLst>
                                </p:cTn>
                              </p:par>
                            </p:childTnLst>
                          </p:cTn>
                        </p:par>
                      </p:childTnLst>
                    </p:cTn>
                  </p:par>
                  <p:par>
                    <p:cTn id="19" fill="hold">
                      <p:stCondLst>
                        <p:cond delay="indefinite"/>
                      </p:stCondLst>
                      <p:childTnLst>
                        <p:par>
                          <p:cTn id="20" fill="hold">
                            <p:stCondLst>
                              <p:cond delay="0"/>
                            </p:stCondLst>
                            <p:childTnLst>
                              <p:par>
                                <p:cTn id="21" presetID="24" presetClass="entr" presetSubtype="0" fill="hold" grpId="0" nodeType="clickEffect">
                                  <p:stCondLst>
                                    <p:cond delay="0"/>
                                  </p:stCondLst>
                                  <p:childTnLst>
                                    <p:set>
                                      <p:cBhvr>
                                        <p:cTn id="22" dur="1" fill="hold">
                                          <p:stCondLst>
                                            <p:cond delay="0"/>
                                          </p:stCondLst>
                                        </p:cTn>
                                        <p:tgtEl>
                                          <p:spTgt spid="27651">
                                            <p:txEl>
                                              <p:pRg st="2" end="2"/>
                                            </p:txEl>
                                          </p:spTgt>
                                        </p:tgtEl>
                                        <p:attrNameLst>
                                          <p:attrName>style.visibility</p:attrName>
                                        </p:attrNameLst>
                                      </p:cBhvr>
                                      <p:to>
                                        <p:strVal val="visible"/>
                                      </p:to>
                                    </p:set>
                                    <p:anim to="" calcmode="lin" valueType="num">
                                      <p:cBhvr>
                                        <p:cTn id="23" dur="1" fill="hold"/>
                                        <p:tgtEl>
                                          <p:spTgt spid="27651">
                                            <p:txEl>
                                              <p:pRg st="2" end="2"/>
                                            </p:txEl>
                                          </p:spTgt>
                                        </p:tgtEl>
                                        <p:attrNameLst>
                                          <p:attrName/>
                                        </p:attrNameLst>
                                      </p:cBhvr>
                                    </p:anim>
                                  </p:childTnLst>
                                </p:cTn>
                              </p:par>
                            </p:childTnLst>
                          </p:cTn>
                        </p:par>
                      </p:childTnLst>
                    </p:cTn>
                  </p:par>
                  <p:par>
                    <p:cTn id="24" fill="hold">
                      <p:stCondLst>
                        <p:cond delay="indefinite"/>
                      </p:stCondLst>
                      <p:childTnLst>
                        <p:par>
                          <p:cTn id="25" fill="hold">
                            <p:stCondLst>
                              <p:cond delay="0"/>
                            </p:stCondLst>
                            <p:childTnLst>
                              <p:par>
                                <p:cTn id="26" presetID="24" presetClass="entr" presetSubtype="0" fill="hold" grpId="0" nodeType="clickEffect">
                                  <p:stCondLst>
                                    <p:cond delay="0"/>
                                  </p:stCondLst>
                                  <p:childTnLst>
                                    <p:set>
                                      <p:cBhvr>
                                        <p:cTn id="27" dur="1" fill="hold">
                                          <p:stCondLst>
                                            <p:cond delay="0"/>
                                          </p:stCondLst>
                                        </p:cTn>
                                        <p:tgtEl>
                                          <p:spTgt spid="27651">
                                            <p:txEl>
                                              <p:pRg st="3" end="3"/>
                                            </p:txEl>
                                          </p:spTgt>
                                        </p:tgtEl>
                                        <p:attrNameLst>
                                          <p:attrName>style.visibility</p:attrName>
                                        </p:attrNameLst>
                                      </p:cBhvr>
                                      <p:to>
                                        <p:strVal val="visible"/>
                                      </p:to>
                                    </p:set>
                                    <p:anim to="" calcmode="lin" valueType="num">
                                      <p:cBhvr>
                                        <p:cTn id="28" dur="1" fill="hold"/>
                                        <p:tgtEl>
                                          <p:spTgt spid="27651">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P spid="27651"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algn="r"/>
            <a:r>
              <a:rPr lang="fa-IR">
                <a:solidFill>
                  <a:srgbClr val="009900"/>
                </a:solidFill>
              </a:rPr>
              <a:t>رفتارهاي تغذيه اي نامطلوب:</a:t>
            </a:r>
            <a:endParaRPr lang="en-US">
              <a:solidFill>
                <a:srgbClr val="009900"/>
              </a:solidFill>
            </a:endParaRPr>
          </a:p>
        </p:txBody>
      </p:sp>
      <p:sp>
        <p:nvSpPr>
          <p:cNvPr id="30723" name="Rectangle 3"/>
          <p:cNvSpPr>
            <a:spLocks noGrp="1" noChangeArrowheads="1"/>
          </p:cNvSpPr>
          <p:nvPr>
            <p:ph type="body" idx="1"/>
          </p:nvPr>
        </p:nvSpPr>
        <p:spPr/>
        <p:txBody>
          <a:bodyPr/>
          <a:lstStyle/>
          <a:p>
            <a:pPr algn="r" rtl="1"/>
            <a:r>
              <a:rPr lang="fa-IR" sz="4400" b="1">
                <a:solidFill>
                  <a:srgbClr val="660066"/>
                </a:solidFill>
              </a:rPr>
              <a:t>خودداري از مصرف گوشت</a:t>
            </a:r>
          </a:p>
          <a:p>
            <a:pPr algn="r" rtl="1"/>
            <a:r>
              <a:rPr lang="fa-IR" sz="4400" b="1">
                <a:solidFill>
                  <a:srgbClr val="660066"/>
                </a:solidFill>
              </a:rPr>
              <a:t>خودداري از مصرف شير ولبنيات</a:t>
            </a:r>
          </a:p>
          <a:p>
            <a:pPr algn="r" rtl="1"/>
            <a:r>
              <a:rPr lang="fa-IR" sz="4400" b="1">
                <a:solidFill>
                  <a:srgbClr val="660066"/>
                </a:solidFill>
              </a:rPr>
              <a:t>خود داري از مصرف سبزيها</a:t>
            </a:r>
          </a:p>
          <a:p>
            <a:pPr algn="r" rtl="1"/>
            <a:r>
              <a:rPr lang="fa-IR" sz="4400" b="1">
                <a:solidFill>
                  <a:srgbClr val="660066"/>
                </a:solidFill>
              </a:rPr>
              <a:t>افراط در مصرف شکلات وشيريني</a:t>
            </a:r>
          </a:p>
          <a:p>
            <a:pPr algn="r" rtl="1"/>
            <a:r>
              <a:rPr lang="fa-IR" sz="4400" b="1">
                <a:solidFill>
                  <a:srgbClr val="660066"/>
                </a:solidFill>
              </a:rPr>
              <a:t>مصرف بي رويه تنقلات بي ارزش</a:t>
            </a:r>
            <a:endParaRPr lang="en-US" sz="4400" b="1">
              <a:solidFill>
                <a:srgbClr val="660066"/>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0722"/>
                                        </p:tgtEl>
                                        <p:attrNameLst>
                                          <p:attrName>style.visibility</p:attrName>
                                        </p:attrNameLst>
                                      </p:cBhvr>
                                      <p:to>
                                        <p:strVal val="visible"/>
                                      </p:to>
                                    </p:set>
                                    <p:animEffect transition="in" filter="slide(fromBottom)">
                                      <p:cBhvr>
                                        <p:cTn id="7" dur="500"/>
                                        <p:tgtEl>
                                          <p:spTgt spid="30722"/>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0723">
                                            <p:txEl>
                                              <p:pRg st="0" end="0"/>
                                            </p:txEl>
                                          </p:spTgt>
                                        </p:tgtEl>
                                        <p:attrNameLst>
                                          <p:attrName>style.visibility</p:attrName>
                                        </p:attrNameLst>
                                      </p:cBhvr>
                                      <p:to>
                                        <p:strVal val="visible"/>
                                      </p:to>
                                    </p:set>
                                    <p:anim to="" calcmode="lin" valueType="num">
                                      <p:cBhvr>
                                        <p:cTn id="12" dur="1" fill="hold"/>
                                        <p:tgtEl>
                                          <p:spTgt spid="3072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0723">
                                            <p:txEl>
                                              <p:pRg st="1" end="1"/>
                                            </p:txEl>
                                          </p:spTgt>
                                        </p:tgtEl>
                                        <p:attrNameLst>
                                          <p:attrName>style.visibility</p:attrName>
                                        </p:attrNameLst>
                                      </p:cBhvr>
                                      <p:to>
                                        <p:strVal val="visible"/>
                                      </p:to>
                                    </p:set>
                                    <p:anim to="" calcmode="lin" valueType="num">
                                      <p:cBhvr>
                                        <p:cTn id="17" dur="1" fill="hold"/>
                                        <p:tgtEl>
                                          <p:spTgt spid="3072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0723">
                                            <p:txEl>
                                              <p:pRg st="2" end="2"/>
                                            </p:txEl>
                                          </p:spTgt>
                                        </p:tgtEl>
                                        <p:attrNameLst>
                                          <p:attrName>style.visibility</p:attrName>
                                        </p:attrNameLst>
                                      </p:cBhvr>
                                      <p:to>
                                        <p:strVal val="visible"/>
                                      </p:to>
                                    </p:set>
                                    <p:anim to="" calcmode="lin" valueType="num">
                                      <p:cBhvr>
                                        <p:cTn id="22" dur="1" fill="hold"/>
                                        <p:tgtEl>
                                          <p:spTgt spid="30723">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0723">
                                            <p:txEl>
                                              <p:pRg st="3" end="3"/>
                                            </p:txEl>
                                          </p:spTgt>
                                        </p:tgtEl>
                                        <p:attrNameLst>
                                          <p:attrName>style.visibility</p:attrName>
                                        </p:attrNameLst>
                                      </p:cBhvr>
                                      <p:to>
                                        <p:strVal val="visible"/>
                                      </p:to>
                                    </p:set>
                                    <p:anim to="" calcmode="lin" valueType="num">
                                      <p:cBhvr>
                                        <p:cTn id="27" dur="1" fill="hold"/>
                                        <p:tgtEl>
                                          <p:spTgt spid="30723">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30723">
                                            <p:txEl>
                                              <p:pRg st="4" end="4"/>
                                            </p:txEl>
                                          </p:spTgt>
                                        </p:tgtEl>
                                        <p:attrNameLst>
                                          <p:attrName>style.visibility</p:attrName>
                                        </p:attrNameLst>
                                      </p:cBhvr>
                                      <p:to>
                                        <p:strVal val="visible"/>
                                      </p:to>
                                    </p:set>
                                    <p:anim to="" calcmode="lin" valueType="num">
                                      <p:cBhvr>
                                        <p:cTn id="32" dur="1" fill="hold"/>
                                        <p:tgtEl>
                                          <p:spTgt spid="30723">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P spid="3072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lgn="r"/>
            <a:r>
              <a:rPr lang="fa-IR">
                <a:solidFill>
                  <a:srgbClr val="003300"/>
                </a:solidFill>
              </a:rPr>
              <a:t>نکاتي در مورد تغذيه دانش آموزان:</a:t>
            </a:r>
            <a:endParaRPr lang="en-US">
              <a:solidFill>
                <a:srgbClr val="003300"/>
              </a:solidFill>
            </a:endParaRPr>
          </a:p>
        </p:txBody>
      </p:sp>
      <p:sp>
        <p:nvSpPr>
          <p:cNvPr id="31747" name="Rectangle 3"/>
          <p:cNvSpPr>
            <a:spLocks noGrp="1" noChangeArrowheads="1"/>
          </p:cNvSpPr>
          <p:nvPr>
            <p:ph type="body" idx="1"/>
          </p:nvPr>
        </p:nvSpPr>
        <p:spPr>
          <a:xfrm>
            <a:off x="838200" y="1600200"/>
            <a:ext cx="8001000" cy="4456113"/>
          </a:xfrm>
        </p:spPr>
        <p:txBody>
          <a:bodyPr/>
          <a:lstStyle/>
          <a:p>
            <a:pPr algn="r" rtl="1">
              <a:lnSpc>
                <a:spcPct val="90000"/>
              </a:lnSpc>
              <a:buFontTx/>
              <a:buNone/>
            </a:pPr>
            <a:r>
              <a:rPr lang="fa-IR" b="1">
                <a:solidFill>
                  <a:srgbClr val="990000"/>
                </a:solidFill>
              </a:rPr>
              <a:t>1- بطور کلي در سنين مدرسه ،رشد کودک با سرعت کمتري ادامه دارد وعوامل ژنتيکي ،تغذيه خوب ومحيط در سرعت رشد او موثر است  وکمبود هاي تغذيهاي کودک را از رشد بالقوه اي که مي تواند داشته باشد باز مي دارد</a:t>
            </a:r>
          </a:p>
          <a:p>
            <a:pPr algn="r" rtl="1">
              <a:lnSpc>
                <a:spcPct val="90000"/>
              </a:lnSpc>
              <a:buFontTx/>
              <a:buNone/>
            </a:pPr>
            <a:endParaRPr lang="fa-IR" b="1">
              <a:solidFill>
                <a:srgbClr val="990000"/>
              </a:solidFill>
            </a:endParaRPr>
          </a:p>
          <a:p>
            <a:pPr algn="r" rtl="1">
              <a:lnSpc>
                <a:spcPct val="90000"/>
              </a:lnSpc>
              <a:buFontTx/>
              <a:buNone/>
            </a:pPr>
            <a:r>
              <a:rPr lang="fa-IR" b="1">
                <a:solidFill>
                  <a:srgbClr val="000066"/>
                </a:solidFill>
              </a:rPr>
              <a:t>2-انرژي و مواد مورد نياز کودک در اين سنين به اندازه بدن ،سرعت رشد و ميزان فعاليت آنها بستگي  دارد پس الگو ي غذايي يکساني براي دانش آموزان نمي توان تعيين کرد</a:t>
            </a:r>
            <a:r>
              <a:rPr lang="fa-IR" sz="2800">
                <a:solidFill>
                  <a:srgbClr val="000066"/>
                </a:solidFill>
              </a:rPr>
              <a:t>  </a:t>
            </a:r>
            <a:endParaRPr lang="en-US" sz="2800">
              <a:solidFill>
                <a:srgbClr val="000066"/>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plus(in)">
                                      <p:cBhvr>
                                        <p:cTn id="7" dur="2000"/>
                                        <p:tgtEl>
                                          <p:spTgt spid="31746"/>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1747">
                                            <p:txEl>
                                              <p:pRg st="0" end="0"/>
                                            </p:txEl>
                                          </p:spTgt>
                                        </p:tgtEl>
                                        <p:attrNameLst>
                                          <p:attrName>style.visibility</p:attrName>
                                        </p:attrNameLst>
                                      </p:cBhvr>
                                      <p:to>
                                        <p:strVal val="visible"/>
                                      </p:to>
                                    </p:set>
                                    <p:anim to="" calcmode="lin" valueType="num">
                                      <p:cBhvr>
                                        <p:cTn id="12" dur="1" fill="hold"/>
                                        <p:tgtEl>
                                          <p:spTgt spid="31747">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1747">
                                            <p:txEl>
                                              <p:pRg st="2" end="2"/>
                                            </p:txEl>
                                          </p:spTgt>
                                        </p:tgtEl>
                                        <p:attrNameLst>
                                          <p:attrName>style.visibility</p:attrName>
                                        </p:attrNameLst>
                                      </p:cBhvr>
                                      <p:to>
                                        <p:strVal val="visible"/>
                                      </p:to>
                                    </p:set>
                                    <p:anim to="" calcmode="lin" valueType="num">
                                      <p:cBhvr>
                                        <p:cTn id="17" dur="1" fill="hold"/>
                                        <p:tgtEl>
                                          <p:spTgt spid="31747">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P spid="31747"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lgn="r"/>
            <a:r>
              <a:rPr lang="fa-IR" sz="3200" b="1">
                <a:solidFill>
                  <a:srgbClr val="CC0000"/>
                </a:solidFill>
              </a:rPr>
              <a:t>3-</a:t>
            </a:r>
            <a:r>
              <a:rPr lang="fa-IR" sz="3200" b="1">
                <a:solidFill>
                  <a:schemeClr val="bg1"/>
                </a:solidFill>
              </a:rPr>
              <a:t> </a:t>
            </a:r>
            <a:r>
              <a:rPr lang="fa-IR" sz="3200" b="1">
                <a:solidFill>
                  <a:srgbClr val="CC0000"/>
                </a:solidFill>
              </a:rPr>
              <a:t>تشويق کودکان به ورزش موجب سوختن کالري اضافي دريافتي ،شادابي و جلوگيري از چاقي کودکان مي شود</a:t>
            </a:r>
            <a:endParaRPr lang="en-US" sz="3200" b="1">
              <a:solidFill>
                <a:srgbClr val="CC0000"/>
              </a:solidFill>
            </a:endParaRPr>
          </a:p>
        </p:txBody>
      </p:sp>
      <p:sp>
        <p:nvSpPr>
          <p:cNvPr id="32771" name="Rectangle 3"/>
          <p:cNvSpPr>
            <a:spLocks noGrp="1" noChangeArrowheads="1"/>
          </p:cNvSpPr>
          <p:nvPr>
            <p:ph type="body" idx="1"/>
          </p:nvPr>
        </p:nvSpPr>
        <p:spPr/>
        <p:txBody>
          <a:bodyPr/>
          <a:lstStyle/>
          <a:p>
            <a:pPr algn="r" rtl="1">
              <a:lnSpc>
                <a:spcPct val="90000"/>
              </a:lnSpc>
              <a:buFontTx/>
              <a:buNone/>
            </a:pPr>
            <a:r>
              <a:rPr lang="fa-IR" b="1">
                <a:solidFill>
                  <a:srgbClr val="333300"/>
                </a:solidFill>
              </a:rPr>
              <a:t>4-سرعت رشد کودکان روز به روز در حال تغيير است بنا براين در يافت روزانه آنها از نظر انرژي و مواد مغذي و بطور کلي مقدار غذاي مصرفي روز به روز تغيير مي کند.</a:t>
            </a:r>
          </a:p>
          <a:p>
            <a:pPr algn="r" rtl="1">
              <a:lnSpc>
                <a:spcPct val="90000"/>
              </a:lnSpc>
              <a:buFontTx/>
              <a:buNone/>
            </a:pPr>
            <a:endParaRPr lang="fa-IR" b="1">
              <a:solidFill>
                <a:srgbClr val="333300"/>
              </a:solidFill>
            </a:endParaRPr>
          </a:p>
          <a:p>
            <a:pPr algn="r" rtl="1">
              <a:lnSpc>
                <a:spcPct val="90000"/>
              </a:lnSpc>
              <a:buFontTx/>
              <a:buNone/>
            </a:pPr>
            <a:r>
              <a:rPr lang="fa-IR" b="1">
                <a:solidFill>
                  <a:srgbClr val="660033"/>
                </a:solidFill>
              </a:rPr>
              <a:t>5-سوء تغذيه در اين دوران موجب کاهش سرعت رشد جسمي و توانمندي ذهني آنها مي شود.</a:t>
            </a:r>
          </a:p>
          <a:p>
            <a:pPr algn="r" rtl="1">
              <a:lnSpc>
                <a:spcPct val="90000"/>
              </a:lnSpc>
              <a:buFontTx/>
              <a:buNone/>
            </a:pPr>
            <a:endParaRPr lang="fa-IR" b="1">
              <a:solidFill>
                <a:srgbClr val="660033"/>
              </a:solidFill>
            </a:endParaRPr>
          </a:p>
          <a:p>
            <a:pPr algn="r" rtl="1">
              <a:lnSpc>
                <a:spcPct val="90000"/>
              </a:lnSpc>
              <a:buFontTx/>
              <a:buNone/>
            </a:pPr>
            <a:r>
              <a:rPr lang="fa-IR" b="1">
                <a:solidFill>
                  <a:srgbClr val="000066"/>
                </a:solidFill>
              </a:rPr>
              <a:t>6-در اين دوران اشتهاي کودک راهنماي خوبي براي دريافت انرژي ومواد مغذي مورد نياز است.</a:t>
            </a:r>
            <a:endParaRPr lang="en-US" b="1">
              <a:solidFill>
                <a:srgbClr val="000066"/>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2770"/>
                                        </p:tgtEl>
                                        <p:attrNameLst>
                                          <p:attrName>style.visibility</p:attrName>
                                        </p:attrNameLst>
                                      </p:cBhvr>
                                      <p:to>
                                        <p:strVal val="visible"/>
                                      </p:to>
                                    </p:set>
                                    <p:anim calcmode="lin" valueType="num">
                                      <p:cBhvr additive="base">
                                        <p:cTn id="7" dur="500" fill="hold"/>
                                        <p:tgtEl>
                                          <p:spTgt spid="32770"/>
                                        </p:tgtEl>
                                        <p:attrNameLst>
                                          <p:attrName>ppt_x</p:attrName>
                                        </p:attrNameLst>
                                      </p:cBhvr>
                                      <p:tavLst>
                                        <p:tav tm="0">
                                          <p:val>
                                            <p:strVal val="#ppt_x"/>
                                          </p:val>
                                        </p:tav>
                                        <p:tav tm="100000">
                                          <p:val>
                                            <p:strVal val="#ppt_x"/>
                                          </p:val>
                                        </p:tav>
                                      </p:tavLst>
                                    </p:anim>
                                    <p:anim calcmode="lin" valueType="num">
                                      <p:cBhvr additive="base">
                                        <p:cTn id="8" dur="500" fill="hold"/>
                                        <p:tgtEl>
                                          <p:spTgt spid="3277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4" presetClass="entr" presetSubtype="0" fill="hold" grpId="0" nodeType="clickEffect">
                                  <p:stCondLst>
                                    <p:cond delay="0"/>
                                  </p:stCondLst>
                                  <p:childTnLst>
                                    <p:set>
                                      <p:cBhvr>
                                        <p:cTn id="12" dur="1" fill="hold">
                                          <p:stCondLst>
                                            <p:cond delay="0"/>
                                          </p:stCondLst>
                                        </p:cTn>
                                        <p:tgtEl>
                                          <p:spTgt spid="32771">
                                            <p:txEl>
                                              <p:pRg st="0" end="0"/>
                                            </p:txEl>
                                          </p:spTgt>
                                        </p:tgtEl>
                                        <p:attrNameLst>
                                          <p:attrName>style.visibility</p:attrName>
                                        </p:attrNameLst>
                                      </p:cBhvr>
                                      <p:to>
                                        <p:strVal val="visible"/>
                                      </p:to>
                                    </p:set>
                                    <p:anim to="" calcmode="lin" valueType="num">
                                      <p:cBhvr>
                                        <p:cTn id="13" dur="1" fill="hold"/>
                                        <p:tgtEl>
                                          <p:spTgt spid="32771">
                                            <p:txEl>
                                              <p:pRg st="0" end="0"/>
                                            </p:txEl>
                                          </p:spTgt>
                                        </p:tgtEl>
                                        <p:attrNameLst>
                                          <p:attrName/>
                                        </p:attrNameLst>
                                      </p:cBhvr>
                                    </p:anim>
                                  </p:childTnLst>
                                </p:cTn>
                              </p:par>
                            </p:childTnLst>
                          </p:cTn>
                        </p:par>
                      </p:childTnLst>
                    </p:cTn>
                  </p:par>
                  <p:par>
                    <p:cTn id="14" fill="hold">
                      <p:stCondLst>
                        <p:cond delay="indefinite"/>
                      </p:stCondLst>
                      <p:childTnLst>
                        <p:par>
                          <p:cTn id="15" fill="hold">
                            <p:stCondLst>
                              <p:cond delay="0"/>
                            </p:stCondLst>
                            <p:childTnLst>
                              <p:par>
                                <p:cTn id="16" presetID="24" presetClass="entr" presetSubtype="0" fill="hold" grpId="0" nodeType="clickEffect">
                                  <p:stCondLst>
                                    <p:cond delay="0"/>
                                  </p:stCondLst>
                                  <p:childTnLst>
                                    <p:set>
                                      <p:cBhvr>
                                        <p:cTn id="17" dur="1" fill="hold">
                                          <p:stCondLst>
                                            <p:cond delay="0"/>
                                          </p:stCondLst>
                                        </p:cTn>
                                        <p:tgtEl>
                                          <p:spTgt spid="32771">
                                            <p:txEl>
                                              <p:pRg st="2" end="2"/>
                                            </p:txEl>
                                          </p:spTgt>
                                        </p:tgtEl>
                                        <p:attrNameLst>
                                          <p:attrName>style.visibility</p:attrName>
                                        </p:attrNameLst>
                                      </p:cBhvr>
                                      <p:to>
                                        <p:strVal val="visible"/>
                                      </p:to>
                                    </p:set>
                                    <p:anim to="" calcmode="lin" valueType="num">
                                      <p:cBhvr>
                                        <p:cTn id="18" dur="1" fill="hold"/>
                                        <p:tgtEl>
                                          <p:spTgt spid="32771">
                                            <p:txEl>
                                              <p:pRg st="2" end="2"/>
                                            </p:txEl>
                                          </p:spTgt>
                                        </p:tgtEl>
                                        <p:attrNameLst>
                                          <p:attrName/>
                                        </p:attrNameLst>
                                      </p:cBhvr>
                                    </p:anim>
                                  </p:childTnLst>
                                </p:cTn>
                              </p:par>
                            </p:childTnLst>
                          </p:cTn>
                        </p:par>
                      </p:childTnLst>
                    </p:cTn>
                  </p:par>
                  <p:par>
                    <p:cTn id="19" fill="hold">
                      <p:stCondLst>
                        <p:cond delay="indefinite"/>
                      </p:stCondLst>
                      <p:childTnLst>
                        <p:par>
                          <p:cTn id="20" fill="hold">
                            <p:stCondLst>
                              <p:cond delay="0"/>
                            </p:stCondLst>
                            <p:childTnLst>
                              <p:par>
                                <p:cTn id="21" presetID="24" presetClass="entr" presetSubtype="0" fill="hold" grpId="0" nodeType="clickEffect">
                                  <p:stCondLst>
                                    <p:cond delay="0"/>
                                  </p:stCondLst>
                                  <p:childTnLst>
                                    <p:set>
                                      <p:cBhvr>
                                        <p:cTn id="22" dur="1" fill="hold">
                                          <p:stCondLst>
                                            <p:cond delay="0"/>
                                          </p:stCondLst>
                                        </p:cTn>
                                        <p:tgtEl>
                                          <p:spTgt spid="32771">
                                            <p:txEl>
                                              <p:pRg st="4" end="4"/>
                                            </p:txEl>
                                          </p:spTgt>
                                        </p:tgtEl>
                                        <p:attrNameLst>
                                          <p:attrName>style.visibility</p:attrName>
                                        </p:attrNameLst>
                                      </p:cBhvr>
                                      <p:to>
                                        <p:strVal val="visible"/>
                                      </p:to>
                                    </p:set>
                                    <p:anim to="" calcmode="lin" valueType="num">
                                      <p:cBhvr>
                                        <p:cTn id="23" dur="1" fill="hold"/>
                                        <p:tgtEl>
                                          <p:spTgt spid="32771">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p:bldP spid="32771"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body" idx="1"/>
          </p:nvPr>
        </p:nvSpPr>
        <p:spPr>
          <a:xfrm>
            <a:off x="228600" y="762000"/>
            <a:ext cx="8574088" cy="5446713"/>
          </a:xfrm>
        </p:spPr>
        <p:txBody>
          <a:bodyPr/>
          <a:lstStyle/>
          <a:p>
            <a:pPr algn="r" rtl="1">
              <a:buFontTx/>
              <a:buNone/>
            </a:pPr>
            <a:r>
              <a:rPr lang="fa-IR" b="1">
                <a:solidFill>
                  <a:srgbClr val="660033"/>
                </a:solidFill>
              </a:rPr>
              <a:t>7-استرس مي تواند روي اشتهاي کودک تاثير بگذاردکه در صورت تداوم مي تواند مشکل ساز باشد در اينصورت</a:t>
            </a:r>
          </a:p>
          <a:p>
            <a:pPr algn="r" rtl="1">
              <a:buFontTx/>
              <a:buNone/>
            </a:pPr>
            <a:r>
              <a:rPr lang="fa-IR" b="1">
                <a:solidFill>
                  <a:srgbClr val="660033"/>
                </a:solidFill>
              </a:rPr>
              <a:t>بايد با شناسايي ورفع مشکل به کودک کمک کرد.</a:t>
            </a:r>
          </a:p>
          <a:p>
            <a:pPr algn="r" rtl="1">
              <a:buFontTx/>
              <a:buNone/>
            </a:pPr>
            <a:endParaRPr lang="fa-IR" b="1">
              <a:solidFill>
                <a:srgbClr val="660033"/>
              </a:solidFill>
            </a:endParaRPr>
          </a:p>
          <a:p>
            <a:pPr algn="r">
              <a:buFontTx/>
              <a:buNone/>
            </a:pPr>
            <a:r>
              <a:rPr lang="fa-IR" b="1">
                <a:solidFill>
                  <a:srgbClr val="000066"/>
                </a:solidFill>
              </a:rPr>
              <a:t>8-به والدين هم بايد آموزش داد که:</a:t>
            </a:r>
          </a:p>
          <a:p>
            <a:pPr algn="r" rtl="1"/>
            <a:r>
              <a:rPr lang="fa-IR" b="1">
                <a:solidFill>
                  <a:srgbClr val="CC3300"/>
                </a:solidFill>
              </a:rPr>
              <a:t>غذاي داراي ارزش غذايي را براي کودک فراهم کنند</a:t>
            </a:r>
          </a:p>
          <a:p>
            <a:pPr algn="r" rtl="1"/>
            <a:r>
              <a:rPr lang="fa-IR" b="1">
                <a:solidFill>
                  <a:srgbClr val="CC3300"/>
                </a:solidFill>
              </a:rPr>
              <a:t>محيط مناسب براي کودک مهيا کنندتا رفتارهاي درست غذايي در آنها شکل بگيرد چرا که الگوي کودکان در درجه اول برادر يا خواهر بزرگتر وسپس والدين هستند.</a:t>
            </a:r>
            <a:endParaRPr lang="en-US" b="1">
              <a:solidFill>
                <a:srgbClr val="CC33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 to="" calcmode="lin" valueType="num">
                                      <p:cBhvr>
                                        <p:cTn id="7" dur="1" fill="hold"/>
                                        <p:tgtEl>
                                          <p:spTgt spid="33795">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3795">
                                            <p:txEl>
                                              <p:pRg st="1" end="1"/>
                                            </p:txEl>
                                          </p:spTgt>
                                        </p:tgtEl>
                                        <p:attrNameLst>
                                          <p:attrName>style.visibility</p:attrName>
                                        </p:attrNameLst>
                                      </p:cBhvr>
                                      <p:to>
                                        <p:strVal val="visible"/>
                                      </p:to>
                                    </p:set>
                                    <p:anim to="" calcmode="lin" valueType="num">
                                      <p:cBhvr>
                                        <p:cTn id="12" dur="1" fill="hold"/>
                                        <p:tgtEl>
                                          <p:spTgt spid="33795">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3795">
                                            <p:txEl>
                                              <p:pRg st="3" end="3"/>
                                            </p:txEl>
                                          </p:spTgt>
                                        </p:tgtEl>
                                        <p:attrNameLst>
                                          <p:attrName>style.visibility</p:attrName>
                                        </p:attrNameLst>
                                      </p:cBhvr>
                                      <p:to>
                                        <p:strVal val="visible"/>
                                      </p:to>
                                    </p:set>
                                    <p:anim to="" calcmode="lin" valueType="num">
                                      <p:cBhvr>
                                        <p:cTn id="17" dur="1" fill="hold"/>
                                        <p:tgtEl>
                                          <p:spTgt spid="33795">
                                            <p:txEl>
                                              <p:pRg st="3" end="3"/>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3795">
                                            <p:txEl>
                                              <p:pRg st="4" end="4"/>
                                            </p:txEl>
                                          </p:spTgt>
                                        </p:tgtEl>
                                        <p:attrNameLst>
                                          <p:attrName>style.visibility</p:attrName>
                                        </p:attrNameLst>
                                      </p:cBhvr>
                                      <p:to>
                                        <p:strVal val="visible"/>
                                      </p:to>
                                    </p:set>
                                    <p:anim to="" calcmode="lin" valueType="num">
                                      <p:cBhvr>
                                        <p:cTn id="22" dur="1" fill="hold"/>
                                        <p:tgtEl>
                                          <p:spTgt spid="33795">
                                            <p:txEl>
                                              <p:pRg st="4" end="4"/>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3795">
                                            <p:txEl>
                                              <p:pRg st="5" end="5"/>
                                            </p:txEl>
                                          </p:spTgt>
                                        </p:tgtEl>
                                        <p:attrNameLst>
                                          <p:attrName>style.visibility</p:attrName>
                                        </p:attrNameLst>
                                      </p:cBhvr>
                                      <p:to>
                                        <p:strVal val="visible"/>
                                      </p:to>
                                    </p:set>
                                    <p:anim to="" calcmode="lin" valueType="num">
                                      <p:cBhvr>
                                        <p:cTn id="27" dur="1" fill="hold"/>
                                        <p:tgtEl>
                                          <p:spTgt spid="33795">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18" name="Group 2"/>
          <p:cNvGrpSpPr>
            <a:grpSpLocks/>
          </p:cNvGrpSpPr>
          <p:nvPr/>
        </p:nvGrpSpPr>
        <p:grpSpPr bwMode="auto">
          <a:xfrm>
            <a:off x="1371600" y="1066800"/>
            <a:ext cx="7386638" cy="4572000"/>
            <a:chOff x="-3" y="-3"/>
            <a:chExt cx="3930" cy="4381"/>
          </a:xfrm>
        </p:grpSpPr>
        <p:grpSp>
          <p:nvGrpSpPr>
            <p:cNvPr id="34819" name="Group 3"/>
            <p:cNvGrpSpPr>
              <a:grpSpLocks/>
            </p:cNvGrpSpPr>
            <p:nvPr/>
          </p:nvGrpSpPr>
          <p:grpSpPr bwMode="auto">
            <a:xfrm>
              <a:off x="0" y="0"/>
              <a:ext cx="3924" cy="4375"/>
              <a:chOff x="0" y="0"/>
              <a:chExt cx="3924" cy="4375"/>
            </a:xfrm>
          </p:grpSpPr>
          <p:grpSp>
            <p:nvGrpSpPr>
              <p:cNvPr id="34820" name="Group 4"/>
              <p:cNvGrpSpPr>
                <a:grpSpLocks/>
              </p:cNvGrpSpPr>
              <p:nvPr/>
            </p:nvGrpSpPr>
            <p:grpSpPr bwMode="auto">
              <a:xfrm>
                <a:off x="0" y="0"/>
                <a:ext cx="654" cy="403"/>
                <a:chOff x="0" y="0"/>
                <a:chExt cx="654" cy="403"/>
              </a:xfrm>
            </p:grpSpPr>
            <p:sp>
              <p:nvSpPr>
                <p:cNvPr id="34821" name="Rectangle 5"/>
                <p:cNvSpPr>
                  <a:spLocks noChangeArrowheads="1"/>
                </p:cNvSpPr>
                <p:nvPr/>
              </p:nvSpPr>
              <p:spPr bwMode="auto">
                <a:xfrm>
                  <a:off x="0" y="0"/>
                  <a:ext cx="654" cy="403"/>
                </a:xfrm>
                <a:prstGeom prst="rect">
                  <a:avLst/>
                </a:prstGeom>
                <a:solidFill>
                  <a:srgbClr val="800000"/>
                </a:solidFill>
                <a:ln w="9525">
                  <a:noFill/>
                  <a:miter lim="800000"/>
                  <a:headEnd/>
                  <a:tailEnd/>
                </a:ln>
                <a:effectLst/>
              </p:spPr>
              <p:txBody>
                <a:bodyPr wrap="none"/>
                <a:lstStyle/>
                <a:p>
                  <a:endParaRPr lang="fa-IR"/>
                </a:p>
              </p:txBody>
            </p:sp>
            <p:grpSp>
              <p:nvGrpSpPr>
                <p:cNvPr id="34822" name="Group 6"/>
                <p:cNvGrpSpPr>
                  <a:grpSpLocks/>
                </p:cNvGrpSpPr>
                <p:nvPr/>
              </p:nvGrpSpPr>
              <p:grpSpPr bwMode="auto">
                <a:xfrm>
                  <a:off x="0" y="0"/>
                  <a:ext cx="654" cy="403"/>
                  <a:chOff x="0" y="0"/>
                  <a:chExt cx="654" cy="403"/>
                </a:xfrm>
              </p:grpSpPr>
              <p:sp>
                <p:nvSpPr>
                  <p:cNvPr id="34823" name="Rectangle 7"/>
                  <p:cNvSpPr>
                    <a:spLocks noChangeArrowheads="1"/>
                  </p:cNvSpPr>
                  <p:nvPr/>
                </p:nvSpPr>
                <p:spPr bwMode="auto">
                  <a:xfrm>
                    <a:off x="43" y="0"/>
                    <a:ext cx="568" cy="403"/>
                  </a:xfrm>
                  <a:prstGeom prst="rect">
                    <a:avLst/>
                  </a:prstGeom>
                  <a:solidFill>
                    <a:srgbClr val="800000"/>
                  </a:solidFill>
                  <a:ln w="9525">
                    <a:noFill/>
                    <a:miter lim="800000"/>
                    <a:headEnd/>
                    <a:tailEnd/>
                  </a:ln>
                  <a:effectLst/>
                </p:spPr>
                <p:txBody>
                  <a:bodyPr/>
                  <a:lstStyle/>
                  <a:p>
                    <a:pPr algn="l"/>
                    <a:r>
                      <a:rPr lang="en-US" sz="1200" b="1" i="1">
                        <a:solidFill>
                          <a:srgbClr val="FFFFFF"/>
                        </a:solidFill>
                        <a:latin typeface="Times New Roman" pitchFamily="18" charset="0"/>
                        <a:cs typeface="Times New Roman" pitchFamily="18" charset="0"/>
                      </a:rPr>
                      <a:t>Sex/ years</a:t>
                    </a:r>
                    <a:endParaRPr lang="en-US" sz="1200" b="1">
                      <a:latin typeface="Times New Roman" pitchFamily="18" charset="0"/>
                      <a:cs typeface="Times New Roman" pitchFamily="18" charset="0"/>
                    </a:endParaRPr>
                  </a:p>
                  <a:p>
                    <a:pPr algn="l" eaLnBrk="0" hangingPunct="0"/>
                    <a:endParaRPr lang="en-US" sz="2400">
                      <a:latin typeface="Times New Roman" pitchFamily="18" charset="0"/>
                      <a:cs typeface="Times New Roman" pitchFamily="18" charset="0"/>
                    </a:endParaRPr>
                  </a:p>
                </p:txBody>
              </p:sp>
              <p:sp>
                <p:nvSpPr>
                  <p:cNvPr id="34824" name="Rectangle 8"/>
                  <p:cNvSpPr>
                    <a:spLocks noChangeArrowheads="1"/>
                  </p:cNvSpPr>
                  <p:nvPr/>
                </p:nvSpPr>
                <p:spPr bwMode="auto">
                  <a:xfrm>
                    <a:off x="0" y="0"/>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4825" name="Group 9"/>
              <p:cNvGrpSpPr>
                <a:grpSpLocks/>
              </p:cNvGrpSpPr>
              <p:nvPr/>
            </p:nvGrpSpPr>
            <p:grpSpPr bwMode="auto">
              <a:xfrm>
                <a:off x="654" y="0"/>
                <a:ext cx="654" cy="403"/>
                <a:chOff x="654" y="0"/>
                <a:chExt cx="654" cy="403"/>
              </a:xfrm>
            </p:grpSpPr>
            <p:sp>
              <p:nvSpPr>
                <p:cNvPr id="34826" name="Rectangle 10"/>
                <p:cNvSpPr>
                  <a:spLocks noChangeArrowheads="1"/>
                </p:cNvSpPr>
                <p:nvPr/>
              </p:nvSpPr>
              <p:spPr bwMode="auto">
                <a:xfrm>
                  <a:off x="654" y="0"/>
                  <a:ext cx="654" cy="403"/>
                </a:xfrm>
                <a:prstGeom prst="rect">
                  <a:avLst/>
                </a:prstGeom>
                <a:solidFill>
                  <a:srgbClr val="800000"/>
                </a:solidFill>
                <a:ln w="9525">
                  <a:noFill/>
                  <a:miter lim="800000"/>
                  <a:headEnd/>
                  <a:tailEnd/>
                </a:ln>
                <a:effectLst/>
              </p:spPr>
              <p:txBody>
                <a:bodyPr wrap="none"/>
                <a:lstStyle/>
                <a:p>
                  <a:endParaRPr lang="fa-IR"/>
                </a:p>
              </p:txBody>
            </p:sp>
            <p:grpSp>
              <p:nvGrpSpPr>
                <p:cNvPr id="34827" name="Group 11"/>
                <p:cNvGrpSpPr>
                  <a:grpSpLocks/>
                </p:cNvGrpSpPr>
                <p:nvPr/>
              </p:nvGrpSpPr>
              <p:grpSpPr bwMode="auto">
                <a:xfrm>
                  <a:off x="654" y="0"/>
                  <a:ext cx="654" cy="403"/>
                  <a:chOff x="654" y="0"/>
                  <a:chExt cx="654" cy="403"/>
                </a:xfrm>
              </p:grpSpPr>
              <p:sp>
                <p:nvSpPr>
                  <p:cNvPr id="34828" name="Rectangle 12"/>
                  <p:cNvSpPr>
                    <a:spLocks noChangeArrowheads="1"/>
                  </p:cNvSpPr>
                  <p:nvPr/>
                </p:nvSpPr>
                <p:spPr bwMode="auto">
                  <a:xfrm>
                    <a:off x="697" y="0"/>
                    <a:ext cx="568" cy="403"/>
                  </a:xfrm>
                  <a:prstGeom prst="rect">
                    <a:avLst/>
                  </a:prstGeom>
                  <a:solidFill>
                    <a:srgbClr val="800000"/>
                  </a:solidFill>
                  <a:ln w="9525">
                    <a:noFill/>
                    <a:miter lim="800000"/>
                    <a:headEnd/>
                    <a:tailEnd/>
                  </a:ln>
                  <a:effectLst/>
                </p:spPr>
                <p:txBody>
                  <a:bodyPr/>
                  <a:lstStyle/>
                  <a:p>
                    <a:pPr algn="l"/>
                    <a:r>
                      <a:rPr lang="en-US" sz="1200" b="1" i="1">
                        <a:solidFill>
                          <a:srgbClr val="FFFFFF"/>
                        </a:solidFill>
                        <a:latin typeface="Times New Roman" pitchFamily="18" charset="0"/>
                        <a:cs typeface="Times New Roman" pitchFamily="18" charset="0"/>
                      </a:rPr>
                      <a:t>Both 7-10</a:t>
                    </a:r>
                    <a:endParaRPr lang="en-US" sz="1200" b="1">
                      <a:latin typeface="Times New Roman" pitchFamily="18" charset="0"/>
                      <a:cs typeface="Times New Roman" pitchFamily="18" charset="0"/>
                    </a:endParaRPr>
                  </a:p>
                  <a:p>
                    <a:pPr algn="l" eaLnBrk="0" hangingPunct="0"/>
                    <a:endParaRPr lang="en-US" sz="2400">
                      <a:latin typeface="Times New Roman" pitchFamily="18" charset="0"/>
                      <a:cs typeface="Times New Roman" pitchFamily="18" charset="0"/>
                    </a:endParaRPr>
                  </a:p>
                </p:txBody>
              </p:sp>
              <p:sp>
                <p:nvSpPr>
                  <p:cNvPr id="34829" name="Rectangle 13"/>
                  <p:cNvSpPr>
                    <a:spLocks noChangeArrowheads="1"/>
                  </p:cNvSpPr>
                  <p:nvPr/>
                </p:nvSpPr>
                <p:spPr bwMode="auto">
                  <a:xfrm>
                    <a:off x="654" y="0"/>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4830" name="Group 14"/>
              <p:cNvGrpSpPr>
                <a:grpSpLocks/>
              </p:cNvGrpSpPr>
              <p:nvPr/>
            </p:nvGrpSpPr>
            <p:grpSpPr bwMode="auto">
              <a:xfrm>
                <a:off x="1308" y="0"/>
                <a:ext cx="654" cy="403"/>
                <a:chOff x="1308" y="0"/>
                <a:chExt cx="654" cy="403"/>
              </a:xfrm>
            </p:grpSpPr>
            <p:sp>
              <p:nvSpPr>
                <p:cNvPr id="34831" name="Rectangle 15"/>
                <p:cNvSpPr>
                  <a:spLocks noChangeArrowheads="1"/>
                </p:cNvSpPr>
                <p:nvPr/>
              </p:nvSpPr>
              <p:spPr bwMode="auto">
                <a:xfrm>
                  <a:off x="1308" y="0"/>
                  <a:ext cx="654" cy="403"/>
                </a:xfrm>
                <a:prstGeom prst="rect">
                  <a:avLst/>
                </a:prstGeom>
                <a:solidFill>
                  <a:srgbClr val="800000"/>
                </a:solidFill>
                <a:ln w="9525">
                  <a:noFill/>
                  <a:miter lim="800000"/>
                  <a:headEnd/>
                  <a:tailEnd/>
                </a:ln>
                <a:effectLst/>
              </p:spPr>
              <p:txBody>
                <a:bodyPr wrap="none"/>
                <a:lstStyle/>
                <a:p>
                  <a:endParaRPr lang="fa-IR"/>
                </a:p>
              </p:txBody>
            </p:sp>
            <p:grpSp>
              <p:nvGrpSpPr>
                <p:cNvPr id="34832" name="Group 16"/>
                <p:cNvGrpSpPr>
                  <a:grpSpLocks/>
                </p:cNvGrpSpPr>
                <p:nvPr/>
              </p:nvGrpSpPr>
              <p:grpSpPr bwMode="auto">
                <a:xfrm>
                  <a:off x="1308" y="0"/>
                  <a:ext cx="654" cy="403"/>
                  <a:chOff x="1308" y="0"/>
                  <a:chExt cx="654" cy="403"/>
                </a:xfrm>
              </p:grpSpPr>
              <p:sp>
                <p:nvSpPr>
                  <p:cNvPr id="34833" name="Rectangle 17"/>
                  <p:cNvSpPr>
                    <a:spLocks noChangeArrowheads="1"/>
                  </p:cNvSpPr>
                  <p:nvPr/>
                </p:nvSpPr>
                <p:spPr bwMode="auto">
                  <a:xfrm>
                    <a:off x="1351" y="0"/>
                    <a:ext cx="568" cy="403"/>
                  </a:xfrm>
                  <a:prstGeom prst="rect">
                    <a:avLst/>
                  </a:prstGeom>
                  <a:solidFill>
                    <a:srgbClr val="800000"/>
                  </a:solidFill>
                  <a:ln w="9525">
                    <a:noFill/>
                    <a:miter lim="800000"/>
                    <a:headEnd/>
                    <a:tailEnd/>
                  </a:ln>
                  <a:effectLst/>
                </p:spPr>
                <p:txBody>
                  <a:bodyPr/>
                  <a:lstStyle/>
                  <a:p>
                    <a:pPr algn="l"/>
                    <a:r>
                      <a:rPr lang="en-US" sz="1200" b="1" i="1">
                        <a:solidFill>
                          <a:srgbClr val="FFFFFF"/>
                        </a:solidFill>
                        <a:latin typeface="Times New Roman" pitchFamily="18" charset="0"/>
                        <a:cs typeface="Times New Roman" pitchFamily="18" charset="0"/>
                      </a:rPr>
                      <a:t>Boys 11-14    </a:t>
                    </a:r>
                    <a:endParaRPr lang="en-US" sz="1200" b="1">
                      <a:latin typeface="Times New Roman" pitchFamily="18" charset="0"/>
                      <a:cs typeface="Times New Roman" pitchFamily="18" charset="0"/>
                    </a:endParaRPr>
                  </a:p>
                  <a:p>
                    <a:pPr algn="l" eaLnBrk="0" hangingPunct="0"/>
                    <a:endParaRPr lang="en-US" sz="2400">
                      <a:latin typeface="Times New Roman" pitchFamily="18" charset="0"/>
                      <a:cs typeface="Times New Roman" pitchFamily="18" charset="0"/>
                    </a:endParaRPr>
                  </a:p>
                </p:txBody>
              </p:sp>
              <p:sp>
                <p:nvSpPr>
                  <p:cNvPr id="34834" name="Rectangle 18"/>
                  <p:cNvSpPr>
                    <a:spLocks noChangeArrowheads="1"/>
                  </p:cNvSpPr>
                  <p:nvPr/>
                </p:nvSpPr>
                <p:spPr bwMode="auto">
                  <a:xfrm>
                    <a:off x="1308" y="0"/>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4835" name="Group 19"/>
              <p:cNvGrpSpPr>
                <a:grpSpLocks/>
              </p:cNvGrpSpPr>
              <p:nvPr/>
            </p:nvGrpSpPr>
            <p:grpSpPr bwMode="auto">
              <a:xfrm>
                <a:off x="1962" y="0"/>
                <a:ext cx="654" cy="403"/>
                <a:chOff x="1962" y="0"/>
                <a:chExt cx="654" cy="403"/>
              </a:xfrm>
            </p:grpSpPr>
            <p:sp>
              <p:nvSpPr>
                <p:cNvPr id="34836" name="Rectangle 20"/>
                <p:cNvSpPr>
                  <a:spLocks noChangeArrowheads="1"/>
                </p:cNvSpPr>
                <p:nvPr/>
              </p:nvSpPr>
              <p:spPr bwMode="auto">
                <a:xfrm>
                  <a:off x="1962" y="0"/>
                  <a:ext cx="654" cy="403"/>
                </a:xfrm>
                <a:prstGeom prst="rect">
                  <a:avLst/>
                </a:prstGeom>
                <a:solidFill>
                  <a:srgbClr val="800000"/>
                </a:solidFill>
                <a:ln w="9525">
                  <a:noFill/>
                  <a:miter lim="800000"/>
                  <a:headEnd/>
                  <a:tailEnd/>
                </a:ln>
                <a:effectLst/>
              </p:spPr>
              <p:txBody>
                <a:bodyPr wrap="none"/>
                <a:lstStyle/>
                <a:p>
                  <a:endParaRPr lang="fa-IR"/>
                </a:p>
              </p:txBody>
            </p:sp>
            <p:grpSp>
              <p:nvGrpSpPr>
                <p:cNvPr id="34837" name="Group 21"/>
                <p:cNvGrpSpPr>
                  <a:grpSpLocks/>
                </p:cNvGrpSpPr>
                <p:nvPr/>
              </p:nvGrpSpPr>
              <p:grpSpPr bwMode="auto">
                <a:xfrm>
                  <a:off x="1962" y="0"/>
                  <a:ext cx="654" cy="403"/>
                  <a:chOff x="1962" y="0"/>
                  <a:chExt cx="654" cy="403"/>
                </a:xfrm>
              </p:grpSpPr>
              <p:sp>
                <p:nvSpPr>
                  <p:cNvPr id="34838" name="Rectangle 22"/>
                  <p:cNvSpPr>
                    <a:spLocks noChangeArrowheads="1"/>
                  </p:cNvSpPr>
                  <p:nvPr/>
                </p:nvSpPr>
                <p:spPr bwMode="auto">
                  <a:xfrm>
                    <a:off x="2005" y="0"/>
                    <a:ext cx="568" cy="403"/>
                  </a:xfrm>
                  <a:prstGeom prst="rect">
                    <a:avLst/>
                  </a:prstGeom>
                  <a:solidFill>
                    <a:srgbClr val="800000"/>
                  </a:solidFill>
                  <a:ln w="9525">
                    <a:noFill/>
                    <a:miter lim="800000"/>
                    <a:headEnd/>
                    <a:tailEnd/>
                  </a:ln>
                  <a:effectLst/>
                </p:spPr>
                <p:txBody>
                  <a:bodyPr/>
                  <a:lstStyle/>
                  <a:p>
                    <a:pPr algn="l"/>
                    <a:r>
                      <a:rPr lang="en-US" sz="1200" b="1" i="1">
                        <a:solidFill>
                          <a:srgbClr val="FFFFFF"/>
                        </a:solidFill>
                        <a:latin typeface="Times New Roman" pitchFamily="18" charset="0"/>
                        <a:cs typeface="Times New Roman" pitchFamily="18" charset="0"/>
                      </a:rPr>
                      <a:t>Boys 15-18</a:t>
                    </a:r>
                    <a:endParaRPr lang="en-US" sz="1200" b="1">
                      <a:latin typeface="Times New Roman" pitchFamily="18" charset="0"/>
                      <a:cs typeface="Times New Roman" pitchFamily="18" charset="0"/>
                    </a:endParaRPr>
                  </a:p>
                  <a:p>
                    <a:pPr algn="l" eaLnBrk="0" hangingPunct="0"/>
                    <a:endParaRPr lang="en-US" sz="2400">
                      <a:latin typeface="Times New Roman" pitchFamily="18" charset="0"/>
                      <a:cs typeface="Times New Roman" pitchFamily="18" charset="0"/>
                    </a:endParaRPr>
                  </a:p>
                </p:txBody>
              </p:sp>
              <p:sp>
                <p:nvSpPr>
                  <p:cNvPr id="34839" name="Rectangle 23"/>
                  <p:cNvSpPr>
                    <a:spLocks noChangeArrowheads="1"/>
                  </p:cNvSpPr>
                  <p:nvPr/>
                </p:nvSpPr>
                <p:spPr bwMode="auto">
                  <a:xfrm>
                    <a:off x="1962" y="0"/>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4840" name="Group 24"/>
              <p:cNvGrpSpPr>
                <a:grpSpLocks/>
              </p:cNvGrpSpPr>
              <p:nvPr/>
            </p:nvGrpSpPr>
            <p:grpSpPr bwMode="auto">
              <a:xfrm>
                <a:off x="2616" y="0"/>
                <a:ext cx="654" cy="403"/>
                <a:chOff x="2616" y="0"/>
                <a:chExt cx="654" cy="403"/>
              </a:xfrm>
            </p:grpSpPr>
            <p:sp>
              <p:nvSpPr>
                <p:cNvPr id="34841" name="Rectangle 25"/>
                <p:cNvSpPr>
                  <a:spLocks noChangeArrowheads="1"/>
                </p:cNvSpPr>
                <p:nvPr/>
              </p:nvSpPr>
              <p:spPr bwMode="auto">
                <a:xfrm>
                  <a:off x="2616" y="0"/>
                  <a:ext cx="654" cy="403"/>
                </a:xfrm>
                <a:prstGeom prst="rect">
                  <a:avLst/>
                </a:prstGeom>
                <a:solidFill>
                  <a:srgbClr val="800000"/>
                </a:solidFill>
                <a:ln w="9525">
                  <a:noFill/>
                  <a:miter lim="800000"/>
                  <a:headEnd/>
                  <a:tailEnd/>
                </a:ln>
                <a:effectLst/>
              </p:spPr>
              <p:txBody>
                <a:bodyPr wrap="none"/>
                <a:lstStyle/>
                <a:p>
                  <a:endParaRPr lang="fa-IR"/>
                </a:p>
              </p:txBody>
            </p:sp>
            <p:grpSp>
              <p:nvGrpSpPr>
                <p:cNvPr id="34842" name="Group 26"/>
                <p:cNvGrpSpPr>
                  <a:grpSpLocks/>
                </p:cNvGrpSpPr>
                <p:nvPr/>
              </p:nvGrpSpPr>
              <p:grpSpPr bwMode="auto">
                <a:xfrm>
                  <a:off x="2616" y="0"/>
                  <a:ext cx="654" cy="403"/>
                  <a:chOff x="2616" y="0"/>
                  <a:chExt cx="654" cy="403"/>
                </a:xfrm>
              </p:grpSpPr>
              <p:sp>
                <p:nvSpPr>
                  <p:cNvPr id="34843" name="Rectangle 27"/>
                  <p:cNvSpPr>
                    <a:spLocks noChangeArrowheads="1"/>
                  </p:cNvSpPr>
                  <p:nvPr/>
                </p:nvSpPr>
                <p:spPr bwMode="auto">
                  <a:xfrm>
                    <a:off x="2659" y="0"/>
                    <a:ext cx="568" cy="403"/>
                  </a:xfrm>
                  <a:prstGeom prst="rect">
                    <a:avLst/>
                  </a:prstGeom>
                  <a:solidFill>
                    <a:srgbClr val="800000"/>
                  </a:solidFill>
                  <a:ln w="9525">
                    <a:noFill/>
                    <a:miter lim="800000"/>
                    <a:headEnd/>
                    <a:tailEnd/>
                  </a:ln>
                  <a:effectLst/>
                </p:spPr>
                <p:txBody>
                  <a:bodyPr/>
                  <a:lstStyle/>
                  <a:p>
                    <a:pPr algn="l"/>
                    <a:r>
                      <a:rPr lang="en-US" sz="1200" b="1" i="1">
                        <a:solidFill>
                          <a:srgbClr val="FFFFFF"/>
                        </a:solidFill>
                        <a:latin typeface="Times New Roman" pitchFamily="18" charset="0"/>
                        <a:cs typeface="Times New Roman" pitchFamily="18" charset="0"/>
                      </a:rPr>
                      <a:t>Girls 11-14</a:t>
                    </a:r>
                    <a:endParaRPr lang="en-US" sz="1200" b="1">
                      <a:latin typeface="Times New Roman" pitchFamily="18" charset="0"/>
                      <a:cs typeface="Times New Roman" pitchFamily="18" charset="0"/>
                    </a:endParaRPr>
                  </a:p>
                  <a:p>
                    <a:pPr algn="l" eaLnBrk="0" hangingPunct="0"/>
                    <a:endParaRPr lang="en-US" sz="2400">
                      <a:latin typeface="Times New Roman" pitchFamily="18" charset="0"/>
                      <a:cs typeface="Times New Roman" pitchFamily="18" charset="0"/>
                    </a:endParaRPr>
                  </a:p>
                </p:txBody>
              </p:sp>
              <p:sp>
                <p:nvSpPr>
                  <p:cNvPr id="34844" name="Rectangle 28"/>
                  <p:cNvSpPr>
                    <a:spLocks noChangeArrowheads="1"/>
                  </p:cNvSpPr>
                  <p:nvPr/>
                </p:nvSpPr>
                <p:spPr bwMode="auto">
                  <a:xfrm>
                    <a:off x="2616" y="0"/>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4845" name="Group 29"/>
              <p:cNvGrpSpPr>
                <a:grpSpLocks/>
              </p:cNvGrpSpPr>
              <p:nvPr/>
            </p:nvGrpSpPr>
            <p:grpSpPr bwMode="auto">
              <a:xfrm>
                <a:off x="3270" y="0"/>
                <a:ext cx="654" cy="403"/>
                <a:chOff x="3270" y="0"/>
                <a:chExt cx="654" cy="403"/>
              </a:xfrm>
            </p:grpSpPr>
            <p:sp>
              <p:nvSpPr>
                <p:cNvPr id="34846" name="Rectangle 30"/>
                <p:cNvSpPr>
                  <a:spLocks noChangeArrowheads="1"/>
                </p:cNvSpPr>
                <p:nvPr/>
              </p:nvSpPr>
              <p:spPr bwMode="auto">
                <a:xfrm>
                  <a:off x="3270" y="0"/>
                  <a:ext cx="654" cy="403"/>
                </a:xfrm>
                <a:prstGeom prst="rect">
                  <a:avLst/>
                </a:prstGeom>
                <a:solidFill>
                  <a:srgbClr val="800000"/>
                </a:solidFill>
                <a:ln w="9525">
                  <a:noFill/>
                  <a:miter lim="800000"/>
                  <a:headEnd/>
                  <a:tailEnd/>
                </a:ln>
                <a:effectLst/>
              </p:spPr>
              <p:txBody>
                <a:bodyPr wrap="none"/>
                <a:lstStyle/>
                <a:p>
                  <a:endParaRPr lang="fa-IR"/>
                </a:p>
              </p:txBody>
            </p:sp>
            <p:grpSp>
              <p:nvGrpSpPr>
                <p:cNvPr id="34847" name="Group 31"/>
                <p:cNvGrpSpPr>
                  <a:grpSpLocks/>
                </p:cNvGrpSpPr>
                <p:nvPr/>
              </p:nvGrpSpPr>
              <p:grpSpPr bwMode="auto">
                <a:xfrm>
                  <a:off x="3270" y="0"/>
                  <a:ext cx="654" cy="403"/>
                  <a:chOff x="3270" y="0"/>
                  <a:chExt cx="654" cy="403"/>
                </a:xfrm>
              </p:grpSpPr>
              <p:sp>
                <p:nvSpPr>
                  <p:cNvPr id="34848" name="Rectangle 32"/>
                  <p:cNvSpPr>
                    <a:spLocks noChangeArrowheads="1"/>
                  </p:cNvSpPr>
                  <p:nvPr/>
                </p:nvSpPr>
                <p:spPr bwMode="auto">
                  <a:xfrm>
                    <a:off x="3313" y="0"/>
                    <a:ext cx="568" cy="403"/>
                  </a:xfrm>
                  <a:prstGeom prst="rect">
                    <a:avLst/>
                  </a:prstGeom>
                  <a:solidFill>
                    <a:srgbClr val="800000"/>
                  </a:solidFill>
                  <a:ln w="9525">
                    <a:noFill/>
                    <a:miter lim="800000"/>
                    <a:headEnd/>
                    <a:tailEnd/>
                  </a:ln>
                  <a:effectLst/>
                </p:spPr>
                <p:txBody>
                  <a:bodyPr/>
                  <a:lstStyle/>
                  <a:p>
                    <a:pPr algn="l"/>
                    <a:r>
                      <a:rPr lang="en-US" sz="1200" b="1" i="1">
                        <a:solidFill>
                          <a:srgbClr val="FFFFFF"/>
                        </a:solidFill>
                        <a:latin typeface="Times New Roman" pitchFamily="18" charset="0"/>
                        <a:cs typeface="Times New Roman" pitchFamily="18" charset="0"/>
                      </a:rPr>
                      <a:t>Girls 15-18</a:t>
                    </a:r>
                    <a:endParaRPr lang="en-US" sz="1200" b="1">
                      <a:latin typeface="Times New Roman" pitchFamily="18" charset="0"/>
                      <a:cs typeface="Times New Roman" pitchFamily="18" charset="0"/>
                    </a:endParaRPr>
                  </a:p>
                  <a:p>
                    <a:pPr algn="l" eaLnBrk="0" hangingPunct="0"/>
                    <a:endParaRPr lang="en-US" sz="2400">
                      <a:latin typeface="Times New Roman" pitchFamily="18" charset="0"/>
                      <a:cs typeface="Times New Roman" pitchFamily="18" charset="0"/>
                    </a:endParaRPr>
                  </a:p>
                </p:txBody>
              </p:sp>
              <p:sp>
                <p:nvSpPr>
                  <p:cNvPr id="34849" name="Rectangle 33"/>
                  <p:cNvSpPr>
                    <a:spLocks noChangeArrowheads="1"/>
                  </p:cNvSpPr>
                  <p:nvPr/>
                </p:nvSpPr>
                <p:spPr bwMode="auto">
                  <a:xfrm>
                    <a:off x="3270" y="0"/>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4850" name="Group 34"/>
              <p:cNvGrpSpPr>
                <a:grpSpLocks/>
              </p:cNvGrpSpPr>
              <p:nvPr/>
            </p:nvGrpSpPr>
            <p:grpSpPr bwMode="auto">
              <a:xfrm>
                <a:off x="0" y="403"/>
                <a:ext cx="654" cy="403"/>
                <a:chOff x="0" y="403"/>
                <a:chExt cx="654" cy="403"/>
              </a:xfrm>
            </p:grpSpPr>
            <p:sp>
              <p:nvSpPr>
                <p:cNvPr id="34851" name="Rectangle 35"/>
                <p:cNvSpPr>
                  <a:spLocks noChangeArrowheads="1"/>
                </p:cNvSpPr>
                <p:nvPr/>
              </p:nvSpPr>
              <p:spPr bwMode="auto">
                <a:xfrm>
                  <a:off x="0" y="403"/>
                  <a:ext cx="654" cy="403"/>
                </a:xfrm>
                <a:prstGeom prst="rect">
                  <a:avLst/>
                </a:prstGeom>
                <a:solidFill>
                  <a:srgbClr val="FFFFEF"/>
                </a:solidFill>
                <a:ln w="9525">
                  <a:noFill/>
                  <a:miter lim="800000"/>
                  <a:headEnd/>
                  <a:tailEnd/>
                </a:ln>
                <a:effectLst/>
              </p:spPr>
              <p:txBody>
                <a:bodyPr wrap="none"/>
                <a:lstStyle/>
                <a:p>
                  <a:endParaRPr lang="fa-IR"/>
                </a:p>
              </p:txBody>
            </p:sp>
            <p:grpSp>
              <p:nvGrpSpPr>
                <p:cNvPr id="34852" name="Group 36"/>
                <p:cNvGrpSpPr>
                  <a:grpSpLocks/>
                </p:cNvGrpSpPr>
                <p:nvPr/>
              </p:nvGrpSpPr>
              <p:grpSpPr bwMode="auto">
                <a:xfrm>
                  <a:off x="0" y="403"/>
                  <a:ext cx="654" cy="403"/>
                  <a:chOff x="0" y="403"/>
                  <a:chExt cx="654" cy="403"/>
                </a:xfrm>
              </p:grpSpPr>
              <p:sp>
                <p:nvSpPr>
                  <p:cNvPr id="34853" name="Rectangle 37"/>
                  <p:cNvSpPr>
                    <a:spLocks noChangeArrowheads="1"/>
                  </p:cNvSpPr>
                  <p:nvPr/>
                </p:nvSpPr>
                <p:spPr bwMode="auto">
                  <a:xfrm>
                    <a:off x="43" y="403"/>
                    <a:ext cx="568" cy="403"/>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 </a:t>
                    </a:r>
                  </a:p>
                  <a:p>
                    <a:pPr algn="l" eaLnBrk="0" hangingPunct="0"/>
                    <a:endParaRPr lang="en-US" sz="2400">
                      <a:latin typeface="Times New Roman" pitchFamily="18" charset="0"/>
                      <a:cs typeface="Times New Roman" pitchFamily="18" charset="0"/>
                    </a:endParaRPr>
                  </a:p>
                </p:txBody>
              </p:sp>
              <p:sp>
                <p:nvSpPr>
                  <p:cNvPr id="34854" name="Rectangle 38"/>
                  <p:cNvSpPr>
                    <a:spLocks noChangeArrowheads="1"/>
                  </p:cNvSpPr>
                  <p:nvPr/>
                </p:nvSpPr>
                <p:spPr bwMode="auto">
                  <a:xfrm>
                    <a:off x="0" y="403"/>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4855" name="Group 39"/>
              <p:cNvGrpSpPr>
                <a:grpSpLocks/>
              </p:cNvGrpSpPr>
              <p:nvPr/>
            </p:nvGrpSpPr>
            <p:grpSpPr bwMode="auto">
              <a:xfrm>
                <a:off x="654" y="403"/>
                <a:ext cx="654" cy="403"/>
                <a:chOff x="654" y="403"/>
                <a:chExt cx="654" cy="403"/>
              </a:xfrm>
            </p:grpSpPr>
            <p:sp>
              <p:nvSpPr>
                <p:cNvPr id="34856" name="Rectangle 40"/>
                <p:cNvSpPr>
                  <a:spLocks noChangeArrowheads="1"/>
                </p:cNvSpPr>
                <p:nvPr/>
              </p:nvSpPr>
              <p:spPr bwMode="auto">
                <a:xfrm>
                  <a:off x="654" y="403"/>
                  <a:ext cx="654" cy="403"/>
                </a:xfrm>
                <a:prstGeom prst="rect">
                  <a:avLst/>
                </a:prstGeom>
                <a:solidFill>
                  <a:srgbClr val="FFFFEF"/>
                </a:solidFill>
                <a:ln w="9525">
                  <a:noFill/>
                  <a:miter lim="800000"/>
                  <a:headEnd/>
                  <a:tailEnd/>
                </a:ln>
                <a:effectLst/>
              </p:spPr>
              <p:txBody>
                <a:bodyPr wrap="none"/>
                <a:lstStyle/>
                <a:p>
                  <a:endParaRPr lang="fa-IR"/>
                </a:p>
              </p:txBody>
            </p:sp>
            <p:grpSp>
              <p:nvGrpSpPr>
                <p:cNvPr id="34857" name="Group 41"/>
                <p:cNvGrpSpPr>
                  <a:grpSpLocks/>
                </p:cNvGrpSpPr>
                <p:nvPr/>
              </p:nvGrpSpPr>
              <p:grpSpPr bwMode="auto">
                <a:xfrm>
                  <a:off x="654" y="403"/>
                  <a:ext cx="654" cy="403"/>
                  <a:chOff x="654" y="403"/>
                  <a:chExt cx="654" cy="403"/>
                </a:xfrm>
              </p:grpSpPr>
              <p:sp>
                <p:nvSpPr>
                  <p:cNvPr id="34858" name="Rectangle 42"/>
                  <p:cNvSpPr>
                    <a:spLocks noChangeArrowheads="1"/>
                  </p:cNvSpPr>
                  <p:nvPr/>
                </p:nvSpPr>
                <p:spPr bwMode="auto">
                  <a:xfrm>
                    <a:off x="697" y="403"/>
                    <a:ext cx="568" cy="403"/>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 </a:t>
                    </a:r>
                  </a:p>
                  <a:p>
                    <a:pPr algn="l" eaLnBrk="0" hangingPunct="0"/>
                    <a:endParaRPr lang="en-US" sz="2400">
                      <a:latin typeface="Times New Roman" pitchFamily="18" charset="0"/>
                      <a:cs typeface="Times New Roman" pitchFamily="18" charset="0"/>
                    </a:endParaRPr>
                  </a:p>
                </p:txBody>
              </p:sp>
              <p:sp>
                <p:nvSpPr>
                  <p:cNvPr id="34859" name="Rectangle 43"/>
                  <p:cNvSpPr>
                    <a:spLocks noChangeArrowheads="1"/>
                  </p:cNvSpPr>
                  <p:nvPr/>
                </p:nvSpPr>
                <p:spPr bwMode="auto">
                  <a:xfrm>
                    <a:off x="654" y="403"/>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4860" name="Group 44"/>
              <p:cNvGrpSpPr>
                <a:grpSpLocks/>
              </p:cNvGrpSpPr>
              <p:nvPr/>
            </p:nvGrpSpPr>
            <p:grpSpPr bwMode="auto">
              <a:xfrm>
                <a:off x="1308" y="403"/>
                <a:ext cx="654" cy="403"/>
                <a:chOff x="1308" y="403"/>
                <a:chExt cx="654" cy="403"/>
              </a:xfrm>
            </p:grpSpPr>
            <p:sp>
              <p:nvSpPr>
                <p:cNvPr id="34861" name="Rectangle 45"/>
                <p:cNvSpPr>
                  <a:spLocks noChangeArrowheads="1"/>
                </p:cNvSpPr>
                <p:nvPr/>
              </p:nvSpPr>
              <p:spPr bwMode="auto">
                <a:xfrm>
                  <a:off x="1308" y="403"/>
                  <a:ext cx="654" cy="403"/>
                </a:xfrm>
                <a:prstGeom prst="rect">
                  <a:avLst/>
                </a:prstGeom>
                <a:solidFill>
                  <a:srgbClr val="FFFFEF"/>
                </a:solidFill>
                <a:ln w="9525">
                  <a:noFill/>
                  <a:miter lim="800000"/>
                  <a:headEnd/>
                  <a:tailEnd/>
                </a:ln>
                <a:effectLst/>
              </p:spPr>
              <p:txBody>
                <a:bodyPr wrap="none"/>
                <a:lstStyle/>
                <a:p>
                  <a:endParaRPr lang="fa-IR"/>
                </a:p>
              </p:txBody>
            </p:sp>
            <p:grpSp>
              <p:nvGrpSpPr>
                <p:cNvPr id="34862" name="Group 46"/>
                <p:cNvGrpSpPr>
                  <a:grpSpLocks/>
                </p:cNvGrpSpPr>
                <p:nvPr/>
              </p:nvGrpSpPr>
              <p:grpSpPr bwMode="auto">
                <a:xfrm>
                  <a:off x="1308" y="403"/>
                  <a:ext cx="654" cy="403"/>
                  <a:chOff x="1308" y="403"/>
                  <a:chExt cx="654" cy="403"/>
                </a:xfrm>
              </p:grpSpPr>
              <p:sp>
                <p:nvSpPr>
                  <p:cNvPr id="34863" name="Rectangle 47"/>
                  <p:cNvSpPr>
                    <a:spLocks noChangeArrowheads="1"/>
                  </p:cNvSpPr>
                  <p:nvPr/>
                </p:nvSpPr>
                <p:spPr bwMode="auto">
                  <a:xfrm>
                    <a:off x="1351" y="403"/>
                    <a:ext cx="568" cy="403"/>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 </a:t>
                    </a:r>
                  </a:p>
                  <a:p>
                    <a:pPr algn="l" eaLnBrk="0" hangingPunct="0"/>
                    <a:endParaRPr lang="en-US" sz="2400">
                      <a:latin typeface="Times New Roman" pitchFamily="18" charset="0"/>
                      <a:cs typeface="Times New Roman" pitchFamily="18" charset="0"/>
                    </a:endParaRPr>
                  </a:p>
                </p:txBody>
              </p:sp>
              <p:sp>
                <p:nvSpPr>
                  <p:cNvPr id="34864" name="Rectangle 48"/>
                  <p:cNvSpPr>
                    <a:spLocks noChangeArrowheads="1"/>
                  </p:cNvSpPr>
                  <p:nvPr/>
                </p:nvSpPr>
                <p:spPr bwMode="auto">
                  <a:xfrm>
                    <a:off x="1308" y="403"/>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4865" name="Group 49"/>
              <p:cNvGrpSpPr>
                <a:grpSpLocks/>
              </p:cNvGrpSpPr>
              <p:nvPr/>
            </p:nvGrpSpPr>
            <p:grpSpPr bwMode="auto">
              <a:xfrm>
                <a:off x="1962" y="403"/>
                <a:ext cx="654" cy="403"/>
                <a:chOff x="1962" y="403"/>
                <a:chExt cx="654" cy="403"/>
              </a:xfrm>
            </p:grpSpPr>
            <p:sp>
              <p:nvSpPr>
                <p:cNvPr id="34866" name="Rectangle 50"/>
                <p:cNvSpPr>
                  <a:spLocks noChangeArrowheads="1"/>
                </p:cNvSpPr>
                <p:nvPr/>
              </p:nvSpPr>
              <p:spPr bwMode="auto">
                <a:xfrm>
                  <a:off x="1962" y="403"/>
                  <a:ext cx="654" cy="403"/>
                </a:xfrm>
                <a:prstGeom prst="rect">
                  <a:avLst/>
                </a:prstGeom>
                <a:solidFill>
                  <a:srgbClr val="FFFFEF"/>
                </a:solidFill>
                <a:ln w="9525">
                  <a:noFill/>
                  <a:miter lim="800000"/>
                  <a:headEnd/>
                  <a:tailEnd/>
                </a:ln>
                <a:effectLst/>
              </p:spPr>
              <p:txBody>
                <a:bodyPr wrap="none"/>
                <a:lstStyle/>
                <a:p>
                  <a:endParaRPr lang="fa-IR"/>
                </a:p>
              </p:txBody>
            </p:sp>
            <p:grpSp>
              <p:nvGrpSpPr>
                <p:cNvPr id="34867" name="Group 51"/>
                <p:cNvGrpSpPr>
                  <a:grpSpLocks/>
                </p:cNvGrpSpPr>
                <p:nvPr/>
              </p:nvGrpSpPr>
              <p:grpSpPr bwMode="auto">
                <a:xfrm>
                  <a:off x="1962" y="403"/>
                  <a:ext cx="654" cy="403"/>
                  <a:chOff x="1962" y="403"/>
                  <a:chExt cx="654" cy="403"/>
                </a:xfrm>
              </p:grpSpPr>
              <p:sp>
                <p:nvSpPr>
                  <p:cNvPr id="34868" name="Rectangle 52"/>
                  <p:cNvSpPr>
                    <a:spLocks noChangeArrowheads="1"/>
                  </p:cNvSpPr>
                  <p:nvPr/>
                </p:nvSpPr>
                <p:spPr bwMode="auto">
                  <a:xfrm>
                    <a:off x="2005" y="403"/>
                    <a:ext cx="568" cy="403"/>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 </a:t>
                    </a:r>
                  </a:p>
                  <a:p>
                    <a:pPr algn="l" eaLnBrk="0" hangingPunct="0"/>
                    <a:endParaRPr lang="en-US" sz="2400">
                      <a:latin typeface="Times New Roman" pitchFamily="18" charset="0"/>
                      <a:cs typeface="Times New Roman" pitchFamily="18" charset="0"/>
                    </a:endParaRPr>
                  </a:p>
                </p:txBody>
              </p:sp>
              <p:sp>
                <p:nvSpPr>
                  <p:cNvPr id="34869" name="Rectangle 53"/>
                  <p:cNvSpPr>
                    <a:spLocks noChangeArrowheads="1"/>
                  </p:cNvSpPr>
                  <p:nvPr/>
                </p:nvSpPr>
                <p:spPr bwMode="auto">
                  <a:xfrm>
                    <a:off x="1962" y="403"/>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4870" name="Group 54"/>
              <p:cNvGrpSpPr>
                <a:grpSpLocks/>
              </p:cNvGrpSpPr>
              <p:nvPr/>
            </p:nvGrpSpPr>
            <p:grpSpPr bwMode="auto">
              <a:xfrm>
                <a:off x="2616" y="403"/>
                <a:ext cx="654" cy="403"/>
                <a:chOff x="2616" y="403"/>
                <a:chExt cx="654" cy="403"/>
              </a:xfrm>
            </p:grpSpPr>
            <p:sp>
              <p:nvSpPr>
                <p:cNvPr id="34871" name="Rectangle 55"/>
                <p:cNvSpPr>
                  <a:spLocks noChangeArrowheads="1"/>
                </p:cNvSpPr>
                <p:nvPr/>
              </p:nvSpPr>
              <p:spPr bwMode="auto">
                <a:xfrm>
                  <a:off x="2616" y="403"/>
                  <a:ext cx="654" cy="403"/>
                </a:xfrm>
                <a:prstGeom prst="rect">
                  <a:avLst/>
                </a:prstGeom>
                <a:solidFill>
                  <a:srgbClr val="FFFFEF"/>
                </a:solidFill>
                <a:ln w="9525">
                  <a:noFill/>
                  <a:miter lim="800000"/>
                  <a:headEnd/>
                  <a:tailEnd/>
                </a:ln>
                <a:effectLst/>
              </p:spPr>
              <p:txBody>
                <a:bodyPr wrap="none"/>
                <a:lstStyle/>
                <a:p>
                  <a:endParaRPr lang="fa-IR"/>
                </a:p>
              </p:txBody>
            </p:sp>
            <p:grpSp>
              <p:nvGrpSpPr>
                <p:cNvPr id="34872" name="Group 56"/>
                <p:cNvGrpSpPr>
                  <a:grpSpLocks/>
                </p:cNvGrpSpPr>
                <p:nvPr/>
              </p:nvGrpSpPr>
              <p:grpSpPr bwMode="auto">
                <a:xfrm>
                  <a:off x="2616" y="403"/>
                  <a:ext cx="654" cy="403"/>
                  <a:chOff x="2616" y="403"/>
                  <a:chExt cx="654" cy="403"/>
                </a:xfrm>
              </p:grpSpPr>
              <p:sp>
                <p:nvSpPr>
                  <p:cNvPr id="34873" name="Rectangle 57"/>
                  <p:cNvSpPr>
                    <a:spLocks noChangeArrowheads="1"/>
                  </p:cNvSpPr>
                  <p:nvPr/>
                </p:nvSpPr>
                <p:spPr bwMode="auto">
                  <a:xfrm>
                    <a:off x="2659" y="403"/>
                    <a:ext cx="568" cy="403"/>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 </a:t>
                    </a:r>
                  </a:p>
                  <a:p>
                    <a:pPr algn="l" eaLnBrk="0" hangingPunct="0"/>
                    <a:endParaRPr lang="en-US" sz="2400">
                      <a:latin typeface="Times New Roman" pitchFamily="18" charset="0"/>
                      <a:cs typeface="Times New Roman" pitchFamily="18" charset="0"/>
                    </a:endParaRPr>
                  </a:p>
                </p:txBody>
              </p:sp>
              <p:sp>
                <p:nvSpPr>
                  <p:cNvPr id="34874" name="Rectangle 58"/>
                  <p:cNvSpPr>
                    <a:spLocks noChangeArrowheads="1"/>
                  </p:cNvSpPr>
                  <p:nvPr/>
                </p:nvSpPr>
                <p:spPr bwMode="auto">
                  <a:xfrm>
                    <a:off x="2616" y="403"/>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4875" name="Group 59"/>
              <p:cNvGrpSpPr>
                <a:grpSpLocks/>
              </p:cNvGrpSpPr>
              <p:nvPr/>
            </p:nvGrpSpPr>
            <p:grpSpPr bwMode="auto">
              <a:xfrm>
                <a:off x="3270" y="403"/>
                <a:ext cx="654" cy="403"/>
                <a:chOff x="3270" y="403"/>
                <a:chExt cx="654" cy="403"/>
              </a:xfrm>
            </p:grpSpPr>
            <p:sp>
              <p:nvSpPr>
                <p:cNvPr id="34876" name="Rectangle 60"/>
                <p:cNvSpPr>
                  <a:spLocks noChangeArrowheads="1"/>
                </p:cNvSpPr>
                <p:nvPr/>
              </p:nvSpPr>
              <p:spPr bwMode="auto">
                <a:xfrm>
                  <a:off x="3270" y="403"/>
                  <a:ext cx="654" cy="403"/>
                </a:xfrm>
                <a:prstGeom prst="rect">
                  <a:avLst/>
                </a:prstGeom>
                <a:solidFill>
                  <a:srgbClr val="FFFFEF"/>
                </a:solidFill>
                <a:ln w="9525">
                  <a:noFill/>
                  <a:miter lim="800000"/>
                  <a:headEnd/>
                  <a:tailEnd/>
                </a:ln>
                <a:effectLst/>
              </p:spPr>
              <p:txBody>
                <a:bodyPr wrap="none"/>
                <a:lstStyle/>
                <a:p>
                  <a:endParaRPr lang="fa-IR"/>
                </a:p>
              </p:txBody>
            </p:sp>
            <p:grpSp>
              <p:nvGrpSpPr>
                <p:cNvPr id="34877" name="Group 61"/>
                <p:cNvGrpSpPr>
                  <a:grpSpLocks/>
                </p:cNvGrpSpPr>
                <p:nvPr/>
              </p:nvGrpSpPr>
              <p:grpSpPr bwMode="auto">
                <a:xfrm>
                  <a:off x="3270" y="403"/>
                  <a:ext cx="654" cy="403"/>
                  <a:chOff x="3270" y="403"/>
                  <a:chExt cx="654" cy="403"/>
                </a:xfrm>
              </p:grpSpPr>
              <p:sp>
                <p:nvSpPr>
                  <p:cNvPr id="34878" name="Rectangle 62"/>
                  <p:cNvSpPr>
                    <a:spLocks noChangeArrowheads="1"/>
                  </p:cNvSpPr>
                  <p:nvPr/>
                </p:nvSpPr>
                <p:spPr bwMode="auto">
                  <a:xfrm>
                    <a:off x="3313" y="403"/>
                    <a:ext cx="568" cy="403"/>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 </a:t>
                    </a:r>
                  </a:p>
                  <a:p>
                    <a:pPr algn="l" eaLnBrk="0" hangingPunct="0"/>
                    <a:endParaRPr lang="en-US" sz="2400">
                      <a:latin typeface="Times New Roman" pitchFamily="18" charset="0"/>
                      <a:cs typeface="Times New Roman" pitchFamily="18" charset="0"/>
                    </a:endParaRPr>
                  </a:p>
                </p:txBody>
              </p:sp>
              <p:sp>
                <p:nvSpPr>
                  <p:cNvPr id="34879" name="Rectangle 63"/>
                  <p:cNvSpPr>
                    <a:spLocks noChangeArrowheads="1"/>
                  </p:cNvSpPr>
                  <p:nvPr/>
                </p:nvSpPr>
                <p:spPr bwMode="auto">
                  <a:xfrm>
                    <a:off x="3270" y="403"/>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4880" name="Group 64"/>
              <p:cNvGrpSpPr>
                <a:grpSpLocks/>
              </p:cNvGrpSpPr>
              <p:nvPr/>
            </p:nvGrpSpPr>
            <p:grpSpPr bwMode="auto">
              <a:xfrm>
                <a:off x="0" y="806"/>
                <a:ext cx="654" cy="518"/>
                <a:chOff x="0" y="806"/>
                <a:chExt cx="654" cy="518"/>
              </a:xfrm>
            </p:grpSpPr>
            <p:sp>
              <p:nvSpPr>
                <p:cNvPr id="34881" name="Rectangle 65"/>
                <p:cNvSpPr>
                  <a:spLocks noChangeArrowheads="1"/>
                </p:cNvSpPr>
                <p:nvPr/>
              </p:nvSpPr>
              <p:spPr bwMode="auto">
                <a:xfrm>
                  <a:off x="0" y="806"/>
                  <a:ext cx="654" cy="518"/>
                </a:xfrm>
                <a:prstGeom prst="rect">
                  <a:avLst/>
                </a:prstGeom>
                <a:solidFill>
                  <a:srgbClr val="FFFFEF"/>
                </a:solidFill>
                <a:ln w="9525">
                  <a:noFill/>
                  <a:miter lim="800000"/>
                  <a:headEnd/>
                  <a:tailEnd/>
                </a:ln>
                <a:effectLst/>
              </p:spPr>
              <p:txBody>
                <a:bodyPr wrap="none"/>
                <a:lstStyle/>
                <a:p>
                  <a:endParaRPr lang="fa-IR"/>
                </a:p>
              </p:txBody>
            </p:sp>
            <p:grpSp>
              <p:nvGrpSpPr>
                <p:cNvPr id="34882" name="Group 66"/>
                <p:cNvGrpSpPr>
                  <a:grpSpLocks/>
                </p:cNvGrpSpPr>
                <p:nvPr/>
              </p:nvGrpSpPr>
              <p:grpSpPr bwMode="auto">
                <a:xfrm>
                  <a:off x="0" y="806"/>
                  <a:ext cx="654" cy="518"/>
                  <a:chOff x="0" y="806"/>
                  <a:chExt cx="654" cy="518"/>
                </a:xfrm>
              </p:grpSpPr>
              <p:sp>
                <p:nvSpPr>
                  <p:cNvPr id="34883" name="Rectangle 67"/>
                  <p:cNvSpPr>
                    <a:spLocks noChangeArrowheads="1"/>
                  </p:cNvSpPr>
                  <p:nvPr/>
                </p:nvSpPr>
                <p:spPr bwMode="auto">
                  <a:xfrm>
                    <a:off x="43" y="806"/>
                    <a:ext cx="568" cy="518"/>
                  </a:xfrm>
                  <a:prstGeom prst="rect">
                    <a:avLst/>
                  </a:prstGeom>
                  <a:solidFill>
                    <a:srgbClr val="FFFFEF"/>
                  </a:solidFill>
                  <a:ln w="9525">
                    <a:noFill/>
                    <a:miter lim="800000"/>
                    <a:headEnd/>
                    <a:tailEnd/>
                  </a:ln>
                  <a:effectLst/>
                </p:spPr>
                <p:txBody>
                  <a:bodyPr/>
                  <a:lstStyle/>
                  <a:p>
                    <a:pPr algn="l"/>
                    <a:r>
                      <a:rPr lang="en-US" sz="1200" b="1" i="1">
                        <a:latin typeface="Times New Roman" pitchFamily="18" charset="0"/>
                        <a:cs typeface="Times New Roman" pitchFamily="18" charset="0"/>
                      </a:rPr>
                      <a:t>Energy(kcal)</a:t>
                    </a:r>
                    <a:endParaRPr lang="en-US" sz="1200" b="1">
                      <a:latin typeface="Times New Roman" pitchFamily="18" charset="0"/>
                      <a:cs typeface="Times New Roman" pitchFamily="18" charset="0"/>
                    </a:endParaRPr>
                  </a:p>
                  <a:p>
                    <a:pPr algn="l" eaLnBrk="0" hangingPunct="0"/>
                    <a:endParaRPr lang="en-US" sz="2400">
                      <a:latin typeface="Times New Roman" pitchFamily="18" charset="0"/>
                      <a:cs typeface="Times New Roman" pitchFamily="18" charset="0"/>
                    </a:endParaRPr>
                  </a:p>
                </p:txBody>
              </p:sp>
              <p:sp>
                <p:nvSpPr>
                  <p:cNvPr id="34884" name="Rectangle 68"/>
                  <p:cNvSpPr>
                    <a:spLocks noChangeArrowheads="1"/>
                  </p:cNvSpPr>
                  <p:nvPr/>
                </p:nvSpPr>
                <p:spPr bwMode="auto">
                  <a:xfrm>
                    <a:off x="0" y="806"/>
                    <a:ext cx="654" cy="518"/>
                  </a:xfrm>
                  <a:prstGeom prst="rect">
                    <a:avLst/>
                  </a:prstGeom>
                  <a:noFill/>
                  <a:ln w="7">
                    <a:solidFill>
                      <a:srgbClr val="A0A0A0"/>
                    </a:solidFill>
                    <a:miter lim="800000"/>
                    <a:headEnd/>
                    <a:tailEnd/>
                  </a:ln>
                  <a:effectLst/>
                </p:spPr>
                <p:txBody>
                  <a:bodyPr wrap="none"/>
                  <a:lstStyle/>
                  <a:p>
                    <a:endParaRPr lang="fa-IR"/>
                  </a:p>
                </p:txBody>
              </p:sp>
            </p:grpSp>
          </p:grpSp>
          <p:grpSp>
            <p:nvGrpSpPr>
              <p:cNvPr id="34885" name="Group 69"/>
              <p:cNvGrpSpPr>
                <a:grpSpLocks/>
              </p:cNvGrpSpPr>
              <p:nvPr/>
            </p:nvGrpSpPr>
            <p:grpSpPr bwMode="auto">
              <a:xfrm>
                <a:off x="654" y="806"/>
                <a:ext cx="654" cy="518"/>
                <a:chOff x="654" y="806"/>
                <a:chExt cx="654" cy="518"/>
              </a:xfrm>
            </p:grpSpPr>
            <p:sp>
              <p:nvSpPr>
                <p:cNvPr id="34886" name="Rectangle 70"/>
                <p:cNvSpPr>
                  <a:spLocks noChangeArrowheads="1"/>
                </p:cNvSpPr>
                <p:nvPr/>
              </p:nvSpPr>
              <p:spPr bwMode="auto">
                <a:xfrm>
                  <a:off x="654" y="806"/>
                  <a:ext cx="654" cy="518"/>
                </a:xfrm>
                <a:prstGeom prst="rect">
                  <a:avLst/>
                </a:prstGeom>
                <a:solidFill>
                  <a:srgbClr val="FFFFEF"/>
                </a:solidFill>
                <a:ln w="9525">
                  <a:noFill/>
                  <a:miter lim="800000"/>
                  <a:headEnd/>
                  <a:tailEnd/>
                </a:ln>
                <a:effectLst/>
              </p:spPr>
              <p:txBody>
                <a:bodyPr wrap="none"/>
                <a:lstStyle/>
                <a:p>
                  <a:endParaRPr lang="fa-IR"/>
                </a:p>
              </p:txBody>
            </p:sp>
            <p:grpSp>
              <p:nvGrpSpPr>
                <p:cNvPr id="34887" name="Group 71"/>
                <p:cNvGrpSpPr>
                  <a:grpSpLocks/>
                </p:cNvGrpSpPr>
                <p:nvPr/>
              </p:nvGrpSpPr>
              <p:grpSpPr bwMode="auto">
                <a:xfrm>
                  <a:off x="654" y="806"/>
                  <a:ext cx="654" cy="518"/>
                  <a:chOff x="654" y="806"/>
                  <a:chExt cx="654" cy="518"/>
                </a:xfrm>
              </p:grpSpPr>
              <p:sp>
                <p:nvSpPr>
                  <p:cNvPr id="34888" name="Rectangle 72"/>
                  <p:cNvSpPr>
                    <a:spLocks noChangeArrowheads="1"/>
                  </p:cNvSpPr>
                  <p:nvPr/>
                </p:nvSpPr>
                <p:spPr bwMode="auto">
                  <a:xfrm>
                    <a:off x="697" y="806"/>
                    <a:ext cx="568" cy="518"/>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2000</a:t>
                    </a:r>
                  </a:p>
                  <a:p>
                    <a:pPr algn="l" eaLnBrk="0" hangingPunct="0"/>
                    <a:endParaRPr lang="en-US" sz="2400">
                      <a:latin typeface="Times New Roman" pitchFamily="18" charset="0"/>
                      <a:cs typeface="Times New Roman" pitchFamily="18" charset="0"/>
                    </a:endParaRPr>
                  </a:p>
                </p:txBody>
              </p:sp>
              <p:sp>
                <p:nvSpPr>
                  <p:cNvPr id="34889" name="Rectangle 73"/>
                  <p:cNvSpPr>
                    <a:spLocks noChangeArrowheads="1"/>
                  </p:cNvSpPr>
                  <p:nvPr/>
                </p:nvSpPr>
                <p:spPr bwMode="auto">
                  <a:xfrm>
                    <a:off x="654" y="806"/>
                    <a:ext cx="654" cy="518"/>
                  </a:xfrm>
                  <a:prstGeom prst="rect">
                    <a:avLst/>
                  </a:prstGeom>
                  <a:noFill/>
                  <a:ln w="7">
                    <a:solidFill>
                      <a:srgbClr val="A0A0A0"/>
                    </a:solidFill>
                    <a:miter lim="800000"/>
                    <a:headEnd/>
                    <a:tailEnd/>
                  </a:ln>
                  <a:effectLst/>
                </p:spPr>
                <p:txBody>
                  <a:bodyPr wrap="none"/>
                  <a:lstStyle/>
                  <a:p>
                    <a:endParaRPr lang="fa-IR"/>
                  </a:p>
                </p:txBody>
              </p:sp>
            </p:grpSp>
          </p:grpSp>
          <p:grpSp>
            <p:nvGrpSpPr>
              <p:cNvPr id="34890" name="Group 74"/>
              <p:cNvGrpSpPr>
                <a:grpSpLocks/>
              </p:cNvGrpSpPr>
              <p:nvPr/>
            </p:nvGrpSpPr>
            <p:grpSpPr bwMode="auto">
              <a:xfrm>
                <a:off x="1308" y="806"/>
                <a:ext cx="654" cy="518"/>
                <a:chOff x="1308" y="806"/>
                <a:chExt cx="654" cy="518"/>
              </a:xfrm>
            </p:grpSpPr>
            <p:sp>
              <p:nvSpPr>
                <p:cNvPr id="34891" name="Rectangle 75"/>
                <p:cNvSpPr>
                  <a:spLocks noChangeArrowheads="1"/>
                </p:cNvSpPr>
                <p:nvPr/>
              </p:nvSpPr>
              <p:spPr bwMode="auto">
                <a:xfrm>
                  <a:off x="1308" y="806"/>
                  <a:ext cx="654" cy="518"/>
                </a:xfrm>
                <a:prstGeom prst="rect">
                  <a:avLst/>
                </a:prstGeom>
                <a:solidFill>
                  <a:srgbClr val="FFFFEF"/>
                </a:solidFill>
                <a:ln w="9525">
                  <a:noFill/>
                  <a:miter lim="800000"/>
                  <a:headEnd/>
                  <a:tailEnd/>
                </a:ln>
                <a:effectLst/>
              </p:spPr>
              <p:txBody>
                <a:bodyPr wrap="none"/>
                <a:lstStyle/>
                <a:p>
                  <a:endParaRPr lang="fa-IR"/>
                </a:p>
              </p:txBody>
            </p:sp>
            <p:grpSp>
              <p:nvGrpSpPr>
                <p:cNvPr id="34892" name="Group 76"/>
                <p:cNvGrpSpPr>
                  <a:grpSpLocks/>
                </p:cNvGrpSpPr>
                <p:nvPr/>
              </p:nvGrpSpPr>
              <p:grpSpPr bwMode="auto">
                <a:xfrm>
                  <a:off x="1308" y="806"/>
                  <a:ext cx="654" cy="518"/>
                  <a:chOff x="1308" y="806"/>
                  <a:chExt cx="654" cy="518"/>
                </a:xfrm>
              </p:grpSpPr>
              <p:sp>
                <p:nvSpPr>
                  <p:cNvPr id="34893" name="Rectangle 77"/>
                  <p:cNvSpPr>
                    <a:spLocks noChangeArrowheads="1"/>
                  </p:cNvSpPr>
                  <p:nvPr/>
                </p:nvSpPr>
                <p:spPr bwMode="auto">
                  <a:xfrm>
                    <a:off x="1351" y="806"/>
                    <a:ext cx="568" cy="518"/>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2500</a:t>
                    </a:r>
                  </a:p>
                  <a:p>
                    <a:pPr algn="l" eaLnBrk="0" hangingPunct="0"/>
                    <a:endParaRPr lang="en-US" sz="2400">
                      <a:latin typeface="Times New Roman" pitchFamily="18" charset="0"/>
                      <a:cs typeface="Times New Roman" pitchFamily="18" charset="0"/>
                    </a:endParaRPr>
                  </a:p>
                </p:txBody>
              </p:sp>
              <p:sp>
                <p:nvSpPr>
                  <p:cNvPr id="34894" name="Rectangle 78"/>
                  <p:cNvSpPr>
                    <a:spLocks noChangeArrowheads="1"/>
                  </p:cNvSpPr>
                  <p:nvPr/>
                </p:nvSpPr>
                <p:spPr bwMode="auto">
                  <a:xfrm>
                    <a:off x="1308" y="806"/>
                    <a:ext cx="654" cy="518"/>
                  </a:xfrm>
                  <a:prstGeom prst="rect">
                    <a:avLst/>
                  </a:prstGeom>
                  <a:noFill/>
                  <a:ln w="7">
                    <a:solidFill>
                      <a:srgbClr val="A0A0A0"/>
                    </a:solidFill>
                    <a:miter lim="800000"/>
                    <a:headEnd/>
                    <a:tailEnd/>
                  </a:ln>
                  <a:effectLst/>
                </p:spPr>
                <p:txBody>
                  <a:bodyPr wrap="none"/>
                  <a:lstStyle/>
                  <a:p>
                    <a:endParaRPr lang="fa-IR"/>
                  </a:p>
                </p:txBody>
              </p:sp>
            </p:grpSp>
          </p:grpSp>
          <p:grpSp>
            <p:nvGrpSpPr>
              <p:cNvPr id="34895" name="Group 79"/>
              <p:cNvGrpSpPr>
                <a:grpSpLocks/>
              </p:cNvGrpSpPr>
              <p:nvPr/>
            </p:nvGrpSpPr>
            <p:grpSpPr bwMode="auto">
              <a:xfrm>
                <a:off x="1962" y="806"/>
                <a:ext cx="654" cy="518"/>
                <a:chOff x="1962" y="806"/>
                <a:chExt cx="654" cy="518"/>
              </a:xfrm>
            </p:grpSpPr>
            <p:sp>
              <p:nvSpPr>
                <p:cNvPr id="34896" name="Rectangle 80"/>
                <p:cNvSpPr>
                  <a:spLocks noChangeArrowheads="1"/>
                </p:cNvSpPr>
                <p:nvPr/>
              </p:nvSpPr>
              <p:spPr bwMode="auto">
                <a:xfrm>
                  <a:off x="1962" y="806"/>
                  <a:ext cx="654" cy="518"/>
                </a:xfrm>
                <a:prstGeom prst="rect">
                  <a:avLst/>
                </a:prstGeom>
                <a:solidFill>
                  <a:srgbClr val="FFFFEF"/>
                </a:solidFill>
                <a:ln w="9525">
                  <a:noFill/>
                  <a:miter lim="800000"/>
                  <a:headEnd/>
                  <a:tailEnd/>
                </a:ln>
                <a:effectLst/>
              </p:spPr>
              <p:txBody>
                <a:bodyPr wrap="none"/>
                <a:lstStyle/>
                <a:p>
                  <a:endParaRPr lang="fa-IR"/>
                </a:p>
              </p:txBody>
            </p:sp>
            <p:grpSp>
              <p:nvGrpSpPr>
                <p:cNvPr id="34897" name="Group 81"/>
                <p:cNvGrpSpPr>
                  <a:grpSpLocks/>
                </p:cNvGrpSpPr>
                <p:nvPr/>
              </p:nvGrpSpPr>
              <p:grpSpPr bwMode="auto">
                <a:xfrm>
                  <a:off x="1962" y="806"/>
                  <a:ext cx="654" cy="518"/>
                  <a:chOff x="1962" y="806"/>
                  <a:chExt cx="654" cy="518"/>
                </a:xfrm>
              </p:grpSpPr>
              <p:sp>
                <p:nvSpPr>
                  <p:cNvPr id="34898" name="Rectangle 82"/>
                  <p:cNvSpPr>
                    <a:spLocks noChangeArrowheads="1"/>
                  </p:cNvSpPr>
                  <p:nvPr/>
                </p:nvSpPr>
                <p:spPr bwMode="auto">
                  <a:xfrm>
                    <a:off x="2005" y="806"/>
                    <a:ext cx="568" cy="518"/>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3000</a:t>
                    </a:r>
                  </a:p>
                  <a:p>
                    <a:pPr algn="l" eaLnBrk="0" hangingPunct="0"/>
                    <a:endParaRPr lang="en-US" sz="2400">
                      <a:latin typeface="Times New Roman" pitchFamily="18" charset="0"/>
                      <a:cs typeface="Times New Roman" pitchFamily="18" charset="0"/>
                    </a:endParaRPr>
                  </a:p>
                </p:txBody>
              </p:sp>
              <p:sp>
                <p:nvSpPr>
                  <p:cNvPr id="34899" name="Rectangle 83"/>
                  <p:cNvSpPr>
                    <a:spLocks noChangeArrowheads="1"/>
                  </p:cNvSpPr>
                  <p:nvPr/>
                </p:nvSpPr>
                <p:spPr bwMode="auto">
                  <a:xfrm>
                    <a:off x="1962" y="806"/>
                    <a:ext cx="654" cy="518"/>
                  </a:xfrm>
                  <a:prstGeom prst="rect">
                    <a:avLst/>
                  </a:prstGeom>
                  <a:noFill/>
                  <a:ln w="7">
                    <a:solidFill>
                      <a:srgbClr val="A0A0A0"/>
                    </a:solidFill>
                    <a:miter lim="800000"/>
                    <a:headEnd/>
                    <a:tailEnd/>
                  </a:ln>
                  <a:effectLst/>
                </p:spPr>
                <p:txBody>
                  <a:bodyPr wrap="none"/>
                  <a:lstStyle/>
                  <a:p>
                    <a:endParaRPr lang="fa-IR"/>
                  </a:p>
                </p:txBody>
              </p:sp>
            </p:grpSp>
          </p:grpSp>
          <p:grpSp>
            <p:nvGrpSpPr>
              <p:cNvPr id="34900" name="Group 84"/>
              <p:cNvGrpSpPr>
                <a:grpSpLocks/>
              </p:cNvGrpSpPr>
              <p:nvPr/>
            </p:nvGrpSpPr>
            <p:grpSpPr bwMode="auto">
              <a:xfrm>
                <a:off x="2616" y="806"/>
                <a:ext cx="654" cy="518"/>
                <a:chOff x="2616" y="806"/>
                <a:chExt cx="654" cy="518"/>
              </a:xfrm>
            </p:grpSpPr>
            <p:sp>
              <p:nvSpPr>
                <p:cNvPr id="34901" name="Rectangle 85"/>
                <p:cNvSpPr>
                  <a:spLocks noChangeArrowheads="1"/>
                </p:cNvSpPr>
                <p:nvPr/>
              </p:nvSpPr>
              <p:spPr bwMode="auto">
                <a:xfrm>
                  <a:off x="2616" y="806"/>
                  <a:ext cx="654" cy="518"/>
                </a:xfrm>
                <a:prstGeom prst="rect">
                  <a:avLst/>
                </a:prstGeom>
                <a:solidFill>
                  <a:srgbClr val="FFFFEF"/>
                </a:solidFill>
                <a:ln w="9525">
                  <a:noFill/>
                  <a:miter lim="800000"/>
                  <a:headEnd/>
                  <a:tailEnd/>
                </a:ln>
                <a:effectLst/>
              </p:spPr>
              <p:txBody>
                <a:bodyPr wrap="none"/>
                <a:lstStyle/>
                <a:p>
                  <a:endParaRPr lang="fa-IR"/>
                </a:p>
              </p:txBody>
            </p:sp>
            <p:grpSp>
              <p:nvGrpSpPr>
                <p:cNvPr id="34902" name="Group 86"/>
                <p:cNvGrpSpPr>
                  <a:grpSpLocks/>
                </p:cNvGrpSpPr>
                <p:nvPr/>
              </p:nvGrpSpPr>
              <p:grpSpPr bwMode="auto">
                <a:xfrm>
                  <a:off x="2616" y="806"/>
                  <a:ext cx="654" cy="518"/>
                  <a:chOff x="2616" y="806"/>
                  <a:chExt cx="654" cy="518"/>
                </a:xfrm>
              </p:grpSpPr>
              <p:sp>
                <p:nvSpPr>
                  <p:cNvPr id="34903" name="Rectangle 87"/>
                  <p:cNvSpPr>
                    <a:spLocks noChangeArrowheads="1"/>
                  </p:cNvSpPr>
                  <p:nvPr/>
                </p:nvSpPr>
                <p:spPr bwMode="auto">
                  <a:xfrm>
                    <a:off x="2659" y="806"/>
                    <a:ext cx="568" cy="518"/>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2200</a:t>
                    </a:r>
                  </a:p>
                  <a:p>
                    <a:pPr algn="l" eaLnBrk="0" hangingPunct="0"/>
                    <a:endParaRPr lang="en-US" sz="2400">
                      <a:latin typeface="Times New Roman" pitchFamily="18" charset="0"/>
                      <a:cs typeface="Times New Roman" pitchFamily="18" charset="0"/>
                    </a:endParaRPr>
                  </a:p>
                </p:txBody>
              </p:sp>
              <p:sp>
                <p:nvSpPr>
                  <p:cNvPr id="34904" name="Rectangle 88"/>
                  <p:cNvSpPr>
                    <a:spLocks noChangeArrowheads="1"/>
                  </p:cNvSpPr>
                  <p:nvPr/>
                </p:nvSpPr>
                <p:spPr bwMode="auto">
                  <a:xfrm>
                    <a:off x="2616" y="806"/>
                    <a:ext cx="654" cy="518"/>
                  </a:xfrm>
                  <a:prstGeom prst="rect">
                    <a:avLst/>
                  </a:prstGeom>
                  <a:noFill/>
                  <a:ln w="7">
                    <a:solidFill>
                      <a:srgbClr val="A0A0A0"/>
                    </a:solidFill>
                    <a:miter lim="800000"/>
                    <a:headEnd/>
                    <a:tailEnd/>
                  </a:ln>
                  <a:effectLst/>
                </p:spPr>
                <p:txBody>
                  <a:bodyPr wrap="none"/>
                  <a:lstStyle/>
                  <a:p>
                    <a:endParaRPr lang="fa-IR"/>
                  </a:p>
                </p:txBody>
              </p:sp>
            </p:grpSp>
          </p:grpSp>
          <p:grpSp>
            <p:nvGrpSpPr>
              <p:cNvPr id="34905" name="Group 89"/>
              <p:cNvGrpSpPr>
                <a:grpSpLocks/>
              </p:cNvGrpSpPr>
              <p:nvPr/>
            </p:nvGrpSpPr>
            <p:grpSpPr bwMode="auto">
              <a:xfrm>
                <a:off x="3270" y="806"/>
                <a:ext cx="654" cy="518"/>
                <a:chOff x="3270" y="806"/>
                <a:chExt cx="654" cy="518"/>
              </a:xfrm>
            </p:grpSpPr>
            <p:sp>
              <p:nvSpPr>
                <p:cNvPr id="34906" name="Rectangle 90"/>
                <p:cNvSpPr>
                  <a:spLocks noChangeArrowheads="1"/>
                </p:cNvSpPr>
                <p:nvPr/>
              </p:nvSpPr>
              <p:spPr bwMode="auto">
                <a:xfrm>
                  <a:off x="3270" y="806"/>
                  <a:ext cx="654" cy="518"/>
                </a:xfrm>
                <a:prstGeom prst="rect">
                  <a:avLst/>
                </a:prstGeom>
                <a:solidFill>
                  <a:srgbClr val="FFFFEF"/>
                </a:solidFill>
                <a:ln w="9525">
                  <a:noFill/>
                  <a:miter lim="800000"/>
                  <a:headEnd/>
                  <a:tailEnd/>
                </a:ln>
                <a:effectLst/>
              </p:spPr>
              <p:txBody>
                <a:bodyPr wrap="none"/>
                <a:lstStyle/>
                <a:p>
                  <a:endParaRPr lang="fa-IR"/>
                </a:p>
              </p:txBody>
            </p:sp>
            <p:grpSp>
              <p:nvGrpSpPr>
                <p:cNvPr id="34907" name="Group 91"/>
                <p:cNvGrpSpPr>
                  <a:grpSpLocks/>
                </p:cNvGrpSpPr>
                <p:nvPr/>
              </p:nvGrpSpPr>
              <p:grpSpPr bwMode="auto">
                <a:xfrm>
                  <a:off x="3270" y="806"/>
                  <a:ext cx="654" cy="518"/>
                  <a:chOff x="3270" y="806"/>
                  <a:chExt cx="654" cy="518"/>
                </a:xfrm>
              </p:grpSpPr>
              <p:sp>
                <p:nvSpPr>
                  <p:cNvPr id="34908" name="Rectangle 92"/>
                  <p:cNvSpPr>
                    <a:spLocks noChangeArrowheads="1"/>
                  </p:cNvSpPr>
                  <p:nvPr/>
                </p:nvSpPr>
                <p:spPr bwMode="auto">
                  <a:xfrm>
                    <a:off x="3313" y="806"/>
                    <a:ext cx="568" cy="518"/>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2200</a:t>
                    </a:r>
                  </a:p>
                  <a:p>
                    <a:pPr algn="l" eaLnBrk="0" hangingPunct="0"/>
                    <a:endParaRPr lang="en-US" sz="2400">
                      <a:latin typeface="Times New Roman" pitchFamily="18" charset="0"/>
                      <a:cs typeface="Times New Roman" pitchFamily="18" charset="0"/>
                    </a:endParaRPr>
                  </a:p>
                </p:txBody>
              </p:sp>
              <p:sp>
                <p:nvSpPr>
                  <p:cNvPr id="34909" name="Rectangle 93"/>
                  <p:cNvSpPr>
                    <a:spLocks noChangeArrowheads="1"/>
                  </p:cNvSpPr>
                  <p:nvPr/>
                </p:nvSpPr>
                <p:spPr bwMode="auto">
                  <a:xfrm>
                    <a:off x="3270" y="806"/>
                    <a:ext cx="654" cy="518"/>
                  </a:xfrm>
                  <a:prstGeom prst="rect">
                    <a:avLst/>
                  </a:prstGeom>
                  <a:noFill/>
                  <a:ln w="7">
                    <a:solidFill>
                      <a:srgbClr val="A0A0A0"/>
                    </a:solidFill>
                    <a:miter lim="800000"/>
                    <a:headEnd/>
                    <a:tailEnd/>
                  </a:ln>
                  <a:effectLst/>
                </p:spPr>
                <p:txBody>
                  <a:bodyPr wrap="none"/>
                  <a:lstStyle/>
                  <a:p>
                    <a:endParaRPr lang="fa-IR"/>
                  </a:p>
                </p:txBody>
              </p:sp>
            </p:grpSp>
          </p:grpSp>
          <p:grpSp>
            <p:nvGrpSpPr>
              <p:cNvPr id="34910" name="Group 94"/>
              <p:cNvGrpSpPr>
                <a:grpSpLocks/>
              </p:cNvGrpSpPr>
              <p:nvPr/>
            </p:nvGrpSpPr>
            <p:grpSpPr bwMode="auto">
              <a:xfrm>
                <a:off x="0" y="1324"/>
                <a:ext cx="654" cy="403"/>
                <a:chOff x="0" y="1324"/>
                <a:chExt cx="654" cy="403"/>
              </a:xfrm>
            </p:grpSpPr>
            <p:sp>
              <p:nvSpPr>
                <p:cNvPr id="34911" name="Rectangle 95"/>
                <p:cNvSpPr>
                  <a:spLocks noChangeArrowheads="1"/>
                </p:cNvSpPr>
                <p:nvPr/>
              </p:nvSpPr>
              <p:spPr bwMode="auto">
                <a:xfrm>
                  <a:off x="0" y="1324"/>
                  <a:ext cx="654" cy="403"/>
                </a:xfrm>
                <a:prstGeom prst="rect">
                  <a:avLst/>
                </a:prstGeom>
                <a:solidFill>
                  <a:srgbClr val="FFFFEF"/>
                </a:solidFill>
                <a:ln w="9525">
                  <a:noFill/>
                  <a:miter lim="800000"/>
                  <a:headEnd/>
                  <a:tailEnd/>
                </a:ln>
                <a:effectLst/>
              </p:spPr>
              <p:txBody>
                <a:bodyPr wrap="none"/>
                <a:lstStyle/>
                <a:p>
                  <a:endParaRPr lang="fa-IR"/>
                </a:p>
              </p:txBody>
            </p:sp>
            <p:grpSp>
              <p:nvGrpSpPr>
                <p:cNvPr id="34912" name="Group 96"/>
                <p:cNvGrpSpPr>
                  <a:grpSpLocks/>
                </p:cNvGrpSpPr>
                <p:nvPr/>
              </p:nvGrpSpPr>
              <p:grpSpPr bwMode="auto">
                <a:xfrm>
                  <a:off x="0" y="1324"/>
                  <a:ext cx="654" cy="403"/>
                  <a:chOff x="0" y="1324"/>
                  <a:chExt cx="654" cy="403"/>
                </a:xfrm>
              </p:grpSpPr>
              <p:sp>
                <p:nvSpPr>
                  <p:cNvPr id="34913" name="Rectangle 97"/>
                  <p:cNvSpPr>
                    <a:spLocks noChangeArrowheads="1"/>
                  </p:cNvSpPr>
                  <p:nvPr/>
                </p:nvSpPr>
                <p:spPr bwMode="auto">
                  <a:xfrm>
                    <a:off x="43" y="1324"/>
                    <a:ext cx="568" cy="403"/>
                  </a:xfrm>
                  <a:prstGeom prst="rect">
                    <a:avLst/>
                  </a:prstGeom>
                  <a:solidFill>
                    <a:srgbClr val="FFFFEF"/>
                  </a:solidFill>
                  <a:ln w="9525">
                    <a:noFill/>
                    <a:miter lim="800000"/>
                    <a:headEnd/>
                    <a:tailEnd/>
                  </a:ln>
                  <a:effectLst/>
                </p:spPr>
                <p:txBody>
                  <a:bodyPr/>
                  <a:lstStyle/>
                  <a:p>
                    <a:pPr algn="l"/>
                    <a:r>
                      <a:rPr lang="en-US" sz="1200" b="1" i="1">
                        <a:latin typeface="Times New Roman" pitchFamily="18" charset="0"/>
                        <a:cs typeface="Times New Roman" pitchFamily="18" charset="0"/>
                      </a:rPr>
                      <a:t>Protein(gr)</a:t>
                    </a:r>
                    <a:endParaRPr lang="en-US" sz="1200" b="1">
                      <a:latin typeface="Times New Roman" pitchFamily="18" charset="0"/>
                      <a:cs typeface="Times New Roman" pitchFamily="18" charset="0"/>
                    </a:endParaRPr>
                  </a:p>
                  <a:p>
                    <a:pPr algn="l" eaLnBrk="0" hangingPunct="0"/>
                    <a:endParaRPr lang="en-US" sz="2400">
                      <a:latin typeface="Times New Roman" pitchFamily="18" charset="0"/>
                      <a:cs typeface="Times New Roman" pitchFamily="18" charset="0"/>
                    </a:endParaRPr>
                  </a:p>
                </p:txBody>
              </p:sp>
              <p:sp>
                <p:nvSpPr>
                  <p:cNvPr id="34914" name="Rectangle 98"/>
                  <p:cNvSpPr>
                    <a:spLocks noChangeArrowheads="1"/>
                  </p:cNvSpPr>
                  <p:nvPr/>
                </p:nvSpPr>
                <p:spPr bwMode="auto">
                  <a:xfrm>
                    <a:off x="0" y="1324"/>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4915" name="Group 99"/>
              <p:cNvGrpSpPr>
                <a:grpSpLocks/>
              </p:cNvGrpSpPr>
              <p:nvPr/>
            </p:nvGrpSpPr>
            <p:grpSpPr bwMode="auto">
              <a:xfrm>
                <a:off x="654" y="1324"/>
                <a:ext cx="654" cy="403"/>
                <a:chOff x="654" y="1324"/>
                <a:chExt cx="654" cy="403"/>
              </a:xfrm>
            </p:grpSpPr>
            <p:sp>
              <p:nvSpPr>
                <p:cNvPr id="34916" name="Rectangle 100"/>
                <p:cNvSpPr>
                  <a:spLocks noChangeArrowheads="1"/>
                </p:cNvSpPr>
                <p:nvPr/>
              </p:nvSpPr>
              <p:spPr bwMode="auto">
                <a:xfrm>
                  <a:off x="654" y="1324"/>
                  <a:ext cx="654" cy="403"/>
                </a:xfrm>
                <a:prstGeom prst="rect">
                  <a:avLst/>
                </a:prstGeom>
                <a:solidFill>
                  <a:srgbClr val="FFFFEF"/>
                </a:solidFill>
                <a:ln w="9525">
                  <a:noFill/>
                  <a:miter lim="800000"/>
                  <a:headEnd/>
                  <a:tailEnd/>
                </a:ln>
                <a:effectLst/>
              </p:spPr>
              <p:txBody>
                <a:bodyPr wrap="none"/>
                <a:lstStyle/>
                <a:p>
                  <a:endParaRPr lang="fa-IR"/>
                </a:p>
              </p:txBody>
            </p:sp>
            <p:grpSp>
              <p:nvGrpSpPr>
                <p:cNvPr id="34917" name="Group 101"/>
                <p:cNvGrpSpPr>
                  <a:grpSpLocks/>
                </p:cNvGrpSpPr>
                <p:nvPr/>
              </p:nvGrpSpPr>
              <p:grpSpPr bwMode="auto">
                <a:xfrm>
                  <a:off x="654" y="1324"/>
                  <a:ext cx="654" cy="403"/>
                  <a:chOff x="654" y="1324"/>
                  <a:chExt cx="654" cy="403"/>
                </a:xfrm>
              </p:grpSpPr>
              <p:sp>
                <p:nvSpPr>
                  <p:cNvPr id="34918" name="Rectangle 102"/>
                  <p:cNvSpPr>
                    <a:spLocks noChangeArrowheads="1"/>
                  </p:cNvSpPr>
                  <p:nvPr/>
                </p:nvSpPr>
                <p:spPr bwMode="auto">
                  <a:xfrm>
                    <a:off x="697" y="1324"/>
                    <a:ext cx="568" cy="403"/>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28</a:t>
                    </a:r>
                  </a:p>
                  <a:p>
                    <a:pPr algn="l" eaLnBrk="0" hangingPunct="0"/>
                    <a:endParaRPr lang="en-US" sz="2400">
                      <a:latin typeface="Times New Roman" pitchFamily="18" charset="0"/>
                      <a:cs typeface="Times New Roman" pitchFamily="18" charset="0"/>
                    </a:endParaRPr>
                  </a:p>
                </p:txBody>
              </p:sp>
              <p:sp>
                <p:nvSpPr>
                  <p:cNvPr id="34919" name="Rectangle 103"/>
                  <p:cNvSpPr>
                    <a:spLocks noChangeArrowheads="1"/>
                  </p:cNvSpPr>
                  <p:nvPr/>
                </p:nvSpPr>
                <p:spPr bwMode="auto">
                  <a:xfrm>
                    <a:off x="654" y="1324"/>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4920" name="Group 104"/>
              <p:cNvGrpSpPr>
                <a:grpSpLocks/>
              </p:cNvGrpSpPr>
              <p:nvPr/>
            </p:nvGrpSpPr>
            <p:grpSpPr bwMode="auto">
              <a:xfrm>
                <a:off x="1308" y="1324"/>
                <a:ext cx="654" cy="403"/>
                <a:chOff x="1308" y="1324"/>
                <a:chExt cx="654" cy="403"/>
              </a:xfrm>
            </p:grpSpPr>
            <p:sp>
              <p:nvSpPr>
                <p:cNvPr id="34921" name="Rectangle 105"/>
                <p:cNvSpPr>
                  <a:spLocks noChangeArrowheads="1"/>
                </p:cNvSpPr>
                <p:nvPr/>
              </p:nvSpPr>
              <p:spPr bwMode="auto">
                <a:xfrm>
                  <a:off x="1308" y="1324"/>
                  <a:ext cx="654" cy="403"/>
                </a:xfrm>
                <a:prstGeom prst="rect">
                  <a:avLst/>
                </a:prstGeom>
                <a:solidFill>
                  <a:srgbClr val="FFFFEF"/>
                </a:solidFill>
                <a:ln w="9525">
                  <a:noFill/>
                  <a:miter lim="800000"/>
                  <a:headEnd/>
                  <a:tailEnd/>
                </a:ln>
                <a:effectLst/>
              </p:spPr>
              <p:txBody>
                <a:bodyPr wrap="none"/>
                <a:lstStyle/>
                <a:p>
                  <a:endParaRPr lang="fa-IR"/>
                </a:p>
              </p:txBody>
            </p:sp>
            <p:grpSp>
              <p:nvGrpSpPr>
                <p:cNvPr id="34922" name="Group 106"/>
                <p:cNvGrpSpPr>
                  <a:grpSpLocks/>
                </p:cNvGrpSpPr>
                <p:nvPr/>
              </p:nvGrpSpPr>
              <p:grpSpPr bwMode="auto">
                <a:xfrm>
                  <a:off x="1308" y="1324"/>
                  <a:ext cx="654" cy="403"/>
                  <a:chOff x="1308" y="1324"/>
                  <a:chExt cx="654" cy="403"/>
                </a:xfrm>
              </p:grpSpPr>
              <p:sp>
                <p:nvSpPr>
                  <p:cNvPr id="34923" name="Rectangle 107"/>
                  <p:cNvSpPr>
                    <a:spLocks noChangeArrowheads="1"/>
                  </p:cNvSpPr>
                  <p:nvPr/>
                </p:nvSpPr>
                <p:spPr bwMode="auto">
                  <a:xfrm>
                    <a:off x="1351" y="1324"/>
                    <a:ext cx="568" cy="403"/>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45</a:t>
                    </a:r>
                  </a:p>
                  <a:p>
                    <a:pPr algn="l" eaLnBrk="0" hangingPunct="0"/>
                    <a:endParaRPr lang="en-US" sz="2400">
                      <a:latin typeface="Times New Roman" pitchFamily="18" charset="0"/>
                      <a:cs typeface="Times New Roman" pitchFamily="18" charset="0"/>
                    </a:endParaRPr>
                  </a:p>
                </p:txBody>
              </p:sp>
              <p:sp>
                <p:nvSpPr>
                  <p:cNvPr id="34924" name="Rectangle 108"/>
                  <p:cNvSpPr>
                    <a:spLocks noChangeArrowheads="1"/>
                  </p:cNvSpPr>
                  <p:nvPr/>
                </p:nvSpPr>
                <p:spPr bwMode="auto">
                  <a:xfrm>
                    <a:off x="1308" y="1324"/>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4925" name="Group 109"/>
              <p:cNvGrpSpPr>
                <a:grpSpLocks/>
              </p:cNvGrpSpPr>
              <p:nvPr/>
            </p:nvGrpSpPr>
            <p:grpSpPr bwMode="auto">
              <a:xfrm>
                <a:off x="1962" y="1324"/>
                <a:ext cx="654" cy="403"/>
                <a:chOff x="1962" y="1324"/>
                <a:chExt cx="654" cy="403"/>
              </a:xfrm>
            </p:grpSpPr>
            <p:sp>
              <p:nvSpPr>
                <p:cNvPr id="34926" name="Rectangle 110"/>
                <p:cNvSpPr>
                  <a:spLocks noChangeArrowheads="1"/>
                </p:cNvSpPr>
                <p:nvPr/>
              </p:nvSpPr>
              <p:spPr bwMode="auto">
                <a:xfrm>
                  <a:off x="1962" y="1324"/>
                  <a:ext cx="654" cy="403"/>
                </a:xfrm>
                <a:prstGeom prst="rect">
                  <a:avLst/>
                </a:prstGeom>
                <a:solidFill>
                  <a:srgbClr val="FFFFEF"/>
                </a:solidFill>
                <a:ln w="9525">
                  <a:noFill/>
                  <a:miter lim="800000"/>
                  <a:headEnd/>
                  <a:tailEnd/>
                </a:ln>
                <a:effectLst/>
              </p:spPr>
              <p:txBody>
                <a:bodyPr wrap="none"/>
                <a:lstStyle/>
                <a:p>
                  <a:endParaRPr lang="fa-IR"/>
                </a:p>
              </p:txBody>
            </p:sp>
            <p:grpSp>
              <p:nvGrpSpPr>
                <p:cNvPr id="34927" name="Group 111"/>
                <p:cNvGrpSpPr>
                  <a:grpSpLocks/>
                </p:cNvGrpSpPr>
                <p:nvPr/>
              </p:nvGrpSpPr>
              <p:grpSpPr bwMode="auto">
                <a:xfrm>
                  <a:off x="1962" y="1324"/>
                  <a:ext cx="654" cy="403"/>
                  <a:chOff x="1962" y="1324"/>
                  <a:chExt cx="654" cy="403"/>
                </a:xfrm>
              </p:grpSpPr>
              <p:sp>
                <p:nvSpPr>
                  <p:cNvPr id="34928" name="Rectangle 112"/>
                  <p:cNvSpPr>
                    <a:spLocks noChangeArrowheads="1"/>
                  </p:cNvSpPr>
                  <p:nvPr/>
                </p:nvSpPr>
                <p:spPr bwMode="auto">
                  <a:xfrm>
                    <a:off x="2005" y="1324"/>
                    <a:ext cx="568" cy="403"/>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59</a:t>
                    </a:r>
                  </a:p>
                  <a:p>
                    <a:pPr algn="l" eaLnBrk="0" hangingPunct="0"/>
                    <a:endParaRPr lang="en-US" sz="2400">
                      <a:latin typeface="Times New Roman" pitchFamily="18" charset="0"/>
                      <a:cs typeface="Times New Roman" pitchFamily="18" charset="0"/>
                    </a:endParaRPr>
                  </a:p>
                </p:txBody>
              </p:sp>
              <p:sp>
                <p:nvSpPr>
                  <p:cNvPr id="34929" name="Rectangle 113"/>
                  <p:cNvSpPr>
                    <a:spLocks noChangeArrowheads="1"/>
                  </p:cNvSpPr>
                  <p:nvPr/>
                </p:nvSpPr>
                <p:spPr bwMode="auto">
                  <a:xfrm>
                    <a:off x="1962" y="1324"/>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4930" name="Group 114"/>
              <p:cNvGrpSpPr>
                <a:grpSpLocks/>
              </p:cNvGrpSpPr>
              <p:nvPr/>
            </p:nvGrpSpPr>
            <p:grpSpPr bwMode="auto">
              <a:xfrm>
                <a:off x="2616" y="1324"/>
                <a:ext cx="654" cy="403"/>
                <a:chOff x="2616" y="1324"/>
                <a:chExt cx="654" cy="403"/>
              </a:xfrm>
            </p:grpSpPr>
            <p:sp>
              <p:nvSpPr>
                <p:cNvPr id="34931" name="Rectangle 115"/>
                <p:cNvSpPr>
                  <a:spLocks noChangeArrowheads="1"/>
                </p:cNvSpPr>
                <p:nvPr/>
              </p:nvSpPr>
              <p:spPr bwMode="auto">
                <a:xfrm>
                  <a:off x="2616" y="1324"/>
                  <a:ext cx="654" cy="403"/>
                </a:xfrm>
                <a:prstGeom prst="rect">
                  <a:avLst/>
                </a:prstGeom>
                <a:solidFill>
                  <a:srgbClr val="FFFFEF"/>
                </a:solidFill>
                <a:ln w="9525">
                  <a:noFill/>
                  <a:miter lim="800000"/>
                  <a:headEnd/>
                  <a:tailEnd/>
                </a:ln>
                <a:effectLst/>
              </p:spPr>
              <p:txBody>
                <a:bodyPr wrap="none"/>
                <a:lstStyle/>
                <a:p>
                  <a:endParaRPr lang="fa-IR"/>
                </a:p>
              </p:txBody>
            </p:sp>
            <p:grpSp>
              <p:nvGrpSpPr>
                <p:cNvPr id="34932" name="Group 116"/>
                <p:cNvGrpSpPr>
                  <a:grpSpLocks/>
                </p:cNvGrpSpPr>
                <p:nvPr/>
              </p:nvGrpSpPr>
              <p:grpSpPr bwMode="auto">
                <a:xfrm>
                  <a:off x="2616" y="1324"/>
                  <a:ext cx="654" cy="403"/>
                  <a:chOff x="2616" y="1324"/>
                  <a:chExt cx="654" cy="403"/>
                </a:xfrm>
              </p:grpSpPr>
              <p:sp>
                <p:nvSpPr>
                  <p:cNvPr id="34933" name="Rectangle 117"/>
                  <p:cNvSpPr>
                    <a:spLocks noChangeArrowheads="1"/>
                  </p:cNvSpPr>
                  <p:nvPr/>
                </p:nvSpPr>
                <p:spPr bwMode="auto">
                  <a:xfrm>
                    <a:off x="2659" y="1324"/>
                    <a:ext cx="568" cy="403"/>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46</a:t>
                    </a:r>
                  </a:p>
                  <a:p>
                    <a:pPr algn="l" eaLnBrk="0" hangingPunct="0"/>
                    <a:endParaRPr lang="en-US" sz="2400">
                      <a:latin typeface="Times New Roman" pitchFamily="18" charset="0"/>
                      <a:cs typeface="Times New Roman" pitchFamily="18" charset="0"/>
                    </a:endParaRPr>
                  </a:p>
                </p:txBody>
              </p:sp>
              <p:sp>
                <p:nvSpPr>
                  <p:cNvPr id="34934" name="Rectangle 118"/>
                  <p:cNvSpPr>
                    <a:spLocks noChangeArrowheads="1"/>
                  </p:cNvSpPr>
                  <p:nvPr/>
                </p:nvSpPr>
                <p:spPr bwMode="auto">
                  <a:xfrm>
                    <a:off x="2616" y="1324"/>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4935" name="Group 119"/>
              <p:cNvGrpSpPr>
                <a:grpSpLocks/>
              </p:cNvGrpSpPr>
              <p:nvPr/>
            </p:nvGrpSpPr>
            <p:grpSpPr bwMode="auto">
              <a:xfrm>
                <a:off x="3270" y="1324"/>
                <a:ext cx="654" cy="403"/>
                <a:chOff x="3270" y="1324"/>
                <a:chExt cx="654" cy="403"/>
              </a:xfrm>
            </p:grpSpPr>
            <p:sp>
              <p:nvSpPr>
                <p:cNvPr id="34936" name="Rectangle 120"/>
                <p:cNvSpPr>
                  <a:spLocks noChangeArrowheads="1"/>
                </p:cNvSpPr>
                <p:nvPr/>
              </p:nvSpPr>
              <p:spPr bwMode="auto">
                <a:xfrm>
                  <a:off x="3270" y="1324"/>
                  <a:ext cx="654" cy="403"/>
                </a:xfrm>
                <a:prstGeom prst="rect">
                  <a:avLst/>
                </a:prstGeom>
                <a:solidFill>
                  <a:srgbClr val="FFFFEF"/>
                </a:solidFill>
                <a:ln w="9525">
                  <a:noFill/>
                  <a:miter lim="800000"/>
                  <a:headEnd/>
                  <a:tailEnd/>
                </a:ln>
                <a:effectLst/>
              </p:spPr>
              <p:txBody>
                <a:bodyPr wrap="none"/>
                <a:lstStyle/>
                <a:p>
                  <a:endParaRPr lang="fa-IR"/>
                </a:p>
              </p:txBody>
            </p:sp>
            <p:grpSp>
              <p:nvGrpSpPr>
                <p:cNvPr id="34937" name="Group 121"/>
                <p:cNvGrpSpPr>
                  <a:grpSpLocks/>
                </p:cNvGrpSpPr>
                <p:nvPr/>
              </p:nvGrpSpPr>
              <p:grpSpPr bwMode="auto">
                <a:xfrm>
                  <a:off x="3270" y="1324"/>
                  <a:ext cx="654" cy="403"/>
                  <a:chOff x="3270" y="1324"/>
                  <a:chExt cx="654" cy="403"/>
                </a:xfrm>
              </p:grpSpPr>
              <p:sp>
                <p:nvSpPr>
                  <p:cNvPr id="34938" name="Rectangle 122"/>
                  <p:cNvSpPr>
                    <a:spLocks noChangeArrowheads="1"/>
                  </p:cNvSpPr>
                  <p:nvPr/>
                </p:nvSpPr>
                <p:spPr bwMode="auto">
                  <a:xfrm>
                    <a:off x="3313" y="1324"/>
                    <a:ext cx="568" cy="403"/>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Mitra" pitchFamily="2" charset="-78"/>
                      </a:rPr>
                      <a:t>44</a:t>
                    </a:r>
                    <a:endParaRPr lang="en-US" sz="1200">
                      <a:latin typeface="Times New Roman" pitchFamily="18" charset="0"/>
                      <a:cs typeface="Times New Roman" pitchFamily="18" charset="0"/>
                    </a:endParaRPr>
                  </a:p>
                  <a:p>
                    <a:pPr algn="l" eaLnBrk="0" hangingPunct="0"/>
                    <a:endParaRPr lang="en-US" sz="2400">
                      <a:latin typeface="Times New Roman" pitchFamily="18" charset="0"/>
                      <a:cs typeface="Times New Roman" pitchFamily="18" charset="0"/>
                    </a:endParaRPr>
                  </a:p>
                </p:txBody>
              </p:sp>
              <p:sp>
                <p:nvSpPr>
                  <p:cNvPr id="34939" name="Rectangle 123"/>
                  <p:cNvSpPr>
                    <a:spLocks noChangeArrowheads="1"/>
                  </p:cNvSpPr>
                  <p:nvPr/>
                </p:nvSpPr>
                <p:spPr bwMode="auto">
                  <a:xfrm>
                    <a:off x="3270" y="1324"/>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4940" name="Group 124"/>
              <p:cNvGrpSpPr>
                <a:grpSpLocks/>
              </p:cNvGrpSpPr>
              <p:nvPr/>
            </p:nvGrpSpPr>
            <p:grpSpPr bwMode="auto">
              <a:xfrm>
                <a:off x="0" y="1727"/>
                <a:ext cx="654" cy="403"/>
                <a:chOff x="0" y="1727"/>
                <a:chExt cx="654" cy="403"/>
              </a:xfrm>
            </p:grpSpPr>
            <p:sp>
              <p:nvSpPr>
                <p:cNvPr id="34941" name="Rectangle 125"/>
                <p:cNvSpPr>
                  <a:spLocks noChangeArrowheads="1"/>
                </p:cNvSpPr>
                <p:nvPr/>
              </p:nvSpPr>
              <p:spPr bwMode="auto">
                <a:xfrm>
                  <a:off x="0" y="1727"/>
                  <a:ext cx="654" cy="403"/>
                </a:xfrm>
                <a:prstGeom prst="rect">
                  <a:avLst/>
                </a:prstGeom>
                <a:solidFill>
                  <a:srgbClr val="FFFFEF"/>
                </a:solidFill>
                <a:ln w="9525">
                  <a:noFill/>
                  <a:miter lim="800000"/>
                  <a:headEnd/>
                  <a:tailEnd/>
                </a:ln>
                <a:effectLst/>
              </p:spPr>
              <p:txBody>
                <a:bodyPr wrap="none"/>
                <a:lstStyle/>
                <a:p>
                  <a:endParaRPr lang="fa-IR"/>
                </a:p>
              </p:txBody>
            </p:sp>
            <p:grpSp>
              <p:nvGrpSpPr>
                <p:cNvPr id="34942" name="Group 126"/>
                <p:cNvGrpSpPr>
                  <a:grpSpLocks/>
                </p:cNvGrpSpPr>
                <p:nvPr/>
              </p:nvGrpSpPr>
              <p:grpSpPr bwMode="auto">
                <a:xfrm>
                  <a:off x="0" y="1727"/>
                  <a:ext cx="654" cy="403"/>
                  <a:chOff x="0" y="1727"/>
                  <a:chExt cx="654" cy="403"/>
                </a:xfrm>
              </p:grpSpPr>
              <p:sp>
                <p:nvSpPr>
                  <p:cNvPr id="34943" name="Rectangle 127"/>
                  <p:cNvSpPr>
                    <a:spLocks noChangeArrowheads="1"/>
                  </p:cNvSpPr>
                  <p:nvPr/>
                </p:nvSpPr>
                <p:spPr bwMode="auto">
                  <a:xfrm>
                    <a:off x="43" y="1727"/>
                    <a:ext cx="568" cy="403"/>
                  </a:xfrm>
                  <a:prstGeom prst="rect">
                    <a:avLst/>
                  </a:prstGeom>
                  <a:solidFill>
                    <a:srgbClr val="FFFFEF"/>
                  </a:solidFill>
                  <a:ln w="9525">
                    <a:noFill/>
                    <a:miter lim="800000"/>
                    <a:headEnd/>
                    <a:tailEnd/>
                  </a:ln>
                  <a:effectLst/>
                </p:spPr>
                <p:txBody>
                  <a:bodyPr/>
                  <a:lstStyle/>
                  <a:p>
                    <a:pPr algn="l"/>
                    <a:r>
                      <a:rPr lang="en-US" sz="1200" b="1" i="1">
                        <a:latin typeface="Times New Roman" pitchFamily="18" charset="0"/>
                        <a:cs typeface="Times New Roman" pitchFamily="18" charset="0"/>
                      </a:rPr>
                      <a:t>Vit A(Iu)</a:t>
                    </a:r>
                    <a:endParaRPr lang="en-US" sz="1200" b="1">
                      <a:latin typeface="Times New Roman" pitchFamily="18" charset="0"/>
                      <a:cs typeface="Times New Roman" pitchFamily="18" charset="0"/>
                    </a:endParaRPr>
                  </a:p>
                  <a:p>
                    <a:pPr algn="l" eaLnBrk="0" hangingPunct="0"/>
                    <a:endParaRPr lang="en-US" sz="2400">
                      <a:latin typeface="Times New Roman" pitchFamily="18" charset="0"/>
                      <a:cs typeface="Times New Roman" pitchFamily="18" charset="0"/>
                    </a:endParaRPr>
                  </a:p>
                </p:txBody>
              </p:sp>
              <p:sp>
                <p:nvSpPr>
                  <p:cNvPr id="34944" name="Rectangle 128"/>
                  <p:cNvSpPr>
                    <a:spLocks noChangeArrowheads="1"/>
                  </p:cNvSpPr>
                  <p:nvPr/>
                </p:nvSpPr>
                <p:spPr bwMode="auto">
                  <a:xfrm>
                    <a:off x="0" y="1727"/>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4945" name="Group 129"/>
              <p:cNvGrpSpPr>
                <a:grpSpLocks/>
              </p:cNvGrpSpPr>
              <p:nvPr/>
            </p:nvGrpSpPr>
            <p:grpSpPr bwMode="auto">
              <a:xfrm>
                <a:off x="654" y="1727"/>
                <a:ext cx="654" cy="403"/>
                <a:chOff x="654" y="1727"/>
                <a:chExt cx="654" cy="403"/>
              </a:xfrm>
            </p:grpSpPr>
            <p:sp>
              <p:nvSpPr>
                <p:cNvPr id="34946" name="Rectangle 130"/>
                <p:cNvSpPr>
                  <a:spLocks noChangeArrowheads="1"/>
                </p:cNvSpPr>
                <p:nvPr/>
              </p:nvSpPr>
              <p:spPr bwMode="auto">
                <a:xfrm>
                  <a:off x="654" y="1727"/>
                  <a:ext cx="654" cy="403"/>
                </a:xfrm>
                <a:prstGeom prst="rect">
                  <a:avLst/>
                </a:prstGeom>
                <a:solidFill>
                  <a:srgbClr val="FFFFEF"/>
                </a:solidFill>
                <a:ln w="9525">
                  <a:noFill/>
                  <a:miter lim="800000"/>
                  <a:headEnd/>
                  <a:tailEnd/>
                </a:ln>
                <a:effectLst/>
              </p:spPr>
              <p:txBody>
                <a:bodyPr wrap="none"/>
                <a:lstStyle/>
                <a:p>
                  <a:endParaRPr lang="fa-IR"/>
                </a:p>
              </p:txBody>
            </p:sp>
            <p:grpSp>
              <p:nvGrpSpPr>
                <p:cNvPr id="34947" name="Group 131"/>
                <p:cNvGrpSpPr>
                  <a:grpSpLocks/>
                </p:cNvGrpSpPr>
                <p:nvPr/>
              </p:nvGrpSpPr>
              <p:grpSpPr bwMode="auto">
                <a:xfrm>
                  <a:off x="654" y="1727"/>
                  <a:ext cx="654" cy="403"/>
                  <a:chOff x="654" y="1727"/>
                  <a:chExt cx="654" cy="403"/>
                </a:xfrm>
              </p:grpSpPr>
              <p:sp>
                <p:nvSpPr>
                  <p:cNvPr id="34948" name="Rectangle 132"/>
                  <p:cNvSpPr>
                    <a:spLocks noChangeArrowheads="1"/>
                  </p:cNvSpPr>
                  <p:nvPr/>
                </p:nvSpPr>
                <p:spPr bwMode="auto">
                  <a:xfrm>
                    <a:off x="697" y="1727"/>
                    <a:ext cx="568" cy="403"/>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3500</a:t>
                    </a:r>
                  </a:p>
                  <a:p>
                    <a:pPr algn="l" eaLnBrk="0" hangingPunct="0"/>
                    <a:endParaRPr lang="en-US" sz="2400">
                      <a:latin typeface="Times New Roman" pitchFamily="18" charset="0"/>
                      <a:cs typeface="Times New Roman" pitchFamily="18" charset="0"/>
                    </a:endParaRPr>
                  </a:p>
                </p:txBody>
              </p:sp>
              <p:sp>
                <p:nvSpPr>
                  <p:cNvPr id="34949" name="Rectangle 133"/>
                  <p:cNvSpPr>
                    <a:spLocks noChangeArrowheads="1"/>
                  </p:cNvSpPr>
                  <p:nvPr/>
                </p:nvSpPr>
                <p:spPr bwMode="auto">
                  <a:xfrm>
                    <a:off x="654" y="1727"/>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4950" name="Group 134"/>
              <p:cNvGrpSpPr>
                <a:grpSpLocks/>
              </p:cNvGrpSpPr>
              <p:nvPr/>
            </p:nvGrpSpPr>
            <p:grpSpPr bwMode="auto">
              <a:xfrm>
                <a:off x="1308" y="1727"/>
                <a:ext cx="654" cy="403"/>
                <a:chOff x="1308" y="1727"/>
                <a:chExt cx="654" cy="403"/>
              </a:xfrm>
            </p:grpSpPr>
            <p:sp>
              <p:nvSpPr>
                <p:cNvPr id="34951" name="Rectangle 135"/>
                <p:cNvSpPr>
                  <a:spLocks noChangeArrowheads="1"/>
                </p:cNvSpPr>
                <p:nvPr/>
              </p:nvSpPr>
              <p:spPr bwMode="auto">
                <a:xfrm>
                  <a:off x="1308" y="1727"/>
                  <a:ext cx="654" cy="403"/>
                </a:xfrm>
                <a:prstGeom prst="rect">
                  <a:avLst/>
                </a:prstGeom>
                <a:solidFill>
                  <a:srgbClr val="FFFFEF"/>
                </a:solidFill>
                <a:ln w="9525">
                  <a:noFill/>
                  <a:miter lim="800000"/>
                  <a:headEnd/>
                  <a:tailEnd/>
                </a:ln>
                <a:effectLst/>
              </p:spPr>
              <p:txBody>
                <a:bodyPr wrap="none"/>
                <a:lstStyle/>
                <a:p>
                  <a:endParaRPr lang="fa-IR"/>
                </a:p>
              </p:txBody>
            </p:sp>
            <p:grpSp>
              <p:nvGrpSpPr>
                <p:cNvPr id="34952" name="Group 136"/>
                <p:cNvGrpSpPr>
                  <a:grpSpLocks/>
                </p:cNvGrpSpPr>
                <p:nvPr/>
              </p:nvGrpSpPr>
              <p:grpSpPr bwMode="auto">
                <a:xfrm>
                  <a:off x="1308" y="1727"/>
                  <a:ext cx="654" cy="403"/>
                  <a:chOff x="1308" y="1727"/>
                  <a:chExt cx="654" cy="403"/>
                </a:xfrm>
              </p:grpSpPr>
              <p:sp>
                <p:nvSpPr>
                  <p:cNvPr id="34953" name="Rectangle 137"/>
                  <p:cNvSpPr>
                    <a:spLocks noChangeArrowheads="1"/>
                  </p:cNvSpPr>
                  <p:nvPr/>
                </p:nvSpPr>
                <p:spPr bwMode="auto">
                  <a:xfrm>
                    <a:off x="1351" y="1727"/>
                    <a:ext cx="568" cy="403"/>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4000</a:t>
                    </a:r>
                  </a:p>
                  <a:p>
                    <a:pPr algn="l" eaLnBrk="0" hangingPunct="0"/>
                    <a:endParaRPr lang="en-US" sz="2400">
                      <a:latin typeface="Times New Roman" pitchFamily="18" charset="0"/>
                      <a:cs typeface="Times New Roman" pitchFamily="18" charset="0"/>
                    </a:endParaRPr>
                  </a:p>
                </p:txBody>
              </p:sp>
              <p:sp>
                <p:nvSpPr>
                  <p:cNvPr id="34954" name="Rectangle 138"/>
                  <p:cNvSpPr>
                    <a:spLocks noChangeArrowheads="1"/>
                  </p:cNvSpPr>
                  <p:nvPr/>
                </p:nvSpPr>
                <p:spPr bwMode="auto">
                  <a:xfrm>
                    <a:off x="1308" y="1727"/>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4955" name="Group 139"/>
              <p:cNvGrpSpPr>
                <a:grpSpLocks/>
              </p:cNvGrpSpPr>
              <p:nvPr/>
            </p:nvGrpSpPr>
            <p:grpSpPr bwMode="auto">
              <a:xfrm>
                <a:off x="1962" y="1727"/>
                <a:ext cx="654" cy="403"/>
                <a:chOff x="1962" y="1727"/>
                <a:chExt cx="654" cy="403"/>
              </a:xfrm>
            </p:grpSpPr>
            <p:sp>
              <p:nvSpPr>
                <p:cNvPr id="34956" name="Rectangle 140"/>
                <p:cNvSpPr>
                  <a:spLocks noChangeArrowheads="1"/>
                </p:cNvSpPr>
                <p:nvPr/>
              </p:nvSpPr>
              <p:spPr bwMode="auto">
                <a:xfrm>
                  <a:off x="1962" y="1727"/>
                  <a:ext cx="654" cy="403"/>
                </a:xfrm>
                <a:prstGeom prst="rect">
                  <a:avLst/>
                </a:prstGeom>
                <a:solidFill>
                  <a:srgbClr val="FFFFEF"/>
                </a:solidFill>
                <a:ln w="9525">
                  <a:noFill/>
                  <a:miter lim="800000"/>
                  <a:headEnd/>
                  <a:tailEnd/>
                </a:ln>
                <a:effectLst/>
              </p:spPr>
              <p:txBody>
                <a:bodyPr wrap="none"/>
                <a:lstStyle/>
                <a:p>
                  <a:endParaRPr lang="fa-IR"/>
                </a:p>
              </p:txBody>
            </p:sp>
            <p:grpSp>
              <p:nvGrpSpPr>
                <p:cNvPr id="34957" name="Group 141"/>
                <p:cNvGrpSpPr>
                  <a:grpSpLocks/>
                </p:cNvGrpSpPr>
                <p:nvPr/>
              </p:nvGrpSpPr>
              <p:grpSpPr bwMode="auto">
                <a:xfrm>
                  <a:off x="1962" y="1727"/>
                  <a:ext cx="654" cy="403"/>
                  <a:chOff x="1962" y="1727"/>
                  <a:chExt cx="654" cy="403"/>
                </a:xfrm>
              </p:grpSpPr>
              <p:sp>
                <p:nvSpPr>
                  <p:cNvPr id="34958" name="Rectangle 142"/>
                  <p:cNvSpPr>
                    <a:spLocks noChangeArrowheads="1"/>
                  </p:cNvSpPr>
                  <p:nvPr/>
                </p:nvSpPr>
                <p:spPr bwMode="auto">
                  <a:xfrm>
                    <a:off x="2005" y="1727"/>
                    <a:ext cx="568" cy="403"/>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4000</a:t>
                    </a:r>
                  </a:p>
                  <a:p>
                    <a:pPr algn="l" eaLnBrk="0" hangingPunct="0"/>
                    <a:endParaRPr lang="en-US" sz="2400">
                      <a:latin typeface="Times New Roman" pitchFamily="18" charset="0"/>
                      <a:cs typeface="Times New Roman" pitchFamily="18" charset="0"/>
                    </a:endParaRPr>
                  </a:p>
                </p:txBody>
              </p:sp>
              <p:sp>
                <p:nvSpPr>
                  <p:cNvPr id="34959" name="Rectangle 143"/>
                  <p:cNvSpPr>
                    <a:spLocks noChangeArrowheads="1"/>
                  </p:cNvSpPr>
                  <p:nvPr/>
                </p:nvSpPr>
                <p:spPr bwMode="auto">
                  <a:xfrm>
                    <a:off x="1962" y="1727"/>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4960" name="Group 144"/>
              <p:cNvGrpSpPr>
                <a:grpSpLocks/>
              </p:cNvGrpSpPr>
              <p:nvPr/>
            </p:nvGrpSpPr>
            <p:grpSpPr bwMode="auto">
              <a:xfrm>
                <a:off x="2616" y="1727"/>
                <a:ext cx="654" cy="403"/>
                <a:chOff x="2616" y="1727"/>
                <a:chExt cx="654" cy="403"/>
              </a:xfrm>
            </p:grpSpPr>
            <p:sp>
              <p:nvSpPr>
                <p:cNvPr id="34961" name="Rectangle 145"/>
                <p:cNvSpPr>
                  <a:spLocks noChangeArrowheads="1"/>
                </p:cNvSpPr>
                <p:nvPr/>
              </p:nvSpPr>
              <p:spPr bwMode="auto">
                <a:xfrm>
                  <a:off x="2616" y="1727"/>
                  <a:ext cx="654" cy="403"/>
                </a:xfrm>
                <a:prstGeom prst="rect">
                  <a:avLst/>
                </a:prstGeom>
                <a:solidFill>
                  <a:srgbClr val="FFFFEF"/>
                </a:solidFill>
                <a:ln w="9525">
                  <a:noFill/>
                  <a:miter lim="800000"/>
                  <a:headEnd/>
                  <a:tailEnd/>
                </a:ln>
                <a:effectLst/>
              </p:spPr>
              <p:txBody>
                <a:bodyPr wrap="none"/>
                <a:lstStyle/>
                <a:p>
                  <a:endParaRPr lang="fa-IR"/>
                </a:p>
              </p:txBody>
            </p:sp>
            <p:grpSp>
              <p:nvGrpSpPr>
                <p:cNvPr id="34962" name="Group 146"/>
                <p:cNvGrpSpPr>
                  <a:grpSpLocks/>
                </p:cNvGrpSpPr>
                <p:nvPr/>
              </p:nvGrpSpPr>
              <p:grpSpPr bwMode="auto">
                <a:xfrm>
                  <a:off x="2616" y="1727"/>
                  <a:ext cx="654" cy="403"/>
                  <a:chOff x="2616" y="1727"/>
                  <a:chExt cx="654" cy="403"/>
                </a:xfrm>
              </p:grpSpPr>
              <p:sp>
                <p:nvSpPr>
                  <p:cNvPr id="34963" name="Rectangle 147"/>
                  <p:cNvSpPr>
                    <a:spLocks noChangeArrowheads="1"/>
                  </p:cNvSpPr>
                  <p:nvPr/>
                </p:nvSpPr>
                <p:spPr bwMode="auto">
                  <a:xfrm>
                    <a:off x="2659" y="1727"/>
                    <a:ext cx="568" cy="403"/>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5000</a:t>
                    </a:r>
                  </a:p>
                  <a:p>
                    <a:pPr algn="l" eaLnBrk="0" hangingPunct="0"/>
                    <a:endParaRPr lang="en-US" sz="2400">
                      <a:latin typeface="Times New Roman" pitchFamily="18" charset="0"/>
                      <a:cs typeface="Times New Roman" pitchFamily="18" charset="0"/>
                    </a:endParaRPr>
                  </a:p>
                </p:txBody>
              </p:sp>
              <p:sp>
                <p:nvSpPr>
                  <p:cNvPr id="34964" name="Rectangle 148"/>
                  <p:cNvSpPr>
                    <a:spLocks noChangeArrowheads="1"/>
                  </p:cNvSpPr>
                  <p:nvPr/>
                </p:nvSpPr>
                <p:spPr bwMode="auto">
                  <a:xfrm>
                    <a:off x="2616" y="1727"/>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4965" name="Group 149"/>
              <p:cNvGrpSpPr>
                <a:grpSpLocks/>
              </p:cNvGrpSpPr>
              <p:nvPr/>
            </p:nvGrpSpPr>
            <p:grpSpPr bwMode="auto">
              <a:xfrm>
                <a:off x="3270" y="1727"/>
                <a:ext cx="654" cy="403"/>
                <a:chOff x="3270" y="1727"/>
                <a:chExt cx="654" cy="403"/>
              </a:xfrm>
            </p:grpSpPr>
            <p:sp>
              <p:nvSpPr>
                <p:cNvPr id="34966" name="Rectangle 150"/>
                <p:cNvSpPr>
                  <a:spLocks noChangeArrowheads="1"/>
                </p:cNvSpPr>
                <p:nvPr/>
              </p:nvSpPr>
              <p:spPr bwMode="auto">
                <a:xfrm>
                  <a:off x="3270" y="1727"/>
                  <a:ext cx="654" cy="403"/>
                </a:xfrm>
                <a:prstGeom prst="rect">
                  <a:avLst/>
                </a:prstGeom>
                <a:solidFill>
                  <a:srgbClr val="FFFFEF"/>
                </a:solidFill>
                <a:ln w="9525">
                  <a:noFill/>
                  <a:miter lim="800000"/>
                  <a:headEnd/>
                  <a:tailEnd/>
                </a:ln>
                <a:effectLst/>
              </p:spPr>
              <p:txBody>
                <a:bodyPr wrap="none"/>
                <a:lstStyle/>
                <a:p>
                  <a:endParaRPr lang="fa-IR"/>
                </a:p>
              </p:txBody>
            </p:sp>
            <p:grpSp>
              <p:nvGrpSpPr>
                <p:cNvPr id="34967" name="Group 151"/>
                <p:cNvGrpSpPr>
                  <a:grpSpLocks/>
                </p:cNvGrpSpPr>
                <p:nvPr/>
              </p:nvGrpSpPr>
              <p:grpSpPr bwMode="auto">
                <a:xfrm>
                  <a:off x="3270" y="1727"/>
                  <a:ext cx="654" cy="403"/>
                  <a:chOff x="3270" y="1727"/>
                  <a:chExt cx="654" cy="403"/>
                </a:xfrm>
              </p:grpSpPr>
              <p:sp>
                <p:nvSpPr>
                  <p:cNvPr id="34968" name="Rectangle 152"/>
                  <p:cNvSpPr>
                    <a:spLocks noChangeArrowheads="1"/>
                  </p:cNvSpPr>
                  <p:nvPr/>
                </p:nvSpPr>
                <p:spPr bwMode="auto">
                  <a:xfrm>
                    <a:off x="3313" y="1727"/>
                    <a:ext cx="568" cy="403"/>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5000</a:t>
                    </a:r>
                  </a:p>
                  <a:p>
                    <a:pPr algn="l" eaLnBrk="0" hangingPunct="0"/>
                    <a:endParaRPr lang="en-US" sz="2400">
                      <a:latin typeface="Times New Roman" pitchFamily="18" charset="0"/>
                      <a:cs typeface="Times New Roman" pitchFamily="18" charset="0"/>
                    </a:endParaRPr>
                  </a:p>
                </p:txBody>
              </p:sp>
              <p:sp>
                <p:nvSpPr>
                  <p:cNvPr id="34969" name="Rectangle 153"/>
                  <p:cNvSpPr>
                    <a:spLocks noChangeArrowheads="1"/>
                  </p:cNvSpPr>
                  <p:nvPr/>
                </p:nvSpPr>
                <p:spPr bwMode="auto">
                  <a:xfrm>
                    <a:off x="3270" y="1727"/>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4970" name="Group 154"/>
              <p:cNvGrpSpPr>
                <a:grpSpLocks/>
              </p:cNvGrpSpPr>
              <p:nvPr/>
            </p:nvGrpSpPr>
            <p:grpSpPr bwMode="auto">
              <a:xfrm>
                <a:off x="0" y="2130"/>
                <a:ext cx="654" cy="403"/>
                <a:chOff x="0" y="2130"/>
                <a:chExt cx="654" cy="403"/>
              </a:xfrm>
            </p:grpSpPr>
            <p:sp>
              <p:nvSpPr>
                <p:cNvPr id="34971" name="Rectangle 155"/>
                <p:cNvSpPr>
                  <a:spLocks noChangeArrowheads="1"/>
                </p:cNvSpPr>
                <p:nvPr/>
              </p:nvSpPr>
              <p:spPr bwMode="auto">
                <a:xfrm>
                  <a:off x="0" y="2130"/>
                  <a:ext cx="654" cy="403"/>
                </a:xfrm>
                <a:prstGeom prst="rect">
                  <a:avLst/>
                </a:prstGeom>
                <a:solidFill>
                  <a:srgbClr val="FFFFEF"/>
                </a:solidFill>
                <a:ln w="9525">
                  <a:noFill/>
                  <a:miter lim="800000"/>
                  <a:headEnd/>
                  <a:tailEnd/>
                </a:ln>
                <a:effectLst/>
              </p:spPr>
              <p:txBody>
                <a:bodyPr wrap="none"/>
                <a:lstStyle/>
                <a:p>
                  <a:endParaRPr lang="fa-IR"/>
                </a:p>
              </p:txBody>
            </p:sp>
            <p:grpSp>
              <p:nvGrpSpPr>
                <p:cNvPr id="34972" name="Group 156"/>
                <p:cNvGrpSpPr>
                  <a:grpSpLocks/>
                </p:cNvGrpSpPr>
                <p:nvPr/>
              </p:nvGrpSpPr>
              <p:grpSpPr bwMode="auto">
                <a:xfrm>
                  <a:off x="0" y="2130"/>
                  <a:ext cx="654" cy="403"/>
                  <a:chOff x="0" y="2130"/>
                  <a:chExt cx="654" cy="403"/>
                </a:xfrm>
              </p:grpSpPr>
              <p:sp>
                <p:nvSpPr>
                  <p:cNvPr id="34973" name="Rectangle 157"/>
                  <p:cNvSpPr>
                    <a:spLocks noChangeArrowheads="1"/>
                  </p:cNvSpPr>
                  <p:nvPr/>
                </p:nvSpPr>
                <p:spPr bwMode="auto">
                  <a:xfrm>
                    <a:off x="43" y="2130"/>
                    <a:ext cx="568" cy="403"/>
                  </a:xfrm>
                  <a:prstGeom prst="rect">
                    <a:avLst/>
                  </a:prstGeom>
                  <a:solidFill>
                    <a:srgbClr val="FFFFEF"/>
                  </a:solidFill>
                  <a:ln w="9525">
                    <a:noFill/>
                    <a:miter lim="800000"/>
                    <a:headEnd/>
                    <a:tailEnd/>
                  </a:ln>
                  <a:effectLst/>
                </p:spPr>
                <p:txBody>
                  <a:bodyPr/>
                  <a:lstStyle/>
                  <a:p>
                    <a:pPr algn="l"/>
                    <a:r>
                      <a:rPr lang="en-US" sz="1200" b="1" i="1">
                        <a:latin typeface="Times New Roman" pitchFamily="18" charset="0"/>
                        <a:cs typeface="Times New Roman" pitchFamily="18" charset="0"/>
                      </a:rPr>
                      <a:t>Vit D(Iu)</a:t>
                    </a:r>
                    <a:endParaRPr lang="en-US" sz="1200" b="1">
                      <a:latin typeface="Times New Roman" pitchFamily="18" charset="0"/>
                      <a:cs typeface="Times New Roman" pitchFamily="18" charset="0"/>
                    </a:endParaRPr>
                  </a:p>
                  <a:p>
                    <a:pPr algn="l" eaLnBrk="0" hangingPunct="0"/>
                    <a:endParaRPr lang="en-US" sz="2400">
                      <a:latin typeface="Times New Roman" pitchFamily="18" charset="0"/>
                      <a:cs typeface="Times New Roman" pitchFamily="18" charset="0"/>
                    </a:endParaRPr>
                  </a:p>
                </p:txBody>
              </p:sp>
              <p:sp>
                <p:nvSpPr>
                  <p:cNvPr id="34974" name="Rectangle 158"/>
                  <p:cNvSpPr>
                    <a:spLocks noChangeArrowheads="1"/>
                  </p:cNvSpPr>
                  <p:nvPr/>
                </p:nvSpPr>
                <p:spPr bwMode="auto">
                  <a:xfrm>
                    <a:off x="0" y="2130"/>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4975" name="Group 159"/>
              <p:cNvGrpSpPr>
                <a:grpSpLocks/>
              </p:cNvGrpSpPr>
              <p:nvPr/>
            </p:nvGrpSpPr>
            <p:grpSpPr bwMode="auto">
              <a:xfrm>
                <a:off x="654" y="2130"/>
                <a:ext cx="654" cy="403"/>
                <a:chOff x="654" y="2130"/>
                <a:chExt cx="654" cy="403"/>
              </a:xfrm>
            </p:grpSpPr>
            <p:sp>
              <p:nvSpPr>
                <p:cNvPr id="34976" name="Rectangle 160"/>
                <p:cNvSpPr>
                  <a:spLocks noChangeArrowheads="1"/>
                </p:cNvSpPr>
                <p:nvPr/>
              </p:nvSpPr>
              <p:spPr bwMode="auto">
                <a:xfrm>
                  <a:off x="654" y="2130"/>
                  <a:ext cx="654" cy="403"/>
                </a:xfrm>
                <a:prstGeom prst="rect">
                  <a:avLst/>
                </a:prstGeom>
                <a:solidFill>
                  <a:srgbClr val="FFFFEF"/>
                </a:solidFill>
                <a:ln w="9525">
                  <a:noFill/>
                  <a:miter lim="800000"/>
                  <a:headEnd/>
                  <a:tailEnd/>
                </a:ln>
                <a:effectLst/>
              </p:spPr>
              <p:txBody>
                <a:bodyPr wrap="none"/>
                <a:lstStyle/>
                <a:p>
                  <a:endParaRPr lang="fa-IR"/>
                </a:p>
              </p:txBody>
            </p:sp>
            <p:grpSp>
              <p:nvGrpSpPr>
                <p:cNvPr id="34977" name="Group 161"/>
                <p:cNvGrpSpPr>
                  <a:grpSpLocks/>
                </p:cNvGrpSpPr>
                <p:nvPr/>
              </p:nvGrpSpPr>
              <p:grpSpPr bwMode="auto">
                <a:xfrm>
                  <a:off x="654" y="2130"/>
                  <a:ext cx="654" cy="403"/>
                  <a:chOff x="654" y="2130"/>
                  <a:chExt cx="654" cy="403"/>
                </a:xfrm>
              </p:grpSpPr>
              <p:sp>
                <p:nvSpPr>
                  <p:cNvPr id="34978" name="Rectangle 162"/>
                  <p:cNvSpPr>
                    <a:spLocks noChangeArrowheads="1"/>
                  </p:cNvSpPr>
                  <p:nvPr/>
                </p:nvSpPr>
                <p:spPr bwMode="auto">
                  <a:xfrm>
                    <a:off x="697" y="2130"/>
                    <a:ext cx="568" cy="403"/>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400</a:t>
                    </a:r>
                  </a:p>
                  <a:p>
                    <a:pPr algn="l" eaLnBrk="0" hangingPunct="0"/>
                    <a:endParaRPr lang="en-US" sz="2400">
                      <a:latin typeface="Times New Roman" pitchFamily="18" charset="0"/>
                      <a:cs typeface="Times New Roman" pitchFamily="18" charset="0"/>
                    </a:endParaRPr>
                  </a:p>
                </p:txBody>
              </p:sp>
              <p:sp>
                <p:nvSpPr>
                  <p:cNvPr id="34979" name="Rectangle 163"/>
                  <p:cNvSpPr>
                    <a:spLocks noChangeArrowheads="1"/>
                  </p:cNvSpPr>
                  <p:nvPr/>
                </p:nvSpPr>
                <p:spPr bwMode="auto">
                  <a:xfrm>
                    <a:off x="654" y="2130"/>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4980" name="Group 164"/>
              <p:cNvGrpSpPr>
                <a:grpSpLocks/>
              </p:cNvGrpSpPr>
              <p:nvPr/>
            </p:nvGrpSpPr>
            <p:grpSpPr bwMode="auto">
              <a:xfrm>
                <a:off x="1308" y="2130"/>
                <a:ext cx="654" cy="403"/>
                <a:chOff x="1308" y="2130"/>
                <a:chExt cx="654" cy="403"/>
              </a:xfrm>
            </p:grpSpPr>
            <p:sp>
              <p:nvSpPr>
                <p:cNvPr id="34981" name="Rectangle 165"/>
                <p:cNvSpPr>
                  <a:spLocks noChangeArrowheads="1"/>
                </p:cNvSpPr>
                <p:nvPr/>
              </p:nvSpPr>
              <p:spPr bwMode="auto">
                <a:xfrm>
                  <a:off x="1308" y="2130"/>
                  <a:ext cx="654" cy="403"/>
                </a:xfrm>
                <a:prstGeom prst="rect">
                  <a:avLst/>
                </a:prstGeom>
                <a:solidFill>
                  <a:srgbClr val="FFFFEF"/>
                </a:solidFill>
                <a:ln w="9525">
                  <a:noFill/>
                  <a:miter lim="800000"/>
                  <a:headEnd/>
                  <a:tailEnd/>
                </a:ln>
                <a:effectLst/>
              </p:spPr>
              <p:txBody>
                <a:bodyPr wrap="none"/>
                <a:lstStyle/>
                <a:p>
                  <a:endParaRPr lang="fa-IR"/>
                </a:p>
              </p:txBody>
            </p:sp>
            <p:grpSp>
              <p:nvGrpSpPr>
                <p:cNvPr id="34982" name="Group 166"/>
                <p:cNvGrpSpPr>
                  <a:grpSpLocks/>
                </p:cNvGrpSpPr>
                <p:nvPr/>
              </p:nvGrpSpPr>
              <p:grpSpPr bwMode="auto">
                <a:xfrm>
                  <a:off x="1308" y="2130"/>
                  <a:ext cx="654" cy="403"/>
                  <a:chOff x="1308" y="2130"/>
                  <a:chExt cx="654" cy="403"/>
                </a:xfrm>
              </p:grpSpPr>
              <p:sp>
                <p:nvSpPr>
                  <p:cNvPr id="34983" name="Rectangle 167"/>
                  <p:cNvSpPr>
                    <a:spLocks noChangeArrowheads="1"/>
                  </p:cNvSpPr>
                  <p:nvPr/>
                </p:nvSpPr>
                <p:spPr bwMode="auto">
                  <a:xfrm>
                    <a:off x="1351" y="2130"/>
                    <a:ext cx="568" cy="403"/>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400</a:t>
                    </a:r>
                  </a:p>
                  <a:p>
                    <a:pPr algn="l" eaLnBrk="0" hangingPunct="0"/>
                    <a:endParaRPr lang="en-US" sz="2400">
                      <a:latin typeface="Times New Roman" pitchFamily="18" charset="0"/>
                      <a:cs typeface="Times New Roman" pitchFamily="18" charset="0"/>
                    </a:endParaRPr>
                  </a:p>
                </p:txBody>
              </p:sp>
              <p:sp>
                <p:nvSpPr>
                  <p:cNvPr id="34984" name="Rectangle 168"/>
                  <p:cNvSpPr>
                    <a:spLocks noChangeArrowheads="1"/>
                  </p:cNvSpPr>
                  <p:nvPr/>
                </p:nvSpPr>
                <p:spPr bwMode="auto">
                  <a:xfrm>
                    <a:off x="1308" y="2130"/>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4985" name="Group 169"/>
              <p:cNvGrpSpPr>
                <a:grpSpLocks/>
              </p:cNvGrpSpPr>
              <p:nvPr/>
            </p:nvGrpSpPr>
            <p:grpSpPr bwMode="auto">
              <a:xfrm>
                <a:off x="1962" y="2130"/>
                <a:ext cx="654" cy="403"/>
                <a:chOff x="1962" y="2130"/>
                <a:chExt cx="654" cy="403"/>
              </a:xfrm>
            </p:grpSpPr>
            <p:sp>
              <p:nvSpPr>
                <p:cNvPr id="34986" name="Rectangle 170"/>
                <p:cNvSpPr>
                  <a:spLocks noChangeArrowheads="1"/>
                </p:cNvSpPr>
                <p:nvPr/>
              </p:nvSpPr>
              <p:spPr bwMode="auto">
                <a:xfrm>
                  <a:off x="1962" y="2130"/>
                  <a:ext cx="654" cy="403"/>
                </a:xfrm>
                <a:prstGeom prst="rect">
                  <a:avLst/>
                </a:prstGeom>
                <a:solidFill>
                  <a:srgbClr val="FFFFEF"/>
                </a:solidFill>
                <a:ln w="9525">
                  <a:noFill/>
                  <a:miter lim="800000"/>
                  <a:headEnd/>
                  <a:tailEnd/>
                </a:ln>
                <a:effectLst/>
              </p:spPr>
              <p:txBody>
                <a:bodyPr wrap="none"/>
                <a:lstStyle/>
                <a:p>
                  <a:endParaRPr lang="fa-IR"/>
                </a:p>
              </p:txBody>
            </p:sp>
            <p:grpSp>
              <p:nvGrpSpPr>
                <p:cNvPr id="34987" name="Group 171"/>
                <p:cNvGrpSpPr>
                  <a:grpSpLocks/>
                </p:cNvGrpSpPr>
                <p:nvPr/>
              </p:nvGrpSpPr>
              <p:grpSpPr bwMode="auto">
                <a:xfrm>
                  <a:off x="1962" y="2130"/>
                  <a:ext cx="654" cy="403"/>
                  <a:chOff x="1962" y="2130"/>
                  <a:chExt cx="654" cy="403"/>
                </a:xfrm>
              </p:grpSpPr>
              <p:sp>
                <p:nvSpPr>
                  <p:cNvPr id="34988" name="Rectangle 172"/>
                  <p:cNvSpPr>
                    <a:spLocks noChangeArrowheads="1"/>
                  </p:cNvSpPr>
                  <p:nvPr/>
                </p:nvSpPr>
                <p:spPr bwMode="auto">
                  <a:xfrm>
                    <a:off x="2005" y="2130"/>
                    <a:ext cx="568" cy="403"/>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400</a:t>
                    </a:r>
                  </a:p>
                  <a:p>
                    <a:pPr algn="l" eaLnBrk="0" hangingPunct="0"/>
                    <a:endParaRPr lang="en-US" sz="2400">
                      <a:latin typeface="Times New Roman" pitchFamily="18" charset="0"/>
                      <a:cs typeface="Times New Roman" pitchFamily="18" charset="0"/>
                    </a:endParaRPr>
                  </a:p>
                </p:txBody>
              </p:sp>
              <p:sp>
                <p:nvSpPr>
                  <p:cNvPr id="34989" name="Rectangle 173"/>
                  <p:cNvSpPr>
                    <a:spLocks noChangeArrowheads="1"/>
                  </p:cNvSpPr>
                  <p:nvPr/>
                </p:nvSpPr>
                <p:spPr bwMode="auto">
                  <a:xfrm>
                    <a:off x="1962" y="2130"/>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4990" name="Group 174"/>
              <p:cNvGrpSpPr>
                <a:grpSpLocks/>
              </p:cNvGrpSpPr>
              <p:nvPr/>
            </p:nvGrpSpPr>
            <p:grpSpPr bwMode="auto">
              <a:xfrm>
                <a:off x="2616" y="2130"/>
                <a:ext cx="654" cy="403"/>
                <a:chOff x="2616" y="2130"/>
                <a:chExt cx="654" cy="403"/>
              </a:xfrm>
            </p:grpSpPr>
            <p:sp>
              <p:nvSpPr>
                <p:cNvPr id="34991" name="Rectangle 175"/>
                <p:cNvSpPr>
                  <a:spLocks noChangeArrowheads="1"/>
                </p:cNvSpPr>
                <p:nvPr/>
              </p:nvSpPr>
              <p:spPr bwMode="auto">
                <a:xfrm>
                  <a:off x="2616" y="2130"/>
                  <a:ext cx="654" cy="403"/>
                </a:xfrm>
                <a:prstGeom prst="rect">
                  <a:avLst/>
                </a:prstGeom>
                <a:solidFill>
                  <a:srgbClr val="FFFFEF"/>
                </a:solidFill>
                <a:ln w="9525">
                  <a:noFill/>
                  <a:miter lim="800000"/>
                  <a:headEnd/>
                  <a:tailEnd/>
                </a:ln>
                <a:effectLst/>
              </p:spPr>
              <p:txBody>
                <a:bodyPr wrap="none"/>
                <a:lstStyle/>
                <a:p>
                  <a:endParaRPr lang="fa-IR"/>
                </a:p>
              </p:txBody>
            </p:sp>
            <p:grpSp>
              <p:nvGrpSpPr>
                <p:cNvPr id="34992" name="Group 176"/>
                <p:cNvGrpSpPr>
                  <a:grpSpLocks/>
                </p:cNvGrpSpPr>
                <p:nvPr/>
              </p:nvGrpSpPr>
              <p:grpSpPr bwMode="auto">
                <a:xfrm>
                  <a:off x="2616" y="2130"/>
                  <a:ext cx="654" cy="403"/>
                  <a:chOff x="2616" y="2130"/>
                  <a:chExt cx="654" cy="403"/>
                </a:xfrm>
              </p:grpSpPr>
              <p:sp>
                <p:nvSpPr>
                  <p:cNvPr id="34993" name="Rectangle 177"/>
                  <p:cNvSpPr>
                    <a:spLocks noChangeArrowheads="1"/>
                  </p:cNvSpPr>
                  <p:nvPr/>
                </p:nvSpPr>
                <p:spPr bwMode="auto">
                  <a:xfrm>
                    <a:off x="2659" y="2130"/>
                    <a:ext cx="568" cy="403"/>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400</a:t>
                    </a:r>
                  </a:p>
                  <a:p>
                    <a:pPr algn="l" eaLnBrk="0" hangingPunct="0"/>
                    <a:endParaRPr lang="en-US" sz="2400">
                      <a:latin typeface="Times New Roman" pitchFamily="18" charset="0"/>
                      <a:cs typeface="Times New Roman" pitchFamily="18" charset="0"/>
                    </a:endParaRPr>
                  </a:p>
                </p:txBody>
              </p:sp>
              <p:sp>
                <p:nvSpPr>
                  <p:cNvPr id="34994" name="Rectangle 178"/>
                  <p:cNvSpPr>
                    <a:spLocks noChangeArrowheads="1"/>
                  </p:cNvSpPr>
                  <p:nvPr/>
                </p:nvSpPr>
                <p:spPr bwMode="auto">
                  <a:xfrm>
                    <a:off x="2616" y="2130"/>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4995" name="Group 179"/>
              <p:cNvGrpSpPr>
                <a:grpSpLocks/>
              </p:cNvGrpSpPr>
              <p:nvPr/>
            </p:nvGrpSpPr>
            <p:grpSpPr bwMode="auto">
              <a:xfrm>
                <a:off x="3270" y="2130"/>
                <a:ext cx="654" cy="403"/>
                <a:chOff x="3270" y="2130"/>
                <a:chExt cx="654" cy="403"/>
              </a:xfrm>
            </p:grpSpPr>
            <p:sp>
              <p:nvSpPr>
                <p:cNvPr id="34996" name="Rectangle 180"/>
                <p:cNvSpPr>
                  <a:spLocks noChangeArrowheads="1"/>
                </p:cNvSpPr>
                <p:nvPr/>
              </p:nvSpPr>
              <p:spPr bwMode="auto">
                <a:xfrm>
                  <a:off x="3270" y="2130"/>
                  <a:ext cx="654" cy="403"/>
                </a:xfrm>
                <a:prstGeom prst="rect">
                  <a:avLst/>
                </a:prstGeom>
                <a:solidFill>
                  <a:srgbClr val="FFFFEF"/>
                </a:solidFill>
                <a:ln w="9525">
                  <a:noFill/>
                  <a:miter lim="800000"/>
                  <a:headEnd/>
                  <a:tailEnd/>
                </a:ln>
                <a:effectLst/>
              </p:spPr>
              <p:txBody>
                <a:bodyPr wrap="none"/>
                <a:lstStyle/>
                <a:p>
                  <a:endParaRPr lang="fa-IR"/>
                </a:p>
              </p:txBody>
            </p:sp>
            <p:grpSp>
              <p:nvGrpSpPr>
                <p:cNvPr id="34997" name="Group 181"/>
                <p:cNvGrpSpPr>
                  <a:grpSpLocks/>
                </p:cNvGrpSpPr>
                <p:nvPr/>
              </p:nvGrpSpPr>
              <p:grpSpPr bwMode="auto">
                <a:xfrm>
                  <a:off x="3270" y="2130"/>
                  <a:ext cx="654" cy="403"/>
                  <a:chOff x="3270" y="2130"/>
                  <a:chExt cx="654" cy="403"/>
                </a:xfrm>
              </p:grpSpPr>
              <p:sp>
                <p:nvSpPr>
                  <p:cNvPr id="34998" name="Rectangle 182"/>
                  <p:cNvSpPr>
                    <a:spLocks noChangeArrowheads="1"/>
                  </p:cNvSpPr>
                  <p:nvPr/>
                </p:nvSpPr>
                <p:spPr bwMode="auto">
                  <a:xfrm>
                    <a:off x="3313" y="2130"/>
                    <a:ext cx="568" cy="403"/>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400</a:t>
                    </a:r>
                  </a:p>
                  <a:p>
                    <a:pPr algn="l" eaLnBrk="0" hangingPunct="0"/>
                    <a:endParaRPr lang="en-US" sz="2400">
                      <a:latin typeface="Times New Roman" pitchFamily="18" charset="0"/>
                      <a:cs typeface="Times New Roman" pitchFamily="18" charset="0"/>
                    </a:endParaRPr>
                  </a:p>
                </p:txBody>
              </p:sp>
              <p:sp>
                <p:nvSpPr>
                  <p:cNvPr id="34999" name="Rectangle 183"/>
                  <p:cNvSpPr>
                    <a:spLocks noChangeArrowheads="1"/>
                  </p:cNvSpPr>
                  <p:nvPr/>
                </p:nvSpPr>
                <p:spPr bwMode="auto">
                  <a:xfrm>
                    <a:off x="3270" y="2130"/>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5000" name="Group 184"/>
              <p:cNvGrpSpPr>
                <a:grpSpLocks/>
              </p:cNvGrpSpPr>
              <p:nvPr/>
            </p:nvGrpSpPr>
            <p:grpSpPr bwMode="auto">
              <a:xfrm>
                <a:off x="0" y="2533"/>
                <a:ext cx="654" cy="403"/>
                <a:chOff x="0" y="2533"/>
                <a:chExt cx="654" cy="403"/>
              </a:xfrm>
            </p:grpSpPr>
            <p:sp>
              <p:nvSpPr>
                <p:cNvPr id="35001" name="Rectangle 185"/>
                <p:cNvSpPr>
                  <a:spLocks noChangeArrowheads="1"/>
                </p:cNvSpPr>
                <p:nvPr/>
              </p:nvSpPr>
              <p:spPr bwMode="auto">
                <a:xfrm>
                  <a:off x="0" y="2533"/>
                  <a:ext cx="654" cy="403"/>
                </a:xfrm>
                <a:prstGeom prst="rect">
                  <a:avLst/>
                </a:prstGeom>
                <a:solidFill>
                  <a:srgbClr val="FFFFEF"/>
                </a:solidFill>
                <a:ln w="9525">
                  <a:noFill/>
                  <a:miter lim="800000"/>
                  <a:headEnd/>
                  <a:tailEnd/>
                </a:ln>
                <a:effectLst/>
              </p:spPr>
              <p:txBody>
                <a:bodyPr wrap="none"/>
                <a:lstStyle/>
                <a:p>
                  <a:endParaRPr lang="fa-IR"/>
                </a:p>
              </p:txBody>
            </p:sp>
            <p:grpSp>
              <p:nvGrpSpPr>
                <p:cNvPr id="35002" name="Group 186"/>
                <p:cNvGrpSpPr>
                  <a:grpSpLocks/>
                </p:cNvGrpSpPr>
                <p:nvPr/>
              </p:nvGrpSpPr>
              <p:grpSpPr bwMode="auto">
                <a:xfrm>
                  <a:off x="0" y="2533"/>
                  <a:ext cx="654" cy="403"/>
                  <a:chOff x="0" y="2533"/>
                  <a:chExt cx="654" cy="403"/>
                </a:xfrm>
              </p:grpSpPr>
              <p:sp>
                <p:nvSpPr>
                  <p:cNvPr id="35003" name="Rectangle 187"/>
                  <p:cNvSpPr>
                    <a:spLocks noChangeArrowheads="1"/>
                  </p:cNvSpPr>
                  <p:nvPr/>
                </p:nvSpPr>
                <p:spPr bwMode="auto">
                  <a:xfrm>
                    <a:off x="43" y="2533"/>
                    <a:ext cx="568" cy="403"/>
                  </a:xfrm>
                  <a:prstGeom prst="rect">
                    <a:avLst/>
                  </a:prstGeom>
                  <a:solidFill>
                    <a:srgbClr val="FFFFEF"/>
                  </a:solidFill>
                  <a:ln w="9525">
                    <a:noFill/>
                    <a:miter lim="800000"/>
                    <a:headEnd/>
                    <a:tailEnd/>
                  </a:ln>
                  <a:effectLst/>
                </p:spPr>
                <p:txBody>
                  <a:bodyPr/>
                  <a:lstStyle/>
                  <a:p>
                    <a:pPr algn="l"/>
                    <a:r>
                      <a:rPr lang="en-US" sz="1200" b="1" i="1">
                        <a:latin typeface="Times New Roman" pitchFamily="18" charset="0"/>
                        <a:cs typeface="Times New Roman" pitchFamily="18" charset="0"/>
                      </a:rPr>
                      <a:t>Fe (mg)</a:t>
                    </a:r>
                    <a:endParaRPr lang="en-US" sz="1200" b="1">
                      <a:latin typeface="Times New Roman" pitchFamily="18" charset="0"/>
                      <a:cs typeface="Times New Roman" pitchFamily="18" charset="0"/>
                    </a:endParaRPr>
                  </a:p>
                  <a:p>
                    <a:pPr algn="l" eaLnBrk="0" hangingPunct="0"/>
                    <a:endParaRPr lang="en-US" sz="2400">
                      <a:latin typeface="Times New Roman" pitchFamily="18" charset="0"/>
                      <a:cs typeface="Times New Roman" pitchFamily="18" charset="0"/>
                    </a:endParaRPr>
                  </a:p>
                </p:txBody>
              </p:sp>
              <p:sp>
                <p:nvSpPr>
                  <p:cNvPr id="35004" name="Rectangle 188"/>
                  <p:cNvSpPr>
                    <a:spLocks noChangeArrowheads="1"/>
                  </p:cNvSpPr>
                  <p:nvPr/>
                </p:nvSpPr>
                <p:spPr bwMode="auto">
                  <a:xfrm>
                    <a:off x="0" y="2533"/>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5005" name="Group 189"/>
              <p:cNvGrpSpPr>
                <a:grpSpLocks/>
              </p:cNvGrpSpPr>
              <p:nvPr/>
            </p:nvGrpSpPr>
            <p:grpSpPr bwMode="auto">
              <a:xfrm>
                <a:off x="654" y="2533"/>
                <a:ext cx="654" cy="403"/>
                <a:chOff x="654" y="2533"/>
                <a:chExt cx="654" cy="403"/>
              </a:xfrm>
            </p:grpSpPr>
            <p:sp>
              <p:nvSpPr>
                <p:cNvPr id="35006" name="Rectangle 190"/>
                <p:cNvSpPr>
                  <a:spLocks noChangeArrowheads="1"/>
                </p:cNvSpPr>
                <p:nvPr/>
              </p:nvSpPr>
              <p:spPr bwMode="auto">
                <a:xfrm>
                  <a:off x="654" y="2533"/>
                  <a:ext cx="654" cy="403"/>
                </a:xfrm>
                <a:prstGeom prst="rect">
                  <a:avLst/>
                </a:prstGeom>
                <a:solidFill>
                  <a:srgbClr val="FFFFEF"/>
                </a:solidFill>
                <a:ln w="9525">
                  <a:noFill/>
                  <a:miter lim="800000"/>
                  <a:headEnd/>
                  <a:tailEnd/>
                </a:ln>
                <a:effectLst/>
              </p:spPr>
              <p:txBody>
                <a:bodyPr wrap="none"/>
                <a:lstStyle/>
                <a:p>
                  <a:endParaRPr lang="fa-IR"/>
                </a:p>
              </p:txBody>
            </p:sp>
            <p:grpSp>
              <p:nvGrpSpPr>
                <p:cNvPr id="35007" name="Group 191"/>
                <p:cNvGrpSpPr>
                  <a:grpSpLocks/>
                </p:cNvGrpSpPr>
                <p:nvPr/>
              </p:nvGrpSpPr>
              <p:grpSpPr bwMode="auto">
                <a:xfrm>
                  <a:off x="654" y="2533"/>
                  <a:ext cx="654" cy="403"/>
                  <a:chOff x="654" y="2533"/>
                  <a:chExt cx="654" cy="403"/>
                </a:xfrm>
              </p:grpSpPr>
              <p:sp>
                <p:nvSpPr>
                  <p:cNvPr id="35008" name="Rectangle 192"/>
                  <p:cNvSpPr>
                    <a:spLocks noChangeArrowheads="1"/>
                  </p:cNvSpPr>
                  <p:nvPr/>
                </p:nvSpPr>
                <p:spPr bwMode="auto">
                  <a:xfrm>
                    <a:off x="697" y="2533"/>
                    <a:ext cx="568" cy="403"/>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10</a:t>
                    </a:r>
                  </a:p>
                  <a:p>
                    <a:pPr algn="l" eaLnBrk="0" hangingPunct="0"/>
                    <a:endParaRPr lang="en-US" sz="2400">
                      <a:latin typeface="Times New Roman" pitchFamily="18" charset="0"/>
                      <a:cs typeface="Times New Roman" pitchFamily="18" charset="0"/>
                    </a:endParaRPr>
                  </a:p>
                </p:txBody>
              </p:sp>
              <p:sp>
                <p:nvSpPr>
                  <p:cNvPr id="35009" name="Rectangle 193"/>
                  <p:cNvSpPr>
                    <a:spLocks noChangeArrowheads="1"/>
                  </p:cNvSpPr>
                  <p:nvPr/>
                </p:nvSpPr>
                <p:spPr bwMode="auto">
                  <a:xfrm>
                    <a:off x="654" y="2533"/>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5010" name="Group 194"/>
              <p:cNvGrpSpPr>
                <a:grpSpLocks/>
              </p:cNvGrpSpPr>
              <p:nvPr/>
            </p:nvGrpSpPr>
            <p:grpSpPr bwMode="auto">
              <a:xfrm>
                <a:off x="1308" y="2533"/>
                <a:ext cx="654" cy="403"/>
                <a:chOff x="1308" y="2533"/>
                <a:chExt cx="654" cy="403"/>
              </a:xfrm>
            </p:grpSpPr>
            <p:sp>
              <p:nvSpPr>
                <p:cNvPr id="35011" name="Rectangle 195"/>
                <p:cNvSpPr>
                  <a:spLocks noChangeArrowheads="1"/>
                </p:cNvSpPr>
                <p:nvPr/>
              </p:nvSpPr>
              <p:spPr bwMode="auto">
                <a:xfrm>
                  <a:off x="1308" y="2533"/>
                  <a:ext cx="654" cy="403"/>
                </a:xfrm>
                <a:prstGeom prst="rect">
                  <a:avLst/>
                </a:prstGeom>
                <a:solidFill>
                  <a:srgbClr val="FFFFEF"/>
                </a:solidFill>
                <a:ln w="9525">
                  <a:noFill/>
                  <a:miter lim="800000"/>
                  <a:headEnd/>
                  <a:tailEnd/>
                </a:ln>
                <a:effectLst/>
              </p:spPr>
              <p:txBody>
                <a:bodyPr wrap="none"/>
                <a:lstStyle/>
                <a:p>
                  <a:endParaRPr lang="fa-IR"/>
                </a:p>
              </p:txBody>
            </p:sp>
            <p:grpSp>
              <p:nvGrpSpPr>
                <p:cNvPr id="35012" name="Group 196"/>
                <p:cNvGrpSpPr>
                  <a:grpSpLocks/>
                </p:cNvGrpSpPr>
                <p:nvPr/>
              </p:nvGrpSpPr>
              <p:grpSpPr bwMode="auto">
                <a:xfrm>
                  <a:off x="1308" y="2533"/>
                  <a:ext cx="654" cy="403"/>
                  <a:chOff x="1308" y="2533"/>
                  <a:chExt cx="654" cy="403"/>
                </a:xfrm>
              </p:grpSpPr>
              <p:sp>
                <p:nvSpPr>
                  <p:cNvPr id="35013" name="Rectangle 197"/>
                  <p:cNvSpPr>
                    <a:spLocks noChangeArrowheads="1"/>
                  </p:cNvSpPr>
                  <p:nvPr/>
                </p:nvSpPr>
                <p:spPr bwMode="auto">
                  <a:xfrm>
                    <a:off x="1351" y="2533"/>
                    <a:ext cx="568" cy="403"/>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15</a:t>
                    </a:r>
                  </a:p>
                  <a:p>
                    <a:pPr algn="l" eaLnBrk="0" hangingPunct="0"/>
                    <a:endParaRPr lang="en-US" sz="2400">
                      <a:latin typeface="Times New Roman" pitchFamily="18" charset="0"/>
                      <a:cs typeface="Times New Roman" pitchFamily="18" charset="0"/>
                    </a:endParaRPr>
                  </a:p>
                </p:txBody>
              </p:sp>
              <p:sp>
                <p:nvSpPr>
                  <p:cNvPr id="35014" name="Rectangle 198"/>
                  <p:cNvSpPr>
                    <a:spLocks noChangeArrowheads="1"/>
                  </p:cNvSpPr>
                  <p:nvPr/>
                </p:nvSpPr>
                <p:spPr bwMode="auto">
                  <a:xfrm>
                    <a:off x="1308" y="2533"/>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5015" name="Group 199"/>
              <p:cNvGrpSpPr>
                <a:grpSpLocks/>
              </p:cNvGrpSpPr>
              <p:nvPr/>
            </p:nvGrpSpPr>
            <p:grpSpPr bwMode="auto">
              <a:xfrm>
                <a:off x="1962" y="2533"/>
                <a:ext cx="654" cy="403"/>
                <a:chOff x="1962" y="2533"/>
                <a:chExt cx="654" cy="403"/>
              </a:xfrm>
            </p:grpSpPr>
            <p:sp>
              <p:nvSpPr>
                <p:cNvPr id="35016" name="Rectangle 200"/>
                <p:cNvSpPr>
                  <a:spLocks noChangeArrowheads="1"/>
                </p:cNvSpPr>
                <p:nvPr/>
              </p:nvSpPr>
              <p:spPr bwMode="auto">
                <a:xfrm>
                  <a:off x="1962" y="2533"/>
                  <a:ext cx="654" cy="403"/>
                </a:xfrm>
                <a:prstGeom prst="rect">
                  <a:avLst/>
                </a:prstGeom>
                <a:solidFill>
                  <a:srgbClr val="FFFFEF"/>
                </a:solidFill>
                <a:ln w="9525">
                  <a:noFill/>
                  <a:miter lim="800000"/>
                  <a:headEnd/>
                  <a:tailEnd/>
                </a:ln>
                <a:effectLst/>
              </p:spPr>
              <p:txBody>
                <a:bodyPr wrap="none"/>
                <a:lstStyle/>
                <a:p>
                  <a:endParaRPr lang="fa-IR"/>
                </a:p>
              </p:txBody>
            </p:sp>
            <p:grpSp>
              <p:nvGrpSpPr>
                <p:cNvPr id="35017" name="Group 201"/>
                <p:cNvGrpSpPr>
                  <a:grpSpLocks/>
                </p:cNvGrpSpPr>
                <p:nvPr/>
              </p:nvGrpSpPr>
              <p:grpSpPr bwMode="auto">
                <a:xfrm>
                  <a:off x="1962" y="2533"/>
                  <a:ext cx="654" cy="403"/>
                  <a:chOff x="1962" y="2533"/>
                  <a:chExt cx="654" cy="403"/>
                </a:xfrm>
              </p:grpSpPr>
              <p:sp>
                <p:nvSpPr>
                  <p:cNvPr id="35018" name="Rectangle 202"/>
                  <p:cNvSpPr>
                    <a:spLocks noChangeArrowheads="1"/>
                  </p:cNvSpPr>
                  <p:nvPr/>
                </p:nvSpPr>
                <p:spPr bwMode="auto">
                  <a:xfrm>
                    <a:off x="2005" y="2533"/>
                    <a:ext cx="568" cy="403"/>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15</a:t>
                    </a:r>
                  </a:p>
                  <a:p>
                    <a:pPr algn="l" eaLnBrk="0" hangingPunct="0"/>
                    <a:endParaRPr lang="en-US" sz="2400">
                      <a:latin typeface="Times New Roman" pitchFamily="18" charset="0"/>
                      <a:cs typeface="Times New Roman" pitchFamily="18" charset="0"/>
                    </a:endParaRPr>
                  </a:p>
                </p:txBody>
              </p:sp>
              <p:sp>
                <p:nvSpPr>
                  <p:cNvPr id="35019" name="Rectangle 203"/>
                  <p:cNvSpPr>
                    <a:spLocks noChangeArrowheads="1"/>
                  </p:cNvSpPr>
                  <p:nvPr/>
                </p:nvSpPr>
                <p:spPr bwMode="auto">
                  <a:xfrm>
                    <a:off x="1962" y="2533"/>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5020" name="Group 204"/>
              <p:cNvGrpSpPr>
                <a:grpSpLocks/>
              </p:cNvGrpSpPr>
              <p:nvPr/>
            </p:nvGrpSpPr>
            <p:grpSpPr bwMode="auto">
              <a:xfrm>
                <a:off x="2616" y="2533"/>
                <a:ext cx="654" cy="403"/>
                <a:chOff x="2616" y="2533"/>
                <a:chExt cx="654" cy="403"/>
              </a:xfrm>
            </p:grpSpPr>
            <p:sp>
              <p:nvSpPr>
                <p:cNvPr id="35021" name="Rectangle 205"/>
                <p:cNvSpPr>
                  <a:spLocks noChangeArrowheads="1"/>
                </p:cNvSpPr>
                <p:nvPr/>
              </p:nvSpPr>
              <p:spPr bwMode="auto">
                <a:xfrm>
                  <a:off x="2616" y="2533"/>
                  <a:ext cx="654" cy="403"/>
                </a:xfrm>
                <a:prstGeom prst="rect">
                  <a:avLst/>
                </a:prstGeom>
                <a:solidFill>
                  <a:srgbClr val="FFFFEF"/>
                </a:solidFill>
                <a:ln w="9525">
                  <a:noFill/>
                  <a:miter lim="800000"/>
                  <a:headEnd/>
                  <a:tailEnd/>
                </a:ln>
                <a:effectLst/>
              </p:spPr>
              <p:txBody>
                <a:bodyPr wrap="none"/>
                <a:lstStyle/>
                <a:p>
                  <a:endParaRPr lang="fa-IR"/>
                </a:p>
              </p:txBody>
            </p:sp>
            <p:grpSp>
              <p:nvGrpSpPr>
                <p:cNvPr id="35022" name="Group 206"/>
                <p:cNvGrpSpPr>
                  <a:grpSpLocks/>
                </p:cNvGrpSpPr>
                <p:nvPr/>
              </p:nvGrpSpPr>
              <p:grpSpPr bwMode="auto">
                <a:xfrm>
                  <a:off x="2616" y="2533"/>
                  <a:ext cx="654" cy="403"/>
                  <a:chOff x="2616" y="2533"/>
                  <a:chExt cx="654" cy="403"/>
                </a:xfrm>
              </p:grpSpPr>
              <p:sp>
                <p:nvSpPr>
                  <p:cNvPr id="35023" name="Rectangle 207"/>
                  <p:cNvSpPr>
                    <a:spLocks noChangeArrowheads="1"/>
                  </p:cNvSpPr>
                  <p:nvPr/>
                </p:nvSpPr>
                <p:spPr bwMode="auto">
                  <a:xfrm>
                    <a:off x="2659" y="2533"/>
                    <a:ext cx="568" cy="403"/>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12</a:t>
                    </a:r>
                  </a:p>
                  <a:p>
                    <a:pPr algn="l" eaLnBrk="0" hangingPunct="0"/>
                    <a:endParaRPr lang="en-US" sz="2400">
                      <a:latin typeface="Times New Roman" pitchFamily="18" charset="0"/>
                      <a:cs typeface="Times New Roman" pitchFamily="18" charset="0"/>
                    </a:endParaRPr>
                  </a:p>
                </p:txBody>
              </p:sp>
              <p:sp>
                <p:nvSpPr>
                  <p:cNvPr id="35024" name="Rectangle 208"/>
                  <p:cNvSpPr>
                    <a:spLocks noChangeArrowheads="1"/>
                  </p:cNvSpPr>
                  <p:nvPr/>
                </p:nvSpPr>
                <p:spPr bwMode="auto">
                  <a:xfrm>
                    <a:off x="2616" y="2533"/>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5025" name="Group 209"/>
              <p:cNvGrpSpPr>
                <a:grpSpLocks/>
              </p:cNvGrpSpPr>
              <p:nvPr/>
            </p:nvGrpSpPr>
            <p:grpSpPr bwMode="auto">
              <a:xfrm>
                <a:off x="3270" y="2533"/>
                <a:ext cx="654" cy="403"/>
                <a:chOff x="3270" y="2533"/>
                <a:chExt cx="654" cy="403"/>
              </a:xfrm>
            </p:grpSpPr>
            <p:sp>
              <p:nvSpPr>
                <p:cNvPr id="35026" name="Rectangle 210"/>
                <p:cNvSpPr>
                  <a:spLocks noChangeArrowheads="1"/>
                </p:cNvSpPr>
                <p:nvPr/>
              </p:nvSpPr>
              <p:spPr bwMode="auto">
                <a:xfrm>
                  <a:off x="3270" y="2533"/>
                  <a:ext cx="654" cy="403"/>
                </a:xfrm>
                <a:prstGeom prst="rect">
                  <a:avLst/>
                </a:prstGeom>
                <a:solidFill>
                  <a:srgbClr val="FFFFEF"/>
                </a:solidFill>
                <a:ln w="9525">
                  <a:noFill/>
                  <a:miter lim="800000"/>
                  <a:headEnd/>
                  <a:tailEnd/>
                </a:ln>
                <a:effectLst/>
              </p:spPr>
              <p:txBody>
                <a:bodyPr wrap="none"/>
                <a:lstStyle/>
                <a:p>
                  <a:endParaRPr lang="fa-IR"/>
                </a:p>
              </p:txBody>
            </p:sp>
            <p:grpSp>
              <p:nvGrpSpPr>
                <p:cNvPr id="35027" name="Group 211"/>
                <p:cNvGrpSpPr>
                  <a:grpSpLocks/>
                </p:cNvGrpSpPr>
                <p:nvPr/>
              </p:nvGrpSpPr>
              <p:grpSpPr bwMode="auto">
                <a:xfrm>
                  <a:off x="3270" y="2533"/>
                  <a:ext cx="654" cy="403"/>
                  <a:chOff x="3270" y="2533"/>
                  <a:chExt cx="654" cy="403"/>
                </a:xfrm>
              </p:grpSpPr>
              <p:sp>
                <p:nvSpPr>
                  <p:cNvPr id="35028" name="Rectangle 212"/>
                  <p:cNvSpPr>
                    <a:spLocks noChangeArrowheads="1"/>
                  </p:cNvSpPr>
                  <p:nvPr/>
                </p:nvSpPr>
                <p:spPr bwMode="auto">
                  <a:xfrm>
                    <a:off x="3313" y="2533"/>
                    <a:ext cx="568" cy="403"/>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12</a:t>
                    </a:r>
                  </a:p>
                  <a:p>
                    <a:pPr algn="l" eaLnBrk="0" hangingPunct="0"/>
                    <a:endParaRPr lang="en-US" sz="2400">
                      <a:latin typeface="Times New Roman" pitchFamily="18" charset="0"/>
                      <a:cs typeface="Times New Roman" pitchFamily="18" charset="0"/>
                    </a:endParaRPr>
                  </a:p>
                </p:txBody>
              </p:sp>
              <p:sp>
                <p:nvSpPr>
                  <p:cNvPr id="35029" name="Rectangle 213"/>
                  <p:cNvSpPr>
                    <a:spLocks noChangeArrowheads="1"/>
                  </p:cNvSpPr>
                  <p:nvPr/>
                </p:nvSpPr>
                <p:spPr bwMode="auto">
                  <a:xfrm>
                    <a:off x="3270" y="2533"/>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5030" name="Group 214"/>
              <p:cNvGrpSpPr>
                <a:grpSpLocks/>
              </p:cNvGrpSpPr>
              <p:nvPr/>
            </p:nvGrpSpPr>
            <p:grpSpPr bwMode="auto">
              <a:xfrm>
                <a:off x="0" y="2936"/>
                <a:ext cx="654" cy="518"/>
                <a:chOff x="0" y="2936"/>
                <a:chExt cx="654" cy="518"/>
              </a:xfrm>
            </p:grpSpPr>
            <p:sp>
              <p:nvSpPr>
                <p:cNvPr id="35031" name="Rectangle 215"/>
                <p:cNvSpPr>
                  <a:spLocks noChangeArrowheads="1"/>
                </p:cNvSpPr>
                <p:nvPr/>
              </p:nvSpPr>
              <p:spPr bwMode="auto">
                <a:xfrm>
                  <a:off x="0" y="2936"/>
                  <a:ext cx="654" cy="518"/>
                </a:xfrm>
                <a:prstGeom prst="rect">
                  <a:avLst/>
                </a:prstGeom>
                <a:solidFill>
                  <a:srgbClr val="FFFFEF"/>
                </a:solidFill>
                <a:ln w="9525">
                  <a:noFill/>
                  <a:miter lim="800000"/>
                  <a:headEnd/>
                  <a:tailEnd/>
                </a:ln>
                <a:effectLst/>
              </p:spPr>
              <p:txBody>
                <a:bodyPr wrap="none"/>
                <a:lstStyle/>
                <a:p>
                  <a:endParaRPr lang="fa-IR"/>
                </a:p>
              </p:txBody>
            </p:sp>
            <p:grpSp>
              <p:nvGrpSpPr>
                <p:cNvPr id="35032" name="Group 216"/>
                <p:cNvGrpSpPr>
                  <a:grpSpLocks/>
                </p:cNvGrpSpPr>
                <p:nvPr/>
              </p:nvGrpSpPr>
              <p:grpSpPr bwMode="auto">
                <a:xfrm>
                  <a:off x="0" y="2936"/>
                  <a:ext cx="654" cy="518"/>
                  <a:chOff x="0" y="2936"/>
                  <a:chExt cx="654" cy="518"/>
                </a:xfrm>
              </p:grpSpPr>
              <p:sp>
                <p:nvSpPr>
                  <p:cNvPr id="35033" name="Rectangle 217"/>
                  <p:cNvSpPr>
                    <a:spLocks noChangeArrowheads="1"/>
                  </p:cNvSpPr>
                  <p:nvPr/>
                </p:nvSpPr>
                <p:spPr bwMode="auto">
                  <a:xfrm>
                    <a:off x="43" y="2936"/>
                    <a:ext cx="568" cy="518"/>
                  </a:xfrm>
                  <a:prstGeom prst="rect">
                    <a:avLst/>
                  </a:prstGeom>
                  <a:solidFill>
                    <a:srgbClr val="FFFFEF"/>
                  </a:solidFill>
                  <a:ln w="9525">
                    <a:noFill/>
                    <a:miter lim="800000"/>
                    <a:headEnd/>
                    <a:tailEnd/>
                  </a:ln>
                  <a:effectLst/>
                </p:spPr>
                <p:txBody>
                  <a:bodyPr/>
                  <a:lstStyle/>
                  <a:p>
                    <a:pPr algn="l"/>
                    <a:r>
                      <a:rPr lang="en-US" sz="1200" b="1" i="1">
                        <a:latin typeface="Times New Roman" pitchFamily="18" charset="0"/>
                        <a:cs typeface="Times New Roman" pitchFamily="18" charset="0"/>
                      </a:rPr>
                      <a:t>Iodine (micg)</a:t>
                    </a:r>
                    <a:endParaRPr lang="en-US" sz="1200" b="1">
                      <a:latin typeface="Times New Roman" pitchFamily="18" charset="0"/>
                      <a:cs typeface="Times New Roman" pitchFamily="18" charset="0"/>
                    </a:endParaRPr>
                  </a:p>
                  <a:p>
                    <a:pPr algn="l" eaLnBrk="0" hangingPunct="0"/>
                    <a:endParaRPr lang="en-US" sz="2400">
                      <a:latin typeface="Times New Roman" pitchFamily="18" charset="0"/>
                      <a:cs typeface="Times New Roman" pitchFamily="18" charset="0"/>
                    </a:endParaRPr>
                  </a:p>
                </p:txBody>
              </p:sp>
              <p:sp>
                <p:nvSpPr>
                  <p:cNvPr id="35034" name="Rectangle 218"/>
                  <p:cNvSpPr>
                    <a:spLocks noChangeArrowheads="1"/>
                  </p:cNvSpPr>
                  <p:nvPr/>
                </p:nvSpPr>
                <p:spPr bwMode="auto">
                  <a:xfrm>
                    <a:off x="0" y="2936"/>
                    <a:ext cx="654" cy="518"/>
                  </a:xfrm>
                  <a:prstGeom prst="rect">
                    <a:avLst/>
                  </a:prstGeom>
                  <a:noFill/>
                  <a:ln w="7">
                    <a:solidFill>
                      <a:srgbClr val="A0A0A0"/>
                    </a:solidFill>
                    <a:miter lim="800000"/>
                    <a:headEnd/>
                    <a:tailEnd/>
                  </a:ln>
                  <a:effectLst/>
                </p:spPr>
                <p:txBody>
                  <a:bodyPr wrap="none"/>
                  <a:lstStyle/>
                  <a:p>
                    <a:endParaRPr lang="fa-IR"/>
                  </a:p>
                </p:txBody>
              </p:sp>
            </p:grpSp>
          </p:grpSp>
          <p:grpSp>
            <p:nvGrpSpPr>
              <p:cNvPr id="35035" name="Group 219"/>
              <p:cNvGrpSpPr>
                <a:grpSpLocks/>
              </p:cNvGrpSpPr>
              <p:nvPr/>
            </p:nvGrpSpPr>
            <p:grpSpPr bwMode="auto">
              <a:xfrm>
                <a:off x="654" y="2936"/>
                <a:ext cx="654" cy="518"/>
                <a:chOff x="654" y="2936"/>
                <a:chExt cx="654" cy="518"/>
              </a:xfrm>
            </p:grpSpPr>
            <p:sp>
              <p:nvSpPr>
                <p:cNvPr id="35036" name="Rectangle 220"/>
                <p:cNvSpPr>
                  <a:spLocks noChangeArrowheads="1"/>
                </p:cNvSpPr>
                <p:nvPr/>
              </p:nvSpPr>
              <p:spPr bwMode="auto">
                <a:xfrm>
                  <a:off x="654" y="2936"/>
                  <a:ext cx="654" cy="518"/>
                </a:xfrm>
                <a:prstGeom prst="rect">
                  <a:avLst/>
                </a:prstGeom>
                <a:solidFill>
                  <a:srgbClr val="FFFFEF"/>
                </a:solidFill>
                <a:ln w="9525">
                  <a:noFill/>
                  <a:miter lim="800000"/>
                  <a:headEnd/>
                  <a:tailEnd/>
                </a:ln>
                <a:effectLst/>
              </p:spPr>
              <p:txBody>
                <a:bodyPr wrap="none"/>
                <a:lstStyle/>
                <a:p>
                  <a:endParaRPr lang="fa-IR"/>
                </a:p>
              </p:txBody>
            </p:sp>
            <p:grpSp>
              <p:nvGrpSpPr>
                <p:cNvPr id="35037" name="Group 221"/>
                <p:cNvGrpSpPr>
                  <a:grpSpLocks/>
                </p:cNvGrpSpPr>
                <p:nvPr/>
              </p:nvGrpSpPr>
              <p:grpSpPr bwMode="auto">
                <a:xfrm>
                  <a:off x="654" y="2936"/>
                  <a:ext cx="654" cy="518"/>
                  <a:chOff x="654" y="2936"/>
                  <a:chExt cx="654" cy="518"/>
                </a:xfrm>
              </p:grpSpPr>
              <p:sp>
                <p:nvSpPr>
                  <p:cNvPr id="35038" name="Rectangle 222"/>
                  <p:cNvSpPr>
                    <a:spLocks noChangeArrowheads="1"/>
                  </p:cNvSpPr>
                  <p:nvPr/>
                </p:nvSpPr>
                <p:spPr bwMode="auto">
                  <a:xfrm>
                    <a:off x="697" y="2936"/>
                    <a:ext cx="568" cy="518"/>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120</a:t>
                    </a:r>
                  </a:p>
                  <a:p>
                    <a:pPr algn="l" eaLnBrk="0" hangingPunct="0"/>
                    <a:endParaRPr lang="en-US" sz="2400">
                      <a:latin typeface="Times New Roman" pitchFamily="18" charset="0"/>
                      <a:cs typeface="Times New Roman" pitchFamily="18" charset="0"/>
                    </a:endParaRPr>
                  </a:p>
                </p:txBody>
              </p:sp>
              <p:sp>
                <p:nvSpPr>
                  <p:cNvPr id="35039" name="Rectangle 223"/>
                  <p:cNvSpPr>
                    <a:spLocks noChangeArrowheads="1"/>
                  </p:cNvSpPr>
                  <p:nvPr/>
                </p:nvSpPr>
                <p:spPr bwMode="auto">
                  <a:xfrm>
                    <a:off x="654" y="2936"/>
                    <a:ext cx="654" cy="518"/>
                  </a:xfrm>
                  <a:prstGeom prst="rect">
                    <a:avLst/>
                  </a:prstGeom>
                  <a:noFill/>
                  <a:ln w="7">
                    <a:solidFill>
                      <a:srgbClr val="A0A0A0"/>
                    </a:solidFill>
                    <a:miter lim="800000"/>
                    <a:headEnd/>
                    <a:tailEnd/>
                  </a:ln>
                  <a:effectLst/>
                </p:spPr>
                <p:txBody>
                  <a:bodyPr wrap="none"/>
                  <a:lstStyle/>
                  <a:p>
                    <a:endParaRPr lang="fa-IR"/>
                  </a:p>
                </p:txBody>
              </p:sp>
            </p:grpSp>
          </p:grpSp>
          <p:grpSp>
            <p:nvGrpSpPr>
              <p:cNvPr id="35040" name="Group 224"/>
              <p:cNvGrpSpPr>
                <a:grpSpLocks/>
              </p:cNvGrpSpPr>
              <p:nvPr/>
            </p:nvGrpSpPr>
            <p:grpSpPr bwMode="auto">
              <a:xfrm>
                <a:off x="1308" y="2936"/>
                <a:ext cx="654" cy="518"/>
                <a:chOff x="1308" y="2936"/>
                <a:chExt cx="654" cy="518"/>
              </a:xfrm>
            </p:grpSpPr>
            <p:sp>
              <p:nvSpPr>
                <p:cNvPr id="35041" name="Rectangle 225"/>
                <p:cNvSpPr>
                  <a:spLocks noChangeArrowheads="1"/>
                </p:cNvSpPr>
                <p:nvPr/>
              </p:nvSpPr>
              <p:spPr bwMode="auto">
                <a:xfrm>
                  <a:off x="1308" y="2936"/>
                  <a:ext cx="654" cy="518"/>
                </a:xfrm>
                <a:prstGeom prst="rect">
                  <a:avLst/>
                </a:prstGeom>
                <a:solidFill>
                  <a:srgbClr val="FFFFEF"/>
                </a:solidFill>
                <a:ln w="9525">
                  <a:noFill/>
                  <a:miter lim="800000"/>
                  <a:headEnd/>
                  <a:tailEnd/>
                </a:ln>
                <a:effectLst/>
              </p:spPr>
              <p:txBody>
                <a:bodyPr wrap="none"/>
                <a:lstStyle/>
                <a:p>
                  <a:endParaRPr lang="fa-IR"/>
                </a:p>
              </p:txBody>
            </p:sp>
            <p:grpSp>
              <p:nvGrpSpPr>
                <p:cNvPr id="35042" name="Group 226"/>
                <p:cNvGrpSpPr>
                  <a:grpSpLocks/>
                </p:cNvGrpSpPr>
                <p:nvPr/>
              </p:nvGrpSpPr>
              <p:grpSpPr bwMode="auto">
                <a:xfrm>
                  <a:off x="1308" y="2936"/>
                  <a:ext cx="654" cy="518"/>
                  <a:chOff x="1308" y="2936"/>
                  <a:chExt cx="654" cy="518"/>
                </a:xfrm>
              </p:grpSpPr>
              <p:sp>
                <p:nvSpPr>
                  <p:cNvPr id="35043" name="Rectangle 227"/>
                  <p:cNvSpPr>
                    <a:spLocks noChangeArrowheads="1"/>
                  </p:cNvSpPr>
                  <p:nvPr/>
                </p:nvSpPr>
                <p:spPr bwMode="auto">
                  <a:xfrm>
                    <a:off x="1351" y="2936"/>
                    <a:ext cx="568" cy="518"/>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150</a:t>
                    </a:r>
                  </a:p>
                  <a:p>
                    <a:pPr algn="l" eaLnBrk="0" hangingPunct="0"/>
                    <a:endParaRPr lang="en-US" sz="2400">
                      <a:latin typeface="Times New Roman" pitchFamily="18" charset="0"/>
                      <a:cs typeface="Times New Roman" pitchFamily="18" charset="0"/>
                    </a:endParaRPr>
                  </a:p>
                </p:txBody>
              </p:sp>
              <p:sp>
                <p:nvSpPr>
                  <p:cNvPr id="35044" name="Rectangle 228"/>
                  <p:cNvSpPr>
                    <a:spLocks noChangeArrowheads="1"/>
                  </p:cNvSpPr>
                  <p:nvPr/>
                </p:nvSpPr>
                <p:spPr bwMode="auto">
                  <a:xfrm>
                    <a:off x="1308" y="2936"/>
                    <a:ext cx="654" cy="518"/>
                  </a:xfrm>
                  <a:prstGeom prst="rect">
                    <a:avLst/>
                  </a:prstGeom>
                  <a:noFill/>
                  <a:ln w="7">
                    <a:solidFill>
                      <a:srgbClr val="A0A0A0"/>
                    </a:solidFill>
                    <a:miter lim="800000"/>
                    <a:headEnd/>
                    <a:tailEnd/>
                  </a:ln>
                  <a:effectLst/>
                </p:spPr>
                <p:txBody>
                  <a:bodyPr wrap="none"/>
                  <a:lstStyle/>
                  <a:p>
                    <a:endParaRPr lang="fa-IR"/>
                  </a:p>
                </p:txBody>
              </p:sp>
            </p:grpSp>
          </p:grpSp>
          <p:grpSp>
            <p:nvGrpSpPr>
              <p:cNvPr id="35045" name="Group 229"/>
              <p:cNvGrpSpPr>
                <a:grpSpLocks/>
              </p:cNvGrpSpPr>
              <p:nvPr/>
            </p:nvGrpSpPr>
            <p:grpSpPr bwMode="auto">
              <a:xfrm>
                <a:off x="1962" y="2936"/>
                <a:ext cx="654" cy="518"/>
                <a:chOff x="1962" y="2936"/>
                <a:chExt cx="654" cy="518"/>
              </a:xfrm>
            </p:grpSpPr>
            <p:sp>
              <p:nvSpPr>
                <p:cNvPr id="35046" name="Rectangle 230"/>
                <p:cNvSpPr>
                  <a:spLocks noChangeArrowheads="1"/>
                </p:cNvSpPr>
                <p:nvPr/>
              </p:nvSpPr>
              <p:spPr bwMode="auto">
                <a:xfrm>
                  <a:off x="1962" y="2936"/>
                  <a:ext cx="654" cy="518"/>
                </a:xfrm>
                <a:prstGeom prst="rect">
                  <a:avLst/>
                </a:prstGeom>
                <a:solidFill>
                  <a:srgbClr val="FFFFEF"/>
                </a:solidFill>
                <a:ln w="9525">
                  <a:noFill/>
                  <a:miter lim="800000"/>
                  <a:headEnd/>
                  <a:tailEnd/>
                </a:ln>
                <a:effectLst/>
              </p:spPr>
              <p:txBody>
                <a:bodyPr wrap="none"/>
                <a:lstStyle/>
                <a:p>
                  <a:endParaRPr lang="fa-IR"/>
                </a:p>
              </p:txBody>
            </p:sp>
            <p:grpSp>
              <p:nvGrpSpPr>
                <p:cNvPr id="35047" name="Group 231"/>
                <p:cNvGrpSpPr>
                  <a:grpSpLocks/>
                </p:cNvGrpSpPr>
                <p:nvPr/>
              </p:nvGrpSpPr>
              <p:grpSpPr bwMode="auto">
                <a:xfrm>
                  <a:off x="1962" y="2936"/>
                  <a:ext cx="654" cy="518"/>
                  <a:chOff x="1962" y="2936"/>
                  <a:chExt cx="654" cy="518"/>
                </a:xfrm>
              </p:grpSpPr>
              <p:sp>
                <p:nvSpPr>
                  <p:cNvPr id="35048" name="Rectangle 232"/>
                  <p:cNvSpPr>
                    <a:spLocks noChangeArrowheads="1"/>
                  </p:cNvSpPr>
                  <p:nvPr/>
                </p:nvSpPr>
                <p:spPr bwMode="auto">
                  <a:xfrm>
                    <a:off x="2005" y="2936"/>
                    <a:ext cx="568" cy="518"/>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150</a:t>
                    </a:r>
                  </a:p>
                  <a:p>
                    <a:pPr algn="l" eaLnBrk="0" hangingPunct="0"/>
                    <a:endParaRPr lang="en-US" sz="2400">
                      <a:latin typeface="Times New Roman" pitchFamily="18" charset="0"/>
                      <a:cs typeface="Times New Roman" pitchFamily="18" charset="0"/>
                    </a:endParaRPr>
                  </a:p>
                </p:txBody>
              </p:sp>
              <p:sp>
                <p:nvSpPr>
                  <p:cNvPr id="35049" name="Rectangle 233"/>
                  <p:cNvSpPr>
                    <a:spLocks noChangeArrowheads="1"/>
                  </p:cNvSpPr>
                  <p:nvPr/>
                </p:nvSpPr>
                <p:spPr bwMode="auto">
                  <a:xfrm>
                    <a:off x="1962" y="2936"/>
                    <a:ext cx="654" cy="518"/>
                  </a:xfrm>
                  <a:prstGeom prst="rect">
                    <a:avLst/>
                  </a:prstGeom>
                  <a:noFill/>
                  <a:ln w="7">
                    <a:solidFill>
                      <a:srgbClr val="A0A0A0"/>
                    </a:solidFill>
                    <a:miter lim="800000"/>
                    <a:headEnd/>
                    <a:tailEnd/>
                  </a:ln>
                  <a:effectLst/>
                </p:spPr>
                <p:txBody>
                  <a:bodyPr wrap="none"/>
                  <a:lstStyle/>
                  <a:p>
                    <a:endParaRPr lang="fa-IR"/>
                  </a:p>
                </p:txBody>
              </p:sp>
            </p:grpSp>
          </p:grpSp>
          <p:grpSp>
            <p:nvGrpSpPr>
              <p:cNvPr id="35050" name="Group 234"/>
              <p:cNvGrpSpPr>
                <a:grpSpLocks/>
              </p:cNvGrpSpPr>
              <p:nvPr/>
            </p:nvGrpSpPr>
            <p:grpSpPr bwMode="auto">
              <a:xfrm>
                <a:off x="2616" y="2936"/>
                <a:ext cx="654" cy="518"/>
                <a:chOff x="2616" y="2936"/>
                <a:chExt cx="654" cy="518"/>
              </a:xfrm>
            </p:grpSpPr>
            <p:sp>
              <p:nvSpPr>
                <p:cNvPr id="35051" name="Rectangle 235"/>
                <p:cNvSpPr>
                  <a:spLocks noChangeArrowheads="1"/>
                </p:cNvSpPr>
                <p:nvPr/>
              </p:nvSpPr>
              <p:spPr bwMode="auto">
                <a:xfrm>
                  <a:off x="2616" y="2936"/>
                  <a:ext cx="654" cy="518"/>
                </a:xfrm>
                <a:prstGeom prst="rect">
                  <a:avLst/>
                </a:prstGeom>
                <a:solidFill>
                  <a:srgbClr val="FFFFEF"/>
                </a:solidFill>
                <a:ln w="9525">
                  <a:noFill/>
                  <a:miter lim="800000"/>
                  <a:headEnd/>
                  <a:tailEnd/>
                </a:ln>
                <a:effectLst/>
              </p:spPr>
              <p:txBody>
                <a:bodyPr wrap="none"/>
                <a:lstStyle/>
                <a:p>
                  <a:endParaRPr lang="fa-IR"/>
                </a:p>
              </p:txBody>
            </p:sp>
            <p:grpSp>
              <p:nvGrpSpPr>
                <p:cNvPr id="35052" name="Group 236"/>
                <p:cNvGrpSpPr>
                  <a:grpSpLocks/>
                </p:cNvGrpSpPr>
                <p:nvPr/>
              </p:nvGrpSpPr>
              <p:grpSpPr bwMode="auto">
                <a:xfrm>
                  <a:off x="2616" y="2936"/>
                  <a:ext cx="654" cy="518"/>
                  <a:chOff x="2616" y="2936"/>
                  <a:chExt cx="654" cy="518"/>
                </a:xfrm>
              </p:grpSpPr>
              <p:sp>
                <p:nvSpPr>
                  <p:cNvPr id="35053" name="Rectangle 237"/>
                  <p:cNvSpPr>
                    <a:spLocks noChangeArrowheads="1"/>
                  </p:cNvSpPr>
                  <p:nvPr/>
                </p:nvSpPr>
                <p:spPr bwMode="auto">
                  <a:xfrm>
                    <a:off x="2659" y="2936"/>
                    <a:ext cx="568" cy="518"/>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150</a:t>
                    </a:r>
                  </a:p>
                  <a:p>
                    <a:pPr algn="l" eaLnBrk="0" hangingPunct="0"/>
                    <a:endParaRPr lang="en-US" sz="2400">
                      <a:latin typeface="Times New Roman" pitchFamily="18" charset="0"/>
                      <a:cs typeface="Times New Roman" pitchFamily="18" charset="0"/>
                    </a:endParaRPr>
                  </a:p>
                </p:txBody>
              </p:sp>
              <p:sp>
                <p:nvSpPr>
                  <p:cNvPr id="35054" name="Rectangle 238"/>
                  <p:cNvSpPr>
                    <a:spLocks noChangeArrowheads="1"/>
                  </p:cNvSpPr>
                  <p:nvPr/>
                </p:nvSpPr>
                <p:spPr bwMode="auto">
                  <a:xfrm>
                    <a:off x="2616" y="2936"/>
                    <a:ext cx="654" cy="518"/>
                  </a:xfrm>
                  <a:prstGeom prst="rect">
                    <a:avLst/>
                  </a:prstGeom>
                  <a:noFill/>
                  <a:ln w="7">
                    <a:solidFill>
                      <a:srgbClr val="A0A0A0"/>
                    </a:solidFill>
                    <a:miter lim="800000"/>
                    <a:headEnd/>
                    <a:tailEnd/>
                  </a:ln>
                  <a:effectLst/>
                </p:spPr>
                <p:txBody>
                  <a:bodyPr wrap="none"/>
                  <a:lstStyle/>
                  <a:p>
                    <a:endParaRPr lang="fa-IR"/>
                  </a:p>
                </p:txBody>
              </p:sp>
            </p:grpSp>
          </p:grpSp>
          <p:grpSp>
            <p:nvGrpSpPr>
              <p:cNvPr id="35055" name="Group 239"/>
              <p:cNvGrpSpPr>
                <a:grpSpLocks/>
              </p:cNvGrpSpPr>
              <p:nvPr/>
            </p:nvGrpSpPr>
            <p:grpSpPr bwMode="auto">
              <a:xfrm>
                <a:off x="3270" y="2936"/>
                <a:ext cx="654" cy="518"/>
                <a:chOff x="3270" y="2936"/>
                <a:chExt cx="654" cy="518"/>
              </a:xfrm>
            </p:grpSpPr>
            <p:sp>
              <p:nvSpPr>
                <p:cNvPr id="35056" name="Rectangle 240"/>
                <p:cNvSpPr>
                  <a:spLocks noChangeArrowheads="1"/>
                </p:cNvSpPr>
                <p:nvPr/>
              </p:nvSpPr>
              <p:spPr bwMode="auto">
                <a:xfrm>
                  <a:off x="3270" y="2936"/>
                  <a:ext cx="654" cy="518"/>
                </a:xfrm>
                <a:prstGeom prst="rect">
                  <a:avLst/>
                </a:prstGeom>
                <a:solidFill>
                  <a:srgbClr val="FFFFEF"/>
                </a:solidFill>
                <a:ln w="9525">
                  <a:noFill/>
                  <a:miter lim="800000"/>
                  <a:headEnd/>
                  <a:tailEnd/>
                </a:ln>
                <a:effectLst/>
              </p:spPr>
              <p:txBody>
                <a:bodyPr wrap="none"/>
                <a:lstStyle/>
                <a:p>
                  <a:endParaRPr lang="fa-IR"/>
                </a:p>
              </p:txBody>
            </p:sp>
            <p:grpSp>
              <p:nvGrpSpPr>
                <p:cNvPr id="35057" name="Group 241"/>
                <p:cNvGrpSpPr>
                  <a:grpSpLocks/>
                </p:cNvGrpSpPr>
                <p:nvPr/>
              </p:nvGrpSpPr>
              <p:grpSpPr bwMode="auto">
                <a:xfrm>
                  <a:off x="3270" y="2936"/>
                  <a:ext cx="654" cy="518"/>
                  <a:chOff x="3270" y="2936"/>
                  <a:chExt cx="654" cy="518"/>
                </a:xfrm>
              </p:grpSpPr>
              <p:sp>
                <p:nvSpPr>
                  <p:cNvPr id="35058" name="Rectangle 242"/>
                  <p:cNvSpPr>
                    <a:spLocks noChangeArrowheads="1"/>
                  </p:cNvSpPr>
                  <p:nvPr/>
                </p:nvSpPr>
                <p:spPr bwMode="auto">
                  <a:xfrm>
                    <a:off x="3313" y="2936"/>
                    <a:ext cx="568" cy="518"/>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150</a:t>
                    </a:r>
                  </a:p>
                  <a:p>
                    <a:pPr algn="l" eaLnBrk="0" hangingPunct="0"/>
                    <a:endParaRPr lang="en-US" sz="2400">
                      <a:latin typeface="Times New Roman" pitchFamily="18" charset="0"/>
                      <a:cs typeface="Times New Roman" pitchFamily="18" charset="0"/>
                    </a:endParaRPr>
                  </a:p>
                </p:txBody>
              </p:sp>
              <p:sp>
                <p:nvSpPr>
                  <p:cNvPr id="35059" name="Rectangle 243"/>
                  <p:cNvSpPr>
                    <a:spLocks noChangeArrowheads="1"/>
                  </p:cNvSpPr>
                  <p:nvPr/>
                </p:nvSpPr>
                <p:spPr bwMode="auto">
                  <a:xfrm>
                    <a:off x="3270" y="2936"/>
                    <a:ext cx="654" cy="518"/>
                  </a:xfrm>
                  <a:prstGeom prst="rect">
                    <a:avLst/>
                  </a:prstGeom>
                  <a:noFill/>
                  <a:ln w="7">
                    <a:solidFill>
                      <a:srgbClr val="A0A0A0"/>
                    </a:solidFill>
                    <a:miter lim="800000"/>
                    <a:headEnd/>
                    <a:tailEnd/>
                  </a:ln>
                  <a:effectLst/>
                </p:spPr>
                <p:txBody>
                  <a:bodyPr wrap="none"/>
                  <a:lstStyle/>
                  <a:p>
                    <a:endParaRPr lang="fa-IR"/>
                  </a:p>
                </p:txBody>
              </p:sp>
            </p:grpSp>
          </p:grpSp>
          <p:grpSp>
            <p:nvGrpSpPr>
              <p:cNvPr id="35060" name="Group 244"/>
              <p:cNvGrpSpPr>
                <a:grpSpLocks/>
              </p:cNvGrpSpPr>
              <p:nvPr/>
            </p:nvGrpSpPr>
            <p:grpSpPr bwMode="auto">
              <a:xfrm>
                <a:off x="0" y="3454"/>
                <a:ext cx="654" cy="518"/>
                <a:chOff x="0" y="3454"/>
                <a:chExt cx="654" cy="518"/>
              </a:xfrm>
            </p:grpSpPr>
            <p:sp>
              <p:nvSpPr>
                <p:cNvPr id="35061" name="Rectangle 245"/>
                <p:cNvSpPr>
                  <a:spLocks noChangeArrowheads="1"/>
                </p:cNvSpPr>
                <p:nvPr/>
              </p:nvSpPr>
              <p:spPr bwMode="auto">
                <a:xfrm>
                  <a:off x="0" y="3454"/>
                  <a:ext cx="654" cy="518"/>
                </a:xfrm>
                <a:prstGeom prst="rect">
                  <a:avLst/>
                </a:prstGeom>
                <a:solidFill>
                  <a:srgbClr val="FFFFEF"/>
                </a:solidFill>
                <a:ln w="9525">
                  <a:noFill/>
                  <a:miter lim="800000"/>
                  <a:headEnd/>
                  <a:tailEnd/>
                </a:ln>
                <a:effectLst/>
              </p:spPr>
              <p:txBody>
                <a:bodyPr wrap="none"/>
                <a:lstStyle/>
                <a:p>
                  <a:endParaRPr lang="fa-IR"/>
                </a:p>
              </p:txBody>
            </p:sp>
            <p:grpSp>
              <p:nvGrpSpPr>
                <p:cNvPr id="35062" name="Group 246"/>
                <p:cNvGrpSpPr>
                  <a:grpSpLocks/>
                </p:cNvGrpSpPr>
                <p:nvPr/>
              </p:nvGrpSpPr>
              <p:grpSpPr bwMode="auto">
                <a:xfrm>
                  <a:off x="0" y="3454"/>
                  <a:ext cx="654" cy="518"/>
                  <a:chOff x="0" y="3454"/>
                  <a:chExt cx="654" cy="518"/>
                </a:xfrm>
              </p:grpSpPr>
              <p:sp>
                <p:nvSpPr>
                  <p:cNvPr id="35063" name="Rectangle 247"/>
                  <p:cNvSpPr>
                    <a:spLocks noChangeArrowheads="1"/>
                  </p:cNvSpPr>
                  <p:nvPr/>
                </p:nvSpPr>
                <p:spPr bwMode="auto">
                  <a:xfrm>
                    <a:off x="43" y="3454"/>
                    <a:ext cx="568" cy="518"/>
                  </a:xfrm>
                  <a:prstGeom prst="rect">
                    <a:avLst/>
                  </a:prstGeom>
                  <a:solidFill>
                    <a:srgbClr val="FFFFEF"/>
                  </a:solidFill>
                  <a:ln w="9525">
                    <a:noFill/>
                    <a:miter lim="800000"/>
                    <a:headEnd/>
                    <a:tailEnd/>
                  </a:ln>
                  <a:effectLst/>
                </p:spPr>
                <p:txBody>
                  <a:bodyPr/>
                  <a:lstStyle/>
                  <a:p>
                    <a:pPr algn="l"/>
                    <a:r>
                      <a:rPr lang="en-US" sz="1200" b="1" i="1">
                        <a:latin typeface="Times New Roman" pitchFamily="18" charset="0"/>
                        <a:cs typeface="Times New Roman" pitchFamily="18" charset="0"/>
                      </a:rPr>
                      <a:t>Calcium(mg)</a:t>
                    </a:r>
                    <a:endParaRPr lang="en-US" sz="1200" b="1">
                      <a:latin typeface="Times New Roman" pitchFamily="18" charset="0"/>
                      <a:cs typeface="Times New Roman" pitchFamily="18" charset="0"/>
                    </a:endParaRPr>
                  </a:p>
                  <a:p>
                    <a:pPr algn="l" eaLnBrk="0" hangingPunct="0"/>
                    <a:endParaRPr lang="en-US" sz="2400">
                      <a:latin typeface="Times New Roman" pitchFamily="18" charset="0"/>
                      <a:cs typeface="Times New Roman" pitchFamily="18" charset="0"/>
                    </a:endParaRPr>
                  </a:p>
                </p:txBody>
              </p:sp>
              <p:sp>
                <p:nvSpPr>
                  <p:cNvPr id="35064" name="Rectangle 248"/>
                  <p:cNvSpPr>
                    <a:spLocks noChangeArrowheads="1"/>
                  </p:cNvSpPr>
                  <p:nvPr/>
                </p:nvSpPr>
                <p:spPr bwMode="auto">
                  <a:xfrm>
                    <a:off x="0" y="3454"/>
                    <a:ext cx="654" cy="518"/>
                  </a:xfrm>
                  <a:prstGeom prst="rect">
                    <a:avLst/>
                  </a:prstGeom>
                  <a:noFill/>
                  <a:ln w="7">
                    <a:solidFill>
                      <a:srgbClr val="A0A0A0"/>
                    </a:solidFill>
                    <a:miter lim="800000"/>
                    <a:headEnd/>
                    <a:tailEnd/>
                  </a:ln>
                  <a:effectLst/>
                </p:spPr>
                <p:txBody>
                  <a:bodyPr wrap="none"/>
                  <a:lstStyle/>
                  <a:p>
                    <a:endParaRPr lang="fa-IR"/>
                  </a:p>
                </p:txBody>
              </p:sp>
            </p:grpSp>
          </p:grpSp>
          <p:grpSp>
            <p:nvGrpSpPr>
              <p:cNvPr id="35065" name="Group 249"/>
              <p:cNvGrpSpPr>
                <a:grpSpLocks/>
              </p:cNvGrpSpPr>
              <p:nvPr/>
            </p:nvGrpSpPr>
            <p:grpSpPr bwMode="auto">
              <a:xfrm>
                <a:off x="654" y="3454"/>
                <a:ext cx="654" cy="518"/>
                <a:chOff x="654" y="3454"/>
                <a:chExt cx="654" cy="518"/>
              </a:xfrm>
            </p:grpSpPr>
            <p:sp>
              <p:nvSpPr>
                <p:cNvPr id="35066" name="Rectangle 250"/>
                <p:cNvSpPr>
                  <a:spLocks noChangeArrowheads="1"/>
                </p:cNvSpPr>
                <p:nvPr/>
              </p:nvSpPr>
              <p:spPr bwMode="auto">
                <a:xfrm>
                  <a:off x="654" y="3454"/>
                  <a:ext cx="654" cy="518"/>
                </a:xfrm>
                <a:prstGeom prst="rect">
                  <a:avLst/>
                </a:prstGeom>
                <a:solidFill>
                  <a:srgbClr val="FFFFEF"/>
                </a:solidFill>
                <a:ln w="9525">
                  <a:noFill/>
                  <a:miter lim="800000"/>
                  <a:headEnd/>
                  <a:tailEnd/>
                </a:ln>
                <a:effectLst/>
              </p:spPr>
              <p:txBody>
                <a:bodyPr wrap="none"/>
                <a:lstStyle/>
                <a:p>
                  <a:endParaRPr lang="fa-IR"/>
                </a:p>
              </p:txBody>
            </p:sp>
            <p:grpSp>
              <p:nvGrpSpPr>
                <p:cNvPr id="35067" name="Group 251"/>
                <p:cNvGrpSpPr>
                  <a:grpSpLocks/>
                </p:cNvGrpSpPr>
                <p:nvPr/>
              </p:nvGrpSpPr>
              <p:grpSpPr bwMode="auto">
                <a:xfrm>
                  <a:off x="654" y="3454"/>
                  <a:ext cx="654" cy="518"/>
                  <a:chOff x="654" y="3454"/>
                  <a:chExt cx="654" cy="518"/>
                </a:xfrm>
              </p:grpSpPr>
              <p:sp>
                <p:nvSpPr>
                  <p:cNvPr id="35068" name="Rectangle 252"/>
                  <p:cNvSpPr>
                    <a:spLocks noChangeArrowheads="1"/>
                  </p:cNvSpPr>
                  <p:nvPr/>
                </p:nvSpPr>
                <p:spPr bwMode="auto">
                  <a:xfrm>
                    <a:off x="697" y="3454"/>
                    <a:ext cx="568" cy="518"/>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800</a:t>
                    </a:r>
                  </a:p>
                  <a:p>
                    <a:pPr algn="l" eaLnBrk="0" hangingPunct="0"/>
                    <a:endParaRPr lang="en-US" sz="2400">
                      <a:latin typeface="Times New Roman" pitchFamily="18" charset="0"/>
                      <a:cs typeface="Times New Roman" pitchFamily="18" charset="0"/>
                    </a:endParaRPr>
                  </a:p>
                </p:txBody>
              </p:sp>
              <p:sp>
                <p:nvSpPr>
                  <p:cNvPr id="35069" name="Rectangle 253"/>
                  <p:cNvSpPr>
                    <a:spLocks noChangeArrowheads="1"/>
                  </p:cNvSpPr>
                  <p:nvPr/>
                </p:nvSpPr>
                <p:spPr bwMode="auto">
                  <a:xfrm>
                    <a:off x="654" y="3454"/>
                    <a:ext cx="654" cy="518"/>
                  </a:xfrm>
                  <a:prstGeom prst="rect">
                    <a:avLst/>
                  </a:prstGeom>
                  <a:noFill/>
                  <a:ln w="7">
                    <a:solidFill>
                      <a:srgbClr val="A0A0A0"/>
                    </a:solidFill>
                    <a:miter lim="800000"/>
                    <a:headEnd/>
                    <a:tailEnd/>
                  </a:ln>
                  <a:effectLst/>
                </p:spPr>
                <p:txBody>
                  <a:bodyPr wrap="none"/>
                  <a:lstStyle/>
                  <a:p>
                    <a:endParaRPr lang="fa-IR"/>
                  </a:p>
                </p:txBody>
              </p:sp>
            </p:grpSp>
          </p:grpSp>
          <p:grpSp>
            <p:nvGrpSpPr>
              <p:cNvPr id="35070" name="Group 254"/>
              <p:cNvGrpSpPr>
                <a:grpSpLocks/>
              </p:cNvGrpSpPr>
              <p:nvPr/>
            </p:nvGrpSpPr>
            <p:grpSpPr bwMode="auto">
              <a:xfrm>
                <a:off x="1308" y="3454"/>
                <a:ext cx="654" cy="518"/>
                <a:chOff x="1308" y="3454"/>
                <a:chExt cx="654" cy="518"/>
              </a:xfrm>
            </p:grpSpPr>
            <p:sp>
              <p:nvSpPr>
                <p:cNvPr id="35071" name="Rectangle 255"/>
                <p:cNvSpPr>
                  <a:spLocks noChangeArrowheads="1"/>
                </p:cNvSpPr>
                <p:nvPr/>
              </p:nvSpPr>
              <p:spPr bwMode="auto">
                <a:xfrm>
                  <a:off x="1308" y="3454"/>
                  <a:ext cx="654" cy="518"/>
                </a:xfrm>
                <a:prstGeom prst="rect">
                  <a:avLst/>
                </a:prstGeom>
                <a:solidFill>
                  <a:srgbClr val="FFFFEF"/>
                </a:solidFill>
                <a:ln w="9525">
                  <a:noFill/>
                  <a:miter lim="800000"/>
                  <a:headEnd/>
                  <a:tailEnd/>
                </a:ln>
                <a:effectLst/>
              </p:spPr>
              <p:txBody>
                <a:bodyPr wrap="none"/>
                <a:lstStyle/>
                <a:p>
                  <a:endParaRPr lang="fa-IR"/>
                </a:p>
              </p:txBody>
            </p:sp>
            <p:grpSp>
              <p:nvGrpSpPr>
                <p:cNvPr id="35072" name="Group 256"/>
                <p:cNvGrpSpPr>
                  <a:grpSpLocks/>
                </p:cNvGrpSpPr>
                <p:nvPr/>
              </p:nvGrpSpPr>
              <p:grpSpPr bwMode="auto">
                <a:xfrm>
                  <a:off x="1308" y="3454"/>
                  <a:ext cx="654" cy="518"/>
                  <a:chOff x="1308" y="3454"/>
                  <a:chExt cx="654" cy="518"/>
                </a:xfrm>
              </p:grpSpPr>
              <p:sp>
                <p:nvSpPr>
                  <p:cNvPr id="35073" name="Rectangle 257"/>
                  <p:cNvSpPr>
                    <a:spLocks noChangeArrowheads="1"/>
                  </p:cNvSpPr>
                  <p:nvPr/>
                </p:nvSpPr>
                <p:spPr bwMode="auto">
                  <a:xfrm>
                    <a:off x="1351" y="3454"/>
                    <a:ext cx="568" cy="518"/>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1200</a:t>
                    </a:r>
                  </a:p>
                  <a:p>
                    <a:pPr algn="l" eaLnBrk="0" hangingPunct="0"/>
                    <a:endParaRPr lang="en-US" sz="2400">
                      <a:latin typeface="Times New Roman" pitchFamily="18" charset="0"/>
                      <a:cs typeface="Times New Roman" pitchFamily="18" charset="0"/>
                    </a:endParaRPr>
                  </a:p>
                </p:txBody>
              </p:sp>
              <p:sp>
                <p:nvSpPr>
                  <p:cNvPr id="35074" name="Rectangle 258"/>
                  <p:cNvSpPr>
                    <a:spLocks noChangeArrowheads="1"/>
                  </p:cNvSpPr>
                  <p:nvPr/>
                </p:nvSpPr>
                <p:spPr bwMode="auto">
                  <a:xfrm>
                    <a:off x="1308" y="3454"/>
                    <a:ext cx="654" cy="518"/>
                  </a:xfrm>
                  <a:prstGeom prst="rect">
                    <a:avLst/>
                  </a:prstGeom>
                  <a:noFill/>
                  <a:ln w="7">
                    <a:solidFill>
                      <a:srgbClr val="A0A0A0"/>
                    </a:solidFill>
                    <a:miter lim="800000"/>
                    <a:headEnd/>
                    <a:tailEnd/>
                  </a:ln>
                  <a:effectLst/>
                </p:spPr>
                <p:txBody>
                  <a:bodyPr wrap="none"/>
                  <a:lstStyle/>
                  <a:p>
                    <a:endParaRPr lang="fa-IR"/>
                  </a:p>
                </p:txBody>
              </p:sp>
            </p:grpSp>
          </p:grpSp>
          <p:grpSp>
            <p:nvGrpSpPr>
              <p:cNvPr id="35075" name="Group 259"/>
              <p:cNvGrpSpPr>
                <a:grpSpLocks/>
              </p:cNvGrpSpPr>
              <p:nvPr/>
            </p:nvGrpSpPr>
            <p:grpSpPr bwMode="auto">
              <a:xfrm>
                <a:off x="1962" y="3454"/>
                <a:ext cx="654" cy="518"/>
                <a:chOff x="1962" y="3454"/>
                <a:chExt cx="654" cy="518"/>
              </a:xfrm>
            </p:grpSpPr>
            <p:sp>
              <p:nvSpPr>
                <p:cNvPr id="35076" name="Rectangle 260"/>
                <p:cNvSpPr>
                  <a:spLocks noChangeArrowheads="1"/>
                </p:cNvSpPr>
                <p:nvPr/>
              </p:nvSpPr>
              <p:spPr bwMode="auto">
                <a:xfrm>
                  <a:off x="1962" y="3454"/>
                  <a:ext cx="654" cy="518"/>
                </a:xfrm>
                <a:prstGeom prst="rect">
                  <a:avLst/>
                </a:prstGeom>
                <a:solidFill>
                  <a:srgbClr val="FFFFEF"/>
                </a:solidFill>
                <a:ln w="9525">
                  <a:noFill/>
                  <a:miter lim="800000"/>
                  <a:headEnd/>
                  <a:tailEnd/>
                </a:ln>
                <a:effectLst/>
              </p:spPr>
              <p:txBody>
                <a:bodyPr wrap="none"/>
                <a:lstStyle/>
                <a:p>
                  <a:endParaRPr lang="fa-IR"/>
                </a:p>
              </p:txBody>
            </p:sp>
            <p:grpSp>
              <p:nvGrpSpPr>
                <p:cNvPr id="35077" name="Group 261"/>
                <p:cNvGrpSpPr>
                  <a:grpSpLocks/>
                </p:cNvGrpSpPr>
                <p:nvPr/>
              </p:nvGrpSpPr>
              <p:grpSpPr bwMode="auto">
                <a:xfrm>
                  <a:off x="1962" y="3454"/>
                  <a:ext cx="654" cy="518"/>
                  <a:chOff x="1962" y="3454"/>
                  <a:chExt cx="654" cy="518"/>
                </a:xfrm>
              </p:grpSpPr>
              <p:sp>
                <p:nvSpPr>
                  <p:cNvPr id="35078" name="Rectangle 262"/>
                  <p:cNvSpPr>
                    <a:spLocks noChangeArrowheads="1"/>
                  </p:cNvSpPr>
                  <p:nvPr/>
                </p:nvSpPr>
                <p:spPr bwMode="auto">
                  <a:xfrm>
                    <a:off x="2005" y="3454"/>
                    <a:ext cx="568" cy="518"/>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1200</a:t>
                    </a:r>
                  </a:p>
                  <a:p>
                    <a:pPr algn="l" eaLnBrk="0" hangingPunct="0"/>
                    <a:endParaRPr lang="en-US" sz="2400">
                      <a:latin typeface="Times New Roman" pitchFamily="18" charset="0"/>
                      <a:cs typeface="Times New Roman" pitchFamily="18" charset="0"/>
                    </a:endParaRPr>
                  </a:p>
                </p:txBody>
              </p:sp>
              <p:sp>
                <p:nvSpPr>
                  <p:cNvPr id="35079" name="Rectangle 263"/>
                  <p:cNvSpPr>
                    <a:spLocks noChangeArrowheads="1"/>
                  </p:cNvSpPr>
                  <p:nvPr/>
                </p:nvSpPr>
                <p:spPr bwMode="auto">
                  <a:xfrm>
                    <a:off x="1962" y="3454"/>
                    <a:ext cx="654" cy="518"/>
                  </a:xfrm>
                  <a:prstGeom prst="rect">
                    <a:avLst/>
                  </a:prstGeom>
                  <a:noFill/>
                  <a:ln w="7">
                    <a:solidFill>
                      <a:srgbClr val="A0A0A0"/>
                    </a:solidFill>
                    <a:miter lim="800000"/>
                    <a:headEnd/>
                    <a:tailEnd/>
                  </a:ln>
                  <a:effectLst/>
                </p:spPr>
                <p:txBody>
                  <a:bodyPr wrap="none"/>
                  <a:lstStyle/>
                  <a:p>
                    <a:endParaRPr lang="fa-IR"/>
                  </a:p>
                </p:txBody>
              </p:sp>
            </p:grpSp>
          </p:grpSp>
          <p:grpSp>
            <p:nvGrpSpPr>
              <p:cNvPr id="35080" name="Group 264"/>
              <p:cNvGrpSpPr>
                <a:grpSpLocks/>
              </p:cNvGrpSpPr>
              <p:nvPr/>
            </p:nvGrpSpPr>
            <p:grpSpPr bwMode="auto">
              <a:xfrm>
                <a:off x="2616" y="3454"/>
                <a:ext cx="654" cy="518"/>
                <a:chOff x="2616" y="3454"/>
                <a:chExt cx="654" cy="518"/>
              </a:xfrm>
            </p:grpSpPr>
            <p:sp>
              <p:nvSpPr>
                <p:cNvPr id="35081" name="Rectangle 265"/>
                <p:cNvSpPr>
                  <a:spLocks noChangeArrowheads="1"/>
                </p:cNvSpPr>
                <p:nvPr/>
              </p:nvSpPr>
              <p:spPr bwMode="auto">
                <a:xfrm>
                  <a:off x="2616" y="3454"/>
                  <a:ext cx="654" cy="518"/>
                </a:xfrm>
                <a:prstGeom prst="rect">
                  <a:avLst/>
                </a:prstGeom>
                <a:solidFill>
                  <a:srgbClr val="FFFFEF"/>
                </a:solidFill>
                <a:ln w="9525">
                  <a:noFill/>
                  <a:miter lim="800000"/>
                  <a:headEnd/>
                  <a:tailEnd/>
                </a:ln>
                <a:effectLst/>
              </p:spPr>
              <p:txBody>
                <a:bodyPr wrap="none"/>
                <a:lstStyle/>
                <a:p>
                  <a:endParaRPr lang="fa-IR"/>
                </a:p>
              </p:txBody>
            </p:sp>
            <p:grpSp>
              <p:nvGrpSpPr>
                <p:cNvPr id="35082" name="Group 266"/>
                <p:cNvGrpSpPr>
                  <a:grpSpLocks/>
                </p:cNvGrpSpPr>
                <p:nvPr/>
              </p:nvGrpSpPr>
              <p:grpSpPr bwMode="auto">
                <a:xfrm>
                  <a:off x="2616" y="3454"/>
                  <a:ext cx="654" cy="518"/>
                  <a:chOff x="2616" y="3454"/>
                  <a:chExt cx="654" cy="518"/>
                </a:xfrm>
              </p:grpSpPr>
              <p:sp>
                <p:nvSpPr>
                  <p:cNvPr id="35083" name="Rectangle 267"/>
                  <p:cNvSpPr>
                    <a:spLocks noChangeArrowheads="1"/>
                  </p:cNvSpPr>
                  <p:nvPr/>
                </p:nvSpPr>
                <p:spPr bwMode="auto">
                  <a:xfrm>
                    <a:off x="2659" y="3454"/>
                    <a:ext cx="568" cy="518"/>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1200</a:t>
                    </a:r>
                  </a:p>
                  <a:p>
                    <a:pPr algn="l" eaLnBrk="0" hangingPunct="0"/>
                    <a:endParaRPr lang="en-US" sz="2400">
                      <a:latin typeface="Times New Roman" pitchFamily="18" charset="0"/>
                      <a:cs typeface="Times New Roman" pitchFamily="18" charset="0"/>
                    </a:endParaRPr>
                  </a:p>
                </p:txBody>
              </p:sp>
              <p:sp>
                <p:nvSpPr>
                  <p:cNvPr id="35084" name="Rectangle 268"/>
                  <p:cNvSpPr>
                    <a:spLocks noChangeArrowheads="1"/>
                  </p:cNvSpPr>
                  <p:nvPr/>
                </p:nvSpPr>
                <p:spPr bwMode="auto">
                  <a:xfrm>
                    <a:off x="2616" y="3454"/>
                    <a:ext cx="654" cy="518"/>
                  </a:xfrm>
                  <a:prstGeom prst="rect">
                    <a:avLst/>
                  </a:prstGeom>
                  <a:noFill/>
                  <a:ln w="7">
                    <a:solidFill>
                      <a:srgbClr val="A0A0A0"/>
                    </a:solidFill>
                    <a:miter lim="800000"/>
                    <a:headEnd/>
                    <a:tailEnd/>
                  </a:ln>
                  <a:effectLst/>
                </p:spPr>
                <p:txBody>
                  <a:bodyPr wrap="none"/>
                  <a:lstStyle/>
                  <a:p>
                    <a:endParaRPr lang="fa-IR"/>
                  </a:p>
                </p:txBody>
              </p:sp>
            </p:grpSp>
          </p:grpSp>
          <p:grpSp>
            <p:nvGrpSpPr>
              <p:cNvPr id="35085" name="Group 269"/>
              <p:cNvGrpSpPr>
                <a:grpSpLocks/>
              </p:cNvGrpSpPr>
              <p:nvPr/>
            </p:nvGrpSpPr>
            <p:grpSpPr bwMode="auto">
              <a:xfrm>
                <a:off x="3270" y="3454"/>
                <a:ext cx="654" cy="518"/>
                <a:chOff x="3270" y="3454"/>
                <a:chExt cx="654" cy="518"/>
              </a:xfrm>
            </p:grpSpPr>
            <p:sp>
              <p:nvSpPr>
                <p:cNvPr id="35086" name="Rectangle 270"/>
                <p:cNvSpPr>
                  <a:spLocks noChangeArrowheads="1"/>
                </p:cNvSpPr>
                <p:nvPr/>
              </p:nvSpPr>
              <p:spPr bwMode="auto">
                <a:xfrm>
                  <a:off x="3270" y="3454"/>
                  <a:ext cx="654" cy="518"/>
                </a:xfrm>
                <a:prstGeom prst="rect">
                  <a:avLst/>
                </a:prstGeom>
                <a:solidFill>
                  <a:srgbClr val="FFFFEF"/>
                </a:solidFill>
                <a:ln w="9525">
                  <a:noFill/>
                  <a:miter lim="800000"/>
                  <a:headEnd/>
                  <a:tailEnd/>
                </a:ln>
                <a:effectLst/>
              </p:spPr>
              <p:txBody>
                <a:bodyPr wrap="none"/>
                <a:lstStyle/>
                <a:p>
                  <a:endParaRPr lang="fa-IR"/>
                </a:p>
              </p:txBody>
            </p:sp>
            <p:grpSp>
              <p:nvGrpSpPr>
                <p:cNvPr id="35087" name="Group 271"/>
                <p:cNvGrpSpPr>
                  <a:grpSpLocks/>
                </p:cNvGrpSpPr>
                <p:nvPr/>
              </p:nvGrpSpPr>
              <p:grpSpPr bwMode="auto">
                <a:xfrm>
                  <a:off x="3270" y="3454"/>
                  <a:ext cx="654" cy="518"/>
                  <a:chOff x="3270" y="3454"/>
                  <a:chExt cx="654" cy="518"/>
                </a:xfrm>
              </p:grpSpPr>
              <p:sp>
                <p:nvSpPr>
                  <p:cNvPr id="35088" name="Rectangle 272"/>
                  <p:cNvSpPr>
                    <a:spLocks noChangeArrowheads="1"/>
                  </p:cNvSpPr>
                  <p:nvPr/>
                </p:nvSpPr>
                <p:spPr bwMode="auto">
                  <a:xfrm>
                    <a:off x="3313" y="3454"/>
                    <a:ext cx="568" cy="518"/>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1200</a:t>
                    </a:r>
                  </a:p>
                  <a:p>
                    <a:pPr algn="l" eaLnBrk="0" hangingPunct="0"/>
                    <a:endParaRPr lang="en-US" sz="2400">
                      <a:latin typeface="Times New Roman" pitchFamily="18" charset="0"/>
                      <a:cs typeface="Times New Roman" pitchFamily="18" charset="0"/>
                    </a:endParaRPr>
                  </a:p>
                </p:txBody>
              </p:sp>
              <p:sp>
                <p:nvSpPr>
                  <p:cNvPr id="35089" name="Rectangle 273"/>
                  <p:cNvSpPr>
                    <a:spLocks noChangeArrowheads="1"/>
                  </p:cNvSpPr>
                  <p:nvPr/>
                </p:nvSpPr>
                <p:spPr bwMode="auto">
                  <a:xfrm>
                    <a:off x="3270" y="3454"/>
                    <a:ext cx="654" cy="518"/>
                  </a:xfrm>
                  <a:prstGeom prst="rect">
                    <a:avLst/>
                  </a:prstGeom>
                  <a:noFill/>
                  <a:ln w="7">
                    <a:solidFill>
                      <a:srgbClr val="A0A0A0"/>
                    </a:solidFill>
                    <a:miter lim="800000"/>
                    <a:headEnd/>
                    <a:tailEnd/>
                  </a:ln>
                  <a:effectLst/>
                </p:spPr>
                <p:txBody>
                  <a:bodyPr wrap="none"/>
                  <a:lstStyle/>
                  <a:p>
                    <a:endParaRPr lang="fa-IR"/>
                  </a:p>
                </p:txBody>
              </p:sp>
            </p:grpSp>
          </p:grpSp>
          <p:grpSp>
            <p:nvGrpSpPr>
              <p:cNvPr id="35090" name="Group 274"/>
              <p:cNvGrpSpPr>
                <a:grpSpLocks/>
              </p:cNvGrpSpPr>
              <p:nvPr/>
            </p:nvGrpSpPr>
            <p:grpSpPr bwMode="auto">
              <a:xfrm>
                <a:off x="0" y="3972"/>
                <a:ext cx="654" cy="403"/>
                <a:chOff x="0" y="3972"/>
                <a:chExt cx="654" cy="403"/>
              </a:xfrm>
            </p:grpSpPr>
            <p:sp>
              <p:nvSpPr>
                <p:cNvPr id="35091" name="Rectangle 275"/>
                <p:cNvSpPr>
                  <a:spLocks noChangeArrowheads="1"/>
                </p:cNvSpPr>
                <p:nvPr/>
              </p:nvSpPr>
              <p:spPr bwMode="auto">
                <a:xfrm>
                  <a:off x="0" y="3972"/>
                  <a:ext cx="654" cy="403"/>
                </a:xfrm>
                <a:prstGeom prst="rect">
                  <a:avLst/>
                </a:prstGeom>
                <a:solidFill>
                  <a:srgbClr val="FFFFEF"/>
                </a:solidFill>
                <a:ln w="9525">
                  <a:noFill/>
                  <a:miter lim="800000"/>
                  <a:headEnd/>
                  <a:tailEnd/>
                </a:ln>
                <a:effectLst/>
              </p:spPr>
              <p:txBody>
                <a:bodyPr wrap="none"/>
                <a:lstStyle/>
                <a:p>
                  <a:endParaRPr lang="fa-IR"/>
                </a:p>
              </p:txBody>
            </p:sp>
            <p:grpSp>
              <p:nvGrpSpPr>
                <p:cNvPr id="35092" name="Group 276"/>
                <p:cNvGrpSpPr>
                  <a:grpSpLocks/>
                </p:cNvGrpSpPr>
                <p:nvPr/>
              </p:nvGrpSpPr>
              <p:grpSpPr bwMode="auto">
                <a:xfrm>
                  <a:off x="0" y="3972"/>
                  <a:ext cx="654" cy="403"/>
                  <a:chOff x="0" y="3972"/>
                  <a:chExt cx="654" cy="403"/>
                </a:xfrm>
              </p:grpSpPr>
              <p:sp>
                <p:nvSpPr>
                  <p:cNvPr id="35093" name="Rectangle 277"/>
                  <p:cNvSpPr>
                    <a:spLocks noChangeArrowheads="1"/>
                  </p:cNvSpPr>
                  <p:nvPr/>
                </p:nvSpPr>
                <p:spPr bwMode="auto">
                  <a:xfrm>
                    <a:off x="43" y="3972"/>
                    <a:ext cx="568" cy="403"/>
                  </a:xfrm>
                  <a:prstGeom prst="rect">
                    <a:avLst/>
                  </a:prstGeom>
                  <a:solidFill>
                    <a:srgbClr val="FFFFEF"/>
                  </a:solidFill>
                  <a:ln w="9525">
                    <a:noFill/>
                    <a:miter lim="800000"/>
                    <a:headEnd/>
                    <a:tailEnd/>
                  </a:ln>
                  <a:effectLst/>
                </p:spPr>
                <p:txBody>
                  <a:bodyPr/>
                  <a:lstStyle/>
                  <a:p>
                    <a:pPr algn="l"/>
                    <a:r>
                      <a:rPr lang="en-US" sz="1200" b="1" i="1">
                        <a:latin typeface="Times New Roman" pitchFamily="18" charset="0"/>
                        <a:cs typeface="Times New Roman" pitchFamily="18" charset="0"/>
                      </a:rPr>
                      <a:t>Zinc (mg)</a:t>
                    </a:r>
                    <a:endParaRPr lang="en-US" sz="1200" b="1">
                      <a:latin typeface="Times New Roman" pitchFamily="18" charset="0"/>
                      <a:cs typeface="Times New Roman" pitchFamily="18" charset="0"/>
                    </a:endParaRPr>
                  </a:p>
                  <a:p>
                    <a:pPr algn="l" eaLnBrk="0" hangingPunct="0"/>
                    <a:endParaRPr lang="en-US" sz="2400">
                      <a:latin typeface="Times New Roman" pitchFamily="18" charset="0"/>
                      <a:cs typeface="Times New Roman" pitchFamily="18" charset="0"/>
                    </a:endParaRPr>
                  </a:p>
                </p:txBody>
              </p:sp>
              <p:sp>
                <p:nvSpPr>
                  <p:cNvPr id="35094" name="Rectangle 278"/>
                  <p:cNvSpPr>
                    <a:spLocks noChangeArrowheads="1"/>
                  </p:cNvSpPr>
                  <p:nvPr/>
                </p:nvSpPr>
                <p:spPr bwMode="auto">
                  <a:xfrm>
                    <a:off x="0" y="3972"/>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5095" name="Group 279"/>
              <p:cNvGrpSpPr>
                <a:grpSpLocks/>
              </p:cNvGrpSpPr>
              <p:nvPr/>
            </p:nvGrpSpPr>
            <p:grpSpPr bwMode="auto">
              <a:xfrm>
                <a:off x="654" y="3972"/>
                <a:ext cx="654" cy="403"/>
                <a:chOff x="654" y="3972"/>
                <a:chExt cx="654" cy="403"/>
              </a:xfrm>
            </p:grpSpPr>
            <p:sp>
              <p:nvSpPr>
                <p:cNvPr id="35096" name="Rectangle 280"/>
                <p:cNvSpPr>
                  <a:spLocks noChangeArrowheads="1"/>
                </p:cNvSpPr>
                <p:nvPr/>
              </p:nvSpPr>
              <p:spPr bwMode="auto">
                <a:xfrm>
                  <a:off x="654" y="3972"/>
                  <a:ext cx="654" cy="403"/>
                </a:xfrm>
                <a:prstGeom prst="rect">
                  <a:avLst/>
                </a:prstGeom>
                <a:solidFill>
                  <a:srgbClr val="FFFFEF"/>
                </a:solidFill>
                <a:ln w="9525">
                  <a:noFill/>
                  <a:miter lim="800000"/>
                  <a:headEnd/>
                  <a:tailEnd/>
                </a:ln>
                <a:effectLst/>
              </p:spPr>
              <p:txBody>
                <a:bodyPr wrap="none"/>
                <a:lstStyle/>
                <a:p>
                  <a:endParaRPr lang="fa-IR"/>
                </a:p>
              </p:txBody>
            </p:sp>
            <p:grpSp>
              <p:nvGrpSpPr>
                <p:cNvPr id="35097" name="Group 281"/>
                <p:cNvGrpSpPr>
                  <a:grpSpLocks/>
                </p:cNvGrpSpPr>
                <p:nvPr/>
              </p:nvGrpSpPr>
              <p:grpSpPr bwMode="auto">
                <a:xfrm>
                  <a:off x="654" y="3972"/>
                  <a:ext cx="654" cy="403"/>
                  <a:chOff x="654" y="3972"/>
                  <a:chExt cx="654" cy="403"/>
                </a:xfrm>
              </p:grpSpPr>
              <p:sp>
                <p:nvSpPr>
                  <p:cNvPr id="35098" name="Rectangle 282"/>
                  <p:cNvSpPr>
                    <a:spLocks noChangeArrowheads="1"/>
                  </p:cNvSpPr>
                  <p:nvPr/>
                </p:nvSpPr>
                <p:spPr bwMode="auto">
                  <a:xfrm>
                    <a:off x="697" y="3972"/>
                    <a:ext cx="568" cy="403"/>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10</a:t>
                    </a:r>
                  </a:p>
                  <a:p>
                    <a:pPr algn="l" eaLnBrk="0" hangingPunct="0"/>
                    <a:endParaRPr lang="en-US" sz="2400">
                      <a:latin typeface="Times New Roman" pitchFamily="18" charset="0"/>
                      <a:cs typeface="Times New Roman" pitchFamily="18" charset="0"/>
                    </a:endParaRPr>
                  </a:p>
                </p:txBody>
              </p:sp>
              <p:sp>
                <p:nvSpPr>
                  <p:cNvPr id="35099" name="Rectangle 283"/>
                  <p:cNvSpPr>
                    <a:spLocks noChangeArrowheads="1"/>
                  </p:cNvSpPr>
                  <p:nvPr/>
                </p:nvSpPr>
                <p:spPr bwMode="auto">
                  <a:xfrm>
                    <a:off x="654" y="3972"/>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5100" name="Group 284"/>
              <p:cNvGrpSpPr>
                <a:grpSpLocks/>
              </p:cNvGrpSpPr>
              <p:nvPr/>
            </p:nvGrpSpPr>
            <p:grpSpPr bwMode="auto">
              <a:xfrm>
                <a:off x="1308" y="3972"/>
                <a:ext cx="654" cy="403"/>
                <a:chOff x="1308" y="3972"/>
                <a:chExt cx="654" cy="403"/>
              </a:xfrm>
            </p:grpSpPr>
            <p:sp>
              <p:nvSpPr>
                <p:cNvPr id="35101" name="Rectangle 285"/>
                <p:cNvSpPr>
                  <a:spLocks noChangeArrowheads="1"/>
                </p:cNvSpPr>
                <p:nvPr/>
              </p:nvSpPr>
              <p:spPr bwMode="auto">
                <a:xfrm>
                  <a:off x="1308" y="3972"/>
                  <a:ext cx="654" cy="403"/>
                </a:xfrm>
                <a:prstGeom prst="rect">
                  <a:avLst/>
                </a:prstGeom>
                <a:solidFill>
                  <a:srgbClr val="FFFFEF"/>
                </a:solidFill>
                <a:ln w="9525">
                  <a:noFill/>
                  <a:miter lim="800000"/>
                  <a:headEnd/>
                  <a:tailEnd/>
                </a:ln>
                <a:effectLst/>
              </p:spPr>
              <p:txBody>
                <a:bodyPr wrap="none"/>
                <a:lstStyle/>
                <a:p>
                  <a:endParaRPr lang="fa-IR"/>
                </a:p>
              </p:txBody>
            </p:sp>
            <p:grpSp>
              <p:nvGrpSpPr>
                <p:cNvPr id="35102" name="Group 286"/>
                <p:cNvGrpSpPr>
                  <a:grpSpLocks/>
                </p:cNvGrpSpPr>
                <p:nvPr/>
              </p:nvGrpSpPr>
              <p:grpSpPr bwMode="auto">
                <a:xfrm>
                  <a:off x="1308" y="3972"/>
                  <a:ext cx="654" cy="403"/>
                  <a:chOff x="1308" y="3972"/>
                  <a:chExt cx="654" cy="403"/>
                </a:xfrm>
              </p:grpSpPr>
              <p:sp>
                <p:nvSpPr>
                  <p:cNvPr id="35103" name="Rectangle 287"/>
                  <p:cNvSpPr>
                    <a:spLocks noChangeArrowheads="1"/>
                  </p:cNvSpPr>
                  <p:nvPr/>
                </p:nvSpPr>
                <p:spPr bwMode="auto">
                  <a:xfrm>
                    <a:off x="1351" y="3972"/>
                    <a:ext cx="568" cy="403"/>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12</a:t>
                    </a:r>
                  </a:p>
                  <a:p>
                    <a:pPr algn="l" eaLnBrk="0" hangingPunct="0"/>
                    <a:endParaRPr lang="en-US" sz="2400">
                      <a:latin typeface="Times New Roman" pitchFamily="18" charset="0"/>
                      <a:cs typeface="Times New Roman" pitchFamily="18" charset="0"/>
                    </a:endParaRPr>
                  </a:p>
                </p:txBody>
              </p:sp>
              <p:sp>
                <p:nvSpPr>
                  <p:cNvPr id="35104" name="Rectangle 288"/>
                  <p:cNvSpPr>
                    <a:spLocks noChangeArrowheads="1"/>
                  </p:cNvSpPr>
                  <p:nvPr/>
                </p:nvSpPr>
                <p:spPr bwMode="auto">
                  <a:xfrm>
                    <a:off x="1308" y="3972"/>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5105" name="Group 289"/>
              <p:cNvGrpSpPr>
                <a:grpSpLocks/>
              </p:cNvGrpSpPr>
              <p:nvPr/>
            </p:nvGrpSpPr>
            <p:grpSpPr bwMode="auto">
              <a:xfrm>
                <a:off x="1962" y="3972"/>
                <a:ext cx="654" cy="403"/>
                <a:chOff x="1962" y="3972"/>
                <a:chExt cx="654" cy="403"/>
              </a:xfrm>
            </p:grpSpPr>
            <p:sp>
              <p:nvSpPr>
                <p:cNvPr id="35106" name="Rectangle 290"/>
                <p:cNvSpPr>
                  <a:spLocks noChangeArrowheads="1"/>
                </p:cNvSpPr>
                <p:nvPr/>
              </p:nvSpPr>
              <p:spPr bwMode="auto">
                <a:xfrm>
                  <a:off x="1962" y="3972"/>
                  <a:ext cx="654" cy="403"/>
                </a:xfrm>
                <a:prstGeom prst="rect">
                  <a:avLst/>
                </a:prstGeom>
                <a:solidFill>
                  <a:srgbClr val="FFFFEF"/>
                </a:solidFill>
                <a:ln w="9525">
                  <a:noFill/>
                  <a:miter lim="800000"/>
                  <a:headEnd/>
                  <a:tailEnd/>
                </a:ln>
                <a:effectLst/>
              </p:spPr>
              <p:txBody>
                <a:bodyPr wrap="none"/>
                <a:lstStyle/>
                <a:p>
                  <a:endParaRPr lang="fa-IR"/>
                </a:p>
              </p:txBody>
            </p:sp>
            <p:grpSp>
              <p:nvGrpSpPr>
                <p:cNvPr id="35107" name="Group 291"/>
                <p:cNvGrpSpPr>
                  <a:grpSpLocks/>
                </p:cNvGrpSpPr>
                <p:nvPr/>
              </p:nvGrpSpPr>
              <p:grpSpPr bwMode="auto">
                <a:xfrm>
                  <a:off x="1962" y="3972"/>
                  <a:ext cx="654" cy="403"/>
                  <a:chOff x="1962" y="3972"/>
                  <a:chExt cx="654" cy="403"/>
                </a:xfrm>
              </p:grpSpPr>
              <p:sp>
                <p:nvSpPr>
                  <p:cNvPr id="35108" name="Rectangle 292"/>
                  <p:cNvSpPr>
                    <a:spLocks noChangeArrowheads="1"/>
                  </p:cNvSpPr>
                  <p:nvPr/>
                </p:nvSpPr>
                <p:spPr bwMode="auto">
                  <a:xfrm>
                    <a:off x="2005" y="3972"/>
                    <a:ext cx="568" cy="403"/>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12</a:t>
                    </a:r>
                  </a:p>
                  <a:p>
                    <a:pPr algn="l" eaLnBrk="0" hangingPunct="0"/>
                    <a:endParaRPr lang="en-US" sz="2400">
                      <a:latin typeface="Times New Roman" pitchFamily="18" charset="0"/>
                      <a:cs typeface="Times New Roman" pitchFamily="18" charset="0"/>
                    </a:endParaRPr>
                  </a:p>
                </p:txBody>
              </p:sp>
              <p:sp>
                <p:nvSpPr>
                  <p:cNvPr id="35109" name="Rectangle 293"/>
                  <p:cNvSpPr>
                    <a:spLocks noChangeArrowheads="1"/>
                  </p:cNvSpPr>
                  <p:nvPr/>
                </p:nvSpPr>
                <p:spPr bwMode="auto">
                  <a:xfrm>
                    <a:off x="1962" y="3972"/>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5110" name="Group 294"/>
              <p:cNvGrpSpPr>
                <a:grpSpLocks/>
              </p:cNvGrpSpPr>
              <p:nvPr/>
            </p:nvGrpSpPr>
            <p:grpSpPr bwMode="auto">
              <a:xfrm>
                <a:off x="2616" y="3972"/>
                <a:ext cx="654" cy="403"/>
                <a:chOff x="2616" y="3972"/>
                <a:chExt cx="654" cy="403"/>
              </a:xfrm>
            </p:grpSpPr>
            <p:sp>
              <p:nvSpPr>
                <p:cNvPr id="35111" name="Rectangle 295"/>
                <p:cNvSpPr>
                  <a:spLocks noChangeArrowheads="1"/>
                </p:cNvSpPr>
                <p:nvPr/>
              </p:nvSpPr>
              <p:spPr bwMode="auto">
                <a:xfrm>
                  <a:off x="2616" y="3972"/>
                  <a:ext cx="654" cy="403"/>
                </a:xfrm>
                <a:prstGeom prst="rect">
                  <a:avLst/>
                </a:prstGeom>
                <a:solidFill>
                  <a:srgbClr val="FFFFEF"/>
                </a:solidFill>
                <a:ln w="9525">
                  <a:noFill/>
                  <a:miter lim="800000"/>
                  <a:headEnd/>
                  <a:tailEnd/>
                </a:ln>
                <a:effectLst/>
              </p:spPr>
              <p:txBody>
                <a:bodyPr wrap="none"/>
                <a:lstStyle/>
                <a:p>
                  <a:endParaRPr lang="fa-IR"/>
                </a:p>
              </p:txBody>
            </p:sp>
            <p:grpSp>
              <p:nvGrpSpPr>
                <p:cNvPr id="35112" name="Group 296"/>
                <p:cNvGrpSpPr>
                  <a:grpSpLocks/>
                </p:cNvGrpSpPr>
                <p:nvPr/>
              </p:nvGrpSpPr>
              <p:grpSpPr bwMode="auto">
                <a:xfrm>
                  <a:off x="2616" y="3972"/>
                  <a:ext cx="654" cy="403"/>
                  <a:chOff x="2616" y="3972"/>
                  <a:chExt cx="654" cy="403"/>
                </a:xfrm>
              </p:grpSpPr>
              <p:sp>
                <p:nvSpPr>
                  <p:cNvPr id="35113" name="Rectangle 297"/>
                  <p:cNvSpPr>
                    <a:spLocks noChangeArrowheads="1"/>
                  </p:cNvSpPr>
                  <p:nvPr/>
                </p:nvSpPr>
                <p:spPr bwMode="auto">
                  <a:xfrm>
                    <a:off x="2659" y="3972"/>
                    <a:ext cx="568" cy="403"/>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15</a:t>
                    </a:r>
                  </a:p>
                  <a:p>
                    <a:pPr algn="l" eaLnBrk="0" hangingPunct="0"/>
                    <a:endParaRPr lang="en-US" sz="2400">
                      <a:latin typeface="Times New Roman" pitchFamily="18" charset="0"/>
                      <a:cs typeface="Times New Roman" pitchFamily="18" charset="0"/>
                    </a:endParaRPr>
                  </a:p>
                </p:txBody>
              </p:sp>
              <p:sp>
                <p:nvSpPr>
                  <p:cNvPr id="35114" name="Rectangle 298"/>
                  <p:cNvSpPr>
                    <a:spLocks noChangeArrowheads="1"/>
                  </p:cNvSpPr>
                  <p:nvPr/>
                </p:nvSpPr>
                <p:spPr bwMode="auto">
                  <a:xfrm>
                    <a:off x="2616" y="3972"/>
                    <a:ext cx="654" cy="403"/>
                  </a:xfrm>
                  <a:prstGeom prst="rect">
                    <a:avLst/>
                  </a:prstGeom>
                  <a:noFill/>
                  <a:ln w="7">
                    <a:solidFill>
                      <a:srgbClr val="A0A0A0"/>
                    </a:solidFill>
                    <a:miter lim="800000"/>
                    <a:headEnd/>
                    <a:tailEnd/>
                  </a:ln>
                  <a:effectLst/>
                </p:spPr>
                <p:txBody>
                  <a:bodyPr wrap="none"/>
                  <a:lstStyle/>
                  <a:p>
                    <a:endParaRPr lang="fa-IR"/>
                  </a:p>
                </p:txBody>
              </p:sp>
            </p:grpSp>
          </p:grpSp>
          <p:grpSp>
            <p:nvGrpSpPr>
              <p:cNvPr id="35115" name="Group 299"/>
              <p:cNvGrpSpPr>
                <a:grpSpLocks/>
              </p:cNvGrpSpPr>
              <p:nvPr/>
            </p:nvGrpSpPr>
            <p:grpSpPr bwMode="auto">
              <a:xfrm>
                <a:off x="3270" y="3972"/>
                <a:ext cx="654" cy="403"/>
                <a:chOff x="3270" y="3972"/>
                <a:chExt cx="654" cy="403"/>
              </a:xfrm>
            </p:grpSpPr>
            <p:sp>
              <p:nvSpPr>
                <p:cNvPr id="35116" name="Rectangle 300"/>
                <p:cNvSpPr>
                  <a:spLocks noChangeArrowheads="1"/>
                </p:cNvSpPr>
                <p:nvPr/>
              </p:nvSpPr>
              <p:spPr bwMode="auto">
                <a:xfrm>
                  <a:off x="3270" y="3972"/>
                  <a:ext cx="654" cy="403"/>
                </a:xfrm>
                <a:prstGeom prst="rect">
                  <a:avLst/>
                </a:prstGeom>
                <a:solidFill>
                  <a:srgbClr val="FFFFEF"/>
                </a:solidFill>
                <a:ln w="9525">
                  <a:noFill/>
                  <a:miter lim="800000"/>
                  <a:headEnd/>
                  <a:tailEnd/>
                </a:ln>
                <a:effectLst/>
              </p:spPr>
              <p:txBody>
                <a:bodyPr wrap="none"/>
                <a:lstStyle/>
                <a:p>
                  <a:endParaRPr lang="fa-IR"/>
                </a:p>
              </p:txBody>
            </p:sp>
            <p:grpSp>
              <p:nvGrpSpPr>
                <p:cNvPr id="35117" name="Group 301"/>
                <p:cNvGrpSpPr>
                  <a:grpSpLocks/>
                </p:cNvGrpSpPr>
                <p:nvPr/>
              </p:nvGrpSpPr>
              <p:grpSpPr bwMode="auto">
                <a:xfrm>
                  <a:off x="3270" y="3972"/>
                  <a:ext cx="654" cy="403"/>
                  <a:chOff x="3270" y="3972"/>
                  <a:chExt cx="654" cy="403"/>
                </a:xfrm>
              </p:grpSpPr>
              <p:sp>
                <p:nvSpPr>
                  <p:cNvPr id="35118" name="Rectangle 302"/>
                  <p:cNvSpPr>
                    <a:spLocks noChangeArrowheads="1"/>
                  </p:cNvSpPr>
                  <p:nvPr/>
                </p:nvSpPr>
                <p:spPr bwMode="auto">
                  <a:xfrm>
                    <a:off x="3313" y="3972"/>
                    <a:ext cx="568" cy="403"/>
                  </a:xfrm>
                  <a:prstGeom prst="rect">
                    <a:avLst/>
                  </a:prstGeom>
                  <a:solidFill>
                    <a:srgbClr val="FFFFEF"/>
                  </a:solidFill>
                  <a:ln w="9525">
                    <a:noFill/>
                    <a:miter lim="800000"/>
                    <a:headEnd/>
                    <a:tailEnd/>
                  </a:ln>
                  <a:effectLst/>
                </p:spPr>
                <p:txBody>
                  <a:bodyPr/>
                  <a:lstStyle/>
                  <a:p>
                    <a:pPr algn="l"/>
                    <a:r>
                      <a:rPr lang="en-US" sz="1200">
                        <a:latin typeface="Times New Roman" pitchFamily="18" charset="0"/>
                        <a:cs typeface="Times New Roman" pitchFamily="18" charset="0"/>
                      </a:rPr>
                      <a:t>15</a:t>
                    </a:r>
                  </a:p>
                  <a:p>
                    <a:pPr algn="l" eaLnBrk="0" hangingPunct="0"/>
                    <a:endParaRPr lang="en-US" sz="2400">
                      <a:latin typeface="Times New Roman" pitchFamily="18" charset="0"/>
                      <a:cs typeface="Times New Roman" pitchFamily="18" charset="0"/>
                    </a:endParaRPr>
                  </a:p>
                </p:txBody>
              </p:sp>
              <p:sp>
                <p:nvSpPr>
                  <p:cNvPr id="35119" name="Rectangle 303"/>
                  <p:cNvSpPr>
                    <a:spLocks noChangeArrowheads="1"/>
                  </p:cNvSpPr>
                  <p:nvPr/>
                </p:nvSpPr>
                <p:spPr bwMode="auto">
                  <a:xfrm>
                    <a:off x="3270" y="3972"/>
                    <a:ext cx="654" cy="403"/>
                  </a:xfrm>
                  <a:prstGeom prst="rect">
                    <a:avLst/>
                  </a:prstGeom>
                  <a:noFill/>
                  <a:ln w="7">
                    <a:solidFill>
                      <a:srgbClr val="A0A0A0"/>
                    </a:solidFill>
                    <a:miter lim="800000"/>
                    <a:headEnd/>
                    <a:tailEnd/>
                  </a:ln>
                  <a:effectLst/>
                </p:spPr>
                <p:txBody>
                  <a:bodyPr wrap="none"/>
                  <a:lstStyle/>
                  <a:p>
                    <a:endParaRPr lang="fa-IR"/>
                  </a:p>
                </p:txBody>
              </p:sp>
            </p:grpSp>
          </p:grpSp>
        </p:grpSp>
        <p:sp>
          <p:nvSpPr>
            <p:cNvPr id="35120" name="Rectangle 304"/>
            <p:cNvSpPr>
              <a:spLocks noChangeArrowheads="1"/>
            </p:cNvSpPr>
            <p:nvPr/>
          </p:nvSpPr>
          <p:spPr bwMode="auto">
            <a:xfrm>
              <a:off x="-3" y="-3"/>
              <a:ext cx="3930" cy="4381"/>
            </a:xfrm>
            <a:prstGeom prst="rect">
              <a:avLst/>
            </a:prstGeom>
            <a:noFill/>
            <a:ln w="11112">
              <a:solidFill>
                <a:srgbClr val="A0A0A0"/>
              </a:solidFill>
              <a:miter lim="800000"/>
              <a:headEnd/>
              <a:tailEnd/>
            </a:ln>
            <a:effectLst/>
          </p:spPr>
          <p:txBody>
            <a:bodyPr wrap="none"/>
            <a:lstStyle/>
            <a:p>
              <a:endParaRPr lang="fa-I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4818"/>
                                        </p:tgtEl>
                                        <p:attrNameLst>
                                          <p:attrName>style.visibility</p:attrName>
                                        </p:attrNameLst>
                                      </p:cBhvr>
                                      <p:to>
                                        <p:strVal val="visible"/>
                                      </p:to>
                                    </p:set>
                                    <p:animEffect transition="in" filter="box(in)">
                                      <p:cBhvr>
                                        <p:cTn id="7" dur="500"/>
                                        <p:tgtEl>
                                          <p:spTgt spid="348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pyramid"/>
          <p:cNvPicPr>
            <a:picLocks noChangeAspect="1" noChangeArrowheads="1"/>
          </p:cNvPicPr>
          <p:nvPr/>
        </p:nvPicPr>
        <p:blipFill>
          <a:blip r:embed="rId2"/>
          <a:srcRect/>
          <a:stretch>
            <a:fillRect/>
          </a:stretch>
        </p:blipFill>
        <p:spPr bwMode="auto">
          <a:xfrm>
            <a:off x="2203450" y="1206500"/>
            <a:ext cx="4737100" cy="4443413"/>
          </a:xfrm>
          <a:prstGeom prst="rect">
            <a:avLst/>
          </a:prstGeom>
          <a:noFill/>
        </p:spPr>
      </p:pic>
      <p:pic>
        <p:nvPicPr>
          <p:cNvPr id="35843" name="Picture 3" descr="pyramid"/>
          <p:cNvPicPr>
            <a:picLocks noChangeAspect="1" noChangeArrowheads="1"/>
          </p:cNvPicPr>
          <p:nvPr/>
        </p:nvPicPr>
        <p:blipFill>
          <a:blip r:embed="rId2"/>
          <a:srcRect/>
          <a:stretch>
            <a:fillRect/>
          </a:stretch>
        </p:blipFill>
        <p:spPr bwMode="auto">
          <a:xfrm>
            <a:off x="1524000" y="381000"/>
            <a:ext cx="7162800" cy="6096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35843"/>
                                        </p:tgtEl>
                                        <p:attrNameLst>
                                          <p:attrName>style.visibility</p:attrName>
                                        </p:attrNameLst>
                                      </p:cBhvr>
                                      <p:to>
                                        <p:strVal val="visible"/>
                                      </p:to>
                                    </p:set>
                                    <p:animEffect transition="in" filter="plus(in)">
                                      <p:cBhvr>
                                        <p:cTn id="7" dur="20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1600200" y="838200"/>
            <a:ext cx="7354888" cy="5294313"/>
          </a:xfrm>
          <a:noFill/>
        </p:spPr>
        <p:txBody>
          <a:bodyPr/>
          <a:lstStyle/>
          <a:p>
            <a:pPr algn="r" rtl="1">
              <a:buFontTx/>
              <a:buNone/>
            </a:pPr>
            <a:r>
              <a:rPr lang="ar-SA" sz="4400" b="1">
                <a:solidFill>
                  <a:srgbClr val="CC3300"/>
                </a:solidFill>
              </a:rPr>
              <a:t>سوءتغذيه</a:t>
            </a:r>
            <a:r>
              <a:rPr lang="ar-SA" sz="4400" b="1">
                <a:solidFill>
                  <a:schemeClr val="bg1"/>
                </a:solidFill>
              </a:rPr>
              <a:t> </a:t>
            </a:r>
            <a:r>
              <a:rPr lang="ar-SA" sz="4400" b="1">
                <a:solidFill>
                  <a:srgbClr val="660066"/>
                </a:solidFill>
              </a:rPr>
              <a:t>عامل كوتاهي قد ؛ كاهش بهره هوشي؛افزايش ابتلا به بيماريها؛ </a:t>
            </a:r>
          </a:p>
          <a:p>
            <a:pPr algn="r" rtl="1">
              <a:buFontTx/>
              <a:buNone/>
            </a:pPr>
            <a:r>
              <a:rPr lang="ar-SA" sz="4400" b="1">
                <a:solidFill>
                  <a:srgbClr val="660066"/>
                </a:solidFill>
              </a:rPr>
              <a:t>افزايش مرگ 2 تا8 برابر كودكان هم سن؛ افت تحصيلي و</a:t>
            </a:r>
            <a:endParaRPr lang="fa-IR" sz="4400" b="1">
              <a:solidFill>
                <a:srgbClr val="660066"/>
              </a:solidFill>
            </a:endParaRPr>
          </a:p>
          <a:p>
            <a:pPr algn="r" rtl="1">
              <a:buFontTx/>
              <a:buNone/>
            </a:pPr>
            <a:endParaRPr lang="ar-SA" sz="4400" b="1">
              <a:solidFill>
                <a:srgbClr val="660066"/>
              </a:solidFill>
            </a:endParaRPr>
          </a:p>
          <a:p>
            <a:pPr algn="ctr" rtl="1">
              <a:buFontTx/>
              <a:buNone/>
            </a:pPr>
            <a:r>
              <a:rPr lang="ar-SA" sz="4400" b="1">
                <a:solidFill>
                  <a:srgbClr val="660033"/>
                </a:solidFill>
              </a:rPr>
              <a:t> </a:t>
            </a:r>
            <a:r>
              <a:rPr lang="ar-SA" sz="4400" b="1">
                <a:solidFill>
                  <a:srgbClr val="CC3300"/>
                </a:solidFill>
              </a:rPr>
              <a:t>كاهش توليد ناخالص ملي</a:t>
            </a:r>
            <a:r>
              <a:rPr lang="ar-SA" sz="4400" b="1">
                <a:solidFill>
                  <a:srgbClr val="660033"/>
                </a:solidFill>
              </a:rPr>
              <a:t> </a:t>
            </a:r>
            <a:r>
              <a:rPr lang="ar-SA" sz="4400" b="1">
                <a:solidFill>
                  <a:srgbClr val="660066"/>
                </a:solidFill>
              </a:rPr>
              <a:t>است.</a:t>
            </a:r>
            <a:endParaRPr lang="en-US" sz="4400" b="1">
              <a:solidFill>
                <a:srgbClr val="660066"/>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to="" calcmode="lin" valueType="num">
                                      <p:cBhvr>
                                        <p:cTn id="7" dur="1" fill="hold"/>
                                        <p:tgtEl>
                                          <p:spTgt spid="16387">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 to="" calcmode="lin" valueType="num">
                                      <p:cBhvr>
                                        <p:cTn id="12" dur="1" fill="hold"/>
                                        <p:tgtEl>
                                          <p:spTgt spid="16387">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6387">
                                            <p:txEl>
                                              <p:pRg st="3" end="3"/>
                                            </p:txEl>
                                          </p:spTgt>
                                        </p:tgtEl>
                                        <p:attrNameLst>
                                          <p:attrName>style.visibility</p:attrName>
                                        </p:attrNameLst>
                                      </p:cBhvr>
                                      <p:to>
                                        <p:strVal val="visible"/>
                                      </p:to>
                                    </p:set>
                                    <p:anim to="" calcmode="lin" valueType="num">
                                      <p:cBhvr>
                                        <p:cTn id="17" dur="1" fill="hold"/>
                                        <p:tgtEl>
                                          <p:spTgt spid="16387">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435975" cy="1143000"/>
          </a:xfrm>
        </p:spPr>
        <p:txBody>
          <a:bodyPr/>
          <a:lstStyle/>
          <a:p>
            <a:pPr rtl="1"/>
            <a:r>
              <a:rPr lang="fa-IR" sz="4000" b="1" dirty="0" smtClean="0">
                <a:cs typeface="Mitra" pitchFamily="2" charset="-78"/>
              </a:rPr>
              <a:t>مشکلات </a:t>
            </a:r>
            <a:r>
              <a:rPr lang="ar-SA" sz="4000" b="1" dirty="0">
                <a:cs typeface="Mitra" pitchFamily="2" charset="-78"/>
              </a:rPr>
              <a:t>الگوي مصرف غذايي</a:t>
            </a:r>
            <a:r>
              <a:rPr lang="fa-IR" sz="4000" b="1" dirty="0">
                <a:cs typeface="Mitra" pitchFamily="2" charset="-78"/>
              </a:rPr>
              <a:t> كودكان و نوجوانان دانش آموز</a:t>
            </a:r>
            <a:endParaRPr lang="en-US" sz="4000" b="1" dirty="0">
              <a:cs typeface="Mitra" pitchFamily="2" charset="-78"/>
            </a:endParaRPr>
          </a:p>
        </p:txBody>
      </p:sp>
      <p:sp>
        <p:nvSpPr>
          <p:cNvPr id="11267" name="Rectangle 3"/>
          <p:cNvSpPr>
            <a:spLocks noGrp="1" noChangeArrowheads="1"/>
          </p:cNvSpPr>
          <p:nvPr>
            <p:ph type="body" idx="1"/>
          </p:nvPr>
        </p:nvSpPr>
        <p:spPr>
          <a:xfrm>
            <a:off x="457200" y="1600200"/>
            <a:ext cx="8229600" cy="5029200"/>
          </a:xfrm>
        </p:spPr>
        <p:txBody>
          <a:bodyPr/>
          <a:lstStyle/>
          <a:p>
            <a:pPr algn="r" rtl="1">
              <a:lnSpc>
                <a:spcPct val="90000"/>
              </a:lnSpc>
            </a:pPr>
            <a:r>
              <a:rPr lang="fa-IR" b="1">
                <a:cs typeface="Mitra" pitchFamily="2" charset="-78"/>
              </a:rPr>
              <a:t>بي نظمي در</a:t>
            </a:r>
            <a:r>
              <a:rPr lang="ar-SA" b="1">
                <a:cs typeface="Mitra" pitchFamily="2" charset="-78"/>
              </a:rPr>
              <a:t>  وعده هاي اصلي غذا </a:t>
            </a:r>
            <a:r>
              <a:rPr lang="fa-IR" b="1">
                <a:cs typeface="Mitra" pitchFamily="2" charset="-78"/>
              </a:rPr>
              <a:t>، بويژه</a:t>
            </a:r>
            <a:r>
              <a:rPr lang="ar-SA" b="1">
                <a:cs typeface="Mitra" pitchFamily="2" charset="-78"/>
              </a:rPr>
              <a:t> صبحانه </a:t>
            </a:r>
            <a:r>
              <a:rPr lang="fa-IR" b="1">
                <a:cs typeface="Mitra" pitchFamily="2" charset="-78"/>
              </a:rPr>
              <a:t>و</a:t>
            </a:r>
            <a:r>
              <a:rPr lang="ar-SA" b="1">
                <a:cs typeface="Mitra" pitchFamily="2" charset="-78"/>
              </a:rPr>
              <a:t> شام</a:t>
            </a:r>
            <a:endParaRPr lang="fa-IR" b="1">
              <a:cs typeface="Mitra" pitchFamily="2" charset="-78"/>
            </a:endParaRPr>
          </a:p>
          <a:p>
            <a:pPr algn="r" rtl="1">
              <a:lnSpc>
                <a:spcPct val="90000"/>
              </a:lnSpc>
              <a:buFontTx/>
              <a:buNone/>
            </a:pPr>
            <a:endParaRPr lang="fa-IR" b="1">
              <a:cs typeface="Mitra" pitchFamily="2" charset="-78"/>
            </a:endParaRPr>
          </a:p>
          <a:p>
            <a:pPr algn="r" rtl="1">
              <a:lnSpc>
                <a:spcPct val="90000"/>
              </a:lnSpc>
            </a:pPr>
            <a:r>
              <a:rPr lang="ar-SA" b="1">
                <a:cs typeface="Mitra" pitchFamily="2" charset="-78"/>
              </a:rPr>
              <a:t>مصرف تنقلات كم ارزش </a:t>
            </a:r>
            <a:r>
              <a:rPr lang="fa-IR" b="1">
                <a:cs typeface="Mitra" pitchFamily="2" charset="-78"/>
              </a:rPr>
              <a:t>از نظر </a:t>
            </a:r>
            <a:r>
              <a:rPr lang="ar-SA" b="1">
                <a:cs typeface="Mitra" pitchFamily="2" charset="-78"/>
              </a:rPr>
              <a:t>تغذيه اي </a:t>
            </a:r>
            <a:r>
              <a:rPr lang="fa-IR" b="1">
                <a:cs typeface="Mitra" pitchFamily="2" charset="-78"/>
              </a:rPr>
              <a:t>كه اغلب مقادير بالاي قند، نمك، چربي يا نگهدارنده ها را دارند و كودك را در معرض خطر </a:t>
            </a:r>
            <a:r>
              <a:rPr lang="fa-IR" b="1">
                <a:solidFill>
                  <a:srgbClr val="FF9933"/>
                </a:solidFill>
                <a:cs typeface="Mitra" pitchFamily="2" charset="-78"/>
              </a:rPr>
              <a:t>اضافه وزن يا چاقي</a:t>
            </a:r>
            <a:r>
              <a:rPr lang="fa-IR" b="1">
                <a:cs typeface="Mitra" pitchFamily="2" charset="-78"/>
              </a:rPr>
              <a:t>، مصرف كمتر مواد غذايي مهم در اين سنين مانند شير (</a:t>
            </a:r>
            <a:r>
              <a:rPr lang="fa-IR" b="1">
                <a:solidFill>
                  <a:srgbClr val="FF9933"/>
                </a:solidFill>
                <a:cs typeface="Mitra" pitchFamily="2" charset="-78"/>
              </a:rPr>
              <a:t>كاهش مصرف كلسيم</a:t>
            </a:r>
            <a:r>
              <a:rPr lang="fa-IR" b="1">
                <a:cs typeface="Mitra" pitchFamily="2" charset="-78"/>
              </a:rPr>
              <a:t>) و افزايش خطر </a:t>
            </a:r>
            <a:r>
              <a:rPr lang="fa-IR" b="1">
                <a:solidFill>
                  <a:srgbClr val="FF9933"/>
                </a:solidFill>
                <a:cs typeface="Mitra" pitchFamily="2" charset="-78"/>
              </a:rPr>
              <a:t>پوسيدگي دندانها</a:t>
            </a:r>
            <a:r>
              <a:rPr lang="ar-SA" b="1">
                <a:cs typeface="Mitra" pitchFamily="2" charset="-78"/>
              </a:rPr>
              <a:t> </a:t>
            </a:r>
            <a:endParaRPr lang="fa-IR" b="1">
              <a:cs typeface="Mitra" pitchFamily="2" charset="-78"/>
            </a:endParaRPr>
          </a:p>
          <a:p>
            <a:pPr algn="r" rtl="1">
              <a:lnSpc>
                <a:spcPct val="90000"/>
              </a:lnSpc>
              <a:buFontTx/>
              <a:buNone/>
            </a:pPr>
            <a:endParaRPr lang="fa-IR" b="1">
              <a:cs typeface="Mitra" pitchFamily="2" charset="-78"/>
            </a:endParaRPr>
          </a:p>
          <a:p>
            <a:pPr algn="r" rtl="1">
              <a:lnSpc>
                <a:spcPct val="90000"/>
              </a:lnSpc>
            </a:pPr>
            <a:r>
              <a:rPr lang="fa-IR" b="1">
                <a:cs typeface="Mitra" pitchFamily="2" charset="-78"/>
              </a:rPr>
              <a:t>در مجموع يافته هاي موجود حاكي از عدم تعادل در     مصرف مواد غذايي است.</a:t>
            </a:r>
            <a:endParaRPr lang="en-US" b="1">
              <a:cs typeface="Mitr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box(in)">
                                      <p:cBhvr>
                                        <p:cTn id="7" dur="500"/>
                                        <p:tgtEl>
                                          <p:spTgt spid="11266"/>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1267">
                                            <p:txEl>
                                              <p:pRg st="0" end="0"/>
                                            </p:txEl>
                                          </p:spTgt>
                                        </p:tgtEl>
                                        <p:attrNameLst>
                                          <p:attrName>style.visibility</p:attrName>
                                        </p:attrNameLst>
                                      </p:cBhvr>
                                      <p:to>
                                        <p:strVal val="visible"/>
                                      </p:to>
                                    </p:set>
                                    <p:anim to="" calcmode="lin" valueType="num">
                                      <p:cBhvr>
                                        <p:cTn id="12" dur="1" fill="hold"/>
                                        <p:tgtEl>
                                          <p:spTgt spid="11267">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 to="" calcmode="lin" valueType="num">
                                      <p:cBhvr>
                                        <p:cTn id="17" dur="1" fill="hold"/>
                                        <p:tgtEl>
                                          <p:spTgt spid="11267">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1267">
                                            <p:txEl>
                                              <p:pRg st="4" end="4"/>
                                            </p:txEl>
                                          </p:spTgt>
                                        </p:tgtEl>
                                        <p:attrNameLst>
                                          <p:attrName>style.visibility</p:attrName>
                                        </p:attrNameLst>
                                      </p:cBhvr>
                                      <p:to>
                                        <p:strVal val="visible"/>
                                      </p:to>
                                    </p:set>
                                    <p:anim to="" calcmode="lin" valueType="num">
                                      <p:cBhvr>
                                        <p:cTn id="22" dur="1" fill="hold"/>
                                        <p:tgtEl>
                                          <p:spTgt spid="11267">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981200" y="103188"/>
            <a:ext cx="7162800" cy="1314450"/>
          </a:xfrm>
        </p:spPr>
        <p:txBody>
          <a:bodyPr/>
          <a:lstStyle/>
          <a:p>
            <a:r>
              <a:rPr lang="fa-IR" sz="3600" b="1" dirty="0"/>
              <a:t>دلایل عمده آسیب پذیری تغذیه</a:t>
            </a:r>
            <a:br>
              <a:rPr lang="fa-IR" sz="3600" b="1" dirty="0"/>
            </a:br>
            <a:r>
              <a:rPr lang="fa-IR" sz="3600" b="1" dirty="0"/>
              <a:t> درنوجوانی</a:t>
            </a:r>
            <a:endParaRPr lang="en-US" sz="3600" b="1" dirty="0"/>
          </a:p>
        </p:txBody>
      </p:sp>
      <p:sp>
        <p:nvSpPr>
          <p:cNvPr id="38915" name="Rectangle 3"/>
          <p:cNvSpPr>
            <a:spLocks noGrp="1" noChangeArrowheads="1"/>
          </p:cNvSpPr>
          <p:nvPr>
            <p:ph type="body" idx="1"/>
          </p:nvPr>
        </p:nvSpPr>
        <p:spPr>
          <a:xfrm>
            <a:off x="457200" y="1905000"/>
            <a:ext cx="8229600" cy="4456113"/>
          </a:xfrm>
        </p:spPr>
        <p:txBody>
          <a:bodyPr/>
          <a:lstStyle/>
          <a:p>
            <a:pPr algn="r" rtl="1"/>
            <a:r>
              <a:rPr lang="fa-IR" sz="4000" b="1"/>
              <a:t>افزایش نیاز به دلیل روند سریع رشد وتکامل</a:t>
            </a:r>
          </a:p>
          <a:p>
            <a:pPr algn="r" rtl="1"/>
            <a:r>
              <a:rPr lang="fa-IR" sz="4000" b="1"/>
              <a:t>تغییر شیوه زندگی وعادات غذایی</a:t>
            </a:r>
          </a:p>
          <a:p>
            <a:pPr algn="r" rtl="1"/>
            <a:r>
              <a:rPr lang="fa-IR" sz="4000" b="1"/>
              <a:t>شرایط خاص دوران نوجوانی(مثل فعالیت های شدید ورزشی یا بی حرکتی طولانی)</a:t>
            </a:r>
          </a:p>
          <a:p>
            <a:pPr algn="r" rtl="1"/>
            <a:r>
              <a:rPr lang="fa-IR" sz="4000" b="1"/>
              <a:t>بلوغ وتغییرات خلقی</a:t>
            </a:r>
            <a:endParaRPr lang="en-US" sz="40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914"/>
                                        </p:tgtEl>
                                        <p:attrNameLst>
                                          <p:attrName>style.visibility</p:attrName>
                                        </p:attrNameLst>
                                      </p:cBhvr>
                                      <p:to>
                                        <p:strVal val="visible"/>
                                      </p:to>
                                    </p:set>
                                    <p:anim calcmode="lin" valueType="num">
                                      <p:cBhvr additive="base">
                                        <p:cTn id="7" dur="500" fill="hold"/>
                                        <p:tgtEl>
                                          <p:spTgt spid="38914"/>
                                        </p:tgtEl>
                                        <p:attrNameLst>
                                          <p:attrName>ppt_x</p:attrName>
                                        </p:attrNameLst>
                                      </p:cBhvr>
                                      <p:tavLst>
                                        <p:tav tm="0">
                                          <p:val>
                                            <p:strVal val="#ppt_x"/>
                                          </p:val>
                                        </p:tav>
                                        <p:tav tm="100000">
                                          <p:val>
                                            <p:strVal val="#ppt_x"/>
                                          </p:val>
                                        </p:tav>
                                      </p:tavLst>
                                    </p:anim>
                                    <p:anim calcmode="lin" valueType="num">
                                      <p:cBhvr additive="base">
                                        <p:cTn id="8" dur="500" fill="hold"/>
                                        <p:tgtEl>
                                          <p:spTgt spid="389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4" presetClass="entr" presetSubtype="0" fill="hold" grpId="0" nodeType="clickEffect">
                                  <p:stCondLst>
                                    <p:cond delay="0"/>
                                  </p:stCondLst>
                                  <p:childTnLst>
                                    <p:set>
                                      <p:cBhvr>
                                        <p:cTn id="12" dur="1" fill="hold">
                                          <p:stCondLst>
                                            <p:cond delay="0"/>
                                          </p:stCondLst>
                                        </p:cTn>
                                        <p:tgtEl>
                                          <p:spTgt spid="38915">
                                            <p:txEl>
                                              <p:pRg st="0" end="0"/>
                                            </p:txEl>
                                          </p:spTgt>
                                        </p:tgtEl>
                                        <p:attrNameLst>
                                          <p:attrName>style.visibility</p:attrName>
                                        </p:attrNameLst>
                                      </p:cBhvr>
                                      <p:to>
                                        <p:strVal val="visible"/>
                                      </p:to>
                                    </p:set>
                                    <p:anim to="" calcmode="lin" valueType="num">
                                      <p:cBhvr>
                                        <p:cTn id="13" dur="1" fill="hold"/>
                                        <p:tgtEl>
                                          <p:spTgt spid="38915">
                                            <p:txEl>
                                              <p:pRg st="0" end="0"/>
                                            </p:txEl>
                                          </p:spTgt>
                                        </p:tgtEl>
                                        <p:attrNameLst>
                                          <p:attrName/>
                                        </p:attrNameLst>
                                      </p:cBhvr>
                                    </p:anim>
                                  </p:childTnLst>
                                </p:cTn>
                              </p:par>
                            </p:childTnLst>
                          </p:cTn>
                        </p:par>
                      </p:childTnLst>
                    </p:cTn>
                  </p:par>
                  <p:par>
                    <p:cTn id="14" fill="hold">
                      <p:stCondLst>
                        <p:cond delay="indefinite"/>
                      </p:stCondLst>
                      <p:childTnLst>
                        <p:par>
                          <p:cTn id="15" fill="hold">
                            <p:stCondLst>
                              <p:cond delay="0"/>
                            </p:stCondLst>
                            <p:childTnLst>
                              <p:par>
                                <p:cTn id="16" presetID="24" presetClass="entr" presetSubtype="0" fill="hold" grpId="0" nodeType="clickEffect">
                                  <p:stCondLst>
                                    <p:cond delay="0"/>
                                  </p:stCondLst>
                                  <p:childTnLst>
                                    <p:set>
                                      <p:cBhvr>
                                        <p:cTn id="17" dur="1" fill="hold">
                                          <p:stCondLst>
                                            <p:cond delay="0"/>
                                          </p:stCondLst>
                                        </p:cTn>
                                        <p:tgtEl>
                                          <p:spTgt spid="38915">
                                            <p:txEl>
                                              <p:pRg st="1" end="1"/>
                                            </p:txEl>
                                          </p:spTgt>
                                        </p:tgtEl>
                                        <p:attrNameLst>
                                          <p:attrName>style.visibility</p:attrName>
                                        </p:attrNameLst>
                                      </p:cBhvr>
                                      <p:to>
                                        <p:strVal val="visible"/>
                                      </p:to>
                                    </p:set>
                                    <p:anim to="" calcmode="lin" valueType="num">
                                      <p:cBhvr>
                                        <p:cTn id="18" dur="1" fill="hold"/>
                                        <p:tgtEl>
                                          <p:spTgt spid="38915">
                                            <p:txEl>
                                              <p:pRg st="1" end="1"/>
                                            </p:txEl>
                                          </p:spTgt>
                                        </p:tgtEl>
                                        <p:attrNameLst>
                                          <p:attrName/>
                                        </p:attrNameLst>
                                      </p:cBhvr>
                                    </p:anim>
                                  </p:childTnLst>
                                </p:cTn>
                              </p:par>
                            </p:childTnLst>
                          </p:cTn>
                        </p:par>
                      </p:childTnLst>
                    </p:cTn>
                  </p:par>
                  <p:par>
                    <p:cTn id="19" fill="hold">
                      <p:stCondLst>
                        <p:cond delay="indefinite"/>
                      </p:stCondLst>
                      <p:childTnLst>
                        <p:par>
                          <p:cTn id="20" fill="hold">
                            <p:stCondLst>
                              <p:cond delay="0"/>
                            </p:stCondLst>
                            <p:childTnLst>
                              <p:par>
                                <p:cTn id="21" presetID="24" presetClass="entr" presetSubtype="0" fill="hold" grpId="0" nodeType="clickEffect">
                                  <p:stCondLst>
                                    <p:cond delay="0"/>
                                  </p:stCondLst>
                                  <p:childTnLst>
                                    <p:set>
                                      <p:cBhvr>
                                        <p:cTn id="22" dur="1" fill="hold">
                                          <p:stCondLst>
                                            <p:cond delay="0"/>
                                          </p:stCondLst>
                                        </p:cTn>
                                        <p:tgtEl>
                                          <p:spTgt spid="38915">
                                            <p:txEl>
                                              <p:pRg st="2" end="2"/>
                                            </p:txEl>
                                          </p:spTgt>
                                        </p:tgtEl>
                                        <p:attrNameLst>
                                          <p:attrName>style.visibility</p:attrName>
                                        </p:attrNameLst>
                                      </p:cBhvr>
                                      <p:to>
                                        <p:strVal val="visible"/>
                                      </p:to>
                                    </p:set>
                                    <p:anim to="" calcmode="lin" valueType="num">
                                      <p:cBhvr>
                                        <p:cTn id="23" dur="1" fill="hold"/>
                                        <p:tgtEl>
                                          <p:spTgt spid="38915">
                                            <p:txEl>
                                              <p:pRg st="2" end="2"/>
                                            </p:txEl>
                                          </p:spTgt>
                                        </p:tgtEl>
                                        <p:attrNameLst>
                                          <p:attrName/>
                                        </p:attrNameLst>
                                      </p:cBhvr>
                                    </p:anim>
                                  </p:childTnLst>
                                </p:cTn>
                              </p:par>
                            </p:childTnLst>
                          </p:cTn>
                        </p:par>
                      </p:childTnLst>
                    </p:cTn>
                  </p:par>
                  <p:par>
                    <p:cTn id="24" fill="hold">
                      <p:stCondLst>
                        <p:cond delay="indefinite"/>
                      </p:stCondLst>
                      <p:childTnLst>
                        <p:par>
                          <p:cTn id="25" fill="hold">
                            <p:stCondLst>
                              <p:cond delay="0"/>
                            </p:stCondLst>
                            <p:childTnLst>
                              <p:par>
                                <p:cTn id="26" presetID="24" presetClass="entr" presetSubtype="0" fill="hold" grpId="0" nodeType="clickEffect">
                                  <p:stCondLst>
                                    <p:cond delay="0"/>
                                  </p:stCondLst>
                                  <p:childTnLst>
                                    <p:set>
                                      <p:cBhvr>
                                        <p:cTn id="27" dur="1" fill="hold">
                                          <p:stCondLst>
                                            <p:cond delay="0"/>
                                          </p:stCondLst>
                                        </p:cTn>
                                        <p:tgtEl>
                                          <p:spTgt spid="38915">
                                            <p:txEl>
                                              <p:pRg st="3" end="3"/>
                                            </p:txEl>
                                          </p:spTgt>
                                        </p:tgtEl>
                                        <p:attrNameLst>
                                          <p:attrName>style.visibility</p:attrName>
                                        </p:attrNameLst>
                                      </p:cBhvr>
                                      <p:to>
                                        <p:strVal val="visible"/>
                                      </p:to>
                                    </p:set>
                                    <p:anim to="" calcmode="lin" valueType="num">
                                      <p:cBhvr>
                                        <p:cTn id="28" dur="1" fill="hold"/>
                                        <p:tgtEl>
                                          <p:spTgt spid="38915">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P spid="3891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752600" y="609600"/>
            <a:ext cx="7391400" cy="704850"/>
          </a:xfrm>
        </p:spPr>
        <p:txBody>
          <a:bodyPr/>
          <a:lstStyle/>
          <a:p>
            <a:r>
              <a:rPr lang="fa-IR" sz="4000" b="1" dirty="0"/>
              <a:t>نیازهای تغذیه ای در نوجوانی</a:t>
            </a:r>
            <a:endParaRPr lang="en-US" sz="4000" b="1" dirty="0"/>
          </a:p>
        </p:txBody>
      </p:sp>
      <p:sp>
        <p:nvSpPr>
          <p:cNvPr id="36867" name="Rectangle 3"/>
          <p:cNvSpPr>
            <a:spLocks noGrp="1" noChangeArrowheads="1"/>
          </p:cNvSpPr>
          <p:nvPr>
            <p:ph type="body" idx="1"/>
          </p:nvPr>
        </p:nvSpPr>
        <p:spPr>
          <a:xfrm>
            <a:off x="304800" y="1981200"/>
            <a:ext cx="8458200" cy="4456113"/>
          </a:xfrm>
        </p:spPr>
        <p:txBody>
          <a:bodyPr/>
          <a:lstStyle/>
          <a:p>
            <a:pPr algn="r" rtl="1">
              <a:buFontTx/>
              <a:buNone/>
            </a:pPr>
            <a:r>
              <a:rPr lang="fa-IR" sz="3600" b="1"/>
              <a:t>-جهش رشد           انرژی ومواد مغذی</a:t>
            </a:r>
          </a:p>
          <a:p>
            <a:pPr algn="r" rtl="1">
              <a:buFontTx/>
              <a:buNone/>
            </a:pPr>
            <a:r>
              <a:rPr lang="fa-IR" sz="3600" b="1"/>
              <a:t>-افزایش چگالی استخوان         املاح از جمله کلسیم وفسفر</a:t>
            </a:r>
          </a:p>
          <a:p>
            <a:pPr algn="r" rtl="1">
              <a:buFontTx/>
              <a:buNone/>
            </a:pPr>
            <a:r>
              <a:rPr lang="fa-IR" sz="3600" b="1"/>
              <a:t>-افزایش قد           پروتئین- کلسیم-روی-ویتامین د </a:t>
            </a:r>
          </a:p>
          <a:p>
            <a:pPr algn="r" rtl="1">
              <a:buFontTx/>
              <a:buNone/>
            </a:pPr>
            <a:r>
              <a:rPr lang="fa-IR" sz="3600" b="1"/>
              <a:t>- پیشگیری از کم خونی             آهن -اسید فولیک</a:t>
            </a:r>
            <a:endParaRPr lang="en-US" sz="3600" b="1"/>
          </a:p>
        </p:txBody>
      </p:sp>
      <p:sp>
        <p:nvSpPr>
          <p:cNvPr id="36868" name="Line 4"/>
          <p:cNvSpPr>
            <a:spLocks noChangeShapeType="1"/>
          </p:cNvSpPr>
          <p:nvPr/>
        </p:nvSpPr>
        <p:spPr bwMode="auto">
          <a:xfrm flipH="1">
            <a:off x="5715000" y="2362200"/>
            <a:ext cx="990600" cy="0"/>
          </a:xfrm>
          <a:prstGeom prst="line">
            <a:avLst/>
          </a:prstGeom>
          <a:noFill/>
          <a:ln w="57150">
            <a:solidFill>
              <a:srgbClr val="990099"/>
            </a:solidFill>
            <a:round/>
            <a:headEnd/>
            <a:tailEnd type="triangle" w="med" len="med"/>
          </a:ln>
          <a:effectLst/>
        </p:spPr>
        <p:txBody>
          <a:bodyPr/>
          <a:lstStyle/>
          <a:p>
            <a:endParaRPr lang="fa-IR"/>
          </a:p>
        </p:txBody>
      </p:sp>
      <p:sp>
        <p:nvSpPr>
          <p:cNvPr id="36869" name="Line 5"/>
          <p:cNvSpPr>
            <a:spLocks noChangeShapeType="1"/>
          </p:cNvSpPr>
          <p:nvPr/>
        </p:nvSpPr>
        <p:spPr bwMode="auto">
          <a:xfrm flipH="1">
            <a:off x="3886200" y="3048000"/>
            <a:ext cx="990600" cy="0"/>
          </a:xfrm>
          <a:prstGeom prst="line">
            <a:avLst/>
          </a:prstGeom>
          <a:noFill/>
          <a:ln w="57150">
            <a:solidFill>
              <a:srgbClr val="990099"/>
            </a:solidFill>
            <a:round/>
            <a:headEnd/>
            <a:tailEnd type="triangle" w="med" len="med"/>
          </a:ln>
          <a:effectLst/>
        </p:spPr>
        <p:txBody>
          <a:bodyPr/>
          <a:lstStyle/>
          <a:p>
            <a:endParaRPr lang="fa-IR"/>
          </a:p>
        </p:txBody>
      </p:sp>
      <p:sp>
        <p:nvSpPr>
          <p:cNvPr id="36870" name="Line 6"/>
          <p:cNvSpPr>
            <a:spLocks noChangeShapeType="1"/>
          </p:cNvSpPr>
          <p:nvPr/>
        </p:nvSpPr>
        <p:spPr bwMode="auto">
          <a:xfrm flipH="1">
            <a:off x="5791200" y="4267200"/>
            <a:ext cx="990600" cy="0"/>
          </a:xfrm>
          <a:prstGeom prst="line">
            <a:avLst/>
          </a:prstGeom>
          <a:noFill/>
          <a:ln w="57150">
            <a:solidFill>
              <a:srgbClr val="990099"/>
            </a:solidFill>
            <a:round/>
            <a:headEnd/>
            <a:tailEnd type="triangle" w="med" len="med"/>
          </a:ln>
          <a:effectLst/>
        </p:spPr>
        <p:txBody>
          <a:bodyPr/>
          <a:lstStyle/>
          <a:p>
            <a:endParaRPr lang="fa-IR"/>
          </a:p>
        </p:txBody>
      </p:sp>
      <p:sp>
        <p:nvSpPr>
          <p:cNvPr id="36871" name="Line 7"/>
          <p:cNvSpPr>
            <a:spLocks noChangeShapeType="1"/>
          </p:cNvSpPr>
          <p:nvPr/>
        </p:nvSpPr>
        <p:spPr bwMode="auto">
          <a:xfrm flipH="1">
            <a:off x="3886200" y="4953000"/>
            <a:ext cx="990600" cy="0"/>
          </a:xfrm>
          <a:prstGeom prst="line">
            <a:avLst/>
          </a:prstGeom>
          <a:noFill/>
          <a:ln w="57150">
            <a:solidFill>
              <a:srgbClr val="990099"/>
            </a:solidFill>
            <a:round/>
            <a:headEnd/>
            <a:tailEnd type="triangle" w="med" len="med"/>
          </a:ln>
          <a:effectLst/>
        </p:spPr>
        <p:txBody>
          <a:bodyPr/>
          <a:lstStyle/>
          <a:p>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6866"/>
                                        </p:tgtEl>
                                        <p:attrNameLst>
                                          <p:attrName>style.visibility</p:attrName>
                                        </p:attrNameLst>
                                      </p:cBhvr>
                                      <p:to>
                                        <p:strVal val="visible"/>
                                      </p:to>
                                    </p:set>
                                    <p:animEffect transition="in" filter="slide(fromBottom)">
                                      <p:cBhvr>
                                        <p:cTn id="7" dur="500"/>
                                        <p:tgtEl>
                                          <p:spTgt spid="36866"/>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6867">
                                            <p:txEl>
                                              <p:pRg st="0" end="0"/>
                                            </p:txEl>
                                          </p:spTgt>
                                        </p:tgtEl>
                                        <p:attrNameLst>
                                          <p:attrName>style.visibility</p:attrName>
                                        </p:attrNameLst>
                                      </p:cBhvr>
                                      <p:to>
                                        <p:strVal val="visible"/>
                                      </p:to>
                                    </p:set>
                                    <p:anim to="" calcmode="lin" valueType="num">
                                      <p:cBhvr>
                                        <p:cTn id="12" dur="1" fill="hold"/>
                                        <p:tgtEl>
                                          <p:spTgt spid="36867">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6867">
                                            <p:txEl>
                                              <p:pRg st="1" end="1"/>
                                            </p:txEl>
                                          </p:spTgt>
                                        </p:tgtEl>
                                        <p:attrNameLst>
                                          <p:attrName>style.visibility</p:attrName>
                                        </p:attrNameLst>
                                      </p:cBhvr>
                                      <p:to>
                                        <p:strVal val="visible"/>
                                      </p:to>
                                    </p:set>
                                    <p:anim to="" calcmode="lin" valueType="num">
                                      <p:cBhvr>
                                        <p:cTn id="17" dur="1" fill="hold"/>
                                        <p:tgtEl>
                                          <p:spTgt spid="36867">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6867">
                                            <p:txEl>
                                              <p:pRg st="2" end="2"/>
                                            </p:txEl>
                                          </p:spTgt>
                                        </p:tgtEl>
                                        <p:attrNameLst>
                                          <p:attrName>style.visibility</p:attrName>
                                        </p:attrNameLst>
                                      </p:cBhvr>
                                      <p:to>
                                        <p:strVal val="visible"/>
                                      </p:to>
                                    </p:set>
                                    <p:anim to="" calcmode="lin" valueType="num">
                                      <p:cBhvr>
                                        <p:cTn id="22" dur="1" fill="hold"/>
                                        <p:tgtEl>
                                          <p:spTgt spid="36867">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6867">
                                            <p:txEl>
                                              <p:pRg st="3" end="3"/>
                                            </p:txEl>
                                          </p:spTgt>
                                        </p:tgtEl>
                                        <p:attrNameLst>
                                          <p:attrName>style.visibility</p:attrName>
                                        </p:attrNameLst>
                                      </p:cBhvr>
                                      <p:to>
                                        <p:strVal val="visible"/>
                                      </p:to>
                                    </p:set>
                                    <p:anim to="" calcmode="lin" valueType="num">
                                      <p:cBhvr>
                                        <p:cTn id="27" dur="1" fill="hold"/>
                                        <p:tgtEl>
                                          <p:spTgt spid="36867">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1" nodeType="clickEffect">
                                  <p:stCondLst>
                                    <p:cond delay="0"/>
                                  </p:stCondLst>
                                  <p:childTnLst>
                                    <p:set>
                                      <p:cBhvr>
                                        <p:cTn id="31" dur="1" fill="hold">
                                          <p:stCondLst>
                                            <p:cond delay="0"/>
                                          </p:stCondLst>
                                        </p:cTn>
                                        <p:tgtEl>
                                          <p:spTgt spid="36867">
                                            <p:txEl>
                                              <p:pRg st="0" end="0"/>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1" nodeType="clickEffect">
                                  <p:stCondLst>
                                    <p:cond delay="0"/>
                                  </p:stCondLst>
                                  <p:childTnLst>
                                    <p:set>
                                      <p:cBhvr>
                                        <p:cTn id="35" dur="1" fill="hold">
                                          <p:stCondLst>
                                            <p:cond delay="0"/>
                                          </p:stCondLst>
                                        </p:cTn>
                                        <p:tgtEl>
                                          <p:spTgt spid="36867">
                                            <p:txEl>
                                              <p:pRg st="1" end="1"/>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1" nodeType="clickEffect">
                                  <p:stCondLst>
                                    <p:cond delay="0"/>
                                  </p:stCondLst>
                                  <p:childTnLst>
                                    <p:set>
                                      <p:cBhvr>
                                        <p:cTn id="39" dur="1" fill="hold">
                                          <p:stCondLst>
                                            <p:cond delay="0"/>
                                          </p:stCondLst>
                                        </p:cTn>
                                        <p:tgtEl>
                                          <p:spTgt spid="36867">
                                            <p:txEl>
                                              <p:pRg st="2" end="2"/>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1" nodeType="clickEffect">
                                  <p:stCondLst>
                                    <p:cond delay="0"/>
                                  </p:stCondLst>
                                  <p:childTnLst>
                                    <p:set>
                                      <p:cBhvr>
                                        <p:cTn id="43" dur="1" fill="hold">
                                          <p:stCondLst>
                                            <p:cond delay="0"/>
                                          </p:stCondLst>
                                        </p:cTn>
                                        <p:tgtEl>
                                          <p:spTgt spid="368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P spid="36867" grpId="0" build="p"/>
      <p:bldP spid="36867" grpI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4"/>
          <p:cNvSpPr>
            <a:spLocks noGrp="1" noChangeArrowheads="1"/>
          </p:cNvSpPr>
          <p:nvPr>
            <p:ph type="title"/>
          </p:nvPr>
        </p:nvSpPr>
        <p:spPr>
          <a:xfrm>
            <a:off x="2819400" y="228600"/>
            <a:ext cx="5881688" cy="781050"/>
          </a:xfrm>
        </p:spPr>
        <p:txBody>
          <a:bodyPr/>
          <a:lstStyle/>
          <a:p>
            <a:r>
              <a:rPr lang="ar-SA" b="1"/>
              <a:t>رشد قدي</a:t>
            </a:r>
            <a:endParaRPr lang="en-US" b="1"/>
          </a:p>
        </p:txBody>
      </p:sp>
      <p:sp>
        <p:nvSpPr>
          <p:cNvPr id="45061" name="Rectangle 5"/>
          <p:cNvSpPr>
            <a:spLocks noGrp="1" noChangeArrowheads="1"/>
          </p:cNvSpPr>
          <p:nvPr>
            <p:ph type="body" idx="1"/>
          </p:nvPr>
        </p:nvSpPr>
        <p:spPr>
          <a:xfrm>
            <a:off x="304800" y="990600"/>
            <a:ext cx="8839200" cy="5638800"/>
          </a:xfrm>
        </p:spPr>
        <p:txBody>
          <a:bodyPr/>
          <a:lstStyle/>
          <a:p>
            <a:pPr algn="r" rtl="1">
              <a:lnSpc>
                <a:spcPct val="90000"/>
              </a:lnSpc>
            </a:pPr>
            <a:r>
              <a:rPr lang="ar-SA" sz="2800"/>
              <a:t> </a:t>
            </a:r>
            <a:r>
              <a:rPr lang="ar-SA" sz="2800" b="1"/>
              <a:t>قد بسیار متغیر است، اما عموما در یک محدوده خاص قرار دارد </a:t>
            </a:r>
            <a:endParaRPr lang="fa-IR" sz="2800" b="1"/>
          </a:p>
          <a:p>
            <a:pPr algn="r" rtl="1">
              <a:lnSpc>
                <a:spcPct val="90000"/>
              </a:lnSpc>
            </a:pPr>
            <a:r>
              <a:rPr lang="ar-SA" sz="2800" b="1"/>
              <a:t>بیشتر بزرگسالان، تا پیش از بیست سالگی به حداکثر قد خود می رسند.</a:t>
            </a:r>
            <a:endParaRPr lang="fa-IR" sz="2800" b="1"/>
          </a:p>
          <a:p>
            <a:pPr algn="r" rtl="1">
              <a:lnSpc>
                <a:spcPct val="90000"/>
              </a:lnSpc>
            </a:pPr>
            <a:r>
              <a:rPr lang="ar-SA" sz="2800" b="1"/>
              <a:t>قد بلند مشخصه ی بسیار خوبی است و پسران ما عموماً آرزو دارند بلندتر و درشت اندام تر باشند. </a:t>
            </a:r>
            <a:endParaRPr lang="fa-IR" sz="2800" b="1"/>
          </a:p>
          <a:p>
            <a:pPr algn="r" rtl="1">
              <a:lnSpc>
                <a:spcPct val="90000"/>
              </a:lnSpc>
            </a:pPr>
            <a:r>
              <a:rPr lang="ar-SA" sz="2800" b="1"/>
              <a:t>بلند قد شدن به عوامل متعددی بستگی دارد. . </a:t>
            </a:r>
            <a:r>
              <a:rPr lang="fa-IR" sz="2800" b="1"/>
              <a:t>         </a:t>
            </a:r>
          </a:p>
          <a:p>
            <a:pPr algn="r" rtl="1">
              <a:lnSpc>
                <a:spcPct val="90000"/>
              </a:lnSpc>
              <a:buFontTx/>
              <a:buNone/>
            </a:pPr>
            <a:r>
              <a:rPr lang="fa-IR" sz="2800" b="1"/>
              <a:t>        </a:t>
            </a:r>
            <a:r>
              <a:rPr lang="ar-SA" sz="2800" b="1"/>
              <a:t>عوامل داخلی تعیین کننده قد ، فاکتورهای ژنتیکی است که فرد از </a:t>
            </a:r>
            <a:r>
              <a:rPr lang="fa-IR" sz="2800" b="1"/>
              <a:t>         </a:t>
            </a:r>
            <a:r>
              <a:rPr lang="ar-SA" sz="2800" b="1"/>
              <a:t>والدینش دریافت می کند و قابل تغییر نیست </a:t>
            </a:r>
            <a:endParaRPr lang="fa-IR" sz="2800" b="1"/>
          </a:p>
          <a:p>
            <a:pPr algn="r" rtl="1">
              <a:lnSpc>
                <a:spcPct val="90000"/>
              </a:lnSpc>
              <a:buFontTx/>
              <a:buNone/>
            </a:pPr>
            <a:r>
              <a:rPr lang="ar-SA" sz="2800" b="1"/>
              <a:t> </a:t>
            </a:r>
            <a:r>
              <a:rPr lang="fa-IR" sz="2800" b="1"/>
              <a:t>       </a:t>
            </a:r>
            <a:r>
              <a:rPr lang="ar-SA" sz="2800" b="1"/>
              <a:t>عوامل محیطی تاثیر گذار نیز عبارتند از : </a:t>
            </a:r>
            <a:r>
              <a:rPr lang="ar-SA" sz="2800" b="1">
                <a:hlinkClick r:id="rId2" tooltip="تغذیه"/>
              </a:rPr>
              <a:t>تغذیه</a:t>
            </a:r>
            <a:r>
              <a:rPr lang="ar-SA" sz="2800" b="1"/>
              <a:t> ، </a:t>
            </a:r>
            <a:r>
              <a:rPr lang="ar-SA" sz="2800" b="1">
                <a:hlinkClick r:id="rId3" tooltip="آب و هوا"/>
              </a:rPr>
              <a:t>آب و هوا</a:t>
            </a:r>
            <a:r>
              <a:rPr lang="ar-SA" sz="2800" b="1"/>
              <a:t> ، اقلیم و بیماریها و .... </a:t>
            </a:r>
            <a:endParaRPr lang="fa-IR" sz="2800" b="1"/>
          </a:p>
          <a:p>
            <a:pPr algn="r" rtl="1">
              <a:lnSpc>
                <a:spcPct val="90000"/>
              </a:lnSpc>
            </a:pPr>
            <a:r>
              <a:rPr lang="ar-SA" sz="2800" b="1"/>
              <a:t>در میان مواد مغذی مورد نیاز برای رشد قدی ، مصرف به اندازه </a:t>
            </a:r>
            <a:r>
              <a:rPr lang="ar-SA" sz="2800" b="1">
                <a:hlinkClick r:id="rId4" tooltip="پروتئین"/>
              </a:rPr>
              <a:t>پروتئین</a:t>
            </a:r>
            <a:r>
              <a:rPr lang="ar-SA" sz="2800" b="1"/>
              <a:t> ها و املاح از اهمیت ویژه ای برخوردار است .</a:t>
            </a:r>
            <a:r>
              <a:rPr lang="fa-IR" sz="2800" b="1"/>
              <a:t>(از جمله روی </a:t>
            </a:r>
            <a:r>
              <a:rPr lang="ar-SA" sz="2800" b="1"/>
              <a:t>،</a:t>
            </a:r>
            <a:r>
              <a:rPr lang="fa-IR" sz="2800" b="1"/>
              <a:t> کلسیم </a:t>
            </a:r>
            <a:r>
              <a:rPr lang="ar-SA" sz="2800" b="1"/>
              <a:t>،</a:t>
            </a:r>
            <a:r>
              <a:rPr lang="fa-IR" sz="2800" b="1"/>
              <a:t> فسفر</a:t>
            </a:r>
            <a:r>
              <a:rPr lang="ar-SA" sz="2800" b="1"/>
              <a:t>،</a:t>
            </a:r>
            <a:r>
              <a:rPr lang="fa-IR" sz="2800" b="1"/>
              <a:t> منیزیوم و فلوئور)</a:t>
            </a:r>
            <a:endParaRPr lang="en-US" sz="28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5060"/>
                                        </p:tgtEl>
                                        <p:attrNameLst>
                                          <p:attrName>style.visibility</p:attrName>
                                        </p:attrNameLst>
                                      </p:cBhvr>
                                      <p:to>
                                        <p:strVal val="visible"/>
                                      </p:to>
                                    </p:set>
                                    <p:animEffect transition="in" filter="box(in)">
                                      <p:cBhvr>
                                        <p:cTn id="7" dur="500"/>
                                        <p:tgtEl>
                                          <p:spTgt spid="45060"/>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45061">
                                            <p:txEl>
                                              <p:pRg st="0" end="0"/>
                                            </p:txEl>
                                          </p:spTgt>
                                        </p:tgtEl>
                                        <p:attrNameLst>
                                          <p:attrName>style.visibility</p:attrName>
                                        </p:attrNameLst>
                                      </p:cBhvr>
                                      <p:to>
                                        <p:strVal val="visible"/>
                                      </p:to>
                                    </p:set>
                                    <p:anim to="" calcmode="lin" valueType="num">
                                      <p:cBhvr>
                                        <p:cTn id="12" dur="1" fill="hold"/>
                                        <p:tgtEl>
                                          <p:spTgt spid="45061">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45061">
                                            <p:txEl>
                                              <p:pRg st="1" end="1"/>
                                            </p:txEl>
                                          </p:spTgt>
                                        </p:tgtEl>
                                        <p:attrNameLst>
                                          <p:attrName>style.visibility</p:attrName>
                                        </p:attrNameLst>
                                      </p:cBhvr>
                                      <p:to>
                                        <p:strVal val="visible"/>
                                      </p:to>
                                    </p:set>
                                    <p:anim to="" calcmode="lin" valueType="num">
                                      <p:cBhvr>
                                        <p:cTn id="17" dur="1" fill="hold"/>
                                        <p:tgtEl>
                                          <p:spTgt spid="45061">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45061">
                                            <p:txEl>
                                              <p:pRg st="2" end="2"/>
                                            </p:txEl>
                                          </p:spTgt>
                                        </p:tgtEl>
                                        <p:attrNameLst>
                                          <p:attrName>style.visibility</p:attrName>
                                        </p:attrNameLst>
                                      </p:cBhvr>
                                      <p:to>
                                        <p:strVal val="visible"/>
                                      </p:to>
                                    </p:set>
                                    <p:anim to="" calcmode="lin" valueType="num">
                                      <p:cBhvr>
                                        <p:cTn id="22" dur="1" fill="hold"/>
                                        <p:tgtEl>
                                          <p:spTgt spid="45061">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45061">
                                            <p:txEl>
                                              <p:pRg st="3" end="3"/>
                                            </p:txEl>
                                          </p:spTgt>
                                        </p:tgtEl>
                                        <p:attrNameLst>
                                          <p:attrName>style.visibility</p:attrName>
                                        </p:attrNameLst>
                                      </p:cBhvr>
                                      <p:to>
                                        <p:strVal val="visible"/>
                                      </p:to>
                                    </p:set>
                                    <p:anim to="" calcmode="lin" valueType="num">
                                      <p:cBhvr>
                                        <p:cTn id="27" dur="1" fill="hold"/>
                                        <p:tgtEl>
                                          <p:spTgt spid="45061">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45061">
                                            <p:txEl>
                                              <p:pRg st="4" end="4"/>
                                            </p:txEl>
                                          </p:spTgt>
                                        </p:tgtEl>
                                        <p:attrNameLst>
                                          <p:attrName>style.visibility</p:attrName>
                                        </p:attrNameLst>
                                      </p:cBhvr>
                                      <p:to>
                                        <p:strVal val="visible"/>
                                      </p:to>
                                    </p:set>
                                    <p:anim to="" calcmode="lin" valueType="num">
                                      <p:cBhvr>
                                        <p:cTn id="32" dur="1" fill="hold"/>
                                        <p:tgtEl>
                                          <p:spTgt spid="45061">
                                            <p:txEl>
                                              <p:pRg st="4" end="4"/>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45061">
                                            <p:txEl>
                                              <p:pRg st="5" end="5"/>
                                            </p:txEl>
                                          </p:spTgt>
                                        </p:tgtEl>
                                        <p:attrNameLst>
                                          <p:attrName>style.visibility</p:attrName>
                                        </p:attrNameLst>
                                      </p:cBhvr>
                                      <p:to>
                                        <p:strVal val="visible"/>
                                      </p:to>
                                    </p:set>
                                    <p:anim to="" calcmode="lin" valueType="num">
                                      <p:cBhvr>
                                        <p:cTn id="37" dur="1" fill="hold"/>
                                        <p:tgtEl>
                                          <p:spTgt spid="45061">
                                            <p:txEl>
                                              <p:pRg st="5" end="5"/>
                                            </p:txEl>
                                          </p:spTgt>
                                        </p:tgtEl>
                                        <p:attrNameLst>
                                          <p:attrName/>
                                        </p:attrNameLst>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0"/>
                                          </p:stCondLst>
                                        </p:cTn>
                                        <p:tgtEl>
                                          <p:spTgt spid="45061">
                                            <p:txEl>
                                              <p:pRg st="6" end="6"/>
                                            </p:txEl>
                                          </p:spTgt>
                                        </p:tgtEl>
                                        <p:attrNameLst>
                                          <p:attrName>style.visibility</p:attrName>
                                        </p:attrNameLst>
                                      </p:cBhvr>
                                      <p:to>
                                        <p:strVal val="visible"/>
                                      </p:to>
                                    </p:set>
                                    <p:anim to="" calcmode="lin" valueType="num">
                                      <p:cBhvr>
                                        <p:cTn id="42" dur="1" fill="hold"/>
                                        <p:tgtEl>
                                          <p:spTgt spid="45061">
                                            <p:txEl>
                                              <p:pRg st="6" end="6"/>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0" grpId="0"/>
      <p:bldP spid="4506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1182688" y="609600"/>
            <a:ext cx="7772400" cy="5715000"/>
          </a:xfrm>
        </p:spPr>
        <p:txBody>
          <a:bodyPr/>
          <a:lstStyle/>
          <a:p>
            <a:pPr algn="r" rtl="1"/>
            <a:r>
              <a:rPr lang="ar-SA" b="1">
                <a:solidFill>
                  <a:srgbClr val="CC3300"/>
                </a:solidFill>
              </a:rPr>
              <a:t>امروزه بلند شدن قد كودكان كم كم جاي خود را بعنوان يك شاخص توسعه باز كرده است.</a:t>
            </a:r>
            <a:r>
              <a:rPr lang="ar-SA">
                <a:solidFill>
                  <a:srgbClr val="CC3300"/>
                </a:solidFill>
              </a:rPr>
              <a:t> </a:t>
            </a:r>
            <a:endParaRPr lang="en-US">
              <a:solidFill>
                <a:srgbClr val="CC3300"/>
              </a:solidFill>
            </a:endParaRPr>
          </a:p>
        </p:txBody>
      </p:sp>
      <p:graphicFrame>
        <p:nvGraphicFramePr>
          <p:cNvPr id="17412" name="Object 4"/>
          <p:cNvGraphicFramePr>
            <a:graphicFrameLocks noChangeAspect="1"/>
          </p:cNvGraphicFramePr>
          <p:nvPr/>
        </p:nvGraphicFramePr>
        <p:xfrm>
          <a:off x="0" y="1752600"/>
          <a:ext cx="9144000" cy="5035550"/>
        </p:xfrm>
        <a:graphic>
          <a:graphicData uri="http://schemas.openxmlformats.org/presentationml/2006/ole">
            <mc:AlternateContent xmlns:mc="http://schemas.openxmlformats.org/markup-compatibility/2006">
              <mc:Choice xmlns:v="urn:schemas-microsoft-com:vml" Requires="v">
                <p:oleObj spid="_x0000_s17413" name="Chart" r:id="rId3" imgW="8210725" imgH="4114890" progId="MSGraph.Chart.8">
                  <p:embed followColorScheme="full"/>
                </p:oleObj>
              </mc:Choice>
              <mc:Fallback>
                <p:oleObj name="Chart" r:id="rId3" imgW="8210725" imgH="4114890" progId="MSGraph.Chart.8">
                  <p:embed followColorScheme="full"/>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752600"/>
                        <a:ext cx="9144000" cy="503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413" name="Rectangle 5"/>
          <p:cNvSpPr>
            <a:spLocks noChangeArrowheads="1"/>
          </p:cNvSpPr>
          <p:nvPr/>
        </p:nvSpPr>
        <p:spPr bwMode="auto">
          <a:xfrm>
            <a:off x="3886200" y="3733800"/>
            <a:ext cx="4724400" cy="762000"/>
          </a:xfrm>
          <a:prstGeom prst="rect">
            <a:avLst/>
          </a:prstGeom>
          <a:solidFill>
            <a:schemeClr val="accent2"/>
          </a:solidFill>
          <a:ln w="9525">
            <a:noFill/>
            <a:miter lim="800000"/>
            <a:headEnd/>
            <a:tailEnd/>
          </a:ln>
          <a:effectLst/>
          <a:scene3d>
            <a:camera prst="legacyObliqueTopRight"/>
            <a:lightRig rig="legacyFlat3" dir="b"/>
          </a:scene3d>
          <a:sp3d extrusionH="430200" prstMaterial="legacyMatte">
            <a:bevelT w="13500" h="13500" prst="angle"/>
            <a:bevelB w="13500" h="13500" prst="angle"/>
            <a:extrusionClr>
              <a:schemeClr val="accent2"/>
            </a:extrusionClr>
          </a:sp3d>
        </p:spPr>
        <p:txBody>
          <a:bodyPr wrap="none" anchor="ctr">
            <a:flatTx/>
          </a:bodyPr>
          <a:lstStyle/>
          <a:p>
            <a:pPr algn="ctr"/>
            <a:r>
              <a:rPr lang="ar-SA" sz="2400" b="1">
                <a:latin typeface="Tahoma" pitchFamily="34" charset="0"/>
                <a:cs typeface="Times New Roman" pitchFamily="18" charset="0"/>
              </a:rPr>
              <a:t>افزايش قد ژاپني ها طي سالهاي 1997-1960</a:t>
            </a:r>
            <a:endParaRPr lang="en-US" sz="2400" b="1">
              <a:latin typeface="Tahoma"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5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4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17412"/>
                                        </p:tgtEl>
                                        <p:attrNameLst>
                                          <p:attrName>style.visibility</p:attrName>
                                        </p:attrNameLst>
                                      </p:cBhvr>
                                      <p:to>
                                        <p:strVal val="visible"/>
                                      </p:to>
                                    </p:set>
                                    <p:animEffect transition="in" filter="box(in)">
                                      <p:cBhvr>
                                        <p:cTn id="13" dur="500"/>
                                        <p:tgtEl>
                                          <p:spTgt spid="17412"/>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17413"/>
                                        </p:tgtEl>
                                        <p:attrNameLst>
                                          <p:attrName>style.visibility</p:attrName>
                                        </p:attrNameLst>
                                      </p:cBhvr>
                                      <p:to>
                                        <p:strVal val="visible"/>
                                      </p:to>
                                    </p:set>
                                    <p:animEffect transition="in" filter="slide(fromBottom)">
                                      <p:cBhvr>
                                        <p:cTn id="18" dur="500"/>
                                        <p:tgtEl>
                                          <p:spTgt spid="174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OleChart spid="17412" grpId="0"/>
      <p:bldP spid="17413" grpId="0" animBg="1"/>
    </p:bldLst>
  </p:timing>
</p:sld>
</file>

<file path=ppt/theme/theme1.xml><?xml version="1.0" encoding="utf-8"?>
<a:theme xmlns:a="http://schemas.openxmlformats.org/drawingml/2006/main" name="Balloons">
  <a:themeElements>
    <a:clrScheme name="Balloons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fontScheme name="Balloons">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fa-IR" sz="1800" b="0" i="0" u="none" strike="noStrike" cap="none" normalizeH="0" baseline="0" smtClean="0">
            <a:ln>
              <a:noFill/>
            </a:ln>
            <a:solidFill>
              <a:schemeClr val="tx1"/>
            </a:solidFill>
            <a:effectLst/>
            <a:latin typeface="Verdana"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fa-IR" sz="1800" b="0" i="0" u="none" strike="noStrike" cap="none" normalizeH="0" baseline="0" smtClean="0">
            <a:ln>
              <a:noFill/>
            </a:ln>
            <a:solidFill>
              <a:schemeClr val="tx1"/>
            </a:solidFill>
            <a:effectLst/>
            <a:latin typeface="Verdana" pitchFamily="34" charset="0"/>
            <a:cs typeface="Arial" pitchFamily="34" charset="0"/>
          </a:defRPr>
        </a:defPPr>
      </a:lstStyle>
    </a:lnDef>
  </a:objectDefaults>
  <a:extraClrSchemeLst>
    <a:extraClrScheme>
      <a:clrScheme name="Balloons 1">
        <a:dk1>
          <a:srgbClr val="9900CC"/>
        </a:dk1>
        <a:lt1>
          <a:srgbClr val="FFFFCC"/>
        </a:lt1>
        <a:dk2>
          <a:srgbClr val="000000"/>
        </a:dk2>
        <a:lt2>
          <a:srgbClr val="FFFFFF"/>
        </a:lt2>
        <a:accent1>
          <a:srgbClr val="666699"/>
        </a:accent1>
        <a:accent2>
          <a:srgbClr val="660066"/>
        </a:accent2>
        <a:accent3>
          <a:srgbClr val="AAAAAA"/>
        </a:accent3>
        <a:accent4>
          <a:srgbClr val="DADAAE"/>
        </a:accent4>
        <a:accent5>
          <a:srgbClr val="B8B8CA"/>
        </a:accent5>
        <a:accent6>
          <a:srgbClr val="5C005C"/>
        </a:accent6>
        <a:hlink>
          <a:srgbClr val="CC0000"/>
        </a:hlink>
        <a:folHlink>
          <a:srgbClr val="A50021"/>
        </a:folHlink>
      </a:clrScheme>
      <a:clrMap bg1="dk2" tx1="lt1" bg2="dk1" tx2="lt2" accent1="accent1" accent2="accent2" accent3="accent3" accent4="accent4" accent5="accent5" accent6="accent6" hlink="hlink" folHlink="folHlink"/>
    </a:extraClrScheme>
    <a:extraClrScheme>
      <a:clrScheme name="Balloons 2">
        <a:dk1>
          <a:srgbClr val="990033"/>
        </a:dk1>
        <a:lt1>
          <a:srgbClr val="FFFFFF"/>
        </a:lt1>
        <a:dk2>
          <a:srgbClr val="000000"/>
        </a:dk2>
        <a:lt2>
          <a:srgbClr val="FFFFFF"/>
        </a:lt2>
        <a:accent1>
          <a:srgbClr val="FF3300"/>
        </a:accent1>
        <a:accent2>
          <a:srgbClr val="FF9900"/>
        </a:accent2>
        <a:accent3>
          <a:srgbClr val="AAAAAA"/>
        </a:accent3>
        <a:accent4>
          <a:srgbClr val="DADADA"/>
        </a:accent4>
        <a:accent5>
          <a:srgbClr val="FFADAA"/>
        </a:accent5>
        <a:accent6>
          <a:srgbClr val="E78A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Balloons 3">
        <a:dk1>
          <a:srgbClr val="CCCCFF"/>
        </a:dk1>
        <a:lt1>
          <a:srgbClr val="FFFFCC"/>
        </a:lt1>
        <a:dk2>
          <a:srgbClr val="000000"/>
        </a:dk2>
        <a:lt2>
          <a:srgbClr val="FFFFFF"/>
        </a:lt2>
        <a:accent1>
          <a:srgbClr val="9999FF"/>
        </a:accent1>
        <a:accent2>
          <a:srgbClr val="33CCCC"/>
        </a:accent2>
        <a:accent3>
          <a:srgbClr val="AAAAAA"/>
        </a:accent3>
        <a:accent4>
          <a:srgbClr val="DADAAE"/>
        </a:accent4>
        <a:accent5>
          <a:srgbClr val="CACAFF"/>
        </a:accent5>
        <a:accent6>
          <a:srgbClr val="2DB9B9"/>
        </a:accent6>
        <a:hlink>
          <a:srgbClr val="66FFFF"/>
        </a:hlink>
        <a:folHlink>
          <a:srgbClr val="660066"/>
        </a:folHlink>
      </a:clrScheme>
      <a:clrMap bg1="dk2" tx1="lt1" bg2="dk1" tx2="lt2" accent1="accent1" accent2="accent2" accent3="accent3" accent4="accent4" accent5="accent5" accent6="accent6" hlink="hlink" folHlink="folHlink"/>
    </a:extraClrScheme>
    <a:extraClrScheme>
      <a:clrScheme name="Balloons 4">
        <a:dk1>
          <a:srgbClr val="000000"/>
        </a:dk1>
        <a:lt1>
          <a:srgbClr val="F8F8F8"/>
        </a:lt1>
        <a:dk2>
          <a:srgbClr val="800000"/>
        </a:dk2>
        <a:lt2>
          <a:srgbClr val="FFFFFF"/>
        </a:lt2>
        <a:accent1>
          <a:srgbClr val="FF3300"/>
        </a:accent1>
        <a:accent2>
          <a:srgbClr val="FF5050"/>
        </a:accent2>
        <a:accent3>
          <a:srgbClr val="C0AAAA"/>
        </a:accent3>
        <a:accent4>
          <a:srgbClr val="D4D4D4"/>
        </a:accent4>
        <a:accent5>
          <a:srgbClr val="FFADAA"/>
        </a:accent5>
        <a:accent6>
          <a:srgbClr val="E74848"/>
        </a:accent6>
        <a:hlink>
          <a:srgbClr val="FF9999"/>
        </a:hlink>
        <a:folHlink>
          <a:srgbClr val="FF9966"/>
        </a:folHlink>
      </a:clrScheme>
      <a:clrMap bg1="dk2" tx1="lt1" bg2="dk1" tx2="lt2" accent1="accent1" accent2="accent2" accent3="accent3" accent4="accent4" accent5="accent5" accent6="accent6" hlink="hlink" folHlink="folHlink"/>
    </a:extraClrScheme>
    <a:extraClrScheme>
      <a:clrScheme name="Balloons 5">
        <a:dk1>
          <a:srgbClr val="666699"/>
        </a:dk1>
        <a:lt1>
          <a:srgbClr val="FFFFFF"/>
        </a:lt1>
        <a:dk2>
          <a:srgbClr val="000066"/>
        </a:dk2>
        <a:lt2>
          <a:srgbClr val="CCECFF"/>
        </a:lt2>
        <a:accent1>
          <a:srgbClr val="009999"/>
        </a:accent1>
        <a:accent2>
          <a:srgbClr val="0099CC"/>
        </a:accent2>
        <a:accent3>
          <a:srgbClr val="AAAAB8"/>
        </a:accent3>
        <a:accent4>
          <a:srgbClr val="DADADA"/>
        </a:accent4>
        <a:accent5>
          <a:srgbClr val="AACACA"/>
        </a:accent5>
        <a:accent6>
          <a:srgbClr val="008AB9"/>
        </a:accent6>
        <a:hlink>
          <a:srgbClr val="CC99FF"/>
        </a:hlink>
        <a:folHlink>
          <a:srgbClr val="3366CC"/>
        </a:folHlink>
      </a:clrScheme>
      <a:clrMap bg1="dk2" tx1="lt1" bg2="dk1" tx2="lt2" accent1="accent1" accent2="accent2" accent3="accent3" accent4="accent4" accent5="accent5" accent6="accent6" hlink="hlink" folHlink="folHlink"/>
    </a:extraClrScheme>
    <a:extraClrScheme>
      <a:clrScheme name="Balloons 6">
        <a:dk1>
          <a:srgbClr val="99CC00"/>
        </a:dk1>
        <a:lt1>
          <a:srgbClr val="FFFFFF"/>
        </a:lt1>
        <a:dk2>
          <a:srgbClr val="009900"/>
        </a:dk2>
        <a:lt2>
          <a:srgbClr val="FFFF99"/>
        </a:lt2>
        <a:accent1>
          <a:srgbClr val="336600"/>
        </a:accent1>
        <a:accent2>
          <a:srgbClr val="008000"/>
        </a:accent2>
        <a:accent3>
          <a:srgbClr val="AACAAA"/>
        </a:accent3>
        <a:accent4>
          <a:srgbClr val="DADADA"/>
        </a:accent4>
        <a:accent5>
          <a:srgbClr val="ADB8AA"/>
        </a:accent5>
        <a:accent6>
          <a:srgbClr val="007300"/>
        </a:accent6>
        <a:hlink>
          <a:srgbClr val="CCCC00"/>
        </a:hlink>
        <a:folHlink>
          <a:srgbClr val="33CC33"/>
        </a:folHlink>
      </a:clrScheme>
      <a:clrMap bg1="dk2" tx1="lt1" bg2="dk1" tx2="lt2" accent1="accent1" accent2="accent2" accent3="accent3" accent4="accent4" accent5="accent5" accent6="accent6" hlink="hlink" folHlink="folHlink"/>
    </a:extraClrScheme>
    <a:extraClrScheme>
      <a:clrScheme name="Balloons 7">
        <a:dk1>
          <a:srgbClr val="000066"/>
        </a:dk1>
        <a:lt1>
          <a:srgbClr val="E1F4FF"/>
        </a:lt1>
        <a:dk2>
          <a:srgbClr val="000066"/>
        </a:dk2>
        <a:lt2>
          <a:srgbClr val="CCCCFF"/>
        </a:lt2>
        <a:accent1>
          <a:srgbClr val="9999FF"/>
        </a:accent1>
        <a:accent2>
          <a:srgbClr val="33CCCC"/>
        </a:accent2>
        <a:accent3>
          <a:srgbClr val="EEF8FF"/>
        </a:accent3>
        <a:accent4>
          <a:srgbClr val="000056"/>
        </a:accent4>
        <a:accent5>
          <a:srgbClr val="CACAFF"/>
        </a:accent5>
        <a:accent6>
          <a:srgbClr val="2DB9B9"/>
        </a:accent6>
        <a:hlink>
          <a:srgbClr val="66FFFF"/>
        </a:hlink>
        <a:folHlink>
          <a:srgbClr val="660066"/>
        </a:folHlink>
      </a:clrScheme>
      <a:clrMap bg1="lt1" tx1="dk1" bg2="lt2" tx2="dk2" accent1="accent1" accent2="accent2" accent3="accent3" accent4="accent4" accent5="accent5" accent6="accent6" hlink="hlink" folHlink="folHlink"/>
    </a:extraClrScheme>
    <a:extraClrScheme>
      <a:clrScheme name="Balloons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clrMap bg1="lt1" tx1="dk1" bg2="lt2" tx2="dk2" accent1="accent1" accent2="accent2" accent3="accent3" accent4="accent4" accent5="accent5" accent6="accent6" hlink="hlink" folHlink="folHlink"/>
    </a:extraClrScheme>
    <a:extraClrScheme>
      <a:clrScheme name="Balloons 9">
        <a:dk1>
          <a:srgbClr val="000000"/>
        </a:dk1>
        <a:lt1>
          <a:srgbClr val="FFFFFF"/>
        </a:lt1>
        <a:dk2>
          <a:srgbClr val="000000"/>
        </a:dk2>
        <a:lt2>
          <a:srgbClr val="FFCC99"/>
        </a:lt2>
        <a:accent1>
          <a:srgbClr val="FF9900"/>
        </a:accent1>
        <a:accent2>
          <a:srgbClr val="FF99CC"/>
        </a:accent2>
        <a:accent3>
          <a:srgbClr val="FFFFFF"/>
        </a:accent3>
        <a:accent4>
          <a:srgbClr val="000000"/>
        </a:accent4>
        <a:accent5>
          <a:srgbClr val="FFCAAA"/>
        </a:accent5>
        <a:accent6>
          <a:srgbClr val="E78AB9"/>
        </a:accent6>
        <a:hlink>
          <a:srgbClr val="FF9999"/>
        </a:hlink>
        <a:folHlink>
          <a:srgbClr val="FFFF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Balloons</Template>
  <TotalTime>442</TotalTime>
  <Words>1942</Words>
  <Application>Microsoft Office PowerPoint</Application>
  <PresentationFormat>On-screen Show (4:3)</PresentationFormat>
  <Paragraphs>265</Paragraphs>
  <Slides>36</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5" baseType="lpstr">
      <vt:lpstr>Arial</vt:lpstr>
      <vt:lpstr>Mitra</vt:lpstr>
      <vt:lpstr>PosterBodoni BT</vt:lpstr>
      <vt:lpstr>Tahoma</vt:lpstr>
      <vt:lpstr>Times New Roman</vt:lpstr>
      <vt:lpstr>Tunga</vt:lpstr>
      <vt:lpstr>Verdana</vt:lpstr>
      <vt:lpstr>Balloons</vt:lpstr>
      <vt:lpstr>Chart</vt:lpstr>
      <vt:lpstr>تغذيه در سنين بلوغ ونوجوانی</vt:lpstr>
      <vt:lpstr>فهرست مطالب</vt:lpstr>
      <vt:lpstr>PowerPoint Presentation</vt:lpstr>
      <vt:lpstr>PowerPoint Presentation</vt:lpstr>
      <vt:lpstr>مشکلات الگوي مصرف غذايي كودكان و نوجوانان دانش آموز</vt:lpstr>
      <vt:lpstr>دلایل عمده آسیب پذیری تغذیه  درنوجوانی</vt:lpstr>
      <vt:lpstr>نیازهای تغذیه ای در نوجوانی</vt:lpstr>
      <vt:lpstr>رشد قدي</vt:lpstr>
      <vt:lpstr>PowerPoint Presentation</vt:lpstr>
      <vt:lpstr>رشد وزني</vt:lpstr>
      <vt:lpstr>انرژي</vt:lpstr>
      <vt:lpstr>محاسبه انرژی مورد نیازکودکان ونوجوانان</vt:lpstr>
      <vt:lpstr>PowerPoint Presentation</vt:lpstr>
      <vt:lpstr>PowerPoint Presentation</vt:lpstr>
      <vt:lpstr>PowerPoint Presentation</vt:lpstr>
      <vt:lpstr>پروتئین</vt:lpstr>
      <vt:lpstr>محاسبه میزان پروتئین</vt:lpstr>
      <vt:lpstr>PowerPoint Presentation</vt:lpstr>
      <vt:lpstr>PowerPoint Presentation</vt:lpstr>
      <vt:lpstr>D ویتامین </vt:lpstr>
      <vt:lpstr>اهميت صرف صبحانه:</vt:lpstr>
      <vt:lpstr>PowerPoint Presentation</vt:lpstr>
      <vt:lpstr>نقش ميان وعده ها:</vt:lpstr>
      <vt:lpstr>ميان وعده هاي مناسب:</vt:lpstr>
      <vt:lpstr>مراحل تصحیح تغذیه دانش آموزان</vt:lpstr>
      <vt:lpstr>گروه نان وغلات</vt:lpstr>
      <vt:lpstr>گروه سبزی ها و گروه میوه ها</vt:lpstr>
      <vt:lpstr>گروه لبنیات</vt:lpstr>
      <vt:lpstr>گروه گوشت وجانشین هایش</vt:lpstr>
      <vt:lpstr>توصیه کنید به:</vt:lpstr>
      <vt:lpstr>رفتارهاي تغذيه اي نامطلوب:</vt:lpstr>
      <vt:lpstr>نکاتي در مورد تغذيه دانش آموزان:</vt:lpstr>
      <vt:lpstr>3- تشويق کودکان به ورزش موجب سوختن کالري اضافي دريافتي ،شادابي و جلوگيري از چاقي کودکان مي شود</vt:lpstr>
      <vt:lpstr>PowerPoint Presentation</vt:lpstr>
      <vt:lpstr>PowerPoint Presentation</vt:lpstr>
      <vt:lpstr>PowerPoint Presentation</vt:lpstr>
    </vt:vector>
  </TitlesOfParts>
  <Company>kavosh rayaneh toos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شاخص های ارزیابی سلامت جسمانی دانش آموزان</dc:title>
  <dc:creator>abasaltiz1</dc:creator>
  <cp:lastModifiedBy>MRT www.Win2Farsi.com</cp:lastModifiedBy>
  <cp:revision>28</cp:revision>
  <dcterms:created xsi:type="dcterms:W3CDTF">2008-05-31T07:50:46Z</dcterms:created>
  <dcterms:modified xsi:type="dcterms:W3CDTF">2017-01-13T21:34:25Z</dcterms:modified>
</cp:coreProperties>
</file>