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1" r:id="rId4"/>
    <p:sldId id="258" r:id="rId5"/>
    <p:sldId id="273" r:id="rId6"/>
    <p:sldId id="259" r:id="rId7"/>
    <p:sldId id="274" r:id="rId8"/>
    <p:sldId id="275" r:id="rId9"/>
    <p:sldId id="276" r:id="rId10"/>
    <p:sldId id="263" r:id="rId11"/>
    <p:sldId id="278" r:id="rId12"/>
    <p:sldId id="264" r:id="rId13"/>
    <p:sldId id="280" r:id="rId14"/>
    <p:sldId id="277" r:id="rId15"/>
    <p:sldId id="270"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1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36DD30-0C3B-4921-846C-7B3DE284B447}" type="datetimeFigureOut">
              <a:rPr lang="en-US" smtClean="0"/>
              <a:pPr/>
              <a:t>11/21/2016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C398AD-A4D7-4059-B0D6-97354F5F307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EC398AD-A4D7-4059-B0D6-97354F5F3070}"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5000" b="-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470025"/>
          </a:xfrm>
        </p:spPr>
        <p:txBody>
          <a:bodyPr>
            <a:normAutofit/>
          </a:bodyPr>
          <a:lstStyle/>
          <a:p>
            <a:r>
              <a:rPr lang="fa-IR" b="1" dirty="0">
                <a:solidFill>
                  <a:schemeClr val="bg1"/>
                </a:solidFill>
                <a:cs typeface="B Nazanin" panose="00000400000000000000" pitchFamily="2" charset="-78"/>
              </a:rPr>
              <a:t>بسم الله الرحمن الرحیم </a:t>
            </a:r>
            <a:endParaRPr lang="en-US" b="1" dirty="0">
              <a:solidFill>
                <a:schemeClr val="bg1"/>
              </a:solidFill>
              <a:cs typeface="B Nazanin" panose="00000400000000000000" pitchFamily="2" charset="-78"/>
            </a:endParaRPr>
          </a:p>
        </p:txBody>
      </p:sp>
      <p:sp>
        <p:nvSpPr>
          <p:cNvPr id="5" name="Subtitle 4"/>
          <p:cNvSpPr>
            <a:spLocks noGrp="1"/>
          </p:cNvSpPr>
          <p:nvPr>
            <p:ph type="subTitle" idx="1"/>
          </p:nvPr>
        </p:nvSpPr>
        <p:spPr>
          <a:xfrm>
            <a:off x="304800" y="4419600"/>
            <a:ext cx="8458200" cy="2286000"/>
          </a:xfrm>
        </p:spPr>
        <p:txBody>
          <a:bodyPr>
            <a:normAutofit/>
          </a:bodyPr>
          <a:lstStyle/>
          <a:p>
            <a:pPr algn="r" rtl="1"/>
            <a:r>
              <a:rPr lang="fa-IR" b="1" dirty="0">
                <a:solidFill>
                  <a:schemeClr val="bg1"/>
                </a:solidFill>
                <a:cs typeface="B Nazanin" panose="00000400000000000000" pitchFamily="2" charset="-78"/>
              </a:rPr>
              <a:t>طراحی آموزشی </a:t>
            </a:r>
          </a:p>
          <a:p>
            <a:pPr algn="r" rtl="1"/>
            <a:r>
              <a:rPr lang="fa-IR" b="1" dirty="0">
                <a:solidFill>
                  <a:schemeClr val="bg1"/>
                </a:solidFill>
                <a:cs typeface="B Nazanin" panose="00000400000000000000" pitchFamily="2" charset="-78"/>
              </a:rPr>
              <a:t>پایه پنجم ابتدایی</a:t>
            </a:r>
          </a:p>
          <a:p>
            <a:pPr algn="r" rtl="1"/>
            <a:r>
              <a:rPr lang="fa-IR" b="1" dirty="0">
                <a:solidFill>
                  <a:schemeClr val="bg1"/>
                </a:solidFill>
                <a:cs typeface="B Nazanin" panose="00000400000000000000" pitchFamily="2" charset="-78"/>
              </a:rPr>
              <a:t>برگی از تاریخ زمین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اجرا </a:t>
            </a:r>
            <a:endParaRPr lang="en-US" dirty="0"/>
          </a:p>
        </p:txBody>
      </p:sp>
      <p:sp>
        <p:nvSpPr>
          <p:cNvPr id="3" name="Content Placeholder 2"/>
          <p:cNvSpPr>
            <a:spLocks noGrp="1"/>
          </p:cNvSpPr>
          <p:nvPr>
            <p:ph idx="1"/>
          </p:nvPr>
        </p:nvSpPr>
        <p:spPr/>
        <p:txBody>
          <a:bodyPr/>
          <a:lstStyle/>
          <a:p>
            <a:pPr algn="r">
              <a:buNone/>
            </a:pPr>
            <a:r>
              <a:rPr lang="fa-IR" dirty="0">
                <a:ea typeface="Times New Roman"/>
                <a:cs typeface="B Nazanin"/>
              </a:rPr>
              <a:t>معلم تعدادی فسیل از مناطق مختلف با خود به همرا ه می اورد .بعد از سلام و احوالپرسی , احتمالا دانش اموزان کنجکاو کلاس از معلم می پرسند که اینها چیست ؟ معلم به انها می گوید اینها سنگهایی هستند که از کف دریا ها یا اعماق زمین پیدا شده و روی انها نقش هایی هست که حالاما می خواهیم انها را رمز گشایی کنیم و بفهمیم این سنگها با خود چه رازی دارند و طرح های انها چه چیزی را به ما می گوید</a:t>
            </a:r>
            <a:endParaRPr lang="en-US" dirty="0">
              <a:ea typeface="Times New Roman"/>
              <a:cs typeface="Arial"/>
            </a:endParaRPr>
          </a:p>
          <a:p>
            <a:pPr algn="r">
              <a:buNone/>
            </a:pPr>
            <a:endParaRPr lang="en-US" dirty="0"/>
          </a:p>
        </p:txBody>
      </p:sp>
      <p:pic>
        <p:nvPicPr>
          <p:cNvPr id="6" name="Picture 5" descr="یی.png"/>
          <p:cNvPicPr>
            <a:picLocks noChangeAspect="1"/>
          </p:cNvPicPr>
          <p:nvPr/>
        </p:nvPicPr>
        <p:blipFill>
          <a:blip r:embed="rId2"/>
          <a:stretch>
            <a:fillRect/>
          </a:stretch>
        </p:blipFill>
        <p:spPr>
          <a:xfrm>
            <a:off x="914400" y="4876800"/>
            <a:ext cx="2476500" cy="15240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buNone/>
            </a:pPr>
            <a:r>
              <a:rPr lang="fa-IR" dirty="0">
                <a:ea typeface="Times New Roman"/>
                <a:cs typeface="B Nazanin"/>
              </a:rPr>
              <a:t>معلم برای انها توضیح میدهد که اینها سنگهایی هستند که از کف دریا ها یا اعماق زمین پیدا شده و روی انها نقش هایی هست که حالاما می خواهیم انها را رمز گشایی کنیم و بفهمیم این سنگها با خود چه رازی دارند و طرح های انها چه چیزی را به ما می گوید</a:t>
            </a:r>
            <a:endParaRPr lang="en-US" dirty="0"/>
          </a:p>
        </p:txBody>
      </p:sp>
      <p:pic>
        <p:nvPicPr>
          <p:cNvPr id="4" name="Picture 3" descr="ww.png"/>
          <p:cNvPicPr>
            <a:picLocks noChangeAspect="1"/>
          </p:cNvPicPr>
          <p:nvPr/>
        </p:nvPicPr>
        <p:blipFill>
          <a:blip r:embed="rId2"/>
          <a:stretch>
            <a:fillRect/>
          </a:stretch>
        </p:blipFill>
        <p:spPr>
          <a:xfrm>
            <a:off x="4648200" y="4267200"/>
            <a:ext cx="2619375" cy="1743075"/>
          </a:xfrm>
          <a:prstGeom prst="rect">
            <a:avLst/>
          </a:prstGeom>
        </p:spPr>
      </p:pic>
      <p:pic>
        <p:nvPicPr>
          <p:cNvPr id="5" name="Picture 4" descr="untitled.png"/>
          <p:cNvPicPr>
            <a:picLocks noChangeAspect="1"/>
          </p:cNvPicPr>
          <p:nvPr/>
        </p:nvPicPr>
        <p:blipFill>
          <a:blip r:embed="rId3"/>
          <a:stretch>
            <a:fillRect/>
          </a:stretch>
        </p:blipFill>
        <p:spPr>
          <a:xfrm>
            <a:off x="1600200" y="4267200"/>
            <a:ext cx="2676525" cy="17145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62600"/>
          </a:xfrm>
        </p:spPr>
        <p:txBody>
          <a:bodyPr>
            <a:normAutofit/>
          </a:bodyPr>
          <a:lstStyle/>
          <a:p>
            <a:pPr algn="r" rtl="1"/>
            <a:r>
              <a:rPr lang="fa-IR" dirty="0">
                <a:cs typeface="B Nazanin" panose="00000400000000000000" pitchFamily="2" charset="-78"/>
              </a:rPr>
              <a:t>سپس معلم از دانش اموزان خواست که خمیر بازی های خود را بردارند انها را به شکل صفحه اماده کنند و با لوازم تحریر خود روی ان طرح بیاندازند . ( طرح هایی از مداد خودکار تراش جامدادی .دست و انگشتان خود)  بعد از دوست خود می خواهند که از روی اثر ان حدس بزند که این طرح مربوط به چیست . </a:t>
            </a:r>
            <a:endParaRPr lang="en-US" dirty="0">
              <a:cs typeface="B Nazanin" panose="00000400000000000000" pitchFamily="2" charset="-78"/>
            </a:endParaRPr>
          </a:p>
          <a:p>
            <a:pPr algn="r" rtl="1">
              <a:buNone/>
            </a:pPr>
            <a:endParaRPr lang="en-US" dirty="0">
              <a:cs typeface="B Nazanin" panose="00000400000000000000"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fa-IR" sz="2800" dirty="0">
                <a:cs typeface="B Nazanin" panose="00000400000000000000" pitchFamily="2" charset="-78"/>
              </a:rPr>
              <a:t>بعد معلم فسیل ها را به بچه ها نشان می دهد و از انها می خواهد دو نفری تصویری که روی فسیل می بینند را روی برگه ها یبکشند سپس معلم به انها می گوید با دقت به تصاویر نگاه کنید فکر می کنید این تصاویر مربوط به چیست فکر میکنید نقش بدن چه چیزی روی این ها افتاده ؟؟</a:t>
            </a:r>
            <a:endParaRPr lang="en-US" sz="2800" dirty="0">
              <a:cs typeface="B Nazanin" panose="00000400000000000000" pitchFamily="2" charset="-78"/>
            </a:endParaRPr>
          </a:p>
        </p:txBody>
      </p:sp>
      <p:pic>
        <p:nvPicPr>
          <p:cNvPr id="4" name="Picture 3" descr="untییitled.png"/>
          <p:cNvPicPr>
            <a:picLocks noChangeAspect="1"/>
          </p:cNvPicPr>
          <p:nvPr/>
        </p:nvPicPr>
        <p:blipFill>
          <a:blip r:embed="rId2"/>
          <a:stretch>
            <a:fillRect/>
          </a:stretch>
        </p:blipFill>
        <p:spPr>
          <a:xfrm>
            <a:off x="4495800" y="3886200"/>
            <a:ext cx="1371600" cy="1600200"/>
          </a:xfrm>
          <a:prstGeom prst="rect">
            <a:avLst/>
          </a:prstGeom>
        </p:spPr>
      </p:pic>
      <p:pic>
        <p:nvPicPr>
          <p:cNvPr id="5" name="Picture 4" descr="ااا.png"/>
          <p:cNvPicPr>
            <a:picLocks noChangeAspect="1"/>
          </p:cNvPicPr>
          <p:nvPr/>
        </p:nvPicPr>
        <p:blipFill>
          <a:blip r:embed="rId3"/>
          <a:stretch>
            <a:fillRect/>
          </a:stretch>
        </p:blipFill>
        <p:spPr>
          <a:xfrm>
            <a:off x="1447800" y="3962400"/>
            <a:ext cx="2428875" cy="18859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r" rtl="1">
              <a:lnSpc>
                <a:spcPct val="150000"/>
              </a:lnSpc>
              <a:buNone/>
            </a:pPr>
            <a:r>
              <a:rPr lang="fa-IR" sz="2400" dirty="0">
                <a:cs typeface="B Nazanin" pitchFamily="2" charset="-78"/>
              </a:rPr>
              <a:t>معلم نقاشی های اسکلت بدنی جانوران مختلف را که گروه ها به همراه دارند روی تخته می چسباند ودانش اموزان می توانند برای حدس خود از انها هم استفاده کنند  دانش اموزان می توانند برخی را حدس بزنند و در صورت نیاز معلم انها را راهنمایی میکند حالا معلم به دانش اموزان می گوید همانطور که می بینید ما فهمیدیم که این نقوش نشان دهنده اسکلت بدنی جانوران مختلف است ؛ این سنگها ک فسیل نام دارند برای زمین شناسان بسیار ارزشمندن زیرا نشان دهنده ی تاریخ منطقه هستند</a:t>
            </a:r>
            <a:endParaRPr lang="en-US" sz="2400" dirty="0">
              <a:cs typeface="B Nazanin" pitchFamily="2" charset="-78"/>
            </a:endParaRPr>
          </a:p>
          <a:p>
            <a:pPr algn="r" rtl="1">
              <a:lnSpc>
                <a:spcPct val="150000"/>
              </a:lnSpc>
              <a:buNone/>
            </a:pPr>
            <a:endParaRPr lang="en-US" sz="2400" dirty="0">
              <a:cs typeface="B Nazanin"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بازبینی و ارزشیابی </a:t>
            </a:r>
            <a:endParaRPr lang="en-US" dirty="0"/>
          </a:p>
        </p:txBody>
      </p:sp>
      <p:sp>
        <p:nvSpPr>
          <p:cNvPr id="3" name="Content Placeholder 2"/>
          <p:cNvSpPr>
            <a:spLocks noGrp="1"/>
          </p:cNvSpPr>
          <p:nvPr>
            <p:ph idx="1"/>
          </p:nvPr>
        </p:nvSpPr>
        <p:spPr/>
        <p:txBody>
          <a:bodyPr>
            <a:normAutofit/>
          </a:bodyPr>
          <a:lstStyle/>
          <a:p>
            <a:pPr algn="r" rtl="1">
              <a:lnSpc>
                <a:spcPct val="150000"/>
              </a:lnSpc>
              <a:buNone/>
            </a:pPr>
            <a:endParaRPr lang="fa-IR" sz="2000" dirty="0">
              <a:cs typeface="B Nazanin" pitchFamily="2" charset="-78"/>
            </a:endParaRPr>
          </a:p>
          <a:p>
            <a:pPr algn="r" rtl="1">
              <a:lnSpc>
                <a:spcPct val="150000"/>
              </a:lnSpc>
              <a:buNone/>
            </a:pPr>
            <a:r>
              <a:rPr lang="fa-IR" sz="2000" b="1" dirty="0">
                <a:cs typeface="B Nazanin" pitchFamily="2" charset="-78"/>
              </a:rPr>
              <a:t>ارزشیابی پایانی و تعیین تکلیف : </a:t>
            </a:r>
            <a:endParaRPr lang="en-US" sz="2000" dirty="0">
              <a:cs typeface="B Nazanin" pitchFamily="2" charset="-78"/>
            </a:endParaRPr>
          </a:p>
          <a:p>
            <a:pPr algn="r" rtl="1">
              <a:lnSpc>
                <a:spcPct val="150000"/>
              </a:lnSpc>
              <a:buNone/>
            </a:pPr>
            <a:r>
              <a:rPr lang="fa-IR" sz="2000" dirty="0">
                <a:cs typeface="B Nazanin" pitchFamily="2" charset="-78"/>
              </a:rPr>
              <a:t>به عنوان ارزشیابی پایانی از انها می خواهم در گروه های خود تصویر اسکلت بدنی جانوری که دیشب نقاشی ان کشیده اند روی خمیر بازی درست کنند و در مورد فسیل ان بحث کنند سپس از هر گروهی یک نفر به عنوان سر گروه جلوی سکو بیاید و فسیل گروه خود را به دوستانش معرفی کند و درمورد محل زندگی احتمالی این جانور اطلاعاتی به دوستانش بدهد . </a:t>
            </a:r>
            <a:endParaRPr lang="en-US" sz="2000" dirty="0">
              <a:cs typeface="B Nazanin" pitchFamily="2" charset="-78"/>
            </a:endParaRPr>
          </a:p>
          <a:p>
            <a:pPr algn="r" rtl="1">
              <a:lnSpc>
                <a:spcPct val="150000"/>
              </a:lnSpc>
              <a:buNone/>
            </a:pPr>
            <a:r>
              <a:rPr lang="fa-IR" sz="2000" dirty="0">
                <a:cs typeface="B Nazanin" pitchFamily="2" charset="-78"/>
              </a:rPr>
              <a:t>. </a:t>
            </a:r>
            <a:endParaRPr lang="en-US" sz="2000" dirty="0">
              <a:cs typeface="B Nazanin" pitchFamily="2" charset="-78"/>
            </a:endParaRPr>
          </a:p>
          <a:p>
            <a:pPr algn="r" rtl="1">
              <a:lnSpc>
                <a:spcPct val="150000"/>
              </a:lnSpc>
              <a:buNone/>
            </a:pPr>
            <a:endParaRPr lang="en-US" sz="2000" dirty="0">
              <a:cs typeface="B Nazanin"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a:cs typeface="B Nazanin" pitchFamily="2" charset="-78"/>
              </a:rPr>
              <a:t>تعیین تکلیف</a:t>
            </a:r>
            <a:endParaRPr lang="en-US" sz="3600" dirty="0">
              <a:cs typeface="B Nazanin" pitchFamily="2" charset="-78"/>
            </a:endParaRPr>
          </a:p>
        </p:txBody>
      </p:sp>
      <p:sp>
        <p:nvSpPr>
          <p:cNvPr id="3" name="Content Placeholder 2"/>
          <p:cNvSpPr>
            <a:spLocks noGrp="1"/>
          </p:cNvSpPr>
          <p:nvPr>
            <p:ph idx="1"/>
          </p:nvPr>
        </p:nvSpPr>
        <p:spPr/>
        <p:txBody>
          <a:bodyPr>
            <a:normAutofit/>
          </a:bodyPr>
          <a:lstStyle/>
          <a:p>
            <a:pPr algn="r" rtl="1">
              <a:lnSpc>
                <a:spcPct val="150000"/>
              </a:lnSpc>
            </a:pPr>
            <a:r>
              <a:rPr lang="fa-IR" sz="2400" dirty="0">
                <a:cs typeface="B Nazanin" pitchFamily="2" charset="-78"/>
              </a:rPr>
              <a:t>و به عنوان تکلیف از انها می خواهم در مورد فسیل های مختلف اطلاعات جمع اوری کرده و به کلاس بیاورند و انچه که از فسیل ها به دست می اید را به همکلاسی های خود بگویند . </a:t>
            </a:r>
            <a:endParaRPr lang="en-US" sz="2400" dirty="0"/>
          </a:p>
        </p:txBody>
      </p:sp>
      <p:pic>
        <p:nvPicPr>
          <p:cNvPr id="4" name="Picture 3" descr="wwwww.png"/>
          <p:cNvPicPr>
            <a:picLocks noChangeAspect="1"/>
          </p:cNvPicPr>
          <p:nvPr/>
        </p:nvPicPr>
        <p:blipFill>
          <a:blip r:embed="rId2"/>
          <a:stretch>
            <a:fillRect/>
          </a:stretch>
        </p:blipFill>
        <p:spPr>
          <a:xfrm>
            <a:off x="1676400" y="3581400"/>
            <a:ext cx="2466975" cy="18478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cs typeface="B Nazanin" panose="00000400000000000000" pitchFamily="2" charset="-78"/>
              </a:rPr>
              <a:t>آرمان آموزشی :</a:t>
            </a:r>
            <a:endParaRPr lang="en-US" dirty="0">
              <a:cs typeface="B Nazanin" panose="00000400000000000000" pitchFamily="2" charset="-78"/>
            </a:endParaRPr>
          </a:p>
        </p:txBody>
      </p:sp>
      <p:sp>
        <p:nvSpPr>
          <p:cNvPr id="4" name="Subtitle 2"/>
          <p:cNvSpPr txBox="1">
            <a:spLocks/>
          </p:cNvSpPr>
          <p:nvPr/>
        </p:nvSpPr>
        <p:spPr>
          <a:xfrm>
            <a:off x="762000" y="2133600"/>
            <a:ext cx="6400800" cy="1752600"/>
          </a:xfrm>
          <a:prstGeom prst="rect">
            <a:avLst/>
          </a:prstGeom>
        </p:spPr>
        <p:txBody>
          <a:bodyPr vert="horz" lIns="91440" tIns="45720" rIns="91440" bIns="45720" rtlCol="0">
            <a:normAutofit/>
          </a:bodyPr>
          <a:lstStyle/>
          <a:p>
            <a:pPr marL="342900" marR="0" lvl="0" indent="-342900" algn="r" defTabSz="914400" rtl="0" eaLnBrk="1" fontAlgn="auto" latinLnBrk="0" hangingPunct="1">
              <a:lnSpc>
                <a:spcPct val="100000"/>
              </a:lnSpc>
              <a:spcBef>
                <a:spcPct val="20000"/>
              </a:spcBef>
              <a:spcAft>
                <a:spcPts val="0"/>
              </a:spcAft>
              <a:buClrTx/>
              <a:buSzTx/>
              <a:tabLst/>
              <a:defRPr/>
            </a:pPr>
            <a:r>
              <a:rPr kumimoji="0" lang="fa-IR" sz="3200" b="0" i="0" u="none" strike="noStrike" kern="1200" cap="none" spc="0" normalizeH="0" baseline="0" noProof="0" dirty="0">
                <a:ln>
                  <a:noFill/>
                </a:ln>
                <a:solidFill>
                  <a:schemeClr val="bg2">
                    <a:lumMod val="10000"/>
                  </a:schemeClr>
                </a:solidFill>
                <a:effectLst/>
                <a:uLnTx/>
                <a:uFillTx/>
                <a:cs typeface="B Nazanin" panose="00000400000000000000" pitchFamily="2" charset="-78"/>
              </a:rPr>
              <a:t>آشنایی با فسیل‌ها  👈 </a:t>
            </a:r>
            <a:endParaRPr kumimoji="0" lang="en-US" sz="3200" b="0" i="0" u="none" strike="noStrike" kern="1200" cap="none" spc="0" normalizeH="0" baseline="0" noProof="0" dirty="0">
              <a:ln>
                <a:noFill/>
              </a:ln>
              <a:solidFill>
                <a:schemeClr val="bg2">
                  <a:lumMod val="10000"/>
                </a:schemeClr>
              </a:solidFill>
              <a:effectLst/>
              <a:uLnTx/>
              <a:uFillTx/>
              <a:cs typeface="B Nazanin" panose="00000400000000000000" pitchFamily="2" charset="-78"/>
            </a:endParaRPr>
          </a:p>
        </p:txBody>
      </p:sp>
      <p:sp>
        <p:nvSpPr>
          <p:cNvPr id="13314" name="AutoShape 2" descr="نتیجه تصویری برای فسیل"/>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cs typeface="B Nazanin" panose="00000400000000000000" pitchFamily="2" charset="-78"/>
            </a:endParaRPr>
          </a:p>
        </p:txBody>
      </p:sp>
      <p:sp>
        <p:nvSpPr>
          <p:cNvPr id="13316" name="AutoShape 4" descr="نتیجه تصویری برای فسیل"/>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cs typeface="B Nazanin" panose="00000400000000000000" pitchFamily="2" charset="-78"/>
            </a:endParaRPr>
          </a:p>
        </p:txBody>
      </p:sp>
      <p:pic>
        <p:nvPicPr>
          <p:cNvPr id="6" name="Picture 5" descr="untitled.png"/>
          <p:cNvPicPr>
            <a:picLocks noChangeAspect="1"/>
          </p:cNvPicPr>
          <p:nvPr/>
        </p:nvPicPr>
        <p:blipFill>
          <a:blip r:embed="rId2"/>
          <a:stretch>
            <a:fillRect/>
          </a:stretch>
        </p:blipFill>
        <p:spPr>
          <a:xfrm>
            <a:off x="2209800" y="1905000"/>
            <a:ext cx="1905000" cy="122028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cs typeface="B Nazanin" panose="00000400000000000000" pitchFamily="2" charset="-78"/>
              </a:rPr>
              <a:t>اهداف آموزشی </a:t>
            </a:r>
            <a:endParaRPr lang="en-US" dirty="0">
              <a:cs typeface="B Nazanin" panose="00000400000000000000" pitchFamily="2" charset="-78"/>
            </a:endParaRPr>
          </a:p>
        </p:txBody>
      </p:sp>
      <p:sp>
        <p:nvSpPr>
          <p:cNvPr id="3" name="Content Placeholder 2"/>
          <p:cNvSpPr>
            <a:spLocks noGrp="1"/>
          </p:cNvSpPr>
          <p:nvPr>
            <p:ph idx="1"/>
          </p:nvPr>
        </p:nvSpPr>
        <p:spPr/>
        <p:txBody>
          <a:bodyPr/>
          <a:lstStyle/>
          <a:p>
            <a:pPr marL="971550" lvl="1" indent="-514350" algn="r" rtl="1">
              <a:buNone/>
            </a:pPr>
            <a:r>
              <a:rPr lang="fa-IR" b="1" dirty="0">
                <a:cs typeface="B Nazanin" panose="00000400000000000000" pitchFamily="2" charset="-78"/>
              </a:rPr>
              <a:t>اهداف جزئی :</a:t>
            </a:r>
          </a:p>
          <a:p>
            <a:pPr marL="514350" indent="-514350" algn="r" rtl="1">
              <a:buNone/>
            </a:pPr>
            <a:endParaRPr lang="en-US" sz="1800" dirty="0">
              <a:cs typeface="B Nazanin" pitchFamily="2" charset="-78"/>
            </a:endParaRPr>
          </a:p>
          <a:p>
            <a:pPr marL="514350" indent="-514350" algn="r" rtl="1">
              <a:buNone/>
            </a:pPr>
            <a:r>
              <a:rPr lang="fa-IR" sz="2800" dirty="0">
                <a:cs typeface="B Nazanin" pitchFamily="2" charset="-78"/>
              </a:rPr>
              <a:t>در پایان این درس</a:t>
            </a:r>
            <a:endParaRPr lang="en-US" sz="2800" dirty="0">
              <a:cs typeface="B Nazanin" pitchFamily="2" charset="-78"/>
            </a:endParaRPr>
          </a:p>
          <a:p>
            <a:pPr marL="514350" indent="-514350" algn="r" rtl="1">
              <a:buFont typeface="+mj-lt"/>
              <a:buAutoNum type="arabicPeriod"/>
            </a:pPr>
            <a:r>
              <a:rPr lang="fa-IR" sz="2800" dirty="0">
                <a:cs typeface="B Nazanin" pitchFamily="2" charset="-78"/>
              </a:rPr>
              <a:t>دانش‌آموزان با فسیل‌ها اشنا می‌شوند .</a:t>
            </a:r>
            <a:endParaRPr lang="en-US" sz="2800" dirty="0">
              <a:cs typeface="B Nazanin" pitchFamily="2" charset="-78"/>
            </a:endParaRPr>
          </a:p>
          <a:p>
            <a:pPr marL="514350" indent="-514350" algn="r" rtl="1">
              <a:buFont typeface="+mj-lt"/>
              <a:buAutoNum type="arabicPeriod"/>
            </a:pPr>
            <a:r>
              <a:rPr lang="fa-IR" sz="2800" dirty="0">
                <a:cs typeface="B Nazanin" pitchFamily="2" charset="-78"/>
              </a:rPr>
              <a:t>با کاربرد فسیل‌ها در زمین شناسی آشنا می‌شوند. </a:t>
            </a:r>
            <a:endParaRPr lang="en-US" sz="2800" dirty="0">
              <a:cs typeface="B Nazanin" pitchFamily="2" charset="-78"/>
            </a:endParaRPr>
          </a:p>
          <a:p>
            <a:pPr marL="514350" indent="-514350" algn="r" rtl="1">
              <a:buFont typeface="+mj-lt"/>
              <a:buAutoNum type="arabicPeriod"/>
            </a:pPr>
            <a:r>
              <a:rPr lang="fa-IR" sz="2800" dirty="0">
                <a:cs typeface="B Nazanin" pitchFamily="2" charset="-78"/>
              </a:rPr>
              <a:t>با چگونگی تشکیل فسیل‌ها آشنا می‌شوند. </a:t>
            </a:r>
            <a:endParaRPr lang="en-US" sz="2800" dirty="0">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اهداف اموزشی </a:t>
            </a:r>
            <a:endParaRPr lang="en-US" dirty="0"/>
          </a:p>
        </p:txBody>
      </p:sp>
      <p:sp>
        <p:nvSpPr>
          <p:cNvPr id="3" name="Content Placeholder 2"/>
          <p:cNvSpPr>
            <a:spLocks noGrp="1"/>
          </p:cNvSpPr>
          <p:nvPr>
            <p:ph idx="1"/>
          </p:nvPr>
        </p:nvSpPr>
        <p:spPr>
          <a:xfrm>
            <a:off x="457200" y="1371600"/>
            <a:ext cx="8229600" cy="5486400"/>
          </a:xfrm>
        </p:spPr>
        <p:txBody>
          <a:bodyPr>
            <a:normAutofit/>
          </a:bodyPr>
          <a:lstStyle/>
          <a:p>
            <a:pPr lvl="1" algn="r" rtl="1">
              <a:buNone/>
            </a:pPr>
            <a:r>
              <a:rPr lang="fa-IR" dirty="0"/>
              <a:t> اهداف رفتاری : </a:t>
            </a:r>
          </a:p>
          <a:p>
            <a:pPr marL="0" marR="0" algn="r" rtl="1">
              <a:lnSpc>
                <a:spcPct val="115000"/>
              </a:lnSpc>
              <a:spcBef>
                <a:spcPts val="0"/>
              </a:spcBef>
              <a:spcAft>
                <a:spcPts val="1000"/>
              </a:spcAft>
              <a:buNone/>
            </a:pPr>
            <a:br>
              <a:rPr lang="fa-IR" b="1" dirty="0"/>
            </a:br>
            <a:r>
              <a:rPr lang="fa-IR" sz="2400" dirty="0">
                <a:ea typeface="Times New Roman"/>
                <a:cs typeface="B Nazanin"/>
              </a:rPr>
              <a:t>در پایان این درس از دانش اموزان انتظار می رود بتوانند : </a:t>
            </a:r>
            <a:endParaRPr lang="en-US" sz="2400" dirty="0">
              <a:ea typeface="Times New Roman"/>
              <a:cs typeface="Arial"/>
            </a:endParaRPr>
          </a:p>
          <a:p>
            <a:pPr marL="0" marR="0" algn="r" rtl="1">
              <a:lnSpc>
                <a:spcPct val="115000"/>
              </a:lnSpc>
              <a:spcBef>
                <a:spcPts val="0"/>
              </a:spcBef>
              <a:spcAft>
                <a:spcPts val="1000"/>
              </a:spcAft>
              <a:buNone/>
            </a:pPr>
            <a:r>
              <a:rPr lang="fa-IR" sz="2400" dirty="0">
                <a:ea typeface="Times New Roman"/>
                <a:cs typeface="B Nazanin"/>
              </a:rPr>
              <a:t>	فسیل انواع مختلف حیوانات را از هم تشخیص دهند . </a:t>
            </a:r>
            <a:endParaRPr lang="en-US" sz="2400" dirty="0">
              <a:ea typeface="Times New Roman"/>
              <a:cs typeface="Arial"/>
            </a:endParaRPr>
          </a:p>
          <a:p>
            <a:pPr marL="0" marR="0" algn="r" rtl="1">
              <a:lnSpc>
                <a:spcPct val="115000"/>
              </a:lnSpc>
              <a:spcBef>
                <a:spcPts val="0"/>
              </a:spcBef>
              <a:spcAft>
                <a:spcPts val="1000"/>
              </a:spcAft>
              <a:buNone/>
            </a:pPr>
            <a:r>
              <a:rPr lang="fa-IR" sz="2400" dirty="0">
                <a:ea typeface="Times New Roman"/>
                <a:cs typeface="B Nazanin"/>
              </a:rPr>
              <a:t>	چگونگی تشکیل فسیل ها را توضیح دهند . </a:t>
            </a:r>
            <a:endParaRPr lang="en-US" sz="2400" dirty="0">
              <a:ea typeface="Times New Roman"/>
              <a:cs typeface="Arial"/>
            </a:endParaRPr>
          </a:p>
          <a:p>
            <a:pPr marL="0" marR="0" algn="r" rtl="1">
              <a:lnSpc>
                <a:spcPct val="115000"/>
              </a:lnSpc>
              <a:spcBef>
                <a:spcPts val="0"/>
              </a:spcBef>
              <a:spcAft>
                <a:spcPts val="1000"/>
              </a:spcAft>
              <a:buNone/>
            </a:pPr>
            <a:r>
              <a:rPr lang="fa-IR" sz="2400" dirty="0">
                <a:ea typeface="Times New Roman"/>
                <a:cs typeface="B Nazanin"/>
              </a:rPr>
              <a:t>	ارزش فسیل ها را در زمین شناسی بیان کنند </a:t>
            </a:r>
            <a:endParaRPr lang="en-US" sz="2400" dirty="0">
              <a:ea typeface="Times New Roman"/>
              <a:cs typeface="Arial"/>
            </a:endParaRPr>
          </a:p>
          <a:p>
            <a:pPr lvl="1" algn="r" rtl="1">
              <a:buNone/>
            </a:pPr>
            <a:endParaRPr lang="fa-IR" dirty="0"/>
          </a:p>
          <a:p>
            <a:pPr lvl="1" algn="r" rtl="1">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پیش ازمون </a:t>
            </a:r>
            <a:endParaRPr lang="en-US" dirty="0"/>
          </a:p>
        </p:txBody>
      </p:sp>
      <p:sp>
        <p:nvSpPr>
          <p:cNvPr id="3" name="Content Placeholder 2"/>
          <p:cNvSpPr>
            <a:spLocks noGrp="1"/>
          </p:cNvSpPr>
          <p:nvPr>
            <p:ph idx="1"/>
          </p:nvPr>
        </p:nvSpPr>
        <p:spPr/>
        <p:txBody>
          <a:bodyPr>
            <a:normAutofit/>
          </a:bodyPr>
          <a:lstStyle/>
          <a:p>
            <a:pPr algn="r" rtl="1">
              <a:lnSpc>
                <a:spcPct val="150000"/>
              </a:lnSpc>
              <a:buNone/>
            </a:pPr>
            <a:r>
              <a:rPr lang="fa-IR" sz="2400" b="1" dirty="0">
                <a:cs typeface="B Nazanin" pitchFamily="2" charset="-78"/>
              </a:rPr>
              <a:t>پیش ازمون : </a:t>
            </a:r>
            <a:endParaRPr lang="en-US" sz="2400" dirty="0">
              <a:cs typeface="B Nazanin" pitchFamily="2" charset="-78"/>
            </a:endParaRPr>
          </a:p>
          <a:p>
            <a:pPr algn="r" rtl="1">
              <a:lnSpc>
                <a:spcPct val="150000"/>
              </a:lnSpc>
              <a:buNone/>
            </a:pPr>
            <a:r>
              <a:rPr lang="fa-IR" sz="2400" dirty="0">
                <a:cs typeface="B Nazanin" pitchFamily="2" charset="-78"/>
              </a:rPr>
              <a:t>از دانش اموزان سوالاتی راجع به درس قبل ( رنگین کمان ) می پرسم به عنوان مثال : </a:t>
            </a:r>
            <a:endParaRPr lang="en-US" sz="2400" dirty="0">
              <a:cs typeface="B Nazanin" pitchFamily="2" charset="-78"/>
            </a:endParaRPr>
          </a:p>
          <a:p>
            <a:pPr algn="r" rtl="1">
              <a:lnSpc>
                <a:spcPct val="150000"/>
              </a:lnSpc>
              <a:buNone/>
            </a:pPr>
            <a:r>
              <a:rPr lang="fa-IR" sz="2400" dirty="0">
                <a:cs typeface="B Nazanin" pitchFamily="2" charset="-78"/>
              </a:rPr>
              <a:t>رنگهای مختلف رنگین کمان را نام ببرید</a:t>
            </a:r>
            <a:endParaRPr lang="en-US" sz="2400" dirty="0">
              <a:cs typeface="B Nazanin" pitchFamily="2" charset="-78"/>
            </a:endParaRPr>
          </a:p>
          <a:p>
            <a:pPr algn="r" rtl="1">
              <a:lnSpc>
                <a:spcPct val="150000"/>
              </a:lnSpc>
              <a:buNone/>
            </a:pPr>
            <a:r>
              <a:rPr lang="fa-IR" sz="2400" dirty="0">
                <a:cs typeface="B Nazanin" pitchFamily="2" charset="-78"/>
              </a:rPr>
              <a:t>کاربردهای عدسی هارا در پزشکی بیان کنید </a:t>
            </a:r>
            <a:endParaRPr lang="en-US" sz="2400" dirty="0">
              <a:cs typeface="B Nazanin" pitchFamily="2" charset="-78"/>
            </a:endParaRPr>
          </a:p>
          <a:p>
            <a:pPr algn="r" rtl="1">
              <a:lnSpc>
                <a:spcPct val="150000"/>
              </a:lnSpc>
              <a:buNone/>
            </a:pPr>
            <a:r>
              <a:rPr lang="fa-IR" sz="2400" dirty="0">
                <a:cs typeface="B Nazanin" pitchFamily="2" charset="-78"/>
              </a:rPr>
              <a:t>در دوربین ها از چه نوع عدسی استفاده شده است ؟</a:t>
            </a:r>
            <a:endParaRPr lang="en-US" sz="2400" dirty="0">
              <a:cs typeface="B Nazanin" pitchFamily="2" charset="-78"/>
            </a:endParaRPr>
          </a:p>
          <a:p>
            <a:pPr algn="r" rtl="1">
              <a:lnSpc>
                <a:spcPct val="150000"/>
              </a:lnSpc>
              <a:buNone/>
            </a:pPr>
            <a:r>
              <a:rPr lang="fa-IR" sz="2400" dirty="0">
                <a:cs typeface="B Nazanin" pitchFamily="2" charset="-78"/>
              </a:rPr>
              <a:t>....</a:t>
            </a:r>
            <a:endParaRPr lang="en-US" sz="2400" dirty="0">
              <a:cs typeface="B Nazanin" pitchFamily="2" charset="-78"/>
            </a:endParaRPr>
          </a:p>
          <a:p>
            <a:pPr algn="r" rtl="1">
              <a:lnSpc>
                <a:spcPct val="150000"/>
              </a:lnSpc>
              <a:buNone/>
            </a:pPr>
            <a:endParaRPr lang="en-US" sz="2400" dirty="0">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پیش نیاز</a:t>
            </a:r>
            <a:endParaRPr lang="en-US" b="1"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algn="r" rtl="1">
              <a:lnSpc>
                <a:spcPct val="150000"/>
              </a:lnSpc>
            </a:pPr>
            <a:r>
              <a:rPr lang="fa-IR" sz="2400" dirty="0">
                <a:cs typeface="B Nazanin" pitchFamily="2" charset="-78"/>
              </a:rPr>
              <a:t>معلم قبلا از دانش آموزان می‌خواهد که هر گروه شکل اسکلت بدن یک گروه از مهره‌داران را نقاشی بکشند و همراه خود به کلاس بیاورند.</a:t>
            </a:r>
          </a:p>
          <a:p>
            <a:pPr algn="r" rtl="1">
              <a:lnSpc>
                <a:spcPct val="150000"/>
              </a:lnSpc>
            </a:pPr>
            <a:r>
              <a:rPr lang="fa-IR" sz="2400" dirty="0">
                <a:cs typeface="B Nazanin" pitchFamily="2" charset="-78"/>
              </a:rPr>
              <a:t>معلم نیز برای ایجاد انگیزه برای شروع درس همراه خود تعدادی فسیل به همراه می‌آورد ولی آن‌ها را به بچه ها معرفی نمی‌کند و آنها را در اختیار دانش اموزان قرار می‌دهد تا آن‌ها را ببینند و لمس کنند.</a:t>
            </a:r>
            <a:endParaRPr lang="en-US" sz="2400" dirty="0">
              <a:cs typeface="B Nazanin" pitchFamily="2" charset="-78"/>
            </a:endParaRPr>
          </a:p>
          <a:p>
            <a:pPr algn="r" rtl="1">
              <a:lnSpc>
                <a:spcPct val="150000"/>
              </a:lnSpc>
            </a:pPr>
            <a:endParaRPr lang="fa-IR" sz="2400" dirty="0">
              <a:cs typeface="B Nazanin" pitchFamily="2" charset="-78"/>
            </a:endParaRPr>
          </a:p>
        </p:txBody>
      </p:sp>
      <p:sp>
        <p:nvSpPr>
          <p:cNvPr id="8194" name="AutoShape 2" descr="نتیجه تصویری برای فسیل"/>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 name="Picture 5" descr="untitlennd.png"/>
          <p:cNvPicPr>
            <a:picLocks noChangeAspect="1"/>
          </p:cNvPicPr>
          <p:nvPr/>
        </p:nvPicPr>
        <p:blipFill>
          <a:blip r:embed="rId2"/>
          <a:stretch>
            <a:fillRect/>
          </a:stretch>
        </p:blipFill>
        <p:spPr>
          <a:xfrm>
            <a:off x="2743200" y="4724400"/>
            <a:ext cx="2438400" cy="1587592"/>
          </a:xfrm>
          <a:prstGeom prst="rect">
            <a:avLst/>
          </a:prstGeom>
        </p:spPr>
      </p:pic>
      <p:pic>
        <p:nvPicPr>
          <p:cNvPr id="7" name="Picture 6" descr="untitlffed.png"/>
          <p:cNvPicPr>
            <a:picLocks noChangeAspect="1"/>
          </p:cNvPicPr>
          <p:nvPr/>
        </p:nvPicPr>
        <p:blipFill>
          <a:blip r:embed="rId3"/>
          <a:stretch>
            <a:fillRect/>
          </a:stretch>
        </p:blipFill>
        <p:spPr>
          <a:xfrm>
            <a:off x="1371600" y="4724400"/>
            <a:ext cx="1162050" cy="155139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cs typeface="B Nazanin" panose="00000400000000000000" pitchFamily="2" charset="-78"/>
              </a:rPr>
              <a:t>انتخاب محتوا </a:t>
            </a:r>
            <a:endParaRPr lang="en-US" dirty="0">
              <a:cs typeface="B Nazanin" panose="00000400000000000000" pitchFamily="2" charset="-78"/>
            </a:endParaRPr>
          </a:p>
        </p:txBody>
      </p:sp>
      <p:sp>
        <p:nvSpPr>
          <p:cNvPr id="3" name="Content Placeholder 2"/>
          <p:cNvSpPr>
            <a:spLocks noGrp="1"/>
          </p:cNvSpPr>
          <p:nvPr>
            <p:ph idx="1"/>
          </p:nvPr>
        </p:nvSpPr>
        <p:spPr/>
        <p:txBody>
          <a:bodyPr/>
          <a:lstStyle/>
          <a:p>
            <a:pPr algn="r" rtl="1">
              <a:buNone/>
            </a:pPr>
            <a:r>
              <a:rPr lang="fa-IR" dirty="0">
                <a:cs typeface="B Nazanin" panose="00000400000000000000" pitchFamily="2" charset="-78"/>
              </a:rPr>
              <a:t>صفحات 26 تا 34 کتاب علوم پایه پنجم ابتدایی </a:t>
            </a:r>
            <a:endParaRPr lang="en-US" dirty="0">
              <a:cs typeface="B Nazanin" panose="00000400000000000000" pitchFamily="2" charset="-78"/>
            </a:endParaRPr>
          </a:p>
          <a:p>
            <a:pPr algn="r" rtl="1">
              <a:buNone/>
            </a:pPr>
            <a:endParaRPr lang="en-US" dirty="0">
              <a:cs typeface="B Nazanin" panose="00000400000000000000"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طراحی فعالیت </a:t>
            </a:r>
            <a:endParaRPr lang="en-US" dirty="0"/>
          </a:p>
        </p:txBody>
      </p:sp>
      <p:sp>
        <p:nvSpPr>
          <p:cNvPr id="3" name="Content Placeholder 2"/>
          <p:cNvSpPr>
            <a:spLocks noGrp="1"/>
          </p:cNvSpPr>
          <p:nvPr>
            <p:ph idx="1"/>
          </p:nvPr>
        </p:nvSpPr>
        <p:spPr/>
        <p:txBody>
          <a:bodyPr/>
          <a:lstStyle/>
          <a:p>
            <a:pPr algn="r" rtl="1">
              <a:buNone/>
            </a:pPr>
            <a:r>
              <a:rPr lang="fa-IR" dirty="0">
                <a:ea typeface="Times New Roman"/>
                <a:cs typeface="B Nazanin"/>
              </a:rPr>
              <a:t>گروه بندی دانش اموزان </a:t>
            </a:r>
          </a:p>
          <a:p>
            <a:pPr algn="r" rtl="1">
              <a:buNone/>
            </a:pPr>
            <a:r>
              <a:rPr lang="fa-IR" dirty="0">
                <a:ea typeface="Times New Roman"/>
                <a:cs typeface="B Nazanin"/>
              </a:rPr>
              <a:t> مشاهده ی فسیل ها در گروه ها </a:t>
            </a:r>
          </a:p>
          <a:p>
            <a:pPr algn="r" rtl="1">
              <a:buNone/>
            </a:pPr>
            <a:r>
              <a:rPr lang="fa-IR" dirty="0">
                <a:ea typeface="Times New Roman"/>
                <a:cs typeface="B Nazanin"/>
              </a:rPr>
              <a:t>تشکیل فسیل توسط خود دانش اموزان روی خمیر بازی </a:t>
            </a:r>
          </a:p>
          <a:p>
            <a:pPr algn="r" rtl="1">
              <a:buNone/>
            </a:pPr>
            <a:r>
              <a:rPr lang="fa-IR" dirty="0">
                <a:cs typeface="B Nazanin"/>
              </a:rPr>
              <a:t>ارائه ی تصاویر روی دیتا </a:t>
            </a:r>
          </a:p>
        </p:txBody>
      </p:sp>
      <p:sp>
        <p:nvSpPr>
          <p:cNvPr id="4" name="Rectangle 3"/>
          <p:cNvSpPr/>
          <p:nvPr/>
        </p:nvSpPr>
        <p:spPr>
          <a:xfrm>
            <a:off x="8369300" y="4130326"/>
            <a:ext cx="2286000" cy="340093"/>
          </a:xfrm>
          <a:prstGeom prst="rect">
            <a:avLst/>
          </a:prstGeom>
        </p:spPr>
        <p:txBody>
          <a:bodyPr>
            <a:spAutoFit/>
          </a:bodyPr>
          <a:lstStyle/>
          <a:p>
            <a:pPr algn="r" rtl="1">
              <a:lnSpc>
                <a:spcPct val="115000"/>
              </a:lnSpc>
              <a:spcAft>
                <a:spcPts val="1000"/>
              </a:spcAft>
            </a:pPr>
            <a:r>
              <a:rPr lang="fa-IR" sz="1400" dirty="0">
                <a:ea typeface="Times New Roman"/>
                <a:cs typeface="B Nazanin"/>
              </a:rPr>
              <a:t>گ</a:t>
            </a:r>
            <a:endParaRPr lang="en-US" sz="1100" dirty="0">
              <a:ea typeface="Times New Roman"/>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cs typeface="B Nazanin" panose="00000400000000000000" pitchFamily="2" charset="-78"/>
              </a:rPr>
              <a:t>رسانه </a:t>
            </a:r>
            <a:endParaRPr lang="en-US"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algn="r" rtl="1">
              <a:buNone/>
            </a:pPr>
            <a:r>
              <a:rPr lang="fa-IR" sz="2800" dirty="0">
                <a:cs typeface="B Nazanin" panose="00000400000000000000" pitchFamily="2" charset="-78"/>
              </a:rPr>
              <a:t>تخته و گچ , تصاویر کتاب , نقاشی های خود دانش اموزان , رایانه و دیتا , فسیل های مختلف جانوران </a:t>
            </a:r>
            <a:endParaRPr lang="en-US" sz="2800" dirty="0">
              <a:cs typeface="B Nazanin" panose="00000400000000000000" pitchFamily="2" charset="-78"/>
            </a:endParaRPr>
          </a:p>
          <a:p>
            <a:pPr algn="r" rtl="1">
              <a:buNone/>
            </a:pPr>
            <a:r>
              <a:rPr lang="fa-IR" sz="2800" dirty="0">
                <a:cs typeface="B Nazanin" panose="00000400000000000000" pitchFamily="2" charset="-78"/>
              </a:rPr>
              <a:t> </a:t>
            </a:r>
            <a:endParaRPr lang="en-US" sz="2800" dirty="0">
              <a:cs typeface="B Nazanin" panose="00000400000000000000" pitchFamily="2" charset="-78"/>
            </a:endParaRPr>
          </a:p>
          <a:p>
            <a:pPr algn="r" rtl="1">
              <a:buNone/>
            </a:pPr>
            <a:endParaRPr lang="fa-IR" sz="2800" dirty="0">
              <a:cs typeface="B Nazanin" panose="00000400000000000000"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1004</TotalTime>
  <Words>709</Words>
  <Application>Microsoft Office PowerPoint</Application>
  <PresentationFormat>On-screen Show (4:3)</PresentationFormat>
  <Paragraphs>54</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 Nazanin</vt:lpstr>
      <vt:lpstr>Calibri</vt:lpstr>
      <vt:lpstr>Times New Roman</vt:lpstr>
      <vt:lpstr>Office Theme</vt:lpstr>
      <vt:lpstr>بسم الله الرحمن الرحیم </vt:lpstr>
      <vt:lpstr>آرمان آموزشی :</vt:lpstr>
      <vt:lpstr>اهداف آموزشی </vt:lpstr>
      <vt:lpstr>اهداف اموزشی </vt:lpstr>
      <vt:lpstr>پیش ازمون </vt:lpstr>
      <vt:lpstr>پیش نیاز</vt:lpstr>
      <vt:lpstr>انتخاب محتوا </vt:lpstr>
      <vt:lpstr>طراحی فعالیت </vt:lpstr>
      <vt:lpstr>رسانه </vt:lpstr>
      <vt:lpstr>اجرا </vt:lpstr>
      <vt:lpstr>PowerPoint Presentation</vt:lpstr>
      <vt:lpstr>PowerPoint Presentation</vt:lpstr>
      <vt:lpstr>PowerPoint Presentation</vt:lpstr>
      <vt:lpstr>PowerPoint Presentation</vt:lpstr>
      <vt:lpstr>بازبینی و ارزشیابی </vt:lpstr>
      <vt:lpstr>تعیین تکلیف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طراحی اموزشی </dc:title>
  <dc:creator>Eniac</dc:creator>
  <cp:lastModifiedBy>Meisam</cp:lastModifiedBy>
  <cp:revision>89</cp:revision>
  <dcterms:created xsi:type="dcterms:W3CDTF">2006-08-16T00:00:00Z</dcterms:created>
  <dcterms:modified xsi:type="dcterms:W3CDTF">2016-11-21T18:14:18Z</dcterms:modified>
</cp:coreProperties>
</file>