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452" r:id="rId2"/>
    <p:sldId id="482" r:id="rId3"/>
    <p:sldId id="484" r:id="rId4"/>
    <p:sldId id="483" r:id="rId5"/>
    <p:sldId id="430" r:id="rId6"/>
    <p:sldId id="453" r:id="rId7"/>
    <p:sldId id="454" r:id="rId8"/>
    <p:sldId id="457" r:id="rId9"/>
    <p:sldId id="458" r:id="rId10"/>
    <p:sldId id="461" r:id="rId11"/>
    <p:sldId id="462" r:id="rId12"/>
    <p:sldId id="479" r:id="rId13"/>
    <p:sldId id="480" r:id="rId14"/>
    <p:sldId id="481" r:id="rId15"/>
    <p:sldId id="464" r:id="rId16"/>
    <p:sldId id="467" r:id="rId17"/>
    <p:sldId id="468" r:id="rId18"/>
    <p:sldId id="469" r:id="rId19"/>
    <p:sldId id="470" r:id="rId20"/>
    <p:sldId id="471" r:id="rId21"/>
    <p:sldId id="472" r:id="rId22"/>
    <p:sldId id="473" r:id="rId23"/>
    <p:sldId id="474" r:id="rId24"/>
    <p:sldId id="475" r:id="rId25"/>
    <p:sldId id="476" r:id="rId26"/>
    <p:sldId id="477" r:id="rId27"/>
    <p:sldId id="42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333333"/>
    <a:srgbClr val="4D4D4D"/>
    <a:srgbClr val="777777"/>
    <a:srgbClr val="969696"/>
    <a:srgbClr val="292929"/>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0CF37-108E-48C2-A4FD-4F03F2552AEF}" type="datetimeFigureOut">
              <a:rPr lang="en-US" smtClean="0"/>
              <a:pPr/>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FB232-ACB8-409A-99F5-54DF4F311760}" type="slidenum">
              <a:rPr lang="en-US" smtClean="0"/>
              <a:pPr/>
              <a:t>‹#›</a:t>
            </a:fld>
            <a:endParaRPr lang="en-US"/>
          </a:p>
        </p:txBody>
      </p:sp>
    </p:spTree>
    <p:extLst>
      <p:ext uri="{BB962C8B-B14F-4D97-AF65-F5344CB8AC3E}">
        <p14:creationId xmlns:p14="http://schemas.microsoft.com/office/powerpoint/2010/main" val="224152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a:t>
            </a:fld>
            <a:endParaRPr lang="en-US"/>
          </a:p>
        </p:txBody>
      </p:sp>
    </p:spTree>
    <p:extLst>
      <p:ext uri="{BB962C8B-B14F-4D97-AF65-F5344CB8AC3E}">
        <p14:creationId xmlns:p14="http://schemas.microsoft.com/office/powerpoint/2010/main" val="355480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11</a:t>
            </a:fld>
            <a:endParaRPr lang="en-US"/>
          </a:p>
        </p:txBody>
      </p:sp>
    </p:spTree>
    <p:extLst>
      <p:ext uri="{BB962C8B-B14F-4D97-AF65-F5344CB8AC3E}">
        <p14:creationId xmlns:p14="http://schemas.microsoft.com/office/powerpoint/2010/main" val="136837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12</a:t>
            </a:fld>
            <a:endParaRPr lang="en-US"/>
          </a:p>
        </p:txBody>
      </p:sp>
    </p:spTree>
    <p:extLst>
      <p:ext uri="{BB962C8B-B14F-4D97-AF65-F5344CB8AC3E}">
        <p14:creationId xmlns:p14="http://schemas.microsoft.com/office/powerpoint/2010/main" val="389381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13</a:t>
            </a:fld>
            <a:endParaRPr lang="en-US"/>
          </a:p>
        </p:txBody>
      </p:sp>
    </p:spTree>
    <p:extLst>
      <p:ext uri="{BB962C8B-B14F-4D97-AF65-F5344CB8AC3E}">
        <p14:creationId xmlns:p14="http://schemas.microsoft.com/office/powerpoint/2010/main" val="253126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14</a:t>
            </a:fld>
            <a:endParaRPr lang="en-US"/>
          </a:p>
        </p:txBody>
      </p:sp>
    </p:spTree>
    <p:extLst>
      <p:ext uri="{BB962C8B-B14F-4D97-AF65-F5344CB8AC3E}">
        <p14:creationId xmlns:p14="http://schemas.microsoft.com/office/powerpoint/2010/main" val="4229176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15</a:t>
            </a:fld>
            <a:endParaRPr lang="en-US"/>
          </a:p>
        </p:txBody>
      </p:sp>
    </p:spTree>
    <p:extLst>
      <p:ext uri="{BB962C8B-B14F-4D97-AF65-F5344CB8AC3E}">
        <p14:creationId xmlns:p14="http://schemas.microsoft.com/office/powerpoint/2010/main" val="107712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16</a:t>
            </a:fld>
            <a:endParaRPr lang="en-US"/>
          </a:p>
        </p:txBody>
      </p:sp>
    </p:spTree>
    <p:extLst>
      <p:ext uri="{BB962C8B-B14F-4D97-AF65-F5344CB8AC3E}">
        <p14:creationId xmlns:p14="http://schemas.microsoft.com/office/powerpoint/2010/main" val="162459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17</a:t>
            </a:fld>
            <a:endParaRPr lang="en-US"/>
          </a:p>
        </p:txBody>
      </p:sp>
    </p:spTree>
    <p:extLst>
      <p:ext uri="{BB962C8B-B14F-4D97-AF65-F5344CB8AC3E}">
        <p14:creationId xmlns:p14="http://schemas.microsoft.com/office/powerpoint/2010/main" val="3107351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18</a:t>
            </a:fld>
            <a:endParaRPr lang="en-US"/>
          </a:p>
        </p:txBody>
      </p:sp>
    </p:spTree>
    <p:extLst>
      <p:ext uri="{BB962C8B-B14F-4D97-AF65-F5344CB8AC3E}">
        <p14:creationId xmlns:p14="http://schemas.microsoft.com/office/powerpoint/2010/main" val="97868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19</a:t>
            </a:fld>
            <a:endParaRPr lang="en-US"/>
          </a:p>
        </p:txBody>
      </p:sp>
    </p:spTree>
    <p:extLst>
      <p:ext uri="{BB962C8B-B14F-4D97-AF65-F5344CB8AC3E}">
        <p14:creationId xmlns:p14="http://schemas.microsoft.com/office/powerpoint/2010/main" val="169426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20</a:t>
            </a:fld>
            <a:endParaRPr lang="en-US"/>
          </a:p>
        </p:txBody>
      </p:sp>
    </p:spTree>
    <p:extLst>
      <p:ext uri="{BB962C8B-B14F-4D97-AF65-F5344CB8AC3E}">
        <p14:creationId xmlns:p14="http://schemas.microsoft.com/office/powerpoint/2010/main" val="410390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3</a:t>
            </a:fld>
            <a:endParaRPr lang="en-US"/>
          </a:p>
        </p:txBody>
      </p:sp>
    </p:spTree>
    <p:extLst>
      <p:ext uri="{BB962C8B-B14F-4D97-AF65-F5344CB8AC3E}">
        <p14:creationId xmlns:p14="http://schemas.microsoft.com/office/powerpoint/2010/main" val="253213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21</a:t>
            </a:fld>
            <a:endParaRPr lang="en-US"/>
          </a:p>
        </p:txBody>
      </p:sp>
    </p:spTree>
    <p:extLst>
      <p:ext uri="{BB962C8B-B14F-4D97-AF65-F5344CB8AC3E}">
        <p14:creationId xmlns:p14="http://schemas.microsoft.com/office/powerpoint/2010/main" val="264271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22</a:t>
            </a:fld>
            <a:endParaRPr lang="en-US"/>
          </a:p>
        </p:txBody>
      </p:sp>
    </p:spTree>
    <p:extLst>
      <p:ext uri="{BB962C8B-B14F-4D97-AF65-F5344CB8AC3E}">
        <p14:creationId xmlns:p14="http://schemas.microsoft.com/office/powerpoint/2010/main" val="2844521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23</a:t>
            </a:fld>
            <a:endParaRPr lang="en-US"/>
          </a:p>
        </p:txBody>
      </p:sp>
    </p:spTree>
    <p:extLst>
      <p:ext uri="{BB962C8B-B14F-4D97-AF65-F5344CB8AC3E}">
        <p14:creationId xmlns:p14="http://schemas.microsoft.com/office/powerpoint/2010/main" val="181667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24</a:t>
            </a:fld>
            <a:endParaRPr lang="en-US"/>
          </a:p>
        </p:txBody>
      </p:sp>
    </p:spTree>
    <p:extLst>
      <p:ext uri="{BB962C8B-B14F-4D97-AF65-F5344CB8AC3E}">
        <p14:creationId xmlns:p14="http://schemas.microsoft.com/office/powerpoint/2010/main" val="331380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25</a:t>
            </a:fld>
            <a:endParaRPr lang="en-US"/>
          </a:p>
        </p:txBody>
      </p:sp>
    </p:spTree>
    <p:extLst>
      <p:ext uri="{BB962C8B-B14F-4D97-AF65-F5344CB8AC3E}">
        <p14:creationId xmlns:p14="http://schemas.microsoft.com/office/powerpoint/2010/main" val="2743894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26</a:t>
            </a:fld>
            <a:endParaRPr lang="en-US"/>
          </a:p>
        </p:txBody>
      </p:sp>
    </p:spTree>
    <p:extLst>
      <p:ext uri="{BB962C8B-B14F-4D97-AF65-F5344CB8AC3E}">
        <p14:creationId xmlns:p14="http://schemas.microsoft.com/office/powerpoint/2010/main" val="333010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4</a:t>
            </a:fld>
            <a:endParaRPr lang="en-US"/>
          </a:p>
        </p:txBody>
      </p:sp>
    </p:spTree>
    <p:extLst>
      <p:ext uri="{BB962C8B-B14F-4D97-AF65-F5344CB8AC3E}">
        <p14:creationId xmlns:p14="http://schemas.microsoft.com/office/powerpoint/2010/main" val="351174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5</a:t>
            </a:fld>
            <a:endParaRPr lang="en-US"/>
          </a:p>
        </p:txBody>
      </p:sp>
    </p:spTree>
    <p:extLst>
      <p:ext uri="{BB962C8B-B14F-4D97-AF65-F5344CB8AC3E}">
        <p14:creationId xmlns:p14="http://schemas.microsoft.com/office/powerpoint/2010/main" val="230692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6</a:t>
            </a:fld>
            <a:endParaRPr lang="en-US"/>
          </a:p>
        </p:txBody>
      </p:sp>
    </p:spTree>
    <p:extLst>
      <p:ext uri="{BB962C8B-B14F-4D97-AF65-F5344CB8AC3E}">
        <p14:creationId xmlns:p14="http://schemas.microsoft.com/office/powerpoint/2010/main" val="377004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7</a:t>
            </a:fld>
            <a:endParaRPr lang="en-US"/>
          </a:p>
        </p:txBody>
      </p:sp>
    </p:spTree>
    <p:extLst>
      <p:ext uri="{BB962C8B-B14F-4D97-AF65-F5344CB8AC3E}">
        <p14:creationId xmlns:p14="http://schemas.microsoft.com/office/powerpoint/2010/main" val="172287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8</a:t>
            </a:fld>
            <a:endParaRPr lang="en-US"/>
          </a:p>
        </p:txBody>
      </p:sp>
    </p:spTree>
    <p:extLst>
      <p:ext uri="{BB962C8B-B14F-4D97-AF65-F5344CB8AC3E}">
        <p14:creationId xmlns:p14="http://schemas.microsoft.com/office/powerpoint/2010/main" val="262303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9</a:t>
            </a:fld>
            <a:endParaRPr lang="en-US"/>
          </a:p>
        </p:txBody>
      </p:sp>
    </p:spTree>
    <p:extLst>
      <p:ext uri="{BB962C8B-B14F-4D97-AF65-F5344CB8AC3E}">
        <p14:creationId xmlns:p14="http://schemas.microsoft.com/office/powerpoint/2010/main" val="176351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FB232-ACB8-409A-99F5-54DF4F311760}" type="slidenum">
              <a:rPr lang="en-US" smtClean="0"/>
              <a:pPr/>
              <a:t>10</a:t>
            </a:fld>
            <a:endParaRPr lang="en-US"/>
          </a:p>
        </p:txBody>
      </p:sp>
    </p:spTree>
    <p:extLst>
      <p:ext uri="{BB962C8B-B14F-4D97-AF65-F5344CB8AC3E}">
        <p14:creationId xmlns:p14="http://schemas.microsoft.com/office/powerpoint/2010/main" val="329358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FFC3EDA-EAF1-4ADD-AA63-37CA7A640F2C}" type="datetimeFigureOut">
              <a:rPr lang="en-US" smtClean="0"/>
              <a:pPr/>
              <a:t>8/27/2018</a:t>
            </a:fld>
            <a:endParaRPr lang="en-US"/>
          </a:p>
        </p:txBody>
      </p:sp>
      <p:sp>
        <p:nvSpPr>
          <p:cNvPr id="16" name="Slide Number Placeholder 15"/>
          <p:cNvSpPr>
            <a:spLocks noGrp="1"/>
          </p:cNvSpPr>
          <p:nvPr>
            <p:ph type="sldNum" sz="quarter" idx="11"/>
          </p:nvPr>
        </p:nvSpPr>
        <p:spPr/>
        <p:txBody>
          <a:bodyPr/>
          <a:lstStyle/>
          <a:p>
            <a:fld id="{C65A1463-D183-4737-9EE0-F68350F2106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C3EDA-EAF1-4ADD-AA63-37CA7A640F2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A1463-D183-4737-9EE0-F68350F210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C3EDA-EAF1-4ADD-AA63-37CA7A640F2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A1463-D183-4737-9EE0-F68350F210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FFC3EDA-EAF1-4ADD-AA63-37CA7A640F2C}" type="datetimeFigureOut">
              <a:rPr lang="en-US" smtClean="0"/>
              <a:pPr/>
              <a:t>8/27/2018</a:t>
            </a:fld>
            <a:endParaRPr lang="en-US"/>
          </a:p>
        </p:txBody>
      </p:sp>
      <p:sp>
        <p:nvSpPr>
          <p:cNvPr id="15" name="Slide Number Placeholder 14"/>
          <p:cNvSpPr>
            <a:spLocks noGrp="1"/>
          </p:cNvSpPr>
          <p:nvPr>
            <p:ph type="sldNum" sz="quarter" idx="15"/>
          </p:nvPr>
        </p:nvSpPr>
        <p:spPr/>
        <p:txBody>
          <a:bodyPr/>
          <a:lstStyle>
            <a:lvl1pPr algn="ctr">
              <a:defRPr/>
            </a:lvl1pPr>
          </a:lstStyle>
          <a:p>
            <a:fld id="{C65A1463-D183-4737-9EE0-F68350F2106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FC3EDA-EAF1-4ADD-AA63-37CA7A640F2C}"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A1463-D183-4737-9EE0-F68350F2106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FC3EDA-EAF1-4ADD-AA63-37CA7A640F2C}"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A1463-D183-4737-9EE0-F68350F2106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65A1463-D183-4737-9EE0-F68350F2106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9FFC3EDA-EAF1-4ADD-AA63-37CA7A640F2C}" type="datetimeFigureOut">
              <a:rPr lang="en-US" smtClean="0"/>
              <a:pPr/>
              <a:t>8/27/2018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FC3EDA-EAF1-4ADD-AA63-37CA7A640F2C}" type="datetimeFigureOut">
              <a:rPr lang="en-US" smtClean="0"/>
              <a:pPr/>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A1463-D183-4737-9EE0-F68350F2106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C3EDA-EAF1-4ADD-AA63-37CA7A640F2C}" type="datetimeFigureOut">
              <a:rPr lang="en-US" smtClean="0"/>
              <a:pPr/>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A1463-D183-4737-9EE0-F68350F210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FFC3EDA-EAF1-4ADD-AA63-37CA7A640F2C}" type="datetimeFigureOut">
              <a:rPr lang="en-US" smtClean="0"/>
              <a:pPr/>
              <a:t>8/27/2018</a:t>
            </a:fld>
            <a:endParaRPr lang="en-US"/>
          </a:p>
        </p:txBody>
      </p:sp>
      <p:sp>
        <p:nvSpPr>
          <p:cNvPr id="9" name="Slide Number Placeholder 8"/>
          <p:cNvSpPr>
            <a:spLocks noGrp="1"/>
          </p:cNvSpPr>
          <p:nvPr>
            <p:ph type="sldNum" sz="quarter" idx="15"/>
          </p:nvPr>
        </p:nvSpPr>
        <p:spPr/>
        <p:txBody>
          <a:bodyPr/>
          <a:lstStyle/>
          <a:p>
            <a:fld id="{C65A1463-D183-4737-9EE0-F68350F2106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FFC3EDA-EAF1-4ADD-AA63-37CA7A640F2C}" type="datetimeFigureOut">
              <a:rPr lang="en-US" smtClean="0"/>
              <a:pPr/>
              <a:t>8/27/2018</a:t>
            </a:fld>
            <a:endParaRPr lang="en-US"/>
          </a:p>
        </p:txBody>
      </p:sp>
      <p:sp>
        <p:nvSpPr>
          <p:cNvPr id="9" name="Slide Number Placeholder 8"/>
          <p:cNvSpPr>
            <a:spLocks noGrp="1"/>
          </p:cNvSpPr>
          <p:nvPr>
            <p:ph type="sldNum" sz="quarter" idx="11"/>
          </p:nvPr>
        </p:nvSpPr>
        <p:spPr/>
        <p:txBody>
          <a:bodyPr/>
          <a:lstStyle/>
          <a:p>
            <a:fld id="{C65A1463-D183-4737-9EE0-F68350F2106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FFC3EDA-EAF1-4ADD-AA63-37CA7A640F2C}" type="datetimeFigureOut">
              <a:rPr lang="en-US" smtClean="0"/>
              <a:pPr/>
              <a:t>8/27/2018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65A1463-D183-4737-9EE0-F68350F2106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
        <p:nvSpPr>
          <p:cNvPr id="7"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352800" y="304800"/>
            <a:ext cx="1859805" cy="707886"/>
          </a:xfrm>
          <a:prstGeom prst="rect">
            <a:avLst/>
          </a:prstGeom>
        </p:spPr>
        <p:txBody>
          <a:bodyPr wrap="none">
            <a:spAutoFit/>
          </a:bodyPr>
          <a:lstStyle/>
          <a:p>
            <a:pPr lvl="0" fontAlgn="base">
              <a:spcBef>
                <a:spcPct val="0"/>
              </a:spcBef>
              <a:spcAft>
                <a:spcPct val="0"/>
              </a:spcAft>
            </a:pPr>
            <a:r>
              <a:rPr lang="fa-IR" sz="4000" b="1" dirty="0" smtClean="0">
                <a:ln w="18415" cmpd="sng">
                  <a:solidFill>
                    <a:srgbClr val="333333"/>
                  </a:solidFill>
                  <a:prstDash val="solid"/>
                </a:ln>
                <a:solidFill>
                  <a:srgbClr val="3F3F3F"/>
                </a:solidFill>
                <a:effectLst>
                  <a:glow rad="63500">
                    <a:schemeClr val="accent1">
                      <a:satMod val="175000"/>
                      <a:alpha val="40000"/>
                    </a:schemeClr>
                  </a:glow>
                  <a:outerShdw blurRad="50800" dist="38100" dir="2700000" algn="tl" rotWithShape="0">
                    <a:prstClr val="black">
                      <a:alpha val="40000"/>
                    </a:prstClr>
                  </a:outerShdw>
                </a:effectLst>
                <a:latin typeface="Arial" pitchFamily="34" charset="0"/>
                <a:ea typeface="Calibri" pitchFamily="34" charset="0"/>
                <a:cs typeface="2  Zar" pitchFamily="2" charset="-78"/>
              </a:rPr>
              <a:t>بسمه تعالی </a:t>
            </a:r>
            <a:endParaRPr lang="en-US" sz="4000" b="1" dirty="0" smtClean="0">
              <a:ln w="18415" cmpd="sng">
                <a:solidFill>
                  <a:srgbClr val="333333"/>
                </a:solidFill>
                <a:prstDash val="solid"/>
              </a:ln>
              <a:solidFill>
                <a:srgbClr val="3F3F3F"/>
              </a:solidFill>
              <a:effectLst>
                <a:glow rad="63500">
                  <a:schemeClr val="accent1">
                    <a:satMod val="175000"/>
                    <a:alpha val="40000"/>
                  </a:schemeClr>
                </a:glow>
                <a:outerShdw blurRad="50800" dist="38100" dir="2700000" algn="tl" rotWithShape="0">
                  <a:prstClr val="black">
                    <a:alpha val="40000"/>
                  </a:prstClr>
                </a:outerShdw>
              </a:effectLst>
              <a:latin typeface="Arial" pitchFamily="34" charset="0"/>
              <a:cs typeface="2  Zar" pitchFamily="2" charset="-78"/>
            </a:endParaRPr>
          </a:p>
        </p:txBody>
      </p:sp>
      <p:sp>
        <p:nvSpPr>
          <p:cNvPr id="10" name="Rectangle 9"/>
          <p:cNvSpPr/>
          <p:nvPr/>
        </p:nvSpPr>
        <p:spPr>
          <a:xfrm>
            <a:off x="3581400" y="1828800"/>
            <a:ext cx="1492716" cy="369332"/>
          </a:xfrm>
          <a:prstGeom prst="rect">
            <a:avLst/>
          </a:prstGeom>
        </p:spPr>
        <p:txBody>
          <a:bodyPr wrap="none">
            <a:spAutoFit/>
          </a:bodyPr>
          <a:lstStyle/>
          <a:p>
            <a:pPr algn="ctr" eaLnBrk="0" fontAlgn="base" hangingPunct="0">
              <a:spcBef>
                <a:spcPct val="0"/>
              </a:spcBef>
              <a:spcAft>
                <a:spcPct val="0"/>
              </a:spcAft>
            </a:pPr>
            <a:r>
              <a:rPr lang="fa-IR" b="1" dirty="0" smtClean="0">
                <a:ln w="18415" cmpd="sng">
                  <a:solidFill>
                    <a:srgbClr val="333333"/>
                  </a:solidFill>
                  <a:prstDash val="solid"/>
                </a:ln>
                <a:solidFill>
                  <a:srgbClr val="3F3F3F"/>
                </a:solidFill>
                <a:effectLst>
                  <a:glow rad="635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latin typeface="Arial" pitchFamily="34" charset="0"/>
              </a:rPr>
              <a:t>موضوع تحقیق :</a:t>
            </a:r>
            <a:endParaRPr lang="en-US" b="1" dirty="0" smtClean="0">
              <a:ln w="18415" cmpd="sng">
                <a:solidFill>
                  <a:srgbClr val="333333"/>
                </a:solidFill>
                <a:prstDash val="solid"/>
              </a:ln>
              <a:solidFill>
                <a:srgbClr val="3F3F3F"/>
              </a:solidFill>
              <a:effectLst>
                <a:glow rad="635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latin typeface="Arial" pitchFamily="34" charset="0"/>
              <a:ea typeface="Calibri" pitchFamily="34" charset="0"/>
            </a:endParaRPr>
          </a:p>
        </p:txBody>
      </p:sp>
      <p:sp>
        <p:nvSpPr>
          <p:cNvPr id="219137" name="Rectangle 1"/>
          <p:cNvSpPr>
            <a:spLocks noChangeArrowheads="1"/>
          </p:cNvSpPr>
          <p:nvPr/>
        </p:nvSpPr>
        <p:spPr bwMode="auto">
          <a:xfrm rot="20389258">
            <a:off x="3204861" y="4281051"/>
            <a:ext cx="5562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6000" b="1" dirty="0" smtClean="0">
                <a:ln w="18415" cmpd="sng">
                  <a:solidFill>
                    <a:srgbClr val="3F3F3F"/>
                  </a:solidFill>
                  <a:prstDash val="solid"/>
                </a:ln>
                <a:solidFill>
                  <a:srgbClr val="3F3F3F"/>
                </a:solidFill>
                <a:effectLst>
                  <a:glow rad="63500">
                    <a:schemeClr val="accent1">
                      <a:satMod val="175000"/>
                      <a:alpha val="40000"/>
                    </a:schemeClr>
                  </a:glow>
                  <a:outerShdw blurRad="50800" dist="38100" dir="2700000" algn="tl" rotWithShape="0">
                    <a:prstClr val="black">
                      <a:alpha val="40000"/>
                    </a:prstClr>
                  </a:outerShdw>
                </a:effectLst>
                <a:latin typeface="Calibri" pitchFamily="34" charset="0"/>
                <a:cs typeface="2  Zar" pitchFamily="2" charset="-78"/>
              </a:rPr>
              <a:t>معماری   عصارخانه</a:t>
            </a:r>
          </a:p>
        </p:txBody>
      </p:sp>
      <p:pic>
        <p:nvPicPr>
          <p:cNvPr id="11" name="Picture 10" descr="747798447_db34fa845d.jpg"/>
          <p:cNvPicPr>
            <a:picLocks noChangeAspect="1"/>
          </p:cNvPicPr>
          <p:nvPr/>
        </p:nvPicPr>
        <p:blipFill>
          <a:blip r:embed="rId2" cstate="print"/>
          <a:stretch>
            <a:fillRect/>
          </a:stretch>
        </p:blipFill>
        <p:spPr>
          <a:xfrm rot="21061438">
            <a:off x="664770" y="2729312"/>
            <a:ext cx="3962400" cy="2971800"/>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09600" y="990600"/>
            <a:ext cx="8153400" cy="1815882"/>
          </a:xfrm>
          <a:prstGeom prst="rect">
            <a:avLst/>
          </a:prstGeom>
        </p:spPr>
        <p:txBody>
          <a:bodyPr wrap="square">
            <a:spAutoFit/>
          </a:bodyPr>
          <a:lstStyle/>
          <a:p>
            <a:pPr algn="just" rtl="1">
              <a:lnSpc>
                <a:spcPct val="80000"/>
              </a:lnSpc>
            </a:pPr>
            <a:r>
              <a:rPr lang="fa-IR" sz="2000" b="1" dirty="0" smtClean="0">
                <a:solidFill>
                  <a:schemeClr val="bg1"/>
                </a:solidFill>
                <a:cs typeface="B Nazanin" pitchFamily="2" charset="-78"/>
              </a:rPr>
              <a:t>عصار خانه در شکل کلی، عبارت است از بنایی دو طبقه که در آن پایه ها عموماً با استفاده از شفته ی آهکی و سنگ و دیوارها و سقفها بیشتر با خشت وگاه با آجرساخته شده است. </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طبقه ی بالای عصار خانه که قسمت ورودی آن را نیز تشکیل می دهد، شامل انبار های بزرگ خمره ها و مجموعه ای ازظروف است که روی برخی از این ظروف لعابهای فیروزه ای وزمردین لاجوردین دیده میشود.</a:t>
            </a:r>
            <a:endParaRPr lang="en-US" sz="2000" b="1" dirty="0" smtClean="0">
              <a:solidFill>
                <a:schemeClr val="bg1"/>
              </a:solidFill>
              <a:cs typeface="B Nazanin" pitchFamily="2" charset="-78"/>
            </a:endParaRPr>
          </a:p>
          <a:p>
            <a:pPr algn="just" rtl="1">
              <a:lnSpc>
                <a:spcPct val="80000"/>
              </a:lnSpc>
            </a:pPr>
            <a:endParaRPr lang="en-US" sz="2000" b="1" dirty="0" smtClean="0">
              <a:solidFill>
                <a:schemeClr val="bg1"/>
              </a:solidFill>
              <a:cs typeface="B Nazanin" pitchFamily="2" charset="-78"/>
            </a:endParaRPr>
          </a:p>
        </p:txBody>
      </p:sp>
      <p:sp>
        <p:nvSpPr>
          <p:cNvPr id="6" name="Rectangle 5"/>
          <p:cNvSpPr/>
          <p:nvPr/>
        </p:nvSpPr>
        <p:spPr>
          <a:xfrm>
            <a:off x="4114800" y="304800"/>
            <a:ext cx="4695516" cy="615553"/>
          </a:xfrm>
          <a:prstGeom prst="rect">
            <a:avLst/>
          </a:prstGeom>
        </p:spPr>
        <p:txBody>
          <a:bodyPr wrap="none">
            <a:spAutoFit/>
          </a:bodyPr>
          <a:lstStyle/>
          <a:p>
            <a:pPr algn="r" rtl="1">
              <a:lnSpc>
                <a:spcPct val="80000"/>
              </a:lnSpc>
            </a:pPr>
            <a:r>
              <a:rPr lang="fa-IR" sz="4000" dirty="0" smtClean="0">
                <a:cs typeface="B Nazanin" pitchFamily="2" charset="-78"/>
              </a:rPr>
              <a:t>کیفیت ساختمان عصار خانه :</a:t>
            </a:r>
          </a:p>
        </p:txBody>
      </p:sp>
      <p:pic>
        <p:nvPicPr>
          <p:cNvPr id="7" name="Picture 6" descr="Picture11.jpg"/>
          <p:cNvPicPr>
            <a:picLocks noChangeAspect="1"/>
          </p:cNvPicPr>
          <p:nvPr/>
        </p:nvPicPr>
        <p:blipFill>
          <a:blip r:embed="rId3"/>
          <a:stretch>
            <a:fillRect/>
          </a:stretch>
        </p:blipFill>
        <p:spPr>
          <a:xfrm>
            <a:off x="761999" y="2805088"/>
            <a:ext cx="2971801" cy="3529887"/>
          </a:xfrm>
          <a:prstGeom prst="rect">
            <a:avLst/>
          </a:prstGeom>
        </p:spPr>
      </p:pic>
      <p:pic>
        <p:nvPicPr>
          <p:cNvPr id="8" name="Picture 7" descr="Picture10.jpg"/>
          <p:cNvPicPr>
            <a:picLocks noChangeAspect="1"/>
          </p:cNvPicPr>
          <p:nvPr/>
        </p:nvPicPr>
        <p:blipFill>
          <a:blip r:embed="rId4"/>
          <a:stretch>
            <a:fillRect/>
          </a:stretch>
        </p:blipFill>
        <p:spPr>
          <a:xfrm>
            <a:off x="4343400" y="2743200"/>
            <a:ext cx="3886200" cy="3616948"/>
          </a:xfrm>
          <a:prstGeom prst="rect">
            <a:avLst/>
          </a:prstGeom>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09600" y="457200"/>
            <a:ext cx="8153400" cy="5601533"/>
          </a:xfrm>
          <a:prstGeom prst="rect">
            <a:avLst/>
          </a:prstGeom>
        </p:spPr>
        <p:txBody>
          <a:bodyPr wrap="square">
            <a:spAutoFit/>
          </a:bodyPr>
          <a:lstStyle/>
          <a:p>
            <a:pPr algn="just" rtl="1">
              <a:lnSpc>
                <a:spcPct val="90000"/>
              </a:lnSpc>
              <a:defRPr/>
            </a:pPr>
            <a:r>
              <a:rPr lang="fa-IR" sz="2000" b="1" dirty="0" smtClean="0">
                <a:solidFill>
                  <a:schemeClr val="bg1"/>
                </a:solidFill>
                <a:cs typeface="B Nazanin" pitchFamily="2" charset="-78"/>
              </a:rPr>
              <a:t>دستگاهی به نام گرمخانه نیز در این طبقه احداث کرده اند که به منظور بو دادن دانه های روغنی مورد استفاده قرار می گیرد.</a:t>
            </a:r>
          </a:p>
          <a:p>
            <a:pPr algn="just" rtl="1">
              <a:lnSpc>
                <a:spcPct val="90000"/>
              </a:lnSpc>
              <a:defRPr/>
            </a:pPr>
            <a:r>
              <a:rPr lang="fa-IR" sz="2000" b="1" dirty="0" smtClean="0">
                <a:solidFill>
                  <a:schemeClr val="bg1"/>
                </a:solidFill>
                <a:cs typeface="B Nazanin" pitchFamily="2" charset="-78"/>
              </a:rPr>
              <a:t> طبقه ی زیرین عصارخانه به دستگاه روغن گیری اختصاص دارد که مشتمل است بر سنگهای آسیای کاشفه وآسیای گندم خرد کنی و  ارده مالی ، که بنایی است کلا ً مدور از سنگ و آجر با ارتفاع تقریبی یک متر . روی این بنا دو سنگ بزرگ مدور قرار دارد.</a:t>
            </a:r>
          </a:p>
          <a:p>
            <a:pPr algn="just" rtl="1">
              <a:lnSpc>
                <a:spcPct val="90000"/>
              </a:lnSpc>
              <a:defRPr/>
            </a:pPr>
            <a:r>
              <a:rPr lang="fa-IR" sz="2000" b="1" dirty="0" smtClean="0">
                <a:solidFill>
                  <a:schemeClr val="bg1"/>
                </a:solidFill>
                <a:cs typeface="B Nazanin" pitchFamily="2" charset="-78"/>
              </a:rPr>
              <a:t>در میان یکی از این سنگها،که سطح فوقانی آسیاب را فرش می کند ، سوراخی است که تیر چوبی استوانه ای شکلی را در آن جا داده اند (میله وتوره). سنگ دیگر که بزرگتر است ، به وسیله ی تیر چوبی (که چهار متر درازا دارد واز چوب زبان گنجشک ویا وسک ساخته می شود و لکه نام دارد)، به شتر یا گاو عصاری مربوط می شود.</a:t>
            </a:r>
          </a:p>
          <a:p>
            <a:pPr algn="just" rtl="1">
              <a:lnSpc>
                <a:spcPct val="90000"/>
              </a:lnSpc>
              <a:defRPr/>
            </a:pPr>
            <a:endParaRPr lang="fa-IR" sz="2000" b="1" dirty="0" smtClean="0">
              <a:solidFill>
                <a:schemeClr val="bg1"/>
              </a:solidFill>
              <a:cs typeface="B Nazanin" pitchFamily="2" charset="-78"/>
            </a:endParaRPr>
          </a:p>
          <a:p>
            <a:pPr algn="just" rtl="1">
              <a:lnSpc>
                <a:spcPct val="90000"/>
              </a:lnSpc>
              <a:defRPr/>
            </a:pPr>
            <a:r>
              <a:rPr lang="fa-IR" sz="2000" b="1" dirty="0" smtClean="0">
                <a:solidFill>
                  <a:schemeClr val="bg1"/>
                </a:solidFill>
                <a:cs typeface="B Nazanin" pitchFamily="2" charset="-78"/>
              </a:rPr>
              <a:t>سنگ های عصارخانه ها عموماً از نوع لاسوست </a:t>
            </a:r>
          </a:p>
          <a:p>
            <a:pPr algn="just" rtl="1">
              <a:lnSpc>
                <a:spcPct val="90000"/>
              </a:lnSpc>
              <a:defRPr/>
            </a:pPr>
            <a:r>
              <a:rPr lang="fa-IR" sz="2000" b="1" dirty="0" smtClean="0">
                <a:solidFill>
                  <a:schemeClr val="bg1"/>
                </a:solidFill>
                <a:cs typeface="B Nazanin" pitchFamily="2" charset="-78"/>
              </a:rPr>
              <a:t>(کوه سخت و منسجمی در حوالی اردستان). </a:t>
            </a:r>
          </a:p>
          <a:p>
            <a:pPr algn="just" rtl="1">
              <a:lnSpc>
                <a:spcPct val="90000"/>
              </a:lnSpc>
              <a:defRPr/>
            </a:pPr>
            <a:endParaRPr lang="fa-IR" sz="2000" b="1" dirty="0" smtClean="0">
              <a:solidFill>
                <a:schemeClr val="bg1"/>
              </a:solidFill>
              <a:cs typeface="B Nazanin" pitchFamily="2" charset="-78"/>
            </a:endParaRPr>
          </a:p>
          <a:p>
            <a:pPr algn="just" rtl="1">
              <a:lnSpc>
                <a:spcPct val="90000"/>
              </a:lnSpc>
              <a:defRPr/>
            </a:pPr>
            <a:r>
              <a:rPr lang="fa-IR" sz="2000" b="1" dirty="0" smtClean="0">
                <a:solidFill>
                  <a:schemeClr val="bg1"/>
                </a:solidFill>
                <a:cs typeface="B Nazanin" pitchFamily="2" charset="-78"/>
              </a:rPr>
              <a:t>آسیاب نیز یکی از وسایل کارخانه های روغن</a:t>
            </a:r>
          </a:p>
          <a:p>
            <a:pPr algn="just" rtl="1">
              <a:lnSpc>
                <a:spcPct val="90000"/>
              </a:lnSpc>
              <a:defRPr/>
            </a:pPr>
            <a:r>
              <a:rPr lang="fa-IR" sz="2000" b="1" dirty="0" smtClean="0">
                <a:solidFill>
                  <a:schemeClr val="bg1"/>
                </a:solidFill>
                <a:cs typeface="B Nazanin" pitchFamily="2" charset="-78"/>
              </a:rPr>
              <a:t> کشی است.این دستگاه به وسیله ی شتر </a:t>
            </a:r>
          </a:p>
          <a:p>
            <a:pPr algn="just" rtl="1">
              <a:lnSpc>
                <a:spcPct val="90000"/>
              </a:lnSpc>
              <a:defRPr/>
            </a:pPr>
            <a:r>
              <a:rPr lang="fa-IR" sz="2000" b="1" dirty="0" smtClean="0">
                <a:solidFill>
                  <a:schemeClr val="bg1"/>
                </a:solidFill>
                <a:cs typeface="B Nazanin" pitchFamily="2" charset="-78"/>
              </a:rPr>
              <a:t>عصارخانه به گردش در می آید ودارای دو</a:t>
            </a:r>
          </a:p>
          <a:p>
            <a:pPr algn="just" rtl="1">
              <a:lnSpc>
                <a:spcPct val="90000"/>
              </a:lnSpc>
              <a:defRPr/>
            </a:pPr>
            <a:r>
              <a:rPr lang="fa-IR" sz="2000" b="1" dirty="0" smtClean="0">
                <a:solidFill>
                  <a:schemeClr val="bg1"/>
                </a:solidFill>
                <a:cs typeface="B Nazanin" pitchFamily="2" charset="-78"/>
              </a:rPr>
              <a:t> چرخ بزرگ از چوب چنارو یک چرخ کوچک از</a:t>
            </a:r>
          </a:p>
          <a:p>
            <a:pPr algn="just" rtl="1">
              <a:lnSpc>
                <a:spcPct val="90000"/>
              </a:lnSpc>
              <a:defRPr/>
            </a:pPr>
            <a:r>
              <a:rPr lang="fa-IR" sz="2000" b="1" dirty="0" smtClean="0">
                <a:solidFill>
                  <a:schemeClr val="bg1"/>
                </a:solidFill>
                <a:cs typeface="B Nazanin" pitchFamily="2" charset="-78"/>
              </a:rPr>
              <a:t> چوب کوکن و یا  وشمه است.</a:t>
            </a:r>
          </a:p>
          <a:p>
            <a:pPr algn="just" rtl="1">
              <a:lnSpc>
                <a:spcPct val="90000"/>
              </a:lnSpc>
              <a:defRPr/>
            </a:pPr>
            <a:r>
              <a:rPr lang="fa-IR" sz="2000" b="1" dirty="0" smtClean="0">
                <a:solidFill>
                  <a:schemeClr val="bg1"/>
                </a:solidFill>
                <a:cs typeface="B Nazanin" pitchFamily="2" charset="-78"/>
              </a:rPr>
              <a:t>     </a:t>
            </a:r>
            <a:endParaRPr lang="en-US" sz="2000" b="1" dirty="0" smtClean="0">
              <a:solidFill>
                <a:schemeClr val="bg1"/>
              </a:solidFill>
              <a:cs typeface="B Nazanin" pitchFamily="2" charset="-78"/>
            </a:endParaRPr>
          </a:p>
          <a:p>
            <a:pPr algn="just" rtl="1">
              <a:lnSpc>
                <a:spcPct val="80000"/>
              </a:lnSpc>
            </a:pPr>
            <a:endParaRPr lang="en-US" sz="2000" b="1" dirty="0" smtClean="0">
              <a:solidFill>
                <a:schemeClr val="bg1"/>
              </a:solidFill>
              <a:cs typeface="B Nazanin" pitchFamily="2" charset="-78"/>
            </a:endParaRPr>
          </a:p>
        </p:txBody>
      </p:sp>
      <p:pic>
        <p:nvPicPr>
          <p:cNvPr id="6" name="Picture 5" descr="Picture12.jpg"/>
          <p:cNvPicPr>
            <a:picLocks noChangeAspect="1"/>
          </p:cNvPicPr>
          <p:nvPr/>
        </p:nvPicPr>
        <p:blipFill>
          <a:blip r:embed="rId3"/>
          <a:stretch>
            <a:fillRect/>
          </a:stretch>
        </p:blipFill>
        <p:spPr>
          <a:xfrm>
            <a:off x="457200" y="3581400"/>
            <a:ext cx="4200525" cy="2752725"/>
          </a:xfrm>
          <a:prstGeom prst="rect">
            <a:avLst/>
          </a:prstGeom>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09600" y="457200"/>
            <a:ext cx="8153400" cy="3139321"/>
          </a:xfrm>
          <a:prstGeom prst="rect">
            <a:avLst/>
          </a:prstGeom>
        </p:spPr>
        <p:txBody>
          <a:bodyPr wrap="square">
            <a:spAutoFit/>
          </a:bodyPr>
          <a:lstStyle/>
          <a:p>
            <a:pPr algn="just" rtl="1">
              <a:lnSpc>
                <a:spcPct val="90000"/>
              </a:lnSpc>
              <a:defRPr/>
            </a:pPr>
            <a:r>
              <a:rPr lang="fa-IR" sz="2000" b="1" dirty="0" smtClean="0">
                <a:solidFill>
                  <a:schemeClr val="bg1"/>
                </a:solidFill>
                <a:cs typeface="B Nazanin" pitchFamily="2" charset="-78"/>
              </a:rPr>
              <a:t>بخش های ساختمان عصار خانه عبارتد از :</a:t>
            </a:r>
          </a:p>
          <a:p>
            <a:pPr algn="ctr" rtl="1">
              <a:lnSpc>
                <a:spcPct val="90000"/>
              </a:lnSpc>
              <a:defRPr/>
            </a:pPr>
            <a:endParaRPr lang="fa-IR" sz="2000" b="1" dirty="0" smtClean="0">
              <a:solidFill>
                <a:schemeClr val="bg1"/>
              </a:solidFill>
              <a:cs typeface="B Nazanin" pitchFamily="2" charset="-78"/>
            </a:endParaRPr>
          </a:p>
          <a:p>
            <a:pPr algn="ctr" rtl="1">
              <a:lnSpc>
                <a:spcPct val="90000"/>
              </a:lnSpc>
              <a:defRPr/>
            </a:pPr>
            <a:r>
              <a:rPr lang="fa-IR" sz="2000" b="1" dirty="0" smtClean="0">
                <a:solidFill>
                  <a:schemeClr val="bg1"/>
                </a:solidFill>
                <a:cs typeface="B Nazanin" pitchFamily="2" charset="-78"/>
              </a:rPr>
              <a:t>1 –باغچه یا باربند</a:t>
            </a:r>
          </a:p>
          <a:p>
            <a:pPr algn="ctr" rtl="1">
              <a:lnSpc>
                <a:spcPct val="90000"/>
              </a:lnSpc>
              <a:defRPr/>
            </a:pPr>
            <a:endParaRPr lang="fa-IR" sz="2000" b="1" dirty="0" smtClean="0">
              <a:solidFill>
                <a:schemeClr val="bg1"/>
              </a:solidFill>
              <a:cs typeface="B Nazanin" pitchFamily="2" charset="-78"/>
            </a:endParaRPr>
          </a:p>
          <a:p>
            <a:pPr algn="ctr" rtl="1">
              <a:lnSpc>
                <a:spcPct val="90000"/>
              </a:lnSpc>
              <a:defRPr/>
            </a:pPr>
            <a:r>
              <a:rPr lang="fa-IR" sz="2000" b="1" dirty="0" smtClean="0">
                <a:solidFill>
                  <a:schemeClr val="bg1"/>
                </a:solidFill>
                <a:cs typeface="B Nazanin" pitchFamily="2" charset="-78"/>
              </a:rPr>
              <a:t>2-شترخان</a:t>
            </a:r>
          </a:p>
          <a:p>
            <a:pPr algn="ctr" rtl="1">
              <a:lnSpc>
                <a:spcPct val="90000"/>
              </a:lnSpc>
              <a:defRPr/>
            </a:pPr>
            <a:endParaRPr lang="fa-IR" sz="2000" b="1" dirty="0" smtClean="0">
              <a:solidFill>
                <a:schemeClr val="bg1"/>
              </a:solidFill>
              <a:cs typeface="B Nazanin" pitchFamily="2" charset="-78"/>
            </a:endParaRPr>
          </a:p>
          <a:p>
            <a:pPr algn="ctr" rtl="1">
              <a:lnSpc>
                <a:spcPct val="90000"/>
              </a:lnSpc>
              <a:defRPr/>
            </a:pPr>
            <a:r>
              <a:rPr lang="fa-IR" sz="2000" b="1" dirty="0" smtClean="0">
                <a:solidFill>
                  <a:schemeClr val="bg1"/>
                </a:solidFill>
                <a:cs typeface="B Nazanin" pitchFamily="2" charset="-78"/>
              </a:rPr>
              <a:t>3- انبار</a:t>
            </a:r>
          </a:p>
          <a:p>
            <a:pPr algn="ctr" rtl="1">
              <a:lnSpc>
                <a:spcPct val="90000"/>
              </a:lnSpc>
              <a:defRPr/>
            </a:pPr>
            <a:endParaRPr lang="fa-IR" sz="2000" b="1" dirty="0" smtClean="0">
              <a:solidFill>
                <a:schemeClr val="bg1"/>
              </a:solidFill>
              <a:cs typeface="B Nazanin" pitchFamily="2" charset="-78"/>
            </a:endParaRPr>
          </a:p>
          <a:p>
            <a:pPr algn="ctr" rtl="1">
              <a:lnSpc>
                <a:spcPct val="90000"/>
              </a:lnSpc>
              <a:defRPr/>
            </a:pPr>
            <a:r>
              <a:rPr lang="fa-IR" sz="2000" b="1" dirty="0" smtClean="0">
                <a:solidFill>
                  <a:schemeClr val="bg1"/>
                </a:solidFill>
                <a:cs typeface="B Nazanin" pitchFamily="2" charset="-78"/>
              </a:rPr>
              <a:t>4-فضای تیرخانه</a:t>
            </a:r>
          </a:p>
          <a:p>
            <a:pPr algn="ctr" rtl="1">
              <a:lnSpc>
                <a:spcPct val="90000"/>
              </a:lnSpc>
              <a:defRPr/>
            </a:pPr>
            <a:endParaRPr lang="fa-IR" sz="2000" b="1" dirty="0" smtClean="0">
              <a:solidFill>
                <a:schemeClr val="bg1"/>
              </a:solidFill>
              <a:cs typeface="B Nazanin" pitchFamily="2" charset="-78"/>
            </a:endParaRPr>
          </a:p>
          <a:p>
            <a:pPr algn="ctr" rtl="1">
              <a:lnSpc>
                <a:spcPct val="90000"/>
              </a:lnSpc>
              <a:defRPr/>
            </a:pPr>
            <a:r>
              <a:rPr lang="fa-IR" sz="2000" b="1" dirty="0" smtClean="0">
                <a:solidFill>
                  <a:schemeClr val="bg1"/>
                </a:solidFill>
                <a:cs typeface="B Nazanin" pitchFamily="2" charset="-78"/>
              </a:rPr>
              <a:t>5- فضای دوله و آسیاب</a:t>
            </a:r>
            <a:endParaRPr lang="en-US" sz="2000" b="1" dirty="0" smtClean="0">
              <a:solidFill>
                <a:schemeClr val="bg1"/>
              </a:solidFill>
              <a:cs typeface="B Nazanin" pitchFamily="2" charset="-78"/>
            </a:endParaRPr>
          </a:p>
        </p:txBody>
      </p:sp>
      <p:pic>
        <p:nvPicPr>
          <p:cNvPr id="4" name="Picture 3" descr="Picture2.jpg"/>
          <p:cNvPicPr>
            <a:picLocks noChangeAspect="1"/>
          </p:cNvPicPr>
          <p:nvPr/>
        </p:nvPicPr>
        <p:blipFill>
          <a:blip r:embed="rId3"/>
          <a:stretch>
            <a:fillRect/>
          </a:stretch>
        </p:blipFill>
        <p:spPr>
          <a:xfrm>
            <a:off x="381000" y="312683"/>
            <a:ext cx="2362200" cy="3421117"/>
          </a:xfrm>
          <a:prstGeom prst="rect">
            <a:avLst/>
          </a:prstGeom>
        </p:spPr>
      </p:pic>
      <p:pic>
        <p:nvPicPr>
          <p:cNvPr id="7" name="Picture 6" descr="Picture3.jpg"/>
          <p:cNvPicPr>
            <a:picLocks noChangeAspect="1"/>
          </p:cNvPicPr>
          <p:nvPr/>
        </p:nvPicPr>
        <p:blipFill>
          <a:blip r:embed="rId4"/>
          <a:stretch>
            <a:fillRect/>
          </a:stretch>
        </p:blipFill>
        <p:spPr>
          <a:xfrm>
            <a:off x="1066800" y="3962400"/>
            <a:ext cx="2971800" cy="2573791"/>
          </a:xfrm>
          <a:prstGeom prst="rect">
            <a:avLst/>
          </a:prstGeom>
        </p:spPr>
      </p:pic>
      <p:pic>
        <p:nvPicPr>
          <p:cNvPr id="8" name="Picture 7" descr="Picture1.jpg"/>
          <p:cNvPicPr>
            <a:picLocks noChangeAspect="1"/>
          </p:cNvPicPr>
          <p:nvPr/>
        </p:nvPicPr>
        <p:blipFill>
          <a:blip r:embed="rId5"/>
          <a:stretch>
            <a:fillRect/>
          </a:stretch>
        </p:blipFill>
        <p:spPr>
          <a:xfrm>
            <a:off x="4572000" y="4038600"/>
            <a:ext cx="3574882" cy="2464318"/>
          </a:xfrm>
          <a:prstGeom prst="rect">
            <a:avLst/>
          </a:prstGeo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SC02698.JPG"/>
          <p:cNvPicPr>
            <a:picLocks noChangeAspect="1"/>
          </p:cNvPicPr>
          <p:nvPr/>
        </p:nvPicPr>
        <p:blipFill>
          <a:blip r:embed="rId3" cstate="print"/>
          <a:stretch>
            <a:fillRect/>
          </a:stretch>
        </p:blipFill>
        <p:spPr>
          <a:xfrm>
            <a:off x="685799" y="0"/>
            <a:ext cx="7625293" cy="6858000"/>
          </a:xfrm>
          <a:prstGeom prst="rect">
            <a:avLst/>
          </a:prstGeom>
        </p:spPr>
      </p:pic>
      <p:sp>
        <p:nvSpPr>
          <p:cNvPr id="9" name="Rectangle 8"/>
          <p:cNvSpPr/>
          <p:nvPr/>
        </p:nvSpPr>
        <p:spPr>
          <a:xfrm>
            <a:off x="3810000" y="5410200"/>
            <a:ext cx="1273104" cy="2916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1 –باغچه یا باربند</a:t>
            </a:r>
          </a:p>
        </p:txBody>
      </p:sp>
      <p:sp>
        <p:nvSpPr>
          <p:cNvPr id="10" name="Rectangle 9"/>
          <p:cNvSpPr/>
          <p:nvPr/>
        </p:nvSpPr>
        <p:spPr>
          <a:xfrm>
            <a:off x="3276600" y="2181482"/>
            <a:ext cx="819455" cy="4855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فضای</a:t>
            </a:r>
          </a:p>
          <a:p>
            <a:pPr algn="ctr" rtl="1">
              <a:lnSpc>
                <a:spcPct val="90000"/>
              </a:lnSpc>
              <a:defRPr/>
            </a:pPr>
            <a:r>
              <a:rPr lang="fa-IR" sz="1400" b="1" dirty="0" smtClean="0">
                <a:solidFill>
                  <a:schemeClr val="bg1"/>
                </a:solidFill>
                <a:cs typeface="B Nazanin" pitchFamily="2" charset="-78"/>
              </a:rPr>
              <a:t>ارده سازی</a:t>
            </a:r>
          </a:p>
        </p:txBody>
      </p:sp>
      <p:sp>
        <p:nvSpPr>
          <p:cNvPr id="11" name="Rectangle 10"/>
          <p:cNvSpPr/>
          <p:nvPr/>
        </p:nvSpPr>
        <p:spPr>
          <a:xfrm>
            <a:off x="3505200" y="3518382"/>
            <a:ext cx="694421" cy="2916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شترخان</a:t>
            </a:r>
          </a:p>
        </p:txBody>
      </p:sp>
      <p:sp>
        <p:nvSpPr>
          <p:cNvPr id="13" name="Rectangle 12"/>
          <p:cNvSpPr/>
          <p:nvPr/>
        </p:nvSpPr>
        <p:spPr>
          <a:xfrm>
            <a:off x="4724400" y="2133600"/>
            <a:ext cx="681598" cy="4855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فضای</a:t>
            </a:r>
          </a:p>
          <a:p>
            <a:pPr algn="ctr" rtl="1">
              <a:lnSpc>
                <a:spcPct val="90000"/>
              </a:lnSpc>
              <a:defRPr/>
            </a:pPr>
            <a:r>
              <a:rPr lang="fa-IR" sz="1400" b="1" dirty="0" smtClean="0">
                <a:solidFill>
                  <a:schemeClr val="bg1"/>
                </a:solidFill>
                <a:cs typeface="B Nazanin" pitchFamily="2" charset="-78"/>
              </a:rPr>
              <a:t>تیر خانه</a:t>
            </a:r>
          </a:p>
        </p:txBody>
      </p:sp>
      <p:sp>
        <p:nvSpPr>
          <p:cNvPr id="14" name="Rectangle 13"/>
          <p:cNvSpPr/>
          <p:nvPr/>
        </p:nvSpPr>
        <p:spPr>
          <a:xfrm>
            <a:off x="1600200" y="685800"/>
            <a:ext cx="1354858" cy="480131"/>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انبار</a:t>
            </a:r>
          </a:p>
          <a:p>
            <a:pPr algn="ctr" rtl="1">
              <a:lnSpc>
                <a:spcPct val="90000"/>
              </a:lnSpc>
              <a:defRPr/>
            </a:pPr>
            <a:r>
              <a:rPr lang="fa-IR" sz="1400" b="1" dirty="0" smtClean="0">
                <a:solidFill>
                  <a:schemeClr val="bg1"/>
                </a:solidFill>
                <a:cs typeface="B Nazanin" pitchFamily="2" charset="-78"/>
              </a:rPr>
              <a:t>محل آسیاب کافشه</a:t>
            </a:r>
          </a:p>
        </p:txBody>
      </p:sp>
      <p:sp>
        <p:nvSpPr>
          <p:cNvPr id="15" name="Rectangle 14"/>
          <p:cNvSpPr/>
          <p:nvPr/>
        </p:nvSpPr>
        <p:spPr>
          <a:xfrm>
            <a:off x="6477000" y="1524000"/>
            <a:ext cx="534121" cy="4855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فضای</a:t>
            </a:r>
          </a:p>
          <a:p>
            <a:pPr algn="ctr" rtl="1">
              <a:lnSpc>
                <a:spcPct val="90000"/>
              </a:lnSpc>
              <a:defRPr/>
            </a:pPr>
            <a:r>
              <a:rPr lang="fa-IR" sz="1400" b="1" dirty="0" smtClean="0">
                <a:solidFill>
                  <a:schemeClr val="bg1"/>
                </a:solidFill>
                <a:cs typeface="B Nazanin" pitchFamily="2" charset="-78"/>
              </a:rPr>
              <a:t>دوله</a:t>
            </a:r>
          </a:p>
        </p:txBody>
      </p:sp>
      <p:sp>
        <p:nvSpPr>
          <p:cNvPr id="16" name="Rectangle 15"/>
          <p:cNvSpPr/>
          <p:nvPr/>
        </p:nvSpPr>
        <p:spPr>
          <a:xfrm>
            <a:off x="3505200" y="685800"/>
            <a:ext cx="433132" cy="2916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انبار</a:t>
            </a:r>
          </a:p>
        </p:txBody>
      </p:sp>
      <p:sp>
        <p:nvSpPr>
          <p:cNvPr id="18" name="Rectangle 17"/>
          <p:cNvSpPr/>
          <p:nvPr/>
        </p:nvSpPr>
        <p:spPr>
          <a:xfrm>
            <a:off x="914400" y="762000"/>
            <a:ext cx="433132" cy="2916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انبار</a:t>
            </a:r>
          </a:p>
        </p:txBody>
      </p:sp>
      <p:sp>
        <p:nvSpPr>
          <p:cNvPr id="19" name="Rectangle 18"/>
          <p:cNvSpPr/>
          <p:nvPr/>
        </p:nvSpPr>
        <p:spPr>
          <a:xfrm>
            <a:off x="2895600" y="6261582"/>
            <a:ext cx="590226" cy="2916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ورودی</a:t>
            </a:r>
          </a:p>
        </p:txBody>
      </p:sp>
      <p:sp>
        <p:nvSpPr>
          <p:cNvPr id="20" name="Rectangle 19"/>
          <p:cNvSpPr/>
          <p:nvPr/>
        </p:nvSpPr>
        <p:spPr>
          <a:xfrm>
            <a:off x="3429000" y="4648200"/>
            <a:ext cx="401072" cy="291618"/>
          </a:xfrm>
          <a:prstGeom prst="rect">
            <a:avLst/>
          </a:prstGeom>
        </p:spPr>
        <p:txBody>
          <a:bodyPr wrap="none">
            <a:spAutoFit/>
          </a:bodyPr>
          <a:lstStyle/>
          <a:p>
            <a:pPr algn="ctr" rtl="1">
              <a:lnSpc>
                <a:spcPct val="90000"/>
              </a:lnSpc>
              <a:defRPr/>
            </a:pPr>
            <a:r>
              <a:rPr lang="fa-IR" sz="1400" b="1" dirty="0" smtClean="0">
                <a:solidFill>
                  <a:schemeClr val="bg1"/>
                </a:solidFill>
                <a:cs typeface="B Nazanin" pitchFamily="2" charset="-78"/>
              </a:rPr>
              <a:t>چاه</a:t>
            </a:r>
          </a:p>
        </p:txBody>
      </p:sp>
      <p:sp>
        <p:nvSpPr>
          <p:cNvPr id="21" name="Rectangle 20"/>
          <p:cNvSpPr/>
          <p:nvPr/>
        </p:nvSpPr>
        <p:spPr>
          <a:xfrm>
            <a:off x="914400" y="5715000"/>
            <a:ext cx="1685077" cy="654025"/>
          </a:xfrm>
          <a:prstGeom prst="rect">
            <a:avLst/>
          </a:prstGeom>
        </p:spPr>
        <p:txBody>
          <a:bodyPr wrap="none">
            <a:spAutoFit/>
          </a:bodyPr>
          <a:lstStyle/>
          <a:p>
            <a:pPr algn="ctr" rtl="1">
              <a:lnSpc>
                <a:spcPct val="90000"/>
              </a:lnSpc>
              <a:defRPr/>
            </a:pPr>
            <a:r>
              <a:rPr lang="fa-IR" sz="2000" b="1" dirty="0" smtClean="0">
                <a:solidFill>
                  <a:schemeClr val="bg1"/>
                </a:solidFill>
                <a:cs typeface="B Nazanin" pitchFamily="2" charset="-78"/>
              </a:rPr>
              <a:t>پلان طبقه همکف</a:t>
            </a:r>
          </a:p>
          <a:p>
            <a:pPr algn="ctr" rtl="1">
              <a:lnSpc>
                <a:spcPct val="90000"/>
              </a:lnSpc>
              <a:defRPr/>
            </a:pPr>
            <a:r>
              <a:rPr lang="fa-IR" sz="2000" b="1" dirty="0" smtClean="0">
                <a:solidFill>
                  <a:schemeClr val="bg1"/>
                </a:solidFill>
                <a:cs typeface="B Nazanin" pitchFamily="2" charset="-78"/>
              </a:rPr>
              <a:t>عصارخانه شاهی</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SC0269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09600" y="990600"/>
            <a:ext cx="8153400" cy="5543056"/>
          </a:xfrm>
          <a:prstGeom prst="rect">
            <a:avLst/>
          </a:prstGeom>
        </p:spPr>
        <p:txBody>
          <a:bodyPr wrap="square">
            <a:spAutoFit/>
          </a:bodyPr>
          <a:lstStyle/>
          <a:p>
            <a:pPr algn="r">
              <a:lnSpc>
                <a:spcPct val="90000"/>
              </a:lnSpc>
            </a:pPr>
            <a:r>
              <a:rPr lang="fa-IR" sz="2200" dirty="0" smtClean="0">
                <a:solidFill>
                  <a:schemeClr val="bg1"/>
                </a:solidFill>
                <a:cs typeface="B Nazanin" pitchFamily="2" charset="-78"/>
              </a:rPr>
              <a:t>همانطور که در مقدمه آمد ، چهار عصارخانه کوچه جود ها ، شیخ بهایی، شاهی و پا سنگ در اصفهان باقی است . در این میان عصارخانه شیخ بهایی جالب است. این عصارخانه یکی از قدیمی ترین کارخانه های روغن گیری اصفهان به شمار میرود وقبل از آنکه به صورت فعلی در بیاید به طریق چوغن گری اداره می شد . نمونه سنگ های دستگاه قدیمی این کارخانه در انباری نگهداری می شود.</a:t>
            </a:r>
          </a:p>
          <a:p>
            <a:pPr algn="r">
              <a:lnSpc>
                <a:spcPct val="90000"/>
              </a:lnSpc>
            </a:pPr>
            <a:r>
              <a:rPr lang="fa-IR" sz="2200" dirty="0" smtClean="0">
                <a:solidFill>
                  <a:schemeClr val="bg1"/>
                </a:solidFill>
                <a:cs typeface="B Nazanin" pitchFamily="2" charset="-78"/>
              </a:rPr>
              <a:t>از این مقوله که بگذریم سال 1343 عصارخانه سر قبر آخوند در بازار مجلسی (نزدیک مسجد جامع) بر  جا بود، که به علت بی توجهی فرو ریخت. 9عصارخانه معروف دیگر نیز در اصفهان وجود داشت که عبارت بودند از:</a:t>
            </a:r>
          </a:p>
          <a:p>
            <a:pPr algn="r">
              <a:lnSpc>
                <a:spcPct val="90000"/>
              </a:lnSpc>
            </a:pPr>
            <a:endParaRPr lang="fa-IR" sz="2200" dirty="0" smtClean="0">
              <a:solidFill>
                <a:schemeClr val="bg1"/>
              </a:solidFill>
              <a:cs typeface="B Nazanin" pitchFamily="2" charset="-78"/>
            </a:endParaRPr>
          </a:p>
          <a:p>
            <a:pPr algn="r">
              <a:lnSpc>
                <a:spcPct val="90000"/>
              </a:lnSpc>
            </a:pPr>
            <a:r>
              <a:rPr lang="fa-IR" sz="2200" dirty="0" smtClean="0">
                <a:solidFill>
                  <a:schemeClr val="bg1"/>
                </a:solidFill>
                <a:cs typeface="B Nazanin" pitchFamily="2" charset="-78"/>
              </a:rPr>
              <a:t>1- عصار خانه ی عظیم بازار عربان که از موقوفه های مسجد جامع بود و به دستور آقا نجفی یکی از علمای متنفذ دوران قاجاریه در هم کوبیده شد.</a:t>
            </a:r>
          </a:p>
          <a:p>
            <a:pPr algn="r">
              <a:lnSpc>
                <a:spcPct val="90000"/>
              </a:lnSpc>
            </a:pPr>
            <a:endParaRPr lang="fa-IR" sz="2200" dirty="0" smtClean="0">
              <a:solidFill>
                <a:schemeClr val="bg1"/>
              </a:solidFill>
              <a:cs typeface="B Nazanin" pitchFamily="2" charset="-78"/>
            </a:endParaRPr>
          </a:p>
          <a:p>
            <a:pPr algn="r">
              <a:lnSpc>
                <a:spcPct val="90000"/>
              </a:lnSpc>
            </a:pPr>
            <a:r>
              <a:rPr lang="fa-IR" sz="2200" dirty="0" smtClean="0">
                <a:solidFill>
                  <a:schemeClr val="bg1"/>
                </a:solidFill>
                <a:cs typeface="B Nazanin" pitchFamily="2" charset="-78"/>
              </a:rPr>
              <a:t>2-عصار خانه ی بازار غاز در امتداد بازار میدان میر ، که در سال 1311 به علت احداث خیابان هاتف ،از میان رفت.</a:t>
            </a:r>
          </a:p>
          <a:p>
            <a:pPr algn="r">
              <a:lnSpc>
                <a:spcPct val="90000"/>
              </a:lnSpc>
            </a:pPr>
            <a:endParaRPr lang="fa-IR" sz="2200" dirty="0" smtClean="0">
              <a:solidFill>
                <a:schemeClr val="bg1"/>
              </a:solidFill>
              <a:cs typeface="B Nazanin" pitchFamily="2" charset="-78"/>
            </a:endParaRPr>
          </a:p>
          <a:p>
            <a:pPr algn="r">
              <a:lnSpc>
                <a:spcPct val="90000"/>
              </a:lnSpc>
            </a:pPr>
            <a:r>
              <a:rPr lang="fa-IR" sz="2200" dirty="0" smtClean="0">
                <a:solidFill>
                  <a:schemeClr val="bg1"/>
                </a:solidFill>
                <a:cs typeface="B Nazanin" pitchFamily="2" charset="-78"/>
              </a:rPr>
              <a:t>3- عصارخانه ی شاهزادگان واقع در شمال بازارچه بلند. این عصارخانه در سال 1313 هجری قمری به دستور مسعود میرزا ظل السلطان ویران شد.</a:t>
            </a:r>
            <a:endParaRPr lang="en-US" sz="2200" dirty="0" smtClean="0">
              <a:solidFill>
                <a:schemeClr val="bg1"/>
              </a:solidFill>
              <a:cs typeface="B Nazanin" pitchFamily="2" charset="-78"/>
            </a:endParaRPr>
          </a:p>
          <a:p>
            <a:pPr algn="r" rtl="1">
              <a:lnSpc>
                <a:spcPct val="80000"/>
              </a:lnSpc>
            </a:pPr>
            <a:endParaRPr lang="en-US" sz="2200" b="1" dirty="0" smtClean="0">
              <a:solidFill>
                <a:schemeClr val="bg1"/>
              </a:solidFill>
              <a:cs typeface="B Nazanin" pitchFamily="2" charset="-78"/>
            </a:endParaRPr>
          </a:p>
        </p:txBody>
      </p:sp>
      <p:sp>
        <p:nvSpPr>
          <p:cNvPr id="6" name="Rectangle 5"/>
          <p:cNvSpPr/>
          <p:nvPr/>
        </p:nvSpPr>
        <p:spPr>
          <a:xfrm>
            <a:off x="4937148" y="304800"/>
            <a:ext cx="3873176" cy="615553"/>
          </a:xfrm>
          <a:prstGeom prst="rect">
            <a:avLst/>
          </a:prstGeom>
        </p:spPr>
        <p:txBody>
          <a:bodyPr wrap="none">
            <a:spAutoFit/>
          </a:bodyPr>
          <a:lstStyle/>
          <a:p>
            <a:pPr algn="r" rtl="1">
              <a:lnSpc>
                <a:spcPct val="80000"/>
              </a:lnSpc>
            </a:pPr>
            <a:r>
              <a:rPr lang="fa-IR" sz="4000" dirty="0" smtClean="0">
                <a:cs typeface="B Nazanin" pitchFamily="2" charset="-78"/>
              </a:rPr>
              <a:t>عصارخانه های اصفهان :</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09600" y="685800"/>
            <a:ext cx="8153400" cy="4647426"/>
          </a:xfrm>
          <a:prstGeom prst="rect">
            <a:avLst/>
          </a:prstGeom>
        </p:spPr>
        <p:txBody>
          <a:bodyPr wrap="square">
            <a:spAutoFit/>
          </a:bodyPr>
          <a:lstStyle/>
          <a:p>
            <a:pPr algn="r"/>
            <a:r>
              <a:rPr lang="fa-IR" sz="2000" b="1" dirty="0" smtClean="0">
                <a:solidFill>
                  <a:schemeClr val="bg1"/>
                </a:solidFill>
                <a:cs typeface="B Nazanin" pitchFamily="2" charset="-78"/>
              </a:rPr>
              <a:t>4- عصار خانه ی در دشت واقع در اول کوچه ی ارابه چی ها که به دستور حسین نعمت بخش ، خراب شد. در این کارخانه تیری به نام جهان نما وجود داشت ،که در نوع خود منحصر به فرد بود.</a:t>
            </a:r>
          </a:p>
          <a:p>
            <a:pPr algn="r"/>
            <a:endParaRPr lang="fa-IR" sz="2000" b="1" dirty="0" smtClean="0">
              <a:solidFill>
                <a:schemeClr val="bg1"/>
              </a:solidFill>
              <a:cs typeface="B Nazanin" pitchFamily="2" charset="-78"/>
            </a:endParaRPr>
          </a:p>
          <a:p>
            <a:pPr algn="r"/>
            <a:r>
              <a:rPr lang="fa-IR" sz="2000" b="1" dirty="0" smtClean="0">
                <a:solidFill>
                  <a:schemeClr val="bg1"/>
                </a:solidFill>
                <a:cs typeface="B Nazanin" pitchFamily="2" charset="-78"/>
              </a:rPr>
              <a:t>5- عصار خانه ی بازار حسین آباد : این عصار خانه در نزدیکی دروازه ی  حسین آباد قرار داشت و حدود شصت سال قبل ویران شد.</a:t>
            </a:r>
          </a:p>
          <a:p>
            <a:pPr algn="r"/>
            <a:endParaRPr lang="fa-IR" sz="2000" b="1" dirty="0" smtClean="0">
              <a:solidFill>
                <a:schemeClr val="bg1"/>
              </a:solidFill>
              <a:cs typeface="B Nazanin" pitchFamily="2" charset="-78"/>
            </a:endParaRPr>
          </a:p>
          <a:p>
            <a:pPr algn="r"/>
            <a:r>
              <a:rPr lang="fa-IR" sz="2000" b="1" dirty="0" smtClean="0">
                <a:solidFill>
                  <a:schemeClr val="bg1"/>
                </a:solidFill>
                <a:cs typeface="B Nazanin" pitchFamily="2" charset="-78"/>
              </a:rPr>
              <a:t>6- عصار خانه ی بید آباد: این عصار خانه در بازار بید آباد و در نزدیکی مسجد و حمام میرزا باقر واقع بود وامروز اثری از آن بر جا نیست.</a:t>
            </a:r>
          </a:p>
          <a:p>
            <a:pPr algn="r"/>
            <a:endParaRPr lang="fa-IR" sz="2000" b="1" dirty="0" smtClean="0">
              <a:solidFill>
                <a:schemeClr val="bg1"/>
              </a:solidFill>
              <a:cs typeface="B Nazanin" pitchFamily="2" charset="-78"/>
            </a:endParaRPr>
          </a:p>
          <a:p>
            <a:pPr algn="r"/>
            <a:r>
              <a:rPr lang="fa-IR" sz="2000" b="1" dirty="0" smtClean="0">
                <a:solidFill>
                  <a:schemeClr val="bg1"/>
                </a:solidFill>
                <a:cs typeface="B Nazanin" pitchFamily="2" charset="-78"/>
              </a:rPr>
              <a:t>7- عصار خانه ی بازار گلشن: این عصار خانه در محلی مجاور سرای فخر دایر بود و حدود هشتاد سال پیش ویران شد.</a:t>
            </a:r>
          </a:p>
          <a:p>
            <a:pPr algn="r"/>
            <a:endParaRPr lang="fa-IR" sz="2000" b="1" dirty="0" smtClean="0">
              <a:solidFill>
                <a:schemeClr val="bg1"/>
              </a:solidFill>
              <a:cs typeface="B Nazanin" pitchFamily="2" charset="-78"/>
            </a:endParaRPr>
          </a:p>
          <a:p>
            <a:pPr algn="r"/>
            <a:r>
              <a:rPr lang="fa-IR" sz="2000" b="1" dirty="0" smtClean="0">
                <a:solidFill>
                  <a:schemeClr val="bg1"/>
                </a:solidFill>
                <a:cs typeface="B Nazanin" pitchFamily="2" charset="-78"/>
              </a:rPr>
              <a:t>8-عصارخانه ی چهار سوی شیرازی ها که امروز تنها نامی از آن بر جای مانده است.</a:t>
            </a:r>
          </a:p>
          <a:p>
            <a:pPr algn="r" rtl="1">
              <a:lnSpc>
                <a:spcPct val="80000"/>
              </a:lnSpc>
            </a:pPr>
            <a:endParaRPr lang="en-US" sz="2000" b="1" dirty="0" smtClean="0">
              <a:solidFill>
                <a:schemeClr val="bg1"/>
              </a:solidFill>
              <a:cs typeface="B Nazanin" pitchFamily="2" charset="-78"/>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2400" y="1066800"/>
            <a:ext cx="8610600" cy="5626156"/>
          </a:xfrm>
          <a:prstGeom prst="rect">
            <a:avLst/>
          </a:prstGeom>
        </p:spPr>
        <p:txBody>
          <a:bodyPr wrap="square">
            <a:spAutoFit/>
          </a:bodyPr>
          <a:lstStyle/>
          <a:p>
            <a:pPr algn="r" rtl="1">
              <a:lnSpc>
                <a:spcPct val="80000"/>
              </a:lnSpc>
            </a:pPr>
            <a:r>
              <a:rPr lang="fa-IR" sz="2000" b="1" dirty="0" smtClean="0">
                <a:solidFill>
                  <a:schemeClr val="bg1">
                    <a:lumMod val="95000"/>
                  </a:schemeClr>
                </a:solidFill>
                <a:cs typeface="B Nazanin" pitchFamily="2" charset="-78"/>
              </a:rPr>
              <a:t>خارج از شهر تاریخی اصفهان نیز عصارخانه های فراوانی وجود داشت که پاره ای از آنها پابر جاست. از جمله می توان عصارخانه ی بزرگ بن اصفهان سِِِِِده (همایون شهر) که مجاور چارسوی بازار است، نامبرده سنگ این عصارخانه را از بازار عریان آورده اند.</a:t>
            </a:r>
          </a:p>
          <a:p>
            <a:pPr algn="r" rtl="1">
              <a:lnSpc>
                <a:spcPct val="80000"/>
              </a:lnSpc>
            </a:pPr>
            <a:endParaRPr lang="fa-IR" sz="2000" b="1" dirty="0" smtClean="0">
              <a:solidFill>
                <a:schemeClr val="bg1">
                  <a:lumMod val="95000"/>
                </a:schemeClr>
              </a:solidFill>
              <a:cs typeface="B Nazanin" pitchFamily="2" charset="-78"/>
            </a:endParaRPr>
          </a:p>
          <a:p>
            <a:pPr algn="r" rtl="1">
              <a:lnSpc>
                <a:spcPct val="80000"/>
              </a:lnSpc>
            </a:pPr>
            <a:r>
              <a:rPr lang="fa-IR" sz="2000" b="1" dirty="0" smtClean="0">
                <a:solidFill>
                  <a:schemeClr val="bg1">
                    <a:lumMod val="95000"/>
                  </a:schemeClr>
                </a:solidFill>
                <a:cs typeface="B Nazanin" pitchFamily="2" charset="-78"/>
              </a:rPr>
              <a:t>در نجف آباد نیز ده کارخانه عصاری به این شرح وجود دارد .</a:t>
            </a:r>
          </a:p>
          <a:p>
            <a:pPr algn="r">
              <a:lnSpc>
                <a:spcPct val="90000"/>
              </a:lnSpc>
              <a:defRPr/>
            </a:pPr>
            <a:endParaRPr lang="fa-IR" sz="2000" b="1" dirty="0" smtClean="0">
              <a:solidFill>
                <a:schemeClr val="bg1"/>
              </a:solidFill>
              <a:cs typeface="B Nazanin" pitchFamily="2" charset="-78"/>
            </a:endParaRPr>
          </a:p>
          <a:p>
            <a:pPr algn="r">
              <a:lnSpc>
                <a:spcPct val="90000"/>
              </a:lnSpc>
              <a:defRPr/>
            </a:pPr>
            <a:r>
              <a:rPr lang="fa-IR" sz="2000" b="1" dirty="0" smtClean="0">
                <a:solidFill>
                  <a:schemeClr val="bg1"/>
                </a:solidFill>
                <a:cs typeface="B Nazanin" pitchFamily="2" charset="-78"/>
              </a:rPr>
              <a:t>در گذشته در محل تیران و کرون نیز عصارخانه بزرگی وجود داشت که از میان رفته است. </a:t>
            </a:r>
          </a:p>
          <a:p>
            <a:pPr algn="r">
              <a:lnSpc>
                <a:spcPct val="90000"/>
              </a:lnSpc>
              <a:defRPr/>
            </a:pPr>
            <a:endParaRPr lang="fa-IR" sz="2000" b="1" dirty="0" smtClean="0">
              <a:solidFill>
                <a:schemeClr val="bg1"/>
              </a:solidFill>
              <a:cs typeface="B Nazanin" pitchFamily="2" charset="-78"/>
            </a:endParaRPr>
          </a:p>
          <a:p>
            <a:pPr algn="r">
              <a:lnSpc>
                <a:spcPct val="90000"/>
              </a:lnSpc>
              <a:defRPr/>
            </a:pPr>
            <a:r>
              <a:rPr lang="fa-IR" sz="2000" b="1" dirty="0" smtClean="0">
                <a:solidFill>
                  <a:schemeClr val="bg1"/>
                </a:solidFill>
                <a:cs typeface="B Nazanin" pitchFamily="2" charset="-78"/>
              </a:rPr>
              <a:t>تا چند سال قبل عصارخانه بزرگی در قهدریجان، بوده که به عمد ویا بواسطه ی بی توجهی نابود شده است.</a:t>
            </a:r>
          </a:p>
          <a:p>
            <a:pPr algn="r">
              <a:lnSpc>
                <a:spcPct val="90000"/>
              </a:lnSpc>
              <a:defRPr/>
            </a:pPr>
            <a:r>
              <a:rPr lang="fa-IR" sz="2000" b="1" dirty="0" smtClean="0">
                <a:solidFill>
                  <a:schemeClr val="bg1"/>
                </a:solidFill>
                <a:cs typeface="B Nazanin" pitchFamily="2" charset="-78"/>
              </a:rPr>
              <a:t>در شهرکرد هنوزچند عصارخانه وجود دارد ودر قهوه رخ عصارخانه ی بسیار زیبای سید حسین در دامنه ی کوهی با هیمنه و جلال خاص،به چشم می آید.سنگ بزرگ و زیبای این عصارخانه را از میدان هاتف آورده اند.بر روی سنگ عصارخانه سید حسین اشعار نغزی حجاری شده است واز جمله این بیت:</a:t>
            </a:r>
          </a:p>
          <a:p>
            <a:pPr algn="r">
              <a:lnSpc>
                <a:spcPct val="90000"/>
              </a:lnSpc>
              <a:defRPr/>
            </a:pPr>
            <a:r>
              <a:rPr lang="fa-IR" sz="2000" b="1" dirty="0" smtClean="0">
                <a:solidFill>
                  <a:schemeClr val="bg1"/>
                </a:solidFill>
                <a:cs typeface="B Nazanin" pitchFamily="2" charset="-78"/>
              </a:rPr>
              <a:t>غرض نقشی است که از ما باز ماند</a:t>
            </a:r>
          </a:p>
          <a:p>
            <a:pPr algn="r">
              <a:lnSpc>
                <a:spcPct val="90000"/>
              </a:lnSpc>
              <a:defRPr/>
            </a:pPr>
            <a:r>
              <a:rPr lang="fa-IR" sz="2000" b="1" dirty="0" smtClean="0">
                <a:solidFill>
                  <a:schemeClr val="bg1"/>
                </a:solidFill>
                <a:cs typeface="B Nazanin" pitchFamily="2" charset="-78"/>
              </a:rPr>
              <a:t>که هستی را نمی بینم بقایی</a:t>
            </a:r>
          </a:p>
          <a:p>
            <a:pPr algn="r" rtl="1">
              <a:lnSpc>
                <a:spcPct val="80000"/>
              </a:lnSpc>
            </a:pPr>
            <a:endParaRPr lang="fa-IR" sz="2000" dirty="0" smtClean="0">
              <a:solidFill>
                <a:schemeClr val="bg1"/>
              </a:solidFill>
              <a:cs typeface="B Nazanin" pitchFamily="2" charset="-78"/>
            </a:endParaRPr>
          </a:p>
          <a:p>
            <a:pPr algn="r" rtl="1">
              <a:lnSpc>
                <a:spcPct val="80000"/>
              </a:lnSpc>
            </a:pPr>
            <a:r>
              <a:rPr lang="fa-IR" sz="2000" dirty="0" smtClean="0">
                <a:solidFill>
                  <a:schemeClr val="bg1"/>
                </a:solidFill>
                <a:cs typeface="B Nazanin" pitchFamily="2" charset="-78"/>
              </a:rPr>
              <a:t>در اطراف شهر رضا نیز عصارخانه های زیادی وجود داشته است و از قرار معلوم در خود شهر چهار عصارخانه باقی است که معروفترین آنها حاجی حسین نام دارد . به علاوه ، در گلپایگان عصارخانه های کهن یافت می شود و در اردستان و زواره  ویرانه های چند عصارخانه وجو د دارد </a:t>
            </a:r>
            <a:r>
              <a:rPr lang="fa-IR" sz="2000" dirty="0" smtClean="0">
                <a:solidFill>
                  <a:srgbClr val="DDDDDD"/>
                </a:solidFill>
                <a:cs typeface="B Mitra" pitchFamily="2" charset="-78"/>
              </a:rPr>
              <a:t>.</a:t>
            </a:r>
            <a:endParaRPr lang="fa-IR" sz="2000" b="1" dirty="0" smtClean="0">
              <a:solidFill>
                <a:schemeClr val="bg1"/>
              </a:solidFill>
              <a:cs typeface="B Nazanin" pitchFamily="2" charset="-78"/>
            </a:endParaRPr>
          </a:p>
          <a:p>
            <a:pPr algn="r" rtl="1">
              <a:lnSpc>
                <a:spcPct val="80000"/>
              </a:lnSpc>
            </a:pPr>
            <a:endParaRPr lang="en-US" sz="2200" b="1" dirty="0" smtClean="0">
              <a:solidFill>
                <a:schemeClr val="bg1"/>
              </a:solidFill>
              <a:cs typeface="B Nazanin" pitchFamily="2" charset="-78"/>
            </a:endParaRPr>
          </a:p>
        </p:txBody>
      </p:sp>
      <p:sp>
        <p:nvSpPr>
          <p:cNvPr id="6" name="Rectangle 5"/>
          <p:cNvSpPr/>
          <p:nvPr/>
        </p:nvSpPr>
        <p:spPr>
          <a:xfrm>
            <a:off x="5685754" y="304800"/>
            <a:ext cx="3124573" cy="615553"/>
          </a:xfrm>
          <a:prstGeom prst="rect">
            <a:avLst/>
          </a:prstGeom>
        </p:spPr>
        <p:txBody>
          <a:bodyPr wrap="none">
            <a:spAutoFit/>
          </a:bodyPr>
          <a:lstStyle/>
          <a:p>
            <a:pPr algn="r" rtl="1">
              <a:lnSpc>
                <a:spcPct val="80000"/>
              </a:lnSpc>
            </a:pPr>
            <a:r>
              <a:rPr lang="fa-IR" sz="4000" dirty="0" smtClean="0">
                <a:cs typeface="B Nazanin" pitchFamily="2" charset="-78"/>
              </a:rPr>
              <a:t>دیگر عصارخانه ها :</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524000" y="2498872"/>
            <a:ext cx="6043642" cy="1311128"/>
          </a:xfrm>
          <a:prstGeom prst="rect">
            <a:avLst/>
          </a:prstGeom>
        </p:spPr>
        <p:txBody>
          <a:bodyPr wrap="none">
            <a:spAutoFit/>
          </a:bodyPr>
          <a:lstStyle/>
          <a:p>
            <a:pPr algn="ctr" rtl="1">
              <a:lnSpc>
                <a:spcPct val="80000"/>
              </a:lnSpc>
            </a:pPr>
            <a:r>
              <a:rPr lang="fa-IR" sz="4800" dirty="0" smtClean="0">
                <a:cs typeface="B Nazanin" pitchFamily="2" charset="-78"/>
              </a:rPr>
              <a:t>تصاویری ازابزار مورد استفاده در</a:t>
            </a:r>
          </a:p>
          <a:p>
            <a:pPr algn="ctr" rtl="1">
              <a:lnSpc>
                <a:spcPct val="80000"/>
              </a:lnSpc>
            </a:pPr>
            <a:r>
              <a:rPr lang="fa-IR" sz="4800" dirty="0" smtClean="0">
                <a:cs typeface="B Nazanin" pitchFamily="2" charset="-78"/>
              </a:rPr>
              <a:t> عصار خانه</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295400" y="5562600"/>
            <a:ext cx="6785833" cy="649409"/>
          </a:xfrm>
          <a:prstGeom prst="rect">
            <a:avLst/>
          </a:prstGeom>
        </p:spPr>
        <p:txBody>
          <a:bodyPr wrap="none">
            <a:spAutoFit/>
          </a:bodyPr>
          <a:lstStyle/>
          <a:p>
            <a:pPr algn="ctr" rtl="1">
              <a:lnSpc>
                <a:spcPct val="80000"/>
              </a:lnSpc>
            </a:pPr>
            <a:r>
              <a:rPr lang="fa-IR" sz="2400" b="1" dirty="0" smtClean="0">
                <a:cs typeface="B Nazanin" pitchFamily="2" charset="-78"/>
              </a:rPr>
              <a:t>گاو صندوق عصاری: </a:t>
            </a:r>
            <a:r>
              <a:rPr lang="fa-IR" sz="2000" b="1" dirty="0" smtClean="0">
                <a:solidFill>
                  <a:schemeClr val="bg1"/>
                </a:solidFill>
                <a:cs typeface="B Nazanin" pitchFamily="2" charset="-78"/>
              </a:rPr>
              <a:t>در آمد روزمره ی عصاری داخل آن نگهداری می شد.</a:t>
            </a:r>
            <a:endParaRPr lang="en-US" sz="2000" b="1" dirty="0" smtClean="0">
              <a:solidFill>
                <a:schemeClr val="bg1"/>
              </a:solidFill>
              <a:cs typeface="B Nazanin" pitchFamily="2" charset="-78"/>
            </a:endParaRPr>
          </a:p>
          <a:p>
            <a:pPr algn="ctr" rtl="1">
              <a:lnSpc>
                <a:spcPct val="80000"/>
              </a:lnSpc>
            </a:pPr>
            <a:endParaRPr lang="fa-IR" sz="2000" b="1" dirty="0" smtClean="0">
              <a:cs typeface="B Nazanin" pitchFamily="2" charset="-78"/>
            </a:endParaRPr>
          </a:p>
        </p:txBody>
      </p:sp>
      <p:pic>
        <p:nvPicPr>
          <p:cNvPr id="3" name="Picture 2" descr="Picture13.jpg"/>
          <p:cNvPicPr>
            <a:picLocks noChangeAspect="1"/>
          </p:cNvPicPr>
          <p:nvPr/>
        </p:nvPicPr>
        <p:blipFill>
          <a:blip r:embed="rId3"/>
          <a:stretch>
            <a:fillRect/>
          </a:stretch>
        </p:blipFill>
        <p:spPr>
          <a:xfrm>
            <a:off x="1143000" y="609600"/>
            <a:ext cx="6724185" cy="459486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81000" y="760035"/>
            <a:ext cx="8534400" cy="3354765"/>
          </a:xfrm>
          <a:prstGeom prst="rect">
            <a:avLst/>
          </a:prstGeom>
        </p:spPr>
        <p:txBody>
          <a:bodyPr wrap="square">
            <a:spAutoFit/>
          </a:bodyPr>
          <a:lstStyle/>
          <a:p>
            <a:pPr algn="r">
              <a:defRPr/>
            </a:pPr>
            <a:r>
              <a:rPr lang="fa-IR" sz="2000" b="1" dirty="0" smtClean="0">
                <a:solidFill>
                  <a:schemeClr val="bg1"/>
                </a:solidFill>
                <a:cs typeface="B Nazanin" pitchFamily="2" charset="-78"/>
              </a:rPr>
              <a:t>از نیازهای دیرینه ی بشر روشنایی بود تا به واسطه ی آن از دام ظلمت و تاریکی برهد .با پیشرفت زمان درهر گوشه و کنار راه و رسمی برای مبارزه با عفریت سیاهی شب ایجاد شد، که استفاده از دانه های روغنی یکی ازاین راه ها بود.پیش از آنکه شمع اهمیتی بسزا داشت،لیک بیشتر در خانه ی اعیان و رجال ودرباریان بکار می رفت.  خواجه شمس الدین می گوید:</a:t>
            </a:r>
          </a:p>
          <a:p>
            <a:pPr algn="ctr">
              <a:defRPr/>
            </a:pPr>
            <a:r>
              <a:rPr lang="fa-IR" sz="2800" b="1" dirty="0" smtClean="0">
                <a:solidFill>
                  <a:schemeClr val="bg1"/>
                </a:solidFill>
                <a:cs typeface="B Nazanin" pitchFamily="2" charset="-78"/>
              </a:rPr>
              <a:t>شب تیره چوسرآرم ره پیچ پیچ زلفت </a:t>
            </a:r>
          </a:p>
          <a:p>
            <a:pPr algn="ctr">
              <a:defRPr/>
            </a:pPr>
            <a:r>
              <a:rPr lang="fa-IR" sz="2800" b="1" dirty="0" smtClean="0">
                <a:solidFill>
                  <a:schemeClr val="bg1"/>
                </a:solidFill>
                <a:cs typeface="B Nazanin" pitchFamily="2" charset="-78"/>
              </a:rPr>
              <a:t>                       مگر آنکه شمع رویت بر من چراغ دارد</a:t>
            </a:r>
            <a:endParaRPr lang="en-US" sz="2800" b="1" dirty="0" smtClean="0">
              <a:solidFill>
                <a:schemeClr val="bg1"/>
              </a:solidFill>
              <a:cs typeface="B Nazanin" pitchFamily="2" charset="-78"/>
            </a:endParaRPr>
          </a:p>
          <a:p>
            <a:pPr algn="r">
              <a:defRPr/>
            </a:pPr>
            <a:r>
              <a:rPr lang="fa-IR" sz="2000" b="1" dirty="0" smtClean="0">
                <a:solidFill>
                  <a:schemeClr val="bg1"/>
                </a:solidFill>
                <a:cs typeface="B Nazanin" pitchFamily="2" charset="-78"/>
              </a:rPr>
              <a:t>بی تردید عوام ،در شهر و روستا،استفاده از روشنایی دانه های روغنی را برتر می شمردند و بررسی دقیق آثار باستانی ،گواه این مدعاست که روغن چراغ بزرگترین عامل موُثر در تأمین روشنایی مورد نیاز مردم بوده است.</a:t>
            </a:r>
            <a:endParaRPr lang="en-US" sz="2000" b="1" dirty="0" smtClean="0">
              <a:solidFill>
                <a:schemeClr val="bg1"/>
              </a:solidFill>
              <a:cs typeface="B Nazanin" pitchFamily="2" charset="-78"/>
            </a:endParaRPr>
          </a:p>
          <a:p>
            <a:pPr algn="just" rtl="1">
              <a:lnSpc>
                <a:spcPct val="80000"/>
              </a:lnSpc>
            </a:pPr>
            <a:endParaRPr lang="en-US" sz="2000" b="1" dirty="0" smtClean="0">
              <a:solidFill>
                <a:schemeClr val="bg1"/>
              </a:solidFill>
              <a:cs typeface="B Nazanin" pitchFamily="2" charset="-78"/>
            </a:endParaRPr>
          </a:p>
        </p:txBody>
      </p:sp>
      <p:pic>
        <p:nvPicPr>
          <p:cNvPr id="4" name="Picture 3" descr="Picture7.jpg"/>
          <p:cNvPicPr>
            <a:picLocks noChangeAspect="1"/>
          </p:cNvPicPr>
          <p:nvPr/>
        </p:nvPicPr>
        <p:blipFill>
          <a:blip r:embed="rId3"/>
          <a:stretch>
            <a:fillRect/>
          </a:stretch>
        </p:blipFill>
        <p:spPr>
          <a:xfrm>
            <a:off x="1235081" y="3581400"/>
            <a:ext cx="2270119" cy="2771775"/>
          </a:xfrm>
          <a:prstGeom prst="rect">
            <a:avLst/>
          </a:prstGeom>
        </p:spPr>
      </p:pic>
      <p:pic>
        <p:nvPicPr>
          <p:cNvPr id="7" name="Picture 6" descr="Picture8.jpg"/>
          <p:cNvPicPr>
            <a:picLocks noChangeAspect="1"/>
          </p:cNvPicPr>
          <p:nvPr/>
        </p:nvPicPr>
        <p:blipFill>
          <a:blip r:embed="rId4"/>
          <a:stretch>
            <a:fillRect/>
          </a:stretch>
        </p:blipFill>
        <p:spPr>
          <a:xfrm>
            <a:off x="4648200" y="3505200"/>
            <a:ext cx="2298458" cy="2847975"/>
          </a:xfrm>
          <a:prstGeom prst="rect">
            <a:avLst/>
          </a:prstGeom>
        </p:spPr>
      </p:pic>
      <p:sp>
        <p:nvSpPr>
          <p:cNvPr id="8" name="Rectangle 7"/>
          <p:cNvSpPr/>
          <p:nvPr/>
        </p:nvSpPr>
        <p:spPr>
          <a:xfrm>
            <a:off x="5181600" y="228600"/>
            <a:ext cx="3512500" cy="615553"/>
          </a:xfrm>
          <a:prstGeom prst="rect">
            <a:avLst/>
          </a:prstGeom>
        </p:spPr>
        <p:txBody>
          <a:bodyPr wrap="none">
            <a:spAutoFit/>
          </a:bodyPr>
          <a:lstStyle/>
          <a:p>
            <a:pPr algn="r" rtl="1">
              <a:lnSpc>
                <a:spcPct val="80000"/>
              </a:lnSpc>
            </a:pPr>
            <a:r>
              <a:rPr lang="fa-IR" sz="4000" dirty="0" smtClean="0">
                <a:cs typeface="B Nazanin" pitchFamily="2" charset="-78"/>
              </a:rPr>
              <a:t>پیدایش عصار خانه ها</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14.jpg"/>
          <p:cNvPicPr>
            <a:picLocks noChangeAspect="1"/>
          </p:cNvPicPr>
          <p:nvPr/>
        </p:nvPicPr>
        <p:blipFill>
          <a:blip r:embed="rId3"/>
          <a:stretch>
            <a:fillRect/>
          </a:stretch>
        </p:blipFill>
        <p:spPr>
          <a:xfrm>
            <a:off x="457200" y="533400"/>
            <a:ext cx="3962400" cy="2973859"/>
          </a:xfrm>
          <a:prstGeom prst="rect">
            <a:avLst/>
          </a:prstGeom>
        </p:spPr>
      </p:pic>
      <p:pic>
        <p:nvPicPr>
          <p:cNvPr id="5" name="Picture 4" descr="Picture15.jpg"/>
          <p:cNvPicPr>
            <a:picLocks noChangeAspect="1"/>
          </p:cNvPicPr>
          <p:nvPr/>
        </p:nvPicPr>
        <p:blipFill>
          <a:blip r:embed="rId4"/>
          <a:stretch>
            <a:fillRect/>
          </a:stretch>
        </p:blipFill>
        <p:spPr>
          <a:xfrm>
            <a:off x="4495800" y="3200400"/>
            <a:ext cx="4162715" cy="3124200"/>
          </a:xfrm>
          <a:prstGeom prst="rect">
            <a:avLst/>
          </a:prstGeom>
        </p:spPr>
      </p:pic>
      <p:sp>
        <p:nvSpPr>
          <p:cNvPr id="7" name="Rectangle 6"/>
          <p:cNvSpPr/>
          <p:nvPr/>
        </p:nvSpPr>
        <p:spPr>
          <a:xfrm>
            <a:off x="5715000" y="1066800"/>
            <a:ext cx="2832827" cy="584775"/>
          </a:xfrm>
          <a:prstGeom prst="rect">
            <a:avLst/>
          </a:prstGeom>
        </p:spPr>
        <p:txBody>
          <a:bodyPr wrap="none">
            <a:spAutoFit/>
          </a:bodyPr>
          <a:lstStyle/>
          <a:p>
            <a:r>
              <a:rPr lang="fa-IR" sz="3200" b="1" dirty="0" smtClean="0">
                <a:cs typeface="B Nazanin" pitchFamily="2" charset="-78"/>
              </a:rPr>
              <a:t>گاو صندوق عصاری</a:t>
            </a:r>
            <a:endParaRPr lang="fa-IR" sz="3200"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362200" y="5257800"/>
            <a:ext cx="3900427" cy="458587"/>
          </a:xfrm>
          <a:prstGeom prst="rect">
            <a:avLst/>
          </a:prstGeom>
        </p:spPr>
        <p:txBody>
          <a:bodyPr wrap="none">
            <a:spAutoFit/>
          </a:bodyPr>
          <a:lstStyle/>
          <a:p>
            <a:pPr algn="ctr" rtl="1">
              <a:lnSpc>
                <a:spcPct val="80000"/>
              </a:lnSpc>
            </a:pPr>
            <a:r>
              <a:rPr lang="fa-IR" sz="2800" dirty="0" smtClean="0">
                <a:cs typeface="B Titr" pitchFamily="2" charset="-78"/>
              </a:rPr>
              <a:t>خمره: </a:t>
            </a:r>
            <a:r>
              <a:rPr lang="fa-IR" sz="2800" dirty="0" smtClean="0">
                <a:solidFill>
                  <a:schemeClr val="bg1"/>
                </a:solidFill>
                <a:cs typeface="B Titr" pitchFamily="2" charset="-78"/>
              </a:rPr>
              <a:t>(محل نگهداری روغن)</a:t>
            </a:r>
            <a:endParaRPr lang="fa-IR" sz="2800" b="1" dirty="0" smtClean="0">
              <a:solidFill>
                <a:schemeClr val="bg1"/>
              </a:solidFill>
              <a:cs typeface="B Nazanin" pitchFamily="2" charset="-78"/>
            </a:endParaRPr>
          </a:p>
        </p:txBody>
      </p:sp>
      <p:pic>
        <p:nvPicPr>
          <p:cNvPr id="4" name="Picture 3" descr="Picture16.jpg"/>
          <p:cNvPicPr>
            <a:picLocks noChangeAspect="1"/>
          </p:cNvPicPr>
          <p:nvPr/>
        </p:nvPicPr>
        <p:blipFill>
          <a:blip r:embed="rId3"/>
          <a:stretch>
            <a:fillRect/>
          </a:stretch>
        </p:blipFill>
        <p:spPr>
          <a:xfrm>
            <a:off x="304800" y="838200"/>
            <a:ext cx="3772547" cy="3710779"/>
          </a:xfrm>
          <a:prstGeom prst="rect">
            <a:avLst/>
          </a:prstGeom>
        </p:spPr>
      </p:pic>
      <p:pic>
        <p:nvPicPr>
          <p:cNvPr id="5" name="Picture 4" descr="Picture17.jpg"/>
          <p:cNvPicPr>
            <a:picLocks noChangeAspect="1"/>
          </p:cNvPicPr>
          <p:nvPr/>
        </p:nvPicPr>
        <p:blipFill>
          <a:blip r:embed="rId4"/>
          <a:stretch>
            <a:fillRect/>
          </a:stretch>
        </p:blipFill>
        <p:spPr>
          <a:xfrm>
            <a:off x="4343400" y="914400"/>
            <a:ext cx="4495800" cy="3374187"/>
          </a:xfrm>
          <a:prstGeom prst="rect">
            <a:avLst/>
          </a:prstGeom>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05161" y="5334000"/>
            <a:ext cx="8504316" cy="846386"/>
          </a:xfrm>
          <a:prstGeom prst="rect">
            <a:avLst/>
          </a:prstGeom>
        </p:spPr>
        <p:txBody>
          <a:bodyPr wrap="none">
            <a:spAutoFit/>
          </a:bodyPr>
          <a:lstStyle/>
          <a:p>
            <a:pPr algn="r" rtl="1">
              <a:lnSpc>
                <a:spcPct val="80000"/>
              </a:lnSpc>
            </a:pPr>
            <a:r>
              <a:rPr lang="fa-IR" sz="2000" dirty="0" smtClean="0">
                <a:cs typeface="B Titr" pitchFamily="2" charset="-78"/>
              </a:rPr>
              <a:t>گرمخانه : </a:t>
            </a:r>
            <a:r>
              <a:rPr lang="fa-IR" sz="2000" dirty="0" smtClean="0">
                <a:solidFill>
                  <a:schemeClr val="bg1"/>
                </a:solidFill>
                <a:cs typeface="B Titr" pitchFamily="2" charset="-78"/>
              </a:rPr>
              <a:t>دارای حفره ای است که دانه های روغنی را از طبقه ی بالا به پایین انتقال می دادند.</a:t>
            </a:r>
          </a:p>
          <a:p>
            <a:pPr algn="r" rtl="1">
              <a:lnSpc>
                <a:spcPct val="80000"/>
              </a:lnSpc>
            </a:pPr>
            <a:r>
              <a:rPr lang="fa-IR" sz="2000" dirty="0" smtClean="0">
                <a:solidFill>
                  <a:schemeClr val="bg1"/>
                </a:solidFill>
                <a:cs typeface="B Titr" pitchFamily="2" charset="-78"/>
              </a:rPr>
              <a:t> داخل سقف سوراخهایی تعبیه شده که همان عمل تصفیه را انجام می داده است.</a:t>
            </a:r>
            <a:endParaRPr lang="en-US" sz="2000" dirty="0" smtClean="0">
              <a:solidFill>
                <a:schemeClr val="bg1"/>
              </a:solidFill>
              <a:cs typeface="B Titr" pitchFamily="2" charset="-78"/>
            </a:endParaRPr>
          </a:p>
          <a:p>
            <a:pPr algn="r" rtl="1">
              <a:lnSpc>
                <a:spcPct val="80000"/>
              </a:lnSpc>
            </a:pPr>
            <a:endParaRPr lang="fa-IR" sz="2000" b="1" dirty="0" smtClean="0">
              <a:cs typeface="B Nazanin" pitchFamily="2" charset="-78"/>
            </a:endParaRPr>
          </a:p>
        </p:txBody>
      </p:sp>
      <p:pic>
        <p:nvPicPr>
          <p:cNvPr id="4" name="Picture 3" descr="Picture18.jpg"/>
          <p:cNvPicPr>
            <a:picLocks noChangeAspect="1"/>
          </p:cNvPicPr>
          <p:nvPr/>
        </p:nvPicPr>
        <p:blipFill>
          <a:blip r:embed="rId3"/>
          <a:stretch>
            <a:fillRect/>
          </a:stretch>
        </p:blipFill>
        <p:spPr>
          <a:xfrm>
            <a:off x="1066800" y="609600"/>
            <a:ext cx="7280988" cy="4317330"/>
          </a:xfrm>
          <a:prstGeom prst="rect">
            <a:avLst/>
          </a:prstGeom>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600200" y="4495800"/>
            <a:ext cx="1225244" cy="437043"/>
          </a:xfrm>
          <a:prstGeom prst="rect">
            <a:avLst/>
          </a:prstGeom>
        </p:spPr>
        <p:txBody>
          <a:bodyPr wrap="square">
            <a:spAutoFit/>
          </a:bodyPr>
          <a:lstStyle/>
          <a:p>
            <a:pPr algn="r" rtl="1">
              <a:lnSpc>
                <a:spcPct val="80000"/>
              </a:lnSpc>
            </a:pPr>
            <a:r>
              <a:rPr lang="fa-IR" sz="2800" b="1" dirty="0" smtClean="0">
                <a:cs typeface="B Titr" pitchFamily="2" charset="-78"/>
              </a:rPr>
              <a:t>گرمخانه</a:t>
            </a:r>
            <a:endParaRPr lang="fa-IR" sz="2800" b="1" dirty="0" smtClean="0">
              <a:cs typeface="B Nazanin" pitchFamily="2" charset="-78"/>
            </a:endParaRPr>
          </a:p>
        </p:txBody>
      </p:sp>
      <p:pic>
        <p:nvPicPr>
          <p:cNvPr id="5" name="Picture 4" descr="Picture20.jpg"/>
          <p:cNvPicPr>
            <a:picLocks noChangeAspect="1"/>
          </p:cNvPicPr>
          <p:nvPr/>
        </p:nvPicPr>
        <p:blipFill>
          <a:blip r:embed="rId3"/>
          <a:stretch>
            <a:fillRect/>
          </a:stretch>
        </p:blipFill>
        <p:spPr>
          <a:xfrm>
            <a:off x="304800" y="228600"/>
            <a:ext cx="4365775" cy="3276600"/>
          </a:xfrm>
          <a:prstGeom prst="rect">
            <a:avLst/>
          </a:prstGeom>
        </p:spPr>
      </p:pic>
      <p:pic>
        <p:nvPicPr>
          <p:cNvPr id="7" name="Picture 6" descr="Picture19.jpg"/>
          <p:cNvPicPr>
            <a:picLocks noChangeAspect="1"/>
          </p:cNvPicPr>
          <p:nvPr/>
        </p:nvPicPr>
        <p:blipFill>
          <a:blip r:embed="rId4"/>
          <a:stretch>
            <a:fillRect/>
          </a:stretch>
        </p:blipFill>
        <p:spPr>
          <a:xfrm>
            <a:off x="4235047" y="3581400"/>
            <a:ext cx="4531957" cy="3048000"/>
          </a:xfrm>
          <a:prstGeom prst="rect">
            <a:avLst/>
          </a:prstGeom>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752600" y="4648200"/>
            <a:ext cx="976614" cy="600164"/>
          </a:xfrm>
          <a:prstGeom prst="rect">
            <a:avLst/>
          </a:prstGeom>
        </p:spPr>
        <p:txBody>
          <a:bodyPr wrap="none">
            <a:spAutoFit/>
          </a:bodyPr>
          <a:lstStyle/>
          <a:p>
            <a:pPr algn="r" rtl="1">
              <a:lnSpc>
                <a:spcPct val="80000"/>
              </a:lnSpc>
            </a:pPr>
            <a:r>
              <a:rPr lang="fa-IR" sz="2000" dirty="0" smtClean="0">
                <a:cs typeface="B Titr" pitchFamily="2" charset="-78"/>
              </a:rPr>
              <a:t>ارده مال</a:t>
            </a:r>
            <a:endParaRPr lang="en-US" sz="2000" dirty="0" smtClean="0">
              <a:solidFill>
                <a:schemeClr val="bg1"/>
              </a:solidFill>
              <a:cs typeface="B Titr" pitchFamily="2" charset="-78"/>
            </a:endParaRPr>
          </a:p>
          <a:p>
            <a:pPr algn="r" rtl="1">
              <a:lnSpc>
                <a:spcPct val="80000"/>
              </a:lnSpc>
            </a:pPr>
            <a:endParaRPr lang="fa-IR" sz="2000" b="1" dirty="0" smtClean="0">
              <a:cs typeface="B Nazanin" pitchFamily="2" charset="-78"/>
            </a:endParaRPr>
          </a:p>
        </p:txBody>
      </p:sp>
      <p:pic>
        <p:nvPicPr>
          <p:cNvPr id="5" name="Picture 4" descr="Picture21.jpg"/>
          <p:cNvPicPr>
            <a:picLocks noChangeAspect="1"/>
          </p:cNvPicPr>
          <p:nvPr/>
        </p:nvPicPr>
        <p:blipFill>
          <a:blip r:embed="rId3"/>
          <a:stretch>
            <a:fillRect/>
          </a:stretch>
        </p:blipFill>
        <p:spPr>
          <a:xfrm>
            <a:off x="304800" y="304800"/>
            <a:ext cx="4114800" cy="3352800"/>
          </a:xfrm>
          <a:prstGeom prst="rect">
            <a:avLst/>
          </a:prstGeom>
        </p:spPr>
      </p:pic>
      <p:pic>
        <p:nvPicPr>
          <p:cNvPr id="7" name="Picture 6" descr="Picture22.jpg"/>
          <p:cNvPicPr>
            <a:picLocks noChangeAspect="1"/>
          </p:cNvPicPr>
          <p:nvPr/>
        </p:nvPicPr>
        <p:blipFill>
          <a:blip r:embed="rId4"/>
          <a:stretch>
            <a:fillRect/>
          </a:stretch>
        </p:blipFill>
        <p:spPr>
          <a:xfrm>
            <a:off x="4495800" y="3200400"/>
            <a:ext cx="4267200" cy="3202617"/>
          </a:xfrm>
          <a:prstGeom prst="rect">
            <a:avLst/>
          </a:prstGeom>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86200" y="4724400"/>
            <a:ext cx="4854213" cy="994118"/>
          </a:xfrm>
          <a:prstGeom prst="rect">
            <a:avLst/>
          </a:prstGeom>
        </p:spPr>
        <p:txBody>
          <a:bodyPr wrap="none">
            <a:spAutoFit/>
          </a:bodyPr>
          <a:lstStyle/>
          <a:p>
            <a:pPr algn="r" rtl="1">
              <a:lnSpc>
                <a:spcPct val="80000"/>
              </a:lnSpc>
            </a:pPr>
            <a:r>
              <a:rPr lang="fa-IR" sz="3200" b="1" dirty="0" smtClean="0">
                <a:cs typeface="B Nazanin" pitchFamily="2" charset="-78"/>
              </a:rPr>
              <a:t>چرخ دنده: </a:t>
            </a:r>
            <a:r>
              <a:rPr lang="fa-IR" sz="2000" b="1" dirty="0" smtClean="0">
                <a:solidFill>
                  <a:schemeClr val="bg1"/>
                </a:solidFill>
                <a:cs typeface="B Nazanin" pitchFamily="2" charset="-78"/>
              </a:rPr>
              <a:t>چرخ دنده ها از سال 1297 هجری</a:t>
            </a:r>
          </a:p>
          <a:p>
            <a:pPr algn="r" rtl="1">
              <a:lnSpc>
                <a:spcPct val="80000"/>
              </a:lnSpc>
            </a:pPr>
            <a:r>
              <a:rPr lang="fa-IR" sz="2000" b="1" dirty="0" smtClean="0">
                <a:solidFill>
                  <a:schemeClr val="bg1"/>
                </a:solidFill>
                <a:cs typeface="B Nazanin" pitchFamily="2" charset="-78"/>
              </a:rPr>
              <a:t> شمسی وارد کار عصاری گردیده و شتر عصاری به کنار</a:t>
            </a:r>
          </a:p>
          <a:p>
            <a:pPr algn="r" rtl="1">
              <a:lnSpc>
                <a:spcPct val="80000"/>
              </a:lnSpc>
            </a:pPr>
            <a:r>
              <a:rPr lang="fa-IR" sz="2000" b="1" dirty="0" smtClean="0">
                <a:solidFill>
                  <a:schemeClr val="bg1"/>
                </a:solidFill>
                <a:cs typeface="B Nazanin" pitchFamily="2" charset="-78"/>
              </a:rPr>
              <a:t> می رود و این امر با ورود انگلیس صورت می گیرد.</a:t>
            </a:r>
          </a:p>
        </p:txBody>
      </p:sp>
      <p:pic>
        <p:nvPicPr>
          <p:cNvPr id="5" name="Picture 4" descr="Picture23.jpg"/>
          <p:cNvPicPr>
            <a:picLocks noChangeAspect="1"/>
          </p:cNvPicPr>
          <p:nvPr/>
        </p:nvPicPr>
        <p:blipFill>
          <a:blip r:embed="rId3"/>
          <a:stretch>
            <a:fillRect/>
          </a:stretch>
        </p:blipFill>
        <p:spPr>
          <a:xfrm>
            <a:off x="1905000" y="457200"/>
            <a:ext cx="5181600" cy="3456454"/>
          </a:xfrm>
          <a:prstGeom prst="rect">
            <a:avLst/>
          </a:prstGeom>
        </p:spPr>
      </p:pic>
      <p:pic>
        <p:nvPicPr>
          <p:cNvPr id="7" name="Picture 6" descr="Picture24.jpg"/>
          <p:cNvPicPr>
            <a:picLocks noChangeAspect="1"/>
          </p:cNvPicPr>
          <p:nvPr/>
        </p:nvPicPr>
        <p:blipFill>
          <a:blip r:embed="rId4"/>
          <a:stretch>
            <a:fillRect/>
          </a:stretch>
        </p:blipFill>
        <p:spPr>
          <a:xfrm>
            <a:off x="533400" y="4267200"/>
            <a:ext cx="3015225" cy="2262986"/>
          </a:xfrm>
          <a:prstGeom prst="rect">
            <a:avLst/>
          </a:prstGeom>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311820" y="4724400"/>
            <a:ext cx="1428596" cy="510909"/>
          </a:xfrm>
          <a:prstGeom prst="rect">
            <a:avLst/>
          </a:prstGeom>
        </p:spPr>
        <p:txBody>
          <a:bodyPr wrap="none">
            <a:spAutoFit/>
          </a:bodyPr>
          <a:lstStyle/>
          <a:p>
            <a:pPr algn="r" rtl="1">
              <a:lnSpc>
                <a:spcPct val="80000"/>
              </a:lnSpc>
            </a:pPr>
            <a:r>
              <a:rPr lang="fa-IR" sz="3200" b="1" dirty="0" smtClean="0">
                <a:cs typeface="B Nazanin" pitchFamily="2" charset="-78"/>
              </a:rPr>
              <a:t>چرخ چاه</a:t>
            </a:r>
          </a:p>
        </p:txBody>
      </p:sp>
      <p:pic>
        <p:nvPicPr>
          <p:cNvPr id="8" name="Picture 7" descr="Picture25.jpg"/>
          <p:cNvPicPr>
            <a:picLocks noChangeAspect="1"/>
          </p:cNvPicPr>
          <p:nvPr/>
        </p:nvPicPr>
        <p:blipFill>
          <a:blip r:embed="rId3"/>
          <a:stretch>
            <a:fillRect/>
          </a:stretch>
        </p:blipFill>
        <p:spPr>
          <a:xfrm>
            <a:off x="4166421" y="348740"/>
            <a:ext cx="4291013" cy="2842230"/>
          </a:xfrm>
          <a:prstGeom prst="rect">
            <a:avLst/>
          </a:prstGeom>
        </p:spPr>
      </p:pic>
      <p:pic>
        <p:nvPicPr>
          <p:cNvPr id="9" name="Picture 8" descr="Picture26.jpg"/>
          <p:cNvPicPr>
            <a:picLocks noChangeAspect="1"/>
          </p:cNvPicPr>
          <p:nvPr/>
        </p:nvPicPr>
        <p:blipFill>
          <a:blip r:embed="rId4"/>
          <a:stretch>
            <a:fillRect/>
          </a:stretch>
        </p:blipFill>
        <p:spPr>
          <a:xfrm>
            <a:off x="381000" y="3429000"/>
            <a:ext cx="3962400" cy="2973859"/>
          </a:xfrm>
          <a:prstGeom prst="rect">
            <a:avLst/>
          </a:prstGeom>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467600" y="381000"/>
            <a:ext cx="1284326" cy="769441"/>
          </a:xfrm>
          <a:prstGeom prst="rect">
            <a:avLst/>
          </a:prstGeom>
        </p:spPr>
        <p:txBody>
          <a:bodyPr wrap="none">
            <a:spAutoFit/>
          </a:bodyPr>
          <a:lstStyle/>
          <a:p>
            <a:r>
              <a:rPr lang="fa-IR" sz="4400" b="1" dirty="0" smtClean="0">
                <a:ln w="18415" cmpd="sng">
                  <a:solidFill>
                    <a:srgbClr val="333333"/>
                  </a:solidFill>
                  <a:prstDash val="solid"/>
                </a:ln>
                <a:solidFill>
                  <a:srgbClr val="3F3F3F"/>
                </a:solidFill>
                <a:effectLst>
                  <a:outerShdw blurRad="63500" dir="3600000" algn="tl" rotWithShape="0">
                    <a:srgbClr val="000000">
                      <a:alpha val="70000"/>
                    </a:srgbClr>
                  </a:outerShdw>
                </a:effectLst>
                <a:cs typeface="2  Zar" pitchFamily="2" charset="-78"/>
              </a:rPr>
              <a:t>منابع:</a:t>
            </a:r>
            <a:endParaRPr lang="en-US" sz="4400" b="1" dirty="0">
              <a:ln w="18415" cmpd="sng">
                <a:solidFill>
                  <a:srgbClr val="333333"/>
                </a:solidFill>
                <a:prstDash val="solid"/>
              </a:ln>
              <a:solidFill>
                <a:srgbClr val="3F3F3F"/>
              </a:solidFill>
              <a:effectLst>
                <a:outerShdw blurRad="63500" dir="3600000" algn="tl" rotWithShape="0">
                  <a:srgbClr val="000000">
                    <a:alpha val="70000"/>
                  </a:srgbClr>
                </a:outerShdw>
              </a:effectLst>
              <a:cs typeface="2  Zar" pitchFamily="2" charset="-78"/>
            </a:endParaRPr>
          </a:p>
        </p:txBody>
      </p:sp>
      <p:sp>
        <p:nvSpPr>
          <p:cNvPr id="9" name="Rectangle 8"/>
          <p:cNvSpPr/>
          <p:nvPr/>
        </p:nvSpPr>
        <p:spPr>
          <a:xfrm>
            <a:off x="2209800" y="1752600"/>
            <a:ext cx="6657592" cy="400110"/>
          </a:xfrm>
          <a:prstGeom prst="rect">
            <a:avLst/>
          </a:prstGeom>
        </p:spPr>
        <p:txBody>
          <a:bodyPr wrap="none">
            <a:spAutoFit/>
          </a:bodyPr>
          <a:lstStyle/>
          <a:p>
            <a:r>
              <a:rPr lang="fa-IR" sz="2000" b="1" dirty="0" smtClean="0">
                <a:solidFill>
                  <a:srgbClr val="3F3F3F"/>
                </a:solidFill>
              </a:rPr>
              <a:t>کتاب عصارخانه های اصفهان . نشریه سازمان میراث فرهنگی و گردشگری .</a:t>
            </a:r>
            <a:endParaRPr lang="en-US" sz="2000" b="1" dirty="0">
              <a:solidFill>
                <a:srgbClr val="3F3F3F"/>
              </a:solidFill>
            </a:endParaRPr>
          </a:p>
        </p:txBody>
      </p:sp>
      <p:sp>
        <p:nvSpPr>
          <p:cNvPr id="12" name="Rectangle 11"/>
          <p:cNvSpPr/>
          <p:nvPr/>
        </p:nvSpPr>
        <p:spPr>
          <a:xfrm>
            <a:off x="1371600" y="1143000"/>
            <a:ext cx="2185278" cy="369332"/>
          </a:xfrm>
          <a:prstGeom prst="rect">
            <a:avLst/>
          </a:prstGeom>
        </p:spPr>
        <p:txBody>
          <a:bodyPr wrap="none">
            <a:spAutoFit/>
          </a:bodyPr>
          <a:lstStyle/>
          <a:p>
            <a:r>
              <a:rPr lang="en-US" dirty="0" smtClean="0">
                <a:solidFill>
                  <a:srgbClr val="3F3F3F"/>
                </a:solidFill>
              </a:rPr>
              <a:t>www.wikipedia.com</a:t>
            </a:r>
            <a:endParaRPr lang="en-US" dirty="0">
              <a:solidFill>
                <a:srgbClr val="3F3F3F"/>
              </a:solidFill>
            </a:endParaRPr>
          </a:p>
        </p:txBody>
      </p:sp>
      <p:sp>
        <p:nvSpPr>
          <p:cNvPr id="10" name="Rectangle 9"/>
          <p:cNvSpPr/>
          <p:nvPr/>
        </p:nvSpPr>
        <p:spPr>
          <a:xfrm>
            <a:off x="6781800" y="2266890"/>
            <a:ext cx="2026517" cy="400110"/>
          </a:xfrm>
          <a:prstGeom prst="rect">
            <a:avLst/>
          </a:prstGeom>
        </p:spPr>
        <p:txBody>
          <a:bodyPr wrap="none">
            <a:spAutoFit/>
          </a:bodyPr>
          <a:lstStyle/>
          <a:p>
            <a:r>
              <a:rPr lang="fa-IR" sz="2000" b="1" dirty="0" smtClean="0">
                <a:solidFill>
                  <a:srgbClr val="3F3F3F"/>
                </a:solidFill>
              </a:rPr>
              <a:t>فرهنگ فارسی معین .</a:t>
            </a:r>
            <a:endParaRPr lang="en-US" sz="2000" b="1" dirty="0">
              <a:solidFill>
                <a:srgbClr val="3F3F3F"/>
              </a:solidFill>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09600" y="457200"/>
            <a:ext cx="8153400" cy="3385542"/>
          </a:xfrm>
          <a:prstGeom prst="rect">
            <a:avLst/>
          </a:prstGeom>
        </p:spPr>
        <p:txBody>
          <a:bodyPr wrap="square">
            <a:spAutoFit/>
          </a:bodyPr>
          <a:lstStyle/>
          <a:p>
            <a:pPr algn="r" rtl="1">
              <a:lnSpc>
                <a:spcPct val="90000"/>
              </a:lnSpc>
              <a:defRPr/>
            </a:pPr>
            <a:r>
              <a:rPr lang="fa-IR" sz="2000" b="1" dirty="0" smtClean="0">
                <a:solidFill>
                  <a:schemeClr val="bg1"/>
                </a:solidFill>
                <a:cs typeface="B Nazanin" pitchFamily="2" charset="-78"/>
              </a:rPr>
              <a:t>در مسجد جامع اصفهان، که از آثار قزون اولیه عصر اسلامی است ، جای چراغ های روغنی فراوانی در دالانها و شبستانها به چشم می خورد وقف نامه های موجود نیزتماما” حاکی از آن است که در گذشته سرمایه های هنگفتی برای تأمین روغن چراغ مساجد وامام زاده ها،اختصاص می دادند .</a:t>
            </a:r>
          </a:p>
          <a:p>
            <a:pPr algn="r" rtl="1">
              <a:lnSpc>
                <a:spcPct val="90000"/>
              </a:lnSpc>
              <a:defRPr/>
            </a:pPr>
            <a:endParaRPr lang="fa-IR" sz="2000" b="1" dirty="0" smtClean="0">
              <a:solidFill>
                <a:schemeClr val="bg1"/>
              </a:solidFill>
              <a:cs typeface="B Nazanin" pitchFamily="2" charset="-78"/>
            </a:endParaRPr>
          </a:p>
          <a:p>
            <a:pPr algn="r" rtl="1">
              <a:lnSpc>
                <a:spcPct val="90000"/>
              </a:lnSpc>
              <a:defRPr/>
            </a:pPr>
            <a:r>
              <a:rPr lang="fa-IR" sz="2000" b="1" dirty="0" smtClean="0">
                <a:solidFill>
                  <a:schemeClr val="bg1"/>
                </a:solidFill>
                <a:cs typeface="B Nazanin" pitchFamily="2" charset="-78"/>
              </a:rPr>
              <a:t>فشار روز افزون احتیاجها، سبب پیدایی کارخانه های پیشرفته شد و اندک اندک عصارخانه شکل گرفت . این نوع کارخانه نخست در اصفهان تأسیس یافت و بعد به نواحی اطراف آن سرایت کرد ، به گونه ای که در استان اصفهان قریب پنجاه کارخانه روغن کشی وجود داشت.</a:t>
            </a:r>
            <a:endParaRPr lang="en-US" sz="2000" b="1" dirty="0" smtClean="0">
              <a:solidFill>
                <a:schemeClr val="bg1"/>
              </a:solidFill>
              <a:cs typeface="B Nazanin" pitchFamily="2" charset="-78"/>
            </a:endParaRPr>
          </a:p>
          <a:p>
            <a:pPr algn="r" rtl="1">
              <a:lnSpc>
                <a:spcPct val="90000"/>
              </a:lnSpc>
              <a:defRPr/>
            </a:pPr>
            <a:endParaRPr lang="fa-IR" sz="2000" b="1" dirty="0" smtClean="0">
              <a:solidFill>
                <a:schemeClr val="bg1"/>
              </a:solidFill>
              <a:cs typeface="B Nazanin" pitchFamily="2" charset="-78"/>
            </a:endParaRPr>
          </a:p>
          <a:p>
            <a:pPr algn="r" rtl="1">
              <a:lnSpc>
                <a:spcPct val="90000"/>
              </a:lnSpc>
              <a:defRPr/>
            </a:pPr>
            <a:endParaRPr lang="fa-IR" sz="2000" b="1" dirty="0" smtClean="0">
              <a:solidFill>
                <a:schemeClr val="bg1"/>
              </a:solidFill>
              <a:cs typeface="B Nazanin" pitchFamily="2" charset="-78"/>
            </a:endParaRPr>
          </a:p>
          <a:p>
            <a:pPr algn="r" rtl="1">
              <a:lnSpc>
                <a:spcPct val="90000"/>
              </a:lnSpc>
              <a:defRPr/>
            </a:pPr>
            <a:endParaRPr lang="en-US" sz="2000" b="1" dirty="0" smtClean="0">
              <a:solidFill>
                <a:schemeClr val="bg1"/>
              </a:solidFill>
              <a:cs typeface="B Nazanin" pitchFamily="2" charset="-78"/>
            </a:endParaRPr>
          </a:p>
          <a:p>
            <a:pPr algn="just" rtl="1">
              <a:lnSpc>
                <a:spcPct val="80000"/>
              </a:lnSpc>
            </a:pPr>
            <a:endParaRPr lang="en-US" sz="2000" b="1" dirty="0" smtClean="0">
              <a:solidFill>
                <a:schemeClr val="bg1"/>
              </a:solidFill>
              <a:cs typeface="B Nazanin" pitchFamily="2" charset="-78"/>
            </a:endParaRPr>
          </a:p>
        </p:txBody>
      </p:sp>
      <p:pic>
        <p:nvPicPr>
          <p:cNvPr id="4" name="Picture 3" descr="Picture9.jpg"/>
          <p:cNvPicPr>
            <a:picLocks noChangeAspect="1"/>
          </p:cNvPicPr>
          <p:nvPr/>
        </p:nvPicPr>
        <p:blipFill>
          <a:blip r:embed="rId3"/>
          <a:stretch>
            <a:fillRect/>
          </a:stretch>
        </p:blipFill>
        <p:spPr>
          <a:xfrm>
            <a:off x="2209800" y="2895600"/>
            <a:ext cx="4802661" cy="3438525"/>
          </a:xfrm>
          <a:prstGeom prst="rect">
            <a:avLst/>
          </a:prstGeom>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57200" y="1905000"/>
            <a:ext cx="8153400" cy="2862322"/>
          </a:xfrm>
          <a:prstGeom prst="rect">
            <a:avLst/>
          </a:prstGeom>
        </p:spPr>
        <p:txBody>
          <a:bodyPr wrap="square">
            <a:spAutoFit/>
          </a:bodyPr>
          <a:lstStyle/>
          <a:p>
            <a:pPr algn="ctr"/>
            <a:r>
              <a:rPr lang="fa-IR" sz="2000" b="1" dirty="0" smtClean="0">
                <a:solidFill>
                  <a:schemeClr val="bg1"/>
                </a:solidFill>
                <a:cs typeface="B Nazanin" pitchFamily="2" charset="-78"/>
              </a:rPr>
              <a:t>پیش از آنکه صنعت روانکاری به صورت مدرن امروزی شکل بگیرد ، کارگاه های تو لید روانکار در گوشه وکنار کشور ما وجود داشته و انواع روغن های گیاهی در این کارگاه ها تولید می شده است.</a:t>
            </a:r>
          </a:p>
          <a:p>
            <a:pPr algn="ctr"/>
            <a:endParaRPr lang="en-US" sz="2000" b="1" dirty="0" smtClean="0">
              <a:solidFill>
                <a:schemeClr val="bg1"/>
              </a:solidFill>
              <a:cs typeface="B Nazanin" pitchFamily="2" charset="-78"/>
            </a:endParaRPr>
          </a:p>
          <a:p>
            <a:pPr algn="ctr"/>
            <a:r>
              <a:rPr lang="fa-IR" sz="2000" b="1" dirty="0" smtClean="0">
                <a:solidFill>
                  <a:schemeClr val="bg1"/>
                </a:solidFill>
                <a:cs typeface="B Nazanin" pitchFamily="2" charset="-78"/>
              </a:rPr>
              <a:t>کارگا ههای روغن کشی با نام عصارخانه از حدود پانصد سال قبل در ایران به شکل جدید و ساختار صنعتی وجود داشته و تعدادی از آنها هم اکنون به صورت آثار تاریخی حفظ و نگهداری می شود .به عقیده ی باستان شناسان وبر حسب قراین و شواهد به دست آمده ، تولید روغن از دانه های گیاهی در ایران به حدود 7 هزار سال پیش می رسد و درکارگاه های اولیه </a:t>
            </a:r>
          </a:p>
          <a:p>
            <a:pPr algn="ctr"/>
            <a:r>
              <a:rPr lang="fa-IR" sz="2000" b="1" dirty="0" smtClean="0">
                <a:solidFill>
                  <a:schemeClr val="bg1"/>
                </a:solidFill>
                <a:cs typeface="B Nazanin" pitchFamily="2" charset="-78"/>
              </a:rPr>
              <a:t>به صورت ابتدایی وبا ابزار های ساده تهیه می شده است</a:t>
            </a:r>
            <a:endParaRPr lang="en-US" sz="2000" b="1" dirty="0" smtClean="0">
              <a:solidFill>
                <a:schemeClr val="bg1"/>
              </a:solidFill>
              <a:cs typeface="B Nazanin" pitchFamily="2" charset="-78"/>
            </a:endParaRPr>
          </a:p>
        </p:txBody>
      </p:sp>
      <p:sp>
        <p:nvSpPr>
          <p:cNvPr id="6" name="Rectangle 5"/>
          <p:cNvSpPr/>
          <p:nvPr/>
        </p:nvSpPr>
        <p:spPr>
          <a:xfrm>
            <a:off x="1752600" y="838200"/>
            <a:ext cx="5429692" cy="615553"/>
          </a:xfrm>
          <a:prstGeom prst="rect">
            <a:avLst/>
          </a:prstGeom>
        </p:spPr>
        <p:txBody>
          <a:bodyPr wrap="none">
            <a:spAutoFit/>
          </a:bodyPr>
          <a:lstStyle/>
          <a:p>
            <a:pPr algn="ctr" rtl="1">
              <a:lnSpc>
                <a:spcPct val="80000"/>
              </a:lnSpc>
            </a:pPr>
            <a:r>
              <a:rPr lang="fa-IR" sz="4000" dirty="0" smtClean="0">
                <a:cs typeface="B Nazanin" pitchFamily="2" charset="-78"/>
              </a:rPr>
              <a:t>پیشینه روانکاوی در ایران باستان :</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962400" y="838200"/>
            <a:ext cx="4953000" cy="5509200"/>
          </a:xfrm>
          <a:prstGeom prst="rect">
            <a:avLst/>
          </a:prstGeom>
        </p:spPr>
        <p:txBody>
          <a:bodyPr wrap="square">
            <a:spAutoFit/>
          </a:bodyPr>
          <a:lstStyle/>
          <a:p>
            <a:pPr algn="r" rtl="1">
              <a:lnSpc>
                <a:spcPct val="80000"/>
              </a:lnSpc>
            </a:pPr>
            <a:r>
              <a:rPr lang="fa-IR" sz="2000" b="1" dirty="0" smtClean="0">
                <a:solidFill>
                  <a:schemeClr val="bg1"/>
                </a:solidFill>
                <a:cs typeface="B Nazanin" pitchFamily="2" charset="-78"/>
              </a:rPr>
              <a:t>درفرهنگ فارسی معین در معنی کلمه عصارخانه آمده است:</a:t>
            </a:r>
          </a:p>
          <a:p>
            <a:pPr algn="r" rtl="1">
              <a:lnSpc>
                <a:spcPct val="80000"/>
              </a:lnSpc>
            </a:pPr>
            <a:endParaRPr lang="fa-IR" sz="2000" b="1" dirty="0" smtClean="0">
              <a:solidFill>
                <a:schemeClr val="bg1"/>
              </a:solidFill>
              <a:cs typeface="B Nazanin" pitchFamily="2" charset="-78"/>
            </a:endParaRPr>
          </a:p>
          <a:p>
            <a:pPr algn="r" rtl="1">
              <a:lnSpc>
                <a:spcPct val="80000"/>
              </a:lnSpc>
            </a:pPr>
            <a:r>
              <a:rPr lang="fa-IR" sz="2000" b="1" dirty="0" smtClean="0">
                <a:solidFill>
                  <a:schemeClr val="bg1"/>
                </a:solidFill>
                <a:cs typeface="B Nazanin" pitchFamily="2" charset="-78"/>
              </a:rPr>
              <a:t>«عصارخانه،جایی که درآن عصاری کنند.محلی که درآن شیره انگوریا روغن نباتی گیرند.»عصار یا روغنگربه کسی گویند که از بذور گوناگون مانند کرچک وکنجد وجزآن روغن گیرد.</a:t>
            </a:r>
          </a:p>
          <a:p>
            <a:pPr algn="r" rtl="1">
              <a:lnSpc>
                <a:spcPct val="80000"/>
              </a:lnSpc>
            </a:pPr>
            <a:endParaRPr lang="fa-IR" sz="2000" b="1" dirty="0" smtClean="0">
              <a:solidFill>
                <a:schemeClr val="bg1"/>
              </a:solidFill>
              <a:cs typeface="B Nazanin" pitchFamily="2" charset="-78"/>
            </a:endParaRPr>
          </a:p>
          <a:p>
            <a:pPr algn="r" rtl="1">
              <a:lnSpc>
                <a:spcPct val="80000"/>
              </a:lnSpc>
            </a:pPr>
            <a:r>
              <a:rPr lang="fa-IR" sz="2000" b="1" dirty="0" smtClean="0">
                <a:solidFill>
                  <a:schemeClr val="bg1"/>
                </a:solidFill>
                <a:cs typeface="B Nazanin" pitchFamily="2" charset="-78"/>
              </a:rPr>
              <a:t>عصاری به عنوان یک شغل با اهمیت شناخته می شده ودر فرهنگ معین در ذیل این کلمه می خوانیم،شغل وعمل عصار را عصاری گویند وعصارخانه، دکانی است که در آن روغن گیرند و فروشنده ،اسب یا گاو عصاری را با چشم بسته د ور دستگاه روغن گیری می گرداند وآن را به کار می اندازد.</a:t>
            </a:r>
          </a:p>
          <a:p>
            <a:pPr algn="r" rtl="1">
              <a:lnSpc>
                <a:spcPct val="80000"/>
              </a:lnSpc>
            </a:pPr>
            <a:endParaRPr lang="fa-IR" sz="2000" b="1" dirty="0" smtClean="0">
              <a:solidFill>
                <a:schemeClr val="bg1"/>
              </a:solidFill>
              <a:cs typeface="B Nazanin" pitchFamily="2" charset="-78"/>
            </a:endParaRPr>
          </a:p>
          <a:p>
            <a:pPr algn="r" rtl="1">
              <a:lnSpc>
                <a:spcPct val="80000"/>
              </a:lnSpc>
            </a:pPr>
            <a:r>
              <a:rPr lang="fa-IR" sz="2000" b="1" dirty="0" smtClean="0">
                <a:solidFill>
                  <a:schemeClr val="bg1"/>
                </a:solidFill>
                <a:cs typeface="B Nazanin" pitchFamily="2" charset="-78"/>
              </a:rPr>
              <a:t>دکتر«یقینی»، عصارخانه های اصفهان را دسته ای دیگر از بناهای عام المنفعه دانست و گفت:</a:t>
            </a:r>
          </a:p>
          <a:p>
            <a:pPr algn="r" rtl="1">
              <a:lnSpc>
                <a:spcPct val="80000"/>
              </a:lnSpc>
            </a:pPr>
            <a:r>
              <a:rPr lang="fa-IR" sz="2000" b="1" dirty="0" smtClean="0">
                <a:solidFill>
                  <a:schemeClr val="bg1"/>
                </a:solidFill>
                <a:cs typeface="B Nazanin" pitchFamily="2" charset="-78"/>
              </a:rPr>
              <a:t>«عصارخانه ها برای تولید روغن خوراکی وروغن چراغ کاربرد داشته اند .به گفته ی اوکاربری روشنایی و سواد آموزی بیش از روغن تولید شده در عصارخانه ها باعث می شد این بناها نزد مردم معتبرو مقدس و در نهایت ماندگار باشند          </a:t>
            </a:r>
          </a:p>
        </p:txBody>
      </p:sp>
      <p:pic>
        <p:nvPicPr>
          <p:cNvPr id="6" name="Picture 5" descr="Picture1.jpg"/>
          <p:cNvPicPr>
            <a:picLocks noChangeAspect="1"/>
          </p:cNvPicPr>
          <p:nvPr/>
        </p:nvPicPr>
        <p:blipFill>
          <a:blip r:embed="rId3"/>
          <a:stretch>
            <a:fillRect/>
          </a:stretch>
        </p:blipFill>
        <p:spPr>
          <a:xfrm>
            <a:off x="228600" y="685800"/>
            <a:ext cx="3800475" cy="5067300"/>
          </a:xfrm>
          <a:prstGeom prst="rect">
            <a:avLst/>
          </a:prstGeom>
        </p:spPr>
      </p:pic>
      <p:sp>
        <p:nvSpPr>
          <p:cNvPr id="7" name="Rectangle 6"/>
          <p:cNvSpPr/>
          <p:nvPr/>
        </p:nvSpPr>
        <p:spPr>
          <a:xfrm>
            <a:off x="3733800" y="228600"/>
            <a:ext cx="4953000" cy="615553"/>
          </a:xfrm>
          <a:prstGeom prst="rect">
            <a:avLst/>
          </a:prstGeom>
        </p:spPr>
        <p:txBody>
          <a:bodyPr wrap="square">
            <a:spAutoFit/>
          </a:bodyPr>
          <a:lstStyle/>
          <a:p>
            <a:pPr algn="r" rtl="1">
              <a:lnSpc>
                <a:spcPct val="80000"/>
              </a:lnSpc>
            </a:pPr>
            <a:r>
              <a:rPr lang="fa-IR" sz="4000" dirty="0" smtClean="0">
                <a:cs typeface="B Nazanin" pitchFamily="2" charset="-78"/>
              </a:rPr>
              <a:t>مقدمه :</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3400" y="533400"/>
            <a:ext cx="3962400" cy="5278368"/>
          </a:xfrm>
          <a:prstGeom prst="rect">
            <a:avLst/>
          </a:prstGeom>
        </p:spPr>
        <p:txBody>
          <a:bodyPr wrap="square">
            <a:spAutoFit/>
          </a:bodyPr>
          <a:lstStyle/>
          <a:p>
            <a:pPr algn="just" rtl="1">
              <a:lnSpc>
                <a:spcPct val="80000"/>
              </a:lnSpc>
            </a:pPr>
            <a:r>
              <a:rPr lang="fa-IR" sz="2000" b="1" dirty="0" smtClean="0">
                <a:solidFill>
                  <a:schemeClr val="bg1"/>
                </a:solidFill>
                <a:cs typeface="B Nazanin" pitchFamily="2" charset="-78"/>
              </a:rPr>
              <a:t> عصارخانه یعنی محل روغن کشی</a:t>
            </a:r>
          </a:p>
          <a:p>
            <a:pPr algn="just" rtl="1">
              <a:lnSpc>
                <a:spcPct val="80000"/>
              </a:lnSpc>
            </a:pPr>
            <a:r>
              <a:rPr lang="fa-IR" sz="2000" b="1" dirty="0" smtClean="0">
                <a:solidFill>
                  <a:schemeClr val="bg1"/>
                </a:solidFill>
                <a:cs typeface="B Nazanin" pitchFamily="2" charset="-78"/>
              </a:rPr>
              <a:t> </a:t>
            </a:r>
          </a:p>
          <a:p>
            <a:pPr algn="just" rtl="1">
              <a:lnSpc>
                <a:spcPct val="80000"/>
              </a:lnSpc>
            </a:pPr>
            <a:r>
              <a:rPr lang="fa-IR" sz="2000" b="1" dirty="0" smtClean="0">
                <a:solidFill>
                  <a:schemeClr val="bg1"/>
                </a:solidFill>
                <a:cs typeface="B Nazanin" pitchFamily="2" charset="-78"/>
              </a:rPr>
              <a:t>از عصارخانه های دوره ی صفویه در اصفهان جزمعدودی باقی نمانده که این یکی </a:t>
            </a:r>
            <a:r>
              <a:rPr lang="ar-SA" sz="2000" b="1" dirty="0" smtClean="0">
                <a:solidFill>
                  <a:schemeClr val="bg1"/>
                </a:solidFill>
                <a:cs typeface="B Nazanin" pitchFamily="2" charset="-78"/>
              </a:rPr>
              <a:t>–</a:t>
            </a:r>
            <a:r>
              <a:rPr lang="fa-IR" sz="2000" b="1" dirty="0" smtClean="0">
                <a:solidFill>
                  <a:schemeClr val="bg1"/>
                </a:solidFill>
                <a:cs typeface="B Nazanin" pitchFamily="2" charset="-78"/>
              </a:rPr>
              <a:t>معروف به عصارخانه شاهی </a:t>
            </a:r>
            <a:r>
              <a:rPr lang="ar-SA" sz="2000" b="1" dirty="0" smtClean="0">
                <a:solidFill>
                  <a:schemeClr val="bg1"/>
                </a:solidFill>
                <a:cs typeface="B Nazanin" pitchFamily="2" charset="-78"/>
              </a:rPr>
              <a:t>–</a:t>
            </a:r>
            <a:r>
              <a:rPr lang="fa-IR" sz="2000" b="1" dirty="0" smtClean="0">
                <a:solidFill>
                  <a:schemeClr val="bg1"/>
                </a:solidFill>
                <a:cs typeface="B Nazanin" pitchFamily="2" charset="-78"/>
              </a:rPr>
              <a:t>از جمله آنهاست  .</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تا دیروز گردشگران ومسافرانی که دربازاراصفهان به گردش درمی آمدند،از برابر درب بی رنگ و روی عصارخانه می گذشتند، بی آنکه بدانند پشت آن چه دنیایی است! شهرداری عصارخانه را خرید ، مرمت کرد و تا مدتی دیگر به عنوان یکی از مهمترین و متفاوت ترین جاذبه های گردشگری اصفهان افتتاح می کند</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زیرا نه تنهاساختمان متعلق به صفویه است، بلکه تمام ابزار و آلات موجود نیز از همان دوره دست نخورده باقی مانده و همین حالا می توان با آنها روغن کشید!  </a:t>
            </a:r>
          </a:p>
          <a:p>
            <a:pPr algn="just" rtl="1">
              <a:lnSpc>
                <a:spcPct val="80000"/>
              </a:lnSpc>
            </a:pPr>
            <a:r>
              <a:rPr lang="fa-IR" sz="2000" b="1" dirty="0" smtClean="0">
                <a:solidFill>
                  <a:schemeClr val="bg1"/>
                </a:solidFill>
                <a:cs typeface="B Nazanin" pitchFamily="2" charset="-78"/>
              </a:rPr>
              <a:t> </a:t>
            </a:r>
          </a:p>
        </p:txBody>
      </p:sp>
      <p:pic>
        <p:nvPicPr>
          <p:cNvPr id="8" name="Picture 7" descr="Picture2.jpg"/>
          <p:cNvPicPr>
            <a:picLocks noChangeAspect="1"/>
          </p:cNvPicPr>
          <p:nvPr/>
        </p:nvPicPr>
        <p:blipFill>
          <a:blip r:embed="rId3"/>
          <a:stretch>
            <a:fillRect/>
          </a:stretch>
        </p:blipFill>
        <p:spPr>
          <a:xfrm>
            <a:off x="4648200" y="742950"/>
            <a:ext cx="4124325" cy="5276850"/>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533400"/>
            <a:ext cx="8534400" cy="2800767"/>
          </a:xfrm>
          <a:prstGeom prst="rect">
            <a:avLst/>
          </a:prstGeom>
        </p:spPr>
        <p:txBody>
          <a:bodyPr wrap="square">
            <a:spAutoFit/>
          </a:bodyPr>
          <a:lstStyle/>
          <a:p>
            <a:pPr algn="just" rtl="1">
              <a:lnSpc>
                <a:spcPct val="80000"/>
              </a:lnSpc>
            </a:pPr>
            <a:r>
              <a:rPr lang="fa-IR" sz="2000" b="1" dirty="0" smtClean="0">
                <a:solidFill>
                  <a:schemeClr val="bg1"/>
                </a:solidFill>
                <a:cs typeface="B Nazanin" pitchFamily="2" charset="-78"/>
              </a:rPr>
              <a:t>عصارخانه ی شاهی در سال 1021 همزمان با احداث بازار بزرگ قیصریه در زمان شاه عباس اول صفوی احداث گردید .درب ورودی جدید عصاری مجازی تعبیه گردیده است . </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محل اول ورودی اصلی عصاری معروف به تیر خانه به خاطر وجود تیر های چوبی و قسمت دوم معروف به شتر خوان است که در حال حاضر تخریب گردیده است.طبقه ی بالا معروف به گرمخانه است و مربوط به قسمت سوم عصارخانه است.</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دکتر یقینی درباره ی تقدس تیر چوبی عصارخانه نزد مردم گفت :این تیر های چوبی معمولا”10 تا 12 متر طول داشته و چوب آن را از کشورهایی چون هندوستان وارد ایرن می کردند، وی افزود :«حرکت این تنه ها یا تیر های چوبی در کوچه های تنگ وپر پیچ شهر امکان پذیر نبوده و به همین دلیل هر جا حرکت تیر چوبی با مانع یا دیواری برخورد داشته آنجا را تخریب می کردند».</a:t>
            </a:r>
            <a:endParaRPr lang="en-US" sz="2000" b="1" dirty="0" smtClean="0">
              <a:solidFill>
                <a:schemeClr val="bg1"/>
              </a:solidFill>
              <a:cs typeface="B Nazanin" pitchFamily="2" charset="-78"/>
            </a:endParaRPr>
          </a:p>
        </p:txBody>
      </p:sp>
      <p:pic>
        <p:nvPicPr>
          <p:cNvPr id="6" name="Picture 5" descr="Picture3.jpg"/>
          <p:cNvPicPr>
            <a:picLocks noChangeAspect="1"/>
          </p:cNvPicPr>
          <p:nvPr/>
        </p:nvPicPr>
        <p:blipFill>
          <a:blip r:embed="rId3"/>
          <a:stretch>
            <a:fillRect/>
          </a:stretch>
        </p:blipFill>
        <p:spPr>
          <a:xfrm>
            <a:off x="1384082" y="3429000"/>
            <a:ext cx="2502118" cy="3143250"/>
          </a:xfrm>
          <a:prstGeom prst="rect">
            <a:avLst/>
          </a:prstGeom>
        </p:spPr>
      </p:pic>
      <p:pic>
        <p:nvPicPr>
          <p:cNvPr id="7" name="Picture 6" descr="Picture4.jpg"/>
          <p:cNvPicPr>
            <a:picLocks noChangeAspect="1"/>
          </p:cNvPicPr>
          <p:nvPr/>
        </p:nvPicPr>
        <p:blipFill>
          <a:blip r:embed="rId4"/>
          <a:stretch>
            <a:fillRect/>
          </a:stretch>
        </p:blipFill>
        <p:spPr>
          <a:xfrm>
            <a:off x="4724400" y="3390900"/>
            <a:ext cx="2472102" cy="3162300"/>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04800" y="3200400"/>
            <a:ext cx="8534400" cy="3293209"/>
          </a:xfrm>
          <a:prstGeom prst="rect">
            <a:avLst/>
          </a:prstGeom>
        </p:spPr>
        <p:txBody>
          <a:bodyPr wrap="square">
            <a:spAutoFit/>
          </a:bodyPr>
          <a:lstStyle/>
          <a:p>
            <a:pPr algn="just" rtl="1">
              <a:lnSpc>
                <a:spcPct val="80000"/>
              </a:lnSpc>
            </a:pPr>
            <a:r>
              <a:rPr lang="fa-IR" sz="2000" b="1" dirty="0" smtClean="0">
                <a:solidFill>
                  <a:schemeClr val="bg1"/>
                </a:solidFill>
                <a:cs typeface="B Nazanin" pitchFamily="2" charset="-78"/>
              </a:rPr>
              <a:t>دکتریقینی افزود:«اما این هاکه در بسیاری از موارد باعث خراب شدن دیوار خانه یا اتاق مردم می شده نه تنها اعتراض را بر نمی انگیخت بلکه صاحب خانه این تخریب را مبارک قلمداد می کرده وبه تبرک آن سور(مهمانی) می داده است. </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عصارخانه (کارخانه ی روغن کشی)،در گذشته وحال،روشنگر ویژگی هایی در زمینه های اقتصادی،صنعتی وکشاورزی مناطق اطراف خود بوده است .به خصوص شیوه ی معماری عصارخانه های کهن جلب توجه فراوان می کند و کیفیت ساختمانی این آثار،از لحاظ انواع تیرها و سنگها و آسیاب ها وخمره ها و نیز نحوه ی نسب هریک ،نگرنده را تحت تأثیر قرار می دهد .</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مبنای شیوه های ساختمانی عصارخانه به دوران قبل از صفویه بر می گردد وچنان که از شواهد تاریخی یافت می شود ،شهریاران بزرگ خاندان صفوی به تقلید از روشهای مألوف عصارخانه سازی، بنا هایی در اصفهان برپا داشتند.</a:t>
            </a:r>
          </a:p>
          <a:p>
            <a:pPr algn="just" rtl="1">
              <a:lnSpc>
                <a:spcPct val="80000"/>
              </a:lnSpc>
            </a:pPr>
            <a:endParaRPr lang="en-US" sz="2000" b="1" dirty="0" smtClean="0">
              <a:solidFill>
                <a:schemeClr val="bg1"/>
              </a:solidFill>
              <a:cs typeface="B Nazanin" pitchFamily="2" charset="-78"/>
            </a:endParaRPr>
          </a:p>
        </p:txBody>
      </p:sp>
      <p:pic>
        <p:nvPicPr>
          <p:cNvPr id="6" name="Picture 5" descr="Picture6.jpg"/>
          <p:cNvPicPr>
            <a:picLocks noChangeAspect="1"/>
          </p:cNvPicPr>
          <p:nvPr/>
        </p:nvPicPr>
        <p:blipFill>
          <a:blip r:embed="rId3"/>
          <a:stretch>
            <a:fillRect/>
          </a:stretch>
        </p:blipFill>
        <p:spPr>
          <a:xfrm>
            <a:off x="2438400" y="457200"/>
            <a:ext cx="4124325" cy="2457450"/>
          </a:xfrm>
          <a:prstGeom prst="rect">
            <a:avLst/>
          </a:prstGeom>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457200"/>
            <a:ext cx="8305800" cy="5755422"/>
          </a:xfrm>
          <a:prstGeom prst="rect">
            <a:avLst/>
          </a:prstGeom>
        </p:spPr>
        <p:txBody>
          <a:bodyPr wrap="square">
            <a:spAutoFit/>
          </a:bodyPr>
          <a:lstStyle/>
          <a:p>
            <a:pPr algn="just" rtl="1">
              <a:lnSpc>
                <a:spcPct val="80000"/>
              </a:lnSpc>
            </a:pPr>
            <a:r>
              <a:rPr lang="fa-IR" sz="2000" b="1" dirty="0" smtClean="0">
                <a:solidFill>
                  <a:schemeClr val="bg1"/>
                </a:solidFill>
                <a:cs typeface="B Nazanin" pitchFamily="2" charset="-78"/>
              </a:rPr>
              <a:t>در محل بازارچه بلند و عصارخانه نزدیک بازارچه ی حبیب الله خان بید آباد عصار خانه ها به عنوان فضای خدماتی در تاریخ ایران ، نقش  بسزایی در فراهم کردن سوخت لازم برای مصارف از جمله آنها عصار خانه شاهی در نزدیکی چارسو شاه ،عصارخانه شاهزادگان مختلف ایفا می کده اند که در این میان «عصارخانه شاهی» اصفهان با مساحت 360 متر مربع و700 متر مربع زیر بنا از عناصر مهم محور تاریخی ، گردشگری و فرهنگی اصفهان است .</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 این بنا در دوره ی شاه عباس اول همزمان با احداث بازار بزرگ اصفهان در بازار مخلص نزدیک مدرسه ی ملا عبدالله بنا شده است.</a:t>
            </a:r>
          </a:p>
          <a:p>
            <a:pPr algn="just" rtl="1">
              <a:lnSpc>
                <a:spcPct val="80000"/>
              </a:lnSpc>
            </a:pPr>
            <a:endParaRPr lang="fa-IR" sz="2000" b="1" dirty="0" smtClean="0">
              <a:solidFill>
                <a:schemeClr val="bg1"/>
              </a:solidFill>
              <a:cs typeface="B Nazanin" pitchFamily="2" charset="-78"/>
            </a:endParaRPr>
          </a:p>
          <a:p>
            <a:pPr algn="just" rtl="1">
              <a:lnSpc>
                <a:spcPct val="80000"/>
              </a:lnSpc>
            </a:pPr>
            <a:r>
              <a:rPr lang="fa-IR" sz="2000" b="1" dirty="0" smtClean="0">
                <a:solidFill>
                  <a:schemeClr val="bg1"/>
                </a:solidFill>
                <a:cs typeface="B Nazanin" pitchFamily="2" charset="-78"/>
              </a:rPr>
              <a:t>به طور کلی اصفهان 17 عصارخانه داشت که متأسفانه در قرن اخیر 13 عصارخانه ویران شد.در میان 4عصارخانه ی باقیمانده از همه کهن تر عصارخانه ی کوچه جودهاست که در مجاورت کوی قندیل سازها قرار دارد وشگفت آنکه از هر جهت کامل وسا لم است.</a:t>
            </a:r>
          </a:p>
          <a:p>
            <a:pPr algn="r">
              <a:defRPr/>
            </a:pPr>
            <a:endParaRPr lang="fa-IR" sz="2000" b="1" dirty="0" smtClean="0">
              <a:solidFill>
                <a:schemeClr val="bg1"/>
              </a:solidFill>
              <a:cs typeface="B Nazanin" pitchFamily="2" charset="-78"/>
            </a:endParaRPr>
          </a:p>
          <a:p>
            <a:pPr algn="r">
              <a:defRPr/>
            </a:pPr>
            <a:r>
              <a:rPr lang="fa-IR" sz="2000" b="1" dirty="0" smtClean="0">
                <a:solidFill>
                  <a:schemeClr val="bg1"/>
                </a:solidFill>
                <a:cs typeface="B Nazanin" pitchFamily="2" charset="-78"/>
              </a:rPr>
              <a:t>عصارخانه ی دیگر نزدیک گرمابه ی شیخ بهایی (کوچه ی جماله)واقع است که با همان شیوه ی قدیمی اداره می شود .سومین عصارخانه ،شاهی نام دارد ودر بازار مخلص ،همزمان با مدرسه ی ملا عبدالله ودیگر آثار تاریخی شاه عباس کبیر ساخته شده است.</a:t>
            </a:r>
          </a:p>
          <a:p>
            <a:pPr algn="r">
              <a:defRPr/>
            </a:pPr>
            <a:endParaRPr lang="fa-IR" sz="2000" b="1" dirty="0" smtClean="0">
              <a:solidFill>
                <a:schemeClr val="bg1"/>
              </a:solidFill>
              <a:cs typeface="B Nazanin" pitchFamily="2" charset="-78"/>
            </a:endParaRPr>
          </a:p>
          <a:p>
            <a:pPr algn="r">
              <a:defRPr/>
            </a:pPr>
            <a:r>
              <a:rPr lang="fa-IR" sz="2000" b="1" dirty="0" smtClean="0">
                <a:solidFill>
                  <a:schemeClr val="bg1"/>
                </a:solidFill>
                <a:cs typeface="B Nazanin" pitchFamily="2" charset="-78"/>
              </a:rPr>
              <a:t>چهارمین عصارخانه پانسنگ واقع است .اهمیت این آثار بیشتر از آن جهت است که از اصول فنی و شیوه ی حمل و نقل ستون های سنگین و صعب الانتقال در دوران معماری  گذشته را نشان می دهد . </a:t>
            </a:r>
            <a:endParaRPr lang="en-US" sz="2000" b="1" dirty="0" smtClean="0">
              <a:solidFill>
                <a:schemeClr val="bg1"/>
              </a:solidFill>
              <a:cs typeface="B Nazanin" pitchFamily="2" charset="-78"/>
            </a:endParaRPr>
          </a:p>
          <a:p>
            <a:pPr algn="just" rtl="1">
              <a:lnSpc>
                <a:spcPct val="80000"/>
              </a:lnSpc>
            </a:pPr>
            <a:endParaRPr lang="fa-IR" sz="2000" b="1" dirty="0" smtClean="0">
              <a:solidFill>
                <a:schemeClr val="bg1"/>
              </a:solidFill>
              <a:cs typeface="B Nazanin" pitchFamily="2" charset="-78"/>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2087</TotalTime>
  <Words>2273</Words>
  <Application>Microsoft Office PowerPoint</Application>
  <PresentationFormat>On-screen Show (4:3)</PresentationFormat>
  <Paragraphs>171</Paragraphs>
  <Slides>27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2  Zar</vt:lpstr>
      <vt:lpstr>Arial</vt:lpstr>
      <vt:lpstr>B Mitra</vt:lpstr>
      <vt:lpstr>B Nazanin</vt:lpstr>
      <vt:lpstr>B Titr</vt:lpstr>
      <vt:lpstr>Calibri</vt:lpstr>
      <vt:lpstr>Tahoma</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df</dc:creator>
  <cp:lastModifiedBy>omid</cp:lastModifiedBy>
  <cp:revision>247</cp:revision>
  <dcterms:created xsi:type="dcterms:W3CDTF">2009-11-08T05:32:26Z</dcterms:created>
  <dcterms:modified xsi:type="dcterms:W3CDTF">2018-08-27T12:25:27Z</dcterms:modified>
</cp:coreProperties>
</file>