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p:normalViewPr>
  <p:slideViewPr>
    <p:cSldViewPr snapToGrid="0">
      <p:cViewPr varScale="1">
        <p:scale>
          <a:sx n="27" d="100"/>
          <a:sy n="27" d="100"/>
        </p:scale>
        <p:origin x="90"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fa-I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3CDED38E-702A-40EE-911D-18700B704922}" type="datetimeFigureOut">
              <a:rPr lang="fa-IR" smtClean="0"/>
              <a:t>11/07/1439</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fa-I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E3FCC592-8B2F-4989-AE49-4BE17CCBF14F}" type="slidenum">
              <a:rPr lang="fa-IR" smtClean="0"/>
              <a:t>‹#›</a:t>
            </a:fld>
            <a:endParaRPr lang="fa-IR"/>
          </a:p>
        </p:txBody>
      </p:sp>
    </p:spTree>
    <p:extLst>
      <p:ext uri="{BB962C8B-B14F-4D97-AF65-F5344CB8AC3E}">
        <p14:creationId xmlns:p14="http://schemas.microsoft.com/office/powerpoint/2010/main" val="15898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marL="0" marR="0" lvl="0" indent="0" algn="l" defTabSz="914400" rtl="1" eaLnBrk="1" fontAlgn="base" latinLnBrk="0" hangingPunct="1">
              <a:lnSpc>
                <a:spcPct val="100000"/>
              </a:lnSpc>
              <a:spcBef>
                <a:spcPct val="0"/>
              </a:spcBef>
              <a:spcAft>
                <a:spcPct val="0"/>
              </a:spcAft>
              <a:buClrTx/>
              <a:buSzTx/>
              <a:buFontTx/>
              <a:buNone/>
              <a:tabLst/>
              <a:defRPr/>
            </a:pPr>
            <a:fld id="{71AF0CE8-6C18-4FE8-BFF1-91CF344C20C9}" type="slidenum">
              <a:rPr kumimoji="0" lang="ar-SA" altLang="fa-IR"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l" defTabSz="914400" rtl="1" eaLnBrk="1" fontAlgn="base" latinLnBrk="0" hangingPunct="1">
                <a:lnSpc>
                  <a:spcPct val="100000"/>
                </a:lnSpc>
                <a:spcBef>
                  <a:spcPct val="0"/>
                </a:spcBef>
                <a:spcAft>
                  <a:spcPct val="0"/>
                </a:spcAft>
                <a:buClrTx/>
                <a:buSzTx/>
                <a:buFontTx/>
                <a:buNone/>
                <a:tabLst/>
                <a:defRPr/>
              </a:pPr>
              <a:t>2</a:t>
            </a:fld>
            <a:endParaRPr kumimoji="0" lang="en-US" altLang="fa-IR"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fa-IR"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06594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rtl="1" fontAlgn="base">
              <a:spcBef>
                <a:spcPct val="0"/>
              </a:spcBef>
              <a:spcAft>
                <a:spcPct val="0"/>
              </a:spcAft>
              <a:defRPr/>
            </a:pPr>
            <a:endParaRPr lang="en-US">
              <a:solidFill>
                <a:srgbClr val="DBF5F9">
                  <a:shade val="90000"/>
                </a:srgbClr>
              </a:solidFill>
              <a:latin typeface="Verdana" panose="020B0604030504040204" pitchFamily="34" charset="0"/>
              <a:cs typeface="Arial" panose="020B0604020202020204" pitchFamily="34" charset="0"/>
            </a:endParaRPr>
          </a:p>
        </p:txBody>
      </p:sp>
      <p:sp>
        <p:nvSpPr>
          <p:cNvPr id="5" name="Footer Placeholder 18"/>
          <p:cNvSpPr>
            <a:spLocks noGrp="1"/>
          </p:cNvSpPr>
          <p:nvPr>
            <p:ph type="ftr" sz="quarter" idx="11"/>
          </p:nvPr>
        </p:nvSpPr>
        <p:spPr/>
        <p:txBody>
          <a:bodyPr/>
          <a:lstStyle>
            <a:lvl1pPr>
              <a:defRPr/>
            </a:lvl1pPr>
          </a:lstStyle>
          <a:p>
            <a:pPr rtl="1" fontAlgn="base">
              <a:spcBef>
                <a:spcPct val="0"/>
              </a:spcBef>
              <a:spcAft>
                <a:spcPct val="0"/>
              </a:spcAft>
              <a:defRPr/>
            </a:pPr>
            <a:endParaRPr lang="en-US">
              <a:solidFill>
                <a:srgbClr val="DBF5F9">
                  <a:shade val="90000"/>
                </a:srgbClr>
              </a:solidFill>
              <a:latin typeface="Verdana" panose="020B0604030504040204" pitchFamily="34" charset="0"/>
              <a:cs typeface="Arial" panose="020B0604020202020204" pitchFamily="34" charset="0"/>
            </a:endParaRPr>
          </a:p>
        </p:txBody>
      </p:sp>
      <p:sp>
        <p:nvSpPr>
          <p:cNvPr id="6" name="Slide Number Placeholder 26"/>
          <p:cNvSpPr>
            <a:spLocks noGrp="1"/>
          </p:cNvSpPr>
          <p:nvPr>
            <p:ph type="sldNum" sz="quarter" idx="12"/>
          </p:nvPr>
        </p:nvSpPr>
        <p:spPr/>
        <p:txBody>
          <a:bodyPr/>
          <a:lstStyle>
            <a:lvl1pPr>
              <a:defRPr>
                <a:solidFill>
                  <a:srgbClr val="D1EAEE"/>
                </a:solidFill>
              </a:defRPr>
            </a:lvl1pPr>
          </a:lstStyle>
          <a:p>
            <a:pPr algn="r" rtl="1" fontAlgn="base">
              <a:spcBef>
                <a:spcPct val="0"/>
              </a:spcBef>
              <a:spcAft>
                <a:spcPct val="0"/>
              </a:spcAft>
            </a:pPr>
            <a:fld id="{7B22433B-B54B-4C2A-80C9-91BB27BFAF8A}" type="slidenum">
              <a:rPr lang="ar-SA" altLang="fa-IR" smtClean="0">
                <a:latin typeface="Verdana" panose="020B0604030504040204" pitchFamily="34" charset="0"/>
                <a:cs typeface="Arial" panose="020B0604020202020204" pitchFamily="34" charset="0"/>
              </a:rPr>
              <a:pPr algn="r" rtl="1" fontAlgn="base">
                <a:spcBef>
                  <a:spcPct val="0"/>
                </a:spcBef>
                <a:spcAft>
                  <a:spcPct val="0"/>
                </a:spcAft>
              </a:pPr>
              <a:t>‹#›</a:t>
            </a:fld>
            <a:endParaRPr lang="en-US" altLang="fa-IR">
              <a:latin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68483698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rtl="1" fontAlgn="base">
              <a:spcBef>
                <a:spcPct val="0"/>
              </a:spcBef>
              <a:spcAft>
                <a:spcPct val="0"/>
              </a:spcAft>
              <a:defRPr/>
            </a:pPr>
            <a:endParaRPr lang="en-US">
              <a:solidFill>
                <a:srgbClr val="04617B">
                  <a:shade val="90000"/>
                </a:srgbClr>
              </a:solidFill>
              <a:latin typeface="Verdana" panose="020B0604030504040204" pitchFamily="34" charset="0"/>
              <a:cs typeface="Arial" panose="020B0604020202020204" pitchFamily="34" charset="0"/>
            </a:endParaRPr>
          </a:p>
        </p:txBody>
      </p:sp>
      <p:sp>
        <p:nvSpPr>
          <p:cNvPr id="5" name="Footer Placeholder 21"/>
          <p:cNvSpPr>
            <a:spLocks noGrp="1"/>
          </p:cNvSpPr>
          <p:nvPr>
            <p:ph type="ftr" sz="quarter" idx="11"/>
          </p:nvPr>
        </p:nvSpPr>
        <p:spPr/>
        <p:txBody>
          <a:bodyPr/>
          <a:lstStyle>
            <a:lvl1pPr>
              <a:defRPr/>
            </a:lvl1pPr>
          </a:lstStyle>
          <a:p>
            <a:pPr rtl="1" fontAlgn="base">
              <a:spcBef>
                <a:spcPct val="0"/>
              </a:spcBef>
              <a:spcAft>
                <a:spcPct val="0"/>
              </a:spcAft>
              <a:defRPr/>
            </a:pPr>
            <a:endParaRPr lang="en-US">
              <a:solidFill>
                <a:srgbClr val="04617B">
                  <a:shade val="90000"/>
                </a:srgbClr>
              </a:solidFill>
              <a:latin typeface="Verdana" panose="020B0604030504040204" pitchFamily="34" charset="0"/>
              <a:cs typeface="Arial" panose="020B0604020202020204" pitchFamily="34" charset="0"/>
            </a:endParaRPr>
          </a:p>
        </p:txBody>
      </p:sp>
      <p:sp>
        <p:nvSpPr>
          <p:cNvPr id="6" name="Slide Number Placeholder 17"/>
          <p:cNvSpPr>
            <a:spLocks noGrp="1"/>
          </p:cNvSpPr>
          <p:nvPr>
            <p:ph type="sldNum" sz="quarter" idx="12"/>
          </p:nvPr>
        </p:nvSpPr>
        <p:spPr/>
        <p:txBody>
          <a:bodyPr/>
          <a:lstStyle>
            <a:lvl1pPr>
              <a:defRPr/>
            </a:lvl1pPr>
          </a:lstStyle>
          <a:p>
            <a:pPr algn="r" rtl="1" fontAlgn="base">
              <a:spcBef>
                <a:spcPct val="0"/>
              </a:spcBef>
              <a:spcAft>
                <a:spcPct val="0"/>
              </a:spcAft>
            </a:pPr>
            <a:fld id="{0FAC9FD5-84CA-4F12-9EA4-1B9621097CDF}" type="slidenum">
              <a:rPr lang="ar-SA" altLang="fa-IR" smtClean="0">
                <a:latin typeface="Verdana" panose="020B0604030504040204" pitchFamily="34" charset="0"/>
                <a:cs typeface="Arial" panose="020B0604020202020204" pitchFamily="34" charset="0"/>
              </a:rPr>
              <a:pPr algn="r" rtl="1" fontAlgn="base">
                <a:spcBef>
                  <a:spcPct val="0"/>
                </a:spcBef>
                <a:spcAft>
                  <a:spcPct val="0"/>
                </a:spcAft>
              </a:pPr>
              <a:t>‹#›</a:t>
            </a:fld>
            <a:endParaRPr lang="en-US" altLang="fa-IR">
              <a:latin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1511609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rtl="1" fontAlgn="base">
              <a:spcBef>
                <a:spcPct val="0"/>
              </a:spcBef>
              <a:spcAft>
                <a:spcPct val="0"/>
              </a:spcAft>
              <a:defRPr/>
            </a:pPr>
            <a:endParaRPr lang="en-US">
              <a:solidFill>
                <a:srgbClr val="04617B">
                  <a:shade val="90000"/>
                </a:srgbClr>
              </a:solidFill>
              <a:latin typeface="Verdana" panose="020B0604030504040204" pitchFamily="34" charset="0"/>
              <a:cs typeface="Arial" panose="020B0604020202020204" pitchFamily="34" charset="0"/>
            </a:endParaRPr>
          </a:p>
        </p:txBody>
      </p:sp>
      <p:sp>
        <p:nvSpPr>
          <p:cNvPr id="5" name="Footer Placeholder 21"/>
          <p:cNvSpPr>
            <a:spLocks noGrp="1"/>
          </p:cNvSpPr>
          <p:nvPr>
            <p:ph type="ftr" sz="quarter" idx="11"/>
          </p:nvPr>
        </p:nvSpPr>
        <p:spPr/>
        <p:txBody>
          <a:bodyPr/>
          <a:lstStyle>
            <a:lvl1pPr>
              <a:defRPr/>
            </a:lvl1pPr>
          </a:lstStyle>
          <a:p>
            <a:pPr rtl="1" fontAlgn="base">
              <a:spcBef>
                <a:spcPct val="0"/>
              </a:spcBef>
              <a:spcAft>
                <a:spcPct val="0"/>
              </a:spcAft>
              <a:defRPr/>
            </a:pPr>
            <a:endParaRPr lang="en-US">
              <a:solidFill>
                <a:srgbClr val="04617B">
                  <a:shade val="90000"/>
                </a:srgbClr>
              </a:solidFill>
              <a:latin typeface="Verdana" panose="020B0604030504040204" pitchFamily="34" charset="0"/>
              <a:cs typeface="Arial" panose="020B0604020202020204" pitchFamily="34" charset="0"/>
            </a:endParaRPr>
          </a:p>
        </p:txBody>
      </p:sp>
      <p:sp>
        <p:nvSpPr>
          <p:cNvPr id="6" name="Slide Number Placeholder 17"/>
          <p:cNvSpPr>
            <a:spLocks noGrp="1"/>
          </p:cNvSpPr>
          <p:nvPr>
            <p:ph type="sldNum" sz="quarter" idx="12"/>
          </p:nvPr>
        </p:nvSpPr>
        <p:spPr/>
        <p:txBody>
          <a:bodyPr/>
          <a:lstStyle>
            <a:lvl1pPr>
              <a:defRPr/>
            </a:lvl1pPr>
          </a:lstStyle>
          <a:p>
            <a:pPr algn="r" rtl="1" fontAlgn="base">
              <a:spcBef>
                <a:spcPct val="0"/>
              </a:spcBef>
              <a:spcAft>
                <a:spcPct val="0"/>
              </a:spcAft>
            </a:pPr>
            <a:fld id="{E42F99B4-5A38-41B3-ADC7-9262F5702FB7}" type="slidenum">
              <a:rPr lang="ar-SA" altLang="fa-IR" smtClean="0">
                <a:latin typeface="Verdana" panose="020B0604030504040204" pitchFamily="34" charset="0"/>
                <a:cs typeface="Arial" panose="020B0604020202020204" pitchFamily="34" charset="0"/>
              </a:rPr>
              <a:pPr algn="r" rtl="1" fontAlgn="base">
                <a:spcBef>
                  <a:spcPct val="0"/>
                </a:spcBef>
                <a:spcAft>
                  <a:spcPct val="0"/>
                </a:spcAft>
              </a:pPr>
              <a:t>‹#›</a:t>
            </a:fld>
            <a:endParaRPr lang="en-US" altLang="fa-IR">
              <a:latin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2086599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rtl="1" fontAlgn="base">
              <a:spcBef>
                <a:spcPct val="0"/>
              </a:spcBef>
              <a:spcAft>
                <a:spcPct val="0"/>
              </a:spcAft>
              <a:defRPr/>
            </a:pPr>
            <a:endParaRPr lang="en-US">
              <a:solidFill>
                <a:srgbClr val="04617B">
                  <a:shade val="90000"/>
                </a:srgbClr>
              </a:solidFill>
              <a:latin typeface="Verdana" panose="020B0604030504040204" pitchFamily="34" charset="0"/>
              <a:cs typeface="Arial" panose="020B0604020202020204" pitchFamily="34" charset="0"/>
            </a:endParaRPr>
          </a:p>
        </p:txBody>
      </p:sp>
      <p:sp>
        <p:nvSpPr>
          <p:cNvPr id="5" name="Footer Placeholder 21"/>
          <p:cNvSpPr>
            <a:spLocks noGrp="1"/>
          </p:cNvSpPr>
          <p:nvPr>
            <p:ph type="ftr" sz="quarter" idx="11"/>
          </p:nvPr>
        </p:nvSpPr>
        <p:spPr/>
        <p:txBody>
          <a:bodyPr/>
          <a:lstStyle>
            <a:lvl1pPr>
              <a:defRPr/>
            </a:lvl1pPr>
          </a:lstStyle>
          <a:p>
            <a:pPr rtl="1" fontAlgn="base">
              <a:spcBef>
                <a:spcPct val="0"/>
              </a:spcBef>
              <a:spcAft>
                <a:spcPct val="0"/>
              </a:spcAft>
              <a:defRPr/>
            </a:pPr>
            <a:endParaRPr lang="en-US">
              <a:solidFill>
                <a:srgbClr val="04617B">
                  <a:shade val="90000"/>
                </a:srgbClr>
              </a:solidFill>
              <a:latin typeface="Verdana" panose="020B0604030504040204" pitchFamily="34" charset="0"/>
              <a:cs typeface="Arial" panose="020B0604020202020204" pitchFamily="34" charset="0"/>
            </a:endParaRPr>
          </a:p>
        </p:txBody>
      </p:sp>
      <p:sp>
        <p:nvSpPr>
          <p:cNvPr id="6" name="Slide Number Placeholder 17"/>
          <p:cNvSpPr>
            <a:spLocks noGrp="1"/>
          </p:cNvSpPr>
          <p:nvPr>
            <p:ph type="sldNum" sz="quarter" idx="12"/>
          </p:nvPr>
        </p:nvSpPr>
        <p:spPr/>
        <p:txBody>
          <a:bodyPr/>
          <a:lstStyle>
            <a:lvl1pPr>
              <a:defRPr/>
            </a:lvl1pPr>
          </a:lstStyle>
          <a:p>
            <a:pPr algn="r" rtl="1" fontAlgn="base">
              <a:spcBef>
                <a:spcPct val="0"/>
              </a:spcBef>
              <a:spcAft>
                <a:spcPct val="0"/>
              </a:spcAft>
            </a:pPr>
            <a:fld id="{2A781BE5-4F53-4998-A5CB-84A3B0ABE783}" type="slidenum">
              <a:rPr lang="ar-SA" altLang="fa-IR" smtClean="0">
                <a:latin typeface="Verdana" panose="020B0604030504040204" pitchFamily="34" charset="0"/>
                <a:cs typeface="Arial" panose="020B0604020202020204" pitchFamily="34" charset="0"/>
              </a:rPr>
              <a:pPr algn="r" rtl="1" fontAlgn="base">
                <a:spcBef>
                  <a:spcPct val="0"/>
                </a:spcBef>
                <a:spcAft>
                  <a:spcPct val="0"/>
                </a:spcAft>
              </a:pPr>
              <a:t>‹#›</a:t>
            </a:fld>
            <a:endParaRPr lang="en-US" altLang="fa-IR">
              <a:latin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410860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rtl="1" fontAlgn="base">
              <a:spcBef>
                <a:spcPct val="0"/>
              </a:spcBef>
              <a:spcAft>
                <a:spcPct val="0"/>
              </a:spcAft>
              <a:defRPr/>
            </a:pPr>
            <a:endParaRPr lang="en-US">
              <a:solidFill>
                <a:srgbClr val="DBF5F9">
                  <a:shade val="90000"/>
                </a:srgbClr>
              </a:solidFill>
              <a:latin typeface="Verdana" panose="020B0604030504040204" pitchFamily="34" charset="0"/>
              <a:cs typeface="Arial" panose="020B0604020202020204" pitchFamily="34" charset="0"/>
            </a:endParaRPr>
          </a:p>
        </p:txBody>
      </p:sp>
      <p:sp>
        <p:nvSpPr>
          <p:cNvPr id="5" name="Footer Placeholder 4"/>
          <p:cNvSpPr>
            <a:spLocks noGrp="1"/>
          </p:cNvSpPr>
          <p:nvPr>
            <p:ph type="ftr" sz="quarter" idx="11"/>
          </p:nvPr>
        </p:nvSpPr>
        <p:spPr/>
        <p:txBody>
          <a:bodyPr/>
          <a:lstStyle>
            <a:lvl1pPr>
              <a:defRPr/>
            </a:lvl1pPr>
          </a:lstStyle>
          <a:p>
            <a:pPr rtl="1" fontAlgn="base">
              <a:spcBef>
                <a:spcPct val="0"/>
              </a:spcBef>
              <a:spcAft>
                <a:spcPct val="0"/>
              </a:spcAft>
              <a:defRPr/>
            </a:pPr>
            <a:endParaRPr lang="en-US">
              <a:solidFill>
                <a:srgbClr val="DBF5F9">
                  <a:shade val="90000"/>
                </a:srgbClr>
              </a:solidFill>
              <a:latin typeface="Verdana" panose="020B060403050404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lvl1pPr>
              <a:defRPr>
                <a:solidFill>
                  <a:srgbClr val="D1EAEE"/>
                </a:solidFill>
              </a:defRPr>
            </a:lvl1pPr>
          </a:lstStyle>
          <a:p>
            <a:pPr algn="r" rtl="1" fontAlgn="base">
              <a:spcBef>
                <a:spcPct val="0"/>
              </a:spcBef>
              <a:spcAft>
                <a:spcPct val="0"/>
              </a:spcAft>
            </a:pPr>
            <a:fld id="{73025326-F10B-4821-8DBC-F1EC43A6D47D}" type="slidenum">
              <a:rPr lang="ar-SA" altLang="fa-IR" smtClean="0">
                <a:latin typeface="Verdana" panose="020B0604030504040204" pitchFamily="34" charset="0"/>
                <a:cs typeface="Arial" panose="020B0604020202020204" pitchFamily="34" charset="0"/>
              </a:rPr>
              <a:pPr algn="r" rtl="1" fontAlgn="base">
                <a:spcBef>
                  <a:spcPct val="0"/>
                </a:spcBef>
                <a:spcAft>
                  <a:spcPct val="0"/>
                </a:spcAft>
              </a:pPr>
              <a:t>‹#›</a:t>
            </a:fld>
            <a:endParaRPr lang="en-US" altLang="fa-IR">
              <a:latin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376691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rtl="1" fontAlgn="base">
              <a:spcBef>
                <a:spcPct val="0"/>
              </a:spcBef>
              <a:spcAft>
                <a:spcPct val="0"/>
              </a:spcAft>
              <a:defRPr/>
            </a:pPr>
            <a:endParaRPr lang="en-US">
              <a:solidFill>
                <a:srgbClr val="04617B">
                  <a:shade val="90000"/>
                </a:srgbClr>
              </a:solidFill>
              <a:latin typeface="Verdana" panose="020B0604030504040204" pitchFamily="34" charset="0"/>
              <a:cs typeface="Arial" panose="020B0604020202020204" pitchFamily="34" charset="0"/>
            </a:endParaRPr>
          </a:p>
        </p:txBody>
      </p:sp>
      <p:sp>
        <p:nvSpPr>
          <p:cNvPr id="6" name="Footer Placeholder 21"/>
          <p:cNvSpPr>
            <a:spLocks noGrp="1"/>
          </p:cNvSpPr>
          <p:nvPr>
            <p:ph type="ftr" sz="quarter" idx="11"/>
          </p:nvPr>
        </p:nvSpPr>
        <p:spPr/>
        <p:txBody>
          <a:bodyPr/>
          <a:lstStyle>
            <a:lvl1pPr>
              <a:defRPr/>
            </a:lvl1pPr>
          </a:lstStyle>
          <a:p>
            <a:pPr rtl="1" fontAlgn="base">
              <a:spcBef>
                <a:spcPct val="0"/>
              </a:spcBef>
              <a:spcAft>
                <a:spcPct val="0"/>
              </a:spcAft>
              <a:defRPr/>
            </a:pPr>
            <a:endParaRPr lang="en-US">
              <a:solidFill>
                <a:srgbClr val="04617B">
                  <a:shade val="90000"/>
                </a:srgbClr>
              </a:solidFill>
              <a:latin typeface="Verdana" panose="020B0604030504040204" pitchFamily="34" charset="0"/>
              <a:cs typeface="Arial" panose="020B0604020202020204" pitchFamily="34" charset="0"/>
            </a:endParaRPr>
          </a:p>
        </p:txBody>
      </p:sp>
      <p:sp>
        <p:nvSpPr>
          <p:cNvPr id="7" name="Slide Number Placeholder 17"/>
          <p:cNvSpPr>
            <a:spLocks noGrp="1"/>
          </p:cNvSpPr>
          <p:nvPr>
            <p:ph type="sldNum" sz="quarter" idx="12"/>
          </p:nvPr>
        </p:nvSpPr>
        <p:spPr/>
        <p:txBody>
          <a:bodyPr/>
          <a:lstStyle>
            <a:lvl1pPr>
              <a:defRPr/>
            </a:lvl1pPr>
          </a:lstStyle>
          <a:p>
            <a:pPr algn="r" rtl="1" fontAlgn="base">
              <a:spcBef>
                <a:spcPct val="0"/>
              </a:spcBef>
              <a:spcAft>
                <a:spcPct val="0"/>
              </a:spcAft>
            </a:pPr>
            <a:fld id="{97785E28-6854-49B0-BB2A-4EADC76FDF6E}" type="slidenum">
              <a:rPr lang="ar-SA" altLang="fa-IR" smtClean="0">
                <a:latin typeface="Verdana" panose="020B0604030504040204" pitchFamily="34" charset="0"/>
                <a:cs typeface="Arial" panose="020B0604020202020204" pitchFamily="34" charset="0"/>
              </a:rPr>
              <a:pPr algn="r" rtl="1" fontAlgn="base">
                <a:spcBef>
                  <a:spcPct val="0"/>
                </a:spcBef>
                <a:spcAft>
                  <a:spcPct val="0"/>
                </a:spcAft>
              </a:pPr>
              <a:t>‹#›</a:t>
            </a:fld>
            <a:endParaRPr lang="en-US" altLang="fa-IR">
              <a:latin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9061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rtl="1" fontAlgn="base">
              <a:spcBef>
                <a:spcPct val="0"/>
              </a:spcBef>
              <a:spcAft>
                <a:spcPct val="0"/>
              </a:spcAft>
              <a:defRPr/>
            </a:pPr>
            <a:endParaRPr lang="en-US">
              <a:solidFill>
                <a:srgbClr val="04617B">
                  <a:shade val="90000"/>
                </a:srgbClr>
              </a:solidFill>
              <a:latin typeface="Verdana" panose="020B0604030504040204" pitchFamily="34" charset="0"/>
              <a:cs typeface="Arial" panose="020B0604020202020204" pitchFamily="34" charset="0"/>
            </a:endParaRPr>
          </a:p>
        </p:txBody>
      </p:sp>
      <p:sp>
        <p:nvSpPr>
          <p:cNvPr id="8" name="Footer Placeholder 21"/>
          <p:cNvSpPr>
            <a:spLocks noGrp="1"/>
          </p:cNvSpPr>
          <p:nvPr>
            <p:ph type="ftr" sz="quarter" idx="11"/>
          </p:nvPr>
        </p:nvSpPr>
        <p:spPr/>
        <p:txBody>
          <a:bodyPr/>
          <a:lstStyle>
            <a:lvl1pPr>
              <a:defRPr/>
            </a:lvl1pPr>
          </a:lstStyle>
          <a:p>
            <a:pPr rtl="1" fontAlgn="base">
              <a:spcBef>
                <a:spcPct val="0"/>
              </a:spcBef>
              <a:spcAft>
                <a:spcPct val="0"/>
              </a:spcAft>
              <a:defRPr/>
            </a:pPr>
            <a:endParaRPr lang="en-US">
              <a:solidFill>
                <a:srgbClr val="04617B">
                  <a:shade val="90000"/>
                </a:srgbClr>
              </a:solidFill>
              <a:latin typeface="Verdana" panose="020B0604030504040204" pitchFamily="34" charset="0"/>
              <a:cs typeface="Arial" panose="020B0604020202020204" pitchFamily="34" charset="0"/>
            </a:endParaRPr>
          </a:p>
        </p:txBody>
      </p:sp>
      <p:sp>
        <p:nvSpPr>
          <p:cNvPr id="9" name="Slide Number Placeholder 17"/>
          <p:cNvSpPr>
            <a:spLocks noGrp="1"/>
          </p:cNvSpPr>
          <p:nvPr>
            <p:ph type="sldNum" sz="quarter" idx="12"/>
          </p:nvPr>
        </p:nvSpPr>
        <p:spPr/>
        <p:txBody>
          <a:bodyPr/>
          <a:lstStyle>
            <a:lvl1pPr>
              <a:defRPr/>
            </a:lvl1pPr>
          </a:lstStyle>
          <a:p>
            <a:pPr algn="r" rtl="1" fontAlgn="base">
              <a:spcBef>
                <a:spcPct val="0"/>
              </a:spcBef>
              <a:spcAft>
                <a:spcPct val="0"/>
              </a:spcAft>
            </a:pPr>
            <a:fld id="{8D5BD386-4523-4444-89CE-F1100E37B410}" type="slidenum">
              <a:rPr lang="ar-SA" altLang="fa-IR" smtClean="0">
                <a:latin typeface="Verdana" panose="020B0604030504040204" pitchFamily="34" charset="0"/>
                <a:cs typeface="Arial" panose="020B0604020202020204" pitchFamily="34" charset="0"/>
              </a:rPr>
              <a:pPr algn="r" rtl="1" fontAlgn="base">
                <a:spcBef>
                  <a:spcPct val="0"/>
                </a:spcBef>
                <a:spcAft>
                  <a:spcPct val="0"/>
                </a:spcAft>
              </a:pPr>
              <a:t>‹#›</a:t>
            </a:fld>
            <a:endParaRPr lang="en-US" altLang="fa-IR">
              <a:latin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2642012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rtl="1" fontAlgn="base">
              <a:spcBef>
                <a:spcPct val="0"/>
              </a:spcBef>
              <a:spcAft>
                <a:spcPct val="0"/>
              </a:spcAft>
              <a:defRPr/>
            </a:pPr>
            <a:endParaRPr lang="en-US">
              <a:solidFill>
                <a:srgbClr val="04617B">
                  <a:shade val="90000"/>
                </a:srgbClr>
              </a:solidFill>
              <a:latin typeface="Verdana" panose="020B0604030504040204" pitchFamily="34" charset="0"/>
              <a:cs typeface="Arial" panose="020B0604020202020204" pitchFamily="34" charset="0"/>
            </a:endParaRPr>
          </a:p>
        </p:txBody>
      </p:sp>
      <p:sp>
        <p:nvSpPr>
          <p:cNvPr id="4" name="Footer Placeholder 21"/>
          <p:cNvSpPr>
            <a:spLocks noGrp="1"/>
          </p:cNvSpPr>
          <p:nvPr>
            <p:ph type="ftr" sz="quarter" idx="11"/>
          </p:nvPr>
        </p:nvSpPr>
        <p:spPr/>
        <p:txBody>
          <a:bodyPr/>
          <a:lstStyle>
            <a:lvl1pPr>
              <a:defRPr/>
            </a:lvl1pPr>
          </a:lstStyle>
          <a:p>
            <a:pPr rtl="1" fontAlgn="base">
              <a:spcBef>
                <a:spcPct val="0"/>
              </a:spcBef>
              <a:spcAft>
                <a:spcPct val="0"/>
              </a:spcAft>
              <a:defRPr/>
            </a:pPr>
            <a:endParaRPr lang="en-US">
              <a:solidFill>
                <a:srgbClr val="04617B">
                  <a:shade val="90000"/>
                </a:srgbClr>
              </a:solidFill>
              <a:latin typeface="Verdana" panose="020B0604030504040204" pitchFamily="34" charset="0"/>
              <a:cs typeface="Arial" panose="020B0604020202020204" pitchFamily="34" charset="0"/>
            </a:endParaRPr>
          </a:p>
        </p:txBody>
      </p:sp>
      <p:sp>
        <p:nvSpPr>
          <p:cNvPr id="5" name="Slide Number Placeholder 17"/>
          <p:cNvSpPr>
            <a:spLocks noGrp="1"/>
          </p:cNvSpPr>
          <p:nvPr>
            <p:ph type="sldNum" sz="quarter" idx="12"/>
          </p:nvPr>
        </p:nvSpPr>
        <p:spPr/>
        <p:txBody>
          <a:bodyPr/>
          <a:lstStyle>
            <a:lvl1pPr>
              <a:defRPr/>
            </a:lvl1pPr>
          </a:lstStyle>
          <a:p>
            <a:pPr algn="r" rtl="1" fontAlgn="base">
              <a:spcBef>
                <a:spcPct val="0"/>
              </a:spcBef>
              <a:spcAft>
                <a:spcPct val="0"/>
              </a:spcAft>
            </a:pPr>
            <a:fld id="{ADDF4D33-31A1-4BF8-80FF-FCF89AE96956}" type="slidenum">
              <a:rPr lang="ar-SA" altLang="fa-IR" smtClean="0">
                <a:latin typeface="Verdana" panose="020B0604030504040204" pitchFamily="34" charset="0"/>
                <a:cs typeface="Arial" panose="020B0604020202020204" pitchFamily="34" charset="0"/>
              </a:rPr>
              <a:pPr algn="r" rtl="1" fontAlgn="base">
                <a:spcBef>
                  <a:spcPct val="0"/>
                </a:spcBef>
                <a:spcAft>
                  <a:spcPct val="0"/>
                </a:spcAft>
              </a:pPr>
              <a:t>‹#›</a:t>
            </a:fld>
            <a:endParaRPr lang="en-US" altLang="fa-IR">
              <a:latin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2238304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rtl="1" fontAlgn="base">
              <a:spcBef>
                <a:spcPct val="0"/>
              </a:spcBef>
              <a:spcAft>
                <a:spcPct val="0"/>
              </a:spcAft>
              <a:defRPr/>
            </a:pPr>
            <a:endParaRPr lang="en-US">
              <a:solidFill>
                <a:srgbClr val="04617B">
                  <a:shade val="90000"/>
                </a:srgbClr>
              </a:solidFill>
              <a:latin typeface="Verdana" panose="020B0604030504040204" pitchFamily="34" charset="0"/>
              <a:cs typeface="Arial" panose="020B0604020202020204" pitchFamily="34" charset="0"/>
            </a:endParaRPr>
          </a:p>
        </p:txBody>
      </p:sp>
      <p:sp>
        <p:nvSpPr>
          <p:cNvPr id="3" name="Footer Placeholder 21"/>
          <p:cNvSpPr>
            <a:spLocks noGrp="1"/>
          </p:cNvSpPr>
          <p:nvPr>
            <p:ph type="ftr" sz="quarter" idx="11"/>
          </p:nvPr>
        </p:nvSpPr>
        <p:spPr/>
        <p:txBody>
          <a:bodyPr/>
          <a:lstStyle>
            <a:lvl1pPr>
              <a:defRPr/>
            </a:lvl1pPr>
          </a:lstStyle>
          <a:p>
            <a:pPr rtl="1" fontAlgn="base">
              <a:spcBef>
                <a:spcPct val="0"/>
              </a:spcBef>
              <a:spcAft>
                <a:spcPct val="0"/>
              </a:spcAft>
              <a:defRPr/>
            </a:pPr>
            <a:endParaRPr lang="en-US">
              <a:solidFill>
                <a:srgbClr val="04617B">
                  <a:shade val="90000"/>
                </a:srgbClr>
              </a:solidFill>
              <a:latin typeface="Verdana" panose="020B0604030504040204" pitchFamily="34" charset="0"/>
              <a:cs typeface="Arial" panose="020B0604020202020204" pitchFamily="34" charset="0"/>
            </a:endParaRPr>
          </a:p>
        </p:txBody>
      </p:sp>
      <p:sp>
        <p:nvSpPr>
          <p:cNvPr id="4" name="Slide Number Placeholder 17"/>
          <p:cNvSpPr>
            <a:spLocks noGrp="1"/>
          </p:cNvSpPr>
          <p:nvPr>
            <p:ph type="sldNum" sz="quarter" idx="12"/>
          </p:nvPr>
        </p:nvSpPr>
        <p:spPr/>
        <p:txBody>
          <a:bodyPr/>
          <a:lstStyle>
            <a:lvl1pPr>
              <a:defRPr/>
            </a:lvl1pPr>
          </a:lstStyle>
          <a:p>
            <a:pPr algn="r" rtl="1" fontAlgn="base">
              <a:spcBef>
                <a:spcPct val="0"/>
              </a:spcBef>
              <a:spcAft>
                <a:spcPct val="0"/>
              </a:spcAft>
            </a:pPr>
            <a:fld id="{337F398D-195F-44C0-A0DA-7B367FAC4EBB}" type="slidenum">
              <a:rPr lang="ar-SA" altLang="fa-IR" smtClean="0">
                <a:latin typeface="Verdana" panose="020B0604030504040204" pitchFamily="34" charset="0"/>
                <a:cs typeface="Arial" panose="020B0604020202020204" pitchFamily="34" charset="0"/>
              </a:rPr>
              <a:pPr algn="r" rtl="1" fontAlgn="base">
                <a:spcBef>
                  <a:spcPct val="0"/>
                </a:spcBef>
                <a:spcAft>
                  <a:spcPct val="0"/>
                </a:spcAft>
              </a:pPr>
              <a:t>‹#›</a:t>
            </a:fld>
            <a:endParaRPr lang="en-US" altLang="fa-IR">
              <a:latin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3402381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rtl="1" fontAlgn="base">
              <a:spcBef>
                <a:spcPct val="0"/>
              </a:spcBef>
              <a:spcAft>
                <a:spcPct val="0"/>
              </a:spcAft>
              <a:defRPr/>
            </a:pPr>
            <a:endParaRPr lang="en-US">
              <a:solidFill>
                <a:srgbClr val="04617B">
                  <a:shade val="90000"/>
                </a:srgbClr>
              </a:solidFill>
              <a:latin typeface="Verdana" panose="020B0604030504040204" pitchFamily="34" charset="0"/>
              <a:cs typeface="Arial" panose="020B0604020202020204" pitchFamily="34" charset="0"/>
            </a:endParaRPr>
          </a:p>
        </p:txBody>
      </p:sp>
      <p:sp>
        <p:nvSpPr>
          <p:cNvPr id="6" name="Footer Placeholder 21"/>
          <p:cNvSpPr>
            <a:spLocks noGrp="1"/>
          </p:cNvSpPr>
          <p:nvPr>
            <p:ph type="ftr" sz="quarter" idx="11"/>
          </p:nvPr>
        </p:nvSpPr>
        <p:spPr/>
        <p:txBody>
          <a:bodyPr/>
          <a:lstStyle>
            <a:lvl1pPr>
              <a:defRPr/>
            </a:lvl1pPr>
          </a:lstStyle>
          <a:p>
            <a:pPr rtl="1" fontAlgn="base">
              <a:spcBef>
                <a:spcPct val="0"/>
              </a:spcBef>
              <a:spcAft>
                <a:spcPct val="0"/>
              </a:spcAft>
              <a:defRPr/>
            </a:pPr>
            <a:endParaRPr lang="en-US">
              <a:solidFill>
                <a:srgbClr val="04617B">
                  <a:shade val="90000"/>
                </a:srgbClr>
              </a:solidFill>
              <a:latin typeface="Verdana" panose="020B0604030504040204" pitchFamily="34" charset="0"/>
              <a:cs typeface="Arial" panose="020B0604020202020204" pitchFamily="34" charset="0"/>
            </a:endParaRPr>
          </a:p>
        </p:txBody>
      </p:sp>
      <p:sp>
        <p:nvSpPr>
          <p:cNvPr id="7" name="Slide Number Placeholder 17"/>
          <p:cNvSpPr>
            <a:spLocks noGrp="1"/>
          </p:cNvSpPr>
          <p:nvPr>
            <p:ph type="sldNum" sz="quarter" idx="12"/>
          </p:nvPr>
        </p:nvSpPr>
        <p:spPr/>
        <p:txBody>
          <a:bodyPr/>
          <a:lstStyle>
            <a:lvl1pPr>
              <a:defRPr/>
            </a:lvl1pPr>
          </a:lstStyle>
          <a:p>
            <a:pPr algn="r" rtl="1" fontAlgn="base">
              <a:spcBef>
                <a:spcPct val="0"/>
              </a:spcBef>
              <a:spcAft>
                <a:spcPct val="0"/>
              </a:spcAft>
            </a:pPr>
            <a:fld id="{C2E3DD56-5E2F-49D0-86AB-720B00365A90}" type="slidenum">
              <a:rPr lang="ar-SA" altLang="fa-IR" smtClean="0">
                <a:latin typeface="Verdana" panose="020B0604030504040204" pitchFamily="34" charset="0"/>
                <a:cs typeface="Arial" panose="020B0604020202020204" pitchFamily="34" charset="0"/>
              </a:rPr>
              <a:pPr algn="r" rtl="1" fontAlgn="base">
                <a:spcBef>
                  <a:spcPct val="0"/>
                </a:spcBef>
                <a:spcAft>
                  <a:spcPct val="0"/>
                </a:spcAft>
              </a:pPr>
              <a:t>‹#›</a:t>
            </a:fld>
            <a:endParaRPr lang="en-US" altLang="fa-IR">
              <a:latin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3652780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1"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Right Triangle 5"/>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1"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Freeform 6"/>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Arial" panose="020B0604020202020204" pitchFamily="34" charset="0"/>
            </a:endParaRPr>
          </a:p>
        </p:txBody>
      </p:sp>
      <p:sp>
        <p:nvSpPr>
          <p:cNvPr id="8" name="Freeform 7"/>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Arial" panose="020B0604020202020204" pitchFamily="34" charset="0"/>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rtl="1" fontAlgn="base">
              <a:spcBef>
                <a:spcPct val="0"/>
              </a:spcBef>
              <a:spcAft>
                <a:spcPct val="0"/>
              </a:spcAft>
              <a:defRPr/>
            </a:pPr>
            <a:endParaRPr lang="en-US">
              <a:solidFill>
                <a:srgbClr val="04617B">
                  <a:shade val="90000"/>
                </a:srgbClr>
              </a:solidFill>
              <a:latin typeface="Verdana" panose="020B0604030504040204" pitchFamily="34" charset="0"/>
              <a:cs typeface="Arial" panose="020B0604020202020204" pitchFamily="34" charset="0"/>
            </a:endParaRPr>
          </a:p>
        </p:txBody>
      </p:sp>
      <p:sp>
        <p:nvSpPr>
          <p:cNvPr id="10" name="Footer Placeholder 5"/>
          <p:cNvSpPr>
            <a:spLocks noGrp="1"/>
          </p:cNvSpPr>
          <p:nvPr>
            <p:ph type="ftr" sz="quarter" idx="11"/>
          </p:nvPr>
        </p:nvSpPr>
        <p:spPr/>
        <p:txBody>
          <a:bodyPr/>
          <a:lstStyle>
            <a:lvl1pPr>
              <a:defRPr/>
            </a:lvl1pPr>
          </a:lstStyle>
          <a:p>
            <a:pPr rtl="1" fontAlgn="base">
              <a:spcBef>
                <a:spcPct val="0"/>
              </a:spcBef>
              <a:spcAft>
                <a:spcPct val="0"/>
              </a:spcAft>
              <a:defRPr/>
            </a:pPr>
            <a:endParaRPr lang="en-US">
              <a:solidFill>
                <a:srgbClr val="04617B">
                  <a:shade val="90000"/>
                </a:srgbClr>
              </a:solidFill>
              <a:latin typeface="Verdana" panose="020B0604030504040204" pitchFamily="34" charset="0"/>
              <a:cs typeface="Arial" panose="020B0604020202020204" pitchFamily="34" charset="0"/>
            </a:endParaRPr>
          </a:p>
        </p:txBody>
      </p:sp>
      <p:sp>
        <p:nvSpPr>
          <p:cNvPr id="11" name="Slide Number Placeholder 6"/>
          <p:cNvSpPr>
            <a:spLocks noGrp="1"/>
          </p:cNvSpPr>
          <p:nvPr>
            <p:ph type="sldNum" sz="quarter" idx="12"/>
          </p:nvPr>
        </p:nvSpPr>
        <p:spPr>
          <a:xfrm>
            <a:off x="10769600" y="6356351"/>
            <a:ext cx="812800" cy="365125"/>
          </a:xfrm>
        </p:spPr>
        <p:txBody>
          <a:bodyPr/>
          <a:lstStyle>
            <a:lvl1pPr>
              <a:defRPr/>
            </a:lvl1pPr>
          </a:lstStyle>
          <a:p>
            <a:pPr algn="r" rtl="1" fontAlgn="base">
              <a:spcBef>
                <a:spcPct val="0"/>
              </a:spcBef>
              <a:spcAft>
                <a:spcPct val="0"/>
              </a:spcAft>
            </a:pPr>
            <a:fld id="{EFC64C8D-8B8E-4582-A414-9E3A036D502E}" type="slidenum">
              <a:rPr lang="ar-SA" altLang="fa-IR" smtClean="0">
                <a:latin typeface="Verdana" panose="020B0604030504040204" pitchFamily="34" charset="0"/>
                <a:cs typeface="Arial" panose="020B0604020202020204" pitchFamily="34" charset="0"/>
              </a:rPr>
              <a:pPr algn="r" rtl="1" fontAlgn="base">
                <a:spcBef>
                  <a:spcPct val="0"/>
                </a:spcBef>
                <a:spcAft>
                  <a:spcPct val="0"/>
                </a:spcAft>
              </a:pPr>
              <a:t>‹#›</a:t>
            </a:fld>
            <a:endParaRPr lang="en-US" altLang="fa-IR">
              <a:latin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2449733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8CABEE"/>
            </a:gs>
            <a:gs pos="50000">
              <a:srgbClr val="BACBF2"/>
            </a:gs>
            <a:gs pos="100000">
              <a:srgbClr val="DEE5F8"/>
            </a:gs>
          </a:gsLst>
          <a:lin ang="5400000"/>
        </a:gra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Arial" panose="020B0604020202020204" pitchFamily="34" charset="0"/>
            </a:endParaRPr>
          </a:p>
        </p:txBody>
      </p:sp>
      <p:sp>
        <p:nvSpPr>
          <p:cNvPr id="8" name="Freeform 7"/>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Arial" panose="020B0604020202020204" pitchFamily="34" charset="0"/>
            </a:endParaRPr>
          </a:p>
        </p:txBody>
      </p:sp>
      <p:sp>
        <p:nvSpPr>
          <p:cNvPr id="1028" name="Title Placeholder 8"/>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fa-IR" smtClean="0"/>
              <a:t>Click to edit Master title style</a:t>
            </a:r>
          </a:p>
        </p:txBody>
      </p:sp>
      <p:sp>
        <p:nvSpPr>
          <p:cNvPr id="1029" name="Text Placeholder 29"/>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rtl="1" fontAlgn="base">
              <a:spcBef>
                <a:spcPct val="0"/>
              </a:spcBef>
              <a:spcAft>
                <a:spcPct val="0"/>
              </a:spcAft>
              <a:defRPr/>
            </a:pPr>
            <a:endParaRPr lang="en-US">
              <a:solidFill>
                <a:srgbClr val="04617B">
                  <a:shade val="90000"/>
                </a:srgbClr>
              </a:solidFill>
              <a:latin typeface="Verdana" panose="020B0604030504040204" pitchFamily="34" charset="0"/>
              <a:cs typeface="Arial" panose="020B0604020202020204" pitchFamily="34" charset="0"/>
            </a:endParaRPr>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rtl="1" fontAlgn="base">
              <a:spcBef>
                <a:spcPct val="0"/>
              </a:spcBef>
              <a:spcAft>
                <a:spcPct val="0"/>
              </a:spcAft>
              <a:defRPr/>
            </a:pPr>
            <a:endParaRPr lang="en-US">
              <a:solidFill>
                <a:srgbClr val="04617B">
                  <a:shade val="90000"/>
                </a:srgbClr>
              </a:solidFill>
              <a:latin typeface="Verdana" panose="020B0604030504040204" pitchFamily="34" charset="0"/>
              <a:cs typeface="Arial" panose="020B0604020202020204" pitchFamily="34" charset="0"/>
            </a:endParaRP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defRPr sz="1200">
                <a:solidFill>
                  <a:srgbClr val="045C75"/>
                </a:solidFill>
              </a:defRPr>
            </a:lvl1pPr>
          </a:lstStyle>
          <a:p>
            <a:pPr algn="r" rtl="1" fontAlgn="base">
              <a:spcBef>
                <a:spcPct val="0"/>
              </a:spcBef>
              <a:spcAft>
                <a:spcPct val="0"/>
              </a:spcAft>
            </a:pPr>
            <a:fld id="{26614CFA-853A-4DAE-A802-6EA3636BA44C}" type="slidenum">
              <a:rPr lang="ar-SA" altLang="fa-IR" smtClean="0">
                <a:latin typeface="Verdana" panose="020B0604030504040204" pitchFamily="34" charset="0"/>
                <a:cs typeface="Arial" panose="020B0604020202020204" pitchFamily="34" charset="0"/>
              </a:rPr>
              <a:pPr algn="r" rtl="1" fontAlgn="base">
                <a:spcBef>
                  <a:spcPct val="0"/>
                </a:spcBef>
                <a:spcAft>
                  <a:spcPct val="0"/>
                </a:spcAft>
              </a:pPr>
              <a:t>‹#›</a:t>
            </a:fld>
            <a:endParaRPr lang="en-US" altLang="fa-IR">
              <a:latin typeface="Verdana" panose="020B0604030504040204" pitchFamily="34" charset="0"/>
              <a:cs typeface="Arial" panose="020B0604020202020204" pitchFamily="34" charset="0"/>
            </a:endParaRPr>
          </a:p>
        </p:txBody>
      </p:sp>
      <p:grpSp>
        <p:nvGrpSpPr>
          <p:cNvPr id="1033" name="Group 1"/>
          <p:cNvGrpSpPr>
            <a:grpSpLocks/>
          </p:cNvGrpSpPr>
          <p:nvPr/>
        </p:nvGrpSpPr>
        <p:grpSpPr bwMode="auto">
          <a:xfrm>
            <a:off x="-25399" y="203200"/>
            <a:ext cx="12240684"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r" defTabSz="914400" rtl="1"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Verdana" panose="020B0604030504040204" pitchFamily="34" charset="0"/>
                <a:ea typeface="+mn-ea"/>
                <a:cs typeface="Arial" panose="020B0604020202020204" pitchFamily="34"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r" defTabSz="914400" rtl="1"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Verdana" panose="020B0604030504040204" pitchFamily="34" charset="0"/>
                <a:ea typeface="+mn-ea"/>
                <a:cs typeface="Arial" panose="020B0604020202020204" pitchFamily="34" charset="0"/>
              </a:endParaRPr>
            </a:p>
          </p:txBody>
        </p:sp>
      </p:grpSp>
      <p:sp>
        <p:nvSpPr>
          <p:cNvPr id="14" name="Rectangle 13"/>
          <p:cNvSpPr/>
          <p:nvPr userDrawn="1"/>
        </p:nvSpPr>
        <p:spPr>
          <a:xfrm>
            <a:off x="26292"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27998485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1" eaLnBrk="0" fontAlgn="base" hangingPunct="0">
        <a:spcBef>
          <a:spcPct val="0"/>
        </a:spcBef>
        <a:spcAft>
          <a:spcPct val="0"/>
        </a:spcAft>
        <a:defRPr sz="5000" kern="1200">
          <a:solidFill>
            <a:schemeClr val="tx2"/>
          </a:solidFill>
          <a:latin typeface="+mj-lt"/>
          <a:ea typeface="+mj-ea"/>
          <a:cs typeface="+mj-cs"/>
        </a:defRPr>
      </a:lvl1pPr>
      <a:lvl2pPr algn="l" rtl="1" eaLnBrk="0" fontAlgn="base" hangingPunct="0">
        <a:spcBef>
          <a:spcPct val="0"/>
        </a:spcBef>
        <a:spcAft>
          <a:spcPct val="0"/>
        </a:spcAft>
        <a:defRPr sz="5000">
          <a:solidFill>
            <a:schemeClr val="tx2"/>
          </a:solidFill>
          <a:latin typeface="Calibri" pitchFamily="34" charset="0"/>
          <a:cs typeface="Traditional Arabic" pitchFamily="18" charset="-78"/>
        </a:defRPr>
      </a:lvl2pPr>
      <a:lvl3pPr algn="l" rtl="1" eaLnBrk="0" fontAlgn="base" hangingPunct="0">
        <a:spcBef>
          <a:spcPct val="0"/>
        </a:spcBef>
        <a:spcAft>
          <a:spcPct val="0"/>
        </a:spcAft>
        <a:defRPr sz="5000">
          <a:solidFill>
            <a:schemeClr val="tx2"/>
          </a:solidFill>
          <a:latin typeface="Calibri" pitchFamily="34" charset="0"/>
          <a:cs typeface="Traditional Arabic" pitchFamily="18" charset="-78"/>
        </a:defRPr>
      </a:lvl3pPr>
      <a:lvl4pPr algn="l" rtl="1" eaLnBrk="0" fontAlgn="base" hangingPunct="0">
        <a:spcBef>
          <a:spcPct val="0"/>
        </a:spcBef>
        <a:spcAft>
          <a:spcPct val="0"/>
        </a:spcAft>
        <a:defRPr sz="5000">
          <a:solidFill>
            <a:schemeClr val="tx2"/>
          </a:solidFill>
          <a:latin typeface="Calibri" pitchFamily="34" charset="0"/>
          <a:cs typeface="Traditional Arabic" pitchFamily="18" charset="-78"/>
        </a:defRPr>
      </a:lvl4pPr>
      <a:lvl5pPr algn="l" rtl="1" eaLnBrk="0" fontAlgn="base" hangingPunct="0">
        <a:spcBef>
          <a:spcPct val="0"/>
        </a:spcBef>
        <a:spcAft>
          <a:spcPct val="0"/>
        </a:spcAft>
        <a:defRPr sz="5000">
          <a:solidFill>
            <a:schemeClr val="tx2"/>
          </a:solidFill>
          <a:latin typeface="Calibri" pitchFamily="34" charset="0"/>
          <a:cs typeface="Traditional Arabic" pitchFamily="18" charset="-78"/>
        </a:defRPr>
      </a:lvl5pPr>
      <a:lvl6pPr marL="457200" algn="l" rtl="1" fontAlgn="base">
        <a:spcBef>
          <a:spcPct val="0"/>
        </a:spcBef>
        <a:spcAft>
          <a:spcPct val="0"/>
        </a:spcAft>
        <a:defRPr sz="5000">
          <a:solidFill>
            <a:schemeClr val="tx2"/>
          </a:solidFill>
          <a:latin typeface="Calibri" pitchFamily="34" charset="0"/>
          <a:cs typeface="Traditional Arabic" pitchFamily="18" charset="-78"/>
        </a:defRPr>
      </a:lvl6pPr>
      <a:lvl7pPr marL="914400" algn="l" rtl="1" fontAlgn="base">
        <a:spcBef>
          <a:spcPct val="0"/>
        </a:spcBef>
        <a:spcAft>
          <a:spcPct val="0"/>
        </a:spcAft>
        <a:defRPr sz="5000">
          <a:solidFill>
            <a:schemeClr val="tx2"/>
          </a:solidFill>
          <a:latin typeface="Calibri" pitchFamily="34" charset="0"/>
          <a:cs typeface="Traditional Arabic" pitchFamily="18" charset="-78"/>
        </a:defRPr>
      </a:lvl7pPr>
      <a:lvl8pPr marL="1371600" algn="l" rtl="1" fontAlgn="base">
        <a:spcBef>
          <a:spcPct val="0"/>
        </a:spcBef>
        <a:spcAft>
          <a:spcPct val="0"/>
        </a:spcAft>
        <a:defRPr sz="5000">
          <a:solidFill>
            <a:schemeClr val="tx2"/>
          </a:solidFill>
          <a:latin typeface="Calibri" pitchFamily="34" charset="0"/>
          <a:cs typeface="Traditional Arabic" pitchFamily="18" charset="-78"/>
        </a:defRPr>
      </a:lvl8pPr>
      <a:lvl9pPr marL="1828800" algn="l" rtl="1" fontAlgn="base">
        <a:spcBef>
          <a:spcPct val="0"/>
        </a:spcBef>
        <a:spcAft>
          <a:spcPct val="0"/>
        </a:spcAft>
        <a:defRPr sz="5000">
          <a:solidFill>
            <a:schemeClr val="tx2"/>
          </a:solidFill>
          <a:latin typeface="Calibri" pitchFamily="34" charset="0"/>
          <a:cs typeface="Traditional Arabic" pitchFamily="18" charset="-78"/>
        </a:defRPr>
      </a:lvl9pPr>
    </p:titleStyle>
    <p:bodyStyle>
      <a:lvl1pPr marL="273050" indent="-273050" algn="r" rtl="1"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ajalla UI"/>
          <a:cs typeface="+mn-cs"/>
        </a:defRPr>
      </a:lvl1pPr>
      <a:lvl2pPr marL="639763" indent="-246063" algn="r" rtl="1"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ajalla UI"/>
          <a:cs typeface="+mn-cs"/>
        </a:defRPr>
      </a:lvl2pPr>
      <a:lvl3pPr marL="914400" indent="-246063" algn="r" rtl="1"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ajalla UI"/>
          <a:cs typeface="+mn-cs"/>
        </a:defRPr>
      </a:lvl3pPr>
      <a:lvl4pPr marL="1187450" indent="-209550" algn="r" rtl="1"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ajalla UI"/>
          <a:cs typeface="+mn-cs"/>
        </a:defRPr>
      </a:lvl4pPr>
      <a:lvl5pPr marL="1462088" indent="-209550" algn="r" rtl="1"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ajalla UI"/>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2E30675B-863F-4EE6-BAD2-C19FE66450D0}" type="slidenum">
              <a:rPr lang="ar-SA" altLang="fa-IR">
                <a:solidFill>
                  <a:srgbClr val="045C75"/>
                </a:solidFill>
              </a:rPr>
              <a:pPr algn="r" rtl="1" eaLnBrk="1" fontAlgn="base" hangingPunct="1">
                <a:spcBef>
                  <a:spcPct val="0"/>
                </a:spcBef>
                <a:spcAft>
                  <a:spcPct val="0"/>
                </a:spcAft>
              </a:pPr>
              <a:t>1</a:t>
            </a:fld>
            <a:endParaRPr lang="en-US" altLang="fa-IR">
              <a:solidFill>
                <a:srgbClr val="045C75"/>
              </a:solidFill>
            </a:endParaRPr>
          </a:p>
        </p:txBody>
      </p:sp>
      <p:sp>
        <p:nvSpPr>
          <p:cNvPr id="3" name="Rectangle 2"/>
          <p:cNvSpPr/>
          <p:nvPr/>
        </p:nvSpPr>
        <p:spPr>
          <a:xfrm>
            <a:off x="2095501" y="452308"/>
            <a:ext cx="7858125" cy="57864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fontAlgn="base">
              <a:spcBef>
                <a:spcPct val="0"/>
              </a:spcBef>
              <a:spcAft>
                <a:spcPct val="0"/>
              </a:spcAft>
              <a:defRPr/>
            </a:pPr>
            <a:r>
              <a:rPr lang="fa-IR" dirty="0">
                <a:solidFill>
                  <a:prstClr val="white"/>
                </a:solidFill>
                <a:latin typeface="Constantia"/>
              </a:rPr>
              <a:t>موضوع تحقیق:</a:t>
            </a:r>
          </a:p>
          <a:p>
            <a:pPr algn="ctr" rtl="1" fontAlgn="base">
              <a:spcBef>
                <a:spcPct val="0"/>
              </a:spcBef>
              <a:spcAft>
                <a:spcPct val="0"/>
              </a:spcAft>
              <a:defRPr/>
            </a:pPr>
            <a:r>
              <a:rPr lang="fa-IR" sz="3200" b="1" dirty="0">
                <a:solidFill>
                  <a:prstClr val="white"/>
                </a:solidFill>
                <a:latin typeface="Constantia"/>
              </a:rPr>
              <a:t>هزینه یابی بر مبنای فعالیت (</a:t>
            </a:r>
            <a:r>
              <a:rPr lang="en-US" sz="3200" b="1" dirty="0">
                <a:solidFill>
                  <a:prstClr val="white"/>
                </a:solidFill>
                <a:latin typeface="Constantia"/>
              </a:rPr>
              <a:t>(ABC</a:t>
            </a:r>
          </a:p>
          <a:p>
            <a:pPr algn="ctr" rtl="1" fontAlgn="base">
              <a:spcBef>
                <a:spcPct val="0"/>
              </a:spcBef>
              <a:spcAft>
                <a:spcPct val="0"/>
              </a:spcAft>
              <a:defRPr/>
            </a:pPr>
            <a:endParaRPr lang="fa-IR" b="1" dirty="0">
              <a:solidFill>
                <a:prstClr val="white"/>
              </a:solidFill>
              <a:latin typeface="Constantia"/>
            </a:endParaRPr>
          </a:p>
          <a:p>
            <a:pPr algn="ctr" rtl="1" fontAlgn="base">
              <a:spcBef>
                <a:spcPct val="0"/>
              </a:spcBef>
              <a:spcAft>
                <a:spcPct val="0"/>
              </a:spcAft>
              <a:defRPr/>
            </a:pPr>
            <a:r>
              <a:rPr lang="fa-IR" dirty="0" smtClean="0">
                <a:solidFill>
                  <a:prstClr val="white"/>
                </a:solidFill>
                <a:latin typeface="Constantia"/>
              </a:rPr>
              <a:t>و خلاصه ای بر سیستم </a:t>
            </a:r>
            <a:r>
              <a:rPr lang="en-US" dirty="0" smtClean="0">
                <a:solidFill>
                  <a:prstClr val="white"/>
                </a:solidFill>
                <a:latin typeface="Constantia"/>
              </a:rPr>
              <a:t>Light ABC</a:t>
            </a:r>
            <a:endParaRPr lang="fa-IR" dirty="0">
              <a:solidFill>
                <a:prstClr val="white"/>
              </a:solidFill>
              <a:latin typeface="Constantia"/>
            </a:endParaRPr>
          </a:p>
        </p:txBody>
      </p:sp>
    </p:spTree>
    <p:extLst>
      <p:ext uri="{BB962C8B-B14F-4D97-AF65-F5344CB8AC3E}">
        <p14:creationId xmlns:p14="http://schemas.microsoft.com/office/powerpoint/2010/main" val="15387888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063750" y="476251"/>
            <a:ext cx="8001000" cy="595313"/>
          </a:xfrm>
        </p:spPr>
        <p:txBody>
          <a:bodyPr/>
          <a:lstStyle/>
          <a:p>
            <a:pPr algn="r" eaLnBrk="1" hangingPunct="1"/>
            <a:r>
              <a:rPr lang="ar-SA" altLang="fa-IR" sz="3200">
                <a:solidFill>
                  <a:srgbClr val="FFFF00"/>
                </a:solidFill>
                <a:cs typeface="B Titr" panose="00000700000000000000" pitchFamily="2" charset="-78"/>
              </a:rPr>
              <a:t>اهداف سامانه هزینه‌یابی فعالیت‌محور</a:t>
            </a:r>
            <a:endParaRPr lang="en-US" altLang="fa-IR" sz="3200">
              <a:solidFill>
                <a:srgbClr val="FFFF00"/>
              </a:solidFill>
              <a:cs typeface="B Titr" panose="00000700000000000000" pitchFamily="2" charset="-78"/>
            </a:endParaRPr>
          </a:p>
        </p:txBody>
      </p:sp>
      <p:sp>
        <p:nvSpPr>
          <p:cNvPr id="19459" name="Rectangle 3"/>
          <p:cNvSpPr>
            <a:spLocks noGrp="1" noChangeArrowheads="1"/>
          </p:cNvSpPr>
          <p:nvPr>
            <p:ph idx="1"/>
          </p:nvPr>
        </p:nvSpPr>
        <p:spPr>
          <a:xfrm>
            <a:off x="2024063" y="1428750"/>
            <a:ext cx="8286750" cy="4643438"/>
          </a:xfrm>
        </p:spPr>
        <p:txBody>
          <a:bodyPr/>
          <a:lstStyle/>
          <a:p>
            <a:pPr algn="just" eaLnBrk="1" hangingPunct="1">
              <a:lnSpc>
                <a:spcPct val="130000"/>
              </a:lnSpc>
              <a:buFont typeface="Wingdings" panose="05000000000000000000" pitchFamily="2" charset="2"/>
              <a:buNone/>
            </a:pPr>
            <a:r>
              <a:rPr lang="ar-SA" altLang="fa-IR" sz="2000">
                <a:cs typeface="B Titr" panose="00000700000000000000" pitchFamily="2" charset="-78"/>
              </a:rPr>
              <a:t>راهبرد قیمت</a:t>
            </a:r>
            <a:r>
              <a:rPr lang="fa-IR" altLang="fa-IR" sz="2000">
                <a:cs typeface="B Titr" panose="00000700000000000000" pitchFamily="2" charset="-78"/>
              </a:rPr>
              <a:t> </a:t>
            </a:r>
            <a:r>
              <a:rPr lang="ar-SA" altLang="fa-IR" sz="2000">
                <a:cs typeface="B Titr" panose="00000700000000000000" pitchFamily="2" charset="-78"/>
              </a:rPr>
              <a:t>گذاری، </a:t>
            </a:r>
            <a:endParaRPr lang="en-US" altLang="fa-IR" sz="2000">
              <a:cs typeface="B Titr" panose="00000700000000000000" pitchFamily="2" charset="-78"/>
            </a:endParaRPr>
          </a:p>
          <a:p>
            <a:pPr algn="just" eaLnBrk="1" hangingPunct="1">
              <a:lnSpc>
                <a:spcPct val="130000"/>
              </a:lnSpc>
              <a:buFont typeface="Wingdings" panose="05000000000000000000" pitchFamily="2" charset="2"/>
              <a:buNone/>
            </a:pPr>
            <a:r>
              <a:rPr lang="fa-IR" altLang="fa-IR" sz="2000">
                <a:cs typeface="B Titr" panose="00000700000000000000" pitchFamily="2" charset="-78"/>
              </a:rPr>
              <a:t>6</a:t>
            </a:r>
            <a:r>
              <a:rPr lang="fa-IR" altLang="fa-IR" sz="1800">
                <a:cs typeface="B Titr" panose="00000700000000000000" pitchFamily="2" charset="-78"/>
              </a:rPr>
              <a:t>.   </a:t>
            </a:r>
            <a:r>
              <a:rPr lang="ar-SA" altLang="fa-IR" sz="1800">
                <a:cs typeface="B Titr" panose="00000700000000000000" pitchFamily="2" charset="-78"/>
              </a:rPr>
              <a:t>فراهم کردن و محاسبه دقیقتر هزینه و سود</a:t>
            </a:r>
            <a:r>
              <a:rPr lang="fa-IR" altLang="fa-IR" sz="1800">
                <a:cs typeface="B Titr" panose="00000700000000000000" pitchFamily="2" charset="-78"/>
              </a:rPr>
              <a:t>آ</a:t>
            </a:r>
            <a:r>
              <a:rPr lang="ar-SA" altLang="fa-IR" sz="1800">
                <a:cs typeface="B Titr" panose="00000700000000000000" pitchFamily="2" charset="-78"/>
              </a:rPr>
              <a:t>وری محصولات، </a:t>
            </a:r>
            <a:r>
              <a:rPr lang="fa-IR" altLang="fa-IR" sz="1800">
                <a:cs typeface="B Titr" panose="00000700000000000000" pitchFamily="2" charset="-78"/>
              </a:rPr>
              <a:t>1.   </a:t>
            </a:r>
            <a:r>
              <a:rPr lang="ar-SA" altLang="fa-IR" sz="1800">
                <a:cs typeface="B Titr" panose="00000700000000000000" pitchFamily="2" charset="-78"/>
              </a:rPr>
              <a:t>فراهم کردن اطلاعات درباره فعالیتهای تولید با هدف حذف فعالیتهای اضافی، </a:t>
            </a:r>
            <a:endParaRPr lang="en-US" altLang="fa-IR" sz="1800">
              <a:cs typeface="B Titr" panose="00000700000000000000" pitchFamily="2" charset="-78"/>
            </a:endParaRPr>
          </a:p>
          <a:p>
            <a:pPr algn="just" eaLnBrk="1" hangingPunct="1">
              <a:lnSpc>
                <a:spcPct val="130000"/>
              </a:lnSpc>
              <a:buFont typeface="Wingdings" panose="05000000000000000000" pitchFamily="2" charset="2"/>
              <a:buNone/>
            </a:pPr>
            <a:r>
              <a:rPr lang="fa-IR" altLang="fa-IR" sz="1800">
                <a:cs typeface="B Titr" panose="00000700000000000000" pitchFamily="2" charset="-78"/>
              </a:rPr>
              <a:t>2.   </a:t>
            </a:r>
            <a:r>
              <a:rPr lang="ar-SA" altLang="fa-IR" sz="1800">
                <a:cs typeface="B Titr" panose="00000700000000000000" pitchFamily="2" charset="-78"/>
              </a:rPr>
              <a:t>فراهم کردن اطلاعات درباره فعالیتهای بدون ارزش‌افزوده و کاهش هزینه‌ها ازطریق حذف این فعالیتها (در صورت امکان)، </a:t>
            </a:r>
            <a:endParaRPr lang="en-US" altLang="fa-IR" sz="1800">
              <a:cs typeface="B Titr" panose="00000700000000000000" pitchFamily="2" charset="-78"/>
            </a:endParaRPr>
          </a:p>
          <a:p>
            <a:pPr algn="just" eaLnBrk="1" hangingPunct="1">
              <a:lnSpc>
                <a:spcPct val="130000"/>
              </a:lnSpc>
              <a:buFont typeface="Wingdings" panose="05000000000000000000" pitchFamily="2" charset="2"/>
              <a:buNone/>
            </a:pPr>
            <a:r>
              <a:rPr lang="fa-IR" altLang="fa-IR" sz="1800">
                <a:cs typeface="B Titr" panose="00000700000000000000" pitchFamily="2" charset="-78"/>
              </a:rPr>
              <a:t>3.   </a:t>
            </a:r>
            <a:r>
              <a:rPr lang="ar-SA" altLang="fa-IR" sz="1800">
                <a:cs typeface="B Titr" panose="00000700000000000000" pitchFamily="2" charset="-78"/>
              </a:rPr>
              <a:t>فراهم کردن اطلاعات برای مهندسان طراح به منظور انتخاب طرح محصول با بالاترین کیفیت و پایین</a:t>
            </a:r>
            <a:r>
              <a:rPr lang="fa-IR" altLang="fa-IR" sz="1800">
                <a:cs typeface="B Titr" panose="00000700000000000000" pitchFamily="2" charset="-78"/>
              </a:rPr>
              <a:t> </a:t>
            </a:r>
            <a:r>
              <a:rPr lang="ar-SA" altLang="fa-IR" sz="1800">
                <a:cs typeface="B Titr" panose="00000700000000000000" pitchFamily="2" charset="-78"/>
              </a:rPr>
              <a:t>ترین هزینه، </a:t>
            </a:r>
            <a:endParaRPr lang="en-US" altLang="fa-IR" sz="1800">
              <a:cs typeface="B Titr" panose="00000700000000000000" pitchFamily="2" charset="-78"/>
            </a:endParaRPr>
          </a:p>
          <a:p>
            <a:pPr algn="just" eaLnBrk="1" hangingPunct="1">
              <a:lnSpc>
                <a:spcPct val="130000"/>
              </a:lnSpc>
              <a:buFont typeface="Wingdings" panose="05000000000000000000" pitchFamily="2" charset="2"/>
              <a:buNone/>
            </a:pPr>
            <a:r>
              <a:rPr lang="fa-IR" altLang="fa-IR" sz="1800">
                <a:cs typeface="B Titr" panose="00000700000000000000" pitchFamily="2" charset="-78"/>
              </a:rPr>
              <a:t>4.   </a:t>
            </a:r>
            <a:r>
              <a:rPr lang="ar-SA" altLang="fa-IR" sz="1800">
                <a:cs typeface="B Titr" panose="00000700000000000000" pitchFamily="2" charset="-78"/>
              </a:rPr>
              <a:t>فراهم کردن اطلاعات درباره انتخاب بازار، </a:t>
            </a:r>
            <a:endParaRPr lang="en-US" altLang="fa-IR" sz="1800">
              <a:cs typeface="B Titr" panose="00000700000000000000" pitchFamily="2" charset="-78"/>
            </a:endParaRPr>
          </a:p>
          <a:p>
            <a:pPr algn="just" eaLnBrk="1" hangingPunct="1">
              <a:lnSpc>
                <a:spcPct val="130000"/>
              </a:lnSpc>
              <a:buFont typeface="Wingdings" panose="05000000000000000000" pitchFamily="2" charset="2"/>
              <a:buNone/>
            </a:pPr>
            <a:r>
              <a:rPr lang="fa-IR" altLang="fa-IR" sz="1800">
                <a:cs typeface="B Titr" panose="00000700000000000000" pitchFamily="2" charset="-78"/>
              </a:rPr>
              <a:t>5.   </a:t>
            </a:r>
            <a:r>
              <a:rPr lang="ar-SA" altLang="fa-IR" sz="1800">
                <a:cs typeface="B Titr" panose="00000700000000000000" pitchFamily="2" charset="-78"/>
              </a:rPr>
              <a:t>فراهم کردن اطلاعات به منظور تدوین </a:t>
            </a:r>
            <a:endParaRPr lang="en-US" altLang="fa-IR" sz="1800">
              <a:cs typeface="B Titr" panose="00000700000000000000" pitchFamily="2" charset="-78"/>
            </a:endParaRPr>
          </a:p>
          <a:p>
            <a:pPr algn="just" eaLnBrk="1" hangingPunct="1">
              <a:lnSpc>
                <a:spcPct val="130000"/>
              </a:lnSpc>
              <a:buFont typeface="Wingdings" panose="05000000000000000000" pitchFamily="2" charset="2"/>
              <a:buNone/>
            </a:pPr>
            <a:r>
              <a:rPr lang="fa-IR" altLang="fa-IR" sz="1800">
                <a:cs typeface="B Titr" panose="00000700000000000000" pitchFamily="2" charset="-78"/>
              </a:rPr>
              <a:t>7.   </a:t>
            </a:r>
            <a:r>
              <a:rPr lang="ar-SA" altLang="fa-IR" sz="1800">
                <a:cs typeface="B Titr" panose="00000700000000000000" pitchFamily="2" charset="-78"/>
              </a:rPr>
              <a:t>فراهم کردن اطلاعات درمورد هزینه تولید قطعات به منظور تصمیم</a:t>
            </a:r>
            <a:r>
              <a:rPr lang="fa-IR" altLang="fa-IR" sz="1800">
                <a:cs typeface="B Titr" panose="00000700000000000000" pitchFamily="2" charset="-78"/>
              </a:rPr>
              <a:t> </a:t>
            </a:r>
            <a:r>
              <a:rPr lang="ar-SA" altLang="fa-IR" sz="1800">
                <a:cs typeface="B Titr" panose="00000700000000000000" pitchFamily="2" charset="-78"/>
              </a:rPr>
              <a:t>گیری درباره خرید یا ساخت آنها.</a:t>
            </a:r>
            <a:endParaRPr lang="en-US" altLang="fa-IR" sz="1800">
              <a:cs typeface="B Titr" panose="00000700000000000000" pitchFamily="2" charset="-78"/>
            </a:endParaRPr>
          </a:p>
          <a:p>
            <a:pPr algn="just" eaLnBrk="1" hangingPunct="1">
              <a:lnSpc>
                <a:spcPct val="130000"/>
              </a:lnSpc>
            </a:pPr>
            <a:endParaRPr lang="en-US" altLang="fa-IR" sz="2000">
              <a:cs typeface="B Titr" panose="00000700000000000000" pitchFamily="2" charset="-78"/>
            </a:endParaRPr>
          </a:p>
        </p:txBody>
      </p:sp>
      <p:sp>
        <p:nvSpPr>
          <p:cNvPr id="14338" name="Slide Number Placeholder 5"/>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52C74168-FA5E-4E02-9508-D6587BF31D7E}" type="slidenum">
              <a:rPr lang="ar-SA" altLang="fa-IR">
                <a:solidFill>
                  <a:srgbClr val="045C75"/>
                </a:solidFill>
              </a:rPr>
              <a:pPr algn="r" rtl="1" eaLnBrk="1" fontAlgn="base" hangingPunct="1">
                <a:spcBef>
                  <a:spcPct val="0"/>
                </a:spcBef>
                <a:spcAft>
                  <a:spcPct val="0"/>
                </a:spcAft>
              </a:pPr>
              <a:t>10</a:t>
            </a:fld>
            <a:endParaRPr lang="en-US" altLang="fa-IR">
              <a:solidFill>
                <a:srgbClr val="045C75"/>
              </a:solidFill>
            </a:endParaRPr>
          </a:p>
        </p:txBody>
      </p:sp>
    </p:spTree>
    <p:extLst>
      <p:ext uri="{BB962C8B-B14F-4D97-AF65-F5344CB8AC3E}">
        <p14:creationId xmlns:p14="http://schemas.microsoft.com/office/powerpoint/2010/main" val="1521364638"/>
      </p:ext>
    </p:extLst>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063750" y="928689"/>
            <a:ext cx="8001000" cy="928687"/>
          </a:xfrm>
        </p:spPr>
        <p:txBody>
          <a:bodyPr/>
          <a:lstStyle/>
          <a:p>
            <a:pPr algn="r" eaLnBrk="1" hangingPunct="1"/>
            <a:r>
              <a:rPr lang="ar-SA" altLang="fa-IR" sz="2000">
                <a:solidFill>
                  <a:srgbClr val="FFFF00"/>
                </a:solidFill>
                <a:cs typeface="B Titr" panose="00000700000000000000" pitchFamily="2" charset="-78"/>
              </a:rPr>
              <a:t>از جمله مواردی که استفاده از این سامانه را برای شرکتها به یک معضل تبدیل می‌کند این است که:</a:t>
            </a:r>
            <a:endParaRPr lang="en-US" altLang="fa-IR" sz="2000">
              <a:solidFill>
                <a:srgbClr val="FFFF00"/>
              </a:solidFill>
              <a:cs typeface="B Titr" panose="00000700000000000000" pitchFamily="2" charset="-78"/>
            </a:endParaRPr>
          </a:p>
        </p:txBody>
      </p:sp>
      <p:sp>
        <p:nvSpPr>
          <p:cNvPr id="20483" name="Rectangle 3"/>
          <p:cNvSpPr>
            <a:spLocks noGrp="1" noChangeArrowheads="1"/>
          </p:cNvSpPr>
          <p:nvPr>
            <p:ph idx="1"/>
          </p:nvPr>
        </p:nvSpPr>
        <p:spPr>
          <a:xfrm>
            <a:off x="2090738" y="1752600"/>
            <a:ext cx="8001000" cy="4629150"/>
          </a:xfrm>
        </p:spPr>
        <p:txBody>
          <a:bodyPr/>
          <a:lstStyle/>
          <a:p>
            <a:pPr algn="just" eaLnBrk="1" hangingPunct="1">
              <a:lnSpc>
                <a:spcPct val="130000"/>
              </a:lnSpc>
              <a:buFont typeface="Wingdings" panose="05000000000000000000" pitchFamily="2" charset="2"/>
              <a:buNone/>
            </a:pPr>
            <a:endParaRPr lang="en-US" altLang="fa-IR" sz="1100">
              <a:cs typeface="B Titr" panose="00000700000000000000" pitchFamily="2" charset="-78"/>
            </a:endParaRPr>
          </a:p>
          <a:p>
            <a:pPr algn="just" eaLnBrk="1" hangingPunct="1">
              <a:lnSpc>
                <a:spcPct val="130000"/>
              </a:lnSpc>
            </a:pPr>
            <a:r>
              <a:rPr lang="fa-IR" altLang="fa-IR" sz="2400">
                <a:cs typeface="B Titr" panose="00000700000000000000" pitchFamily="2" charset="-78"/>
              </a:rPr>
              <a:t>*  </a:t>
            </a:r>
            <a:r>
              <a:rPr lang="ar-SA" altLang="fa-IR" sz="2400">
                <a:cs typeface="B Titr" panose="00000700000000000000" pitchFamily="2" charset="-78"/>
              </a:rPr>
              <a:t>هزینه‌یابی فعالیت‌محور، دقت هزینه‌یابی را افزایش می دهد، اما هیچ تضمینی </a:t>
            </a:r>
            <a:r>
              <a:rPr lang="fa-IR" altLang="fa-IR" sz="2400">
                <a:cs typeface="B Titr" panose="00000700000000000000" pitchFamily="2" charset="-78"/>
              </a:rPr>
              <a:t>   </a:t>
            </a:r>
            <a:r>
              <a:rPr lang="ar-SA" altLang="fa-IR" sz="2400">
                <a:cs typeface="B Titr" panose="00000700000000000000" pitchFamily="2" charset="-78"/>
              </a:rPr>
              <a:t>برای ارائه صحیح هزینه محصولات وجود ندارد، </a:t>
            </a:r>
            <a:endParaRPr lang="en-US" altLang="fa-IR" sz="2400">
              <a:cs typeface="B Titr" panose="00000700000000000000" pitchFamily="2" charset="-78"/>
            </a:endParaRPr>
          </a:p>
          <a:p>
            <a:pPr algn="just" eaLnBrk="1" hangingPunct="1">
              <a:lnSpc>
                <a:spcPct val="130000"/>
              </a:lnSpc>
            </a:pPr>
            <a:r>
              <a:rPr lang="fa-IR" altLang="fa-IR" sz="2400">
                <a:cs typeface="B Titr" panose="00000700000000000000" pitchFamily="2" charset="-78"/>
              </a:rPr>
              <a:t>*  </a:t>
            </a:r>
            <a:r>
              <a:rPr lang="ar-SA" altLang="fa-IR" sz="2400">
                <a:cs typeface="B Titr" panose="00000700000000000000" pitchFamily="2" charset="-78"/>
              </a:rPr>
              <a:t>پیاده‌سازی هزینه‌یابی فعالیت‌محور به سرمایه‌گذاری عمده‌ای نیاز دارد، </a:t>
            </a:r>
            <a:endParaRPr lang="en-US" altLang="fa-IR" sz="2400">
              <a:cs typeface="B Titr" panose="00000700000000000000" pitchFamily="2" charset="-78"/>
            </a:endParaRPr>
          </a:p>
          <a:p>
            <a:pPr algn="just" eaLnBrk="1" hangingPunct="1">
              <a:lnSpc>
                <a:spcPct val="130000"/>
              </a:lnSpc>
            </a:pPr>
            <a:r>
              <a:rPr lang="fa-IR" altLang="fa-IR" sz="2400">
                <a:cs typeface="B Titr" panose="00000700000000000000" pitchFamily="2" charset="-78"/>
              </a:rPr>
              <a:t>*  </a:t>
            </a:r>
            <a:r>
              <a:rPr lang="ar-SA" altLang="fa-IR" sz="2400">
                <a:cs typeface="B Titr" panose="00000700000000000000" pitchFamily="2" charset="-78"/>
              </a:rPr>
              <a:t>دشواری در یافتن محرکهای هزینه مناسب و بالا بودن حجم کار، درنتیجه صرف زمان زیاد برای این کار از مشکلات آن است.</a:t>
            </a:r>
            <a:endParaRPr lang="en-US" altLang="fa-IR" sz="2400">
              <a:cs typeface="B Titr" panose="00000700000000000000" pitchFamily="2" charset="-78"/>
            </a:endParaRPr>
          </a:p>
        </p:txBody>
      </p:sp>
      <p:sp>
        <p:nvSpPr>
          <p:cNvPr id="17410" name="Slide Number Placeholder 5"/>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2E5F715E-AA7C-47C6-9DD5-42679113AA9A}" type="slidenum">
              <a:rPr lang="ar-SA" altLang="fa-IR">
                <a:solidFill>
                  <a:srgbClr val="045C75"/>
                </a:solidFill>
              </a:rPr>
              <a:pPr algn="r" rtl="1" eaLnBrk="1" fontAlgn="base" hangingPunct="1">
                <a:spcBef>
                  <a:spcPct val="0"/>
                </a:spcBef>
                <a:spcAft>
                  <a:spcPct val="0"/>
                </a:spcAft>
              </a:pPr>
              <a:t>11</a:t>
            </a:fld>
            <a:endParaRPr lang="en-US" altLang="fa-IR">
              <a:solidFill>
                <a:srgbClr val="045C75"/>
              </a:solidFill>
            </a:endParaRPr>
          </a:p>
        </p:txBody>
      </p:sp>
    </p:spTree>
    <p:extLst>
      <p:ext uri="{BB962C8B-B14F-4D97-AF65-F5344CB8AC3E}">
        <p14:creationId xmlns:p14="http://schemas.microsoft.com/office/powerpoint/2010/main" val="3726884336"/>
      </p:ext>
    </p:extLst>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063750" y="785814"/>
            <a:ext cx="8001000" cy="1000125"/>
          </a:xfrm>
        </p:spPr>
        <p:txBody>
          <a:bodyPr/>
          <a:lstStyle/>
          <a:p>
            <a:pPr algn="r" eaLnBrk="1" hangingPunct="1"/>
            <a:r>
              <a:rPr lang="ar-SA" altLang="fa-IR" sz="2400" b="1">
                <a:solidFill>
                  <a:srgbClr val="FFFF00"/>
                </a:solidFill>
                <a:cs typeface="B Titr" panose="00000700000000000000" pitchFamily="2" charset="-78"/>
              </a:rPr>
              <a:t>بنابراین می</a:t>
            </a:r>
            <a:r>
              <a:rPr lang="fa-IR" altLang="fa-IR" sz="2400" b="1">
                <a:solidFill>
                  <a:srgbClr val="FFFF00"/>
                </a:solidFill>
                <a:cs typeface="B Titr" panose="00000700000000000000" pitchFamily="2" charset="-78"/>
              </a:rPr>
              <a:t> </a:t>
            </a:r>
            <a:r>
              <a:rPr lang="ar-SA" altLang="fa-IR" sz="2400" b="1">
                <a:solidFill>
                  <a:srgbClr val="FFFF00"/>
                </a:solidFill>
                <a:cs typeface="B Titr" panose="00000700000000000000" pitchFamily="2" charset="-78"/>
              </a:rPr>
              <a:t>توان برای تصمیمگیری درخصوص اجرای این سامانه در یک شرکت، شرایطی را درنظر گرفت</a:t>
            </a:r>
            <a:r>
              <a:rPr lang="fa-IR" altLang="fa-IR" sz="2400" b="1">
                <a:solidFill>
                  <a:srgbClr val="FFFF00"/>
                </a:solidFill>
                <a:cs typeface="B Titr" panose="00000700000000000000" pitchFamily="2" charset="-78"/>
              </a:rPr>
              <a:t>:</a:t>
            </a:r>
            <a:endParaRPr lang="en-US" altLang="fa-IR" sz="2400" b="1">
              <a:solidFill>
                <a:srgbClr val="FFFF00"/>
              </a:solidFill>
              <a:cs typeface="B Titr" panose="00000700000000000000" pitchFamily="2" charset="-78"/>
            </a:endParaRPr>
          </a:p>
        </p:txBody>
      </p:sp>
      <p:sp>
        <p:nvSpPr>
          <p:cNvPr id="21507" name="Rectangle 3"/>
          <p:cNvSpPr>
            <a:spLocks noGrp="1" noChangeArrowheads="1"/>
          </p:cNvSpPr>
          <p:nvPr>
            <p:ph idx="1"/>
          </p:nvPr>
        </p:nvSpPr>
        <p:spPr>
          <a:xfrm>
            <a:off x="1524001" y="2214563"/>
            <a:ext cx="8786813" cy="4286250"/>
          </a:xfrm>
        </p:spPr>
        <p:txBody>
          <a:bodyPr/>
          <a:lstStyle/>
          <a:p>
            <a:pPr algn="just" eaLnBrk="1" hangingPunct="1">
              <a:lnSpc>
                <a:spcPct val="130000"/>
              </a:lnSpc>
            </a:pPr>
            <a:r>
              <a:rPr lang="fa-IR" altLang="fa-IR" sz="3200">
                <a:cs typeface="B Titr" panose="00000700000000000000" pitchFamily="2" charset="-78"/>
              </a:rPr>
              <a:t>1</a:t>
            </a:r>
            <a:r>
              <a:rPr lang="fa-IR" altLang="fa-IR" sz="2000">
                <a:cs typeface="B Titr" panose="00000700000000000000" pitchFamily="2" charset="-78"/>
              </a:rPr>
              <a:t>.</a:t>
            </a:r>
            <a:r>
              <a:rPr lang="ar-SA" altLang="fa-IR" sz="2000">
                <a:cs typeface="B Titr" panose="00000700000000000000" pitchFamily="2" charset="-78"/>
              </a:rPr>
              <a:t>   دستمزد مستقیم، درصد کمی از کل هزینه‌ها باشد، </a:t>
            </a:r>
            <a:endParaRPr lang="en-US" altLang="fa-IR" sz="2000">
              <a:cs typeface="B Titr" panose="00000700000000000000" pitchFamily="2" charset="-78"/>
            </a:endParaRPr>
          </a:p>
          <a:p>
            <a:pPr algn="just" eaLnBrk="1" hangingPunct="1">
              <a:lnSpc>
                <a:spcPct val="130000"/>
              </a:lnSpc>
            </a:pPr>
            <a:r>
              <a:rPr lang="fa-IR" altLang="fa-IR" sz="2000">
                <a:cs typeface="B Titr" panose="00000700000000000000" pitchFamily="2" charset="-78"/>
              </a:rPr>
              <a:t>2.</a:t>
            </a:r>
            <a:r>
              <a:rPr lang="ar-SA" altLang="fa-IR" sz="2000">
                <a:cs typeface="B Titr" panose="00000700000000000000" pitchFamily="2" charset="-78"/>
              </a:rPr>
              <a:t>   فروش افزایش  اما سود شرکت کاهش یابد، </a:t>
            </a:r>
            <a:endParaRPr lang="en-US" altLang="fa-IR" sz="2000">
              <a:cs typeface="B Titr" panose="00000700000000000000" pitchFamily="2" charset="-78"/>
            </a:endParaRPr>
          </a:p>
          <a:p>
            <a:pPr algn="just" eaLnBrk="1" hangingPunct="1">
              <a:lnSpc>
                <a:spcPct val="130000"/>
              </a:lnSpc>
            </a:pPr>
            <a:r>
              <a:rPr lang="fa-IR" altLang="fa-IR" sz="2000">
                <a:cs typeface="B Titr" panose="00000700000000000000" pitchFamily="2" charset="-78"/>
              </a:rPr>
              <a:t>3.</a:t>
            </a:r>
            <a:r>
              <a:rPr lang="ar-SA" altLang="fa-IR" sz="2000">
                <a:cs typeface="B Titr" panose="00000700000000000000" pitchFamily="2" charset="-78"/>
              </a:rPr>
              <a:t>   بازاریاب‌ها از اطلاعات بهای تمام شده استفاده نکنند، </a:t>
            </a:r>
            <a:endParaRPr lang="en-US" altLang="fa-IR" sz="2000">
              <a:cs typeface="B Titr" panose="00000700000000000000" pitchFamily="2" charset="-78"/>
            </a:endParaRPr>
          </a:p>
          <a:p>
            <a:pPr algn="just" eaLnBrk="1" hangingPunct="1">
              <a:lnSpc>
                <a:spcPct val="130000"/>
              </a:lnSpc>
            </a:pPr>
            <a:r>
              <a:rPr lang="fa-IR" altLang="fa-IR" sz="2000">
                <a:cs typeface="B Titr" panose="00000700000000000000" pitchFamily="2" charset="-78"/>
              </a:rPr>
              <a:t>4.</a:t>
            </a:r>
            <a:r>
              <a:rPr lang="ar-SA" altLang="fa-IR" sz="2000">
                <a:cs typeface="B Titr" panose="00000700000000000000" pitchFamily="2" charset="-78"/>
              </a:rPr>
              <a:t>   حاشیه سود خط تولید به سختی تفسیرپذیر باشد، </a:t>
            </a:r>
            <a:endParaRPr lang="en-US" altLang="fa-IR" sz="2000">
              <a:cs typeface="B Titr" panose="00000700000000000000" pitchFamily="2" charset="-78"/>
            </a:endParaRPr>
          </a:p>
          <a:p>
            <a:pPr algn="just" eaLnBrk="1" hangingPunct="1">
              <a:lnSpc>
                <a:spcPct val="130000"/>
              </a:lnSpc>
            </a:pPr>
            <a:r>
              <a:rPr lang="fa-IR" altLang="fa-IR" sz="2000">
                <a:cs typeface="B Titr" panose="00000700000000000000" pitchFamily="2" charset="-78"/>
              </a:rPr>
              <a:t>5.</a:t>
            </a:r>
            <a:r>
              <a:rPr lang="ar-SA" altLang="fa-IR" sz="2000">
                <a:cs typeface="B Titr" panose="00000700000000000000" pitchFamily="2" charset="-78"/>
              </a:rPr>
              <a:t>   مدیران به گزارشهای بهای تمام شده موجود اعتقادی نداشته باشند، </a:t>
            </a:r>
            <a:endParaRPr lang="en-US" altLang="fa-IR" sz="2000">
              <a:cs typeface="B Titr" panose="00000700000000000000" pitchFamily="2" charset="-78"/>
            </a:endParaRPr>
          </a:p>
          <a:p>
            <a:pPr algn="just" eaLnBrk="1" hangingPunct="1">
              <a:lnSpc>
                <a:spcPct val="130000"/>
              </a:lnSpc>
            </a:pPr>
            <a:r>
              <a:rPr lang="fa-IR" altLang="fa-IR" sz="2000">
                <a:cs typeface="B Titr" panose="00000700000000000000" pitchFamily="2" charset="-78"/>
              </a:rPr>
              <a:t>6.</a:t>
            </a:r>
            <a:r>
              <a:rPr lang="ar-SA" altLang="fa-IR" sz="2000">
                <a:cs typeface="B Titr" panose="00000700000000000000" pitchFamily="2" charset="-78"/>
              </a:rPr>
              <a:t>   برخی محصولات شرکت که حاشیه سود بالایی دارند، توسط رقیبان فروخته نشوند.</a:t>
            </a:r>
            <a:endParaRPr lang="en-US" altLang="fa-IR" sz="2000">
              <a:cs typeface="B Titr" panose="00000700000000000000" pitchFamily="2" charset="-78"/>
            </a:endParaRPr>
          </a:p>
          <a:p>
            <a:pPr algn="just" eaLnBrk="1" hangingPunct="1">
              <a:lnSpc>
                <a:spcPct val="130000"/>
              </a:lnSpc>
            </a:pPr>
            <a:endParaRPr lang="en-US" altLang="fa-IR" sz="2000">
              <a:cs typeface="B Titr" panose="00000700000000000000" pitchFamily="2" charset="-78"/>
            </a:endParaRPr>
          </a:p>
        </p:txBody>
      </p:sp>
      <p:sp>
        <p:nvSpPr>
          <p:cNvPr id="18434" name="Slide Number Placeholder 5"/>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C0C7F59B-5A7F-4BBA-9E93-C6CBEF82F056}" type="slidenum">
              <a:rPr lang="ar-SA" altLang="fa-IR">
                <a:solidFill>
                  <a:srgbClr val="045C75"/>
                </a:solidFill>
              </a:rPr>
              <a:pPr algn="r" rtl="1" eaLnBrk="1" fontAlgn="base" hangingPunct="1">
                <a:spcBef>
                  <a:spcPct val="0"/>
                </a:spcBef>
                <a:spcAft>
                  <a:spcPct val="0"/>
                </a:spcAft>
              </a:pPr>
              <a:t>12</a:t>
            </a:fld>
            <a:endParaRPr lang="en-US" altLang="fa-IR">
              <a:solidFill>
                <a:srgbClr val="045C75"/>
              </a:solidFill>
            </a:endParaRPr>
          </a:p>
        </p:txBody>
      </p:sp>
    </p:spTree>
    <p:extLst>
      <p:ext uri="{BB962C8B-B14F-4D97-AF65-F5344CB8AC3E}">
        <p14:creationId xmlns:p14="http://schemas.microsoft.com/office/powerpoint/2010/main" val="2112002449"/>
      </p:ext>
    </p:extLst>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itle 1"/>
          <p:cNvSpPr>
            <a:spLocks noGrp="1"/>
          </p:cNvSpPr>
          <p:nvPr>
            <p:ph type="title"/>
          </p:nvPr>
        </p:nvSpPr>
        <p:spPr>
          <a:xfrm>
            <a:off x="1981201" y="1143000"/>
            <a:ext cx="7686675" cy="704850"/>
          </a:xfrm>
        </p:spPr>
        <p:txBody>
          <a:bodyPr/>
          <a:lstStyle/>
          <a:p>
            <a:pPr algn="r" eaLnBrk="1" hangingPunct="1"/>
            <a:r>
              <a:rPr lang="ar-SA" altLang="fa-IR" sz="3200">
                <a:solidFill>
                  <a:srgbClr val="FFFF00"/>
                </a:solidFill>
                <a:cs typeface="B Titr" panose="00000700000000000000" pitchFamily="2" charset="-78"/>
              </a:rPr>
              <a:t>به طورخلاصه مزاياي</a:t>
            </a:r>
            <a:r>
              <a:rPr lang="fa-IR" altLang="fa-IR" sz="3200">
                <a:solidFill>
                  <a:srgbClr val="FFFF00"/>
                </a:solidFill>
                <a:cs typeface="B Titr" panose="00000700000000000000" pitchFamily="2" charset="-78"/>
              </a:rPr>
              <a:t> </a:t>
            </a:r>
            <a:r>
              <a:rPr lang="en-US" altLang="fa-IR" sz="3200" b="1">
                <a:solidFill>
                  <a:srgbClr val="FF0000"/>
                </a:solidFill>
                <a:cs typeface="B Titr" panose="00000700000000000000" pitchFamily="2" charset="-78"/>
              </a:rPr>
              <a:t>ABC</a:t>
            </a:r>
            <a:r>
              <a:rPr lang="fa-IR" altLang="fa-IR" sz="3200">
                <a:solidFill>
                  <a:srgbClr val="FFFF00"/>
                </a:solidFill>
                <a:cs typeface="B Titr" panose="00000700000000000000" pitchFamily="2" charset="-78"/>
              </a:rPr>
              <a:t> شامل موارد زیر است:</a:t>
            </a:r>
            <a:endParaRPr lang="en-US" altLang="fa-IR" sz="3200">
              <a:solidFill>
                <a:srgbClr val="FFFF00"/>
              </a:solidFill>
            </a:endParaRPr>
          </a:p>
        </p:txBody>
      </p:sp>
      <p:sp>
        <p:nvSpPr>
          <p:cNvPr id="22531" name="Content Placeholder 2"/>
          <p:cNvSpPr>
            <a:spLocks noGrp="1"/>
          </p:cNvSpPr>
          <p:nvPr>
            <p:ph idx="1"/>
          </p:nvPr>
        </p:nvSpPr>
        <p:spPr>
          <a:xfrm>
            <a:off x="1524000" y="2500313"/>
            <a:ext cx="8686800" cy="3929062"/>
          </a:xfrm>
        </p:spPr>
        <p:txBody>
          <a:bodyPr/>
          <a:lstStyle/>
          <a:p>
            <a:pPr algn="just" eaLnBrk="1" hangingPunct="1">
              <a:lnSpc>
                <a:spcPct val="130000"/>
              </a:lnSpc>
              <a:buFont typeface="Wingdings" panose="05000000000000000000" pitchFamily="2" charset="2"/>
              <a:buNone/>
            </a:pPr>
            <a:r>
              <a:rPr lang="fa-IR" altLang="fa-IR" sz="4800">
                <a:latin typeface="Arial" panose="020B0604020202020204" pitchFamily="34" charset="0"/>
                <a:cs typeface="B Titr" panose="00000700000000000000" pitchFamily="2" charset="-78"/>
              </a:rPr>
              <a:t>• </a:t>
            </a:r>
            <a:r>
              <a:rPr lang="ar-SA" altLang="fa-IR" sz="2400">
                <a:cs typeface="B Titr" panose="00000700000000000000" pitchFamily="2" charset="-78"/>
              </a:rPr>
              <a:t>كمك در قيمت</a:t>
            </a:r>
            <a:r>
              <a:rPr lang="fa-IR" altLang="fa-IR" sz="2400">
                <a:cs typeface="B Titr" panose="00000700000000000000" pitchFamily="2" charset="-78"/>
              </a:rPr>
              <a:t> </a:t>
            </a:r>
            <a:r>
              <a:rPr lang="ar-SA" altLang="fa-IR" sz="2400">
                <a:cs typeface="B Titr" panose="00000700000000000000" pitchFamily="2" charset="-78"/>
              </a:rPr>
              <a:t>گذاري بهتر محصولات براي فروش،</a:t>
            </a:r>
            <a:endParaRPr lang="en-US" altLang="fa-IR" sz="2400">
              <a:cs typeface="B Titr" panose="00000700000000000000" pitchFamily="2" charset="-78"/>
            </a:endParaRPr>
          </a:p>
          <a:p>
            <a:pPr algn="just" eaLnBrk="1" hangingPunct="1">
              <a:lnSpc>
                <a:spcPct val="130000"/>
              </a:lnSpc>
              <a:buFont typeface="Wingdings" panose="05000000000000000000" pitchFamily="2" charset="2"/>
              <a:buNone/>
            </a:pPr>
            <a:r>
              <a:rPr lang="ar-SA" altLang="fa-IR" sz="2400">
                <a:latin typeface="Arial" panose="020B0604020202020204" pitchFamily="34" charset="0"/>
                <a:cs typeface="B Titr" panose="00000700000000000000" pitchFamily="2" charset="-78"/>
              </a:rPr>
              <a:t>• كاهش هزينه فعاليتهايي كه هزينه بالايي دارند،</a:t>
            </a:r>
            <a:endParaRPr lang="en-US" altLang="fa-IR" sz="2400">
              <a:cs typeface="B Titr" panose="00000700000000000000" pitchFamily="2" charset="-78"/>
            </a:endParaRPr>
          </a:p>
          <a:p>
            <a:pPr algn="just" eaLnBrk="1" hangingPunct="1">
              <a:lnSpc>
                <a:spcPct val="130000"/>
              </a:lnSpc>
              <a:buFont typeface="Wingdings" panose="05000000000000000000" pitchFamily="2" charset="2"/>
              <a:buNone/>
            </a:pPr>
            <a:r>
              <a:rPr lang="ar-SA" altLang="fa-IR" sz="2400">
                <a:latin typeface="Arial" panose="020B0604020202020204" pitchFamily="34" charset="0"/>
                <a:cs typeface="B Titr" panose="00000700000000000000" pitchFamily="2" charset="-78"/>
              </a:rPr>
              <a:t>• احتمال حذف محصولاتي كه بهاي تمام شده آنها بالاست.</a:t>
            </a:r>
            <a:endParaRPr lang="en-US" altLang="fa-IR" sz="2400">
              <a:cs typeface="B Titr" panose="00000700000000000000" pitchFamily="2" charset="-78"/>
            </a:endParaRPr>
          </a:p>
          <a:p>
            <a:pPr algn="just" eaLnBrk="1" hangingPunct="1"/>
            <a:endParaRPr lang="en-US" altLang="fa-IR" sz="2400"/>
          </a:p>
        </p:txBody>
      </p:sp>
      <p:sp>
        <p:nvSpPr>
          <p:cNvPr id="19460" name="Slide Number Placeholder 3"/>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B1D73553-2127-4DC3-BD98-8079C2261462}" type="slidenum">
              <a:rPr lang="ar-SA" altLang="fa-IR">
                <a:solidFill>
                  <a:srgbClr val="045C75"/>
                </a:solidFill>
              </a:rPr>
              <a:pPr algn="r" rtl="1" eaLnBrk="1" fontAlgn="base" hangingPunct="1">
                <a:spcBef>
                  <a:spcPct val="0"/>
                </a:spcBef>
                <a:spcAft>
                  <a:spcPct val="0"/>
                </a:spcAft>
              </a:pPr>
              <a:t>13</a:t>
            </a:fld>
            <a:endParaRPr lang="en-US" altLang="fa-IR">
              <a:solidFill>
                <a:srgbClr val="045C75"/>
              </a:solidFill>
            </a:endParaRPr>
          </a:p>
        </p:txBody>
      </p:sp>
    </p:spTree>
    <p:extLst>
      <p:ext uri="{BB962C8B-B14F-4D97-AF65-F5344CB8AC3E}">
        <p14:creationId xmlns:p14="http://schemas.microsoft.com/office/powerpoint/2010/main" val="10711692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063750" y="1071564"/>
            <a:ext cx="8001000" cy="642937"/>
          </a:xfrm>
        </p:spPr>
        <p:txBody>
          <a:bodyPr/>
          <a:lstStyle/>
          <a:p>
            <a:pPr algn="r" eaLnBrk="1" hangingPunct="1"/>
            <a:r>
              <a:rPr lang="ar-SA" altLang="fa-IR" sz="2800">
                <a:solidFill>
                  <a:srgbClr val="FFFF00"/>
                </a:solidFill>
                <a:cs typeface="B Titr" panose="00000700000000000000" pitchFamily="2" charset="-78"/>
              </a:rPr>
              <a:t>فرایند طراحی و اجرای سیستم هزینه‌یابی فعالیت‌محور</a:t>
            </a:r>
            <a:endParaRPr lang="en-US" altLang="fa-IR" sz="2800">
              <a:solidFill>
                <a:srgbClr val="FFFF00"/>
              </a:solidFill>
              <a:cs typeface="B Titr" panose="00000700000000000000" pitchFamily="2" charset="-78"/>
            </a:endParaRPr>
          </a:p>
        </p:txBody>
      </p:sp>
      <p:sp>
        <p:nvSpPr>
          <p:cNvPr id="23555" name="Rectangle 3"/>
          <p:cNvSpPr>
            <a:spLocks noGrp="1" noChangeArrowheads="1"/>
          </p:cNvSpPr>
          <p:nvPr>
            <p:ph idx="1"/>
          </p:nvPr>
        </p:nvSpPr>
        <p:spPr/>
        <p:txBody>
          <a:bodyPr/>
          <a:lstStyle/>
          <a:p>
            <a:pPr algn="just" eaLnBrk="1" hangingPunct="1">
              <a:lnSpc>
                <a:spcPct val="130000"/>
              </a:lnSpc>
            </a:pPr>
            <a:r>
              <a:rPr lang="ar-SA" altLang="fa-IR" sz="2400">
                <a:cs typeface="B Titr" panose="00000700000000000000" pitchFamily="2" charset="-78"/>
              </a:rPr>
              <a:t>اصول اولیه این سامانه شامل شناسایی فعالیتها، محاسبه هزینه هر فعالیت و سپس بهای هر محصول بر مبنای میزان استفاده از فعالیتهاست. بنابراین دقت هزینه‌یابی محصولات به هزینه‌یابی فعالی</a:t>
            </a:r>
            <a:r>
              <a:rPr lang="fa-IR" altLang="fa-IR" sz="2400">
                <a:cs typeface="B Titr" panose="00000700000000000000" pitchFamily="2" charset="-78"/>
              </a:rPr>
              <a:t>ت</a:t>
            </a:r>
            <a:r>
              <a:rPr lang="ar-SA" altLang="fa-IR" sz="2400">
                <a:cs typeface="B Titr" panose="00000700000000000000" pitchFamily="2" charset="-78"/>
              </a:rPr>
              <a:t>ها و حجم محرکهای هزینه بستگی دارد. برمبنای این اصول، طراحی سامانه هزینه‌یابی فعالیت‌محور به مراحل مختلف قابل طبقه‌بندی است</a:t>
            </a:r>
            <a:r>
              <a:rPr lang="fa-IR" altLang="fa-IR" sz="2400">
                <a:cs typeface="B Titr" panose="00000700000000000000" pitchFamily="2" charset="-78"/>
              </a:rPr>
              <a:t>، </a:t>
            </a:r>
            <a:r>
              <a:rPr lang="ar-SA" altLang="fa-IR" sz="2400">
                <a:cs typeface="B Titr" panose="00000700000000000000" pitchFamily="2" charset="-78"/>
              </a:rPr>
              <a:t>فرایند طراحی سامانه هزینه‌یابی فعالیت‌محور با «‌شناسایی اهداف» سامانه آغاز و با  «‌اجرای برنامه» پایان می‌یابد.</a:t>
            </a:r>
            <a:endParaRPr lang="en-US" altLang="fa-IR" sz="2400">
              <a:cs typeface="B Titr" panose="00000700000000000000" pitchFamily="2" charset="-78"/>
            </a:endParaRPr>
          </a:p>
          <a:p>
            <a:pPr algn="just" eaLnBrk="1" hangingPunct="1">
              <a:lnSpc>
                <a:spcPct val="130000"/>
              </a:lnSpc>
            </a:pPr>
            <a:endParaRPr lang="en-US" altLang="fa-IR" sz="2400">
              <a:cs typeface="B Titr" panose="00000700000000000000" pitchFamily="2" charset="-78"/>
            </a:endParaRPr>
          </a:p>
        </p:txBody>
      </p:sp>
      <p:sp>
        <p:nvSpPr>
          <p:cNvPr id="20482" name="Slide Number Placeholder 5"/>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7F571BED-3C54-41E3-9864-C1B5262C6B80}" type="slidenum">
              <a:rPr lang="ar-SA" altLang="fa-IR">
                <a:solidFill>
                  <a:srgbClr val="045C75"/>
                </a:solidFill>
              </a:rPr>
              <a:pPr algn="r" rtl="1" eaLnBrk="1" fontAlgn="base" hangingPunct="1">
                <a:spcBef>
                  <a:spcPct val="0"/>
                </a:spcBef>
                <a:spcAft>
                  <a:spcPct val="0"/>
                </a:spcAft>
              </a:pPr>
              <a:t>14</a:t>
            </a:fld>
            <a:endParaRPr lang="en-US" altLang="fa-IR">
              <a:solidFill>
                <a:srgbClr val="045C75"/>
              </a:solidFill>
            </a:endParaRPr>
          </a:p>
        </p:txBody>
      </p:sp>
    </p:spTree>
    <p:extLst>
      <p:ext uri="{BB962C8B-B14F-4D97-AF65-F5344CB8AC3E}">
        <p14:creationId xmlns:p14="http://schemas.microsoft.com/office/powerpoint/2010/main" val="1723902071"/>
      </p:ext>
    </p:extLst>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063750" y="476251"/>
            <a:ext cx="8001000" cy="900113"/>
          </a:xfrm>
        </p:spPr>
        <p:txBody>
          <a:bodyPr/>
          <a:lstStyle/>
          <a:p>
            <a:pPr algn="r" eaLnBrk="1" hangingPunct="1"/>
            <a:r>
              <a:rPr lang="ar-SA" altLang="fa-IR" sz="3600" b="1">
                <a:solidFill>
                  <a:srgbClr val="FFFF00"/>
                </a:solidFill>
                <a:cs typeface="B Titr" panose="00000700000000000000" pitchFamily="2" charset="-78"/>
              </a:rPr>
              <a:t>تشکیل گروه هزینه‌یابی فعالیت محور</a:t>
            </a:r>
            <a:endParaRPr lang="en-US" altLang="fa-IR" sz="3600" b="1">
              <a:solidFill>
                <a:srgbClr val="FFFF00"/>
              </a:solidFill>
              <a:cs typeface="B Titr" panose="00000700000000000000" pitchFamily="2" charset="-78"/>
            </a:endParaRPr>
          </a:p>
        </p:txBody>
      </p:sp>
      <p:sp>
        <p:nvSpPr>
          <p:cNvPr id="24579" name="Rectangle 3"/>
          <p:cNvSpPr>
            <a:spLocks noGrp="1" noChangeArrowheads="1"/>
          </p:cNvSpPr>
          <p:nvPr>
            <p:ph idx="1"/>
          </p:nvPr>
        </p:nvSpPr>
        <p:spPr/>
        <p:txBody>
          <a:bodyPr/>
          <a:lstStyle/>
          <a:p>
            <a:pPr eaLnBrk="1" hangingPunct="1">
              <a:lnSpc>
                <a:spcPct val="130000"/>
              </a:lnSpc>
              <a:buFont typeface="Wingdings" panose="05000000000000000000" pitchFamily="2" charset="2"/>
              <a:buNone/>
            </a:pPr>
            <a:r>
              <a:rPr lang="ar-SA" altLang="fa-IR" sz="2400" b="1">
                <a:solidFill>
                  <a:srgbClr val="FF0000"/>
                </a:solidFill>
                <a:cs typeface="B Titr" panose="00000700000000000000" pitchFamily="2" charset="-78"/>
              </a:rPr>
              <a:t>گروه هزینه‌یابی فعالیت‌محور حداقل باید شامل اعضای زیر باشد:</a:t>
            </a:r>
            <a:endParaRPr lang="en-US" altLang="fa-IR" sz="2400" b="1">
              <a:solidFill>
                <a:srgbClr val="FF0000"/>
              </a:solidFill>
              <a:cs typeface="B Titr" panose="00000700000000000000" pitchFamily="2" charset="-78"/>
            </a:endParaRPr>
          </a:p>
          <a:p>
            <a:pPr algn="just" eaLnBrk="1" hangingPunct="1">
              <a:lnSpc>
                <a:spcPct val="130000"/>
              </a:lnSpc>
            </a:pPr>
            <a:r>
              <a:rPr lang="ar-SA" altLang="fa-IR" sz="2400">
                <a:cs typeface="B Titr" panose="00000700000000000000" pitchFamily="2" charset="-78"/>
              </a:rPr>
              <a:t>رهبرگروه باید مهندسی باشد که در گروه برنامه‌ریزی راهبردی شرکت مشارکت داشته است، </a:t>
            </a:r>
            <a:endParaRPr lang="en-US" altLang="fa-IR" sz="2400">
              <a:cs typeface="B Titr" panose="00000700000000000000" pitchFamily="2" charset="-78"/>
            </a:endParaRPr>
          </a:p>
          <a:p>
            <a:pPr algn="just" eaLnBrk="1" hangingPunct="1">
              <a:lnSpc>
                <a:spcPct val="130000"/>
              </a:lnSpc>
            </a:pPr>
            <a:r>
              <a:rPr lang="ar-SA" altLang="fa-IR" sz="2400">
                <a:cs typeface="B Titr" panose="00000700000000000000" pitchFamily="2" charset="-78"/>
              </a:rPr>
              <a:t>حسابدار(صنعتی) شرکت که شناخت کافی از فرایند تولید شرکت و دانش لازم در مورد سامانه‌های حسابداری موجود در شرکت داشته باشد، </a:t>
            </a:r>
            <a:endParaRPr lang="en-US" altLang="fa-IR" sz="2400">
              <a:cs typeface="B Titr" panose="00000700000000000000" pitchFamily="2" charset="-78"/>
            </a:endParaRPr>
          </a:p>
          <a:p>
            <a:pPr algn="just" eaLnBrk="1" hangingPunct="1">
              <a:lnSpc>
                <a:spcPct val="130000"/>
              </a:lnSpc>
            </a:pPr>
            <a:r>
              <a:rPr lang="ar-SA" altLang="fa-IR" sz="2400">
                <a:cs typeface="B Titr" panose="00000700000000000000" pitchFamily="2" charset="-78"/>
              </a:rPr>
              <a:t>سرپرست تولید، </a:t>
            </a:r>
            <a:endParaRPr lang="en-US" altLang="fa-IR" sz="2400">
              <a:cs typeface="B Titr" panose="00000700000000000000" pitchFamily="2" charset="-78"/>
            </a:endParaRPr>
          </a:p>
          <a:p>
            <a:pPr algn="just" eaLnBrk="1" hangingPunct="1">
              <a:lnSpc>
                <a:spcPct val="130000"/>
              </a:lnSpc>
            </a:pPr>
            <a:r>
              <a:rPr lang="ar-SA" altLang="fa-IR" sz="2400">
                <a:cs typeface="B Titr" panose="00000700000000000000" pitchFamily="2" charset="-78"/>
              </a:rPr>
              <a:t>مهندس صنایع (با تجربه کاری زیاد.)</a:t>
            </a:r>
            <a:endParaRPr lang="en-US" altLang="fa-IR" sz="2400">
              <a:cs typeface="B Titr" panose="00000700000000000000" pitchFamily="2" charset="-78"/>
            </a:endParaRPr>
          </a:p>
          <a:p>
            <a:pPr eaLnBrk="1" hangingPunct="1">
              <a:lnSpc>
                <a:spcPct val="130000"/>
              </a:lnSpc>
            </a:pPr>
            <a:endParaRPr lang="en-US" altLang="fa-IR" sz="2400">
              <a:cs typeface="B Titr" panose="00000700000000000000" pitchFamily="2" charset="-78"/>
            </a:endParaRPr>
          </a:p>
        </p:txBody>
      </p:sp>
      <p:sp>
        <p:nvSpPr>
          <p:cNvPr id="21506" name="Slide Number Placeholder 5"/>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5E37984C-7A50-44D6-8FF2-863CE0F8173C}" type="slidenum">
              <a:rPr lang="ar-SA" altLang="fa-IR">
                <a:solidFill>
                  <a:srgbClr val="045C75"/>
                </a:solidFill>
              </a:rPr>
              <a:pPr algn="r" rtl="1" eaLnBrk="1" fontAlgn="base" hangingPunct="1">
                <a:spcBef>
                  <a:spcPct val="0"/>
                </a:spcBef>
                <a:spcAft>
                  <a:spcPct val="0"/>
                </a:spcAft>
              </a:pPr>
              <a:t>15</a:t>
            </a:fld>
            <a:endParaRPr lang="en-US" altLang="fa-IR">
              <a:solidFill>
                <a:srgbClr val="045C75"/>
              </a:solidFill>
            </a:endParaRPr>
          </a:p>
        </p:txBody>
      </p:sp>
    </p:spTree>
    <p:extLst>
      <p:ext uri="{BB962C8B-B14F-4D97-AF65-F5344CB8AC3E}">
        <p14:creationId xmlns:p14="http://schemas.microsoft.com/office/powerpoint/2010/main" val="1973522267"/>
      </p:ext>
    </p:extLst>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063750" y="476251"/>
            <a:ext cx="8001000" cy="900113"/>
          </a:xfrm>
        </p:spPr>
        <p:txBody>
          <a:bodyPr/>
          <a:lstStyle/>
          <a:p>
            <a:pPr algn="r" eaLnBrk="1" hangingPunct="1"/>
            <a:r>
              <a:rPr lang="ar-SA" altLang="fa-IR" sz="3200" b="1">
                <a:solidFill>
                  <a:srgbClr val="FFFF00"/>
                </a:solidFill>
                <a:cs typeface="B Titr" panose="00000700000000000000" pitchFamily="2" charset="-78"/>
              </a:rPr>
              <a:t>موضوعات سازمانی</a:t>
            </a:r>
            <a:endParaRPr lang="en-US" altLang="fa-IR" sz="3200" b="1">
              <a:solidFill>
                <a:srgbClr val="FFFF00"/>
              </a:solidFill>
              <a:cs typeface="B Titr" panose="00000700000000000000" pitchFamily="2" charset="-78"/>
            </a:endParaRPr>
          </a:p>
        </p:txBody>
      </p:sp>
      <p:sp>
        <p:nvSpPr>
          <p:cNvPr id="25603" name="Rectangle 3"/>
          <p:cNvSpPr>
            <a:spLocks noGrp="1" noChangeArrowheads="1"/>
          </p:cNvSpPr>
          <p:nvPr>
            <p:ph idx="1"/>
          </p:nvPr>
        </p:nvSpPr>
        <p:spPr>
          <a:xfrm>
            <a:off x="2166938" y="1752601"/>
            <a:ext cx="7924800" cy="4748213"/>
          </a:xfrm>
        </p:spPr>
        <p:txBody>
          <a:bodyPr/>
          <a:lstStyle/>
          <a:p>
            <a:pPr eaLnBrk="1" hangingPunct="1">
              <a:lnSpc>
                <a:spcPct val="130000"/>
              </a:lnSpc>
              <a:buFont typeface="Wingdings" panose="05000000000000000000" pitchFamily="2" charset="2"/>
              <a:buNone/>
            </a:pPr>
            <a:r>
              <a:rPr lang="ar-SA" altLang="fa-IR" sz="2000" b="1">
                <a:solidFill>
                  <a:schemeClr val="bg1"/>
                </a:solidFill>
                <a:cs typeface="B Titr" panose="00000700000000000000" pitchFamily="2" charset="-78"/>
              </a:rPr>
              <a:t>موضوعاتی که در طراحی سامانه هزینه‌یابی فعالیت‌محور باید به آنها توجه کرد عبارتند از:</a:t>
            </a:r>
            <a:endParaRPr lang="en-US" altLang="fa-IR" sz="2000" b="1">
              <a:solidFill>
                <a:schemeClr val="bg1"/>
              </a:solidFill>
              <a:cs typeface="B Titr" panose="00000700000000000000" pitchFamily="2" charset="-78"/>
            </a:endParaRPr>
          </a:p>
          <a:p>
            <a:pPr eaLnBrk="1" hangingPunct="1">
              <a:lnSpc>
                <a:spcPct val="120000"/>
              </a:lnSpc>
            </a:pPr>
            <a:r>
              <a:rPr lang="ar-SA" altLang="fa-IR" sz="2000">
                <a:cs typeface="B Titr" panose="00000700000000000000" pitchFamily="2" charset="-78"/>
              </a:rPr>
              <a:t>تعداد محصولات یا خدمات شرکت، </a:t>
            </a:r>
            <a:endParaRPr lang="en-US" altLang="fa-IR" sz="2000">
              <a:cs typeface="B Titr" panose="00000700000000000000" pitchFamily="2" charset="-78"/>
            </a:endParaRPr>
          </a:p>
          <a:p>
            <a:pPr eaLnBrk="1" hangingPunct="1">
              <a:lnSpc>
                <a:spcPct val="120000"/>
              </a:lnSpc>
            </a:pPr>
            <a:r>
              <a:rPr lang="ar-SA" altLang="fa-IR" sz="2000">
                <a:cs typeface="B Titr" panose="00000700000000000000" pitchFamily="2" charset="-78"/>
              </a:rPr>
              <a:t>تنوع خطوط تولید، </a:t>
            </a:r>
            <a:endParaRPr lang="en-US" altLang="fa-IR" sz="2000">
              <a:cs typeface="B Titr" panose="00000700000000000000" pitchFamily="2" charset="-78"/>
            </a:endParaRPr>
          </a:p>
          <a:p>
            <a:pPr eaLnBrk="1" hangingPunct="1">
              <a:lnSpc>
                <a:spcPct val="120000"/>
              </a:lnSpc>
            </a:pPr>
            <a:r>
              <a:rPr lang="ar-SA" altLang="fa-IR" sz="2000">
                <a:cs typeface="B Titr" panose="00000700000000000000" pitchFamily="2" charset="-78"/>
              </a:rPr>
              <a:t>سربار به عنوان عنصر عمده هزینه، </a:t>
            </a:r>
            <a:endParaRPr lang="en-US" altLang="fa-IR" sz="2000">
              <a:cs typeface="B Titr" panose="00000700000000000000" pitchFamily="2" charset="-78"/>
            </a:endParaRPr>
          </a:p>
          <a:p>
            <a:pPr eaLnBrk="1" hangingPunct="1">
              <a:lnSpc>
                <a:spcPct val="120000"/>
              </a:lnSpc>
            </a:pPr>
            <a:r>
              <a:rPr lang="ar-SA" altLang="fa-IR" sz="2000">
                <a:cs typeface="B Titr" panose="00000700000000000000" pitchFamily="2" charset="-78"/>
              </a:rPr>
              <a:t>رشد سریع هزینه‌های سربار، </a:t>
            </a:r>
            <a:endParaRPr lang="en-US" altLang="fa-IR" sz="2000">
              <a:cs typeface="B Titr" panose="00000700000000000000" pitchFamily="2" charset="-78"/>
            </a:endParaRPr>
          </a:p>
          <a:p>
            <a:pPr eaLnBrk="1" hangingPunct="1">
              <a:lnSpc>
                <a:spcPct val="120000"/>
              </a:lnSpc>
            </a:pPr>
            <a:r>
              <a:rPr lang="ar-SA" altLang="fa-IR" sz="2000">
                <a:cs typeface="B Titr" panose="00000700000000000000" pitchFamily="2" charset="-78"/>
              </a:rPr>
              <a:t>عناصر اصلی هزینه‌های سربار مربوط به زمانبندی، کنترل کیفیت و متعادل ساختن خطوط تولید، </a:t>
            </a:r>
            <a:endParaRPr lang="en-US" altLang="fa-IR" sz="2000">
              <a:cs typeface="B Titr" panose="00000700000000000000" pitchFamily="2" charset="-78"/>
            </a:endParaRPr>
          </a:p>
          <a:p>
            <a:pPr eaLnBrk="1" hangingPunct="1">
              <a:lnSpc>
                <a:spcPct val="120000"/>
              </a:lnSpc>
            </a:pPr>
            <a:r>
              <a:rPr lang="ar-SA" altLang="fa-IR" sz="2000">
                <a:cs typeface="B Titr" panose="00000700000000000000" pitchFamily="2" charset="-78"/>
              </a:rPr>
              <a:t>مبنای محاسبه نرخ جذب کنونی سربار مانند ساعات کار مستقیم یا ساعات کار ماشین، </a:t>
            </a:r>
            <a:endParaRPr lang="en-US" altLang="fa-IR" sz="2000">
              <a:cs typeface="B Titr" panose="00000700000000000000" pitchFamily="2" charset="-78"/>
            </a:endParaRPr>
          </a:p>
          <a:p>
            <a:pPr eaLnBrk="1" hangingPunct="1">
              <a:lnSpc>
                <a:spcPct val="120000"/>
              </a:lnSpc>
            </a:pPr>
            <a:r>
              <a:rPr lang="ar-SA" altLang="fa-IR" sz="2000">
                <a:cs typeface="B Titr" panose="00000700000000000000" pitchFamily="2" charset="-78"/>
              </a:rPr>
              <a:t>مجاری و بازارهای فروش محصولات، </a:t>
            </a:r>
            <a:endParaRPr lang="en-US" altLang="fa-IR" sz="2000">
              <a:cs typeface="B Titr" panose="00000700000000000000" pitchFamily="2" charset="-78"/>
            </a:endParaRPr>
          </a:p>
          <a:p>
            <a:pPr eaLnBrk="1" hangingPunct="1">
              <a:lnSpc>
                <a:spcPct val="120000"/>
              </a:lnSpc>
            </a:pPr>
            <a:r>
              <a:rPr lang="ar-SA" altLang="fa-IR" sz="2000">
                <a:cs typeface="B Titr" panose="00000700000000000000" pitchFamily="2" charset="-78"/>
              </a:rPr>
              <a:t>نیاز مشتریان به سطوح مختلفی از خدمات. </a:t>
            </a:r>
            <a:endParaRPr lang="en-US" altLang="fa-IR" sz="2000">
              <a:cs typeface="B Titr" panose="00000700000000000000" pitchFamily="2" charset="-78"/>
            </a:endParaRPr>
          </a:p>
        </p:txBody>
      </p:sp>
      <p:sp>
        <p:nvSpPr>
          <p:cNvPr id="22530" name="Slide Number Placeholder 5"/>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07761F47-18E6-44D5-8EAB-F47028D305E1}" type="slidenum">
              <a:rPr lang="ar-SA" altLang="fa-IR">
                <a:solidFill>
                  <a:srgbClr val="045C75"/>
                </a:solidFill>
              </a:rPr>
              <a:pPr algn="r" rtl="1" eaLnBrk="1" fontAlgn="base" hangingPunct="1">
                <a:spcBef>
                  <a:spcPct val="0"/>
                </a:spcBef>
                <a:spcAft>
                  <a:spcPct val="0"/>
                </a:spcAft>
              </a:pPr>
              <a:t>16</a:t>
            </a:fld>
            <a:endParaRPr lang="en-US" altLang="fa-IR">
              <a:solidFill>
                <a:srgbClr val="045C75"/>
              </a:solidFill>
            </a:endParaRPr>
          </a:p>
        </p:txBody>
      </p:sp>
    </p:spTree>
    <p:extLst>
      <p:ext uri="{BB962C8B-B14F-4D97-AF65-F5344CB8AC3E}">
        <p14:creationId xmlns:p14="http://schemas.microsoft.com/office/powerpoint/2010/main" val="3500466428"/>
      </p:ext>
    </p:extLst>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166938" y="571501"/>
            <a:ext cx="8001000" cy="785813"/>
          </a:xfrm>
        </p:spPr>
        <p:txBody>
          <a:bodyPr/>
          <a:lstStyle/>
          <a:p>
            <a:pPr algn="r" eaLnBrk="1" hangingPunct="1"/>
            <a:r>
              <a:rPr lang="ar-SA" altLang="fa-IR" sz="4000">
                <a:solidFill>
                  <a:srgbClr val="FFFF00"/>
                </a:solidFill>
                <a:cs typeface="B Titr" panose="00000700000000000000" pitchFamily="2" charset="-78"/>
              </a:rPr>
              <a:t/>
            </a:r>
            <a:br>
              <a:rPr lang="ar-SA" altLang="fa-IR" sz="4000">
                <a:solidFill>
                  <a:srgbClr val="FFFF00"/>
                </a:solidFill>
                <a:cs typeface="B Titr" panose="00000700000000000000" pitchFamily="2" charset="-78"/>
              </a:rPr>
            </a:br>
            <a:r>
              <a:rPr lang="ar-SA" altLang="fa-IR" sz="4000">
                <a:solidFill>
                  <a:srgbClr val="FFFF00"/>
                </a:solidFill>
                <a:cs typeface="B Titr" panose="00000700000000000000" pitchFamily="2" charset="-78"/>
              </a:rPr>
              <a:t>شناسایی فعالیتها</a:t>
            </a:r>
            <a:endParaRPr lang="en-US" altLang="fa-IR" sz="4000">
              <a:solidFill>
                <a:srgbClr val="FFFF00"/>
              </a:solidFill>
              <a:cs typeface="B Titr" panose="00000700000000000000" pitchFamily="2" charset="-78"/>
            </a:endParaRPr>
          </a:p>
        </p:txBody>
      </p:sp>
      <p:sp>
        <p:nvSpPr>
          <p:cNvPr id="26627" name="Rectangle 3"/>
          <p:cNvSpPr>
            <a:spLocks noGrp="1" noChangeArrowheads="1"/>
          </p:cNvSpPr>
          <p:nvPr>
            <p:ph idx="1"/>
          </p:nvPr>
        </p:nvSpPr>
        <p:spPr>
          <a:xfrm>
            <a:off x="1524000" y="1500189"/>
            <a:ext cx="8686800" cy="5000625"/>
          </a:xfrm>
        </p:spPr>
        <p:txBody>
          <a:bodyPr/>
          <a:lstStyle/>
          <a:p>
            <a:pPr algn="just" eaLnBrk="1" hangingPunct="1">
              <a:lnSpc>
                <a:spcPct val="130000"/>
              </a:lnSpc>
            </a:pPr>
            <a:r>
              <a:rPr lang="ar-SA" altLang="fa-IR" sz="2000">
                <a:cs typeface="B Titr" panose="00000700000000000000" pitchFamily="2" charset="-78"/>
              </a:rPr>
              <a:t>فعالیتها، فرایندها و رویه‌هایی هستند که باعث می شود کار در سازمان انجام شود. فعالیتها، مجموعه‌ای ازچند وظیفه هستند که به‌وسیله افراد یا ماشینها انجام می شوند تا نیاز مشتریان را براورده سازند. شناسایی فعالیتها، مرحله اصلی سامانه هزینه‌یابی فعالیت</a:t>
            </a:r>
            <a:r>
              <a:rPr lang="fa-IR" altLang="fa-IR" sz="2000">
                <a:cs typeface="B Titr" panose="00000700000000000000" pitchFamily="2" charset="-78"/>
              </a:rPr>
              <a:t> </a:t>
            </a:r>
            <a:r>
              <a:rPr lang="ar-SA" altLang="fa-IR" sz="2000">
                <a:cs typeface="B Titr" panose="00000700000000000000" pitchFamily="2" charset="-78"/>
              </a:rPr>
              <a:t>محور است که ساختار و محدوده سامانه را تعیین می کند. شناسایی فعالیتها باید به روش نظام‌مند انجام شود تا اطمینان یابیم که همه فعالیتهای مربوط درنظر گرفته شده</a:t>
            </a:r>
            <a:r>
              <a:rPr lang="fa-IR" altLang="fa-IR" sz="2000">
                <a:cs typeface="B Titr" panose="00000700000000000000" pitchFamily="2" charset="-78"/>
              </a:rPr>
              <a:t> </a:t>
            </a:r>
            <a:r>
              <a:rPr lang="ar-SA" altLang="fa-IR" sz="2000">
                <a:cs typeface="B Titr" panose="00000700000000000000" pitchFamily="2" charset="-78"/>
              </a:rPr>
              <a:t>اند.</a:t>
            </a:r>
            <a:endParaRPr lang="en-US" altLang="fa-IR" sz="2000">
              <a:cs typeface="B Titr" panose="00000700000000000000" pitchFamily="2" charset="-78"/>
            </a:endParaRPr>
          </a:p>
          <a:p>
            <a:pPr algn="just" eaLnBrk="1" hangingPunct="1">
              <a:lnSpc>
                <a:spcPct val="130000"/>
              </a:lnSpc>
            </a:pPr>
            <a:r>
              <a:rPr lang="ar-SA" altLang="fa-IR" sz="2000">
                <a:cs typeface="B Titr" panose="00000700000000000000" pitchFamily="2" charset="-78"/>
              </a:rPr>
              <a:t>فعالیتها برحسب اندازه و نوع شرکت ا ز هم متفاوت اند. مثلاً در یک شرکت کوچک، کنترل کیفیت یک فعالیت محسوب میشود در حالی که در یک شرکت بزرگ، کنترل کیفیت خود شامل تعداد زیادی فعالیت نظیر بازرسی کالاهای ورودی، بازرسی فرایند و بازرسی کالای نهایی است.</a:t>
            </a:r>
            <a:endParaRPr lang="en-US" altLang="fa-IR" sz="2000">
              <a:cs typeface="B Titr" panose="00000700000000000000" pitchFamily="2" charset="-78"/>
            </a:endParaRPr>
          </a:p>
          <a:p>
            <a:pPr algn="just" eaLnBrk="1" hangingPunct="1">
              <a:lnSpc>
                <a:spcPct val="130000"/>
              </a:lnSpc>
            </a:pPr>
            <a:endParaRPr lang="en-US" altLang="fa-IR" sz="2000">
              <a:cs typeface="B Titr" panose="00000700000000000000" pitchFamily="2" charset="-78"/>
            </a:endParaRPr>
          </a:p>
        </p:txBody>
      </p:sp>
      <p:sp>
        <p:nvSpPr>
          <p:cNvPr id="23554" name="Slide Number Placeholder 5"/>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BFB8DF75-F00F-47EE-BBA4-399D981A6381}" type="slidenum">
              <a:rPr lang="ar-SA" altLang="fa-IR">
                <a:solidFill>
                  <a:srgbClr val="045C75"/>
                </a:solidFill>
              </a:rPr>
              <a:pPr algn="r" rtl="1" eaLnBrk="1" fontAlgn="base" hangingPunct="1">
                <a:spcBef>
                  <a:spcPct val="0"/>
                </a:spcBef>
                <a:spcAft>
                  <a:spcPct val="0"/>
                </a:spcAft>
              </a:pPr>
              <a:t>17</a:t>
            </a:fld>
            <a:endParaRPr lang="en-US" altLang="fa-IR">
              <a:solidFill>
                <a:srgbClr val="045C75"/>
              </a:solidFill>
            </a:endParaRPr>
          </a:p>
        </p:txBody>
      </p:sp>
    </p:spTree>
    <p:extLst>
      <p:ext uri="{BB962C8B-B14F-4D97-AF65-F5344CB8AC3E}">
        <p14:creationId xmlns:p14="http://schemas.microsoft.com/office/powerpoint/2010/main" val="2291905306"/>
      </p:ext>
    </p:extLst>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063750" y="476251"/>
            <a:ext cx="8001000" cy="900113"/>
          </a:xfrm>
        </p:spPr>
        <p:txBody>
          <a:bodyPr/>
          <a:lstStyle/>
          <a:p>
            <a:pPr algn="r" eaLnBrk="1" hangingPunct="1"/>
            <a:r>
              <a:rPr lang="fa-IR" altLang="fa-IR" sz="4400" b="1">
                <a:solidFill>
                  <a:srgbClr val="FFFF00"/>
                </a:solidFill>
                <a:cs typeface="B Titr" panose="00000700000000000000" pitchFamily="2" charset="-78"/>
              </a:rPr>
              <a:t>فعالیت چیست؟</a:t>
            </a:r>
            <a:endParaRPr lang="en-US" altLang="fa-IR" sz="4400" b="1">
              <a:solidFill>
                <a:srgbClr val="FFFF00"/>
              </a:solidFill>
              <a:cs typeface="B Titr" panose="00000700000000000000" pitchFamily="2" charset="-78"/>
            </a:endParaRPr>
          </a:p>
        </p:txBody>
      </p:sp>
      <p:sp>
        <p:nvSpPr>
          <p:cNvPr id="27651" name="Rectangle 3"/>
          <p:cNvSpPr>
            <a:spLocks noGrp="1" noChangeArrowheads="1"/>
          </p:cNvSpPr>
          <p:nvPr>
            <p:ph idx="1"/>
          </p:nvPr>
        </p:nvSpPr>
        <p:spPr/>
        <p:txBody>
          <a:bodyPr/>
          <a:lstStyle/>
          <a:p>
            <a:pPr algn="just" eaLnBrk="1" hangingPunct="1">
              <a:lnSpc>
                <a:spcPct val="130000"/>
              </a:lnSpc>
            </a:pPr>
            <a:r>
              <a:rPr lang="ar-SA" altLang="fa-IR" sz="2800">
                <a:cs typeface="B Titr" panose="00000700000000000000" pitchFamily="2" charset="-78"/>
              </a:rPr>
              <a:t>به طوركلي فعاليت، فرايند يا روشي است كه موجب انجام كار ميشود. جابه جايي قطعات و مواد و كالا،</a:t>
            </a:r>
            <a:r>
              <a:rPr lang="fa-IR" altLang="fa-IR" sz="2800">
                <a:cs typeface="B Titr" panose="00000700000000000000" pitchFamily="2" charset="-78"/>
              </a:rPr>
              <a:t> </a:t>
            </a:r>
            <a:r>
              <a:rPr lang="ar-SA" altLang="fa-IR" sz="2800">
                <a:cs typeface="B Titr" panose="00000700000000000000" pitchFamily="2" charset="-78"/>
              </a:rPr>
              <a:t>تنظيم ماشين آلات براي توليد، تماس با فروشندگان مواد و كالا و دادن سفارش ، شناسايي جريان توليد،</a:t>
            </a:r>
            <a:r>
              <a:rPr lang="fa-IR" altLang="fa-IR" sz="2800">
                <a:cs typeface="B Titr" panose="00000700000000000000" pitchFamily="2" charset="-78"/>
              </a:rPr>
              <a:t> </a:t>
            </a:r>
            <a:r>
              <a:rPr lang="ar-SA" altLang="fa-IR" sz="2800">
                <a:cs typeface="B Titr" panose="00000700000000000000" pitchFamily="2" charset="-78"/>
              </a:rPr>
              <a:t>دريافت سفارش از خريداران نمونه هايي از فعاليت است . </a:t>
            </a:r>
            <a:endParaRPr lang="fa-IR" altLang="fa-IR" sz="2800">
              <a:cs typeface="B Titr" panose="00000700000000000000" pitchFamily="2" charset="-78"/>
            </a:endParaRPr>
          </a:p>
          <a:p>
            <a:pPr algn="just" eaLnBrk="1" hangingPunct="1">
              <a:lnSpc>
                <a:spcPct val="130000"/>
              </a:lnSpc>
            </a:pPr>
            <a:r>
              <a:rPr lang="ar-SA" altLang="fa-IR" sz="2800">
                <a:cs typeface="B Titr" panose="00000700000000000000" pitchFamily="2" charset="-78"/>
              </a:rPr>
              <a:t>هزينه</a:t>
            </a:r>
            <a:r>
              <a:rPr lang="fa-IR" altLang="fa-IR" sz="2800">
                <a:cs typeface="B Titr" panose="00000700000000000000" pitchFamily="2" charset="-78"/>
              </a:rPr>
              <a:t> </a:t>
            </a:r>
            <a:r>
              <a:rPr lang="ar-SA" altLang="fa-IR" sz="2800">
                <a:cs typeface="B Titr" panose="00000700000000000000" pitchFamily="2" charset="-78"/>
              </a:rPr>
              <a:t>يابي برمبناي فعاليت، هزينه ها را به فعاليتهاي</a:t>
            </a:r>
            <a:r>
              <a:rPr lang="fa-IR" altLang="fa-IR" sz="2800">
                <a:cs typeface="B Titr" panose="00000700000000000000" pitchFamily="2" charset="-78"/>
              </a:rPr>
              <a:t> </a:t>
            </a:r>
            <a:r>
              <a:rPr lang="ar-SA" altLang="fa-IR" sz="2800">
                <a:cs typeface="B Titr" panose="00000700000000000000" pitchFamily="2" charset="-78"/>
              </a:rPr>
              <a:t>مشخص ربط ميدهد و سپس هزينه فعاليتها را به محصولاتي كه از فعاليتها استفاده كرده اند، سرشكن</a:t>
            </a:r>
            <a:r>
              <a:rPr lang="fa-IR" altLang="fa-IR" sz="2800">
                <a:cs typeface="B Titr" panose="00000700000000000000" pitchFamily="2" charset="-78"/>
              </a:rPr>
              <a:t> </a:t>
            </a:r>
            <a:r>
              <a:rPr lang="ar-SA" altLang="fa-IR" sz="2800">
                <a:cs typeface="B Titr" panose="00000700000000000000" pitchFamily="2" charset="-78"/>
              </a:rPr>
              <a:t>ميكند. در هزينه يابي برمبناي فعاليت هزينه ها برحسب هر موضوع هزينه گردآوري مي شود كه مي تواند</a:t>
            </a:r>
            <a:r>
              <a:rPr lang="fa-IR" altLang="fa-IR" sz="2800">
                <a:cs typeface="B Titr" panose="00000700000000000000" pitchFamily="2" charset="-78"/>
              </a:rPr>
              <a:t> </a:t>
            </a:r>
            <a:r>
              <a:rPr lang="ar-SA" altLang="fa-IR" sz="2800">
                <a:cs typeface="B Titr" panose="00000700000000000000" pitchFamily="2" charset="-78"/>
              </a:rPr>
              <a:t>هزينه</a:t>
            </a:r>
            <a:r>
              <a:rPr lang="fa-IR" altLang="fa-IR" sz="2800">
                <a:cs typeface="B Titr" panose="00000700000000000000" pitchFamily="2" charset="-78"/>
              </a:rPr>
              <a:t> </a:t>
            </a:r>
            <a:r>
              <a:rPr lang="ar-SA" altLang="fa-IR" sz="2800">
                <a:cs typeface="B Titr" panose="00000700000000000000" pitchFamily="2" charset="-78"/>
              </a:rPr>
              <a:t>هاي متغير فعاليت يا هزينه</a:t>
            </a:r>
            <a:r>
              <a:rPr lang="fa-IR" altLang="fa-IR" sz="2800">
                <a:cs typeface="B Titr" panose="00000700000000000000" pitchFamily="2" charset="-78"/>
              </a:rPr>
              <a:t> </a:t>
            </a:r>
            <a:r>
              <a:rPr lang="ar-SA" altLang="fa-IR" sz="2800">
                <a:cs typeface="B Titr" panose="00000700000000000000" pitchFamily="2" charset="-78"/>
              </a:rPr>
              <a:t>هاي ثابت و متغير فعاليت باشد.</a:t>
            </a:r>
            <a:endParaRPr lang="en-US" altLang="fa-IR" sz="2800">
              <a:cs typeface="B Titr" panose="00000700000000000000" pitchFamily="2" charset="-78"/>
            </a:endParaRPr>
          </a:p>
        </p:txBody>
      </p:sp>
      <p:sp>
        <p:nvSpPr>
          <p:cNvPr id="24578" name="Slide Number Placeholder 5"/>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CC5048FE-4C6A-4933-8A1C-8A5F5ACC4B15}" type="slidenum">
              <a:rPr lang="ar-SA" altLang="fa-IR">
                <a:solidFill>
                  <a:srgbClr val="045C75"/>
                </a:solidFill>
              </a:rPr>
              <a:pPr algn="r" rtl="1" eaLnBrk="1" fontAlgn="base" hangingPunct="1">
                <a:spcBef>
                  <a:spcPct val="0"/>
                </a:spcBef>
                <a:spcAft>
                  <a:spcPct val="0"/>
                </a:spcAft>
              </a:pPr>
              <a:t>18</a:t>
            </a:fld>
            <a:endParaRPr lang="en-US" altLang="fa-IR">
              <a:solidFill>
                <a:srgbClr val="045C75"/>
              </a:solidFill>
            </a:endParaRPr>
          </a:p>
        </p:txBody>
      </p:sp>
    </p:spTree>
    <p:extLst>
      <p:ext uri="{BB962C8B-B14F-4D97-AF65-F5344CB8AC3E}">
        <p14:creationId xmlns:p14="http://schemas.microsoft.com/office/powerpoint/2010/main" val="498310904"/>
      </p:ext>
    </p:extLst>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024063" y="428626"/>
            <a:ext cx="8001000" cy="900113"/>
          </a:xfrm>
        </p:spPr>
        <p:txBody>
          <a:bodyPr/>
          <a:lstStyle/>
          <a:p>
            <a:pPr algn="r" eaLnBrk="1" hangingPunct="1">
              <a:lnSpc>
                <a:spcPct val="120000"/>
              </a:lnSpc>
            </a:pPr>
            <a:r>
              <a:rPr lang="fa-IR" altLang="fa-IR" sz="3600" b="1">
                <a:solidFill>
                  <a:srgbClr val="FFFF00"/>
                </a:solidFill>
                <a:cs typeface="B Titr" panose="00000700000000000000" pitchFamily="2" charset="-78"/>
              </a:rPr>
              <a:t/>
            </a:r>
            <a:br>
              <a:rPr lang="fa-IR" altLang="fa-IR" sz="3600" b="1">
                <a:solidFill>
                  <a:srgbClr val="FFFF00"/>
                </a:solidFill>
                <a:cs typeface="B Titr" panose="00000700000000000000" pitchFamily="2" charset="-78"/>
              </a:rPr>
            </a:br>
            <a:r>
              <a:rPr lang="ar-SA" altLang="fa-IR" sz="3600" b="1">
                <a:solidFill>
                  <a:srgbClr val="FFFF00"/>
                </a:solidFill>
                <a:cs typeface="B Titr" panose="00000700000000000000" pitchFamily="2" charset="-78"/>
              </a:rPr>
              <a:t>تجزیه وتحلیل فعالیتها</a:t>
            </a:r>
            <a:r>
              <a:rPr lang="en-US" altLang="fa-IR" sz="3600" b="1">
                <a:solidFill>
                  <a:srgbClr val="FFFF00"/>
                </a:solidFill>
                <a:cs typeface="B Titr" panose="00000700000000000000" pitchFamily="2" charset="-78"/>
              </a:rPr>
              <a:t> :</a:t>
            </a:r>
          </a:p>
        </p:txBody>
      </p:sp>
      <p:sp>
        <p:nvSpPr>
          <p:cNvPr id="28675" name="Rectangle 3"/>
          <p:cNvSpPr>
            <a:spLocks noGrp="1" noChangeArrowheads="1"/>
          </p:cNvSpPr>
          <p:nvPr>
            <p:ph idx="1"/>
          </p:nvPr>
        </p:nvSpPr>
        <p:spPr>
          <a:xfrm>
            <a:off x="1981200" y="1571626"/>
            <a:ext cx="8229600" cy="5000625"/>
          </a:xfrm>
        </p:spPr>
        <p:txBody>
          <a:bodyPr/>
          <a:lstStyle/>
          <a:p>
            <a:pPr algn="just" eaLnBrk="1" hangingPunct="1">
              <a:lnSpc>
                <a:spcPct val="130000"/>
              </a:lnSpc>
            </a:pPr>
            <a:r>
              <a:rPr lang="ar-SA" altLang="fa-IR" sz="2400">
                <a:cs typeface="B Titr" panose="00000700000000000000" pitchFamily="2" charset="-78"/>
              </a:rPr>
              <a:t>این امر به سؤالاتی اینچنین منجر می‌شود که آیا انجام این فعالیتها لازم است؟ اگر انجام برخی</a:t>
            </a:r>
            <a:r>
              <a:rPr lang="fa-IR" altLang="fa-IR" sz="2400">
                <a:cs typeface="B Titr" panose="00000700000000000000" pitchFamily="2" charset="-78"/>
              </a:rPr>
              <a:t> </a:t>
            </a:r>
            <a:r>
              <a:rPr lang="ar-SA" altLang="fa-IR" sz="2400">
                <a:cs typeface="B Titr" panose="00000700000000000000" pitchFamily="2" charset="-78"/>
              </a:rPr>
              <a:t>فعالیتها ضروریست آیا می‌توان آنها را به طریقی کم هزینه‌تر انجام داد؟ برخی شرکتها طرح چنین سؤالاتی را برای مدیریت هزینه، بسیار سودمند یافته اند. </a:t>
            </a:r>
            <a:endParaRPr lang="fa-IR" altLang="fa-IR" sz="2400">
              <a:cs typeface="B Titr" panose="00000700000000000000" pitchFamily="2" charset="-78"/>
            </a:endParaRPr>
          </a:p>
          <a:p>
            <a:pPr algn="just" eaLnBrk="1" hangingPunct="1">
              <a:lnSpc>
                <a:spcPct val="130000"/>
              </a:lnSpc>
            </a:pPr>
            <a:endParaRPr lang="fa-IR" altLang="fa-IR" sz="2400">
              <a:cs typeface="B Titr" panose="00000700000000000000" pitchFamily="2" charset="-78"/>
            </a:endParaRPr>
          </a:p>
          <a:p>
            <a:pPr algn="just" eaLnBrk="1" hangingPunct="1">
              <a:lnSpc>
                <a:spcPct val="130000"/>
              </a:lnSpc>
            </a:pPr>
            <a:r>
              <a:rPr lang="ar-SA" altLang="fa-IR" sz="2400">
                <a:cs typeface="B Titr" panose="00000700000000000000" pitchFamily="2" charset="-78"/>
              </a:rPr>
              <a:t>سایر شرکتها از روش رسمیتری استفاده می‌کنند و به طبقه‌بندی فعالیتها براساس اینکه آیا  ارزش‌افزوده‌ای ایجاد میکنند یا نه پرداخته‌اند، </a:t>
            </a:r>
            <a:endParaRPr lang="fa-IR" altLang="fa-IR" sz="2400">
              <a:cs typeface="B Titr" panose="00000700000000000000" pitchFamily="2" charset="-78"/>
            </a:endParaRPr>
          </a:p>
          <a:p>
            <a:pPr algn="just" eaLnBrk="1" hangingPunct="1">
              <a:lnSpc>
                <a:spcPct val="130000"/>
              </a:lnSpc>
            </a:pPr>
            <a:endParaRPr lang="fa-IR" altLang="fa-IR" sz="2400">
              <a:cs typeface="B Titr" panose="00000700000000000000" pitchFamily="2" charset="-78"/>
            </a:endParaRPr>
          </a:p>
          <a:p>
            <a:pPr algn="just" eaLnBrk="1" hangingPunct="1">
              <a:lnSpc>
                <a:spcPct val="130000"/>
              </a:lnSpc>
            </a:pPr>
            <a:r>
              <a:rPr lang="ar-SA" altLang="fa-IR" sz="2400">
                <a:cs typeface="B Titr" panose="00000700000000000000" pitchFamily="2" charset="-78"/>
              </a:rPr>
              <a:t>در حالی که برخی دیگر، فعالیتها را براساس فعالیتهای اصلی، فعالیتهای پشتیبانی و فعالیتهای انحرافی تقسیم‌بندی میکنند.</a:t>
            </a:r>
            <a:endParaRPr lang="en-US" altLang="fa-IR" sz="2400">
              <a:cs typeface="B Titr" panose="00000700000000000000" pitchFamily="2" charset="-78"/>
            </a:endParaRPr>
          </a:p>
        </p:txBody>
      </p:sp>
      <p:sp>
        <p:nvSpPr>
          <p:cNvPr id="25602" name="Slide Number Placeholder 5"/>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2EF5416D-4DBE-4516-9D51-D3A424F70682}" type="slidenum">
              <a:rPr lang="ar-SA" altLang="fa-IR">
                <a:solidFill>
                  <a:srgbClr val="045C75"/>
                </a:solidFill>
              </a:rPr>
              <a:pPr algn="r" rtl="1" eaLnBrk="1" fontAlgn="base" hangingPunct="1">
                <a:spcBef>
                  <a:spcPct val="0"/>
                </a:spcBef>
                <a:spcAft>
                  <a:spcPct val="0"/>
                </a:spcAft>
              </a:pPr>
              <a:t>19</a:t>
            </a:fld>
            <a:endParaRPr lang="en-US" altLang="fa-IR">
              <a:solidFill>
                <a:srgbClr val="045C75"/>
              </a:solidFill>
            </a:endParaRPr>
          </a:p>
        </p:txBody>
      </p:sp>
    </p:spTree>
    <p:extLst>
      <p:ext uri="{BB962C8B-B14F-4D97-AF65-F5344CB8AC3E}">
        <p14:creationId xmlns:p14="http://schemas.microsoft.com/office/powerpoint/2010/main" val="2859959520"/>
      </p:ext>
    </p:extLst>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135188" y="549276"/>
            <a:ext cx="8001000" cy="855663"/>
          </a:xfrm>
        </p:spPr>
        <p:txBody>
          <a:bodyPr/>
          <a:lstStyle/>
          <a:p>
            <a:pPr algn="r" eaLnBrk="1" hangingPunct="1"/>
            <a:r>
              <a:rPr lang="ar-SA" altLang="fa-IR" sz="3200" b="1">
                <a:solidFill>
                  <a:srgbClr val="FFFF00"/>
                </a:solidFill>
                <a:cs typeface="B Titr" panose="00000700000000000000" pitchFamily="2" charset="-78"/>
              </a:rPr>
              <a:t>پیدایش هزینه</a:t>
            </a:r>
            <a:r>
              <a:rPr lang="ar-SA" altLang="fa-IR" sz="3200" b="1">
                <a:solidFill>
                  <a:srgbClr val="FFFF00"/>
                </a:solidFill>
              </a:rPr>
              <a:t>‌</a:t>
            </a:r>
            <a:r>
              <a:rPr lang="ar-SA" altLang="fa-IR" sz="3200" b="1">
                <a:solidFill>
                  <a:srgbClr val="FFFF00"/>
                </a:solidFill>
                <a:cs typeface="B Titr" panose="00000700000000000000" pitchFamily="2" charset="-78"/>
              </a:rPr>
              <a:t>یابی فعالیت</a:t>
            </a:r>
            <a:r>
              <a:rPr lang="ar-SA" altLang="fa-IR" sz="3200" b="1">
                <a:solidFill>
                  <a:srgbClr val="FFFF00"/>
                </a:solidFill>
              </a:rPr>
              <a:t>‌</a:t>
            </a:r>
            <a:r>
              <a:rPr lang="fa-IR" altLang="fa-IR" sz="3200" b="1">
                <a:solidFill>
                  <a:srgbClr val="FFFF00"/>
                </a:solidFill>
              </a:rPr>
              <a:t> </a:t>
            </a:r>
            <a:r>
              <a:rPr lang="ar-SA" altLang="fa-IR" sz="3200" b="1">
                <a:solidFill>
                  <a:srgbClr val="FFFF00"/>
                </a:solidFill>
                <a:cs typeface="B Titr" panose="00000700000000000000" pitchFamily="2" charset="-78"/>
              </a:rPr>
              <a:t>محور</a:t>
            </a:r>
            <a:r>
              <a:rPr lang="ar-SA" altLang="fa-IR" sz="3200" b="1">
                <a:solidFill>
                  <a:srgbClr val="FFFF00"/>
                </a:solidFill>
              </a:rPr>
              <a:t> </a:t>
            </a:r>
            <a:endParaRPr lang="en-US" altLang="fa-IR" sz="3200" b="1">
              <a:solidFill>
                <a:srgbClr val="FFFF00"/>
              </a:solidFill>
            </a:endParaRPr>
          </a:p>
        </p:txBody>
      </p:sp>
      <p:sp>
        <p:nvSpPr>
          <p:cNvPr id="11267" name="Rectangle 3"/>
          <p:cNvSpPr>
            <a:spLocks noGrp="1" noChangeArrowheads="1"/>
          </p:cNvSpPr>
          <p:nvPr>
            <p:ph idx="1"/>
          </p:nvPr>
        </p:nvSpPr>
        <p:spPr>
          <a:xfrm>
            <a:off x="1881188" y="1571625"/>
            <a:ext cx="8329612" cy="4929188"/>
          </a:xfrm>
        </p:spPr>
        <p:txBody>
          <a:bodyPr/>
          <a:lstStyle/>
          <a:p>
            <a:pPr algn="justLow" eaLnBrk="1" hangingPunct="1">
              <a:lnSpc>
                <a:spcPct val="130000"/>
              </a:lnSpc>
            </a:pPr>
            <a:r>
              <a:rPr lang="ar-SA" altLang="fa-IR" sz="2000">
                <a:cs typeface="B Titr" panose="00000700000000000000" pitchFamily="2" charset="-78"/>
              </a:rPr>
              <a:t>در حالی که ایده هزینه</a:t>
            </a:r>
            <a:r>
              <a:rPr lang="ar-SA" altLang="fa-IR" sz="2000"/>
              <a:t>‌</a:t>
            </a:r>
            <a:r>
              <a:rPr lang="ar-SA" altLang="fa-IR" sz="2000">
                <a:cs typeface="B Titr" panose="00000700000000000000" pitchFamily="2" charset="-78"/>
              </a:rPr>
              <a:t>یابی فعالیت</a:t>
            </a:r>
            <a:r>
              <a:rPr lang="ar-SA" altLang="fa-IR" sz="2000"/>
              <a:t>‌</a:t>
            </a:r>
            <a:r>
              <a:rPr lang="ar-SA" altLang="fa-IR" sz="2000">
                <a:cs typeface="B Titr" panose="00000700000000000000" pitchFamily="2" charset="-78"/>
              </a:rPr>
              <a:t>محور هم اکنون چندین دهه است که وجود دارد، اما این روش در نیمهِ دوم دهه 1980 به عنوان یک روش رایج هزینه</a:t>
            </a:r>
            <a:r>
              <a:rPr lang="ar-SA" altLang="fa-IR" sz="2000"/>
              <a:t>‌</a:t>
            </a:r>
            <a:r>
              <a:rPr lang="ar-SA" altLang="fa-IR" sz="2000">
                <a:cs typeface="B Titr" panose="00000700000000000000" pitchFamily="2" charset="-78"/>
              </a:rPr>
              <a:t>یابی مطرح و مرسوم شد. سرعت غیرمنتظره استفاده از این روش برای پرفسور رابین کوپر (</a:t>
            </a:r>
            <a:r>
              <a:rPr lang="en-US" altLang="fa-IR" sz="2000">
                <a:cs typeface="B Titr" panose="00000700000000000000" pitchFamily="2" charset="-78"/>
              </a:rPr>
              <a:t>Robin Couper</a:t>
            </a:r>
            <a:r>
              <a:rPr lang="ar-SA" altLang="fa-IR" sz="2000">
                <a:cs typeface="B Titr" panose="00000700000000000000" pitchFamily="2" charset="-78"/>
              </a:rPr>
              <a:t>) و رابرت کاپلان (</a:t>
            </a:r>
            <a:r>
              <a:rPr lang="en-US" altLang="fa-IR" sz="2000">
                <a:cs typeface="B Titr" panose="00000700000000000000" pitchFamily="2" charset="-78"/>
              </a:rPr>
              <a:t>Robert</a:t>
            </a:r>
            <a:r>
              <a:rPr lang="en-US" altLang="fa-IR" sz="2000">
                <a:latin typeface="Arial" panose="020B0604020202020204" pitchFamily="34" charset="0"/>
                <a:cs typeface="B Titr" panose="00000700000000000000" pitchFamily="2" charset="-78"/>
              </a:rPr>
              <a:t> </a:t>
            </a:r>
            <a:r>
              <a:rPr lang="en-US" altLang="fa-IR" sz="2000">
                <a:cs typeface="B Titr" panose="00000700000000000000" pitchFamily="2" charset="-78"/>
              </a:rPr>
              <a:t> Kaplan</a:t>
            </a:r>
            <a:r>
              <a:rPr lang="ar-SA" altLang="fa-IR" sz="2000">
                <a:cs typeface="B Titr" panose="00000700000000000000" pitchFamily="2" charset="-78"/>
              </a:rPr>
              <a:t>) که مفهوم هزینه</a:t>
            </a:r>
            <a:r>
              <a:rPr lang="ar-SA" altLang="fa-IR" sz="2000"/>
              <a:t>‌</a:t>
            </a:r>
            <a:r>
              <a:rPr lang="ar-SA" altLang="fa-IR" sz="2000">
                <a:cs typeface="B Titr" panose="00000700000000000000" pitchFamily="2" charset="-78"/>
              </a:rPr>
              <a:t>یابی فعالیت</a:t>
            </a:r>
            <a:r>
              <a:rPr lang="ar-SA" altLang="fa-IR" sz="2000"/>
              <a:t>‌</a:t>
            </a:r>
            <a:r>
              <a:rPr lang="ar-SA" altLang="fa-IR" sz="2000">
                <a:cs typeface="B Titr" panose="00000700000000000000" pitchFamily="2" charset="-78"/>
              </a:rPr>
              <a:t>محور را در تعداد اندکی از شرکتهای تولیدی  بزرگ  امریکایی که از روشهای سنتی هزینه</a:t>
            </a:r>
            <a:r>
              <a:rPr lang="ar-SA" altLang="fa-IR" sz="2000"/>
              <a:t>‌</a:t>
            </a:r>
            <a:r>
              <a:rPr lang="ar-SA" altLang="fa-IR" sz="2000">
                <a:cs typeface="B Titr" panose="00000700000000000000" pitchFamily="2" charset="-78"/>
              </a:rPr>
              <a:t>یابی ناراضی بودند، به</a:t>
            </a:r>
            <a:r>
              <a:rPr lang="ar-SA" altLang="fa-IR" sz="2000"/>
              <a:t>‌</a:t>
            </a:r>
            <a:r>
              <a:rPr lang="ar-SA" altLang="fa-IR" sz="2000">
                <a:cs typeface="B Titr" panose="00000700000000000000" pitchFamily="2" charset="-78"/>
              </a:rPr>
              <a:t>کارگرفته بودند بسیار جالب و مهیج بود. تجربه این شرکتها در مجله هاروارد کیس استادی (</a:t>
            </a:r>
            <a:r>
              <a:rPr lang="en-US" altLang="fa-IR" sz="2000">
                <a:cs typeface="B Titr" panose="00000700000000000000" pitchFamily="2" charset="-78"/>
              </a:rPr>
              <a:t>Harvard case study</a:t>
            </a:r>
            <a:r>
              <a:rPr lang="ar-SA" altLang="fa-IR" sz="2000">
                <a:cs typeface="B Titr" panose="00000700000000000000" pitchFamily="2" charset="-78"/>
              </a:rPr>
              <a:t>) منتشر شد و برای اولین بار مجموعه مقالاتی نیز در این خصوص ارائه شد که طرح کلی و زمینه به</a:t>
            </a:r>
            <a:r>
              <a:rPr lang="ar-SA" altLang="fa-IR" sz="2000"/>
              <a:t>‌</a:t>
            </a:r>
            <a:r>
              <a:rPr lang="ar-SA" altLang="fa-IR" sz="2000">
                <a:cs typeface="B Titr" panose="00000700000000000000" pitchFamily="2" charset="-78"/>
              </a:rPr>
              <a:t>کارگیری هزینه</a:t>
            </a:r>
            <a:r>
              <a:rPr lang="ar-SA" altLang="fa-IR" sz="2000"/>
              <a:t>‌</a:t>
            </a:r>
            <a:r>
              <a:rPr lang="ar-SA" altLang="fa-IR" sz="2000">
                <a:cs typeface="B Titr" panose="00000700000000000000" pitchFamily="2" charset="-78"/>
              </a:rPr>
              <a:t>یابی فعالیت</a:t>
            </a:r>
            <a:r>
              <a:rPr lang="ar-SA" altLang="fa-IR" sz="2000"/>
              <a:t>‌</a:t>
            </a:r>
            <a:r>
              <a:rPr lang="ar-SA" altLang="fa-IR" sz="2000">
                <a:cs typeface="B Titr" panose="00000700000000000000" pitchFamily="2" charset="-78"/>
              </a:rPr>
              <a:t>محور را فراهم ساخت. </a:t>
            </a:r>
            <a:endParaRPr lang="en-US" altLang="fa-IR" sz="2000">
              <a:cs typeface="B Titr" panose="00000700000000000000" pitchFamily="2" charset="-78"/>
            </a:endParaRPr>
          </a:p>
        </p:txBody>
      </p:sp>
      <p:sp>
        <p:nvSpPr>
          <p:cNvPr id="6146" name="Slide Number Placeholder 5"/>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153D777B-2B85-4A74-ABFB-C72297619195}" type="slidenum">
              <a:rPr lang="ar-SA" altLang="fa-IR">
                <a:solidFill>
                  <a:srgbClr val="045C75"/>
                </a:solidFill>
              </a:rPr>
              <a:pPr algn="r" rtl="1" eaLnBrk="1" fontAlgn="base" hangingPunct="1">
                <a:spcBef>
                  <a:spcPct val="0"/>
                </a:spcBef>
                <a:spcAft>
                  <a:spcPct val="0"/>
                </a:spcAft>
              </a:pPr>
              <a:t>2</a:t>
            </a:fld>
            <a:endParaRPr lang="en-US" altLang="fa-IR">
              <a:solidFill>
                <a:srgbClr val="045C75"/>
              </a:solidFill>
            </a:endParaRPr>
          </a:p>
        </p:txBody>
      </p:sp>
    </p:spTree>
    <p:extLst>
      <p:ext uri="{BB962C8B-B14F-4D97-AF65-F5344CB8AC3E}">
        <p14:creationId xmlns:p14="http://schemas.microsoft.com/office/powerpoint/2010/main" val="3978687609"/>
      </p:ext>
    </p:extLst>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095500" y="428626"/>
            <a:ext cx="8001000" cy="900113"/>
          </a:xfrm>
        </p:spPr>
        <p:txBody>
          <a:bodyPr/>
          <a:lstStyle/>
          <a:p>
            <a:pPr algn="r" eaLnBrk="1" hangingPunct="1"/>
            <a:r>
              <a:rPr lang="ar-SA" altLang="fa-IR" sz="3600">
                <a:solidFill>
                  <a:srgbClr val="FFFF00"/>
                </a:solidFill>
                <a:cs typeface="B Titr" panose="00000700000000000000" pitchFamily="2" charset="-78"/>
              </a:rPr>
              <a:t>فعالیتهای </a:t>
            </a:r>
            <a:r>
              <a:rPr lang="fa-IR" altLang="fa-IR" sz="3600">
                <a:solidFill>
                  <a:srgbClr val="FFFF00"/>
                </a:solidFill>
                <a:cs typeface="B Titr" panose="00000700000000000000" pitchFamily="2" charset="-78"/>
              </a:rPr>
              <a:t>  </a:t>
            </a:r>
            <a:r>
              <a:rPr lang="ar-SA" altLang="fa-IR" sz="3600">
                <a:solidFill>
                  <a:srgbClr val="FFFF00"/>
                </a:solidFill>
                <a:cs typeface="B Titr" panose="00000700000000000000" pitchFamily="2" charset="-78"/>
              </a:rPr>
              <a:t>با </a:t>
            </a:r>
            <a:r>
              <a:rPr lang="fa-IR" altLang="fa-IR" sz="3600">
                <a:solidFill>
                  <a:srgbClr val="FFFF00"/>
                </a:solidFill>
                <a:cs typeface="B Titr" panose="00000700000000000000" pitchFamily="2" charset="-78"/>
              </a:rPr>
              <a:t>  </a:t>
            </a:r>
            <a:r>
              <a:rPr lang="ar-SA" altLang="fa-IR" sz="3600">
                <a:solidFill>
                  <a:srgbClr val="FFFF00"/>
                </a:solidFill>
                <a:cs typeface="B Titr" panose="00000700000000000000" pitchFamily="2" charset="-78"/>
              </a:rPr>
              <a:t>یا </a:t>
            </a:r>
            <a:r>
              <a:rPr lang="fa-IR" altLang="fa-IR" sz="3600">
                <a:solidFill>
                  <a:srgbClr val="FFFF00"/>
                </a:solidFill>
                <a:cs typeface="B Titr" panose="00000700000000000000" pitchFamily="2" charset="-78"/>
              </a:rPr>
              <a:t>  </a:t>
            </a:r>
            <a:r>
              <a:rPr lang="ar-SA" altLang="fa-IR" sz="3600">
                <a:solidFill>
                  <a:srgbClr val="FFFF00"/>
                </a:solidFill>
                <a:cs typeface="B Titr" panose="00000700000000000000" pitchFamily="2" charset="-78"/>
              </a:rPr>
              <a:t>بدون</a:t>
            </a:r>
            <a:r>
              <a:rPr lang="fa-IR" altLang="fa-IR" sz="3600">
                <a:solidFill>
                  <a:srgbClr val="FFFF00"/>
                </a:solidFill>
                <a:cs typeface="B Titr" panose="00000700000000000000" pitchFamily="2" charset="-78"/>
              </a:rPr>
              <a:t>  </a:t>
            </a:r>
            <a:r>
              <a:rPr lang="ar-SA" altLang="fa-IR" sz="3600">
                <a:solidFill>
                  <a:srgbClr val="FFFF00"/>
                </a:solidFill>
                <a:cs typeface="B Titr" panose="00000700000000000000" pitchFamily="2" charset="-78"/>
              </a:rPr>
              <a:t> ارزش‌افزوده</a:t>
            </a:r>
            <a:endParaRPr lang="en-US" altLang="fa-IR" sz="3600">
              <a:solidFill>
                <a:srgbClr val="FFFF00"/>
              </a:solidFill>
              <a:cs typeface="B Titr" panose="00000700000000000000" pitchFamily="2" charset="-78"/>
            </a:endParaRPr>
          </a:p>
        </p:txBody>
      </p:sp>
      <p:sp>
        <p:nvSpPr>
          <p:cNvPr id="29699" name="Rectangle 3"/>
          <p:cNvSpPr>
            <a:spLocks noGrp="1" noChangeArrowheads="1"/>
          </p:cNvSpPr>
          <p:nvPr>
            <p:ph idx="1"/>
          </p:nvPr>
        </p:nvSpPr>
        <p:spPr>
          <a:xfrm>
            <a:off x="2095500" y="1733551"/>
            <a:ext cx="7996238" cy="4695825"/>
          </a:xfrm>
        </p:spPr>
        <p:txBody>
          <a:bodyPr/>
          <a:lstStyle/>
          <a:p>
            <a:pPr eaLnBrk="1" hangingPunct="1">
              <a:lnSpc>
                <a:spcPct val="130000"/>
              </a:lnSpc>
            </a:pPr>
            <a:r>
              <a:rPr lang="ar-SA" altLang="fa-IR" sz="2800">
                <a:cs typeface="B Titr" panose="00000700000000000000" pitchFamily="2" charset="-78"/>
              </a:rPr>
              <a:t>روش ارزش‌افزوده دیدگاهی مشتری مدار دارد. آیا یک فعالیت، ارزش‌افزوده</a:t>
            </a:r>
            <a:r>
              <a:rPr lang="fa-IR" altLang="fa-IR" sz="2800">
                <a:cs typeface="B Titr" panose="00000700000000000000" pitchFamily="2" charset="-78"/>
              </a:rPr>
              <a:t> </a:t>
            </a:r>
            <a:r>
              <a:rPr lang="ar-SA" altLang="fa-IR" sz="2800">
                <a:cs typeface="B Titr" panose="00000700000000000000" pitchFamily="2" charset="-78"/>
              </a:rPr>
              <a:t>ای روی محصول یا خدمت از دیدگاه مشتری ایجاد می کند؟ </a:t>
            </a:r>
            <a:r>
              <a:rPr lang="fa-IR" altLang="fa-IR" sz="2800">
                <a:cs typeface="B Titr" panose="00000700000000000000" pitchFamily="2" charset="-78"/>
              </a:rPr>
              <a:t>    </a:t>
            </a:r>
            <a:r>
              <a:rPr lang="ar-SA" altLang="fa-IR" sz="2800">
                <a:cs typeface="B Titr" panose="00000700000000000000" pitchFamily="2" charset="-78"/>
              </a:rPr>
              <a:t>اگر پاسخ به این پرسش منفی باشد، این فعالیت به عنوان فعالیت بدون ارزش‌افزوده محسوب شده و کوشش میشود چنین فعالیتی حذف شود.</a:t>
            </a:r>
            <a:endParaRPr lang="en-US" altLang="fa-IR" sz="2800">
              <a:cs typeface="B Titr" panose="00000700000000000000" pitchFamily="2" charset="-78"/>
            </a:endParaRPr>
          </a:p>
          <a:p>
            <a:pPr eaLnBrk="1" hangingPunct="1">
              <a:lnSpc>
                <a:spcPct val="130000"/>
              </a:lnSpc>
            </a:pPr>
            <a:r>
              <a:rPr lang="fa-IR" altLang="fa-IR" sz="2800">
                <a:cs typeface="B Titr" panose="00000700000000000000" pitchFamily="2" charset="-78"/>
              </a:rPr>
              <a:t>به عبارتی فعالیتهای با ارزش افزوده : یک فعالیت مربوط با تولید یا خدمات که بهای تمام شده ای را به یک محصول اضافه می کند </a:t>
            </a:r>
            <a:r>
              <a:rPr lang="fa-IR" altLang="fa-IR" sz="2800" u="sng">
                <a:cs typeface="B Titr" panose="00000700000000000000" pitchFamily="2" charset="-78"/>
              </a:rPr>
              <a:t>واز دیدگاه مشتریان ارزش آنها را افزایش می دهد.</a:t>
            </a:r>
          </a:p>
          <a:p>
            <a:pPr eaLnBrk="1" hangingPunct="1">
              <a:lnSpc>
                <a:spcPct val="130000"/>
              </a:lnSpc>
            </a:pPr>
            <a:r>
              <a:rPr lang="fa-IR" altLang="fa-IR" sz="2800">
                <a:cs typeface="B Titr" panose="00000700000000000000" pitchFamily="2" charset="-78"/>
              </a:rPr>
              <a:t>فعالیتهای بدون ارزش افزوده: یک فعالیت مربوط با تولید یا خدمات که بهای تمام شده ای را به یک محصول اضافه می کند </a:t>
            </a:r>
            <a:r>
              <a:rPr lang="fa-IR" altLang="fa-IR" sz="2800" u="sng">
                <a:cs typeface="B Titr" panose="00000700000000000000" pitchFamily="2" charset="-78"/>
              </a:rPr>
              <a:t>اما از دیدگاه مشتریان ارزش آنها افزایش نمی یابد.</a:t>
            </a:r>
          </a:p>
        </p:txBody>
      </p:sp>
      <p:sp>
        <p:nvSpPr>
          <p:cNvPr id="26626" name="Slide Number Placeholder 5"/>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C871E04A-AE1B-4DC9-A6D6-37ECE6CDF5B2}" type="slidenum">
              <a:rPr lang="ar-SA" altLang="fa-IR">
                <a:solidFill>
                  <a:srgbClr val="045C75"/>
                </a:solidFill>
              </a:rPr>
              <a:pPr algn="r" rtl="1" eaLnBrk="1" fontAlgn="base" hangingPunct="1">
                <a:spcBef>
                  <a:spcPct val="0"/>
                </a:spcBef>
                <a:spcAft>
                  <a:spcPct val="0"/>
                </a:spcAft>
              </a:pPr>
              <a:t>20</a:t>
            </a:fld>
            <a:endParaRPr lang="en-US" altLang="fa-IR">
              <a:solidFill>
                <a:srgbClr val="045C75"/>
              </a:solidFill>
            </a:endParaRPr>
          </a:p>
        </p:txBody>
      </p:sp>
    </p:spTree>
    <p:extLst>
      <p:ext uri="{BB962C8B-B14F-4D97-AF65-F5344CB8AC3E}">
        <p14:creationId xmlns:p14="http://schemas.microsoft.com/office/powerpoint/2010/main" val="3283952242"/>
      </p:ext>
    </p:extLst>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Title 1"/>
          <p:cNvSpPr>
            <a:spLocks noGrp="1"/>
          </p:cNvSpPr>
          <p:nvPr>
            <p:ph type="title"/>
          </p:nvPr>
        </p:nvSpPr>
        <p:spPr>
          <a:xfrm>
            <a:off x="2024063" y="142876"/>
            <a:ext cx="8001000" cy="1216025"/>
          </a:xfrm>
        </p:spPr>
        <p:txBody>
          <a:bodyPr/>
          <a:lstStyle/>
          <a:p>
            <a:pPr algn="r" eaLnBrk="1" hangingPunct="1"/>
            <a:r>
              <a:rPr lang="ar-SA" altLang="fa-IR" sz="4000" b="1">
                <a:solidFill>
                  <a:srgbClr val="FFFF00"/>
                </a:solidFill>
                <a:cs typeface="B Titr" panose="00000700000000000000" pitchFamily="2" charset="-78"/>
              </a:rPr>
              <a:t>فعالیتهای </a:t>
            </a:r>
            <a:r>
              <a:rPr lang="fa-IR" altLang="fa-IR" sz="4000" b="1">
                <a:solidFill>
                  <a:srgbClr val="FFFF00"/>
                </a:solidFill>
                <a:cs typeface="B Titr" panose="00000700000000000000" pitchFamily="2" charset="-78"/>
              </a:rPr>
              <a:t>  </a:t>
            </a:r>
            <a:r>
              <a:rPr lang="ar-SA" altLang="fa-IR" sz="4000" b="1">
                <a:solidFill>
                  <a:srgbClr val="FFFF00"/>
                </a:solidFill>
                <a:cs typeface="B Titr" panose="00000700000000000000" pitchFamily="2" charset="-78"/>
              </a:rPr>
              <a:t>با </a:t>
            </a:r>
            <a:r>
              <a:rPr lang="fa-IR" altLang="fa-IR" sz="4000" b="1">
                <a:solidFill>
                  <a:srgbClr val="FFFF00"/>
                </a:solidFill>
                <a:cs typeface="B Titr" panose="00000700000000000000" pitchFamily="2" charset="-78"/>
              </a:rPr>
              <a:t>  </a:t>
            </a:r>
            <a:r>
              <a:rPr lang="ar-SA" altLang="fa-IR" sz="4000" b="1">
                <a:solidFill>
                  <a:srgbClr val="FFFF00"/>
                </a:solidFill>
                <a:cs typeface="B Titr" panose="00000700000000000000" pitchFamily="2" charset="-78"/>
              </a:rPr>
              <a:t>یا </a:t>
            </a:r>
            <a:r>
              <a:rPr lang="fa-IR" altLang="fa-IR" sz="4000" b="1">
                <a:solidFill>
                  <a:srgbClr val="FFFF00"/>
                </a:solidFill>
                <a:cs typeface="B Titr" panose="00000700000000000000" pitchFamily="2" charset="-78"/>
              </a:rPr>
              <a:t>  </a:t>
            </a:r>
            <a:r>
              <a:rPr lang="ar-SA" altLang="fa-IR" sz="4000" b="1">
                <a:solidFill>
                  <a:srgbClr val="FFFF00"/>
                </a:solidFill>
                <a:cs typeface="B Titr" panose="00000700000000000000" pitchFamily="2" charset="-78"/>
              </a:rPr>
              <a:t>بدون</a:t>
            </a:r>
            <a:r>
              <a:rPr lang="fa-IR" altLang="fa-IR" sz="4000" b="1">
                <a:solidFill>
                  <a:srgbClr val="FFFF00"/>
                </a:solidFill>
                <a:cs typeface="B Titr" panose="00000700000000000000" pitchFamily="2" charset="-78"/>
              </a:rPr>
              <a:t>  </a:t>
            </a:r>
            <a:r>
              <a:rPr lang="ar-SA" altLang="fa-IR" sz="4000" b="1">
                <a:solidFill>
                  <a:srgbClr val="FFFF00"/>
                </a:solidFill>
                <a:cs typeface="B Titr" panose="00000700000000000000" pitchFamily="2" charset="-78"/>
              </a:rPr>
              <a:t> ارزش‌افزوده</a:t>
            </a:r>
            <a:endParaRPr lang="en-US" altLang="fa-IR" sz="4000" b="1">
              <a:solidFill>
                <a:srgbClr val="FFFF00"/>
              </a:solidFill>
            </a:endParaRPr>
          </a:p>
        </p:txBody>
      </p:sp>
      <p:sp>
        <p:nvSpPr>
          <p:cNvPr id="30723" name="Content Placeholder 2"/>
          <p:cNvSpPr>
            <a:spLocks noGrp="1"/>
          </p:cNvSpPr>
          <p:nvPr>
            <p:ph idx="1"/>
          </p:nvPr>
        </p:nvSpPr>
        <p:spPr>
          <a:xfrm>
            <a:off x="1524000" y="1935163"/>
            <a:ext cx="8686800" cy="4565650"/>
          </a:xfrm>
        </p:spPr>
        <p:txBody>
          <a:bodyPr/>
          <a:lstStyle/>
          <a:p>
            <a:pPr algn="just" eaLnBrk="1" hangingPunct="1">
              <a:lnSpc>
                <a:spcPct val="130000"/>
              </a:lnSpc>
            </a:pPr>
            <a:r>
              <a:rPr lang="ar-SA" altLang="fa-IR" sz="3600">
                <a:cs typeface="B Titr" panose="00000700000000000000" pitchFamily="2" charset="-78"/>
              </a:rPr>
              <a:t> هدف مدیریت هزینه در حوزه فعالیتهای بدون ارزش‌افزوده توسط بریمسون (1991</a:t>
            </a:r>
            <a:r>
              <a:rPr lang="en-US" altLang="fa-IR" sz="3600">
                <a:cs typeface="B Titr" panose="00000700000000000000" pitchFamily="2" charset="-78"/>
              </a:rPr>
              <a:t>Brimson</a:t>
            </a:r>
            <a:r>
              <a:rPr lang="ar-SA" altLang="fa-IR" sz="3600">
                <a:cs typeface="B Titr" panose="00000700000000000000" pitchFamily="2" charset="-78"/>
              </a:rPr>
              <a:t>, ) مطرح شد. به نظر وی حدود 20 تا 40 درصد از کل مخارج بیشتر سازمانها ناشی از فعالیتهای بدون ارزش‌افزوده است. </a:t>
            </a:r>
            <a:endParaRPr lang="fa-IR" altLang="fa-IR" sz="3600">
              <a:cs typeface="B Titr" panose="00000700000000000000" pitchFamily="2" charset="-78"/>
            </a:endParaRPr>
          </a:p>
          <a:p>
            <a:pPr algn="just" eaLnBrk="1" hangingPunct="1">
              <a:lnSpc>
                <a:spcPct val="130000"/>
              </a:lnSpc>
            </a:pPr>
            <a:r>
              <a:rPr lang="ar-SA" altLang="fa-IR" sz="3600">
                <a:cs typeface="B Titr" panose="00000700000000000000" pitchFamily="2" charset="-78"/>
              </a:rPr>
              <a:t>به هرحال، در عمل بیشتر شرکتها دریافته‌اند که حذف تمام فعالیتهای بدون ارزش‌افزوده امری ناممکن است، اما کوشیده‌اند که آنها را به حداقل برسانند.</a:t>
            </a:r>
            <a:endParaRPr lang="en-US" altLang="fa-IR" sz="3600">
              <a:cs typeface="B Titr" panose="00000700000000000000" pitchFamily="2" charset="-78"/>
            </a:endParaRPr>
          </a:p>
          <a:p>
            <a:pPr algn="just" eaLnBrk="1" hangingPunct="1"/>
            <a:endParaRPr lang="en-US" altLang="fa-IR" sz="3600"/>
          </a:p>
        </p:txBody>
      </p:sp>
      <p:sp>
        <p:nvSpPr>
          <p:cNvPr id="27652" name="Slide Number Placeholder 3"/>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9CAC8E92-FACA-45B3-8C82-1535EFC01BEE}" type="slidenum">
              <a:rPr lang="ar-SA" altLang="fa-IR">
                <a:solidFill>
                  <a:srgbClr val="045C75"/>
                </a:solidFill>
              </a:rPr>
              <a:pPr algn="r" rtl="1" eaLnBrk="1" fontAlgn="base" hangingPunct="1">
                <a:spcBef>
                  <a:spcPct val="0"/>
                </a:spcBef>
                <a:spcAft>
                  <a:spcPct val="0"/>
                </a:spcAft>
              </a:pPr>
              <a:t>21</a:t>
            </a:fld>
            <a:endParaRPr lang="en-US" altLang="fa-IR">
              <a:solidFill>
                <a:srgbClr val="045C75"/>
              </a:solidFill>
            </a:endParaRPr>
          </a:p>
        </p:txBody>
      </p:sp>
    </p:spTree>
    <p:extLst>
      <p:ext uri="{BB962C8B-B14F-4D97-AF65-F5344CB8AC3E}">
        <p14:creationId xmlns:p14="http://schemas.microsoft.com/office/powerpoint/2010/main" val="41098147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063750" y="476251"/>
            <a:ext cx="8001000" cy="900113"/>
          </a:xfrm>
        </p:spPr>
        <p:txBody>
          <a:bodyPr/>
          <a:lstStyle/>
          <a:p>
            <a:pPr algn="r" eaLnBrk="1" hangingPunct="1"/>
            <a:r>
              <a:rPr lang="fa-IR" altLang="fa-IR" sz="4000">
                <a:solidFill>
                  <a:schemeClr val="folHlink"/>
                </a:solidFill>
                <a:cs typeface="B Titr" panose="00000700000000000000" pitchFamily="2" charset="-78"/>
              </a:rPr>
              <a:t>طبقه بندی </a:t>
            </a:r>
            <a:r>
              <a:rPr lang="ar-SA" altLang="fa-IR" sz="4000">
                <a:solidFill>
                  <a:schemeClr val="folHlink"/>
                </a:solidFill>
                <a:cs typeface="B Titr" panose="00000700000000000000" pitchFamily="2" charset="-78"/>
              </a:rPr>
              <a:t>فعالیتها به</a:t>
            </a:r>
            <a:r>
              <a:rPr lang="fa-IR" altLang="fa-IR" sz="4000">
                <a:solidFill>
                  <a:schemeClr val="folHlink"/>
                </a:solidFill>
                <a:cs typeface="B Titr" panose="00000700000000000000" pitchFamily="2" charset="-78"/>
              </a:rPr>
              <a:t>: </a:t>
            </a:r>
            <a:r>
              <a:rPr lang="ar-SA" altLang="fa-IR" sz="4800" b="1">
                <a:solidFill>
                  <a:srgbClr val="FFFF00"/>
                </a:solidFill>
                <a:cs typeface="B Titr" panose="00000700000000000000" pitchFamily="2" charset="-78"/>
              </a:rPr>
              <a:t>اصلی</a:t>
            </a:r>
            <a:r>
              <a:rPr lang="fa-IR" altLang="fa-IR" sz="4800" b="1">
                <a:solidFill>
                  <a:srgbClr val="FFFF00"/>
                </a:solidFill>
                <a:cs typeface="B Titr" panose="00000700000000000000" pitchFamily="2" charset="-78"/>
              </a:rPr>
              <a:t> </a:t>
            </a:r>
            <a:r>
              <a:rPr lang="ar-SA" altLang="fa-IR" sz="4800" b="1">
                <a:solidFill>
                  <a:srgbClr val="FFFF00"/>
                </a:solidFill>
                <a:cs typeface="B Titr" panose="00000700000000000000" pitchFamily="2" charset="-78"/>
              </a:rPr>
              <a:t>،</a:t>
            </a:r>
            <a:r>
              <a:rPr lang="fa-IR" altLang="fa-IR" sz="4800" b="1">
                <a:solidFill>
                  <a:srgbClr val="FFFF00"/>
                </a:solidFill>
                <a:cs typeface="B Titr" panose="00000700000000000000" pitchFamily="2" charset="-78"/>
              </a:rPr>
              <a:t> </a:t>
            </a:r>
            <a:r>
              <a:rPr lang="ar-SA" altLang="fa-IR" sz="4800" b="1">
                <a:solidFill>
                  <a:srgbClr val="FFFF00"/>
                </a:solidFill>
                <a:cs typeface="B Titr" panose="00000700000000000000" pitchFamily="2" charset="-78"/>
              </a:rPr>
              <a:t> پشتیبانی </a:t>
            </a:r>
            <a:r>
              <a:rPr lang="fa-IR" altLang="fa-IR" sz="4800" b="1">
                <a:solidFill>
                  <a:srgbClr val="FFFF00"/>
                </a:solidFill>
                <a:cs typeface="B Titr" panose="00000700000000000000" pitchFamily="2" charset="-78"/>
              </a:rPr>
              <a:t> </a:t>
            </a:r>
            <a:r>
              <a:rPr lang="ar-SA" altLang="fa-IR" sz="4800" b="1">
                <a:solidFill>
                  <a:srgbClr val="FFFF00"/>
                </a:solidFill>
                <a:cs typeface="B Titr" panose="00000700000000000000" pitchFamily="2" charset="-78"/>
              </a:rPr>
              <a:t>و</a:t>
            </a:r>
            <a:r>
              <a:rPr lang="fa-IR" altLang="fa-IR" sz="4800" b="1">
                <a:solidFill>
                  <a:srgbClr val="FFFF00"/>
                </a:solidFill>
                <a:cs typeface="B Titr" panose="00000700000000000000" pitchFamily="2" charset="-78"/>
              </a:rPr>
              <a:t> </a:t>
            </a:r>
            <a:r>
              <a:rPr lang="ar-SA" altLang="fa-IR" sz="4800" b="1">
                <a:solidFill>
                  <a:srgbClr val="FFFF00"/>
                </a:solidFill>
                <a:cs typeface="B Titr" panose="00000700000000000000" pitchFamily="2" charset="-78"/>
              </a:rPr>
              <a:t> انحرافی</a:t>
            </a:r>
            <a:endParaRPr lang="en-US" altLang="fa-IR" sz="4000" b="1">
              <a:solidFill>
                <a:srgbClr val="FFFF00"/>
              </a:solidFill>
              <a:cs typeface="B Titr" panose="00000700000000000000" pitchFamily="2" charset="-78"/>
            </a:endParaRPr>
          </a:p>
        </p:txBody>
      </p:sp>
      <p:sp>
        <p:nvSpPr>
          <p:cNvPr id="31747" name="Rectangle 3"/>
          <p:cNvSpPr>
            <a:spLocks noGrp="1" noChangeArrowheads="1"/>
          </p:cNvSpPr>
          <p:nvPr>
            <p:ph idx="1"/>
          </p:nvPr>
        </p:nvSpPr>
        <p:spPr/>
        <p:txBody>
          <a:bodyPr/>
          <a:lstStyle/>
          <a:p>
            <a:pPr eaLnBrk="1" hangingPunct="1">
              <a:lnSpc>
                <a:spcPct val="130000"/>
              </a:lnSpc>
              <a:buFont typeface="Wingdings" panose="05000000000000000000" pitchFamily="2" charset="2"/>
              <a:buNone/>
            </a:pPr>
            <a:r>
              <a:rPr lang="fa-IR" altLang="fa-IR" sz="4400">
                <a:solidFill>
                  <a:srgbClr val="FF0000"/>
                </a:solidFill>
                <a:cs typeface="B Titr" panose="00000700000000000000" pitchFamily="2" charset="-78"/>
              </a:rPr>
              <a:t>یک</a:t>
            </a:r>
            <a:r>
              <a:rPr lang="ar-SA" altLang="fa-IR" sz="4400">
                <a:solidFill>
                  <a:srgbClr val="FF0000"/>
                </a:solidFill>
                <a:cs typeface="B Titr" panose="00000700000000000000" pitchFamily="2" charset="-78"/>
              </a:rPr>
              <a:t> مثال</a:t>
            </a:r>
            <a:r>
              <a:rPr lang="fa-IR" altLang="fa-IR" sz="4400">
                <a:solidFill>
                  <a:srgbClr val="FF0000"/>
                </a:solidFill>
                <a:cs typeface="B Titr" panose="00000700000000000000" pitchFamily="2" charset="-78"/>
              </a:rPr>
              <a:t>:</a:t>
            </a:r>
          </a:p>
          <a:p>
            <a:pPr algn="just" eaLnBrk="1" hangingPunct="1">
              <a:lnSpc>
                <a:spcPct val="130000"/>
              </a:lnSpc>
            </a:pPr>
            <a:r>
              <a:rPr lang="ar-SA" altLang="fa-IR" sz="3200">
                <a:cs typeface="B Titr" panose="00000700000000000000" pitchFamily="2" charset="-78"/>
              </a:rPr>
              <a:t>برای مسافرت مسئول فروش ، فعالیت اصلی مذاکره با مشتری و تنظیم قرارداد فروش است،</a:t>
            </a:r>
            <a:endParaRPr lang="fa-IR" altLang="fa-IR" sz="3200">
              <a:cs typeface="B Titr" panose="00000700000000000000" pitchFamily="2" charset="-78"/>
            </a:endParaRPr>
          </a:p>
          <a:p>
            <a:pPr algn="just" eaLnBrk="1" hangingPunct="1">
              <a:lnSpc>
                <a:spcPct val="130000"/>
              </a:lnSpc>
            </a:pPr>
            <a:r>
              <a:rPr lang="ar-SA" altLang="fa-IR" sz="3200">
                <a:cs typeface="B Titr" panose="00000700000000000000" pitchFamily="2" charset="-78"/>
              </a:rPr>
              <a:t> درحالی ‌که فعالیت پشتیبانی در این مورد، مسافرت به مکان استقرار مشتری </a:t>
            </a:r>
            <a:r>
              <a:rPr lang="fa-IR" altLang="fa-IR" sz="3200">
                <a:cs typeface="B Titr" panose="00000700000000000000" pitchFamily="2" charset="-78"/>
              </a:rPr>
              <a:t>است،</a:t>
            </a:r>
          </a:p>
          <a:p>
            <a:pPr algn="just" eaLnBrk="1" hangingPunct="1">
              <a:lnSpc>
                <a:spcPct val="130000"/>
              </a:lnSpc>
            </a:pPr>
            <a:r>
              <a:rPr lang="ar-SA" altLang="fa-IR" sz="3200">
                <a:cs typeface="B Titr" panose="00000700000000000000" pitchFamily="2" charset="-78"/>
              </a:rPr>
              <a:t>و فعالیتهای انحرافی نیز شامل نشستن و گوش دادن به شکایات مشتری درمورد محصول دریافتی قبلی است.</a:t>
            </a:r>
            <a:endParaRPr lang="en-US" altLang="fa-IR" sz="3200">
              <a:cs typeface="B Titr" panose="00000700000000000000" pitchFamily="2" charset="-78"/>
            </a:endParaRPr>
          </a:p>
        </p:txBody>
      </p:sp>
      <p:sp>
        <p:nvSpPr>
          <p:cNvPr id="28674" name="Slide Number Placeholder 5"/>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4669BF43-3EA2-4FD4-A59F-F3D5A4F5A6DC}" type="slidenum">
              <a:rPr lang="ar-SA" altLang="fa-IR">
                <a:solidFill>
                  <a:srgbClr val="045C75"/>
                </a:solidFill>
              </a:rPr>
              <a:pPr algn="r" rtl="1" eaLnBrk="1" fontAlgn="base" hangingPunct="1">
                <a:spcBef>
                  <a:spcPct val="0"/>
                </a:spcBef>
                <a:spcAft>
                  <a:spcPct val="0"/>
                </a:spcAft>
              </a:pPr>
              <a:t>22</a:t>
            </a:fld>
            <a:endParaRPr lang="en-US" altLang="fa-IR">
              <a:solidFill>
                <a:srgbClr val="045C75"/>
              </a:solidFill>
            </a:endParaRPr>
          </a:p>
        </p:txBody>
      </p:sp>
    </p:spTree>
    <p:extLst>
      <p:ext uri="{BB962C8B-B14F-4D97-AF65-F5344CB8AC3E}">
        <p14:creationId xmlns:p14="http://schemas.microsoft.com/office/powerpoint/2010/main" val="3068245356"/>
      </p:ext>
    </p:extLst>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063750" y="476251"/>
            <a:ext cx="8001000" cy="900113"/>
          </a:xfrm>
        </p:spPr>
        <p:txBody>
          <a:bodyPr/>
          <a:lstStyle/>
          <a:p>
            <a:pPr algn="r" eaLnBrk="1" hangingPunct="1"/>
            <a:r>
              <a:rPr lang="fa-IR" altLang="fa-IR" sz="3200">
                <a:solidFill>
                  <a:schemeClr val="folHlink"/>
                </a:solidFill>
                <a:cs typeface="B Titr" panose="00000700000000000000" pitchFamily="2" charset="-78"/>
              </a:rPr>
              <a:t>طبقه بندی </a:t>
            </a:r>
            <a:r>
              <a:rPr lang="ar-SA" altLang="fa-IR" sz="3200">
                <a:solidFill>
                  <a:schemeClr val="folHlink"/>
                </a:solidFill>
                <a:cs typeface="B Titr" panose="00000700000000000000" pitchFamily="2" charset="-78"/>
              </a:rPr>
              <a:t>فعالیتها به</a:t>
            </a:r>
            <a:r>
              <a:rPr lang="fa-IR" altLang="fa-IR" sz="3200">
                <a:solidFill>
                  <a:schemeClr val="folHlink"/>
                </a:solidFill>
                <a:cs typeface="B Titr" panose="00000700000000000000" pitchFamily="2" charset="-78"/>
              </a:rPr>
              <a:t>:</a:t>
            </a:r>
            <a:r>
              <a:rPr lang="ar-SA" altLang="fa-IR" sz="3200" b="1">
                <a:solidFill>
                  <a:srgbClr val="FFFF00"/>
                </a:solidFill>
                <a:cs typeface="B Titr" panose="00000700000000000000" pitchFamily="2" charset="-78"/>
              </a:rPr>
              <a:t>اصلی</a:t>
            </a:r>
            <a:r>
              <a:rPr lang="fa-IR" altLang="fa-IR" sz="3200" b="1">
                <a:solidFill>
                  <a:srgbClr val="FFFF00"/>
                </a:solidFill>
                <a:cs typeface="B Titr" panose="00000700000000000000" pitchFamily="2" charset="-78"/>
              </a:rPr>
              <a:t> </a:t>
            </a:r>
            <a:r>
              <a:rPr lang="ar-SA" altLang="fa-IR" sz="3200" b="1">
                <a:solidFill>
                  <a:srgbClr val="FFFF00"/>
                </a:solidFill>
                <a:cs typeface="B Titr" panose="00000700000000000000" pitchFamily="2" charset="-78"/>
              </a:rPr>
              <a:t>،</a:t>
            </a:r>
            <a:r>
              <a:rPr lang="fa-IR" altLang="fa-IR" sz="3200" b="1">
                <a:solidFill>
                  <a:srgbClr val="FFFF00"/>
                </a:solidFill>
                <a:cs typeface="B Titr" panose="00000700000000000000" pitchFamily="2" charset="-78"/>
              </a:rPr>
              <a:t> </a:t>
            </a:r>
            <a:r>
              <a:rPr lang="ar-SA" altLang="fa-IR" sz="3200" b="1">
                <a:solidFill>
                  <a:srgbClr val="FFFF00"/>
                </a:solidFill>
                <a:cs typeface="B Titr" panose="00000700000000000000" pitchFamily="2" charset="-78"/>
              </a:rPr>
              <a:t> پشتیبانی </a:t>
            </a:r>
            <a:r>
              <a:rPr lang="fa-IR" altLang="fa-IR" sz="3200" b="1">
                <a:solidFill>
                  <a:srgbClr val="FFFF00"/>
                </a:solidFill>
                <a:cs typeface="B Titr" panose="00000700000000000000" pitchFamily="2" charset="-78"/>
              </a:rPr>
              <a:t> </a:t>
            </a:r>
            <a:r>
              <a:rPr lang="ar-SA" altLang="fa-IR" sz="3200" b="1">
                <a:solidFill>
                  <a:srgbClr val="FFFF00"/>
                </a:solidFill>
                <a:cs typeface="B Titr" panose="00000700000000000000" pitchFamily="2" charset="-78"/>
              </a:rPr>
              <a:t>و</a:t>
            </a:r>
            <a:r>
              <a:rPr lang="fa-IR" altLang="fa-IR" sz="3200" b="1">
                <a:solidFill>
                  <a:srgbClr val="FFFF00"/>
                </a:solidFill>
                <a:cs typeface="B Titr" panose="00000700000000000000" pitchFamily="2" charset="-78"/>
              </a:rPr>
              <a:t> </a:t>
            </a:r>
            <a:r>
              <a:rPr lang="ar-SA" altLang="fa-IR" sz="3200" b="1">
                <a:solidFill>
                  <a:srgbClr val="FFFF00"/>
                </a:solidFill>
                <a:cs typeface="B Titr" panose="00000700000000000000" pitchFamily="2" charset="-78"/>
              </a:rPr>
              <a:t> انحرافی</a:t>
            </a:r>
            <a:endParaRPr lang="en-US" altLang="fa-IR" sz="3200" b="1">
              <a:solidFill>
                <a:srgbClr val="FFFF00"/>
              </a:solidFill>
              <a:cs typeface="B Titr" panose="00000700000000000000" pitchFamily="2" charset="-78"/>
            </a:endParaRPr>
          </a:p>
        </p:txBody>
      </p:sp>
      <p:sp>
        <p:nvSpPr>
          <p:cNvPr id="32771" name="Rectangle 3"/>
          <p:cNvSpPr>
            <a:spLocks noGrp="1" noChangeArrowheads="1"/>
          </p:cNvSpPr>
          <p:nvPr>
            <p:ph idx="1"/>
          </p:nvPr>
        </p:nvSpPr>
        <p:spPr>
          <a:xfrm>
            <a:off x="2090738" y="1752601"/>
            <a:ext cx="8001000" cy="4772025"/>
          </a:xfrm>
        </p:spPr>
        <p:txBody>
          <a:bodyPr/>
          <a:lstStyle/>
          <a:p>
            <a:pPr eaLnBrk="1" hangingPunct="1">
              <a:lnSpc>
                <a:spcPct val="130000"/>
              </a:lnSpc>
            </a:pPr>
            <a:r>
              <a:rPr lang="ar-SA" altLang="fa-IR" sz="2000">
                <a:cs typeface="B Titr" panose="00000700000000000000" pitchFamily="2" charset="-78"/>
              </a:rPr>
              <a:t>فعالیتهای اصلی دربرگیرنده قضاوت دقیق و استادانه خاصی است که بخشی از مزیت رقابتی سازمان می باشد و زمینه انجام  فعالیتهای خدماتی را برای مشتریان فراهم می‌آورد.</a:t>
            </a:r>
            <a:endParaRPr lang="fa-IR" altLang="fa-IR" sz="2000">
              <a:cs typeface="B Titr" panose="00000700000000000000" pitchFamily="2" charset="-78"/>
            </a:endParaRPr>
          </a:p>
          <a:p>
            <a:pPr eaLnBrk="1" hangingPunct="1">
              <a:lnSpc>
                <a:spcPct val="130000"/>
              </a:lnSpc>
            </a:pPr>
            <a:endParaRPr lang="fa-IR" altLang="fa-IR" sz="2000">
              <a:cs typeface="B Titr" panose="00000700000000000000" pitchFamily="2" charset="-78"/>
            </a:endParaRPr>
          </a:p>
          <a:p>
            <a:pPr eaLnBrk="1" hangingPunct="1">
              <a:lnSpc>
                <a:spcPct val="130000"/>
              </a:lnSpc>
            </a:pPr>
            <a:r>
              <a:rPr lang="ar-SA" altLang="fa-IR" sz="2000">
                <a:cs typeface="B Titr" panose="00000700000000000000" pitchFamily="2" charset="-78"/>
              </a:rPr>
              <a:t> فعالیتهای پشتیبانی برای ممکن ساختن انجام فعالیتهای اصلی، ضروری‌اند.</a:t>
            </a:r>
            <a:endParaRPr lang="fa-IR" altLang="fa-IR" sz="2000">
              <a:cs typeface="B Titr" panose="00000700000000000000" pitchFamily="2" charset="-78"/>
            </a:endParaRPr>
          </a:p>
          <a:p>
            <a:pPr eaLnBrk="1" hangingPunct="1">
              <a:lnSpc>
                <a:spcPct val="130000"/>
              </a:lnSpc>
            </a:pPr>
            <a:endParaRPr lang="fa-IR" altLang="fa-IR" sz="2000">
              <a:cs typeface="B Titr" panose="00000700000000000000" pitchFamily="2" charset="-78"/>
            </a:endParaRPr>
          </a:p>
          <a:p>
            <a:pPr eaLnBrk="1" hangingPunct="1">
              <a:lnSpc>
                <a:spcPct val="130000"/>
              </a:lnSpc>
            </a:pPr>
            <a:r>
              <a:rPr lang="ar-SA" altLang="fa-IR" sz="2000">
                <a:cs typeface="B Titr" panose="00000700000000000000" pitchFamily="2" charset="-78"/>
              </a:rPr>
              <a:t> فعالیتهای انحرافی، فعالیتهایی هستند که باعث اتلاف زمانی می شوند که باید صرف  انجام فعالیتهای اصلی و پشتیبانی شود و معمولاً به‌خاطر نقصهای موجود در سامانه رخ می دهند.</a:t>
            </a:r>
            <a:endParaRPr lang="fa-IR" altLang="fa-IR" sz="2000">
              <a:cs typeface="B Titr" panose="00000700000000000000" pitchFamily="2" charset="-78"/>
            </a:endParaRPr>
          </a:p>
          <a:p>
            <a:pPr eaLnBrk="1" hangingPunct="1">
              <a:lnSpc>
                <a:spcPct val="130000"/>
              </a:lnSpc>
              <a:buFont typeface="Wingdings" panose="05000000000000000000" pitchFamily="2" charset="2"/>
              <a:buNone/>
            </a:pPr>
            <a:endParaRPr lang="fa-IR" altLang="fa-IR" sz="2000">
              <a:cs typeface="B Titr" panose="00000700000000000000" pitchFamily="2" charset="-78"/>
            </a:endParaRPr>
          </a:p>
          <a:p>
            <a:pPr eaLnBrk="1" hangingPunct="1">
              <a:lnSpc>
                <a:spcPct val="130000"/>
              </a:lnSpc>
            </a:pPr>
            <a:r>
              <a:rPr lang="ar-SA" altLang="fa-IR" sz="2000">
                <a:cs typeface="B Titr" panose="00000700000000000000" pitchFamily="2" charset="-78"/>
              </a:rPr>
              <a:t> تجزیه و تحلیل این فعالیتها نشان داده است که فعالیتهای اصلی، پشتیبانی و انحرافی به‌طور میانگین ‌به‌ترتیب 30، 35، و 35 درصد از زمان موجود برای یک کار را به خود اختصاص می‌دهد.‌به عبارت دیگر در بیشتر شرکتها 70 درصد  زمان صرف فعالیتهای اصلی نمی شود.</a:t>
            </a:r>
            <a:endParaRPr lang="en-US" altLang="fa-IR" sz="2000">
              <a:cs typeface="B Titr" panose="00000700000000000000" pitchFamily="2" charset="-78"/>
            </a:endParaRPr>
          </a:p>
        </p:txBody>
      </p:sp>
      <p:sp>
        <p:nvSpPr>
          <p:cNvPr id="29698" name="Slide Number Placeholder 5"/>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8782F96F-56A3-4651-A6C8-340B894776A7}" type="slidenum">
              <a:rPr lang="ar-SA" altLang="fa-IR">
                <a:solidFill>
                  <a:srgbClr val="045C75"/>
                </a:solidFill>
              </a:rPr>
              <a:pPr algn="r" rtl="1" eaLnBrk="1" fontAlgn="base" hangingPunct="1">
                <a:spcBef>
                  <a:spcPct val="0"/>
                </a:spcBef>
                <a:spcAft>
                  <a:spcPct val="0"/>
                </a:spcAft>
              </a:pPr>
              <a:t>23</a:t>
            </a:fld>
            <a:endParaRPr lang="en-US" altLang="fa-IR">
              <a:solidFill>
                <a:srgbClr val="045C75"/>
              </a:solidFill>
            </a:endParaRPr>
          </a:p>
        </p:txBody>
      </p:sp>
    </p:spTree>
    <p:extLst>
      <p:ext uri="{BB962C8B-B14F-4D97-AF65-F5344CB8AC3E}">
        <p14:creationId xmlns:p14="http://schemas.microsoft.com/office/powerpoint/2010/main" val="3813606001"/>
      </p:ext>
    </p:extLst>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063750" y="285750"/>
            <a:ext cx="8318500" cy="1428750"/>
          </a:xfrm>
        </p:spPr>
        <p:txBody>
          <a:bodyPr/>
          <a:lstStyle/>
          <a:p>
            <a:pPr algn="r" eaLnBrk="1" hangingPunct="1">
              <a:lnSpc>
                <a:spcPct val="120000"/>
              </a:lnSpc>
            </a:pPr>
            <a:r>
              <a:rPr lang="ar-SA" altLang="fa-IR" sz="2800" b="1">
                <a:solidFill>
                  <a:srgbClr val="FFFF00"/>
                </a:solidFill>
                <a:cs typeface="B Titr" panose="00000700000000000000" pitchFamily="2" charset="-78"/>
              </a:rPr>
              <a:t>انتخاب محركهاي هزينه:</a:t>
            </a:r>
            <a:r>
              <a:rPr lang="fa-IR" altLang="fa-IR" sz="2200">
                <a:solidFill>
                  <a:schemeClr val="folHlink"/>
                </a:solidFill>
                <a:cs typeface="B Titr" panose="00000700000000000000" pitchFamily="2" charset="-78"/>
              </a:rPr>
              <a:t/>
            </a:r>
            <a:br>
              <a:rPr lang="fa-IR" altLang="fa-IR" sz="2200">
                <a:solidFill>
                  <a:schemeClr val="folHlink"/>
                </a:solidFill>
                <a:cs typeface="B Titr" panose="00000700000000000000" pitchFamily="2" charset="-78"/>
              </a:rPr>
            </a:br>
            <a:r>
              <a:rPr lang="ar-SA" altLang="fa-IR" sz="2000">
                <a:solidFill>
                  <a:schemeClr val="tx1"/>
                </a:solidFill>
                <a:cs typeface="B Titr" panose="00000700000000000000" pitchFamily="2" charset="-78"/>
              </a:rPr>
              <a:t>در زير برخي مثالها در موارد انواع محركهاي هزينه كه از سوي شركتها</a:t>
            </a:r>
            <a:r>
              <a:rPr lang="fa-IR" altLang="fa-IR" sz="2000">
                <a:solidFill>
                  <a:schemeClr val="tx1"/>
                </a:solidFill>
                <a:cs typeface="B Titr" panose="00000700000000000000" pitchFamily="2" charset="-78"/>
              </a:rPr>
              <a:t> </a:t>
            </a:r>
            <a:r>
              <a:rPr lang="ar-SA" altLang="fa-IR" sz="2000">
                <a:solidFill>
                  <a:schemeClr val="tx1"/>
                </a:solidFill>
                <a:cs typeface="B Titr" panose="00000700000000000000" pitchFamily="2" charset="-78"/>
              </a:rPr>
              <a:t>به كار گرفته مي شود ارا ئه شده است . بيشتر م</a:t>
            </a:r>
            <a:r>
              <a:rPr lang="fa-IR" altLang="fa-IR" sz="2000">
                <a:solidFill>
                  <a:schemeClr val="tx1"/>
                </a:solidFill>
                <a:cs typeface="B Titr" panose="00000700000000000000" pitchFamily="2" charset="-78"/>
              </a:rPr>
              <a:t>حرکهای</a:t>
            </a:r>
            <a:r>
              <a:rPr lang="ar-SA" altLang="fa-IR" sz="2000">
                <a:solidFill>
                  <a:schemeClr val="tx1"/>
                </a:solidFill>
                <a:cs typeface="B Titr" panose="00000700000000000000" pitchFamily="2" charset="-78"/>
              </a:rPr>
              <a:t> هزينه به حجم توليد، فرايند توليد، پيچيدگي فرايند</a:t>
            </a:r>
            <a:r>
              <a:rPr lang="fa-IR" altLang="fa-IR" sz="2000">
                <a:solidFill>
                  <a:schemeClr val="tx1"/>
                </a:solidFill>
                <a:cs typeface="B Titr" panose="00000700000000000000" pitchFamily="2" charset="-78"/>
              </a:rPr>
              <a:t> </a:t>
            </a:r>
            <a:r>
              <a:rPr lang="ar-SA" altLang="fa-IR" sz="2000">
                <a:solidFill>
                  <a:schemeClr val="tx1"/>
                </a:solidFill>
                <a:cs typeface="B Titr" panose="00000700000000000000" pitchFamily="2" charset="-78"/>
              </a:rPr>
              <a:t>توليد يا بازاريابي مربوط ميشود.</a:t>
            </a:r>
            <a:endParaRPr lang="en-US" altLang="fa-IR" sz="1800">
              <a:solidFill>
                <a:schemeClr val="tx1"/>
              </a:solidFill>
              <a:cs typeface="B Titr" panose="00000700000000000000" pitchFamily="2" charset="-78"/>
            </a:endParaRPr>
          </a:p>
        </p:txBody>
      </p:sp>
      <p:sp>
        <p:nvSpPr>
          <p:cNvPr id="33795" name="Rectangle 3"/>
          <p:cNvSpPr>
            <a:spLocks noGrp="1" noChangeArrowheads="1"/>
          </p:cNvSpPr>
          <p:nvPr>
            <p:ph idx="1"/>
          </p:nvPr>
        </p:nvSpPr>
        <p:spPr>
          <a:xfrm>
            <a:off x="2063750" y="1628775"/>
            <a:ext cx="8001000" cy="4679950"/>
          </a:xfrm>
        </p:spPr>
        <p:txBody>
          <a:bodyPr/>
          <a:lstStyle/>
          <a:p>
            <a:pPr eaLnBrk="1" hangingPunct="1">
              <a:lnSpc>
                <a:spcPct val="130000"/>
              </a:lnSpc>
              <a:buFont typeface="Wingdings" panose="05000000000000000000" pitchFamily="2" charset="2"/>
              <a:buNone/>
            </a:pPr>
            <a:r>
              <a:rPr lang="fa-IR" altLang="fa-IR" sz="2000">
                <a:latin typeface="Arial" panose="020B0604020202020204" pitchFamily="34" charset="0"/>
                <a:cs typeface="B Titr" panose="00000700000000000000" pitchFamily="2" charset="-78"/>
              </a:rPr>
              <a:t>• </a:t>
            </a:r>
            <a:r>
              <a:rPr lang="ar-SA" altLang="fa-IR" sz="2000">
                <a:cs typeface="B Titr" panose="00000700000000000000" pitchFamily="2" charset="-78"/>
              </a:rPr>
              <a:t>ساعتهاي كار ماشين،</a:t>
            </a:r>
            <a:endParaRPr lang="en-US" altLang="fa-IR" sz="2000">
              <a:cs typeface="B Titr" panose="00000700000000000000" pitchFamily="2" charset="-78"/>
            </a:endParaRPr>
          </a:p>
          <a:p>
            <a:pPr eaLnBrk="1" hangingPunct="1">
              <a:lnSpc>
                <a:spcPct val="130000"/>
              </a:lnSpc>
              <a:buFont typeface="Wingdings" panose="05000000000000000000" pitchFamily="2" charset="2"/>
              <a:buNone/>
            </a:pPr>
            <a:r>
              <a:rPr lang="ar-SA" altLang="fa-IR" sz="2000">
                <a:latin typeface="Arial" panose="020B0604020202020204" pitchFamily="34" charset="0"/>
                <a:cs typeface="B Titr" panose="00000700000000000000" pitchFamily="2" charset="-78"/>
              </a:rPr>
              <a:t>• ساعتهاي كار مستقيم يا دستمزد مستقيم،</a:t>
            </a:r>
            <a:endParaRPr lang="en-US" altLang="fa-IR" sz="2000">
              <a:cs typeface="B Titr" panose="00000700000000000000" pitchFamily="2" charset="-78"/>
            </a:endParaRPr>
          </a:p>
          <a:p>
            <a:pPr eaLnBrk="1" hangingPunct="1">
              <a:lnSpc>
                <a:spcPct val="130000"/>
              </a:lnSpc>
              <a:buFont typeface="Wingdings" panose="05000000000000000000" pitchFamily="2" charset="2"/>
              <a:buNone/>
            </a:pPr>
            <a:r>
              <a:rPr lang="ar-SA" altLang="fa-IR" sz="2000">
                <a:latin typeface="Arial" panose="020B0604020202020204" pitchFamily="34" charset="0"/>
                <a:cs typeface="B Titr" panose="00000700000000000000" pitchFamily="2" charset="-78"/>
              </a:rPr>
              <a:t>• مقدار مواداوليه جابه جا شده،</a:t>
            </a:r>
            <a:endParaRPr lang="en-US" altLang="fa-IR" sz="2000">
              <a:cs typeface="B Titr" panose="00000700000000000000" pitchFamily="2" charset="-78"/>
            </a:endParaRPr>
          </a:p>
          <a:p>
            <a:pPr eaLnBrk="1" hangingPunct="1">
              <a:lnSpc>
                <a:spcPct val="130000"/>
              </a:lnSpc>
              <a:buFont typeface="Wingdings" panose="05000000000000000000" pitchFamily="2" charset="2"/>
              <a:buNone/>
            </a:pPr>
            <a:r>
              <a:rPr lang="ar-SA" altLang="fa-IR" sz="2000">
                <a:latin typeface="Arial" panose="020B0604020202020204" pitchFamily="34" charset="0"/>
                <a:cs typeface="B Titr" panose="00000700000000000000" pitchFamily="2" charset="-78"/>
              </a:rPr>
              <a:t>• تعداد صفح</a:t>
            </a:r>
            <a:r>
              <a:rPr lang="fa-IR" altLang="fa-IR" sz="2000">
                <a:cs typeface="B Titr" panose="00000700000000000000" pitchFamily="2" charset="-78"/>
              </a:rPr>
              <a:t>ه </a:t>
            </a:r>
            <a:r>
              <a:rPr lang="ar-SA" altLang="fa-IR" sz="2000">
                <a:cs typeface="B Titr" panose="00000700000000000000" pitchFamily="2" charset="-78"/>
              </a:rPr>
              <a:t>هاي تايب شده،</a:t>
            </a:r>
            <a:endParaRPr lang="en-US" altLang="fa-IR" sz="2000">
              <a:cs typeface="B Titr" panose="00000700000000000000" pitchFamily="2" charset="-78"/>
            </a:endParaRPr>
          </a:p>
          <a:p>
            <a:pPr eaLnBrk="1" hangingPunct="1">
              <a:lnSpc>
                <a:spcPct val="130000"/>
              </a:lnSpc>
              <a:buFont typeface="Wingdings" panose="05000000000000000000" pitchFamily="2" charset="2"/>
              <a:buNone/>
            </a:pPr>
            <a:r>
              <a:rPr lang="ar-SA" altLang="fa-IR" sz="2000">
                <a:latin typeface="Arial" panose="020B0604020202020204" pitchFamily="34" charset="0"/>
                <a:cs typeface="B Titr" panose="00000700000000000000" pitchFamily="2" charset="-78"/>
              </a:rPr>
              <a:t>• تعداد دفعات تنظيم و راه</a:t>
            </a:r>
            <a:r>
              <a:rPr lang="fa-IR" altLang="fa-IR" sz="2000">
                <a:cs typeface="B Titr" panose="00000700000000000000" pitchFamily="2" charset="-78"/>
              </a:rPr>
              <a:t> </a:t>
            </a:r>
            <a:r>
              <a:rPr lang="ar-SA" altLang="fa-IR" sz="2000">
                <a:cs typeface="B Titr" panose="00000700000000000000" pitchFamily="2" charset="-78"/>
              </a:rPr>
              <a:t>اندازي ماشين</a:t>
            </a:r>
            <a:r>
              <a:rPr lang="fa-IR" altLang="fa-IR" sz="2000">
                <a:cs typeface="B Titr" panose="00000700000000000000" pitchFamily="2" charset="-78"/>
              </a:rPr>
              <a:t> </a:t>
            </a:r>
            <a:r>
              <a:rPr lang="ar-SA" altLang="fa-IR" sz="2000">
                <a:cs typeface="B Titr" panose="00000700000000000000" pitchFamily="2" charset="-78"/>
              </a:rPr>
              <a:t>آلات،</a:t>
            </a:r>
            <a:endParaRPr lang="en-US" altLang="fa-IR" sz="2000">
              <a:cs typeface="B Titr" panose="00000700000000000000" pitchFamily="2" charset="-78"/>
            </a:endParaRPr>
          </a:p>
          <a:p>
            <a:pPr eaLnBrk="1" hangingPunct="1">
              <a:lnSpc>
                <a:spcPct val="130000"/>
              </a:lnSpc>
              <a:buFont typeface="Wingdings" panose="05000000000000000000" pitchFamily="2" charset="2"/>
              <a:buNone/>
            </a:pPr>
            <a:r>
              <a:rPr lang="ar-SA" altLang="fa-IR" sz="2000">
                <a:latin typeface="Arial" panose="020B0604020202020204" pitchFamily="34" charset="0"/>
                <a:cs typeface="B Titr" panose="00000700000000000000" pitchFamily="2" charset="-78"/>
              </a:rPr>
              <a:t>• ساعتهاي پرواز،</a:t>
            </a:r>
            <a:endParaRPr lang="en-US" altLang="fa-IR" sz="2000">
              <a:cs typeface="B Titr" panose="00000700000000000000" pitchFamily="2" charset="-78"/>
            </a:endParaRPr>
          </a:p>
          <a:p>
            <a:pPr eaLnBrk="1" hangingPunct="1">
              <a:lnSpc>
                <a:spcPct val="130000"/>
              </a:lnSpc>
              <a:buFont typeface="Wingdings" panose="05000000000000000000" pitchFamily="2" charset="2"/>
              <a:buNone/>
            </a:pPr>
            <a:r>
              <a:rPr lang="ar-SA" altLang="fa-IR" sz="2000">
                <a:latin typeface="Arial" panose="020B0604020202020204" pitchFamily="34" charset="0"/>
                <a:cs typeface="B Titr" panose="00000700000000000000" pitchFamily="2" charset="-78"/>
              </a:rPr>
              <a:t>• تعداد سفارشهاي خريد،</a:t>
            </a:r>
            <a:endParaRPr lang="en-US" altLang="fa-IR" sz="2000">
              <a:cs typeface="B Titr" panose="00000700000000000000" pitchFamily="2" charset="-78"/>
            </a:endParaRPr>
          </a:p>
          <a:p>
            <a:pPr eaLnBrk="1" hangingPunct="1">
              <a:lnSpc>
                <a:spcPct val="130000"/>
              </a:lnSpc>
              <a:buFont typeface="Wingdings" panose="05000000000000000000" pitchFamily="2" charset="2"/>
              <a:buNone/>
            </a:pPr>
            <a:r>
              <a:rPr lang="ar-SA" altLang="fa-IR" sz="2000">
                <a:latin typeface="Arial" panose="020B0604020202020204" pitchFamily="34" charset="0"/>
                <a:cs typeface="B Titr" panose="00000700000000000000" pitchFamily="2" charset="-78"/>
              </a:rPr>
              <a:t>• ساعتهاي بازرسي و كنترل كيفيت،</a:t>
            </a:r>
            <a:endParaRPr lang="en-US" altLang="fa-IR" sz="2000">
              <a:cs typeface="B Titr" panose="00000700000000000000" pitchFamily="2" charset="-78"/>
            </a:endParaRPr>
          </a:p>
          <a:p>
            <a:pPr eaLnBrk="1" hangingPunct="1">
              <a:lnSpc>
                <a:spcPct val="130000"/>
              </a:lnSpc>
              <a:buFont typeface="Wingdings" panose="05000000000000000000" pitchFamily="2" charset="2"/>
              <a:buNone/>
            </a:pPr>
            <a:r>
              <a:rPr lang="ar-SA" altLang="fa-IR" sz="2000">
                <a:latin typeface="Arial" panose="020B0604020202020204" pitchFamily="34" charset="0"/>
                <a:cs typeface="B Titr" panose="00000700000000000000" pitchFamily="2" charset="-78"/>
              </a:rPr>
              <a:t>• تعداد قطعه</a:t>
            </a:r>
            <a:r>
              <a:rPr lang="fa-IR" altLang="fa-IR" sz="2000">
                <a:cs typeface="B Titr" panose="00000700000000000000" pitchFamily="2" charset="-78"/>
              </a:rPr>
              <a:t> </a:t>
            </a:r>
            <a:r>
              <a:rPr lang="ar-SA" altLang="fa-IR" sz="2000">
                <a:cs typeface="B Titr" panose="00000700000000000000" pitchFamily="2" charset="-78"/>
              </a:rPr>
              <a:t>ها در محصول،</a:t>
            </a:r>
            <a:endParaRPr lang="en-US" altLang="fa-IR" sz="2000">
              <a:cs typeface="B Titr" panose="00000700000000000000" pitchFamily="2" charset="-78"/>
            </a:endParaRPr>
          </a:p>
          <a:p>
            <a:pPr eaLnBrk="1" hangingPunct="1">
              <a:lnSpc>
                <a:spcPct val="130000"/>
              </a:lnSpc>
              <a:buFont typeface="Wingdings" panose="05000000000000000000" pitchFamily="2" charset="2"/>
              <a:buNone/>
            </a:pPr>
            <a:r>
              <a:rPr lang="ar-SA" altLang="fa-IR" sz="2000">
                <a:latin typeface="Arial" panose="020B0604020202020204" pitchFamily="34" charset="0"/>
                <a:cs typeface="B Titr" panose="00000700000000000000" pitchFamily="2" charset="-78"/>
              </a:rPr>
              <a:t>• مسافت طي شده،</a:t>
            </a:r>
            <a:endParaRPr lang="en-US" altLang="fa-IR" sz="2000">
              <a:cs typeface="B Titr" panose="00000700000000000000" pitchFamily="2" charset="-78"/>
            </a:endParaRPr>
          </a:p>
          <a:p>
            <a:pPr eaLnBrk="1" hangingPunct="1">
              <a:lnSpc>
                <a:spcPct val="130000"/>
              </a:lnSpc>
              <a:buFont typeface="Wingdings" panose="05000000000000000000" pitchFamily="2" charset="2"/>
              <a:buNone/>
            </a:pPr>
            <a:r>
              <a:rPr lang="ar-SA" altLang="fa-IR" sz="2000">
                <a:latin typeface="Arial" panose="020B0604020202020204" pitchFamily="34" charset="0"/>
                <a:cs typeface="B Titr" panose="00000700000000000000" pitchFamily="2" charset="-78"/>
              </a:rPr>
              <a:t>• تعداد مشتريان.</a:t>
            </a:r>
            <a:endParaRPr lang="en-US" altLang="fa-IR" sz="2000">
              <a:cs typeface="B Titr" panose="00000700000000000000" pitchFamily="2" charset="-78"/>
            </a:endParaRPr>
          </a:p>
        </p:txBody>
      </p:sp>
      <p:sp>
        <p:nvSpPr>
          <p:cNvPr id="30722" name="Slide Number Placeholder 5"/>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E1983A8F-8A8B-4679-9751-84D510ABB92C}" type="slidenum">
              <a:rPr lang="ar-SA" altLang="fa-IR">
                <a:solidFill>
                  <a:srgbClr val="045C75"/>
                </a:solidFill>
              </a:rPr>
              <a:pPr algn="r" rtl="1" eaLnBrk="1" fontAlgn="base" hangingPunct="1">
                <a:spcBef>
                  <a:spcPct val="0"/>
                </a:spcBef>
                <a:spcAft>
                  <a:spcPct val="0"/>
                </a:spcAft>
              </a:pPr>
              <a:t>24</a:t>
            </a:fld>
            <a:endParaRPr lang="en-US" altLang="fa-IR">
              <a:solidFill>
                <a:srgbClr val="045C75"/>
              </a:solidFill>
            </a:endParaRPr>
          </a:p>
        </p:txBody>
      </p:sp>
    </p:spTree>
    <p:extLst>
      <p:ext uri="{BB962C8B-B14F-4D97-AF65-F5344CB8AC3E}">
        <p14:creationId xmlns:p14="http://schemas.microsoft.com/office/powerpoint/2010/main" val="3515319199"/>
      </p:ext>
    </p:extLst>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Slide Number Placeholder 2"/>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B2DD6BD6-92F3-481A-9643-24567A5C6F3C}" type="slidenum">
              <a:rPr lang="ar-SA" altLang="fa-IR">
                <a:solidFill>
                  <a:srgbClr val="045C75"/>
                </a:solidFill>
                <a:latin typeface="Arial" panose="020B0604020202020204" pitchFamily="34" charset="0"/>
              </a:rPr>
              <a:pPr algn="r" rtl="1" eaLnBrk="1" fontAlgn="base" hangingPunct="1">
                <a:spcBef>
                  <a:spcPct val="0"/>
                </a:spcBef>
                <a:spcAft>
                  <a:spcPct val="0"/>
                </a:spcAft>
              </a:pPr>
              <a:t>25</a:t>
            </a:fld>
            <a:endParaRPr lang="en-US" altLang="fa-IR">
              <a:solidFill>
                <a:srgbClr val="045C75"/>
              </a:solidFill>
              <a:latin typeface="Arial" panose="020B0604020202020204" pitchFamily="34" charset="0"/>
            </a:endParaRPr>
          </a:p>
        </p:txBody>
      </p:sp>
      <p:sp>
        <p:nvSpPr>
          <p:cNvPr id="676866" name="Rectangle 2"/>
          <p:cNvSpPr>
            <a:spLocks noChangeArrowheads="1"/>
          </p:cNvSpPr>
          <p:nvPr/>
        </p:nvSpPr>
        <p:spPr bwMode="auto">
          <a:xfrm>
            <a:off x="1703388" y="188914"/>
            <a:ext cx="8964612" cy="530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228600"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rtl="1" eaLnBrk="1" fontAlgn="base" hangingPunct="1">
              <a:spcBef>
                <a:spcPct val="0"/>
              </a:spcBef>
              <a:spcAft>
                <a:spcPct val="0"/>
              </a:spcAft>
            </a:pPr>
            <a:r>
              <a:rPr lang="fa-IR" altLang="fa-IR" sz="6600" b="1">
                <a:solidFill>
                  <a:srgbClr val="FFFF00"/>
                </a:solidFill>
                <a:latin typeface="Arial" panose="020B0604020202020204" pitchFamily="34" charset="0"/>
                <a:cs typeface="Titr" pitchFamily="2" charset="0"/>
              </a:rPr>
              <a:t>نتيجه گيري </a:t>
            </a:r>
          </a:p>
          <a:p>
            <a:pPr algn="just" rtl="1" eaLnBrk="1" fontAlgn="base" hangingPunct="1">
              <a:lnSpc>
                <a:spcPct val="110000"/>
              </a:lnSpc>
              <a:spcBef>
                <a:spcPct val="0"/>
              </a:spcBef>
              <a:spcAft>
                <a:spcPct val="0"/>
              </a:spcAft>
            </a:pPr>
            <a:endParaRPr lang="fa-IR" altLang="fa-IR" sz="2600" b="1">
              <a:solidFill>
                <a:prstClr val="black"/>
              </a:solidFill>
              <a:latin typeface="Arial" panose="020B0604020202020204" pitchFamily="34" charset="0"/>
              <a:cs typeface="2  Nazanin" pitchFamily="2" charset="0"/>
            </a:endParaRPr>
          </a:p>
          <a:p>
            <a:pPr algn="just" rtl="1" eaLnBrk="1" fontAlgn="base" hangingPunct="1">
              <a:lnSpc>
                <a:spcPct val="110000"/>
              </a:lnSpc>
              <a:spcBef>
                <a:spcPct val="0"/>
              </a:spcBef>
              <a:spcAft>
                <a:spcPct val="0"/>
              </a:spcAft>
            </a:pPr>
            <a:endParaRPr lang="fa-IR" altLang="fa-IR" sz="2600" b="1">
              <a:solidFill>
                <a:prstClr val="black"/>
              </a:solidFill>
              <a:latin typeface="Arial" panose="020B0604020202020204" pitchFamily="34" charset="0"/>
              <a:cs typeface="2  Nazanin" pitchFamily="2" charset="0"/>
            </a:endParaRPr>
          </a:p>
          <a:p>
            <a:pPr algn="just" rtl="1" eaLnBrk="1" fontAlgn="base" hangingPunct="1">
              <a:lnSpc>
                <a:spcPct val="110000"/>
              </a:lnSpc>
              <a:spcBef>
                <a:spcPct val="0"/>
              </a:spcBef>
              <a:spcAft>
                <a:spcPct val="0"/>
              </a:spcAft>
            </a:pPr>
            <a:r>
              <a:rPr lang="ar-SA" altLang="fa-IR" sz="2600" b="1">
                <a:solidFill>
                  <a:prstClr val="black"/>
                </a:solidFill>
                <a:latin typeface="Arial" panose="020B0604020202020204" pitchFamily="34" charset="0"/>
                <a:cs typeface="2  Nazanin" pitchFamily="2" charset="0"/>
              </a:rPr>
              <a:t>تغ</a:t>
            </a:r>
            <a:r>
              <a:rPr lang="fa-IR" altLang="fa-IR" sz="2600" b="1">
                <a:solidFill>
                  <a:prstClr val="black"/>
                </a:solidFill>
                <a:latin typeface="Arial" panose="020B0604020202020204" pitchFamily="34" charset="0"/>
                <a:cs typeface="2  Nazanin" pitchFamily="2" charset="0"/>
              </a:rPr>
              <a:t>يي</a:t>
            </a:r>
            <a:r>
              <a:rPr lang="ar-SA" altLang="fa-IR" sz="2600" b="1">
                <a:solidFill>
                  <a:prstClr val="black"/>
                </a:solidFill>
                <a:latin typeface="Arial" panose="020B0604020202020204" pitchFamily="34" charset="0"/>
                <a:cs typeface="2  Nazanin" pitchFamily="2" charset="0"/>
              </a:rPr>
              <a:t>رات ز</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اد در شرا</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ط اقتصادی بازار موجب تحول چشمگ</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ر صنا</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ع تول</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دی شده است . رقابت جهانی همراه با نوآور</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های سر</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ع در فن آوری ، وضع</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ت تول</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د را با تغ</a:t>
            </a:r>
            <a:r>
              <a:rPr lang="fa-IR" altLang="fa-IR" sz="2600" b="1">
                <a:solidFill>
                  <a:prstClr val="black"/>
                </a:solidFill>
                <a:latin typeface="Arial" panose="020B0604020202020204" pitchFamily="34" charset="0"/>
                <a:cs typeface="2  Nazanin" pitchFamily="2" charset="0"/>
              </a:rPr>
              <a:t>يي</a:t>
            </a:r>
            <a:r>
              <a:rPr lang="ar-SA" altLang="fa-IR" sz="2600" b="1">
                <a:solidFill>
                  <a:prstClr val="black"/>
                </a:solidFill>
                <a:latin typeface="Arial" panose="020B0604020202020204" pitchFamily="34" charset="0"/>
                <a:cs typeface="2  Nazanin" pitchFamily="2" charset="0"/>
              </a:rPr>
              <a:t>رات عمده ای مواجه کرده است . به موازات تغ</a:t>
            </a:r>
            <a:r>
              <a:rPr lang="fa-IR" altLang="fa-IR" sz="2600" b="1">
                <a:solidFill>
                  <a:prstClr val="black"/>
                </a:solidFill>
                <a:latin typeface="Arial" panose="020B0604020202020204" pitchFamily="34" charset="0"/>
                <a:cs typeface="2  Nazanin" pitchFamily="2" charset="0"/>
              </a:rPr>
              <a:t>يي</a:t>
            </a:r>
            <a:r>
              <a:rPr lang="ar-SA" altLang="fa-IR" sz="2600" b="1">
                <a:solidFill>
                  <a:prstClr val="black"/>
                </a:solidFill>
                <a:latin typeface="Arial" panose="020B0604020202020204" pitchFamily="34" charset="0"/>
                <a:cs typeface="2  Nazanin" pitchFamily="2" charset="0"/>
              </a:rPr>
              <a:t>ر س</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ستمهای تول</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دی ، حسابداری مد</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ر</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ت ن</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ز درحال تغ</a:t>
            </a:r>
            <a:r>
              <a:rPr lang="fa-IR" altLang="fa-IR" sz="2600" b="1">
                <a:solidFill>
                  <a:prstClr val="black"/>
                </a:solidFill>
                <a:latin typeface="Arial" panose="020B0604020202020204" pitchFamily="34" charset="0"/>
                <a:cs typeface="2  Nazanin" pitchFamily="2" charset="0"/>
              </a:rPr>
              <a:t>يي</a:t>
            </a:r>
            <a:r>
              <a:rPr lang="ar-SA" altLang="fa-IR" sz="2600" b="1">
                <a:solidFill>
                  <a:prstClr val="black"/>
                </a:solidFill>
                <a:latin typeface="Arial" panose="020B0604020202020204" pitchFamily="34" charset="0"/>
                <a:cs typeface="2  Nazanin" pitchFamily="2" charset="0"/>
              </a:rPr>
              <a:t>ر است . بس</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اری از واحدهای انتفاعی س</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ستمهای سنتی هز</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نه </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ابی خود را با س</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ستمهای مد</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ر</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ت هز</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نه جا</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گز</a:t>
            </a:r>
            <a:r>
              <a:rPr lang="fa-IR" altLang="fa-IR" sz="2600" b="1">
                <a:solidFill>
                  <a:prstClr val="black"/>
                </a:solidFill>
                <a:latin typeface="Arial" panose="020B0604020202020204" pitchFamily="34" charset="0"/>
                <a:cs typeface="2  Nazanin" pitchFamily="2" charset="0"/>
              </a:rPr>
              <a:t>ي</a:t>
            </a:r>
            <a:r>
              <a:rPr lang="ar-SA" altLang="fa-IR" sz="2600" b="1">
                <a:solidFill>
                  <a:prstClr val="black"/>
                </a:solidFill>
                <a:latin typeface="Arial" panose="020B0604020202020204" pitchFamily="34" charset="0"/>
                <a:cs typeface="2  Nazanin" pitchFamily="2" charset="0"/>
              </a:rPr>
              <a:t>ن می کنند . </a:t>
            </a:r>
            <a:endParaRPr lang="fa-IR" altLang="fa-IR" sz="2600">
              <a:solidFill>
                <a:prstClr val="black"/>
              </a:solidFill>
              <a:latin typeface="Arial" panose="020B0604020202020204" pitchFamily="34" charset="0"/>
              <a:cs typeface="2  Nazanin" pitchFamily="2" charset="0"/>
            </a:endParaRPr>
          </a:p>
          <a:p>
            <a:pPr algn="just" rtl="1" fontAlgn="base">
              <a:lnSpc>
                <a:spcPct val="110000"/>
              </a:lnSpc>
              <a:spcBef>
                <a:spcPct val="0"/>
              </a:spcBef>
              <a:spcAft>
                <a:spcPct val="0"/>
              </a:spcAft>
            </a:pPr>
            <a:endParaRPr lang="fa-IR" altLang="fa-IR" sz="2000">
              <a:solidFill>
                <a:prstClr val="black"/>
              </a:solidFill>
              <a:latin typeface="Arial" panose="020B0604020202020204" pitchFamily="34" charset="0"/>
              <a:cs typeface="Yagut" pitchFamily="2" charset="0"/>
            </a:endParaRPr>
          </a:p>
          <a:p>
            <a:pPr fontAlgn="base">
              <a:lnSpc>
                <a:spcPct val="110000"/>
              </a:lnSpc>
              <a:spcBef>
                <a:spcPct val="0"/>
              </a:spcBef>
              <a:spcAft>
                <a:spcPct val="0"/>
              </a:spcAft>
            </a:pPr>
            <a:endParaRPr lang="fa-IR" altLang="fa-IR" sz="2000">
              <a:solidFill>
                <a:prstClr val="black"/>
              </a:solidFill>
              <a:latin typeface="Times New Roman" panose="02020603050405020304" pitchFamily="18" charset="0"/>
              <a:cs typeface="Yagut" pitchFamily="2" charset="0"/>
            </a:endParaRPr>
          </a:p>
        </p:txBody>
      </p:sp>
    </p:spTree>
    <p:extLst>
      <p:ext uri="{BB962C8B-B14F-4D97-AF65-F5344CB8AC3E}">
        <p14:creationId xmlns:p14="http://schemas.microsoft.com/office/powerpoint/2010/main" val="2923516415"/>
      </p:ext>
    </p:extLst>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1" fill="hold" nodeType="clickEffect">
                                  <p:stCondLst>
                                    <p:cond delay="0"/>
                                  </p:stCondLst>
                                  <p:childTnLst>
                                    <p:set>
                                      <p:cBhvr>
                                        <p:cTn id="6" dur="1" fill="hold">
                                          <p:stCondLst>
                                            <p:cond delay="0"/>
                                          </p:stCondLst>
                                        </p:cTn>
                                        <p:tgtEl>
                                          <p:spTgt spid="676866">
                                            <p:txEl>
                                              <p:pRg st="3" end="3"/>
                                            </p:txEl>
                                          </p:spTgt>
                                        </p:tgtEl>
                                        <p:attrNameLst>
                                          <p:attrName>style.visibility</p:attrName>
                                        </p:attrNameLst>
                                      </p:cBhvr>
                                      <p:to>
                                        <p:strVal val="visible"/>
                                      </p:to>
                                    </p:set>
                                    <p:anim calcmode="lin" valueType="num">
                                      <p:cBhvr additive="base">
                                        <p:cTn id="7" dur="1000" fill="hold"/>
                                        <p:tgtEl>
                                          <p:spTgt spid="676866">
                                            <p:txEl>
                                              <p:pRg st="3" end="3"/>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676866">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Slide Number Placeholder 1"/>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E6229032-8607-4AFE-8897-0CE11CEB8045}" type="slidenum">
              <a:rPr lang="ar-SA" altLang="fa-IR">
                <a:solidFill>
                  <a:srgbClr val="045C75"/>
                </a:solidFill>
                <a:latin typeface="Arial" panose="020B0604020202020204" pitchFamily="34" charset="0"/>
              </a:rPr>
              <a:pPr algn="r" rtl="1" eaLnBrk="1" fontAlgn="base" hangingPunct="1">
                <a:spcBef>
                  <a:spcPct val="0"/>
                </a:spcBef>
                <a:spcAft>
                  <a:spcPct val="0"/>
                </a:spcAft>
              </a:pPr>
              <a:t>26</a:t>
            </a:fld>
            <a:endParaRPr lang="en-US" altLang="fa-IR">
              <a:solidFill>
                <a:srgbClr val="045C75"/>
              </a:solidFill>
              <a:latin typeface="Arial" panose="020B0604020202020204" pitchFamily="34" charset="0"/>
            </a:endParaRPr>
          </a:p>
        </p:txBody>
      </p:sp>
      <p:sp>
        <p:nvSpPr>
          <p:cNvPr id="35843" name="Rectangle 2"/>
          <p:cNvSpPr>
            <a:spLocks noChangeArrowheads="1"/>
          </p:cNvSpPr>
          <p:nvPr/>
        </p:nvSpPr>
        <p:spPr bwMode="auto">
          <a:xfrm>
            <a:off x="1809751" y="1071563"/>
            <a:ext cx="8143875" cy="507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r>
              <a:rPr lang="ar-SA" altLang="fa-IR" sz="2700" b="1">
                <a:solidFill>
                  <a:prstClr val="black"/>
                </a:solidFill>
                <a:latin typeface="Arial" panose="020B0604020202020204" pitchFamily="34" charset="0"/>
                <a:cs typeface="2  Nazanin" pitchFamily="2" charset="0"/>
              </a:rPr>
              <a:t>به موازات تغ</a:t>
            </a:r>
            <a:r>
              <a:rPr lang="fa-IR" altLang="fa-IR" sz="2700" b="1">
                <a:solidFill>
                  <a:prstClr val="black"/>
                </a:solidFill>
                <a:latin typeface="Arial" panose="020B0604020202020204" pitchFamily="34" charset="0"/>
                <a:cs typeface="2  Nazanin" pitchFamily="2" charset="0"/>
              </a:rPr>
              <a:t>يي</a:t>
            </a:r>
            <a:r>
              <a:rPr lang="ar-SA" altLang="fa-IR" sz="2700" b="1">
                <a:solidFill>
                  <a:prstClr val="black"/>
                </a:solidFill>
                <a:latin typeface="Arial" panose="020B0604020202020204" pitchFamily="34" charset="0"/>
                <a:cs typeface="2  Nazanin" pitchFamily="2" charset="0"/>
              </a:rPr>
              <a:t>ر شرا</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ط مح</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طی واحدهای تول</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دی ، مد</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ران ا</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ن واحدها متوجه شده اند که بکارگ</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ری س</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ستم سنتی هز</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نه </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ابی مبتنی بر حجم نمی تواند بهای تمام شده دق</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ق محصولات را منعکس کند . ز</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را ا</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ن س</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ستم ، تنها </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ک محرک هز</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نه </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گانه مثلاً ساعات کار مستق</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م را ملحوظ می کند که موجب محاسبه ب</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ش از اندازه بهای تمام شده محصولات با حجم ز</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اد </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ا محاسبه کمتر از واقع محصولات پ</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چ</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ده با حجم کم می شود که می تواند بمنظور رفع ا</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ن مشکل ، تعداد روز افزونی از واحدهای انتفاعی س</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ستم هز</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نه </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ابی خود را به س</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ستم مبتنی بر فعال</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ت تغ</a:t>
            </a:r>
            <a:r>
              <a:rPr lang="fa-IR" altLang="fa-IR" sz="2700" b="1">
                <a:solidFill>
                  <a:prstClr val="black"/>
                </a:solidFill>
                <a:latin typeface="Arial" panose="020B0604020202020204" pitchFamily="34" charset="0"/>
                <a:cs typeface="2  Nazanin" pitchFamily="2" charset="0"/>
              </a:rPr>
              <a:t>يي</a:t>
            </a:r>
            <a:r>
              <a:rPr lang="ar-SA" altLang="fa-IR" sz="2700" b="1">
                <a:solidFill>
                  <a:prstClr val="black"/>
                </a:solidFill>
                <a:latin typeface="Arial" panose="020B0604020202020204" pitchFamily="34" charset="0"/>
                <a:cs typeface="2  Nazanin" pitchFamily="2" charset="0"/>
              </a:rPr>
              <a:t>ر می دهند که موجب انتخاب چند محرک هز</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نه مناسب می شود . ا</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ن س</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ستم هز</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نه </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ابی می تواند اطلاعات بهتری را برای تصم</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م گ</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ر</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های استراتژ</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ک مد</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ر</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ت فراهم و به تشخ</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ص هز</a:t>
            </a:r>
            <a:r>
              <a:rPr lang="fa-IR" altLang="fa-IR" sz="2700" b="1">
                <a:solidFill>
                  <a:prstClr val="black"/>
                </a:solidFill>
                <a:latin typeface="Arial" panose="020B0604020202020204" pitchFamily="34" charset="0"/>
                <a:cs typeface="2  Nazanin" pitchFamily="2" charset="0"/>
              </a:rPr>
              <a:t>ي</a:t>
            </a:r>
            <a:r>
              <a:rPr lang="ar-SA" altLang="fa-IR" sz="2700" b="1">
                <a:solidFill>
                  <a:prstClr val="black"/>
                </a:solidFill>
                <a:latin typeface="Arial" panose="020B0604020202020204" pitchFamily="34" charset="0"/>
                <a:cs typeface="2  Nazanin" pitchFamily="2" charset="0"/>
              </a:rPr>
              <a:t>نه های بدون ارزش افزوده کمک کند</a:t>
            </a:r>
            <a:r>
              <a:rPr lang="en-US" altLang="fa-IR" sz="2700" b="1">
                <a:solidFill>
                  <a:prstClr val="black"/>
                </a:solidFill>
                <a:latin typeface="Arial" panose="020B0604020202020204" pitchFamily="34" charset="0"/>
                <a:cs typeface="2  Nazanin" pitchFamily="2" charset="0"/>
              </a:rPr>
              <a:t> </a:t>
            </a:r>
            <a:endParaRPr lang="en-US" altLang="fa-IR" sz="2700">
              <a:solidFill>
                <a:prstClr val="black"/>
              </a:solidFill>
              <a:cs typeface="2  Nazanin" pitchFamily="2" charset="0"/>
            </a:endParaRPr>
          </a:p>
        </p:txBody>
      </p:sp>
    </p:spTree>
    <p:extLst>
      <p:ext uri="{BB962C8B-B14F-4D97-AF65-F5344CB8AC3E}">
        <p14:creationId xmlns:p14="http://schemas.microsoft.com/office/powerpoint/2010/main" val="20022249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p:txBody>
          <a:bodyPr/>
          <a:lstStyle/>
          <a:p>
            <a:pPr algn="r" eaLnBrk="1" hangingPunct="1"/>
            <a:r>
              <a:rPr lang="fa-IR" altLang="fa-IR" sz="3200">
                <a:cs typeface="Titr" pitchFamily="2" charset="0"/>
              </a:rPr>
              <a:t>در مجموع:</a:t>
            </a:r>
            <a:r>
              <a:rPr lang="fa-IR" altLang="fa-IR" smtClean="0"/>
              <a:t> </a:t>
            </a:r>
            <a:endParaRPr lang="en-US" altLang="fa-IR" smtClean="0"/>
          </a:p>
        </p:txBody>
      </p:sp>
      <p:sp>
        <p:nvSpPr>
          <p:cNvPr id="36867" name="Rectangle 3"/>
          <p:cNvSpPr>
            <a:spLocks noGrp="1" noChangeArrowheads="1"/>
          </p:cNvSpPr>
          <p:nvPr>
            <p:ph idx="1"/>
          </p:nvPr>
        </p:nvSpPr>
        <p:spPr>
          <a:xfrm>
            <a:off x="2024063" y="1214439"/>
            <a:ext cx="8229600" cy="4929187"/>
          </a:xfrm>
        </p:spPr>
        <p:txBody>
          <a:bodyPr/>
          <a:lstStyle/>
          <a:p>
            <a:pPr lvl="2" eaLnBrk="1" hangingPunct="1">
              <a:buFont typeface="Wingdings 2" panose="05020102010507070707" pitchFamily="18" charset="2"/>
              <a:buNone/>
            </a:pPr>
            <a:endParaRPr lang="fa-IR" altLang="fa-IR" b="1" smtClean="0">
              <a:cs typeface="Yagut" pitchFamily="2" charset="0"/>
            </a:endParaRPr>
          </a:p>
          <a:p>
            <a:pPr lvl="2" eaLnBrk="1" hangingPunct="1"/>
            <a:endParaRPr lang="fa-IR" altLang="fa-IR" b="1" smtClean="0">
              <a:cs typeface="Yagut" pitchFamily="2" charset="0"/>
            </a:endParaRPr>
          </a:p>
          <a:p>
            <a:pPr lvl="2" eaLnBrk="1" hangingPunct="1"/>
            <a:endParaRPr lang="fa-IR" altLang="fa-IR" b="1" smtClean="0">
              <a:cs typeface="Yagut" pitchFamily="2" charset="0"/>
            </a:endParaRPr>
          </a:p>
          <a:p>
            <a:pPr eaLnBrk="1" hangingPunct="1"/>
            <a:r>
              <a:rPr lang="fa-IR" altLang="fa-IR" sz="3200" b="1">
                <a:cs typeface="Yagut" pitchFamily="2" charset="0"/>
              </a:rPr>
              <a:t>اهميت بهای تمام شده ارزش زا در مديريت هزينه و تصميم گيری ارزش آفرينی کسب و کار اقتصادی در محيط اقتصادی پويا . نياز به تبيين رويکرد جديد دارد .</a:t>
            </a:r>
          </a:p>
          <a:p>
            <a:pPr eaLnBrk="1" hangingPunct="1"/>
            <a:endParaRPr lang="fa-IR" altLang="fa-IR" sz="3200" b="1">
              <a:cs typeface="Yagut" pitchFamily="2" charset="0"/>
            </a:endParaRPr>
          </a:p>
          <a:p>
            <a:pPr eaLnBrk="1" hangingPunct="1"/>
            <a:endParaRPr lang="fa-IR" altLang="fa-IR" sz="3200" b="1">
              <a:cs typeface="Yagut" pitchFamily="2" charset="0"/>
            </a:endParaRPr>
          </a:p>
          <a:p>
            <a:pPr eaLnBrk="1" hangingPunct="1"/>
            <a:r>
              <a:rPr lang="fa-IR" altLang="fa-IR" sz="3200" b="1">
                <a:cs typeface="Yagut" pitchFamily="2" charset="0"/>
              </a:rPr>
              <a:t>روش هزينه يابی بر مبنای فعاليت  از ابزارهای مديريت هزينه در محيط اقتصادی پويا جهت خلق ارزش و توانمند ساختن بنگاه های اقتصادی است .</a:t>
            </a:r>
            <a:endParaRPr lang="en-US" altLang="fa-IR" sz="3200" b="1">
              <a:cs typeface="Yagut" pitchFamily="2" charset="0"/>
            </a:endParaRPr>
          </a:p>
          <a:p>
            <a:pPr eaLnBrk="1" hangingPunct="1">
              <a:buFont typeface="Wingdings" panose="05000000000000000000" pitchFamily="2" charset="2"/>
              <a:buNone/>
            </a:pPr>
            <a:endParaRPr lang="en-US" altLang="fa-IR" smtClean="0">
              <a:cs typeface="Yagut" pitchFamily="2" charset="0"/>
            </a:endParaRPr>
          </a:p>
        </p:txBody>
      </p:sp>
      <p:sp>
        <p:nvSpPr>
          <p:cNvPr id="33794" name="Slide Number Placeholder 4"/>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5C8F0301-0F0D-45EE-9DE5-FBA1542E3E0E}" type="slidenum">
              <a:rPr lang="ar-SA" altLang="fa-IR">
                <a:solidFill>
                  <a:srgbClr val="045C75"/>
                </a:solidFill>
                <a:latin typeface="Arial" panose="020B0604020202020204" pitchFamily="34" charset="0"/>
              </a:rPr>
              <a:pPr algn="r" rtl="1" eaLnBrk="1" fontAlgn="base" hangingPunct="1">
                <a:spcBef>
                  <a:spcPct val="0"/>
                </a:spcBef>
                <a:spcAft>
                  <a:spcPct val="0"/>
                </a:spcAft>
              </a:pPr>
              <a:t>27</a:t>
            </a:fld>
            <a:endParaRPr lang="en-US" altLang="fa-IR">
              <a:solidFill>
                <a:srgbClr val="045C75"/>
              </a:solidFill>
              <a:latin typeface="Arial" panose="020B0604020202020204" pitchFamily="34" charset="0"/>
            </a:endParaRPr>
          </a:p>
        </p:txBody>
      </p:sp>
    </p:spTree>
    <p:extLst>
      <p:ext uri="{BB962C8B-B14F-4D97-AF65-F5344CB8AC3E}">
        <p14:creationId xmlns:p14="http://schemas.microsoft.com/office/powerpoint/2010/main" val="1386219941"/>
      </p:ext>
    </p:extLst>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85169" y="214290"/>
            <a:ext cx="8229600" cy="1143000"/>
          </a:xfrm>
          <a:solidFill>
            <a:srgbClr val="FFC000"/>
          </a:solidFill>
        </p:spPr>
        <p:txBody>
          <a:bodyPr>
            <a:normAutofit/>
          </a:bodyPr>
          <a:lstStyle/>
          <a:p>
            <a:pPr rtl="1"/>
            <a:r>
              <a:rPr lang="fa-IR" sz="4000" dirty="0">
                <a:solidFill>
                  <a:schemeClr val="bg2">
                    <a:lumMod val="10000"/>
                  </a:schemeClr>
                </a:solidFill>
              </a:rPr>
              <a:t>ویژگی های سیستم </a:t>
            </a:r>
            <a:r>
              <a:rPr lang="en-US" sz="4000" dirty="0">
                <a:solidFill>
                  <a:schemeClr val="bg2">
                    <a:lumMod val="10000"/>
                  </a:schemeClr>
                </a:solidFill>
              </a:rPr>
              <a:t>Light ABC</a:t>
            </a:r>
            <a:endParaRPr lang="fa-IR" sz="4000" dirty="0">
              <a:solidFill>
                <a:schemeClr val="bg2">
                  <a:lumMod val="10000"/>
                </a:schemeClr>
              </a:solidFill>
            </a:endParaRPr>
          </a:p>
        </p:txBody>
      </p:sp>
      <p:sp>
        <p:nvSpPr>
          <p:cNvPr id="3" name="Content Placeholder 2"/>
          <p:cNvSpPr>
            <a:spLocks noGrp="1"/>
          </p:cNvSpPr>
          <p:nvPr>
            <p:ph idx="1"/>
          </p:nvPr>
        </p:nvSpPr>
        <p:spPr>
          <a:xfrm>
            <a:off x="1981200" y="1600201"/>
            <a:ext cx="8229600" cy="3968758"/>
          </a:xfrm>
          <a:solidFill>
            <a:schemeClr val="accent6">
              <a:lumMod val="60000"/>
              <a:lumOff val="40000"/>
            </a:schemeClr>
          </a:solidFill>
        </p:spPr>
        <p:txBody>
          <a:bodyPr>
            <a:normAutofit/>
          </a:bodyPr>
          <a:lstStyle/>
          <a:p>
            <a:pPr algn="just" rtl="1"/>
            <a:r>
              <a:rPr lang="en-US" sz="3600" dirty="0"/>
              <a:t>Light ABC</a:t>
            </a:r>
            <a:r>
              <a:rPr lang="fa-IR" sz="3600" dirty="0"/>
              <a:t>اطلاعات لازم جهت سنجش سود شرکت را جمع آوری کرده و اطلاعات مالی را محدود نمی کند.</a:t>
            </a:r>
          </a:p>
          <a:p>
            <a:pPr algn="just" rtl="1"/>
            <a:r>
              <a:rPr lang="fa-IR" sz="3600" dirty="0"/>
              <a:t>این سیستم مستلزم جمع آوری اطلاعات کمتری است و برای تصمیم گیری جامع و کنترل به وسیله مدیران ارشد و میانی مفید است.</a:t>
            </a:r>
          </a:p>
        </p:txBody>
      </p:sp>
      <p:sp>
        <p:nvSpPr>
          <p:cNvPr id="5" name="TextBox 4"/>
          <p:cNvSpPr txBox="1"/>
          <p:nvPr/>
        </p:nvSpPr>
        <p:spPr>
          <a:xfrm>
            <a:off x="7453322" y="5715017"/>
            <a:ext cx="3071834" cy="461665"/>
          </a:xfrm>
          <a:prstGeom prst="rect">
            <a:avLst/>
          </a:prstGeom>
          <a:noFill/>
        </p:spPr>
        <p:txBody>
          <a:bodyPr wrap="square" rtlCol="1">
            <a:spAutoFit/>
          </a:bodyPr>
          <a:lstStyle/>
          <a:p>
            <a:endParaRPr lang="fa-IR" sz="2400" b="1" dirty="0">
              <a:ln>
                <a:solidFill>
                  <a:srgbClr val="C00000"/>
                </a:solidFill>
              </a:ln>
              <a:effectLst>
                <a:outerShdw blurRad="75057" dist="38100" dir="5400000" sy="-20000" rotWithShape="0">
                  <a:prstClr val="black">
                    <a:alpha val="25000"/>
                  </a:prstClr>
                </a:outerShdw>
              </a:effectLst>
            </a:endParaRPr>
          </a:p>
        </p:txBody>
      </p:sp>
    </p:spTree>
    <p:extLst>
      <p:ext uri="{BB962C8B-B14F-4D97-AF65-F5344CB8AC3E}">
        <p14:creationId xmlns:p14="http://schemas.microsoft.com/office/powerpoint/2010/main" val="13778999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85169" y="214290"/>
            <a:ext cx="8229600" cy="1143000"/>
          </a:xfrm>
          <a:solidFill>
            <a:srgbClr val="FFC000"/>
          </a:solidFill>
        </p:spPr>
        <p:txBody>
          <a:bodyPr>
            <a:normAutofit/>
          </a:bodyPr>
          <a:lstStyle/>
          <a:p>
            <a:pPr rtl="1"/>
            <a:r>
              <a:rPr lang="fa-IR" sz="4000" dirty="0">
                <a:solidFill>
                  <a:schemeClr val="bg2">
                    <a:lumMod val="10000"/>
                  </a:schemeClr>
                </a:solidFill>
              </a:rPr>
              <a:t>ویژگی های سیستم </a:t>
            </a:r>
            <a:r>
              <a:rPr lang="en-US" sz="4000" dirty="0">
                <a:solidFill>
                  <a:schemeClr val="bg2">
                    <a:lumMod val="10000"/>
                  </a:schemeClr>
                </a:solidFill>
              </a:rPr>
              <a:t>Light ABC</a:t>
            </a:r>
            <a:r>
              <a:rPr lang="fa-IR" sz="4000" dirty="0">
                <a:solidFill>
                  <a:schemeClr val="bg2">
                    <a:lumMod val="10000"/>
                  </a:schemeClr>
                </a:solidFill>
              </a:rPr>
              <a:t>(ادامه)</a:t>
            </a:r>
          </a:p>
        </p:txBody>
      </p:sp>
      <p:sp>
        <p:nvSpPr>
          <p:cNvPr id="3" name="Content Placeholder 2"/>
          <p:cNvSpPr>
            <a:spLocks noGrp="1"/>
          </p:cNvSpPr>
          <p:nvPr>
            <p:ph idx="1"/>
          </p:nvPr>
        </p:nvSpPr>
        <p:spPr>
          <a:xfrm>
            <a:off x="1981200" y="1600201"/>
            <a:ext cx="8229600" cy="3968758"/>
          </a:xfrm>
          <a:solidFill>
            <a:schemeClr val="accent6">
              <a:lumMod val="60000"/>
              <a:lumOff val="40000"/>
            </a:schemeClr>
          </a:solidFill>
        </p:spPr>
        <p:txBody>
          <a:bodyPr>
            <a:normAutofit fontScale="92500"/>
          </a:bodyPr>
          <a:lstStyle/>
          <a:p>
            <a:pPr algn="just" rtl="1"/>
            <a:r>
              <a:rPr lang="fa-IR" sz="3600" dirty="0"/>
              <a:t>کاربرد این سیستم شرکت را قادر به کامل کردن فرصت های ذاتی در زیر ساخت های اطلاعاتی اش می کند.</a:t>
            </a:r>
          </a:p>
          <a:p>
            <a:pPr algn="just" rtl="1"/>
            <a:r>
              <a:rPr lang="en-US" sz="3600" dirty="0" err="1"/>
              <a:t>LightABC</a:t>
            </a:r>
            <a:r>
              <a:rPr lang="en-US" sz="3600" dirty="0"/>
              <a:t> </a:t>
            </a:r>
            <a:r>
              <a:rPr lang="fa-IR" sz="3600" dirty="0"/>
              <a:t>به وسیله شرکت های قابل استفاده است که زیر بنای </a:t>
            </a:r>
            <a:r>
              <a:rPr lang="en-US" sz="3600" dirty="0"/>
              <a:t>ABC</a:t>
            </a:r>
            <a:r>
              <a:rPr lang="fa-IR" sz="3600" dirty="0"/>
              <a:t>را داشته باشند.</a:t>
            </a:r>
          </a:p>
          <a:p>
            <a:pPr algn="just" rtl="1"/>
            <a:r>
              <a:rPr lang="fa-IR" sz="3600" dirty="0"/>
              <a:t>شرکتی که </a:t>
            </a:r>
            <a:r>
              <a:rPr lang="en-US" sz="3600" dirty="0"/>
              <a:t>Light ABC</a:t>
            </a:r>
            <a:r>
              <a:rPr lang="fa-IR" sz="3600" dirty="0"/>
              <a:t>را بکار می گیرد با ریسک کنار گذاری منافع سیستم اطلاعاتی و تغییر آن به</a:t>
            </a:r>
            <a:r>
              <a:rPr lang="en-US" sz="3600" dirty="0"/>
              <a:t>GDM</a:t>
            </a:r>
            <a:r>
              <a:rPr lang="fa-IR" sz="3600" dirty="0"/>
              <a:t>روبرو خواهد بود. </a:t>
            </a:r>
          </a:p>
          <a:p>
            <a:pPr algn="r" rtl="1">
              <a:buNone/>
            </a:pPr>
            <a:endParaRPr lang="fa-IR" sz="3600" dirty="0"/>
          </a:p>
        </p:txBody>
      </p:sp>
      <p:sp>
        <p:nvSpPr>
          <p:cNvPr id="5" name="TextBox 4"/>
          <p:cNvSpPr txBox="1"/>
          <p:nvPr/>
        </p:nvSpPr>
        <p:spPr>
          <a:xfrm>
            <a:off x="7453322" y="5715017"/>
            <a:ext cx="3071834" cy="461665"/>
          </a:xfrm>
          <a:prstGeom prst="rect">
            <a:avLst/>
          </a:prstGeom>
          <a:noFill/>
        </p:spPr>
        <p:txBody>
          <a:bodyPr wrap="square" rtlCol="1">
            <a:spAutoFit/>
          </a:bodyPr>
          <a:lstStyle/>
          <a:p>
            <a:endParaRPr lang="fa-IR" sz="2400" b="1" dirty="0">
              <a:ln>
                <a:solidFill>
                  <a:srgbClr val="C00000"/>
                </a:solidFill>
              </a:ln>
              <a:effectLst>
                <a:outerShdw blurRad="75057" dist="38100" dir="5400000" sy="-20000" rotWithShape="0">
                  <a:prstClr val="black">
                    <a:alpha val="25000"/>
                  </a:prstClr>
                </a:outerShdw>
              </a:effectLst>
            </a:endParaRPr>
          </a:p>
        </p:txBody>
      </p:sp>
    </p:spTree>
    <p:extLst>
      <p:ext uri="{BB962C8B-B14F-4D97-AF65-F5344CB8AC3E}">
        <p14:creationId xmlns:p14="http://schemas.microsoft.com/office/powerpoint/2010/main" val="2917816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063750" y="571501"/>
            <a:ext cx="8001000" cy="1285875"/>
          </a:xfrm>
        </p:spPr>
        <p:txBody>
          <a:bodyPr/>
          <a:lstStyle/>
          <a:p>
            <a:pPr algn="r" eaLnBrk="1" hangingPunct="1"/>
            <a:r>
              <a:rPr lang="fa-IR" altLang="fa-IR" sz="3200">
                <a:solidFill>
                  <a:srgbClr val="FFFF00"/>
                </a:solidFill>
                <a:cs typeface="B Titr" panose="00000700000000000000" pitchFamily="2" charset="-78"/>
              </a:rPr>
              <a:t>علل </a:t>
            </a:r>
            <a:r>
              <a:rPr lang="ar-SA" altLang="fa-IR" sz="3200">
                <a:solidFill>
                  <a:srgbClr val="FFFF00"/>
                </a:solidFill>
                <a:cs typeface="B Titr" panose="00000700000000000000" pitchFamily="2" charset="-78"/>
              </a:rPr>
              <a:t>جذابیت و رواج سریع</a:t>
            </a:r>
            <a:r>
              <a:rPr lang="fa-IR" altLang="fa-IR" sz="3200">
                <a:solidFill>
                  <a:srgbClr val="FFFF00"/>
                </a:solidFill>
                <a:cs typeface="B Titr" panose="00000700000000000000" pitchFamily="2" charset="-78"/>
              </a:rPr>
              <a:t> </a:t>
            </a:r>
            <a:r>
              <a:rPr lang="ar-SA" altLang="fa-IR" sz="3200">
                <a:solidFill>
                  <a:srgbClr val="FFFF00"/>
                </a:solidFill>
                <a:cs typeface="B Titr" panose="00000700000000000000" pitchFamily="2" charset="-78"/>
              </a:rPr>
              <a:t>روش</a:t>
            </a:r>
            <a:r>
              <a:rPr lang="fa-IR" altLang="fa-IR" sz="3200">
                <a:solidFill>
                  <a:srgbClr val="FFFF00"/>
                </a:solidFill>
                <a:cs typeface="B Titr" panose="00000700000000000000" pitchFamily="2" charset="-78"/>
              </a:rPr>
              <a:t> </a:t>
            </a:r>
            <a:r>
              <a:rPr lang="ar-SA" altLang="fa-IR" sz="4400">
                <a:solidFill>
                  <a:srgbClr val="FFFF00"/>
                </a:solidFill>
                <a:cs typeface="B Titr" panose="00000700000000000000" pitchFamily="2" charset="-78"/>
              </a:rPr>
              <a:t>هزینه</a:t>
            </a:r>
            <a:r>
              <a:rPr lang="ar-SA" altLang="fa-IR" sz="4400">
                <a:solidFill>
                  <a:srgbClr val="FFFF00"/>
                </a:solidFill>
              </a:rPr>
              <a:t>‌</a:t>
            </a:r>
            <a:r>
              <a:rPr lang="ar-SA" altLang="fa-IR" sz="4400">
                <a:solidFill>
                  <a:srgbClr val="FFFF00"/>
                </a:solidFill>
                <a:cs typeface="B Titr" panose="00000700000000000000" pitchFamily="2" charset="-78"/>
              </a:rPr>
              <a:t>یابی</a:t>
            </a:r>
            <a:r>
              <a:rPr lang="fa-IR" altLang="fa-IR" sz="4400">
                <a:solidFill>
                  <a:srgbClr val="FFFF00"/>
                </a:solidFill>
                <a:cs typeface="B Titr" panose="00000700000000000000" pitchFamily="2" charset="-78"/>
              </a:rPr>
              <a:t> </a:t>
            </a:r>
            <a:r>
              <a:rPr lang="ar-SA" altLang="fa-IR" sz="2800">
                <a:solidFill>
                  <a:srgbClr val="FFFF00"/>
                </a:solidFill>
                <a:cs typeface="B Titr" panose="00000700000000000000" pitchFamily="2" charset="-78"/>
              </a:rPr>
              <a:t>فعالیت</a:t>
            </a:r>
            <a:r>
              <a:rPr lang="fa-IR" altLang="fa-IR" sz="2800">
                <a:solidFill>
                  <a:srgbClr val="FFFF00"/>
                </a:solidFill>
                <a:cs typeface="B Titr" panose="00000700000000000000" pitchFamily="2" charset="-78"/>
              </a:rPr>
              <a:t> </a:t>
            </a:r>
            <a:r>
              <a:rPr lang="ar-SA" altLang="fa-IR" sz="2800">
                <a:solidFill>
                  <a:srgbClr val="FFFF00"/>
                </a:solidFill>
              </a:rPr>
              <a:t>‌</a:t>
            </a:r>
            <a:r>
              <a:rPr lang="ar-SA" altLang="fa-IR" sz="2800">
                <a:solidFill>
                  <a:srgbClr val="FFFF00"/>
                </a:solidFill>
                <a:cs typeface="B Titr" panose="00000700000000000000" pitchFamily="2" charset="-78"/>
              </a:rPr>
              <a:t>محور</a:t>
            </a:r>
            <a:endParaRPr lang="en-US" altLang="fa-IR" sz="2800">
              <a:solidFill>
                <a:srgbClr val="FFFF00"/>
              </a:solidFill>
              <a:cs typeface="B Titr" panose="00000700000000000000" pitchFamily="2" charset="-78"/>
            </a:endParaRPr>
          </a:p>
        </p:txBody>
      </p:sp>
      <p:sp>
        <p:nvSpPr>
          <p:cNvPr id="12291" name="Rectangle 3"/>
          <p:cNvSpPr>
            <a:spLocks noGrp="1" noChangeArrowheads="1"/>
          </p:cNvSpPr>
          <p:nvPr>
            <p:ph idx="1"/>
          </p:nvPr>
        </p:nvSpPr>
        <p:spPr/>
        <p:txBody>
          <a:bodyPr/>
          <a:lstStyle/>
          <a:p>
            <a:pPr algn="just" eaLnBrk="1" hangingPunct="1">
              <a:lnSpc>
                <a:spcPct val="130000"/>
              </a:lnSpc>
            </a:pPr>
            <a:r>
              <a:rPr lang="ar-SA" altLang="fa-IR" sz="2800">
                <a:solidFill>
                  <a:schemeClr val="folHlink"/>
                </a:solidFill>
                <a:cs typeface="B Titr" panose="00000700000000000000" pitchFamily="2" charset="-78"/>
              </a:rPr>
              <a:t>اول این که</a:t>
            </a:r>
            <a:r>
              <a:rPr lang="ar-SA" altLang="fa-IR" sz="2800">
                <a:cs typeface="B Titr" panose="00000700000000000000" pitchFamily="2" charset="-78"/>
              </a:rPr>
              <a:t> تغییرات در بسیاری از سازمانهای تجاری در طی دهه 1980 خیلی زیاد بود. تولید به کمک رایانه، استفاده از سامانه</a:t>
            </a:r>
            <a:r>
              <a:rPr lang="ar-SA" altLang="fa-IR" sz="2800"/>
              <a:t>‌</a:t>
            </a:r>
            <a:r>
              <a:rPr lang="ar-SA" altLang="fa-IR" sz="2800">
                <a:cs typeface="B Titr" panose="00000700000000000000" pitchFamily="2" charset="-78"/>
              </a:rPr>
              <a:t>های تولید منعطف، کنترل کیفیت جامع  و روشهای تولید بهنگام، همگی تغییرات سریعی بودند که در این دهه رخ دادند. تمام این عوامل، باعث پیدایش محیطی متغیر شدند که روشها و ایده</a:t>
            </a:r>
            <a:r>
              <a:rPr lang="ar-SA" altLang="fa-IR" sz="2800"/>
              <a:t>‌</a:t>
            </a:r>
            <a:r>
              <a:rPr lang="ar-SA" altLang="fa-IR" sz="2800">
                <a:cs typeface="B Titr" panose="00000700000000000000" pitchFamily="2" charset="-78"/>
              </a:rPr>
              <a:t>های جدید نیاز داشت. </a:t>
            </a:r>
            <a:endParaRPr lang="en-US" altLang="fa-IR" sz="2800">
              <a:cs typeface="B Titr" panose="00000700000000000000" pitchFamily="2" charset="-78"/>
            </a:endParaRPr>
          </a:p>
        </p:txBody>
      </p:sp>
      <p:sp>
        <p:nvSpPr>
          <p:cNvPr id="7170" name="Slide Number Placeholder 5"/>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E423D71D-6670-4468-871B-59B5295088E1}" type="slidenum">
              <a:rPr lang="ar-SA" altLang="fa-IR">
                <a:solidFill>
                  <a:srgbClr val="045C75"/>
                </a:solidFill>
              </a:rPr>
              <a:pPr algn="r" rtl="1" eaLnBrk="1" fontAlgn="base" hangingPunct="1">
                <a:spcBef>
                  <a:spcPct val="0"/>
                </a:spcBef>
                <a:spcAft>
                  <a:spcPct val="0"/>
                </a:spcAft>
              </a:pPr>
              <a:t>3</a:t>
            </a:fld>
            <a:endParaRPr lang="en-US" altLang="fa-IR">
              <a:solidFill>
                <a:srgbClr val="045C75"/>
              </a:solidFill>
            </a:endParaRPr>
          </a:p>
        </p:txBody>
      </p:sp>
    </p:spTree>
    <p:extLst>
      <p:ext uri="{BB962C8B-B14F-4D97-AF65-F5344CB8AC3E}">
        <p14:creationId xmlns:p14="http://schemas.microsoft.com/office/powerpoint/2010/main" val="1047477896"/>
      </p:ext>
    </p:extLst>
  </p:cSld>
  <p:clrMapOvr>
    <a:masterClrMapping/>
  </p:clrMapOvr>
  <p:transition>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85169" y="214290"/>
            <a:ext cx="8229600" cy="1143000"/>
          </a:xfrm>
          <a:solidFill>
            <a:srgbClr val="FFC000"/>
          </a:solidFill>
        </p:spPr>
        <p:txBody>
          <a:bodyPr>
            <a:normAutofit/>
          </a:bodyPr>
          <a:lstStyle/>
          <a:p>
            <a:pPr rtl="1"/>
            <a:r>
              <a:rPr lang="fa-IR" sz="4000" dirty="0">
                <a:solidFill>
                  <a:schemeClr val="bg2">
                    <a:lumMod val="10000"/>
                  </a:schemeClr>
                </a:solidFill>
              </a:rPr>
              <a:t>ویژگی های سیستم </a:t>
            </a:r>
            <a:r>
              <a:rPr lang="en-US" sz="4000" dirty="0">
                <a:solidFill>
                  <a:schemeClr val="bg2">
                    <a:lumMod val="10000"/>
                  </a:schemeClr>
                </a:solidFill>
              </a:rPr>
              <a:t>Light ABC</a:t>
            </a:r>
            <a:r>
              <a:rPr lang="fa-IR" sz="4000" dirty="0">
                <a:solidFill>
                  <a:schemeClr val="bg2">
                    <a:lumMod val="10000"/>
                  </a:schemeClr>
                </a:solidFill>
              </a:rPr>
              <a:t>(ادامه)</a:t>
            </a:r>
          </a:p>
        </p:txBody>
      </p:sp>
      <p:sp>
        <p:nvSpPr>
          <p:cNvPr id="3" name="Content Placeholder 2"/>
          <p:cNvSpPr>
            <a:spLocks noGrp="1"/>
          </p:cNvSpPr>
          <p:nvPr>
            <p:ph idx="1"/>
          </p:nvPr>
        </p:nvSpPr>
        <p:spPr>
          <a:xfrm>
            <a:off x="1981200" y="1600201"/>
            <a:ext cx="8229600" cy="3968758"/>
          </a:xfrm>
          <a:solidFill>
            <a:schemeClr val="accent6">
              <a:lumMod val="60000"/>
              <a:lumOff val="40000"/>
            </a:schemeClr>
          </a:solidFill>
        </p:spPr>
        <p:txBody>
          <a:bodyPr>
            <a:normAutofit fontScale="92500" lnSpcReduction="10000"/>
          </a:bodyPr>
          <a:lstStyle/>
          <a:p>
            <a:pPr algn="r" rtl="1">
              <a:buNone/>
            </a:pPr>
            <a:r>
              <a:rPr lang="en-US" sz="3600" dirty="0"/>
              <a:t>Light ABC </a:t>
            </a:r>
            <a:r>
              <a:rPr lang="fa-IR" sz="3600" dirty="0"/>
              <a:t> ﺳﯿﺴﺘﻤﯽ ﺑـﺮ اﺳـﺎس ﺑـﺎزده ﺗﻮﻟﯿـﺪ اﺳـﺖ. اﯾـﻦ ﺳﯿﺴـﺘﻢ ﭘﯿﺸــﺮﻓﺘﻪ ﺑـﻪ ﺟـﺎي اﻧـﺪازه ﮔﯿــﺮي ﺑﯿﺸﺘﺮ ﺑﺮ ﺑـﺎ اﻫﻤﯿـﺖ ﺗـﺮﯾﻦ و ﻣﺮﺑـﻮط ﺗـﺮﯾﻦ ،اﻃﻼﻋﺎت اﻃﻼﻋﺎت ﺗﺎﮐﯿﺪ ﻣﯽ ﮐﻨﺪ. اﻃﻼﻋﺎت ﺟﻤﻊ آوري ﺷـﺪه ﺑـﺮ ﻃﺒﻖ ﻗﺎﻧﻮن ﭘﺎرﺗﻮ ﺗﻌﯿـﯿﻦ ﻣـﯽ ﺷـﻮد: 20 درﺻـﺪ روﯾـﺪاد مشمول 80 درصد نتایج است، برای مثال اگر 20 درص مشتریان 80 درصد درآمد را ایجاد می کنند، سیستم باید رضایت 20  درﺻﺪ مشتریان را در نظر بگیرید.</a:t>
            </a:r>
          </a:p>
        </p:txBody>
      </p:sp>
      <p:sp>
        <p:nvSpPr>
          <p:cNvPr id="5" name="TextBox 4"/>
          <p:cNvSpPr txBox="1"/>
          <p:nvPr/>
        </p:nvSpPr>
        <p:spPr>
          <a:xfrm>
            <a:off x="7453322" y="5715017"/>
            <a:ext cx="3071834" cy="461665"/>
          </a:xfrm>
          <a:prstGeom prst="rect">
            <a:avLst/>
          </a:prstGeom>
          <a:noFill/>
        </p:spPr>
        <p:txBody>
          <a:bodyPr wrap="square" rtlCol="1">
            <a:spAutoFit/>
          </a:bodyPr>
          <a:lstStyle/>
          <a:p>
            <a:endParaRPr lang="fa-IR" sz="2400" b="1" dirty="0">
              <a:ln>
                <a:solidFill>
                  <a:srgbClr val="C00000"/>
                </a:solidFill>
              </a:ln>
              <a:effectLst>
                <a:outerShdw blurRad="75057" dist="38100" dir="5400000" sy="-20000" rotWithShape="0">
                  <a:prstClr val="black">
                    <a:alpha val="25000"/>
                  </a:prstClr>
                </a:outerShdw>
              </a:effectLst>
            </a:endParaRPr>
          </a:p>
        </p:txBody>
      </p:sp>
    </p:spTree>
    <p:extLst>
      <p:ext uri="{BB962C8B-B14F-4D97-AF65-F5344CB8AC3E}">
        <p14:creationId xmlns:p14="http://schemas.microsoft.com/office/powerpoint/2010/main" val="33884024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85169" y="214290"/>
            <a:ext cx="8229600" cy="1143000"/>
          </a:xfrm>
          <a:solidFill>
            <a:srgbClr val="FFC000"/>
          </a:solidFill>
        </p:spPr>
        <p:txBody>
          <a:bodyPr>
            <a:normAutofit/>
          </a:bodyPr>
          <a:lstStyle/>
          <a:p>
            <a:pPr rtl="1"/>
            <a:r>
              <a:rPr lang="fa-IR" sz="4000" dirty="0">
                <a:solidFill>
                  <a:schemeClr val="bg2">
                    <a:lumMod val="10000"/>
                  </a:schemeClr>
                </a:solidFill>
              </a:rPr>
              <a:t>ویژگی های سیستم </a:t>
            </a:r>
            <a:r>
              <a:rPr lang="en-US" sz="4000" dirty="0">
                <a:solidFill>
                  <a:schemeClr val="bg2">
                    <a:lumMod val="10000"/>
                  </a:schemeClr>
                </a:solidFill>
              </a:rPr>
              <a:t>Light ABC</a:t>
            </a:r>
            <a:r>
              <a:rPr lang="fa-IR" sz="4000" dirty="0">
                <a:solidFill>
                  <a:schemeClr val="bg2">
                    <a:lumMod val="10000"/>
                  </a:schemeClr>
                </a:solidFill>
              </a:rPr>
              <a:t>(ادامه)</a:t>
            </a:r>
          </a:p>
        </p:txBody>
      </p:sp>
      <p:sp>
        <p:nvSpPr>
          <p:cNvPr id="3" name="Content Placeholder 2"/>
          <p:cNvSpPr>
            <a:spLocks noGrp="1"/>
          </p:cNvSpPr>
          <p:nvPr>
            <p:ph idx="1"/>
          </p:nvPr>
        </p:nvSpPr>
        <p:spPr>
          <a:xfrm>
            <a:off x="1981200" y="1600201"/>
            <a:ext cx="8229600" cy="3968758"/>
          </a:xfrm>
          <a:solidFill>
            <a:schemeClr val="accent6">
              <a:lumMod val="60000"/>
              <a:lumOff val="40000"/>
            </a:schemeClr>
          </a:solidFill>
        </p:spPr>
        <p:txBody>
          <a:bodyPr>
            <a:normAutofit fontScale="85000" lnSpcReduction="20000"/>
          </a:bodyPr>
          <a:lstStyle/>
          <a:p>
            <a:pPr algn="r" rtl="1">
              <a:buNone/>
            </a:pPr>
            <a:r>
              <a:rPr lang="en-US" sz="3600" dirty="0"/>
              <a:t>Light ABC </a:t>
            </a:r>
            <a:r>
              <a:rPr lang="fa-IR" sz="3600" dirty="0"/>
              <a:t> ﺑﺮاي ﺗﺨﺼﯿﺺ ﻣﻨﺎﺑﻊ ﻃﺮاﺣﯽ ﻧﺸـﺪه اﺳﺖ، ﺑﻠﮑﻪ اﻃﻼﻋﺎت ﺗﻔﻀﯿﻠﯽ درآﻣﺪ را اﻧﺪازه ﮔﯿـﺮي و اﻃﻼﻋﺎت ﻻزم ﺑﺮاي ﺗﺼﻤﯿﻢ ﮔﯿـﺮي را ﻓـﺮاﻫﻢ ﻣـﯽ ﮐﻨـﺪ، رﯾﺴﮏ و اﻃﻼﻋﺎت ﻣﻮرد ﻧﯿـﺎز ﺑـﺮاي ﺗﺼـﻤﯿﻢ ﮔﯿـﺮي و ﮐﻨﺘﺮل را ﻣـﺪﯾﺮﯾﺖ ﻣـﯽ ﮐﻨـﺪ. ﻫﻤﭽﻨـﯿﻦ اﻃﻼﻋـﺎت ﻻزم ﺟﻬﺖ ﺳـﻨﺠﺶ ﺳـﻮد ﺷـﺮﮐﺖ را ﺟﻤـﻊ آوري ﮐـﺮده و اﻃﻼﻋﺎت ﻣﺎﻟﯽ را ﻣﺤﺪود ﻧﻤﯽ ﮐﻨﺪ. اﯾﻦ ﺳﯿﺴـﺘﻢ ﻣﺴـﺘﻠﺰم ﺟﻤﻊ آوري اﻃﻼﻋـﺎت ﮐﻤﺘـﺮي اﺳـﺖ و ﺑـﺮاي ﺗﺼـﻤﯿﻢ ﮔﯿﺮي ﺟﺎﻣﻊ و ﮐﻨﺘﺮل ﺑﻪ وﺳﯿﻠﻪ ﻣـﺪﯾﺮان ارﺷـﺪ و ﻣﯿـﺎﻧﯽ ﻣﻔﯿﺪ اﺳﺖ. ﮐﺎرﺑﺮد اﯾﻦ ﺳﯿﺴﺘﻢ ﺷﺮﮐﺖ را ﻗﺎدر ﺑﻪ ﮐﺎﻣـﻞ ﮐﺮدن ﻓﺮﺻﺘﻬﺎي ذاﺗﯽ در زﯾﺮ ﺳﺎﺧﺖ ﻫﺎي اﻃﻼﻋﺎﺗﯽ اش ﻣﯽ ﮐﻨﺪ.</a:t>
            </a:r>
          </a:p>
        </p:txBody>
      </p:sp>
      <p:sp>
        <p:nvSpPr>
          <p:cNvPr id="5" name="TextBox 4"/>
          <p:cNvSpPr txBox="1"/>
          <p:nvPr/>
        </p:nvSpPr>
        <p:spPr>
          <a:xfrm>
            <a:off x="7453322" y="5715017"/>
            <a:ext cx="3071834" cy="461665"/>
          </a:xfrm>
          <a:prstGeom prst="rect">
            <a:avLst/>
          </a:prstGeom>
          <a:noFill/>
        </p:spPr>
        <p:txBody>
          <a:bodyPr wrap="square" rtlCol="1">
            <a:spAutoFit/>
          </a:bodyPr>
          <a:lstStyle/>
          <a:p>
            <a:endParaRPr lang="fa-IR" sz="2400" b="1" dirty="0">
              <a:ln>
                <a:solidFill>
                  <a:srgbClr val="C00000"/>
                </a:solidFill>
              </a:ln>
              <a:effectLst>
                <a:outerShdw blurRad="75057" dist="38100" dir="5400000" sy="-20000" rotWithShape="0">
                  <a:prstClr val="black">
                    <a:alpha val="25000"/>
                  </a:prstClr>
                </a:outerShdw>
              </a:effectLst>
            </a:endParaRPr>
          </a:p>
        </p:txBody>
      </p:sp>
    </p:spTree>
    <p:extLst>
      <p:ext uri="{BB962C8B-B14F-4D97-AF65-F5344CB8AC3E}">
        <p14:creationId xmlns:p14="http://schemas.microsoft.com/office/powerpoint/2010/main" val="3019016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85169" y="214290"/>
            <a:ext cx="8229600" cy="1143000"/>
          </a:xfrm>
          <a:solidFill>
            <a:srgbClr val="FFC000"/>
          </a:solidFill>
        </p:spPr>
        <p:txBody>
          <a:bodyPr>
            <a:normAutofit/>
          </a:bodyPr>
          <a:lstStyle/>
          <a:p>
            <a:pPr rtl="1"/>
            <a:r>
              <a:rPr lang="fa-IR" sz="4000" dirty="0">
                <a:solidFill>
                  <a:schemeClr val="bg2">
                    <a:lumMod val="10000"/>
                  </a:schemeClr>
                </a:solidFill>
              </a:rPr>
              <a:t>ویژگی های سیستم </a:t>
            </a:r>
            <a:r>
              <a:rPr lang="en-US" sz="4000" dirty="0">
                <a:solidFill>
                  <a:schemeClr val="bg2">
                    <a:lumMod val="10000"/>
                  </a:schemeClr>
                </a:solidFill>
              </a:rPr>
              <a:t>Light ABC</a:t>
            </a:r>
            <a:r>
              <a:rPr lang="fa-IR" sz="4000" dirty="0">
                <a:solidFill>
                  <a:schemeClr val="bg2">
                    <a:lumMod val="10000"/>
                  </a:schemeClr>
                </a:solidFill>
              </a:rPr>
              <a:t>(ادامه)</a:t>
            </a:r>
          </a:p>
        </p:txBody>
      </p:sp>
      <p:sp>
        <p:nvSpPr>
          <p:cNvPr id="3" name="Content Placeholder 2"/>
          <p:cNvSpPr>
            <a:spLocks noGrp="1"/>
          </p:cNvSpPr>
          <p:nvPr>
            <p:ph idx="1"/>
          </p:nvPr>
        </p:nvSpPr>
        <p:spPr>
          <a:xfrm>
            <a:off x="1981200" y="1600201"/>
            <a:ext cx="8229600" cy="3968758"/>
          </a:xfrm>
          <a:solidFill>
            <a:schemeClr val="accent6">
              <a:lumMod val="60000"/>
              <a:lumOff val="40000"/>
            </a:schemeClr>
          </a:solidFill>
        </p:spPr>
        <p:txBody>
          <a:bodyPr>
            <a:normAutofit/>
          </a:bodyPr>
          <a:lstStyle/>
          <a:p>
            <a:pPr algn="r" rtl="1">
              <a:buNone/>
            </a:pPr>
            <a:r>
              <a:rPr lang="en-US" sz="3600" dirty="0"/>
              <a:t>Light ABC </a:t>
            </a:r>
            <a:r>
              <a:rPr lang="fa-IR" sz="3600" dirty="0"/>
              <a:t> ﺑﻪ وﺳﯿﻠﻪ ﺷﺮﮐﺖﻫﺎي ﻗﺎﺑـﻞ اﺳـﺘﻔﺎده ﮐﻪ زﯾﺮ ﺑﻨﺎي </a:t>
            </a:r>
            <a:r>
              <a:rPr lang="en-US" sz="3600" dirty="0"/>
              <a:t>ABC</a:t>
            </a:r>
            <a:r>
              <a:rPr lang="fa-IR" sz="3600" dirty="0"/>
              <a:t> را داﺷﺘﻪ ﺑﺎﺷـﺪ. ﺷـﺮﮐﺘﯽ ﮐـﻪ </a:t>
            </a:r>
            <a:r>
              <a:rPr lang="en-US" sz="3600" dirty="0"/>
              <a:t>Light ABC</a:t>
            </a:r>
            <a:r>
              <a:rPr lang="fa-IR" sz="3600"/>
              <a:t> ﺑﻪ </a:t>
            </a:r>
            <a:r>
              <a:rPr lang="fa-IR" sz="3600" dirty="0"/>
              <a:t>ﮐﺎر ﻣﯽ  ﮔﯿﺮد  ﺑﺎ رﯾﺴﮏ ﮐﻨﺎرﮔـﺬاري ﻣﻨﺎﻓﻊ ﺳﯿﺴﺘﻢ اﻃﻼﻋﺎﺗﯽ و ﺗﻐﯿﯿـﺮ آن ﺑـﻪ </a:t>
            </a:r>
            <a:r>
              <a:rPr lang="en-US" sz="3600" dirty="0"/>
              <a:t>GDM </a:t>
            </a:r>
            <a:r>
              <a:rPr lang="fa-IR" sz="3600" dirty="0"/>
              <a:t>روﺑـﺮو  ﺧﻮاﻫﺪ ﺑﻮد. </a:t>
            </a:r>
          </a:p>
        </p:txBody>
      </p:sp>
      <p:sp>
        <p:nvSpPr>
          <p:cNvPr id="5" name="TextBox 4"/>
          <p:cNvSpPr txBox="1"/>
          <p:nvPr/>
        </p:nvSpPr>
        <p:spPr>
          <a:xfrm>
            <a:off x="7453322" y="5715017"/>
            <a:ext cx="3071834" cy="461665"/>
          </a:xfrm>
          <a:prstGeom prst="rect">
            <a:avLst/>
          </a:prstGeom>
          <a:noFill/>
        </p:spPr>
        <p:txBody>
          <a:bodyPr wrap="square" rtlCol="1">
            <a:spAutoFit/>
          </a:bodyPr>
          <a:lstStyle/>
          <a:p>
            <a:endParaRPr lang="fa-IR" sz="2400" b="1" dirty="0">
              <a:ln>
                <a:solidFill>
                  <a:srgbClr val="C00000"/>
                </a:solidFill>
              </a:ln>
              <a:effectLst>
                <a:outerShdw blurRad="75057" dist="38100" dir="5400000" sy="-20000" rotWithShape="0">
                  <a:prstClr val="black">
                    <a:alpha val="25000"/>
                  </a:prstClr>
                </a:outerShdw>
              </a:effectLst>
            </a:endParaRPr>
          </a:p>
        </p:txBody>
      </p:sp>
    </p:spTree>
    <p:extLst>
      <p:ext uri="{BB962C8B-B14F-4D97-AF65-F5344CB8AC3E}">
        <p14:creationId xmlns:p14="http://schemas.microsoft.com/office/powerpoint/2010/main" val="3915255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97849" y="1916832"/>
            <a:ext cx="7924612" cy="3240360"/>
          </a:xfrm>
          <a:prstGeom prst="rect">
            <a:avLst/>
          </a:prstGeom>
        </p:spPr>
      </p:pic>
      <p:sp>
        <p:nvSpPr>
          <p:cNvPr id="5" name="Title 1"/>
          <p:cNvSpPr>
            <a:spLocks noGrp="1"/>
          </p:cNvSpPr>
          <p:nvPr>
            <p:ph type="title"/>
          </p:nvPr>
        </p:nvSpPr>
        <p:spPr>
          <a:xfrm>
            <a:off x="1985169" y="214290"/>
            <a:ext cx="8229600" cy="1143000"/>
          </a:xfrm>
          <a:solidFill>
            <a:srgbClr val="FFC000"/>
          </a:solidFill>
        </p:spPr>
        <p:txBody>
          <a:bodyPr>
            <a:normAutofit/>
          </a:bodyPr>
          <a:lstStyle/>
          <a:p>
            <a:pPr rtl="1"/>
            <a:r>
              <a:rPr lang="fa-IR" sz="4000" dirty="0">
                <a:solidFill>
                  <a:schemeClr val="bg2">
                    <a:lumMod val="10000"/>
                  </a:schemeClr>
                </a:solidFill>
              </a:rPr>
              <a:t>جدول معیارهای سنجش سود در سیستم </a:t>
            </a:r>
            <a:r>
              <a:rPr lang="en-US" sz="4000" dirty="0">
                <a:solidFill>
                  <a:schemeClr val="bg2">
                    <a:lumMod val="10000"/>
                  </a:schemeClr>
                </a:solidFill>
              </a:rPr>
              <a:t>Light ABC</a:t>
            </a:r>
            <a:endParaRPr lang="fa-IR" sz="4000" dirty="0">
              <a:solidFill>
                <a:schemeClr val="bg2">
                  <a:lumMod val="10000"/>
                </a:schemeClr>
              </a:solidFill>
            </a:endParaRPr>
          </a:p>
        </p:txBody>
      </p:sp>
    </p:spTree>
    <p:extLst>
      <p:ext uri="{BB962C8B-B14F-4D97-AF65-F5344CB8AC3E}">
        <p14:creationId xmlns:p14="http://schemas.microsoft.com/office/powerpoint/2010/main" val="2920930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063750" y="214313"/>
            <a:ext cx="8001000" cy="1162050"/>
          </a:xfrm>
        </p:spPr>
        <p:txBody>
          <a:bodyPr/>
          <a:lstStyle/>
          <a:p>
            <a:pPr algn="r" eaLnBrk="1" hangingPunct="1"/>
            <a:r>
              <a:rPr lang="fa-IR" altLang="fa-IR" sz="3600" b="1">
                <a:solidFill>
                  <a:srgbClr val="FFFF00"/>
                </a:solidFill>
                <a:cs typeface="B Titr" panose="00000700000000000000" pitchFamily="2" charset="-78"/>
              </a:rPr>
              <a:t>علل </a:t>
            </a:r>
            <a:r>
              <a:rPr lang="ar-SA" altLang="fa-IR" sz="3600" b="1">
                <a:solidFill>
                  <a:srgbClr val="FFFF00"/>
                </a:solidFill>
                <a:cs typeface="B Titr" panose="00000700000000000000" pitchFamily="2" charset="-78"/>
              </a:rPr>
              <a:t>جذابیت و رواج سریع</a:t>
            </a:r>
            <a:r>
              <a:rPr lang="fa-IR" altLang="fa-IR" sz="3600" b="1">
                <a:solidFill>
                  <a:srgbClr val="FFFF00"/>
                </a:solidFill>
                <a:cs typeface="B Titr" panose="00000700000000000000" pitchFamily="2" charset="-78"/>
              </a:rPr>
              <a:t> </a:t>
            </a:r>
            <a:r>
              <a:rPr lang="ar-SA" altLang="fa-IR" sz="3600" b="1">
                <a:solidFill>
                  <a:srgbClr val="FFFF00"/>
                </a:solidFill>
                <a:cs typeface="B Titr" panose="00000700000000000000" pitchFamily="2" charset="-78"/>
              </a:rPr>
              <a:t>روش</a:t>
            </a:r>
            <a:r>
              <a:rPr lang="fa-IR" altLang="fa-IR" sz="3600" b="1">
                <a:solidFill>
                  <a:srgbClr val="FFFF00"/>
                </a:solidFill>
                <a:cs typeface="B Titr" panose="00000700000000000000" pitchFamily="2" charset="-78"/>
              </a:rPr>
              <a:t> </a:t>
            </a:r>
            <a:r>
              <a:rPr lang="ar-SA" altLang="fa-IR" sz="3600" b="1">
                <a:solidFill>
                  <a:srgbClr val="FFFF00"/>
                </a:solidFill>
                <a:cs typeface="B Titr" panose="00000700000000000000" pitchFamily="2" charset="-78"/>
              </a:rPr>
              <a:t>هزینه</a:t>
            </a:r>
            <a:r>
              <a:rPr lang="ar-SA" altLang="fa-IR" sz="3600" b="1">
                <a:solidFill>
                  <a:srgbClr val="FFFF00"/>
                </a:solidFill>
              </a:rPr>
              <a:t>‌</a:t>
            </a:r>
            <a:r>
              <a:rPr lang="ar-SA" altLang="fa-IR" sz="3600" b="1">
                <a:solidFill>
                  <a:srgbClr val="FFFF00"/>
                </a:solidFill>
                <a:cs typeface="B Titr" panose="00000700000000000000" pitchFamily="2" charset="-78"/>
              </a:rPr>
              <a:t>یابی</a:t>
            </a:r>
            <a:r>
              <a:rPr lang="fa-IR" altLang="fa-IR" sz="3600" b="1">
                <a:solidFill>
                  <a:srgbClr val="FFFF00"/>
                </a:solidFill>
                <a:cs typeface="B Titr" panose="00000700000000000000" pitchFamily="2" charset="-78"/>
              </a:rPr>
              <a:t> </a:t>
            </a:r>
            <a:r>
              <a:rPr lang="ar-SA" altLang="fa-IR" sz="3600" b="1">
                <a:solidFill>
                  <a:srgbClr val="FFFF00"/>
                </a:solidFill>
                <a:cs typeface="B Titr" panose="00000700000000000000" pitchFamily="2" charset="-78"/>
              </a:rPr>
              <a:t>فعالیت</a:t>
            </a:r>
            <a:r>
              <a:rPr lang="fa-IR" altLang="fa-IR" sz="3600" b="1">
                <a:solidFill>
                  <a:srgbClr val="FFFF00"/>
                </a:solidFill>
                <a:cs typeface="B Titr" panose="00000700000000000000" pitchFamily="2" charset="-78"/>
              </a:rPr>
              <a:t> </a:t>
            </a:r>
            <a:r>
              <a:rPr lang="ar-SA" altLang="fa-IR" sz="3600" b="1">
                <a:solidFill>
                  <a:srgbClr val="FFFF00"/>
                </a:solidFill>
              </a:rPr>
              <a:t>‌</a:t>
            </a:r>
            <a:r>
              <a:rPr lang="ar-SA" altLang="fa-IR" sz="3600" b="1">
                <a:solidFill>
                  <a:srgbClr val="FFFF00"/>
                </a:solidFill>
                <a:cs typeface="B Titr" panose="00000700000000000000" pitchFamily="2" charset="-78"/>
              </a:rPr>
              <a:t>محور</a:t>
            </a:r>
            <a:endParaRPr lang="en-US" altLang="fa-IR" sz="3600" b="1">
              <a:solidFill>
                <a:srgbClr val="FFFF00"/>
              </a:solidFill>
              <a:cs typeface="B Titr" panose="00000700000000000000" pitchFamily="2" charset="-78"/>
            </a:endParaRPr>
          </a:p>
        </p:txBody>
      </p:sp>
      <p:sp>
        <p:nvSpPr>
          <p:cNvPr id="13315" name="Rectangle 3"/>
          <p:cNvSpPr>
            <a:spLocks noGrp="1" noChangeArrowheads="1"/>
          </p:cNvSpPr>
          <p:nvPr>
            <p:ph idx="1"/>
          </p:nvPr>
        </p:nvSpPr>
        <p:spPr/>
        <p:txBody>
          <a:bodyPr/>
          <a:lstStyle/>
          <a:p>
            <a:pPr algn="just" eaLnBrk="1" hangingPunct="1">
              <a:lnSpc>
                <a:spcPct val="130000"/>
              </a:lnSpc>
            </a:pPr>
            <a:r>
              <a:rPr lang="ar-SA" altLang="fa-IR" sz="2800">
                <a:solidFill>
                  <a:schemeClr val="folHlink"/>
                </a:solidFill>
                <a:cs typeface="B Titr" panose="00000700000000000000" pitchFamily="2" charset="-78"/>
              </a:rPr>
              <a:t>دوم اینکه،</a:t>
            </a:r>
            <a:r>
              <a:rPr lang="ar-SA" altLang="fa-IR" sz="2800">
                <a:cs typeface="B Titr" panose="00000700000000000000" pitchFamily="2" charset="-78"/>
              </a:rPr>
              <a:t> تلاشهای تولید کنندگان برای تهیه محصولات متنوع</a:t>
            </a:r>
            <a:r>
              <a:rPr lang="fa-IR" altLang="fa-IR" sz="2800">
                <a:cs typeface="B Titr" panose="00000700000000000000" pitchFamily="2" charset="-78"/>
              </a:rPr>
              <a:t> </a:t>
            </a:r>
            <a:r>
              <a:rPr lang="ar-SA" altLang="fa-IR" sz="2800">
                <a:cs typeface="B Titr" panose="00000700000000000000" pitchFamily="2" charset="-78"/>
              </a:rPr>
              <a:t>تر، مشتری پسندتر، با کیفیت بالاتر و نیز پاسخگویی سریع به مشتریان باعث به‌کارگیری سرمایه گذاری بیشتر و درنهایت منجر به تغییر ساختار بهای تمام شده در بسیاری از شرکتها شده است. </a:t>
            </a:r>
            <a:endParaRPr lang="en-US" altLang="fa-IR" sz="2800">
              <a:cs typeface="B Titr" panose="00000700000000000000" pitchFamily="2" charset="-78"/>
            </a:endParaRPr>
          </a:p>
        </p:txBody>
      </p:sp>
      <p:sp>
        <p:nvSpPr>
          <p:cNvPr id="8194" name="Slide Number Placeholder 5"/>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8893A587-AFE6-4B46-B9E1-899B8D6190BE}" type="slidenum">
              <a:rPr lang="ar-SA" altLang="fa-IR">
                <a:solidFill>
                  <a:srgbClr val="045C75"/>
                </a:solidFill>
              </a:rPr>
              <a:pPr algn="r" rtl="1" eaLnBrk="1" fontAlgn="base" hangingPunct="1">
                <a:spcBef>
                  <a:spcPct val="0"/>
                </a:spcBef>
                <a:spcAft>
                  <a:spcPct val="0"/>
                </a:spcAft>
              </a:pPr>
              <a:t>4</a:t>
            </a:fld>
            <a:endParaRPr lang="en-US" altLang="fa-IR">
              <a:solidFill>
                <a:srgbClr val="045C75"/>
              </a:solidFill>
            </a:endParaRPr>
          </a:p>
        </p:txBody>
      </p:sp>
    </p:spTree>
    <p:extLst>
      <p:ext uri="{BB962C8B-B14F-4D97-AF65-F5344CB8AC3E}">
        <p14:creationId xmlns:p14="http://schemas.microsoft.com/office/powerpoint/2010/main" val="132928071"/>
      </p:ext>
    </p:extLst>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063750" y="476251"/>
            <a:ext cx="8001000" cy="900113"/>
          </a:xfrm>
        </p:spPr>
        <p:txBody>
          <a:bodyPr/>
          <a:lstStyle/>
          <a:p>
            <a:pPr algn="r" eaLnBrk="1" hangingPunct="1"/>
            <a:r>
              <a:rPr lang="fa-IR" altLang="fa-IR" sz="3200">
                <a:solidFill>
                  <a:srgbClr val="FFFF00"/>
                </a:solidFill>
                <a:cs typeface="B Titr" panose="00000700000000000000" pitchFamily="2" charset="-78"/>
              </a:rPr>
              <a:t>علل </a:t>
            </a:r>
            <a:r>
              <a:rPr lang="ar-SA" altLang="fa-IR" sz="3200">
                <a:solidFill>
                  <a:srgbClr val="FFFF00"/>
                </a:solidFill>
                <a:cs typeface="B Titr" panose="00000700000000000000" pitchFamily="2" charset="-78"/>
              </a:rPr>
              <a:t>جذابیت و رواج سریع</a:t>
            </a:r>
            <a:r>
              <a:rPr lang="fa-IR" altLang="fa-IR" sz="3200">
                <a:solidFill>
                  <a:srgbClr val="FFFF00"/>
                </a:solidFill>
                <a:cs typeface="B Titr" panose="00000700000000000000" pitchFamily="2" charset="-78"/>
              </a:rPr>
              <a:t> </a:t>
            </a:r>
            <a:r>
              <a:rPr lang="ar-SA" altLang="fa-IR" sz="3200">
                <a:solidFill>
                  <a:srgbClr val="FFFF00"/>
                </a:solidFill>
                <a:cs typeface="B Titr" panose="00000700000000000000" pitchFamily="2" charset="-78"/>
              </a:rPr>
              <a:t>روش</a:t>
            </a:r>
            <a:r>
              <a:rPr lang="fa-IR" altLang="fa-IR" sz="3200">
                <a:solidFill>
                  <a:srgbClr val="FFFF00"/>
                </a:solidFill>
                <a:cs typeface="B Titr" panose="00000700000000000000" pitchFamily="2" charset="-78"/>
              </a:rPr>
              <a:t> </a:t>
            </a:r>
            <a:r>
              <a:rPr lang="ar-SA" altLang="fa-IR" sz="3200">
                <a:solidFill>
                  <a:srgbClr val="FFFF00"/>
                </a:solidFill>
                <a:cs typeface="B Titr" panose="00000700000000000000" pitchFamily="2" charset="-78"/>
              </a:rPr>
              <a:t>هزینه</a:t>
            </a:r>
            <a:r>
              <a:rPr lang="ar-SA" altLang="fa-IR" sz="3200">
                <a:solidFill>
                  <a:srgbClr val="FFFF00"/>
                </a:solidFill>
              </a:rPr>
              <a:t>‌</a:t>
            </a:r>
            <a:r>
              <a:rPr lang="ar-SA" altLang="fa-IR" sz="3200">
                <a:solidFill>
                  <a:srgbClr val="FFFF00"/>
                </a:solidFill>
                <a:cs typeface="B Titr" panose="00000700000000000000" pitchFamily="2" charset="-78"/>
              </a:rPr>
              <a:t>یابی</a:t>
            </a:r>
            <a:r>
              <a:rPr lang="fa-IR" altLang="fa-IR" sz="3200">
                <a:solidFill>
                  <a:srgbClr val="FFFF00"/>
                </a:solidFill>
                <a:cs typeface="B Titr" panose="00000700000000000000" pitchFamily="2" charset="-78"/>
              </a:rPr>
              <a:t> </a:t>
            </a:r>
            <a:r>
              <a:rPr lang="ar-SA" altLang="fa-IR" sz="3200">
                <a:solidFill>
                  <a:srgbClr val="FFFF00"/>
                </a:solidFill>
                <a:cs typeface="B Titr" panose="00000700000000000000" pitchFamily="2" charset="-78"/>
              </a:rPr>
              <a:t>فعالیت</a:t>
            </a:r>
            <a:r>
              <a:rPr lang="fa-IR" altLang="fa-IR" sz="3200">
                <a:solidFill>
                  <a:srgbClr val="FFFF00"/>
                </a:solidFill>
                <a:cs typeface="B Titr" panose="00000700000000000000" pitchFamily="2" charset="-78"/>
              </a:rPr>
              <a:t> </a:t>
            </a:r>
            <a:r>
              <a:rPr lang="ar-SA" altLang="fa-IR" sz="3200">
                <a:solidFill>
                  <a:srgbClr val="FFFF00"/>
                </a:solidFill>
              </a:rPr>
              <a:t>‌</a:t>
            </a:r>
            <a:r>
              <a:rPr lang="ar-SA" altLang="fa-IR" sz="3200">
                <a:solidFill>
                  <a:srgbClr val="FFFF00"/>
                </a:solidFill>
                <a:cs typeface="B Titr" panose="00000700000000000000" pitchFamily="2" charset="-78"/>
              </a:rPr>
              <a:t>محور</a:t>
            </a:r>
            <a:endParaRPr lang="en-US" altLang="fa-IR" sz="3200">
              <a:solidFill>
                <a:srgbClr val="FFFF00"/>
              </a:solidFill>
              <a:cs typeface="B Titr" panose="00000700000000000000" pitchFamily="2" charset="-78"/>
            </a:endParaRPr>
          </a:p>
        </p:txBody>
      </p:sp>
      <p:sp>
        <p:nvSpPr>
          <p:cNvPr id="14339" name="Rectangle 3"/>
          <p:cNvSpPr>
            <a:spLocks noGrp="1" noChangeArrowheads="1"/>
          </p:cNvSpPr>
          <p:nvPr>
            <p:ph idx="1"/>
          </p:nvPr>
        </p:nvSpPr>
        <p:spPr>
          <a:xfrm>
            <a:off x="1981200" y="2286000"/>
            <a:ext cx="8229600" cy="4038600"/>
          </a:xfrm>
        </p:spPr>
        <p:txBody>
          <a:bodyPr/>
          <a:lstStyle/>
          <a:p>
            <a:pPr algn="just" eaLnBrk="1" hangingPunct="1">
              <a:lnSpc>
                <a:spcPct val="130000"/>
              </a:lnSpc>
            </a:pPr>
            <a:r>
              <a:rPr lang="ar-SA" altLang="fa-IR" sz="3200">
                <a:solidFill>
                  <a:schemeClr val="folHlink"/>
                </a:solidFill>
                <a:cs typeface="B Titr" panose="00000700000000000000" pitchFamily="2" charset="-78"/>
              </a:rPr>
              <a:t>سوم این که</a:t>
            </a:r>
            <a:r>
              <a:rPr lang="ar-SA" altLang="fa-IR" sz="3200">
                <a:cs typeface="B Titr" panose="00000700000000000000" pitchFamily="2" charset="-78"/>
              </a:rPr>
              <a:t>  با مکانیزه شدن فرایندهای تولید و کاهش هزینه‌های دستمزد مستقیم، هزینه‌های سربار، اهمیت بیشتری  پیدا کرده و شیوه تسهیم آن مورد توجه خاص قرار گرفته است.</a:t>
            </a:r>
            <a:endParaRPr lang="en-US" altLang="fa-IR" sz="3200">
              <a:cs typeface="B Titr" panose="00000700000000000000" pitchFamily="2" charset="-78"/>
            </a:endParaRPr>
          </a:p>
        </p:txBody>
      </p:sp>
      <p:sp>
        <p:nvSpPr>
          <p:cNvPr id="9218" name="Slide Number Placeholder 5"/>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135E4EF4-199F-412E-8DA9-3CC4BB0C5BE1}" type="slidenum">
              <a:rPr lang="ar-SA" altLang="fa-IR">
                <a:solidFill>
                  <a:srgbClr val="045C75"/>
                </a:solidFill>
              </a:rPr>
              <a:pPr algn="r" rtl="1" eaLnBrk="1" fontAlgn="base" hangingPunct="1">
                <a:spcBef>
                  <a:spcPct val="0"/>
                </a:spcBef>
                <a:spcAft>
                  <a:spcPct val="0"/>
                </a:spcAft>
              </a:pPr>
              <a:t>5</a:t>
            </a:fld>
            <a:endParaRPr lang="en-US" altLang="fa-IR">
              <a:solidFill>
                <a:srgbClr val="045C75"/>
              </a:solidFill>
            </a:endParaRPr>
          </a:p>
        </p:txBody>
      </p:sp>
    </p:spTree>
    <p:extLst>
      <p:ext uri="{BB962C8B-B14F-4D97-AF65-F5344CB8AC3E}">
        <p14:creationId xmlns:p14="http://schemas.microsoft.com/office/powerpoint/2010/main" val="914603927"/>
      </p:ext>
    </p:extLst>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135188" y="404813"/>
            <a:ext cx="8001000" cy="900112"/>
          </a:xfrm>
        </p:spPr>
        <p:txBody>
          <a:bodyPr/>
          <a:lstStyle/>
          <a:p>
            <a:pPr algn="r" eaLnBrk="1" hangingPunct="1"/>
            <a:r>
              <a:rPr lang="fa-IR" altLang="fa-IR" sz="3600" b="1">
                <a:solidFill>
                  <a:srgbClr val="FFFF00"/>
                </a:solidFill>
                <a:cs typeface="B Titr" panose="00000700000000000000" pitchFamily="2" charset="-78"/>
              </a:rPr>
              <a:t>هزینه یابی چیست؟</a:t>
            </a:r>
            <a:endParaRPr lang="en-US" altLang="fa-IR" sz="3600" b="1">
              <a:solidFill>
                <a:srgbClr val="FFFF00"/>
              </a:solidFill>
              <a:cs typeface="B Titr" panose="00000700000000000000" pitchFamily="2" charset="-78"/>
            </a:endParaRPr>
          </a:p>
        </p:txBody>
      </p:sp>
      <p:sp>
        <p:nvSpPr>
          <p:cNvPr id="15363" name="Rectangle 3"/>
          <p:cNvSpPr>
            <a:spLocks noGrp="1" noChangeArrowheads="1"/>
          </p:cNvSpPr>
          <p:nvPr>
            <p:ph idx="1"/>
          </p:nvPr>
        </p:nvSpPr>
        <p:spPr/>
        <p:txBody>
          <a:bodyPr/>
          <a:lstStyle/>
          <a:p>
            <a:pPr algn="just" eaLnBrk="1" hangingPunct="1">
              <a:lnSpc>
                <a:spcPct val="130000"/>
              </a:lnSpc>
            </a:pPr>
            <a:r>
              <a:rPr lang="ar-SA" altLang="fa-IR" sz="2000">
                <a:cs typeface="B Titr" panose="00000700000000000000" pitchFamily="2" charset="-78"/>
              </a:rPr>
              <a:t>هزینه</a:t>
            </a:r>
            <a:r>
              <a:rPr lang="ar-SA" altLang="fa-IR" sz="2000"/>
              <a:t>‌</a:t>
            </a:r>
            <a:r>
              <a:rPr lang="ar-SA" altLang="fa-IR" sz="2000">
                <a:cs typeface="B Titr" panose="00000700000000000000" pitchFamily="2" charset="-78"/>
              </a:rPr>
              <a:t>یابی، وظیفه ای است که حسابداری مالی و  مدیریت  را به هم مرتبط می</a:t>
            </a:r>
            <a:r>
              <a:rPr lang="ar-SA" altLang="fa-IR" sz="2000"/>
              <a:t>‌</a:t>
            </a:r>
            <a:r>
              <a:rPr lang="ar-SA" altLang="fa-IR" sz="2000">
                <a:cs typeface="B Titr" panose="00000700000000000000" pitchFamily="2" charset="-78"/>
              </a:rPr>
              <a:t>سازد. یک واحد تولیدی، عمده فروشی یا خرده فروشی، بدون وجود اطلاعات مربوط به بهای تمام</a:t>
            </a:r>
            <a:r>
              <a:rPr lang="en-US" altLang="fa-IR" sz="2000">
                <a:cs typeface="B Titr" panose="00000700000000000000" pitchFamily="2" charset="-78"/>
              </a:rPr>
              <a:t> </a:t>
            </a:r>
            <a:r>
              <a:rPr lang="ar-SA" altLang="fa-IR" sz="2000">
                <a:cs typeface="B Titr" panose="00000700000000000000" pitchFamily="2" charset="-78"/>
              </a:rPr>
              <a:t>شده محصولات قادر نخواهد بود که بهای تمام شده کالای فروخته شده و نشده را مشخص کندو در</a:t>
            </a:r>
            <a:r>
              <a:rPr lang="fa-IR" altLang="fa-IR" sz="2000">
                <a:cs typeface="B Titr" panose="00000700000000000000" pitchFamily="2" charset="-78"/>
              </a:rPr>
              <a:t>نت</a:t>
            </a:r>
            <a:r>
              <a:rPr lang="ar-SA" altLang="fa-IR" sz="2000">
                <a:cs typeface="B Titr" panose="00000700000000000000" pitchFamily="2" charset="-78"/>
              </a:rPr>
              <a:t>یجه نمی تواند سود</a:t>
            </a:r>
            <a:r>
              <a:rPr lang="fa-IR" altLang="fa-IR" sz="2000">
                <a:cs typeface="B Titr" panose="00000700000000000000" pitchFamily="2" charset="-78"/>
              </a:rPr>
              <a:t>آ</a:t>
            </a:r>
            <a:r>
              <a:rPr lang="ar-SA" altLang="fa-IR" sz="2000">
                <a:cs typeface="B Titr" panose="00000700000000000000" pitchFamily="2" charset="-78"/>
              </a:rPr>
              <a:t>وری واحد اقتصادی و یا  بخشهای مختلف را اندازه گیری و با بازار مقایسه نماید. افزون بر این</a:t>
            </a:r>
            <a:r>
              <a:rPr lang="fa-IR" altLang="fa-IR" sz="2000">
                <a:cs typeface="B Titr" panose="00000700000000000000" pitchFamily="2" charset="-78"/>
              </a:rPr>
              <a:t> </a:t>
            </a:r>
            <a:r>
              <a:rPr lang="ar-SA" altLang="fa-IR" sz="2000">
                <a:cs typeface="B Titr" panose="00000700000000000000" pitchFamily="2" charset="-78"/>
              </a:rPr>
              <a:t>هزینه</a:t>
            </a:r>
            <a:r>
              <a:rPr lang="ar-SA" altLang="fa-IR" sz="2000"/>
              <a:t>‌</a:t>
            </a:r>
            <a:r>
              <a:rPr lang="ar-SA" altLang="fa-IR" sz="2000">
                <a:cs typeface="B Titr" panose="00000700000000000000" pitchFamily="2" charset="-78"/>
              </a:rPr>
              <a:t>یابی محصولات یا خدمات، اطلاعات با ارزشی در اختیار مدیریت قرار میدهد و درتصمیمهای مدیریتی به عنوان مبنایی برای ایجاد بازخورد کنترلی روی هزینه</a:t>
            </a:r>
            <a:r>
              <a:rPr lang="ar-SA" altLang="fa-IR" sz="2000"/>
              <a:t>‌</a:t>
            </a:r>
            <a:r>
              <a:rPr lang="ar-SA" altLang="fa-IR" sz="2000">
                <a:cs typeface="B Titr" panose="00000700000000000000" pitchFamily="2" charset="-78"/>
              </a:rPr>
              <a:t>ها وارزیابی عملکرد مورد استفاده قرار می</a:t>
            </a:r>
            <a:r>
              <a:rPr lang="ar-SA" altLang="fa-IR" sz="2000"/>
              <a:t>‌</a:t>
            </a:r>
            <a:r>
              <a:rPr lang="ar-SA" altLang="fa-IR" sz="2000">
                <a:cs typeface="B Titr" panose="00000700000000000000" pitchFamily="2" charset="-78"/>
              </a:rPr>
              <a:t>گیرد </a:t>
            </a:r>
            <a:endParaRPr lang="en-US" altLang="fa-IR" sz="2000">
              <a:cs typeface="B Titr" panose="00000700000000000000" pitchFamily="2" charset="-78"/>
            </a:endParaRPr>
          </a:p>
        </p:txBody>
      </p:sp>
      <p:sp>
        <p:nvSpPr>
          <p:cNvPr id="10242" name="Slide Number Placeholder 5"/>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4E623DD3-0621-4897-A32A-1C494F4198EF}" type="slidenum">
              <a:rPr lang="ar-SA" altLang="fa-IR">
                <a:solidFill>
                  <a:srgbClr val="045C75"/>
                </a:solidFill>
              </a:rPr>
              <a:pPr algn="r" rtl="1" eaLnBrk="1" fontAlgn="base" hangingPunct="1">
                <a:spcBef>
                  <a:spcPct val="0"/>
                </a:spcBef>
                <a:spcAft>
                  <a:spcPct val="0"/>
                </a:spcAft>
              </a:pPr>
              <a:t>6</a:t>
            </a:fld>
            <a:endParaRPr lang="en-US" altLang="fa-IR">
              <a:solidFill>
                <a:srgbClr val="045C75"/>
              </a:solidFill>
            </a:endParaRPr>
          </a:p>
        </p:txBody>
      </p:sp>
    </p:spTree>
    <p:extLst>
      <p:ext uri="{BB962C8B-B14F-4D97-AF65-F5344CB8AC3E}">
        <p14:creationId xmlns:p14="http://schemas.microsoft.com/office/powerpoint/2010/main" val="3671636739"/>
      </p:ext>
    </p:extLst>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lgn="r" eaLnBrk="1" hangingPunct="1"/>
            <a:r>
              <a:rPr lang="fa-IR" altLang="fa-IR" smtClean="0">
                <a:solidFill>
                  <a:srgbClr val="FFFF00"/>
                </a:solidFill>
                <a:cs typeface="2  Titr" pitchFamily="2" charset="0"/>
              </a:rPr>
              <a:t>هزینه یابی بر مبنای فعالیت چیست؟</a:t>
            </a:r>
            <a:endParaRPr lang="en-US" altLang="fa-IR" smtClean="0">
              <a:solidFill>
                <a:srgbClr val="FFFF00"/>
              </a:solidFill>
              <a:cs typeface="2  Titr" pitchFamily="2" charset="0"/>
            </a:endParaRPr>
          </a:p>
        </p:txBody>
      </p:sp>
      <p:sp>
        <p:nvSpPr>
          <p:cNvPr id="16387" name="Content Placeholder 2"/>
          <p:cNvSpPr>
            <a:spLocks noGrp="1"/>
          </p:cNvSpPr>
          <p:nvPr>
            <p:ph idx="1"/>
          </p:nvPr>
        </p:nvSpPr>
        <p:spPr>
          <a:xfrm>
            <a:off x="1952626" y="1935163"/>
            <a:ext cx="8258175" cy="4565650"/>
          </a:xfrm>
        </p:spPr>
        <p:txBody>
          <a:bodyPr/>
          <a:lstStyle/>
          <a:p>
            <a:pPr algn="just" eaLnBrk="1" hangingPunct="1"/>
            <a:r>
              <a:rPr lang="fa-IR" altLang="fa-IR" sz="3200" b="1">
                <a:cs typeface="2  Nazanin" pitchFamily="2" charset="0"/>
              </a:rPr>
              <a:t>روش هزینه یابی بر مبنای فعالیت ، سیستم طرح ریزی هزینه ها با تاکید بر فرایند مستمر بهسازی است . در این روش ، شناسایی فعالیت های ارزشمند از یک سو و شناسایی فعالیت های بی ارزش از سوی دیگر ، تشویق می شود . و برای حذف فعالیت های بی ارزش کوشش بعمل می آید . به بیان دیگر روش هزینه یابی بر مبنای فعالیت را میتوان برای شناسایی و حذف فعالیت هایی به کار برد که هزینه محصول را بالا می برند بدون آنکه ارزش افزوده ای برای محصول ایجاد کنند . </a:t>
            </a:r>
            <a:endParaRPr lang="en-US" altLang="fa-IR" sz="3200">
              <a:cs typeface="2  Nazanin" pitchFamily="2" charset="0"/>
            </a:endParaRPr>
          </a:p>
          <a:p>
            <a:pPr algn="just" eaLnBrk="1" hangingPunct="1"/>
            <a:endParaRPr lang="en-US" altLang="fa-IR" sz="3200">
              <a:cs typeface="2  Nazanin" pitchFamily="2" charset="0"/>
            </a:endParaRPr>
          </a:p>
        </p:txBody>
      </p:sp>
      <p:sp>
        <p:nvSpPr>
          <p:cNvPr id="11268" name="Slide Number Placeholder 3"/>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4BB998D2-D320-4690-A59B-41224C8B75B9}" type="slidenum">
              <a:rPr lang="ar-SA" altLang="fa-IR">
                <a:solidFill>
                  <a:srgbClr val="045C75"/>
                </a:solidFill>
              </a:rPr>
              <a:pPr algn="r" rtl="1" eaLnBrk="1" fontAlgn="base" hangingPunct="1">
                <a:spcBef>
                  <a:spcPct val="0"/>
                </a:spcBef>
                <a:spcAft>
                  <a:spcPct val="0"/>
                </a:spcAft>
              </a:pPr>
              <a:t>7</a:t>
            </a:fld>
            <a:endParaRPr lang="en-US" altLang="fa-IR">
              <a:solidFill>
                <a:srgbClr val="045C75"/>
              </a:solidFill>
            </a:endParaRPr>
          </a:p>
        </p:txBody>
      </p:sp>
    </p:spTree>
    <p:extLst>
      <p:ext uri="{BB962C8B-B14F-4D97-AF65-F5344CB8AC3E}">
        <p14:creationId xmlns:p14="http://schemas.microsoft.com/office/powerpoint/2010/main" val="18702774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063750" y="476251"/>
            <a:ext cx="8001000" cy="900113"/>
          </a:xfrm>
        </p:spPr>
        <p:txBody>
          <a:bodyPr/>
          <a:lstStyle/>
          <a:p>
            <a:pPr algn="r" eaLnBrk="1" hangingPunct="1"/>
            <a:r>
              <a:rPr lang="fa-IR" altLang="fa-IR" sz="4000">
                <a:solidFill>
                  <a:srgbClr val="FFFF00"/>
                </a:solidFill>
                <a:cs typeface="B Titr" panose="00000700000000000000" pitchFamily="2" charset="-78"/>
              </a:rPr>
              <a:t>به عبارتی:</a:t>
            </a:r>
            <a:endParaRPr lang="en-US" altLang="fa-IR" sz="4000">
              <a:solidFill>
                <a:srgbClr val="FFFF00"/>
              </a:solidFill>
              <a:cs typeface="B Titr" panose="00000700000000000000" pitchFamily="2" charset="-78"/>
            </a:endParaRPr>
          </a:p>
        </p:txBody>
      </p:sp>
      <p:sp>
        <p:nvSpPr>
          <p:cNvPr id="17411" name="Rectangle 3"/>
          <p:cNvSpPr>
            <a:spLocks noGrp="1" noChangeArrowheads="1"/>
          </p:cNvSpPr>
          <p:nvPr>
            <p:ph idx="1"/>
          </p:nvPr>
        </p:nvSpPr>
        <p:spPr>
          <a:xfrm>
            <a:off x="1738314" y="2133600"/>
            <a:ext cx="8326437" cy="4224338"/>
          </a:xfrm>
        </p:spPr>
        <p:txBody>
          <a:bodyPr/>
          <a:lstStyle/>
          <a:p>
            <a:pPr algn="just" eaLnBrk="1" hangingPunct="1">
              <a:lnSpc>
                <a:spcPct val="130000"/>
              </a:lnSpc>
            </a:pPr>
            <a:r>
              <a:rPr lang="ar-SA" altLang="fa-IR" sz="2000">
                <a:cs typeface="B Titr" panose="00000700000000000000" pitchFamily="2" charset="-78"/>
              </a:rPr>
              <a:t>هزينه</a:t>
            </a:r>
            <a:r>
              <a:rPr lang="fa-IR" altLang="fa-IR" sz="2000">
                <a:cs typeface="B Titr" panose="00000700000000000000" pitchFamily="2" charset="-78"/>
              </a:rPr>
              <a:t> </a:t>
            </a:r>
            <a:r>
              <a:rPr lang="ar-SA" altLang="fa-IR" sz="2000">
                <a:cs typeface="B Titr" panose="00000700000000000000" pitchFamily="2" charset="-78"/>
              </a:rPr>
              <a:t>يابي برمبناي فعاليت نوعي روش هزينه يابي است كه در آن هزينه ها ابتدا به فعاليتها تخصيص مي يابد</a:t>
            </a:r>
            <a:r>
              <a:rPr lang="fa-IR" altLang="fa-IR" sz="2000">
                <a:cs typeface="B Titr" panose="00000700000000000000" pitchFamily="2" charset="-78"/>
              </a:rPr>
              <a:t>،</a:t>
            </a:r>
          </a:p>
          <a:p>
            <a:pPr algn="just" eaLnBrk="1" hangingPunct="1">
              <a:lnSpc>
                <a:spcPct val="130000"/>
              </a:lnSpc>
            </a:pPr>
            <a:endParaRPr lang="fa-IR" altLang="fa-IR" sz="2000">
              <a:cs typeface="B Titr" panose="00000700000000000000" pitchFamily="2" charset="-78"/>
            </a:endParaRPr>
          </a:p>
          <a:p>
            <a:pPr algn="just" eaLnBrk="1" hangingPunct="1">
              <a:lnSpc>
                <a:spcPct val="130000"/>
              </a:lnSpc>
            </a:pPr>
            <a:r>
              <a:rPr lang="ar-SA" altLang="fa-IR" sz="2000">
                <a:cs typeface="B Titr" panose="00000700000000000000" pitchFamily="2" charset="-78"/>
              </a:rPr>
              <a:t> و</a:t>
            </a:r>
            <a:r>
              <a:rPr lang="fa-IR" altLang="fa-IR" sz="2000">
                <a:cs typeface="B Titr" panose="00000700000000000000" pitchFamily="2" charset="-78"/>
              </a:rPr>
              <a:t> </a:t>
            </a:r>
            <a:r>
              <a:rPr lang="ar-SA" altLang="fa-IR" sz="2000">
                <a:cs typeface="B Titr" panose="00000700000000000000" pitchFamily="2" charset="-78"/>
              </a:rPr>
              <a:t>سپس هزينه هاي گردآوري شده با توجه به استفاده هر محصول از فعاليتها، به محصولات سرشكن مي شود .</a:t>
            </a:r>
            <a:endParaRPr lang="fa-IR" altLang="fa-IR" sz="2000">
              <a:cs typeface="B Titr" panose="00000700000000000000" pitchFamily="2" charset="-78"/>
            </a:endParaRPr>
          </a:p>
          <a:p>
            <a:pPr algn="just" eaLnBrk="1" hangingPunct="1">
              <a:lnSpc>
                <a:spcPct val="130000"/>
              </a:lnSpc>
            </a:pPr>
            <a:endParaRPr lang="en-US" altLang="fa-IR" sz="2000">
              <a:cs typeface="B Titr" panose="00000700000000000000" pitchFamily="2" charset="-78"/>
            </a:endParaRPr>
          </a:p>
          <a:p>
            <a:pPr algn="just" eaLnBrk="1" hangingPunct="1">
              <a:lnSpc>
                <a:spcPct val="130000"/>
              </a:lnSpc>
            </a:pPr>
            <a:r>
              <a:rPr lang="ar-SA" altLang="fa-IR" sz="2000">
                <a:cs typeface="B Titr" panose="00000700000000000000" pitchFamily="2" charset="-78"/>
              </a:rPr>
              <a:t>هزينه</a:t>
            </a:r>
            <a:r>
              <a:rPr lang="fa-IR" altLang="fa-IR" sz="2000">
                <a:cs typeface="B Titr" panose="00000700000000000000" pitchFamily="2" charset="-78"/>
              </a:rPr>
              <a:t> </a:t>
            </a:r>
            <a:r>
              <a:rPr lang="ar-SA" altLang="fa-IR" sz="2000">
                <a:cs typeface="B Titr" panose="00000700000000000000" pitchFamily="2" charset="-78"/>
              </a:rPr>
              <a:t>يابي برمبناي فعاليت مبتني بر مفهوم مصرف فعاليتها توسط محصولا ت و مصرف منابع توسط</a:t>
            </a:r>
            <a:r>
              <a:rPr lang="fa-IR" altLang="fa-IR" sz="2000">
                <a:cs typeface="B Titr" panose="00000700000000000000" pitchFamily="2" charset="-78"/>
              </a:rPr>
              <a:t> </a:t>
            </a:r>
            <a:r>
              <a:rPr lang="ar-SA" altLang="fa-IR" sz="2000">
                <a:cs typeface="B Titr" panose="00000700000000000000" pitchFamily="2" charset="-78"/>
              </a:rPr>
              <a:t>فعاليتها است.</a:t>
            </a:r>
            <a:endParaRPr lang="fa-IR" altLang="fa-IR" sz="2000">
              <a:cs typeface="B Titr" panose="00000700000000000000" pitchFamily="2" charset="-78"/>
            </a:endParaRPr>
          </a:p>
        </p:txBody>
      </p:sp>
      <p:sp>
        <p:nvSpPr>
          <p:cNvPr id="12290" name="Slide Number Placeholder 5"/>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618BD939-B35D-4847-81D3-4A49AFDCF17F}" type="slidenum">
              <a:rPr lang="ar-SA" altLang="fa-IR">
                <a:solidFill>
                  <a:srgbClr val="045C75"/>
                </a:solidFill>
              </a:rPr>
              <a:pPr algn="r" rtl="1" eaLnBrk="1" fontAlgn="base" hangingPunct="1">
                <a:spcBef>
                  <a:spcPct val="0"/>
                </a:spcBef>
                <a:spcAft>
                  <a:spcPct val="0"/>
                </a:spcAft>
              </a:pPr>
              <a:t>8</a:t>
            </a:fld>
            <a:endParaRPr lang="en-US" altLang="fa-IR">
              <a:solidFill>
                <a:srgbClr val="045C75"/>
              </a:solidFill>
            </a:endParaRPr>
          </a:p>
        </p:txBody>
      </p:sp>
    </p:spTree>
    <p:extLst>
      <p:ext uri="{BB962C8B-B14F-4D97-AF65-F5344CB8AC3E}">
        <p14:creationId xmlns:p14="http://schemas.microsoft.com/office/powerpoint/2010/main" val="1178358353"/>
      </p:ext>
    </p:extLst>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063750" y="476251"/>
            <a:ext cx="8001000" cy="900113"/>
          </a:xfrm>
        </p:spPr>
        <p:txBody>
          <a:bodyPr/>
          <a:lstStyle/>
          <a:p>
            <a:pPr algn="r" eaLnBrk="1" hangingPunct="1"/>
            <a:r>
              <a:rPr lang="fa-IR" altLang="fa-IR" sz="2800">
                <a:solidFill>
                  <a:srgbClr val="FFFF00"/>
                </a:solidFill>
                <a:cs typeface="B Titr" panose="00000700000000000000" pitchFamily="2" charset="-78"/>
              </a:rPr>
              <a:t>مصرف منابع توسط فعالیتها      و      مصرف فعالیتها توسط محصولات</a:t>
            </a:r>
            <a:endParaRPr lang="en-US" altLang="fa-IR" sz="2800">
              <a:solidFill>
                <a:srgbClr val="FFFF00"/>
              </a:solidFill>
              <a:cs typeface="B Titr" panose="00000700000000000000" pitchFamily="2" charset="-78"/>
            </a:endParaRPr>
          </a:p>
        </p:txBody>
      </p:sp>
      <p:sp>
        <p:nvSpPr>
          <p:cNvPr id="13314" name="Slide Number Placeholder 5"/>
          <p:cNvSpPr>
            <a:spLocks noGrp="1"/>
          </p:cNvSpPr>
          <p:nvPr>
            <p:ph type="sldNum" sz="quarter" idx="12"/>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r" rtl="1" eaLnBrk="1" fontAlgn="base" hangingPunct="1">
              <a:spcBef>
                <a:spcPct val="0"/>
              </a:spcBef>
              <a:spcAft>
                <a:spcPct val="0"/>
              </a:spcAft>
            </a:pPr>
            <a:fld id="{17237A6C-16D5-4872-87C7-65744D97992D}" type="slidenum">
              <a:rPr lang="ar-SA" altLang="fa-IR">
                <a:solidFill>
                  <a:srgbClr val="045C75"/>
                </a:solidFill>
              </a:rPr>
              <a:pPr algn="r" rtl="1" eaLnBrk="1" fontAlgn="base" hangingPunct="1">
                <a:spcBef>
                  <a:spcPct val="0"/>
                </a:spcBef>
                <a:spcAft>
                  <a:spcPct val="0"/>
                </a:spcAft>
              </a:pPr>
              <a:t>9</a:t>
            </a:fld>
            <a:endParaRPr lang="en-US" altLang="fa-IR">
              <a:solidFill>
                <a:srgbClr val="045C75"/>
              </a:solidFill>
            </a:endParaRPr>
          </a:p>
        </p:txBody>
      </p:sp>
      <p:sp>
        <p:nvSpPr>
          <p:cNvPr id="18436" name="Rectangle 4"/>
          <p:cNvSpPr>
            <a:spLocks noChangeArrowheads="1"/>
          </p:cNvSpPr>
          <p:nvPr/>
        </p:nvSpPr>
        <p:spPr bwMode="auto">
          <a:xfrm>
            <a:off x="8472489" y="3500438"/>
            <a:ext cx="1366837" cy="1008062"/>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rtl="1" eaLnBrk="1" fontAlgn="base" hangingPunct="1">
              <a:spcBef>
                <a:spcPct val="0"/>
              </a:spcBef>
              <a:spcAft>
                <a:spcPct val="0"/>
              </a:spcAft>
            </a:pPr>
            <a:r>
              <a:rPr lang="fa-IR" altLang="fa-IR" sz="3600">
                <a:solidFill>
                  <a:srgbClr val="FF0000"/>
                </a:solidFill>
                <a:cs typeface="B Titr" panose="00000700000000000000" pitchFamily="2" charset="-78"/>
              </a:rPr>
              <a:t>هزینه ها</a:t>
            </a:r>
            <a:endParaRPr lang="en-US" altLang="fa-IR" sz="3600">
              <a:solidFill>
                <a:srgbClr val="FF0000"/>
              </a:solidFill>
              <a:cs typeface="B Titr" panose="00000700000000000000" pitchFamily="2" charset="-78"/>
            </a:endParaRPr>
          </a:p>
        </p:txBody>
      </p:sp>
      <p:sp>
        <p:nvSpPr>
          <p:cNvPr id="18437" name="AutoShape 5"/>
          <p:cNvSpPr>
            <a:spLocks noChangeArrowheads="1"/>
          </p:cNvSpPr>
          <p:nvPr/>
        </p:nvSpPr>
        <p:spPr bwMode="auto">
          <a:xfrm>
            <a:off x="2566988" y="2060575"/>
            <a:ext cx="1008062" cy="863600"/>
          </a:xfrm>
          <a:prstGeom prst="flowChartMagneticDisk">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rtl="1" eaLnBrk="1" fontAlgn="base" hangingPunct="1">
              <a:spcBef>
                <a:spcPct val="0"/>
              </a:spcBef>
              <a:spcAft>
                <a:spcPct val="0"/>
              </a:spcAft>
            </a:pPr>
            <a:r>
              <a:rPr lang="fa-IR" altLang="fa-IR" sz="2400" b="1">
                <a:solidFill>
                  <a:srgbClr val="FF9900"/>
                </a:solidFill>
                <a:cs typeface="B Titr" panose="00000700000000000000" pitchFamily="2" charset="-78"/>
              </a:rPr>
              <a:t>محصول1</a:t>
            </a:r>
            <a:endParaRPr lang="en-US" altLang="fa-IR" sz="2400" b="1">
              <a:solidFill>
                <a:srgbClr val="FF9900"/>
              </a:solidFill>
              <a:cs typeface="B Titr" panose="00000700000000000000" pitchFamily="2" charset="-78"/>
            </a:endParaRPr>
          </a:p>
        </p:txBody>
      </p:sp>
      <p:sp>
        <p:nvSpPr>
          <p:cNvPr id="18438" name="AutoShape 6"/>
          <p:cNvSpPr>
            <a:spLocks noChangeArrowheads="1"/>
          </p:cNvSpPr>
          <p:nvPr/>
        </p:nvSpPr>
        <p:spPr bwMode="auto">
          <a:xfrm>
            <a:off x="5448301" y="2276476"/>
            <a:ext cx="1439863" cy="1008063"/>
          </a:xfrm>
          <a:prstGeom prst="flowChartDecision">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rtl="1" eaLnBrk="1" fontAlgn="base" hangingPunct="1">
              <a:spcBef>
                <a:spcPct val="0"/>
              </a:spcBef>
              <a:spcAft>
                <a:spcPct val="0"/>
              </a:spcAft>
            </a:pPr>
            <a:r>
              <a:rPr lang="fa-IR" altLang="fa-IR" sz="2800" b="1">
                <a:solidFill>
                  <a:srgbClr val="800080"/>
                </a:solidFill>
                <a:cs typeface="B Titr" panose="00000700000000000000" pitchFamily="2" charset="-78"/>
              </a:rPr>
              <a:t>فعالیت1</a:t>
            </a:r>
            <a:endParaRPr lang="en-US" altLang="fa-IR" sz="2800" b="1">
              <a:solidFill>
                <a:srgbClr val="800080"/>
              </a:solidFill>
              <a:cs typeface="B Titr" panose="00000700000000000000" pitchFamily="2" charset="-78"/>
            </a:endParaRPr>
          </a:p>
        </p:txBody>
      </p:sp>
      <p:sp>
        <p:nvSpPr>
          <p:cNvPr id="18439" name="AutoShape 15"/>
          <p:cNvSpPr>
            <a:spLocks noChangeArrowheads="1"/>
          </p:cNvSpPr>
          <p:nvPr/>
        </p:nvSpPr>
        <p:spPr bwMode="auto">
          <a:xfrm>
            <a:off x="5448301" y="3573463"/>
            <a:ext cx="1439863" cy="1008062"/>
          </a:xfrm>
          <a:prstGeom prst="flowChartDecision">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rtl="1" eaLnBrk="1" fontAlgn="base" hangingPunct="1">
              <a:spcBef>
                <a:spcPct val="0"/>
              </a:spcBef>
              <a:spcAft>
                <a:spcPct val="0"/>
              </a:spcAft>
            </a:pPr>
            <a:r>
              <a:rPr lang="fa-IR" altLang="fa-IR" sz="2400" b="1">
                <a:solidFill>
                  <a:srgbClr val="800080"/>
                </a:solidFill>
                <a:cs typeface="B Titr" panose="00000700000000000000" pitchFamily="2" charset="-78"/>
              </a:rPr>
              <a:t>فعالیت2</a:t>
            </a:r>
            <a:endParaRPr lang="en-US" altLang="fa-IR" sz="2400" b="1">
              <a:solidFill>
                <a:srgbClr val="800080"/>
              </a:solidFill>
              <a:cs typeface="B Titr" panose="00000700000000000000" pitchFamily="2" charset="-78"/>
            </a:endParaRPr>
          </a:p>
        </p:txBody>
      </p:sp>
      <p:sp>
        <p:nvSpPr>
          <p:cNvPr id="18440" name="AutoShape 16"/>
          <p:cNvSpPr>
            <a:spLocks noChangeArrowheads="1"/>
          </p:cNvSpPr>
          <p:nvPr/>
        </p:nvSpPr>
        <p:spPr bwMode="auto">
          <a:xfrm>
            <a:off x="5448301" y="4941888"/>
            <a:ext cx="1439863" cy="1008062"/>
          </a:xfrm>
          <a:prstGeom prst="flowChartDecision">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rtl="1" eaLnBrk="1" fontAlgn="base" hangingPunct="1">
              <a:spcBef>
                <a:spcPct val="0"/>
              </a:spcBef>
              <a:spcAft>
                <a:spcPct val="0"/>
              </a:spcAft>
            </a:pPr>
            <a:r>
              <a:rPr lang="fa-IR" altLang="fa-IR" sz="2400" b="1">
                <a:solidFill>
                  <a:srgbClr val="800080"/>
                </a:solidFill>
                <a:cs typeface="B Titr" panose="00000700000000000000" pitchFamily="2" charset="-78"/>
              </a:rPr>
              <a:t>فعالیت3</a:t>
            </a:r>
            <a:endParaRPr lang="en-US" altLang="fa-IR" sz="2400" b="1">
              <a:solidFill>
                <a:srgbClr val="800080"/>
              </a:solidFill>
              <a:cs typeface="B Titr" panose="00000700000000000000" pitchFamily="2" charset="-78"/>
            </a:endParaRPr>
          </a:p>
        </p:txBody>
      </p:sp>
      <p:sp>
        <p:nvSpPr>
          <p:cNvPr id="18441" name="AutoShape 17"/>
          <p:cNvSpPr>
            <a:spLocks noChangeArrowheads="1"/>
          </p:cNvSpPr>
          <p:nvPr/>
        </p:nvSpPr>
        <p:spPr bwMode="auto">
          <a:xfrm>
            <a:off x="2566988" y="3141663"/>
            <a:ext cx="1008062" cy="863600"/>
          </a:xfrm>
          <a:prstGeom prst="flowChartMagneticDisk">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rtl="1" eaLnBrk="1" fontAlgn="base" hangingPunct="1">
              <a:spcBef>
                <a:spcPct val="0"/>
              </a:spcBef>
              <a:spcAft>
                <a:spcPct val="0"/>
              </a:spcAft>
            </a:pPr>
            <a:r>
              <a:rPr lang="fa-IR" altLang="fa-IR" sz="2400" b="1">
                <a:solidFill>
                  <a:srgbClr val="FF9900"/>
                </a:solidFill>
                <a:cs typeface="B Titr" panose="00000700000000000000" pitchFamily="2" charset="-78"/>
              </a:rPr>
              <a:t>محصول2</a:t>
            </a:r>
            <a:endParaRPr lang="en-US" altLang="fa-IR" sz="2400" b="1">
              <a:solidFill>
                <a:srgbClr val="FF9900"/>
              </a:solidFill>
              <a:cs typeface="B Titr" panose="00000700000000000000" pitchFamily="2" charset="-78"/>
            </a:endParaRPr>
          </a:p>
        </p:txBody>
      </p:sp>
      <p:sp>
        <p:nvSpPr>
          <p:cNvPr id="18442" name="AutoShape 18"/>
          <p:cNvSpPr>
            <a:spLocks noChangeArrowheads="1"/>
          </p:cNvSpPr>
          <p:nvPr/>
        </p:nvSpPr>
        <p:spPr bwMode="auto">
          <a:xfrm>
            <a:off x="2424113" y="4724401"/>
            <a:ext cx="1079500" cy="1008063"/>
          </a:xfrm>
          <a:prstGeom prst="cube">
            <a:avLst>
              <a:gd name="adj" fmla="val 250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rtl="1" eaLnBrk="1" fontAlgn="base" hangingPunct="1">
              <a:spcBef>
                <a:spcPct val="0"/>
              </a:spcBef>
              <a:spcAft>
                <a:spcPct val="0"/>
              </a:spcAft>
            </a:pPr>
            <a:r>
              <a:rPr lang="fa-IR" altLang="fa-IR" sz="2400" b="1">
                <a:solidFill>
                  <a:srgbClr val="FF9900"/>
                </a:solidFill>
                <a:cs typeface="B Titr" panose="00000700000000000000" pitchFamily="2" charset="-78"/>
              </a:rPr>
              <a:t>خدمت 1</a:t>
            </a:r>
            <a:endParaRPr lang="en-US" altLang="fa-IR" sz="2400" b="1">
              <a:solidFill>
                <a:srgbClr val="FF9900"/>
              </a:solidFill>
              <a:cs typeface="B Titr" panose="00000700000000000000" pitchFamily="2" charset="-78"/>
            </a:endParaRPr>
          </a:p>
        </p:txBody>
      </p:sp>
      <p:sp>
        <p:nvSpPr>
          <p:cNvPr id="18443" name="Line 19"/>
          <p:cNvSpPr>
            <a:spLocks noChangeShapeType="1"/>
          </p:cNvSpPr>
          <p:nvPr/>
        </p:nvSpPr>
        <p:spPr bwMode="auto">
          <a:xfrm flipH="1" flipV="1">
            <a:off x="6959601" y="2852739"/>
            <a:ext cx="1368425" cy="108108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r" rtl="1" fontAlgn="base">
              <a:spcBef>
                <a:spcPct val="0"/>
              </a:spcBef>
              <a:spcAft>
                <a:spcPct val="0"/>
              </a:spcAft>
            </a:pPr>
            <a:endParaRPr lang="fa-IR">
              <a:solidFill>
                <a:prstClr val="black"/>
              </a:solidFill>
              <a:latin typeface="Verdana" panose="020B0604030504040204" pitchFamily="34" charset="0"/>
              <a:cs typeface="Arial" panose="020B0604020202020204" pitchFamily="34" charset="0"/>
            </a:endParaRPr>
          </a:p>
        </p:txBody>
      </p:sp>
      <p:sp>
        <p:nvSpPr>
          <p:cNvPr id="18444" name="Line 20"/>
          <p:cNvSpPr>
            <a:spLocks noChangeShapeType="1"/>
          </p:cNvSpPr>
          <p:nvPr/>
        </p:nvSpPr>
        <p:spPr bwMode="auto">
          <a:xfrm flipH="1">
            <a:off x="6959601" y="4076700"/>
            <a:ext cx="136842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r" rtl="1" fontAlgn="base">
              <a:spcBef>
                <a:spcPct val="0"/>
              </a:spcBef>
              <a:spcAft>
                <a:spcPct val="0"/>
              </a:spcAft>
            </a:pPr>
            <a:endParaRPr lang="fa-IR">
              <a:solidFill>
                <a:prstClr val="black"/>
              </a:solidFill>
              <a:latin typeface="Verdana" panose="020B0604030504040204" pitchFamily="34" charset="0"/>
              <a:cs typeface="Arial" panose="020B0604020202020204" pitchFamily="34" charset="0"/>
            </a:endParaRPr>
          </a:p>
        </p:txBody>
      </p:sp>
      <p:sp>
        <p:nvSpPr>
          <p:cNvPr id="18445" name="Line 21"/>
          <p:cNvSpPr>
            <a:spLocks noChangeShapeType="1"/>
          </p:cNvSpPr>
          <p:nvPr/>
        </p:nvSpPr>
        <p:spPr bwMode="auto">
          <a:xfrm flipH="1">
            <a:off x="6959601" y="4221164"/>
            <a:ext cx="1368425" cy="115252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r" rtl="1" fontAlgn="base">
              <a:spcBef>
                <a:spcPct val="0"/>
              </a:spcBef>
              <a:spcAft>
                <a:spcPct val="0"/>
              </a:spcAft>
            </a:pPr>
            <a:endParaRPr lang="fa-IR">
              <a:solidFill>
                <a:prstClr val="black"/>
              </a:solidFill>
              <a:latin typeface="Verdana" panose="020B0604030504040204" pitchFamily="34" charset="0"/>
              <a:cs typeface="Arial" panose="020B0604020202020204" pitchFamily="34" charset="0"/>
            </a:endParaRPr>
          </a:p>
        </p:txBody>
      </p:sp>
      <p:sp>
        <p:nvSpPr>
          <p:cNvPr id="18446" name="Line 22"/>
          <p:cNvSpPr>
            <a:spLocks noChangeShapeType="1"/>
          </p:cNvSpPr>
          <p:nvPr/>
        </p:nvSpPr>
        <p:spPr bwMode="auto">
          <a:xfrm flipH="1" flipV="1">
            <a:off x="3719513" y="2565401"/>
            <a:ext cx="1655762" cy="1428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r" rtl="1" fontAlgn="base">
              <a:spcBef>
                <a:spcPct val="0"/>
              </a:spcBef>
              <a:spcAft>
                <a:spcPct val="0"/>
              </a:spcAft>
            </a:pPr>
            <a:endParaRPr lang="fa-IR">
              <a:solidFill>
                <a:prstClr val="black"/>
              </a:solidFill>
              <a:latin typeface="Verdana" panose="020B0604030504040204" pitchFamily="34" charset="0"/>
              <a:cs typeface="Arial" panose="020B0604020202020204" pitchFamily="34" charset="0"/>
            </a:endParaRPr>
          </a:p>
        </p:txBody>
      </p:sp>
      <p:sp>
        <p:nvSpPr>
          <p:cNvPr id="18447" name="Line 23"/>
          <p:cNvSpPr>
            <a:spLocks noChangeShapeType="1"/>
          </p:cNvSpPr>
          <p:nvPr/>
        </p:nvSpPr>
        <p:spPr bwMode="auto">
          <a:xfrm flipH="1" flipV="1">
            <a:off x="3719514" y="2781300"/>
            <a:ext cx="1800225" cy="10795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r" rtl="1" fontAlgn="base">
              <a:spcBef>
                <a:spcPct val="0"/>
              </a:spcBef>
              <a:spcAft>
                <a:spcPct val="0"/>
              </a:spcAft>
            </a:pPr>
            <a:endParaRPr lang="fa-IR">
              <a:solidFill>
                <a:prstClr val="black"/>
              </a:solidFill>
              <a:latin typeface="Verdana" panose="020B0604030504040204" pitchFamily="34" charset="0"/>
              <a:cs typeface="Arial" panose="020B0604020202020204" pitchFamily="34" charset="0"/>
            </a:endParaRPr>
          </a:p>
        </p:txBody>
      </p:sp>
      <p:sp>
        <p:nvSpPr>
          <p:cNvPr id="18448" name="Line 24"/>
          <p:cNvSpPr>
            <a:spLocks noChangeShapeType="1"/>
          </p:cNvSpPr>
          <p:nvPr/>
        </p:nvSpPr>
        <p:spPr bwMode="auto">
          <a:xfrm flipH="1">
            <a:off x="3648075" y="5445125"/>
            <a:ext cx="17272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r" rtl="1" fontAlgn="base">
              <a:spcBef>
                <a:spcPct val="0"/>
              </a:spcBef>
              <a:spcAft>
                <a:spcPct val="0"/>
              </a:spcAft>
            </a:pPr>
            <a:endParaRPr lang="fa-IR">
              <a:solidFill>
                <a:prstClr val="black"/>
              </a:solidFill>
              <a:latin typeface="Verdana" panose="020B0604030504040204" pitchFamily="34" charset="0"/>
              <a:cs typeface="Arial" panose="020B0604020202020204" pitchFamily="34" charset="0"/>
            </a:endParaRPr>
          </a:p>
        </p:txBody>
      </p:sp>
      <p:sp>
        <p:nvSpPr>
          <p:cNvPr id="18449" name="Line 26"/>
          <p:cNvSpPr>
            <a:spLocks noChangeShapeType="1"/>
          </p:cNvSpPr>
          <p:nvPr/>
        </p:nvSpPr>
        <p:spPr bwMode="auto">
          <a:xfrm flipH="1" flipV="1">
            <a:off x="3719514" y="3933825"/>
            <a:ext cx="1800225" cy="12954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r" rtl="1" fontAlgn="base">
              <a:spcBef>
                <a:spcPct val="0"/>
              </a:spcBef>
              <a:spcAft>
                <a:spcPct val="0"/>
              </a:spcAft>
            </a:pPr>
            <a:endParaRPr lang="fa-IR">
              <a:solidFill>
                <a:prstClr val="black"/>
              </a:solidFill>
              <a:latin typeface="Verdana" panose="020B0604030504040204" pitchFamily="34" charset="0"/>
              <a:cs typeface="Arial" panose="020B0604020202020204" pitchFamily="34" charset="0"/>
            </a:endParaRPr>
          </a:p>
        </p:txBody>
      </p:sp>
      <p:sp>
        <p:nvSpPr>
          <p:cNvPr id="18450" name="Line 27"/>
          <p:cNvSpPr>
            <a:spLocks noChangeShapeType="1"/>
          </p:cNvSpPr>
          <p:nvPr/>
        </p:nvSpPr>
        <p:spPr bwMode="auto">
          <a:xfrm flipH="1" flipV="1">
            <a:off x="3719513" y="3789363"/>
            <a:ext cx="1655762" cy="2159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r" rtl="1" fontAlgn="base">
              <a:spcBef>
                <a:spcPct val="0"/>
              </a:spcBef>
              <a:spcAft>
                <a:spcPct val="0"/>
              </a:spcAft>
            </a:pPr>
            <a:endParaRPr lang="fa-IR">
              <a:solidFill>
                <a:prstClr val="black"/>
              </a:solidFill>
              <a:latin typeface="Verdana" panose="020B0604030504040204" pitchFamily="34" charset="0"/>
              <a:cs typeface="Arial" panose="020B0604020202020204" pitchFamily="34" charset="0"/>
            </a:endParaRPr>
          </a:p>
        </p:txBody>
      </p:sp>
      <p:sp>
        <p:nvSpPr>
          <p:cNvPr id="18451" name="Line 28"/>
          <p:cNvSpPr>
            <a:spLocks noChangeShapeType="1"/>
          </p:cNvSpPr>
          <p:nvPr/>
        </p:nvSpPr>
        <p:spPr bwMode="auto">
          <a:xfrm flipH="1">
            <a:off x="3719513" y="2852738"/>
            <a:ext cx="1655762" cy="7921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r" rtl="1" fontAlgn="base">
              <a:spcBef>
                <a:spcPct val="0"/>
              </a:spcBef>
              <a:spcAft>
                <a:spcPct val="0"/>
              </a:spcAft>
            </a:pPr>
            <a:endParaRPr lang="fa-IR">
              <a:solidFill>
                <a:prstClr val="black"/>
              </a:solidFill>
              <a:latin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446602460"/>
      </p:ext>
    </p:extLst>
  </p:cSld>
  <p:clrMapOvr>
    <a:masterClrMapping/>
  </p:clrMapOvr>
  <p:transition>
    <p:rand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1367</TotalTime>
  <Words>2547</Words>
  <Application>Microsoft Office PowerPoint</Application>
  <PresentationFormat>Widescreen</PresentationFormat>
  <Paragraphs>171</Paragraphs>
  <Slides>33</Slides>
  <Notes>1</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33</vt:i4>
      </vt:variant>
    </vt:vector>
  </HeadingPairs>
  <TitlesOfParts>
    <vt:vector size="49" baseType="lpstr">
      <vt:lpstr>2  Nazanin</vt:lpstr>
      <vt:lpstr>2  Titr</vt:lpstr>
      <vt:lpstr>Arial</vt:lpstr>
      <vt:lpstr>B Titr</vt:lpstr>
      <vt:lpstr>Calibri</vt:lpstr>
      <vt:lpstr>Constantia</vt:lpstr>
      <vt:lpstr>Majalla UI</vt:lpstr>
      <vt:lpstr>Tahoma</vt:lpstr>
      <vt:lpstr>Times New Roman</vt:lpstr>
      <vt:lpstr>Titr</vt:lpstr>
      <vt:lpstr>Traditional Arabic</vt:lpstr>
      <vt:lpstr>Verdana</vt:lpstr>
      <vt:lpstr>Wingdings</vt:lpstr>
      <vt:lpstr>Wingdings 2</vt:lpstr>
      <vt:lpstr>Yagut</vt:lpstr>
      <vt:lpstr>Flow</vt:lpstr>
      <vt:lpstr>PowerPoint Presentation</vt:lpstr>
      <vt:lpstr>پیدایش هزینه‌یابی فعالیت‌ محور </vt:lpstr>
      <vt:lpstr>علل جذابیت و رواج سریع روش هزینه‌یابی فعالیت ‌محور</vt:lpstr>
      <vt:lpstr>علل جذابیت و رواج سریع روش هزینه‌یابی فعالیت ‌محور</vt:lpstr>
      <vt:lpstr>علل جذابیت و رواج سریع روش هزینه‌یابی فعالیت ‌محور</vt:lpstr>
      <vt:lpstr>هزینه یابی چیست؟</vt:lpstr>
      <vt:lpstr>هزینه یابی بر مبنای فعالیت چیست؟</vt:lpstr>
      <vt:lpstr>به عبارتی:</vt:lpstr>
      <vt:lpstr>مصرف منابع توسط فعالیتها      و      مصرف فعالیتها توسط محصولات</vt:lpstr>
      <vt:lpstr>اهداف سامانه هزینه‌یابی فعالیت‌محور</vt:lpstr>
      <vt:lpstr>از جمله مواردی که استفاده از این سامانه را برای شرکتها به یک معضل تبدیل می‌کند این است که:</vt:lpstr>
      <vt:lpstr>بنابراین می توان برای تصمیمگیری درخصوص اجرای این سامانه در یک شرکت، شرایطی را درنظر گرفت:</vt:lpstr>
      <vt:lpstr>به طورخلاصه مزاياي ABC شامل موارد زیر است:</vt:lpstr>
      <vt:lpstr>فرایند طراحی و اجرای سیستم هزینه‌یابی فعالیت‌محور</vt:lpstr>
      <vt:lpstr>تشکیل گروه هزینه‌یابی فعالیت محور</vt:lpstr>
      <vt:lpstr>موضوعات سازمانی</vt:lpstr>
      <vt:lpstr> شناسایی فعالیتها</vt:lpstr>
      <vt:lpstr>فعالیت چیست؟</vt:lpstr>
      <vt:lpstr> تجزیه وتحلیل فعالیتها :</vt:lpstr>
      <vt:lpstr>فعالیتهای   با   یا   بدون   ارزش‌افزوده</vt:lpstr>
      <vt:lpstr>فعالیتهای   با   یا   بدون   ارزش‌افزوده</vt:lpstr>
      <vt:lpstr>طبقه بندی فعالیتها به: اصلی ،  پشتیبانی  و  انحرافی</vt:lpstr>
      <vt:lpstr>طبقه بندی فعالیتها به:اصلی ،  پشتیبانی  و  انحرافی</vt:lpstr>
      <vt:lpstr>انتخاب محركهاي هزينه: در زير برخي مثالها در موارد انواع محركهاي هزينه كه از سوي شركتها به كار گرفته مي شود ارا ئه شده است . بيشتر محرکهای هزينه به حجم توليد، فرايند توليد، پيچيدگي فرايند توليد يا بازاريابي مربوط ميشود.</vt:lpstr>
      <vt:lpstr>PowerPoint Presentation</vt:lpstr>
      <vt:lpstr>PowerPoint Presentation</vt:lpstr>
      <vt:lpstr>در مجموع: </vt:lpstr>
      <vt:lpstr>ویژگی های سیستم Light ABC</vt:lpstr>
      <vt:lpstr>ویژگی های سیستم Light ABC(ادامه)</vt:lpstr>
      <vt:lpstr>ویژگی های سیستم Light ABC(ادامه)</vt:lpstr>
      <vt:lpstr>ویژگی های سیستم Light ABC(ادامه)</vt:lpstr>
      <vt:lpstr>ویژگی های سیستم Light ABC(ادامه)</vt:lpstr>
      <vt:lpstr>جدول معیارهای سنجش سود در سیستم Light ABC</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ziarati</dc:creator>
  <cp:lastModifiedBy>omid</cp:lastModifiedBy>
  <cp:revision>8</cp:revision>
  <dcterms:created xsi:type="dcterms:W3CDTF">2016-12-26T10:44:25Z</dcterms:created>
  <dcterms:modified xsi:type="dcterms:W3CDTF">2018-07-19T12:29:42Z</dcterms:modified>
</cp:coreProperties>
</file>