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notesMasterIdLst>
    <p:notesMasterId r:id="rId17"/>
  </p:notesMasterIdLst>
  <p:sldIdLst>
    <p:sldId id="262" r:id="rId2"/>
    <p:sldId id="264" r:id="rId3"/>
    <p:sldId id="258" r:id="rId4"/>
    <p:sldId id="259" r:id="rId5"/>
    <p:sldId id="260" r:id="rId6"/>
    <p:sldId id="272" r:id="rId7"/>
    <p:sldId id="266" r:id="rId8"/>
    <p:sldId id="269" r:id="rId9"/>
    <p:sldId id="270" r:id="rId10"/>
    <p:sldId id="278" r:id="rId11"/>
    <p:sldId id="271" r:id="rId12"/>
    <p:sldId id="279" r:id="rId13"/>
    <p:sldId id="280" r:id="rId14"/>
    <p:sldId id="277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7" d="100"/>
          <a:sy n="77" d="100"/>
        </p:scale>
        <p:origin x="161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A925C03-9731-4ECB-B16E-44F2D1CABE5A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4FC8552-E0E9-4301-BCC3-09A1957A3F0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2533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C8552-E0E9-4301-BCC3-09A1957A3F0A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12270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71F2-83C1-476E-A0C4-BE9F79099F6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3CEE-BE89-43D3-B51D-568386AB1B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5569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71F2-83C1-476E-A0C4-BE9F79099F6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3CEE-BE89-43D3-B51D-568386AB1B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683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71F2-83C1-476E-A0C4-BE9F79099F6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3CEE-BE89-43D3-B51D-568386AB1B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07190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71F2-83C1-476E-A0C4-BE9F79099F6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3CEE-BE89-43D3-B51D-568386AB1B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76494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71F2-83C1-476E-A0C4-BE9F79099F6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3CEE-BE89-43D3-B51D-568386AB1B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2154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71F2-83C1-476E-A0C4-BE9F79099F6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3CEE-BE89-43D3-B51D-568386AB1B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9986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71F2-83C1-476E-A0C4-BE9F79099F6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3CEE-BE89-43D3-B51D-568386AB1B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739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71F2-83C1-476E-A0C4-BE9F79099F6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3CEE-BE89-43D3-B51D-568386AB1B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1087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71F2-83C1-476E-A0C4-BE9F79099F6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3CEE-BE89-43D3-B51D-568386AB1B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63405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71F2-83C1-476E-A0C4-BE9F79099F6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3CEE-BE89-43D3-B51D-568386AB1B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4008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71F2-83C1-476E-A0C4-BE9F79099F6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3CEE-BE89-43D3-B51D-568386AB1B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3263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8B71F2-83C1-476E-A0C4-BE9F79099F6D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4B293CEE-BE89-43D3-B51D-568386AB1B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6955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844824"/>
            <a:ext cx="3384376" cy="264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60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/>
          <p:cNvSpPr/>
          <p:nvPr/>
        </p:nvSpPr>
        <p:spPr>
          <a:xfrm>
            <a:off x="3635896" y="476672"/>
            <a:ext cx="5184576" cy="129614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/>
              <a:t>دسته های ده تایی و یکی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996952"/>
            <a:ext cx="3740763" cy="330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52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4258" y="476672"/>
            <a:ext cx="7772400" cy="1254001"/>
          </a:xfrm>
        </p:spPr>
        <p:txBody>
          <a:bodyPr>
            <a:normAutofit/>
          </a:bodyPr>
          <a:lstStyle/>
          <a:p>
            <a:r>
              <a:rPr lang="fa-IR" sz="2400" dirty="0">
                <a:cs typeface="2  Nazanin" pitchFamily="2" charset="-78"/>
              </a:rPr>
              <a:t>برای شمارش شکل ها ،دسته های ده تایی جدا کنید و با کامل کردن جدول ،تعداد شکل هارا بنویسید.</a:t>
            </a:r>
          </a:p>
        </p:txBody>
      </p:sp>
      <p:sp>
        <p:nvSpPr>
          <p:cNvPr id="20" name="7-Point Star 19"/>
          <p:cNvSpPr/>
          <p:nvPr/>
        </p:nvSpPr>
        <p:spPr>
          <a:xfrm>
            <a:off x="3054028" y="5589240"/>
            <a:ext cx="914400" cy="914400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7</a:t>
            </a:r>
          </a:p>
        </p:txBody>
      </p:sp>
      <p:sp>
        <p:nvSpPr>
          <p:cNvPr id="21" name="7-Point Star 20"/>
          <p:cNvSpPr/>
          <p:nvPr/>
        </p:nvSpPr>
        <p:spPr>
          <a:xfrm>
            <a:off x="2006409" y="4550397"/>
            <a:ext cx="914400" cy="914400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4</a:t>
            </a:r>
          </a:p>
        </p:txBody>
      </p:sp>
      <p:sp>
        <p:nvSpPr>
          <p:cNvPr id="22" name="7-Point Star 21"/>
          <p:cNvSpPr/>
          <p:nvPr/>
        </p:nvSpPr>
        <p:spPr>
          <a:xfrm>
            <a:off x="968399" y="5503459"/>
            <a:ext cx="914400" cy="914400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3</a:t>
            </a:r>
          </a:p>
        </p:txBody>
      </p:sp>
      <p:sp>
        <p:nvSpPr>
          <p:cNvPr id="25" name="7-Point Star 24"/>
          <p:cNvSpPr/>
          <p:nvPr/>
        </p:nvSpPr>
        <p:spPr>
          <a:xfrm>
            <a:off x="1054345" y="4480001"/>
            <a:ext cx="914400" cy="914400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2</a:t>
            </a:r>
          </a:p>
        </p:txBody>
      </p:sp>
      <p:sp>
        <p:nvSpPr>
          <p:cNvPr id="26" name="7-Point Star 25"/>
          <p:cNvSpPr/>
          <p:nvPr/>
        </p:nvSpPr>
        <p:spPr>
          <a:xfrm>
            <a:off x="6291643" y="5589240"/>
            <a:ext cx="914400" cy="914400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13</a:t>
            </a:r>
          </a:p>
        </p:txBody>
      </p:sp>
      <p:sp>
        <p:nvSpPr>
          <p:cNvPr id="27" name="7-Point Star 26"/>
          <p:cNvSpPr/>
          <p:nvPr/>
        </p:nvSpPr>
        <p:spPr>
          <a:xfrm>
            <a:off x="2006409" y="5589240"/>
            <a:ext cx="914400" cy="914400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5</a:t>
            </a:r>
          </a:p>
        </p:txBody>
      </p:sp>
      <p:sp>
        <p:nvSpPr>
          <p:cNvPr id="29" name="7-Point Star 28"/>
          <p:cNvSpPr/>
          <p:nvPr/>
        </p:nvSpPr>
        <p:spPr>
          <a:xfrm>
            <a:off x="86110" y="4977337"/>
            <a:ext cx="914400" cy="914400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1</a:t>
            </a:r>
          </a:p>
        </p:txBody>
      </p:sp>
      <p:sp>
        <p:nvSpPr>
          <p:cNvPr id="30" name="7-Point Star 29"/>
          <p:cNvSpPr/>
          <p:nvPr/>
        </p:nvSpPr>
        <p:spPr>
          <a:xfrm>
            <a:off x="4229513" y="5589240"/>
            <a:ext cx="914400" cy="914400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9</a:t>
            </a:r>
          </a:p>
        </p:txBody>
      </p:sp>
      <p:sp>
        <p:nvSpPr>
          <p:cNvPr id="31" name="7-Point Star 30"/>
          <p:cNvSpPr/>
          <p:nvPr/>
        </p:nvSpPr>
        <p:spPr>
          <a:xfrm>
            <a:off x="4211960" y="4550397"/>
            <a:ext cx="914400" cy="914400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8</a:t>
            </a:r>
          </a:p>
        </p:txBody>
      </p:sp>
      <p:sp>
        <p:nvSpPr>
          <p:cNvPr id="32" name="7-Point Star 31"/>
          <p:cNvSpPr/>
          <p:nvPr/>
        </p:nvSpPr>
        <p:spPr>
          <a:xfrm>
            <a:off x="3131840" y="4526027"/>
            <a:ext cx="914400" cy="914400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6</a:t>
            </a:r>
          </a:p>
        </p:txBody>
      </p:sp>
      <p:sp>
        <p:nvSpPr>
          <p:cNvPr id="33" name="7-Point Star 32"/>
          <p:cNvSpPr/>
          <p:nvPr/>
        </p:nvSpPr>
        <p:spPr>
          <a:xfrm>
            <a:off x="5338936" y="5589240"/>
            <a:ext cx="914400" cy="914400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11</a:t>
            </a:r>
          </a:p>
        </p:txBody>
      </p:sp>
      <p:sp>
        <p:nvSpPr>
          <p:cNvPr id="34" name="7-Point Star 33"/>
          <p:cNvSpPr/>
          <p:nvPr/>
        </p:nvSpPr>
        <p:spPr>
          <a:xfrm>
            <a:off x="5338936" y="4546961"/>
            <a:ext cx="914400" cy="914400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10</a:t>
            </a:r>
          </a:p>
        </p:txBody>
      </p:sp>
      <p:sp>
        <p:nvSpPr>
          <p:cNvPr id="35" name="7-Point Star 34"/>
          <p:cNvSpPr/>
          <p:nvPr/>
        </p:nvSpPr>
        <p:spPr>
          <a:xfrm>
            <a:off x="6372200" y="4550397"/>
            <a:ext cx="914400" cy="914400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12</a:t>
            </a:r>
          </a:p>
        </p:txBody>
      </p:sp>
      <p:sp>
        <p:nvSpPr>
          <p:cNvPr id="36" name="7-Point Star 35"/>
          <p:cNvSpPr/>
          <p:nvPr/>
        </p:nvSpPr>
        <p:spPr>
          <a:xfrm>
            <a:off x="7206499" y="5102479"/>
            <a:ext cx="914400" cy="914400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14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7662293" y="2920907"/>
            <a:ext cx="0" cy="12024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51631" y="3284984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681851" y="2952677"/>
            <a:ext cx="51431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dirty="0"/>
              <a:t>یکی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39136" y="2952677"/>
            <a:ext cx="69492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dirty="0"/>
              <a:t>ده تایی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86600" y="3460358"/>
            <a:ext cx="2377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/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12360" y="3460358"/>
            <a:ext cx="38380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757302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/>
          <p:cNvSpPr/>
          <p:nvPr/>
        </p:nvSpPr>
        <p:spPr>
          <a:xfrm>
            <a:off x="3635896" y="332656"/>
            <a:ext cx="4968552" cy="172819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/>
              <a:t>جمع و تفریق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60848"/>
            <a:ext cx="4536504" cy="4566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350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124744"/>
            <a:ext cx="7485280" cy="12311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1- حاصل جمع و تفریق های زیر را با انگشتان خود به دست آورید. </a:t>
            </a:r>
          </a:p>
          <a:p>
            <a:endParaRPr lang="fa-IR" sz="2800" dirty="0">
              <a:cs typeface="B Nazanin" panose="00000400000000000000" pitchFamily="2" charset="-78"/>
            </a:endParaRPr>
          </a:p>
          <a:p>
            <a:r>
              <a:rPr lang="fa-IR" dirty="0"/>
              <a:t>                  =9-5                                  =4-2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87824" y="2924944"/>
            <a:ext cx="549811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حاصل تفریق زیر را با رسم چوب خط پیدا کنید</a:t>
            </a:r>
            <a:r>
              <a:rPr lang="fa-IR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7584" y="4437112"/>
            <a:ext cx="76328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/>
              <a:t>         =7+5                                              =8+6 </a:t>
            </a:r>
          </a:p>
        </p:txBody>
      </p:sp>
    </p:spTree>
    <p:extLst>
      <p:ext uri="{BB962C8B-B14F-4D97-AF65-F5344CB8AC3E}">
        <p14:creationId xmlns:p14="http://schemas.microsoft.com/office/powerpoint/2010/main" val="263467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92280" y="980728"/>
            <a:ext cx="1941984" cy="1008112"/>
          </a:xfrm>
        </p:spPr>
        <p:txBody>
          <a:bodyPr>
            <a:normAutofit/>
          </a:bodyPr>
          <a:lstStyle/>
          <a:p>
            <a:pPr algn="justLow"/>
            <a:r>
              <a:rPr lang="fa-IR" sz="2800" b="1" dirty="0">
                <a:solidFill>
                  <a:schemeClr val="tx1"/>
                </a:solidFill>
                <a:cs typeface="B Nazanin" panose="00000400000000000000" pitchFamily="2" charset="-78"/>
              </a:rPr>
              <a:t>مسائل زیر را حــــل کنید: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124744"/>
            <a:ext cx="6696744" cy="1440160"/>
          </a:xfrm>
        </p:spPr>
        <p:txBody>
          <a:bodyPr>
            <a:normAutofit lnSpcReduction="10000"/>
          </a:bodyPr>
          <a:lstStyle/>
          <a:p>
            <a:pPr algn="justLow"/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1</a:t>
            </a:r>
            <a:r>
              <a:rPr lang="fa-IR" sz="2400" dirty="0">
                <a:solidFill>
                  <a:schemeClr val="tx1"/>
                </a:solidFill>
                <a:cs typeface="B Nazanin" panose="00000400000000000000" pitchFamily="2" charset="-78"/>
              </a:rPr>
              <a:t>- 8 دانش آموز در کلاس بودند. 6 دانش آموز دیگر به کلاس آمدند ولی 3 نفر از کلاس رفتند. حالا چند نفر در کلاس هستند؟</a:t>
            </a:r>
            <a:br>
              <a:rPr lang="fa-IR" sz="2400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br>
              <a:rPr lang="fa-IR" sz="2400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2400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dirty="0">
                <a:solidFill>
                  <a:schemeClr val="bg1"/>
                </a:solidFill>
                <a:cs typeface="B Nazanin" panose="00000400000000000000" pitchFamily="2" charset="-78"/>
              </a:rPr>
              <a:t>11=3-6+8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3051157"/>
            <a:ext cx="655272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 rtl="1"/>
            <a:r>
              <a:rPr lang="fa-IR" sz="2400" dirty="0">
                <a:cs typeface="B Nazanin" panose="00000400000000000000" pitchFamily="2" charset="-78"/>
              </a:rPr>
              <a:t>۲- احمد 3 بسته مداد رنکی 6 تایی به رنگ زرد، سبز، آبی، قرمز، قهوه ای وسیاه داشت. او رنگ های سبز و زرد هر3 بسته را برداشت.حالا چند مدادرنگی برایش باقی مانده است؟ (این مسأله را با رسم شکل هم می توانید حل کنید)</a:t>
            </a:r>
          </a:p>
        </p:txBody>
      </p:sp>
      <p:sp>
        <p:nvSpPr>
          <p:cNvPr id="8" name="Frame 7"/>
          <p:cNvSpPr/>
          <p:nvPr/>
        </p:nvSpPr>
        <p:spPr>
          <a:xfrm>
            <a:off x="855168" y="4765794"/>
            <a:ext cx="914400" cy="914400"/>
          </a:xfrm>
          <a:prstGeom prst="fra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9" name="Frame 8"/>
          <p:cNvSpPr/>
          <p:nvPr/>
        </p:nvSpPr>
        <p:spPr>
          <a:xfrm>
            <a:off x="2123728" y="4765794"/>
            <a:ext cx="914400" cy="914400"/>
          </a:xfrm>
          <a:prstGeom prst="fra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0" name="Frame 9"/>
          <p:cNvSpPr/>
          <p:nvPr/>
        </p:nvSpPr>
        <p:spPr>
          <a:xfrm>
            <a:off x="3419872" y="4765794"/>
            <a:ext cx="914400" cy="914400"/>
          </a:xfrm>
          <a:prstGeom prst="fra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104959" y="5042974"/>
            <a:ext cx="0" cy="3600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204370" y="5038328"/>
            <a:ext cx="0" cy="36468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312368" y="5038328"/>
            <a:ext cx="0" cy="36468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475656" y="5038328"/>
            <a:ext cx="0" cy="36468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2339752" y="5042974"/>
            <a:ext cx="0" cy="37281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483768" y="5042974"/>
            <a:ext cx="0" cy="37281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580928" y="5055748"/>
            <a:ext cx="0" cy="3600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2699792" y="5032876"/>
            <a:ext cx="0" cy="3600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3635896" y="4992764"/>
            <a:ext cx="0" cy="4320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4067944" y="5043486"/>
            <a:ext cx="0" cy="38132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3755152" y="4996872"/>
            <a:ext cx="0" cy="43204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877072" y="4992071"/>
            <a:ext cx="0" cy="457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704124" y="4992071"/>
            <a:ext cx="36724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>
                <a:solidFill>
                  <a:srgbClr val="FF0000"/>
                </a:solidFill>
              </a:rPr>
              <a:t>12=4+4+4</a:t>
            </a:r>
          </a:p>
        </p:txBody>
      </p:sp>
    </p:spTree>
    <p:extLst>
      <p:ext uri="{BB962C8B-B14F-4D97-AF65-F5344CB8AC3E}">
        <p14:creationId xmlns:p14="http://schemas.microsoft.com/office/powerpoint/2010/main" val="264896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 animBg="1"/>
      <p:bldP spid="9" grpId="0" animBg="1"/>
      <p:bldP spid="10" grpId="0" animBg="1"/>
      <p:bldP spid="6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98984"/>
          </a:xfrm>
        </p:spPr>
        <p:txBody>
          <a:bodyPr>
            <a:normAutofit/>
          </a:bodyPr>
          <a:lstStyle/>
          <a:p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استفاده از کامپیوتر، پاور پوینت، عکس، فلش، دیتا و ...</a:t>
            </a:r>
          </a:p>
        </p:txBody>
      </p:sp>
      <p:sp>
        <p:nvSpPr>
          <p:cNvPr id="4" name="Cloud 3"/>
          <p:cNvSpPr/>
          <p:nvPr/>
        </p:nvSpPr>
        <p:spPr>
          <a:xfrm>
            <a:off x="2267744" y="1196752"/>
            <a:ext cx="5112568" cy="136815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/>
              <a:t>انتخاب رسانه </a:t>
            </a:r>
          </a:p>
        </p:txBody>
      </p:sp>
    </p:spTree>
    <p:extLst>
      <p:ext uri="{BB962C8B-B14F-4D97-AF65-F5344CB8AC3E}">
        <p14:creationId xmlns:p14="http://schemas.microsoft.com/office/powerpoint/2010/main" val="107411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78092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آشنایی دانش آموزان با شمارش اعداد و جمع و تفریق  </a:t>
            </a:r>
          </a:p>
        </p:txBody>
      </p:sp>
      <p:sp>
        <p:nvSpPr>
          <p:cNvPr id="5" name="Cloud 4"/>
          <p:cNvSpPr/>
          <p:nvPr/>
        </p:nvSpPr>
        <p:spPr>
          <a:xfrm>
            <a:off x="4211960" y="332656"/>
            <a:ext cx="4680520" cy="158417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/>
              <a:t>آرمان های آموزشی</a:t>
            </a:r>
          </a:p>
        </p:txBody>
      </p:sp>
    </p:spTree>
    <p:extLst>
      <p:ext uri="{BB962C8B-B14F-4D97-AF65-F5344CB8AC3E}">
        <p14:creationId xmlns:p14="http://schemas.microsoft.com/office/powerpoint/2010/main" val="375945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6368752" cy="1752600"/>
          </a:xfrm>
        </p:spPr>
        <p:txBody>
          <a:bodyPr>
            <a:normAutofit fontScale="92500" lnSpcReduction="20000"/>
          </a:bodyPr>
          <a:lstStyle/>
          <a:p>
            <a:pPr algn="justLow"/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- دانش آموزان با شمارش اعداد آشنا خواهند شد  </a:t>
            </a:r>
          </a:p>
          <a:p>
            <a:pPr algn="justLow"/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- دانش آموزان با دسته بندی ده تایی و یکی آشنا خواهند شد </a:t>
            </a:r>
          </a:p>
          <a:p>
            <a:pPr algn="justLow"/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- دانش آموزان با جمع و تفریق اعداد آشنا خواهند </a:t>
            </a:r>
          </a:p>
          <a:p>
            <a:pPr algn="justLow"/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- دانش آموزان با شمارش چندتا چند تا آشنا خواند شد </a:t>
            </a:r>
          </a:p>
          <a:p>
            <a:pPr marL="342900" indent="-342900" algn="justLow">
              <a:buFontTx/>
              <a:buChar char="-"/>
            </a:pPr>
            <a:endParaRPr lang="fa-IR" sz="2400" dirty="0">
              <a:solidFill>
                <a:schemeClr val="tx1"/>
              </a:solidFill>
            </a:endParaRPr>
          </a:p>
        </p:txBody>
      </p:sp>
      <p:sp>
        <p:nvSpPr>
          <p:cNvPr id="5" name="Cloud 4"/>
          <p:cNvSpPr/>
          <p:nvPr/>
        </p:nvSpPr>
        <p:spPr>
          <a:xfrm>
            <a:off x="4283968" y="332656"/>
            <a:ext cx="4176464" cy="134644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/>
              <a:t>هدف های جزیی</a:t>
            </a:r>
          </a:p>
        </p:txBody>
      </p:sp>
    </p:spTree>
    <p:extLst>
      <p:ext uri="{BB962C8B-B14F-4D97-AF65-F5344CB8AC3E}">
        <p14:creationId xmlns:p14="http://schemas.microsoft.com/office/powerpoint/2010/main" val="307575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6400800" cy="1752600"/>
          </a:xfrm>
        </p:spPr>
        <p:txBody>
          <a:bodyPr>
            <a:noAutofit/>
          </a:bodyPr>
          <a:lstStyle/>
          <a:p>
            <a:pPr algn="justLow"/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- دانش آموزان شمارش صحیح اعداد را می شناسند </a:t>
            </a:r>
          </a:p>
          <a:p>
            <a:pPr algn="justLow"/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- دانش آموزان ارقام ده گان و یکان را می شناسند </a:t>
            </a:r>
          </a:p>
          <a:p>
            <a:pPr algn="justLow"/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- دانش آموزان جمع اعداد را با استفاده از محور می شناسند </a:t>
            </a:r>
          </a:p>
          <a:p>
            <a:pPr algn="justLow"/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- دانش آموزان با شکل شمارش چندتایی را یاد می گیرند  </a:t>
            </a:r>
          </a:p>
        </p:txBody>
      </p:sp>
      <p:sp>
        <p:nvSpPr>
          <p:cNvPr id="5" name="Cloud 4"/>
          <p:cNvSpPr/>
          <p:nvPr/>
        </p:nvSpPr>
        <p:spPr>
          <a:xfrm>
            <a:off x="4572000" y="692696"/>
            <a:ext cx="3888432" cy="144016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/>
              <a:t>هدف های رفتاری </a:t>
            </a:r>
          </a:p>
        </p:txBody>
      </p:sp>
    </p:spTree>
    <p:extLst>
      <p:ext uri="{BB962C8B-B14F-4D97-AF65-F5344CB8AC3E}">
        <p14:creationId xmlns:p14="http://schemas.microsoft.com/office/powerpoint/2010/main" val="75143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2636912"/>
            <a:ext cx="6400800" cy="1752600"/>
          </a:xfrm>
        </p:spPr>
        <p:txBody>
          <a:bodyPr>
            <a:noAutofit/>
          </a:bodyPr>
          <a:lstStyle/>
          <a:p>
            <a:pPr algn="justLow"/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- آیا شما شمردن اعداد را یاد دارید </a:t>
            </a:r>
          </a:p>
          <a:p>
            <a:pPr algn="justLow"/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- آیا شما دسته بندی کردن اعداد را می دانید </a:t>
            </a:r>
          </a:p>
          <a:p>
            <a:pPr algn="justLow"/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- آیا شما جمع و تفریق کردن اعداد را می توانید انجام دهید   </a:t>
            </a:r>
          </a:p>
        </p:txBody>
      </p:sp>
      <p:sp>
        <p:nvSpPr>
          <p:cNvPr id="5" name="Cloud 4"/>
          <p:cNvSpPr/>
          <p:nvPr/>
        </p:nvSpPr>
        <p:spPr>
          <a:xfrm>
            <a:off x="3419872" y="764704"/>
            <a:ext cx="4680520" cy="144016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/>
              <a:t>پیش آزمون</a:t>
            </a:r>
          </a:p>
        </p:txBody>
      </p:sp>
    </p:spTree>
    <p:extLst>
      <p:ext uri="{BB962C8B-B14F-4D97-AF65-F5344CB8AC3E}">
        <p14:creationId xmlns:p14="http://schemas.microsoft.com/office/powerpoint/2010/main" val="76989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9752" y="1772816"/>
            <a:ext cx="4208512" cy="1126976"/>
          </a:xfrm>
        </p:spPr>
        <p:txBody>
          <a:bodyPr>
            <a:normAutofit/>
          </a:bodyPr>
          <a:lstStyle/>
          <a:p>
            <a:pPr algn="r"/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به تصویر با دقت نگاه کنید.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36912"/>
            <a:ext cx="3528392" cy="3274179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4850904" y="332656"/>
            <a:ext cx="3753544" cy="133214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/>
              <a:t>پیش نیاز </a:t>
            </a:r>
          </a:p>
        </p:txBody>
      </p:sp>
    </p:spTree>
    <p:extLst>
      <p:ext uri="{BB962C8B-B14F-4D97-AF65-F5344CB8AC3E}">
        <p14:creationId xmlns:p14="http://schemas.microsoft.com/office/powerpoint/2010/main" val="4857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درس 2 ریاضی پایه دوم ابتدایی</a:t>
            </a:r>
          </a:p>
        </p:txBody>
      </p:sp>
      <p:sp>
        <p:nvSpPr>
          <p:cNvPr id="5" name="Cloud 4"/>
          <p:cNvSpPr/>
          <p:nvPr/>
        </p:nvSpPr>
        <p:spPr>
          <a:xfrm>
            <a:off x="3995936" y="836712"/>
            <a:ext cx="4104456" cy="144016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/>
              <a:t>انتخاب محتوا</a:t>
            </a:r>
          </a:p>
        </p:txBody>
      </p:sp>
    </p:spTree>
    <p:extLst>
      <p:ext uri="{BB962C8B-B14F-4D97-AF65-F5344CB8AC3E}">
        <p14:creationId xmlns:p14="http://schemas.microsoft.com/office/powerpoint/2010/main" val="248319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088" y="1602283"/>
            <a:ext cx="5760640" cy="807348"/>
          </a:xfrm>
        </p:spPr>
        <p:txBody>
          <a:bodyPr>
            <a:noAutofit/>
          </a:bodyPr>
          <a:lstStyle/>
          <a:p>
            <a:pPr algn="r"/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در شکل روبه رو چند دایره است؟بشمارید و بنویسید.</a:t>
            </a:r>
          </a:p>
        </p:txBody>
      </p:sp>
      <p:sp>
        <p:nvSpPr>
          <p:cNvPr id="4" name="Flowchart: Connector 3"/>
          <p:cNvSpPr/>
          <p:nvPr/>
        </p:nvSpPr>
        <p:spPr>
          <a:xfrm rot="2887176">
            <a:off x="1839095" y="2786342"/>
            <a:ext cx="457200" cy="4572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Flowchart: Connector 4"/>
          <p:cNvSpPr/>
          <p:nvPr/>
        </p:nvSpPr>
        <p:spPr>
          <a:xfrm rot="2887176">
            <a:off x="1522692" y="3218244"/>
            <a:ext cx="457200" cy="4572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Flowchart: Connector 5"/>
          <p:cNvSpPr/>
          <p:nvPr/>
        </p:nvSpPr>
        <p:spPr>
          <a:xfrm rot="2887176">
            <a:off x="1111541" y="2858162"/>
            <a:ext cx="457200" cy="4572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Flowchart: Connector 6"/>
          <p:cNvSpPr/>
          <p:nvPr/>
        </p:nvSpPr>
        <p:spPr>
          <a:xfrm rot="2887176" flipV="1">
            <a:off x="2171935" y="3213136"/>
            <a:ext cx="457200" cy="444624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Flowchart: Connector 7"/>
          <p:cNvSpPr/>
          <p:nvPr/>
        </p:nvSpPr>
        <p:spPr>
          <a:xfrm rot="2887176">
            <a:off x="2591982" y="3572751"/>
            <a:ext cx="457200" cy="4572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Flowchart: Connector 8"/>
          <p:cNvSpPr/>
          <p:nvPr/>
        </p:nvSpPr>
        <p:spPr>
          <a:xfrm rot="2887176">
            <a:off x="749418" y="3206848"/>
            <a:ext cx="457200" cy="4572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Flowchart: Connector 9"/>
          <p:cNvSpPr/>
          <p:nvPr/>
        </p:nvSpPr>
        <p:spPr>
          <a:xfrm rot="2887176">
            <a:off x="487074" y="3697314"/>
            <a:ext cx="457200" cy="4572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Flowchart: Connector 10"/>
          <p:cNvSpPr/>
          <p:nvPr/>
        </p:nvSpPr>
        <p:spPr>
          <a:xfrm rot="2887176">
            <a:off x="379722" y="2845585"/>
            <a:ext cx="457200" cy="4572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Flowchart: Connector 11"/>
          <p:cNvSpPr/>
          <p:nvPr/>
        </p:nvSpPr>
        <p:spPr>
          <a:xfrm rot="2887176">
            <a:off x="1824439" y="3627598"/>
            <a:ext cx="457200" cy="4572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" name="Flowchart: Connector 12"/>
          <p:cNvSpPr/>
          <p:nvPr/>
        </p:nvSpPr>
        <p:spPr>
          <a:xfrm rot="2887176">
            <a:off x="1131109" y="3642902"/>
            <a:ext cx="457200" cy="4572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Flowchart: Connector 13"/>
          <p:cNvSpPr/>
          <p:nvPr/>
        </p:nvSpPr>
        <p:spPr>
          <a:xfrm rot="2887176">
            <a:off x="2591982" y="2757556"/>
            <a:ext cx="457200" cy="4572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TextBox 14"/>
          <p:cNvSpPr txBox="1"/>
          <p:nvPr/>
        </p:nvSpPr>
        <p:spPr>
          <a:xfrm>
            <a:off x="3565249" y="3170355"/>
            <a:ext cx="122413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2800" dirty="0">
                <a:solidFill>
                  <a:srgbClr val="FF0000"/>
                </a:solidFill>
              </a:rPr>
              <a:t>11 تا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5674" y="4470662"/>
            <a:ext cx="5592005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2800" dirty="0">
                <a:cs typeface="B Nazanin" panose="00000400000000000000" pitchFamily="2" charset="-78"/>
              </a:rPr>
              <a:t>از چه راهی استفاده کردید تا شمارش دایره‌ها دقیق و درست باشد؟</a:t>
            </a:r>
          </a:p>
          <a:p>
            <a:pPr algn="r"/>
            <a:r>
              <a:rPr lang="fa-IR" sz="2800" dirty="0">
                <a:cs typeface="B Nazanin" panose="00000400000000000000" pitchFamily="2" charset="-78"/>
              </a:rPr>
              <a:t>روی هر توپ یک علامت زدیم.</a:t>
            </a:r>
          </a:p>
        </p:txBody>
      </p:sp>
      <p:sp>
        <p:nvSpPr>
          <p:cNvPr id="19" name="Cloud 18"/>
          <p:cNvSpPr/>
          <p:nvPr/>
        </p:nvSpPr>
        <p:spPr>
          <a:xfrm>
            <a:off x="5364088" y="260648"/>
            <a:ext cx="3549156" cy="100811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>
                <a:solidFill>
                  <a:schemeClr val="bg1"/>
                </a:solidFill>
              </a:rPr>
              <a:t>عدد و شمارش </a:t>
            </a:r>
          </a:p>
        </p:txBody>
      </p:sp>
    </p:spTree>
    <p:extLst>
      <p:ext uri="{BB962C8B-B14F-4D97-AF65-F5344CB8AC3E}">
        <p14:creationId xmlns:p14="http://schemas.microsoft.com/office/powerpoint/2010/main" val="280186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3848" y="836712"/>
            <a:ext cx="53285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هرکدام از شکل ها چه عددی را نشان میدهد؟</a:t>
            </a:r>
          </a:p>
        </p:txBody>
      </p:sp>
      <p:sp>
        <p:nvSpPr>
          <p:cNvPr id="4" name="Rectangle 3"/>
          <p:cNvSpPr/>
          <p:nvPr/>
        </p:nvSpPr>
        <p:spPr>
          <a:xfrm>
            <a:off x="1818105" y="4857721"/>
            <a:ext cx="457200" cy="4572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3203848" y="4393982"/>
            <a:ext cx="457200" cy="4572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8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5057" y="3936782"/>
            <a:ext cx="457200" cy="4572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9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3657" y="4400521"/>
            <a:ext cx="457200" cy="4572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7</a:t>
            </a:r>
          </a:p>
        </p:txBody>
      </p:sp>
      <p:sp>
        <p:nvSpPr>
          <p:cNvPr id="8" name="Rectangle 7"/>
          <p:cNvSpPr/>
          <p:nvPr/>
        </p:nvSpPr>
        <p:spPr>
          <a:xfrm>
            <a:off x="2274460" y="4393982"/>
            <a:ext cx="457200" cy="4572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6</a:t>
            </a:r>
          </a:p>
        </p:txBody>
      </p:sp>
      <p:sp>
        <p:nvSpPr>
          <p:cNvPr id="9" name="Rectangle 8"/>
          <p:cNvSpPr/>
          <p:nvPr/>
        </p:nvSpPr>
        <p:spPr>
          <a:xfrm>
            <a:off x="2731660" y="4857721"/>
            <a:ext cx="457200" cy="4572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3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03848" y="4857721"/>
            <a:ext cx="457200" cy="4572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61048" y="4851182"/>
            <a:ext cx="457200" cy="4572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74460" y="4857721"/>
            <a:ext cx="457200" cy="4572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975248" y="3943321"/>
            <a:ext cx="457200" cy="4572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10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746648" y="3479582"/>
            <a:ext cx="457200" cy="4572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11</a:t>
            </a:r>
          </a:p>
        </p:txBody>
      </p:sp>
      <p:sp>
        <p:nvSpPr>
          <p:cNvPr id="15" name="Isosceles Triangle 14"/>
          <p:cNvSpPr/>
          <p:nvPr/>
        </p:nvSpPr>
        <p:spPr>
          <a:xfrm>
            <a:off x="5406946" y="3431161"/>
            <a:ext cx="1060704" cy="914400"/>
          </a:xfrm>
          <a:prstGeom prst="triangl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6</a:t>
            </a:r>
          </a:p>
        </p:txBody>
      </p:sp>
      <p:sp>
        <p:nvSpPr>
          <p:cNvPr id="16" name="Isosceles Triangle 15"/>
          <p:cNvSpPr/>
          <p:nvPr/>
        </p:nvSpPr>
        <p:spPr>
          <a:xfrm rot="10800000">
            <a:off x="6516216" y="4366990"/>
            <a:ext cx="1060704" cy="914400"/>
          </a:xfrm>
          <a:prstGeom prst="triangl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3</a:t>
            </a:r>
          </a:p>
        </p:txBody>
      </p:sp>
      <p:sp>
        <p:nvSpPr>
          <p:cNvPr id="17" name="Isosceles Triangle 16"/>
          <p:cNvSpPr/>
          <p:nvPr/>
        </p:nvSpPr>
        <p:spPr>
          <a:xfrm rot="10800000">
            <a:off x="5944814" y="3425721"/>
            <a:ext cx="1060704" cy="914400"/>
          </a:xfrm>
          <a:prstGeom prst="triangl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5</a:t>
            </a:r>
          </a:p>
        </p:txBody>
      </p:sp>
      <p:sp>
        <p:nvSpPr>
          <p:cNvPr id="19" name="Isosceles Triangle 18"/>
          <p:cNvSpPr/>
          <p:nvPr/>
        </p:nvSpPr>
        <p:spPr>
          <a:xfrm>
            <a:off x="6516216" y="3425721"/>
            <a:ext cx="1060704" cy="914400"/>
          </a:xfrm>
          <a:prstGeom prst="triangl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4</a:t>
            </a:r>
          </a:p>
        </p:txBody>
      </p:sp>
      <p:sp>
        <p:nvSpPr>
          <p:cNvPr id="20" name="Isosceles Triangle 19"/>
          <p:cNvSpPr/>
          <p:nvPr/>
        </p:nvSpPr>
        <p:spPr>
          <a:xfrm rot="3578230">
            <a:off x="5539163" y="4140641"/>
            <a:ext cx="1060704" cy="914400"/>
          </a:xfrm>
          <a:prstGeom prst="triangl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1</a:t>
            </a:r>
          </a:p>
        </p:txBody>
      </p:sp>
      <p:sp>
        <p:nvSpPr>
          <p:cNvPr id="21" name="Isosceles Triangle 20"/>
          <p:cNvSpPr/>
          <p:nvPr/>
        </p:nvSpPr>
        <p:spPr>
          <a:xfrm>
            <a:off x="5977104" y="4372151"/>
            <a:ext cx="1060704" cy="914400"/>
          </a:xfrm>
          <a:prstGeom prst="triangl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43657" y="5435932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/>
              <a:t>11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68884" y="5435932"/>
            <a:ext cx="72640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04668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3" grpId="0"/>
      <p:bldP spid="18" grpId="0"/>
    </p:bld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284</TotalTime>
  <Words>411</Words>
  <Application>Microsoft Office PowerPoint</Application>
  <PresentationFormat>On-screen Show (4:3)</PresentationFormat>
  <Paragraphs>78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2  Nazanin</vt:lpstr>
      <vt:lpstr>Arial</vt:lpstr>
      <vt:lpstr>B Nazanin</vt:lpstr>
      <vt:lpstr>Calibri</vt:lpstr>
      <vt:lpstr>Corbel</vt:lpstr>
      <vt:lpstr>Tahoma</vt:lpstr>
      <vt:lpstr>Wingdings 2</vt:lpstr>
      <vt:lpstr>Frame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برای شمارش شکل ها ،دسته های ده تایی جدا کنید و با کامل کردن جدول ،تعداد شکل هارا بنویسید.</vt:lpstr>
      <vt:lpstr>PowerPoint Presentation</vt:lpstr>
      <vt:lpstr>PowerPoint Presentation</vt:lpstr>
      <vt:lpstr>مسائل زیر را حــــل کنید: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طرح درس ریاضی پایه دوم ابتدایی</dc:title>
  <dc:creator>nasle-javan</dc:creator>
  <cp:lastModifiedBy>Meisam</cp:lastModifiedBy>
  <cp:revision>41</cp:revision>
  <dcterms:created xsi:type="dcterms:W3CDTF">2015-05-17T15:41:39Z</dcterms:created>
  <dcterms:modified xsi:type="dcterms:W3CDTF">2016-08-17T14:27:54Z</dcterms:modified>
</cp:coreProperties>
</file>