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1" r:id="rId1"/>
  </p:sldMasterIdLst>
  <p:notesMasterIdLst>
    <p:notesMasterId r:id="rId60"/>
  </p:notesMasterIdLst>
  <p:handoutMasterIdLst>
    <p:handoutMasterId r:id="rId61"/>
  </p:handoutMasterIdLst>
  <p:sldIdLst>
    <p:sldId id="650" r:id="rId2"/>
    <p:sldId id="651" r:id="rId3"/>
    <p:sldId id="652" r:id="rId4"/>
    <p:sldId id="653" r:id="rId5"/>
    <p:sldId id="654" r:id="rId6"/>
    <p:sldId id="655" r:id="rId7"/>
    <p:sldId id="656" r:id="rId8"/>
    <p:sldId id="657" r:id="rId9"/>
    <p:sldId id="658" r:id="rId10"/>
    <p:sldId id="659" r:id="rId11"/>
    <p:sldId id="494" r:id="rId12"/>
    <p:sldId id="490" r:id="rId13"/>
    <p:sldId id="534" r:id="rId14"/>
    <p:sldId id="491" r:id="rId15"/>
    <p:sldId id="557" r:id="rId16"/>
    <p:sldId id="535" r:id="rId17"/>
    <p:sldId id="590" r:id="rId18"/>
    <p:sldId id="591" r:id="rId19"/>
    <p:sldId id="592" r:id="rId20"/>
    <p:sldId id="593" r:id="rId21"/>
    <p:sldId id="560" r:id="rId22"/>
    <p:sldId id="561" r:id="rId23"/>
    <p:sldId id="562" r:id="rId24"/>
    <p:sldId id="634" r:id="rId25"/>
    <p:sldId id="635" r:id="rId26"/>
    <p:sldId id="636" r:id="rId27"/>
    <p:sldId id="637" r:id="rId28"/>
    <p:sldId id="638" r:id="rId29"/>
    <p:sldId id="639" r:id="rId30"/>
    <p:sldId id="640" r:id="rId31"/>
    <p:sldId id="641" r:id="rId32"/>
    <p:sldId id="642" r:id="rId33"/>
    <p:sldId id="536" r:id="rId34"/>
    <p:sldId id="554" r:id="rId35"/>
    <p:sldId id="594" r:id="rId36"/>
    <p:sldId id="610" r:id="rId37"/>
    <p:sldId id="611" r:id="rId38"/>
    <p:sldId id="595" r:id="rId39"/>
    <p:sldId id="596" r:id="rId40"/>
    <p:sldId id="612" r:id="rId41"/>
    <p:sldId id="602" r:id="rId42"/>
    <p:sldId id="603" r:id="rId43"/>
    <p:sldId id="604" r:id="rId44"/>
    <p:sldId id="605" r:id="rId45"/>
    <p:sldId id="606" r:id="rId46"/>
    <p:sldId id="607" r:id="rId47"/>
    <p:sldId id="608" r:id="rId48"/>
    <p:sldId id="609" r:id="rId49"/>
    <p:sldId id="643" r:id="rId50"/>
    <p:sldId id="644" r:id="rId51"/>
    <p:sldId id="645" r:id="rId52"/>
    <p:sldId id="646" r:id="rId53"/>
    <p:sldId id="647" r:id="rId54"/>
    <p:sldId id="648" r:id="rId55"/>
    <p:sldId id="649" r:id="rId56"/>
    <p:sldId id="586" r:id="rId57"/>
    <p:sldId id="587" r:id="rId58"/>
    <p:sldId id="660" r:id="rId59"/>
  </p:sldIdLst>
  <p:sldSz cx="9144000" cy="6858000" type="screen4x3"/>
  <p:notesSz cx="6858000" cy="9296400"/>
  <p:embeddedFontLst>
    <p:embeddedFont>
      <p:font typeface="Wingdings 3" panose="05040102010807070707" pitchFamily="18" charset="2"/>
      <p:regular r:id="rId62"/>
    </p:embeddedFont>
    <p:embeddedFont>
      <p:font typeface="SimSun" panose="02010600030101010101" pitchFamily="2" charset="-122"/>
      <p:regular r:id="rId63"/>
    </p:embeddedFont>
    <p:embeddedFont>
      <p:font typeface="SimSun" panose="02010600030101010101" pitchFamily="2" charset="-122"/>
      <p:regular r:id="rId63"/>
    </p:embeddedFont>
    <p:embeddedFont>
      <p:font typeface="Century Gothic" panose="020B0502020202020204" pitchFamily="34" charset="0"/>
      <p:regular r:id="rId64"/>
      <p:bold r:id="rId65"/>
      <p:italic r:id="rId66"/>
      <p:boldItalic r:id="rId67"/>
    </p:embeddedFont>
  </p:embeddedFontLst>
  <p:defaultTextStyle>
    <a:defPPr>
      <a:defRPr lang="en-US"/>
    </a:defPPr>
    <a:lvl1pPr algn="r" rtl="1" fontAlgn="base">
      <a:lnSpc>
        <a:spcPct val="90000"/>
      </a:lnSpc>
      <a:spcBef>
        <a:spcPct val="20000"/>
      </a:spcBef>
      <a:spcAft>
        <a:spcPct val="0"/>
      </a:spcAft>
      <a:buClr>
        <a:schemeClr val="accent2"/>
      </a:buClr>
      <a:buSzPct val="80000"/>
      <a:buFont typeface="Wingdings" pitchFamily="2" charset="2"/>
      <a:buChar char="l"/>
      <a:defRPr sz="2800" b="1" kern="1200">
        <a:solidFill>
          <a:schemeClr val="tx1"/>
        </a:solidFill>
        <a:latin typeface="Times New Roman" pitchFamily="18" charset="0"/>
        <a:ea typeface="+mn-ea"/>
        <a:cs typeface="Times New Roman" pitchFamily="18" charset="0"/>
      </a:defRPr>
    </a:lvl1pPr>
    <a:lvl2pPr marL="457200" algn="r" rtl="1" fontAlgn="base">
      <a:lnSpc>
        <a:spcPct val="90000"/>
      </a:lnSpc>
      <a:spcBef>
        <a:spcPct val="20000"/>
      </a:spcBef>
      <a:spcAft>
        <a:spcPct val="0"/>
      </a:spcAft>
      <a:buClr>
        <a:schemeClr val="accent2"/>
      </a:buClr>
      <a:buSzPct val="80000"/>
      <a:buFont typeface="Wingdings" pitchFamily="2" charset="2"/>
      <a:buChar char="l"/>
      <a:defRPr sz="2800" b="1" kern="1200">
        <a:solidFill>
          <a:schemeClr val="tx1"/>
        </a:solidFill>
        <a:latin typeface="Times New Roman" pitchFamily="18" charset="0"/>
        <a:ea typeface="+mn-ea"/>
        <a:cs typeface="Times New Roman" pitchFamily="18" charset="0"/>
      </a:defRPr>
    </a:lvl2pPr>
    <a:lvl3pPr marL="914400" algn="r" rtl="1" fontAlgn="base">
      <a:lnSpc>
        <a:spcPct val="90000"/>
      </a:lnSpc>
      <a:spcBef>
        <a:spcPct val="20000"/>
      </a:spcBef>
      <a:spcAft>
        <a:spcPct val="0"/>
      </a:spcAft>
      <a:buClr>
        <a:schemeClr val="accent2"/>
      </a:buClr>
      <a:buSzPct val="80000"/>
      <a:buFont typeface="Wingdings" pitchFamily="2" charset="2"/>
      <a:buChar char="l"/>
      <a:defRPr sz="2800" b="1" kern="1200">
        <a:solidFill>
          <a:schemeClr val="tx1"/>
        </a:solidFill>
        <a:latin typeface="Times New Roman" pitchFamily="18" charset="0"/>
        <a:ea typeface="+mn-ea"/>
        <a:cs typeface="Times New Roman" pitchFamily="18" charset="0"/>
      </a:defRPr>
    </a:lvl3pPr>
    <a:lvl4pPr marL="1371600" algn="r" rtl="1" fontAlgn="base">
      <a:lnSpc>
        <a:spcPct val="90000"/>
      </a:lnSpc>
      <a:spcBef>
        <a:spcPct val="20000"/>
      </a:spcBef>
      <a:spcAft>
        <a:spcPct val="0"/>
      </a:spcAft>
      <a:buClr>
        <a:schemeClr val="accent2"/>
      </a:buClr>
      <a:buSzPct val="80000"/>
      <a:buFont typeface="Wingdings" pitchFamily="2" charset="2"/>
      <a:buChar char="l"/>
      <a:defRPr sz="2800" b="1" kern="1200">
        <a:solidFill>
          <a:schemeClr val="tx1"/>
        </a:solidFill>
        <a:latin typeface="Times New Roman" pitchFamily="18" charset="0"/>
        <a:ea typeface="+mn-ea"/>
        <a:cs typeface="Times New Roman" pitchFamily="18" charset="0"/>
      </a:defRPr>
    </a:lvl4pPr>
    <a:lvl5pPr marL="1828800" algn="r" rtl="1" fontAlgn="base">
      <a:lnSpc>
        <a:spcPct val="90000"/>
      </a:lnSpc>
      <a:spcBef>
        <a:spcPct val="20000"/>
      </a:spcBef>
      <a:spcAft>
        <a:spcPct val="0"/>
      </a:spcAft>
      <a:buClr>
        <a:schemeClr val="accent2"/>
      </a:buClr>
      <a:buSzPct val="80000"/>
      <a:buFont typeface="Wingdings" pitchFamily="2" charset="2"/>
      <a:buChar char="l"/>
      <a:defRPr sz="2800" b="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b="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b="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b="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b="1"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7529" autoAdjust="0"/>
  </p:normalViewPr>
  <p:slideViewPr>
    <p:cSldViewPr snapToGrid="0">
      <p:cViewPr varScale="1">
        <p:scale>
          <a:sx n="70" d="100"/>
          <a:sy n="70" d="100"/>
        </p:scale>
        <p:origin x="13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lnSpc>
                <a:spcPct val="100000"/>
              </a:lnSpc>
              <a:spcBef>
                <a:spcPct val="0"/>
              </a:spcBef>
              <a:buClrTx/>
              <a:buSzTx/>
              <a:buFontTx/>
              <a:buNone/>
              <a:defRPr sz="1200" b="0" smtClean="0"/>
            </a:lvl1pPr>
          </a:lstStyle>
          <a:p>
            <a:pPr>
              <a:defRPr/>
            </a:pPr>
            <a:endParaRPr lang="en-US"/>
          </a:p>
        </p:txBody>
      </p:sp>
      <p:sp>
        <p:nvSpPr>
          <p:cNvPr id="27651" name="Rectangle 1027"/>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lnSpc>
                <a:spcPct val="100000"/>
              </a:lnSpc>
              <a:spcBef>
                <a:spcPct val="0"/>
              </a:spcBef>
              <a:buClrTx/>
              <a:buSzTx/>
              <a:buFontTx/>
              <a:buNone/>
              <a:defRPr sz="1200" b="0" smtClean="0"/>
            </a:lvl1pPr>
          </a:lstStyle>
          <a:p>
            <a:pPr>
              <a:defRPr/>
            </a:pPr>
            <a:endParaRPr lang="en-US"/>
          </a:p>
        </p:txBody>
      </p:sp>
      <p:sp>
        <p:nvSpPr>
          <p:cNvPr id="27652" name="Rectangle 1028"/>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lnSpc>
                <a:spcPct val="100000"/>
              </a:lnSpc>
              <a:spcBef>
                <a:spcPct val="0"/>
              </a:spcBef>
              <a:buClrTx/>
              <a:buSzTx/>
              <a:buFontTx/>
              <a:buNone/>
              <a:defRPr sz="1200" b="0" smtClean="0"/>
            </a:lvl1pPr>
          </a:lstStyle>
          <a:p>
            <a:pPr>
              <a:defRPr/>
            </a:pPr>
            <a:endParaRPr lang="en-US"/>
          </a:p>
        </p:txBody>
      </p:sp>
      <p:sp>
        <p:nvSpPr>
          <p:cNvPr id="27653" name="Rectangle 1029"/>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lnSpc>
                <a:spcPct val="100000"/>
              </a:lnSpc>
              <a:spcBef>
                <a:spcPct val="0"/>
              </a:spcBef>
              <a:buClrTx/>
              <a:buSzTx/>
              <a:buFontTx/>
              <a:buNone/>
              <a:defRPr sz="1200" b="0" smtClean="0"/>
            </a:lvl1pPr>
          </a:lstStyle>
          <a:p>
            <a:pPr>
              <a:defRPr/>
            </a:pPr>
            <a:fld id="{0C9F2511-880C-4B03-ADF2-201CA65AEDEE}" type="slidenum">
              <a:rPr lang="ar-SA"/>
              <a:pPr>
                <a:defRPr/>
              </a:pPr>
              <a:t>‹#›</a:t>
            </a:fld>
            <a:endParaRPr lang="en-US"/>
          </a:p>
        </p:txBody>
      </p:sp>
    </p:spTree>
    <p:extLst>
      <p:ext uri="{BB962C8B-B14F-4D97-AF65-F5344CB8AC3E}">
        <p14:creationId xmlns:p14="http://schemas.microsoft.com/office/powerpoint/2010/main" val="3942422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lnSpc>
                <a:spcPct val="100000"/>
              </a:lnSpc>
              <a:spcBef>
                <a:spcPct val="0"/>
              </a:spcBef>
              <a:buClrTx/>
              <a:buSzTx/>
              <a:buFontTx/>
              <a:buNone/>
              <a:defRPr sz="1200" b="0" smtClean="0"/>
            </a:lvl1pPr>
          </a:lstStyle>
          <a:p>
            <a:pPr>
              <a:defRPr/>
            </a:pPr>
            <a:endParaRPr lang="en-US"/>
          </a:p>
        </p:txBody>
      </p:sp>
      <p:sp>
        <p:nvSpPr>
          <p:cNvPr id="4198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lnSpc>
                <a:spcPct val="100000"/>
              </a:lnSpc>
              <a:spcBef>
                <a:spcPct val="0"/>
              </a:spcBef>
              <a:buClrTx/>
              <a:buSzTx/>
              <a:buFontTx/>
              <a:buNone/>
              <a:defRPr sz="1200" b="0" smtClean="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lnSpc>
                <a:spcPct val="100000"/>
              </a:lnSpc>
              <a:spcBef>
                <a:spcPct val="0"/>
              </a:spcBef>
              <a:buClrTx/>
              <a:buSzTx/>
              <a:buFontTx/>
              <a:buNone/>
              <a:defRPr sz="1200" b="0" smtClean="0"/>
            </a:lvl1pPr>
          </a:lstStyle>
          <a:p>
            <a:pPr>
              <a:defRPr/>
            </a:pPr>
            <a:endParaRPr lang="en-US"/>
          </a:p>
        </p:txBody>
      </p:sp>
      <p:sp>
        <p:nvSpPr>
          <p:cNvPr id="4199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lnSpc>
                <a:spcPct val="100000"/>
              </a:lnSpc>
              <a:spcBef>
                <a:spcPct val="0"/>
              </a:spcBef>
              <a:buClrTx/>
              <a:buSzTx/>
              <a:buFontTx/>
              <a:buNone/>
              <a:defRPr sz="1200" b="0" smtClean="0"/>
            </a:lvl1pPr>
          </a:lstStyle>
          <a:p>
            <a:pPr>
              <a:defRPr/>
            </a:pPr>
            <a:fld id="{59F4A752-40EB-483D-94C0-EAD321B11C72}" type="slidenum">
              <a:rPr lang="ar-SA"/>
              <a:pPr>
                <a:defRPr/>
              </a:pPr>
              <a:t>‹#›</a:t>
            </a:fld>
            <a:endParaRPr lang="en-US"/>
          </a:p>
        </p:txBody>
      </p:sp>
    </p:spTree>
    <p:extLst>
      <p:ext uri="{BB962C8B-B14F-4D97-AF65-F5344CB8AC3E}">
        <p14:creationId xmlns:p14="http://schemas.microsoft.com/office/powerpoint/2010/main" val="1886756092"/>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Wingdings" pitchFamily="2" charset="2"/>
        <a:ea typeface="+mn-ea"/>
        <a:cs typeface="Arial" charset="0"/>
      </a:defRPr>
    </a:lvl1pPr>
    <a:lvl2pPr marL="457200" algn="r" rtl="1" fontAlgn="base">
      <a:spcBef>
        <a:spcPct val="30000"/>
      </a:spcBef>
      <a:spcAft>
        <a:spcPct val="0"/>
      </a:spcAft>
      <a:defRPr sz="1200" kern="1200">
        <a:solidFill>
          <a:schemeClr val="tx1"/>
        </a:solidFill>
        <a:latin typeface="Wingdings" pitchFamily="2" charset="2"/>
        <a:ea typeface="+mn-ea"/>
        <a:cs typeface="Arial" charset="0"/>
      </a:defRPr>
    </a:lvl2pPr>
    <a:lvl3pPr marL="914400" algn="r" rtl="1" fontAlgn="base">
      <a:spcBef>
        <a:spcPct val="30000"/>
      </a:spcBef>
      <a:spcAft>
        <a:spcPct val="0"/>
      </a:spcAft>
      <a:defRPr sz="1200" kern="1200">
        <a:solidFill>
          <a:schemeClr val="tx1"/>
        </a:solidFill>
        <a:latin typeface="Wingdings" pitchFamily="2" charset="2"/>
        <a:ea typeface="+mn-ea"/>
        <a:cs typeface="Arial" charset="0"/>
      </a:defRPr>
    </a:lvl3pPr>
    <a:lvl4pPr marL="1371600" algn="r" rtl="1" fontAlgn="base">
      <a:spcBef>
        <a:spcPct val="30000"/>
      </a:spcBef>
      <a:spcAft>
        <a:spcPct val="0"/>
      </a:spcAft>
      <a:defRPr sz="1200" kern="1200">
        <a:solidFill>
          <a:schemeClr val="tx1"/>
        </a:solidFill>
        <a:latin typeface="Wingdings" pitchFamily="2" charset="2"/>
        <a:ea typeface="+mn-ea"/>
        <a:cs typeface="Arial" charset="0"/>
      </a:defRPr>
    </a:lvl4pPr>
    <a:lvl5pPr marL="1828800" algn="r" rtl="1" fontAlgn="base">
      <a:spcBef>
        <a:spcPct val="30000"/>
      </a:spcBef>
      <a:spcAft>
        <a:spcPct val="0"/>
      </a:spcAft>
      <a:defRPr sz="1200" kern="1200">
        <a:solidFill>
          <a:schemeClr val="tx1"/>
        </a:solidFill>
        <a:latin typeface="Wingdings" pitchFamily="2" charset="2"/>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BC3D07-781E-4368-A1E3-1C930B021FD0}" type="slidenum">
              <a:rPr lang="ar-SA" smtClean="0"/>
              <a:pPr>
                <a:defRPr/>
              </a:pPr>
              <a:t>‹#›</a:t>
            </a:fld>
            <a:endParaRPr lang="en-US"/>
          </a:p>
        </p:txBody>
      </p:sp>
    </p:spTree>
    <p:extLst>
      <p:ext uri="{BB962C8B-B14F-4D97-AF65-F5344CB8AC3E}">
        <p14:creationId xmlns:p14="http://schemas.microsoft.com/office/powerpoint/2010/main" val="2153814138"/>
      </p:ext>
    </p:extLst>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361753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26384093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20296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259417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641239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42164273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909D75-D42B-4D46-942A-9E4ABC22929C}" type="slidenum">
              <a:rPr lang="ar-SA" smtClean="0"/>
              <a:pPr>
                <a:defRPr/>
              </a:pPr>
              <a:t>‹#›</a:t>
            </a:fld>
            <a:endParaRPr lang="en-US"/>
          </a:p>
        </p:txBody>
      </p:sp>
    </p:spTree>
    <p:extLst>
      <p:ext uri="{BB962C8B-B14F-4D97-AF65-F5344CB8AC3E}">
        <p14:creationId xmlns:p14="http://schemas.microsoft.com/office/powerpoint/2010/main" val="408866737"/>
      </p:ext>
    </p:extLst>
  </p:cSld>
  <p:clrMapOvr>
    <a:masterClrMapping/>
  </p:clrMapOvr>
  <p:transition>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618F04-FFDA-4857-B05A-D8DC6D217637}" type="slidenum">
              <a:rPr lang="ar-SA" smtClean="0"/>
              <a:pPr>
                <a:defRPr/>
              </a:pPr>
              <a:t>‹#›</a:t>
            </a:fld>
            <a:endParaRPr lang="en-US"/>
          </a:p>
        </p:txBody>
      </p:sp>
    </p:spTree>
    <p:extLst>
      <p:ext uri="{BB962C8B-B14F-4D97-AF65-F5344CB8AC3E}">
        <p14:creationId xmlns:p14="http://schemas.microsoft.com/office/powerpoint/2010/main" val="2505878295"/>
      </p:ext>
    </p:extLst>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D5D5FF-FE1B-4D37-B56B-54D7E9F5B3C0}" type="slidenum">
              <a:rPr lang="ar-SA" smtClean="0"/>
              <a:pPr>
                <a:defRPr/>
              </a:pPr>
              <a:t>‹#›</a:t>
            </a:fld>
            <a:endParaRPr lang="en-US"/>
          </a:p>
        </p:txBody>
      </p:sp>
    </p:spTree>
    <p:extLst>
      <p:ext uri="{BB962C8B-B14F-4D97-AF65-F5344CB8AC3E}">
        <p14:creationId xmlns:p14="http://schemas.microsoft.com/office/powerpoint/2010/main" val="1739840494"/>
      </p:ext>
    </p:extLst>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1384B9-29D7-4E73-8843-F2840B4DA9FA}" type="slidenum">
              <a:rPr lang="ar-SA" smtClean="0"/>
              <a:pPr>
                <a:defRPr/>
              </a:pPr>
              <a:t>‹#›</a:t>
            </a:fld>
            <a:endParaRPr lang="en-US"/>
          </a:p>
        </p:txBody>
      </p:sp>
    </p:spTree>
    <p:extLst>
      <p:ext uri="{BB962C8B-B14F-4D97-AF65-F5344CB8AC3E}">
        <p14:creationId xmlns:p14="http://schemas.microsoft.com/office/powerpoint/2010/main" val="3035321720"/>
      </p:ext>
    </p:extLst>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56ECF0-A1A6-4310-BF1B-4343AEA3860B}" type="slidenum">
              <a:rPr lang="ar-SA" smtClean="0"/>
              <a:pPr>
                <a:defRPr/>
              </a:pPr>
              <a:t>‹#›</a:t>
            </a:fld>
            <a:endParaRPr lang="en-US"/>
          </a:p>
        </p:txBody>
      </p:sp>
    </p:spTree>
    <p:extLst>
      <p:ext uri="{BB962C8B-B14F-4D97-AF65-F5344CB8AC3E}">
        <p14:creationId xmlns:p14="http://schemas.microsoft.com/office/powerpoint/2010/main" val="3431563900"/>
      </p:ext>
    </p:extLst>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1B8FD36-E443-46D5-8860-ACE5C3B2CD8B}" type="slidenum">
              <a:rPr lang="ar-SA" smtClean="0"/>
              <a:pPr>
                <a:defRPr/>
              </a:pPr>
              <a:t>‹#›</a:t>
            </a:fld>
            <a:endParaRPr lang="en-US"/>
          </a:p>
        </p:txBody>
      </p:sp>
    </p:spTree>
    <p:extLst>
      <p:ext uri="{BB962C8B-B14F-4D97-AF65-F5344CB8AC3E}">
        <p14:creationId xmlns:p14="http://schemas.microsoft.com/office/powerpoint/2010/main" val="909188989"/>
      </p:ext>
    </p:extLst>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33899413-2132-4CE6-8B8F-854CFAAA2AB9}" type="slidenum">
              <a:rPr lang="ar-SA" smtClean="0"/>
              <a:pPr>
                <a:defRPr/>
              </a:pPr>
              <a:t>‹#›</a:t>
            </a:fld>
            <a:endParaRPr lang="en-US"/>
          </a:p>
        </p:txBody>
      </p:sp>
    </p:spTree>
    <p:extLst>
      <p:ext uri="{BB962C8B-B14F-4D97-AF65-F5344CB8AC3E}">
        <p14:creationId xmlns:p14="http://schemas.microsoft.com/office/powerpoint/2010/main" val="3588690300"/>
      </p:ext>
    </p:extLst>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EAD628C2-1B31-48D5-9D5E-55AD27567DC0}" type="slidenum">
              <a:rPr lang="ar-SA" smtClean="0"/>
              <a:pPr>
                <a:defRPr/>
              </a:pPr>
              <a:t>‹#›</a:t>
            </a:fld>
            <a:endParaRPr lang="en-US"/>
          </a:p>
        </p:txBody>
      </p:sp>
    </p:spTree>
    <p:extLst>
      <p:ext uri="{BB962C8B-B14F-4D97-AF65-F5344CB8AC3E}">
        <p14:creationId xmlns:p14="http://schemas.microsoft.com/office/powerpoint/2010/main" val="3865809655"/>
      </p:ext>
    </p:extLst>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14124A74-2802-4085-9D13-CF9D43FC628B}" type="slidenum">
              <a:rPr lang="ar-SA" smtClean="0"/>
              <a:pPr>
                <a:defRPr/>
              </a:pPr>
              <a:t>‹#›</a:t>
            </a:fld>
            <a:endParaRPr lang="en-US"/>
          </a:p>
        </p:txBody>
      </p:sp>
    </p:spTree>
    <p:extLst>
      <p:ext uri="{BB962C8B-B14F-4D97-AF65-F5344CB8AC3E}">
        <p14:creationId xmlns:p14="http://schemas.microsoft.com/office/powerpoint/2010/main" val="2132959068"/>
      </p:ext>
    </p:extLst>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924281-CB54-4B21-9AF0-17B04ED45055}" type="slidenum">
              <a:rPr lang="ar-SA" smtClean="0"/>
              <a:pPr>
                <a:defRPr/>
              </a:pPr>
              <a:t>‹#›</a:t>
            </a:fld>
            <a:endParaRPr lang="en-US"/>
          </a:p>
        </p:txBody>
      </p:sp>
    </p:spTree>
    <p:extLst>
      <p:ext uri="{BB962C8B-B14F-4D97-AF65-F5344CB8AC3E}">
        <p14:creationId xmlns:p14="http://schemas.microsoft.com/office/powerpoint/2010/main" val="4056312079"/>
      </p:ext>
    </p:extLst>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535DE9-EF85-44EE-A879-EF4CCF1FCFD8}" type="slidenum">
              <a:rPr lang="ar-SA" smtClean="0"/>
              <a:pPr>
                <a:defRPr/>
              </a:pPr>
              <a:t>‹#›</a:t>
            </a:fld>
            <a:endParaRPr lang="en-US"/>
          </a:p>
        </p:txBody>
      </p:sp>
    </p:spTree>
    <p:extLst>
      <p:ext uri="{BB962C8B-B14F-4D97-AF65-F5344CB8AC3E}">
        <p14:creationId xmlns:p14="http://schemas.microsoft.com/office/powerpoint/2010/main" val="135137567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a.wikipedia.org/wiki/%D8%A2%D8%A8_%D8%A7%D9%86%D8%A8%D8%A7%D8%B1" TargetMode="External"/><Relationship Id="rId7" Type="http://schemas.openxmlformats.org/officeDocument/2006/relationships/image" Target="../media/image2.jpeg"/><Relationship Id="rId2" Type="http://schemas.openxmlformats.org/officeDocument/2006/relationships/hyperlink" Target="http://fa.wikipedia.org/w/index.php?title=%D8%AA%D9%87%D9%88%DB%8C%D9%87&amp;action=edit&amp;redlink=1" TargetMode="External"/><Relationship Id="rId1" Type="http://schemas.openxmlformats.org/officeDocument/2006/relationships/slideLayout" Target="../slideLayouts/slideLayout2.xml"/><Relationship Id="rId6" Type="http://schemas.openxmlformats.org/officeDocument/2006/relationships/hyperlink" Target="http://fa.wikipedia.org/w/index.php?title=%D8%AA%D9%85%D8%AF%D9%86_%D8%A7%DB%8C%D8%B1%D8%A7%D9%86%DB%8C&amp;action=edit&amp;redlink=1" TargetMode="External"/><Relationship Id="rId5" Type="http://schemas.openxmlformats.org/officeDocument/2006/relationships/hyperlink" Target="http://fa.wikipedia.org/w/index.php?title=%D8%B2%DB%8C%D8%B1%D8%B2%D9%85%DB%8C%D9%86&amp;action=edit&amp;redlink=1" TargetMode="External"/><Relationship Id="rId4" Type="http://schemas.openxmlformats.org/officeDocument/2006/relationships/hyperlink" Target="http://fa.wikipedia.org/wiki/%D9%85%D8%B9%D8%AF%D9%8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fa.wikipedia.org/wiki/%DB%B2%DB%B0%DB%B0%DB%B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wikipedia.org/wiki/%D8%A7%D8%B3%D9%BE%D8%A7%D9%86%DB%8C%D8%A7" TargetMode="External"/><Relationship Id="rId2" Type="http://schemas.openxmlformats.org/officeDocument/2006/relationships/hyperlink" Target="http://fa.wikipedia.org/wiki/%D8%AF%D8%A7%D9%86%D9%85%D8%A7%D8%B1%DA%A9" TargetMode="External"/><Relationship Id="rId1" Type="http://schemas.openxmlformats.org/officeDocument/2006/relationships/slideLayout" Target="../slideLayouts/slideLayout2.xml"/><Relationship Id="rId4" Type="http://schemas.openxmlformats.org/officeDocument/2006/relationships/hyperlink" Target="http://fa.wikipedia.org/wiki/%D8%A2%D9%84%D9%85%D8%A7%D9%8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1143000"/>
          </a:xfrm>
        </p:spPr>
        <p:txBody>
          <a:bodyPr/>
          <a:lstStyle/>
          <a:p>
            <a:r>
              <a:rPr lang="fa-IR" dirty="0" smtClean="0"/>
              <a:t>به نام خدا</a:t>
            </a:r>
            <a:endParaRPr lang="fa-IR" dirty="0"/>
          </a:p>
        </p:txBody>
      </p:sp>
      <p:sp>
        <p:nvSpPr>
          <p:cNvPr id="3" name="TextBox 2"/>
          <p:cNvSpPr txBox="1"/>
          <p:nvPr/>
        </p:nvSpPr>
        <p:spPr>
          <a:xfrm>
            <a:off x="464024" y="2142699"/>
            <a:ext cx="8215952" cy="3367076"/>
          </a:xfrm>
          <a:prstGeom prst="rect">
            <a:avLst/>
          </a:prstGeom>
          <a:noFill/>
        </p:spPr>
        <p:txBody>
          <a:bodyPr wrap="square" rtlCol="1">
            <a:spAutoFit/>
          </a:bodyPr>
          <a:lstStyle/>
          <a:p>
            <a:r>
              <a:rPr lang="fa-IR" dirty="0"/>
              <a:t>اهمیت تاثیر اقلیم بر معماری،انجام مطالعات و پژوهش های جامعی را در این زمینه ایجاب می کند.بویژه در کشور ما که تنوع شرایط اقلیمی در آن کاملا مشهود </a:t>
            </a:r>
            <a:r>
              <a:rPr lang="fa-IR" dirty="0" smtClean="0"/>
              <a:t>است</a:t>
            </a:r>
          </a:p>
          <a:p>
            <a:r>
              <a:rPr lang="fa-IR" dirty="0"/>
              <a:t>معماری واقلیم، پیوندشان بیشتر به رابطه نوزاد وآغوش می ماند، یا نسبت هر رستنی با خاک ، حریم امن وبستر بالیدن. با بستگی ای تکامل آفرین؛ الهام بخش والبته ، نه محیط زا.در این معنا، آغوش، خاک واقلیم ، رابط حیات وسرزندگی ونبودشان نمود میرایی است </a:t>
            </a:r>
            <a:r>
              <a:rPr lang="fa-IR" dirty="0" smtClean="0"/>
              <a:t>.</a:t>
            </a:r>
          </a:p>
          <a:p>
            <a:endParaRPr lang="fa-IR" dirty="0"/>
          </a:p>
        </p:txBody>
      </p:sp>
    </p:spTree>
    <p:extLst>
      <p:ext uri="{BB962C8B-B14F-4D97-AF65-F5344CB8AC3E}">
        <p14:creationId xmlns:p14="http://schemas.microsoft.com/office/powerpoint/2010/main" val="95585656"/>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باد میتواند رد هر منطقه یا تغییرات زیادی ایجاد کند برای مثال باد یکیازمهم ترین عوامل در انتخاب مصالح است و در برخی از موارد اجبارا مهندسان معمار و عوامل اجرایی مجبور به تغییر مصالح ساختمانی بکار رفته رد ساخت و ساز خود میشوند تا باد به تخریب انها نپردازد . </a:t>
            </a:r>
            <a:endParaRPr lang="fa-IR" dirty="0"/>
          </a:p>
        </p:txBody>
      </p:sp>
    </p:spTree>
    <p:extLst>
      <p:ext uri="{BB962C8B-B14F-4D97-AF65-F5344CB8AC3E}">
        <p14:creationId xmlns:p14="http://schemas.microsoft.com/office/powerpoint/2010/main" val="625920045"/>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71475" y="595313"/>
            <a:ext cx="7929563" cy="4914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FontTx/>
              <a:buChar char="-"/>
            </a:pPr>
            <a:r>
              <a:rPr lang="ar-SA" sz="3200">
                <a:cs typeface="Times New Roman" pitchFamily="18" charset="0"/>
              </a:rPr>
              <a:t>ارسطو:« سالم ترین شهرها آنهایی هستند که برفراز </a:t>
            </a:r>
            <a:r>
              <a:rPr lang="fa-IR" sz="3200">
                <a:cs typeface="Times New Roman" pitchFamily="18" charset="0"/>
              </a:rPr>
              <a:t/>
            </a:r>
            <a:br>
              <a:rPr lang="fa-IR" sz="3200">
                <a:cs typeface="Times New Roman" pitchFamily="18" charset="0"/>
              </a:rPr>
            </a:br>
            <a:r>
              <a:rPr lang="fa-IR" sz="3200">
                <a:cs typeface="Times New Roman" pitchFamily="18" charset="0"/>
              </a:rPr>
              <a:t/>
            </a:r>
            <a:br>
              <a:rPr lang="fa-IR" sz="3200">
                <a:cs typeface="Times New Roman" pitchFamily="18" charset="0"/>
              </a:rPr>
            </a:br>
            <a:r>
              <a:rPr lang="ar-SA" sz="3200">
                <a:cs typeface="Times New Roman" pitchFamily="18" charset="0"/>
              </a:rPr>
              <a:t>زمینی با شیب متمایل به شرق بنا شوند تا از مزایای نسیم</a:t>
            </a:r>
            <a:r>
              <a:rPr lang="fa-IR" sz="3200">
                <a:cs typeface="Times New Roman" pitchFamily="18" charset="0"/>
              </a:rPr>
              <a:t/>
            </a:r>
            <a:br>
              <a:rPr lang="fa-IR" sz="3200">
                <a:cs typeface="Times New Roman" pitchFamily="18" charset="0"/>
              </a:rPr>
            </a:br>
            <a:r>
              <a:rPr lang="fa-IR" sz="3200">
                <a:cs typeface="Times New Roman" pitchFamily="18" charset="0"/>
              </a:rPr>
              <a:t/>
            </a:r>
            <a:br>
              <a:rPr lang="fa-IR" sz="3200">
                <a:cs typeface="Times New Roman" pitchFamily="18" charset="0"/>
              </a:rPr>
            </a:br>
            <a:r>
              <a:rPr lang="ar-SA" sz="3200">
                <a:cs typeface="Times New Roman" pitchFamily="18" charset="0"/>
              </a:rPr>
              <a:t> صبح بهره مند باشد.» </a:t>
            </a:r>
            <a:r>
              <a:rPr lang="fa-IR" sz="3200">
                <a:cs typeface="Times New Roman" pitchFamily="18" charset="0"/>
              </a:rPr>
              <a:t/>
            </a:r>
            <a:br>
              <a:rPr lang="fa-IR" sz="3200">
                <a:cs typeface="Times New Roman" pitchFamily="18" charset="0"/>
              </a:rPr>
            </a:br>
            <a:r>
              <a:rPr lang="ar-SA" sz="3200">
                <a:cs typeface="Times New Roman" pitchFamily="18" charset="0"/>
              </a:rPr>
              <a:t/>
            </a:r>
            <a:br>
              <a:rPr lang="ar-SA" sz="3200">
                <a:cs typeface="Times New Roman" pitchFamily="18" charset="0"/>
              </a:rPr>
            </a:br>
            <a:r>
              <a:rPr lang="ar-SA" sz="3200">
                <a:cs typeface="Times New Roman" pitchFamily="18" charset="0"/>
              </a:rPr>
              <a:t>-</a:t>
            </a:r>
            <a:r>
              <a:rPr lang="fa-IR" sz="3200">
                <a:cs typeface="Times New Roman" pitchFamily="18" charset="0"/>
              </a:rPr>
              <a:t> </a:t>
            </a:r>
            <a:r>
              <a:rPr lang="ar-SA" sz="3200">
                <a:cs typeface="Times New Roman" pitchFamily="18" charset="0"/>
              </a:rPr>
              <a:t>ویتوریوس:«بادهای سرد مطبوع نیست بادهای گرم </a:t>
            </a:r>
            <a:r>
              <a:rPr lang="fa-IR" sz="3200">
                <a:cs typeface="Times New Roman" pitchFamily="18" charset="0"/>
              </a:rPr>
              <a:t/>
            </a:r>
            <a:br>
              <a:rPr lang="fa-IR" sz="3200">
                <a:cs typeface="Times New Roman" pitchFamily="18" charset="0"/>
              </a:rPr>
            </a:br>
            <a:r>
              <a:rPr lang="fa-IR" sz="3200">
                <a:cs typeface="Times New Roman" pitchFamily="18" charset="0"/>
              </a:rPr>
              <a:t/>
            </a:r>
            <a:br>
              <a:rPr lang="fa-IR" sz="3200">
                <a:cs typeface="Times New Roman" pitchFamily="18" charset="0"/>
              </a:rPr>
            </a:br>
            <a:r>
              <a:rPr lang="ar-SA" sz="3200">
                <a:cs typeface="Times New Roman" pitchFamily="18" charset="0"/>
              </a:rPr>
              <a:t>مستی آفرین اند و بادهای مرطوب ناسالم اند .»</a:t>
            </a:r>
            <a:endParaRPr lang="en-US" sz="3200">
              <a:cs typeface="Times New Roman" pitchFamily="18" charset="0"/>
            </a:endParaRPr>
          </a:p>
        </p:txBody>
      </p:sp>
      <p:sp>
        <p:nvSpPr>
          <p:cNvPr id="126979" name="Rectangle 3"/>
          <p:cNvSpPr>
            <a:spLocks noGrp="1" noChangeArrowheads="1"/>
          </p:cNvSpPr>
          <p:nvPr>
            <p:ph idx="1"/>
          </p:nvPr>
        </p:nvSpPr>
        <p:spPr>
          <a:xfrm>
            <a:off x="8915400" y="7096125"/>
            <a:ext cx="228600" cy="285750"/>
          </a:xfrm>
        </p:spPr>
        <p:txBody>
          <a:bodyPr/>
          <a:lstStyle/>
          <a:p>
            <a:pPr>
              <a:lnSpc>
                <a:spcPct val="80000"/>
              </a:lnSpc>
            </a:pPr>
            <a:endParaRPr lang="en-US" sz="140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79525" y="400050"/>
            <a:ext cx="6557963" cy="828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مقدمه</a:t>
            </a:r>
            <a:endParaRPr lang="en-US">
              <a:cs typeface="Times New Roman" pitchFamily="18" charset="0"/>
            </a:endParaRPr>
          </a:p>
        </p:txBody>
      </p:sp>
      <p:sp>
        <p:nvSpPr>
          <p:cNvPr id="121859" name="Rectangle 3"/>
          <p:cNvSpPr>
            <a:spLocks noGrp="1" noChangeArrowheads="1"/>
          </p:cNvSpPr>
          <p:nvPr>
            <p:ph idx="1"/>
          </p:nvPr>
        </p:nvSpPr>
        <p:spPr>
          <a:xfrm>
            <a:off x="0" y="1049338"/>
            <a:ext cx="9064625" cy="5151437"/>
          </a:xfrm>
        </p:spPr>
        <p:txBody>
          <a:bodyPr>
            <a:normAutofit lnSpcReduction="10000"/>
          </a:bodyPr>
          <a:lstStyle/>
          <a:p>
            <a:pPr algn="r">
              <a:buFont typeface="Arial" charset="0"/>
              <a:buNone/>
            </a:pPr>
            <a:endParaRPr lang="fa-IR" sz="2800" dirty="0">
              <a:cs typeface="Arial" charset="0"/>
            </a:endParaRPr>
          </a:p>
          <a:p>
            <a:pPr algn="r">
              <a:buFont typeface="Arial" charset="0"/>
              <a:buNone/>
            </a:pPr>
            <a:r>
              <a:rPr lang="fa-IR" sz="2800" dirty="0">
                <a:cs typeface="Arial" charset="0"/>
              </a:rPr>
              <a:t>در طول سالیان متمادی نیاز روزافزونی به شناخت بهتر رفتار باد احساس شده است . هر چه بناها سبکتر و بزرگتر شده اند تاثیر و رفتار باد بر روی آنها و در اطرافشان مورد توجه بیشتری قرار گرفته است  باد نیرویی پرقدرتی است که برای بیشنه سازی جنبه های مثبت بالقوه آن در محیط مصنوع باید مهار شود . در شرایط آب و هوایی سرد از دیر باز نیروی باد را نیرو یا عامل منفی میپنداشتند . در این مناطق طراحی و جایگزینی ساختمان ها به گونه ای انجام میشد که تاثیرات منفی آن به حداقل برسد در معماری امروز با به کارگیری نیروهای طبیعی انرژی آزاد موجود در محیط به جای ایجاد مانع محیطی در برابر آن میتوان خود را در محیط آب و هوای مصنوع بیابیم .</a:t>
            </a:r>
          </a:p>
          <a:p>
            <a:pPr algn="r" rtl="1">
              <a:lnSpc>
                <a:spcPct val="80000"/>
              </a:lnSpc>
              <a:buFont typeface="Arial" charset="0"/>
              <a:buNone/>
            </a:pPr>
            <a:r>
              <a:rPr lang="fa-IR" sz="2800" dirty="0"/>
              <a:t> </a:t>
            </a:r>
            <a:endParaRPr lang="en-US" sz="28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عوامل اقلیمی</a:t>
            </a:r>
            <a:r>
              <a:rPr lang="en-US"/>
              <a:t> </a:t>
            </a:r>
          </a:p>
        </p:txBody>
      </p:sp>
      <p:sp>
        <p:nvSpPr>
          <p:cNvPr id="199683" name="Rectangle 3"/>
          <p:cNvSpPr>
            <a:spLocks noGrp="1" noChangeArrowheads="1"/>
          </p:cNvSpPr>
          <p:nvPr>
            <p:ph idx="1"/>
          </p:nvPr>
        </p:nvSpPr>
        <p:spPr/>
        <p:txBody>
          <a:bodyPr/>
          <a:lstStyle/>
          <a:p>
            <a:pPr algn="r">
              <a:buFont typeface="Arial" charset="0"/>
              <a:buNone/>
            </a:pPr>
            <a:r>
              <a:rPr lang="fa-IR">
                <a:cs typeface="Arial" charset="0"/>
              </a:rPr>
              <a:t> - تابش خورشید</a:t>
            </a:r>
          </a:p>
          <a:p>
            <a:pPr algn="r">
              <a:buFont typeface="Arial" charset="0"/>
              <a:buNone/>
            </a:pPr>
            <a:r>
              <a:rPr lang="fa-IR">
                <a:cs typeface="Arial" charset="0"/>
              </a:rPr>
              <a:t> - رطوبت هوا</a:t>
            </a:r>
          </a:p>
          <a:p>
            <a:pPr algn="r">
              <a:buFont typeface="Arial" charset="0"/>
              <a:buNone/>
            </a:pPr>
            <a:r>
              <a:rPr lang="fa-IR">
                <a:cs typeface="Arial" charset="0"/>
              </a:rPr>
              <a:t> - دمای هوا</a:t>
            </a:r>
          </a:p>
          <a:p>
            <a:pPr algn="r">
              <a:buFont typeface="Arial" charset="0"/>
              <a:buNone/>
            </a:pPr>
            <a:r>
              <a:rPr lang="fa-IR">
                <a:cs typeface="Arial" charset="0"/>
              </a:rPr>
              <a:t> -جریان هوا(باد)</a:t>
            </a:r>
            <a:endParaRPr lang="en-US">
              <a:cs typeface="Arial"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143000" y="20955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تعریف باد</a:t>
            </a:r>
            <a:endParaRPr lang="en-US">
              <a:cs typeface="Times New Roman" pitchFamily="18" charset="0"/>
            </a:endParaRPr>
          </a:p>
        </p:txBody>
      </p:sp>
      <p:sp>
        <p:nvSpPr>
          <p:cNvPr id="122883" name="Rectangle 3"/>
          <p:cNvSpPr>
            <a:spLocks noGrp="1" noChangeArrowheads="1"/>
          </p:cNvSpPr>
          <p:nvPr>
            <p:ph idx="1"/>
          </p:nvPr>
        </p:nvSpPr>
        <p:spPr>
          <a:xfrm>
            <a:off x="685800" y="1381125"/>
            <a:ext cx="7772400" cy="4714875"/>
          </a:xfrm>
        </p:spPr>
        <p:txBody>
          <a:bodyPr/>
          <a:lstStyle/>
          <a:p>
            <a:pPr algn="r">
              <a:lnSpc>
                <a:spcPct val="90000"/>
              </a:lnSpc>
              <a:buFont typeface="Arial" charset="0"/>
              <a:buNone/>
            </a:pPr>
            <a:r>
              <a:rPr lang="fa-IR" sz="2800" dirty="0">
                <a:cs typeface="Arial" charset="0"/>
              </a:rPr>
              <a:t>نیروی جوی و آب وهوایی ناشی از تابش خورشید است چون زمین انرژی خورشیدی را جذب میکند در نتیجه سطح کره زمین گرم میشود . هوای مجاور سطح زمین گرم شده به سمت بالا حرکت میکند و این باعث افت فشار میشود . از آنجا که زمین به صورت یکنواخت گرم نمیشود محدوده هایی با فشار نسبتا زیاد یا نسبتا کم در بالای سطح آن ایجاد میشود که باد نتیجه ی مستقیم این اختلاف فشار است. بدین ترتیب که هوا از نواحی دارای فشار بالابه طرف نواحی دارای فشار پایین به حرکت در میاید.</a:t>
            </a:r>
          </a:p>
          <a:p>
            <a:pPr algn="r">
              <a:lnSpc>
                <a:spcPct val="90000"/>
              </a:lnSpc>
              <a:buFont typeface="Arial" charset="0"/>
              <a:buNone/>
            </a:pPr>
            <a:endParaRPr lang="en-US" sz="2800" dirty="0">
              <a:cs typeface="Arial"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انواع باد </a:t>
            </a:r>
            <a:endParaRPr lang="en-US">
              <a:cs typeface="Times New Roman" pitchFamily="18" charset="0"/>
            </a:endParaRPr>
          </a:p>
        </p:txBody>
      </p:sp>
      <p:sp>
        <p:nvSpPr>
          <p:cNvPr id="224259" name="Rectangle 3"/>
          <p:cNvSpPr>
            <a:spLocks noGrp="1" noChangeArrowheads="1"/>
          </p:cNvSpPr>
          <p:nvPr>
            <p:ph idx="1"/>
          </p:nvPr>
        </p:nvSpPr>
        <p:spPr/>
        <p:txBody>
          <a:bodyPr/>
          <a:lstStyle/>
          <a:p>
            <a:pPr algn="r">
              <a:buFont typeface="Arial" charset="0"/>
              <a:buNone/>
            </a:pPr>
            <a:r>
              <a:rPr lang="fa-IR">
                <a:cs typeface="Arial" charset="0"/>
              </a:rPr>
              <a:t>- بادهای تجاری</a:t>
            </a:r>
          </a:p>
          <a:p>
            <a:pPr algn="r">
              <a:buFont typeface="Arial" charset="0"/>
              <a:buNone/>
            </a:pPr>
            <a:r>
              <a:rPr lang="fa-IR">
                <a:cs typeface="Arial" charset="0"/>
              </a:rPr>
              <a:t>- بادهای موسمی</a:t>
            </a:r>
          </a:p>
          <a:p>
            <a:pPr algn="r">
              <a:buFont typeface="Arial" charset="0"/>
              <a:buNone/>
            </a:pPr>
            <a:r>
              <a:rPr lang="fa-IR">
                <a:cs typeface="Arial" charset="0"/>
              </a:rPr>
              <a:t>- بادهای غربی و قطبی</a:t>
            </a:r>
          </a:p>
          <a:p>
            <a:pPr algn="r">
              <a:buFont typeface="Arial" charset="0"/>
              <a:buNone/>
            </a:pPr>
            <a:r>
              <a:rPr lang="fa-IR">
                <a:cs typeface="Arial" charset="0"/>
              </a:rPr>
              <a:t>- بادهای محلی</a:t>
            </a:r>
            <a:endParaRPr lang="en-US">
              <a:cs typeface="Arial" charset="0"/>
            </a:endParaRP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a:cs typeface="Times New Roman" pitchFamily="18" charset="0"/>
              </a:rPr>
              <a:t>عوامل تاثیر گذار باد در شکل گیری ساختمان</a:t>
            </a:r>
            <a:r>
              <a:rPr lang="ar-SA" sz="4000" b="1">
                <a:cs typeface="Times New Roman" pitchFamily="18" charset="0"/>
              </a:rPr>
              <a:t/>
            </a:r>
            <a:br>
              <a:rPr lang="ar-SA" sz="4000" b="1">
                <a:cs typeface="Times New Roman" pitchFamily="18" charset="0"/>
              </a:rPr>
            </a:br>
            <a:endParaRPr lang="en-US" sz="4000" b="1">
              <a:cs typeface="Times New Roman" pitchFamily="18" charset="0"/>
            </a:endParaRPr>
          </a:p>
        </p:txBody>
      </p:sp>
      <p:sp>
        <p:nvSpPr>
          <p:cNvPr id="200707" name="Rectangle 3"/>
          <p:cNvSpPr>
            <a:spLocks noGrp="1" noChangeArrowheads="1"/>
          </p:cNvSpPr>
          <p:nvPr>
            <p:ph idx="1"/>
          </p:nvPr>
        </p:nvSpPr>
        <p:spPr/>
        <p:txBody>
          <a:bodyPr/>
          <a:lstStyle/>
          <a:p>
            <a:pPr algn="r">
              <a:buFont typeface="Wingdings" pitchFamily="2" charset="2"/>
              <a:buNone/>
            </a:pPr>
            <a:r>
              <a:rPr lang="fa-IR">
                <a:cs typeface="Times New Roman" pitchFamily="18" charset="0"/>
              </a:rPr>
              <a:t>- </a:t>
            </a:r>
            <a:r>
              <a:rPr lang="ar-SA">
                <a:cs typeface="Times New Roman" pitchFamily="18" charset="0"/>
              </a:rPr>
              <a:t>سرعت باد</a:t>
            </a:r>
            <a:endParaRPr lang="fa-IR">
              <a:cs typeface="Times New Roman" pitchFamily="18" charset="0"/>
            </a:endParaRPr>
          </a:p>
          <a:p>
            <a:pPr algn="r">
              <a:buFont typeface="Wingdings" pitchFamily="2" charset="2"/>
              <a:buNone/>
            </a:pPr>
            <a:r>
              <a:rPr lang="fa-IR">
                <a:cs typeface="Times New Roman" pitchFamily="18" charset="0"/>
              </a:rPr>
              <a:t>- </a:t>
            </a:r>
            <a:r>
              <a:rPr lang="ar-SA">
                <a:cs typeface="Times New Roman" pitchFamily="18" charset="0"/>
              </a:rPr>
              <a:t>جهت باد</a:t>
            </a:r>
            <a:endParaRPr lang="fa-IR">
              <a:cs typeface="Times New Roman" pitchFamily="18" charset="0"/>
            </a:endParaRPr>
          </a:p>
          <a:p>
            <a:pPr algn="r">
              <a:buFont typeface="Wingdings" pitchFamily="2" charset="2"/>
              <a:buNone/>
            </a:pPr>
            <a:r>
              <a:rPr lang="fa-IR">
                <a:cs typeface="Times New Roman" pitchFamily="18" charset="0"/>
              </a:rPr>
              <a:t>- </a:t>
            </a:r>
            <a:r>
              <a:rPr lang="ar-SA">
                <a:cs typeface="Times New Roman" pitchFamily="18" charset="0"/>
              </a:rPr>
              <a:t>دمای باد</a:t>
            </a:r>
            <a:endParaRPr lang="fa-IR">
              <a:cs typeface="Times New Roman" pitchFamily="18" charset="0"/>
            </a:endParaRPr>
          </a:p>
          <a:p>
            <a:pPr algn="r">
              <a:buFont typeface="Wingdings" pitchFamily="2" charset="2"/>
              <a:buNone/>
            </a:pPr>
            <a:r>
              <a:rPr lang="ar-SA">
                <a:cs typeface="Times New Roman" pitchFamily="18" charset="0"/>
              </a:rPr>
              <a:t> </a:t>
            </a:r>
            <a:endParaRPr lang="en-US">
              <a:cs typeface="Times New Roman" pitchFamily="18" charset="0"/>
            </a:endParaRP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موارد استفاده باد در ساختمان</a:t>
            </a:r>
            <a:endParaRPr lang="en-US">
              <a:cs typeface="Times New Roman" pitchFamily="18" charset="0"/>
            </a:endParaRPr>
          </a:p>
        </p:txBody>
      </p:sp>
      <p:sp>
        <p:nvSpPr>
          <p:cNvPr id="259075" name="Rectangle 3"/>
          <p:cNvSpPr>
            <a:spLocks noGrp="1" noChangeArrowheads="1"/>
          </p:cNvSpPr>
          <p:nvPr>
            <p:ph idx="1"/>
          </p:nvPr>
        </p:nvSpPr>
        <p:spPr/>
        <p:txBody>
          <a:bodyPr/>
          <a:lstStyle/>
          <a:p>
            <a:pPr algn="r">
              <a:buFont typeface="Arial" charset="0"/>
              <a:buNone/>
            </a:pPr>
            <a:r>
              <a:rPr lang="fa-IR">
                <a:cs typeface="Arial" charset="0"/>
              </a:rPr>
              <a:t>- سرمایش</a:t>
            </a:r>
          </a:p>
          <a:p>
            <a:pPr algn="r">
              <a:buFont typeface="Arial" charset="0"/>
              <a:buNone/>
            </a:pPr>
            <a:r>
              <a:rPr lang="fa-IR">
                <a:cs typeface="Arial" charset="0"/>
              </a:rPr>
              <a:t>- تهویه</a:t>
            </a:r>
          </a:p>
          <a:p>
            <a:pPr algn="r">
              <a:buFont typeface="Arial" charset="0"/>
              <a:buNone/>
            </a:pPr>
            <a:r>
              <a:rPr lang="fa-IR">
                <a:cs typeface="Arial" charset="0"/>
              </a:rPr>
              <a:t>- تامین برق</a:t>
            </a:r>
            <a:endParaRPr lang="en-US">
              <a:cs typeface="Arial" charset="0"/>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900113" y="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بادگیر</a:t>
            </a:r>
            <a:endParaRPr lang="en-US">
              <a:cs typeface="Times New Roman" pitchFamily="18" charset="0"/>
            </a:endParaRPr>
          </a:p>
        </p:txBody>
      </p:sp>
      <p:sp>
        <p:nvSpPr>
          <p:cNvPr id="260099" name="Rectangle 3"/>
          <p:cNvSpPr>
            <a:spLocks noGrp="1" noChangeArrowheads="1"/>
          </p:cNvSpPr>
          <p:nvPr>
            <p:ph idx="1"/>
          </p:nvPr>
        </p:nvSpPr>
        <p:spPr>
          <a:xfrm>
            <a:off x="0" y="1109663"/>
            <a:ext cx="9144000" cy="4114800"/>
          </a:xfrm>
        </p:spPr>
        <p:txBody>
          <a:bodyPr/>
          <a:lstStyle/>
          <a:p>
            <a:pPr algn="r">
              <a:lnSpc>
                <a:spcPct val="90000"/>
              </a:lnSpc>
              <a:buFont typeface="Arial" charset="0"/>
              <a:buNone/>
            </a:pPr>
            <a:r>
              <a:rPr lang="fa-IR" b="1">
                <a:cs typeface="Arial" charset="0"/>
              </a:rPr>
              <a:t>بادگیر</a:t>
            </a:r>
            <a:r>
              <a:rPr lang="fa-IR">
                <a:cs typeface="Arial" charset="0"/>
              </a:rPr>
              <a:t>، برج‌هایی که در ایران برای </a:t>
            </a:r>
            <a:r>
              <a:rPr lang="fa-IR">
                <a:solidFill>
                  <a:srgbClr val="FFCC00"/>
                </a:solidFill>
                <a:cs typeface="Arial" charset="0"/>
                <a:hlinkClick r:id="rId2" tooltip="تهویه (صفحه وجود ندارد)"/>
              </a:rPr>
              <a:t>تهویه</a:t>
            </a:r>
            <a:r>
              <a:rPr lang="fa-IR">
                <a:cs typeface="Arial" charset="0"/>
              </a:rPr>
              <a:t> بر بام خانه‌ها ساخته می‌شود. بادگیر را همچنین بالای </a:t>
            </a:r>
            <a:r>
              <a:rPr lang="fa-IR">
                <a:cs typeface="Arial" charset="0"/>
                <a:hlinkClick r:id="rId3" tooltip="آب انبار"/>
              </a:rPr>
              <a:t>آب انبارها</a:t>
            </a:r>
            <a:r>
              <a:rPr lang="fa-IR">
                <a:cs typeface="Arial" charset="0"/>
              </a:rPr>
              <a:t> و دهانهٔ </a:t>
            </a:r>
            <a:r>
              <a:rPr lang="fa-IR">
                <a:cs typeface="Arial" charset="0"/>
                <a:hlinkClick r:id="rId4" tooltip="معدن"/>
              </a:rPr>
              <a:t>معدن‌ها</a:t>
            </a:r>
            <a:r>
              <a:rPr lang="fa-IR">
                <a:cs typeface="Arial" charset="0"/>
              </a:rPr>
              <a:t> برای تهویه می‌سازند. در خانه‌ها هوای خنک از بادگیر، که نوع ابتدایی تهویهٔ مطبوع به شمار می‌رود،</a:t>
            </a:r>
          </a:p>
          <a:p>
            <a:pPr algn="r">
              <a:lnSpc>
                <a:spcPct val="90000"/>
              </a:lnSpc>
              <a:buFont typeface="Arial" charset="0"/>
              <a:buNone/>
            </a:pPr>
            <a:r>
              <a:rPr lang="fa-IR">
                <a:cs typeface="Arial" charset="0"/>
              </a:rPr>
              <a:t> به اتاق‌های طبقهٔ همکف یا</a:t>
            </a:r>
          </a:p>
          <a:p>
            <a:pPr algn="r">
              <a:lnSpc>
                <a:spcPct val="90000"/>
              </a:lnSpc>
              <a:buFont typeface="Arial" charset="0"/>
              <a:buNone/>
            </a:pPr>
            <a:r>
              <a:rPr lang="fa-IR">
                <a:cs typeface="Arial" charset="0"/>
              </a:rPr>
              <a:t> </a:t>
            </a:r>
            <a:r>
              <a:rPr lang="fa-IR">
                <a:cs typeface="Arial" charset="0"/>
                <a:hlinkClick r:id="rId5" tooltip="زیرزمین (صفحه وجود ندارد)"/>
              </a:rPr>
              <a:t>زیرزمین‌ها</a:t>
            </a:r>
            <a:r>
              <a:rPr lang="fa-IR">
                <a:cs typeface="Arial" charset="0"/>
              </a:rPr>
              <a:t> فرستاده می‌شود.</a:t>
            </a:r>
          </a:p>
          <a:p>
            <a:pPr algn="r">
              <a:lnSpc>
                <a:spcPct val="90000"/>
              </a:lnSpc>
              <a:buFont typeface="Arial" charset="0"/>
              <a:buNone/>
            </a:pPr>
            <a:r>
              <a:rPr lang="fa-IR">
                <a:cs typeface="Arial" charset="0"/>
              </a:rPr>
              <a:t> بادگیر از مظاهر و سمبل‌های</a:t>
            </a:r>
          </a:p>
          <a:p>
            <a:pPr algn="r">
              <a:lnSpc>
                <a:spcPct val="90000"/>
              </a:lnSpc>
              <a:buFont typeface="Arial" charset="0"/>
              <a:buNone/>
            </a:pPr>
            <a:r>
              <a:rPr lang="fa-IR">
                <a:cs typeface="Arial" charset="0"/>
              </a:rPr>
              <a:t> </a:t>
            </a:r>
            <a:r>
              <a:rPr lang="fa-IR">
                <a:cs typeface="Arial" charset="0"/>
                <a:hlinkClick r:id="rId6" tooltip="تمدن ایرانی (صفحه وجود ندارد)"/>
              </a:rPr>
              <a:t>تمدن ایرانی</a:t>
            </a:r>
            <a:r>
              <a:rPr lang="fa-IR">
                <a:cs typeface="Arial" charset="0"/>
              </a:rPr>
              <a:t> است.</a:t>
            </a:r>
            <a:endParaRPr lang="en-US">
              <a:cs typeface="Arial" charset="0"/>
            </a:endParaRPr>
          </a:p>
        </p:txBody>
      </p:sp>
      <p:pic>
        <p:nvPicPr>
          <p:cNvPr id="260100" name="Picture 4" descr="dolataba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3028950"/>
            <a:ext cx="5105400" cy="382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flipV="1">
            <a:off x="9121775" y="-661988"/>
            <a:ext cx="42863" cy="42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61123" name="Rectangle 3"/>
          <p:cNvSpPr>
            <a:spLocks noGrp="1" noChangeArrowheads="1"/>
          </p:cNvSpPr>
          <p:nvPr>
            <p:ph idx="1"/>
          </p:nvPr>
        </p:nvSpPr>
        <p:spPr>
          <a:xfrm>
            <a:off x="9101138" y="-547688"/>
            <a:ext cx="42862" cy="57150"/>
          </a:xfrm>
        </p:spPr>
        <p:txBody>
          <a:bodyPr>
            <a:normAutofit fontScale="25000" lnSpcReduction="20000"/>
          </a:bodyPr>
          <a:lstStyle/>
          <a:p>
            <a:pPr>
              <a:lnSpc>
                <a:spcPct val="80000"/>
              </a:lnSpc>
            </a:pPr>
            <a:endParaRPr lang="en-US" sz="800"/>
          </a:p>
        </p:txBody>
      </p:sp>
      <p:pic>
        <p:nvPicPr>
          <p:cNvPr id="261124" name="Picture 4" descr="370px-%D8%A8%D8%A7%D8%AF%DA%AF%DB%8C%D8%B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4975" y="1030288"/>
            <a:ext cx="5238750" cy="498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معماری و باد </a:t>
            </a:r>
            <a:endParaRPr lang="fa-IR" dirty="0"/>
          </a:p>
        </p:txBody>
      </p:sp>
      <p:sp>
        <p:nvSpPr>
          <p:cNvPr id="3" name="Content Placeholder 2"/>
          <p:cNvSpPr>
            <a:spLocks noGrp="1"/>
          </p:cNvSpPr>
          <p:nvPr>
            <p:ph idx="1"/>
          </p:nvPr>
        </p:nvSpPr>
        <p:spPr/>
        <p:txBody>
          <a:bodyPr/>
          <a:lstStyle/>
          <a:p>
            <a:r>
              <a:rPr lang="fa-IR" dirty="0" smtClean="0"/>
              <a:t>با توجه به اینکه باد همواره به عنوان یکی از عوامل تاثیر گذار در معماری و سایر رشته ها مورد بررسی قرار گرفته است و در ایران نیز این عنصر طبیعی در موارد مختلف بی تاثیر نبوده است و در نقاط مختلف همچون یزد و ... با توجه به جهت وزش باد و سایر عوامل وابسته دست به ساخت و ساز میزنند پس این موضوع را مورد بررسی قرار دادیم . </a:t>
            </a:r>
            <a:endParaRPr lang="fa-IR" dirty="0"/>
          </a:p>
        </p:txBody>
      </p:sp>
    </p:spTree>
    <p:extLst>
      <p:ext uri="{BB962C8B-B14F-4D97-AF65-F5344CB8AC3E}">
        <p14:creationId xmlns:p14="http://schemas.microsoft.com/office/powerpoint/2010/main" val="741837416"/>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flipH="1" flipV="1">
            <a:off x="9144000" y="-333375"/>
            <a:ext cx="114300" cy="42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62147" name="Rectangle 3"/>
          <p:cNvSpPr>
            <a:spLocks noGrp="1" noChangeArrowheads="1"/>
          </p:cNvSpPr>
          <p:nvPr>
            <p:ph idx="1"/>
          </p:nvPr>
        </p:nvSpPr>
        <p:spPr>
          <a:xfrm>
            <a:off x="8948738" y="-647700"/>
            <a:ext cx="390525" cy="79375"/>
          </a:xfrm>
        </p:spPr>
        <p:txBody>
          <a:bodyPr>
            <a:normAutofit fontScale="25000" lnSpcReduction="20000"/>
          </a:bodyPr>
          <a:lstStyle/>
          <a:p>
            <a:pPr>
              <a:lnSpc>
                <a:spcPct val="80000"/>
              </a:lnSpc>
            </a:pPr>
            <a:endParaRPr lang="en-US" sz="800"/>
          </a:p>
        </p:txBody>
      </p:sp>
      <p:pic>
        <p:nvPicPr>
          <p:cNvPr id="262148" name="Picture 4" descr="home2-z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41525" y="741363"/>
            <a:ext cx="5186363" cy="518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z="4000">
                <a:cs typeface="Arial" charset="0"/>
              </a:rPr>
              <a:t>تهویه( هواکشی )</a:t>
            </a:r>
            <a:br>
              <a:rPr lang="fa-IR" sz="4000">
                <a:cs typeface="Arial" charset="0"/>
              </a:rPr>
            </a:br>
            <a:endParaRPr lang="en-US" sz="4000">
              <a:cs typeface="Arial" charset="0"/>
            </a:endParaRPr>
          </a:p>
        </p:txBody>
      </p:sp>
      <p:sp>
        <p:nvSpPr>
          <p:cNvPr id="227331" name="Rectangle 3"/>
          <p:cNvSpPr>
            <a:spLocks noGrp="1" noChangeArrowheads="1"/>
          </p:cNvSpPr>
          <p:nvPr>
            <p:ph idx="1"/>
          </p:nvPr>
        </p:nvSpPr>
        <p:spPr>
          <a:xfrm>
            <a:off x="0" y="1981200"/>
            <a:ext cx="8458200" cy="4114800"/>
          </a:xfrm>
        </p:spPr>
        <p:txBody>
          <a:bodyPr/>
          <a:lstStyle/>
          <a:p>
            <a:pPr algn="r">
              <a:lnSpc>
                <a:spcPct val="90000"/>
              </a:lnSpc>
              <a:buFont typeface="Arial" charset="0"/>
              <a:buNone/>
            </a:pPr>
            <a:r>
              <a:rPr lang="fa-IR" sz="2800">
                <a:cs typeface="Arial" charset="0"/>
              </a:rPr>
              <a:t>هنگامی که باد در اطراف یک ساختمان جریان میابد باعث تهویه طبیعی میشود و میتواند در راههای مختلفی به کار گرفته شود .باد خان ها را میتوان برای بیرون راندن هوا از ساختمان و به دنبال آن فراهم شرایطی جهت ایجاد یک جریان طبیعی هوا مورد استفاده قرار داد . باد خورها میتوانند هوای بیرونی را جمع کرده آن را در فضای داخلی ساختمان رها کنند . ترکیبی از بادخان ها و باد خورها نیز میتواند به شکل طبیعی شرایط دریافت و بیرون راندن هوا را ایجاد نماید.</a:t>
            </a:r>
          </a:p>
          <a:p>
            <a:pPr algn="r">
              <a:lnSpc>
                <a:spcPct val="90000"/>
              </a:lnSpc>
              <a:buFont typeface="Arial" charset="0"/>
              <a:buNone/>
            </a:pPr>
            <a:endParaRPr lang="en-US" sz="2800">
              <a:cs typeface="Arial" charset="0"/>
            </a:endParaRPr>
          </a:p>
          <a:p>
            <a:pPr>
              <a:lnSpc>
                <a:spcPct val="90000"/>
              </a:lnSpc>
              <a:buFont typeface="Arial" charset="0"/>
              <a:buNone/>
            </a:pPr>
            <a:endParaRPr lang="en-US" sz="2800"/>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14325" y="-876300"/>
            <a:ext cx="314325" cy="204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28355" name="Rectangle 3"/>
          <p:cNvSpPr>
            <a:spLocks noGrp="1" noChangeArrowheads="1"/>
          </p:cNvSpPr>
          <p:nvPr>
            <p:ph idx="1"/>
          </p:nvPr>
        </p:nvSpPr>
        <p:spPr>
          <a:xfrm>
            <a:off x="0" y="-862013"/>
            <a:ext cx="200025" cy="57150"/>
          </a:xfrm>
        </p:spPr>
        <p:txBody>
          <a:bodyPr>
            <a:normAutofit fontScale="25000" lnSpcReduction="20000"/>
          </a:bodyPr>
          <a:lstStyle/>
          <a:p>
            <a:pPr>
              <a:lnSpc>
                <a:spcPct val="80000"/>
              </a:lnSpc>
            </a:pPr>
            <a:endParaRPr lang="en-US" sz="800"/>
          </a:p>
        </p:txBody>
      </p:sp>
      <p:sp>
        <p:nvSpPr>
          <p:cNvPr id="228356" name="Rectangle 4"/>
          <p:cNvSpPr>
            <a:spLocks noChangeArrowheads="1"/>
          </p:cNvSpPr>
          <p:nvPr/>
        </p:nvSpPr>
        <p:spPr bwMode="auto">
          <a:xfrm>
            <a:off x="1371600" y="2936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rtl="0" eaLnBrk="0" hangingPunct="0">
              <a:lnSpc>
                <a:spcPct val="100000"/>
              </a:lnSpc>
              <a:spcBef>
                <a:spcPct val="0"/>
              </a:spcBef>
              <a:buClrTx/>
              <a:buSzTx/>
              <a:buFontTx/>
              <a:buNone/>
            </a:pPr>
            <a:r>
              <a:rPr lang="fa-IR" sz="5400" b="0">
                <a:solidFill>
                  <a:schemeClr val="tx2"/>
                </a:solidFill>
                <a:cs typeface="Arial" charset="0"/>
              </a:rPr>
              <a:t>انواع بادخان ها</a:t>
            </a:r>
            <a:endParaRPr lang="en-US" sz="5400" b="0">
              <a:solidFill>
                <a:schemeClr val="tx2"/>
              </a:solidFill>
              <a:cs typeface="Arial" charset="0"/>
            </a:endParaRPr>
          </a:p>
        </p:txBody>
      </p:sp>
      <p:sp>
        <p:nvSpPr>
          <p:cNvPr id="228357" name="Rectangle 5"/>
          <p:cNvSpPr>
            <a:spLocks noChangeArrowheads="1"/>
          </p:cNvSpPr>
          <p:nvPr/>
        </p:nvSpPr>
        <p:spPr bwMode="auto">
          <a:xfrm>
            <a:off x="1150938" y="16160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rtl="0" eaLnBrk="0" hangingPunct="0">
              <a:lnSpc>
                <a:spcPct val="100000"/>
              </a:lnSpc>
              <a:buFont typeface="Arial" charset="0"/>
              <a:buChar char="l"/>
            </a:pPr>
            <a:endParaRPr lang="fa-IR" sz="4000" b="0">
              <a:latin typeface="Wingdings" pitchFamily="2" charset="2"/>
              <a:cs typeface="Arial" charset="0"/>
            </a:endParaRPr>
          </a:p>
          <a:p>
            <a:pPr marL="342900" indent="-342900" rtl="0" eaLnBrk="0" hangingPunct="0">
              <a:lnSpc>
                <a:spcPct val="100000"/>
              </a:lnSpc>
              <a:buFont typeface="Arial" charset="0"/>
              <a:buNone/>
            </a:pPr>
            <a:r>
              <a:rPr lang="fa-IR" sz="3200" b="0">
                <a:latin typeface="Wingdings" pitchFamily="2" charset="2"/>
                <a:cs typeface="Arial" charset="0"/>
              </a:rPr>
              <a:t>ساختار قائم</a:t>
            </a:r>
          </a:p>
          <a:p>
            <a:pPr marL="342900" indent="-342900" rtl="0" eaLnBrk="0" hangingPunct="0">
              <a:lnSpc>
                <a:spcPct val="100000"/>
              </a:lnSpc>
              <a:buFont typeface="Arial" charset="0"/>
              <a:buNone/>
            </a:pPr>
            <a:endParaRPr lang="fa-IR" sz="3200" b="0">
              <a:latin typeface="Wingdings" pitchFamily="2" charset="2"/>
              <a:cs typeface="Arial" charset="0"/>
            </a:endParaRPr>
          </a:p>
          <a:p>
            <a:pPr marL="342900" indent="-342900" rtl="0" eaLnBrk="0" hangingPunct="0">
              <a:lnSpc>
                <a:spcPct val="100000"/>
              </a:lnSpc>
              <a:buFont typeface="Arial" charset="0"/>
              <a:buNone/>
            </a:pPr>
            <a:endParaRPr lang="fa-IR" sz="3200" b="0">
              <a:latin typeface="Wingdings" pitchFamily="2" charset="2"/>
              <a:cs typeface="Arial" charset="0"/>
            </a:endParaRPr>
          </a:p>
          <a:p>
            <a:pPr marL="342900" indent="-342900" rtl="0" eaLnBrk="0" hangingPunct="0">
              <a:lnSpc>
                <a:spcPct val="100000"/>
              </a:lnSpc>
              <a:buFont typeface="Arial" charset="0"/>
              <a:buNone/>
            </a:pPr>
            <a:r>
              <a:rPr lang="fa-IR" sz="3200" b="0">
                <a:latin typeface="Wingdings" pitchFamily="2" charset="2"/>
                <a:cs typeface="Arial" charset="0"/>
              </a:rPr>
              <a:t>   </a:t>
            </a:r>
          </a:p>
          <a:p>
            <a:pPr marL="342900" indent="-342900" rtl="0" eaLnBrk="0" hangingPunct="0">
              <a:lnSpc>
                <a:spcPct val="100000"/>
              </a:lnSpc>
              <a:buFont typeface="Arial" charset="0"/>
              <a:buNone/>
            </a:pPr>
            <a:r>
              <a:rPr lang="fa-IR" sz="3200" b="0">
                <a:latin typeface="Wingdings" pitchFamily="2" charset="2"/>
                <a:cs typeface="Arial" charset="0"/>
              </a:rPr>
              <a:t>بادخان زانو دار</a:t>
            </a:r>
          </a:p>
          <a:p>
            <a:pPr marL="342900" indent="-342900" rtl="0" eaLnBrk="0" hangingPunct="0">
              <a:lnSpc>
                <a:spcPct val="100000"/>
              </a:lnSpc>
              <a:buFont typeface="Arial" charset="0"/>
              <a:buChar char="l"/>
            </a:pPr>
            <a:endParaRPr lang="fa-IR" sz="3200" b="0">
              <a:latin typeface="Wingdings" pitchFamily="2" charset="2"/>
              <a:cs typeface="Arial" charset="0"/>
            </a:endParaRPr>
          </a:p>
          <a:p>
            <a:pPr marL="342900" indent="-342900" rtl="0" eaLnBrk="0" hangingPunct="0">
              <a:lnSpc>
                <a:spcPct val="100000"/>
              </a:lnSpc>
              <a:buFont typeface="Arial" charset="0"/>
              <a:buChar char="l"/>
            </a:pPr>
            <a:endParaRPr lang="en-US" sz="4000" b="0">
              <a:latin typeface="Wingdings" pitchFamily="2" charset="2"/>
              <a:cs typeface="Arial" charset="0"/>
            </a:endParaRPr>
          </a:p>
        </p:txBody>
      </p:sp>
      <p:pic>
        <p:nvPicPr>
          <p:cNvPr id="2283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947738"/>
            <a:ext cx="4600575"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28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3824288"/>
            <a:ext cx="4648200" cy="280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flipH="1">
            <a:off x="900113" y="-590550"/>
            <a:ext cx="60007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29379" name="Rectangle 3"/>
          <p:cNvSpPr>
            <a:spLocks noGrp="1" noChangeArrowheads="1"/>
          </p:cNvSpPr>
          <p:nvPr>
            <p:ph idx="1"/>
          </p:nvPr>
        </p:nvSpPr>
        <p:spPr>
          <a:xfrm flipV="1">
            <a:off x="1628775" y="-685800"/>
            <a:ext cx="42863" cy="57150"/>
          </a:xfrm>
        </p:spPr>
        <p:txBody>
          <a:bodyPr>
            <a:normAutofit fontScale="25000" lnSpcReduction="20000"/>
          </a:bodyPr>
          <a:lstStyle/>
          <a:p>
            <a:pPr>
              <a:lnSpc>
                <a:spcPct val="80000"/>
              </a:lnSpc>
            </a:pPr>
            <a:endParaRPr lang="en-US" sz="800"/>
          </a:p>
        </p:txBody>
      </p:sp>
      <p:pic>
        <p:nvPicPr>
          <p:cNvPr id="229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5225"/>
            <a:ext cx="446881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1" name="Rectangle 5"/>
          <p:cNvSpPr>
            <a:spLocks noChangeArrowheads="1"/>
          </p:cNvSpPr>
          <p:nvPr/>
        </p:nvSpPr>
        <p:spPr bwMode="auto">
          <a:xfrm>
            <a:off x="4351338" y="1760538"/>
            <a:ext cx="42926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None/>
            </a:pPr>
            <a:r>
              <a:rPr lang="fa-IR" b="0"/>
              <a:t>باد خورها برای گرفتن باد وهدایت هوای تازه </a:t>
            </a:r>
          </a:p>
          <a:p>
            <a:pPr marL="342900" indent="-342900">
              <a:buFont typeface="Wingdings" pitchFamily="2" charset="2"/>
              <a:buNone/>
            </a:pPr>
            <a:r>
              <a:rPr lang="fa-IR" b="0"/>
              <a:t>به داخل ساختمان طراحی شده اند بادخورها را </a:t>
            </a:r>
          </a:p>
          <a:p>
            <a:pPr marL="342900" indent="-342900">
              <a:buFont typeface="Wingdings" pitchFamily="2" charset="2"/>
              <a:buNone/>
            </a:pPr>
            <a:r>
              <a:rPr lang="fa-IR" b="0"/>
              <a:t>میتوان روی بام ساختمان</a:t>
            </a:r>
          </a:p>
          <a:p>
            <a:pPr marL="342900" indent="-342900">
              <a:buFont typeface="Wingdings" pitchFamily="2" charset="2"/>
              <a:buNone/>
            </a:pPr>
            <a:r>
              <a:rPr lang="fa-IR" b="0"/>
              <a:t> تعبیه کرد یا در محوطه ی ساختمان قرار داد به نحوی </a:t>
            </a:r>
          </a:p>
          <a:p>
            <a:pPr marL="342900" indent="-342900">
              <a:buFont typeface="Wingdings" pitchFamily="2" charset="2"/>
              <a:buNone/>
            </a:pPr>
            <a:r>
              <a:rPr lang="fa-IR" b="0"/>
              <a:t>که هوای تازه از طریق لوله های زیرزمینی تامین شود.</a:t>
            </a:r>
            <a:endParaRPr lang="en-US" b="0"/>
          </a:p>
        </p:txBody>
      </p:sp>
      <p:sp>
        <p:nvSpPr>
          <p:cNvPr id="229382" name="Rectangle 6"/>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342900" indent="-342900">
              <a:buFont typeface="Wingdings" pitchFamily="2" charset="2"/>
              <a:buNone/>
            </a:pPr>
            <a:r>
              <a:rPr lang="fa-IR" sz="4400" b="0">
                <a:solidFill>
                  <a:schemeClr val="tx2"/>
                </a:solidFill>
              </a:rPr>
              <a:t>بادخورها</a:t>
            </a:r>
            <a:endParaRPr lang="en-US" sz="4400" b="0">
              <a:solidFill>
                <a:schemeClr val="tx2"/>
              </a:solidFill>
            </a:endParaRP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785813" y="192405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نمونه ساختمانهای بادخان و باد خوردار</a:t>
            </a:r>
            <a:endParaRPr lang="en-US">
              <a:cs typeface="Times New Roman" pitchFamily="18" charset="0"/>
            </a:endParaRPr>
          </a:p>
        </p:txBody>
      </p:sp>
      <p:sp>
        <p:nvSpPr>
          <p:cNvPr id="305155" name="Rectangle 3"/>
          <p:cNvSpPr>
            <a:spLocks noGrp="1" noChangeArrowheads="1"/>
          </p:cNvSpPr>
          <p:nvPr>
            <p:ph idx="1"/>
          </p:nvPr>
        </p:nvSpPr>
        <p:spPr>
          <a:xfrm>
            <a:off x="8243888" y="6010275"/>
            <a:ext cx="214312" cy="85725"/>
          </a:xfrm>
        </p:spPr>
        <p:txBody>
          <a:bodyPr>
            <a:normAutofit fontScale="25000" lnSpcReduction="20000"/>
          </a:bodyPr>
          <a:lstStyle/>
          <a:p>
            <a:pPr>
              <a:lnSpc>
                <a:spcPct val="80000"/>
              </a:lnSpc>
            </a:pPr>
            <a:endParaRPr lang="en-US" sz="800"/>
          </a:p>
        </p:txBody>
      </p:sp>
      <p:sp>
        <p:nvSpPr>
          <p:cNvPr id="2" name="TextBox 1"/>
          <p:cNvSpPr txBox="1"/>
          <p:nvPr/>
        </p:nvSpPr>
        <p:spPr>
          <a:xfrm>
            <a:off x="887104" y="3067050"/>
            <a:ext cx="7847463" cy="1643527"/>
          </a:xfrm>
          <a:prstGeom prst="rect">
            <a:avLst/>
          </a:prstGeom>
          <a:noFill/>
        </p:spPr>
        <p:txBody>
          <a:bodyPr wrap="square" rtlCol="1">
            <a:spAutoFit/>
          </a:bodyPr>
          <a:lstStyle/>
          <a:p>
            <a:r>
              <a:rPr lang="fa-IR" dirty="0" smtClean="0"/>
              <a:t>در ادامه به بررسی و ارائه نمونه موردی هایی می پردازیم که به استفاده از نیروی باد در جهت مفید پرداخته اند و با این کار به تاین انرژی مورد نیاز خود پرداخته اند و ایده ای بسیار جالب و مطابق با معماری پایدار و معماری سبز می باشد . </a:t>
            </a:r>
            <a:endParaRPr lang="fa-IR"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044575" y="1778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fa-IR" sz="4000">
                <a:cs typeface="Times New Roman" pitchFamily="18" charset="0"/>
              </a:rPr>
              <a:t>برج اومنو                                         </a:t>
            </a:r>
            <a:br>
              <a:rPr lang="fa-IR" sz="4000">
                <a:cs typeface="Times New Roman" pitchFamily="18" charset="0"/>
              </a:rPr>
            </a:br>
            <a:endParaRPr lang="en-US" sz="4000">
              <a:cs typeface="Times New Roman" pitchFamily="18" charset="0"/>
            </a:endParaRPr>
          </a:p>
        </p:txBody>
      </p:sp>
      <p:sp>
        <p:nvSpPr>
          <p:cNvPr id="306179" name="Rectangle 3"/>
          <p:cNvSpPr>
            <a:spLocks noGrp="1" noChangeArrowheads="1"/>
          </p:cNvSpPr>
          <p:nvPr>
            <p:ph idx="1"/>
          </p:nvPr>
        </p:nvSpPr>
        <p:spPr>
          <a:xfrm>
            <a:off x="877888" y="1296988"/>
            <a:ext cx="8266112" cy="5238750"/>
          </a:xfrm>
        </p:spPr>
        <p:txBody>
          <a:bodyPr/>
          <a:lstStyle/>
          <a:p>
            <a:pPr algn="r">
              <a:lnSpc>
                <a:spcPct val="90000"/>
              </a:lnSpc>
              <a:buFont typeface="Arial" charset="0"/>
              <a:buNone/>
            </a:pPr>
            <a:r>
              <a:rPr lang="fa-IR" sz="2800">
                <a:cs typeface="Arial" charset="0"/>
              </a:rPr>
              <a:t>خلاصه اطلاعات پروژه</a:t>
            </a:r>
          </a:p>
          <a:p>
            <a:pPr algn="r">
              <a:lnSpc>
                <a:spcPct val="90000"/>
              </a:lnSpc>
              <a:buFont typeface="Arial" charset="0"/>
              <a:buNone/>
            </a:pPr>
            <a:r>
              <a:rPr lang="fa-IR" sz="2800">
                <a:cs typeface="Arial" charset="0"/>
              </a:rPr>
              <a:t> - کارفرما</a:t>
            </a:r>
          </a:p>
          <a:p>
            <a:pPr algn="r">
              <a:lnSpc>
                <a:spcPct val="90000"/>
              </a:lnSpc>
              <a:buFont typeface="Arial" charset="0"/>
              <a:buNone/>
            </a:pPr>
            <a:r>
              <a:rPr lang="fa-IR" sz="2800">
                <a:cs typeface="Arial" charset="0"/>
              </a:rPr>
              <a:t>  اتحادیه کشورهای جنوب شرق آسیا </a:t>
            </a:r>
          </a:p>
          <a:p>
            <a:pPr algn="r">
              <a:lnSpc>
                <a:spcPct val="90000"/>
              </a:lnSpc>
              <a:buFont typeface="Arial" charset="0"/>
              <a:buNone/>
            </a:pPr>
            <a:r>
              <a:rPr lang="fa-IR" sz="2800">
                <a:cs typeface="Arial" charset="0"/>
              </a:rPr>
              <a:t> - مکان</a:t>
            </a:r>
          </a:p>
          <a:p>
            <a:pPr algn="r">
              <a:lnSpc>
                <a:spcPct val="90000"/>
              </a:lnSpc>
              <a:buFont typeface="Arial" charset="0"/>
              <a:buNone/>
            </a:pPr>
            <a:r>
              <a:rPr lang="fa-IR" sz="2800">
                <a:cs typeface="Arial" charset="0"/>
              </a:rPr>
              <a:t>  جالان ماکالیستر پنانگ مالزی</a:t>
            </a:r>
          </a:p>
          <a:p>
            <a:pPr algn="r">
              <a:lnSpc>
                <a:spcPct val="90000"/>
              </a:lnSpc>
              <a:buFont typeface="Arial" charset="0"/>
              <a:buNone/>
            </a:pPr>
            <a:r>
              <a:rPr lang="fa-IR" sz="2800">
                <a:cs typeface="Arial" charset="0"/>
              </a:rPr>
              <a:t> - معمار  </a:t>
            </a:r>
          </a:p>
          <a:p>
            <a:pPr algn="r">
              <a:lnSpc>
                <a:spcPct val="90000"/>
              </a:lnSpc>
              <a:buFont typeface="Arial" charset="0"/>
              <a:buNone/>
            </a:pPr>
            <a:r>
              <a:rPr lang="fa-IR" sz="2800">
                <a:cs typeface="Arial" charset="0"/>
              </a:rPr>
              <a:t> شرکت ساختمانی تی . آر. حمزه و یینگ</a:t>
            </a:r>
          </a:p>
          <a:p>
            <a:pPr algn="r">
              <a:lnSpc>
                <a:spcPct val="90000"/>
              </a:lnSpc>
              <a:buFont typeface="Arial" charset="0"/>
              <a:buNone/>
            </a:pPr>
            <a:r>
              <a:rPr lang="fa-IR" sz="2800">
                <a:cs typeface="Arial" charset="0"/>
              </a:rPr>
              <a:t> - مهندس تاسیسات تهویه ای و مکانیکی</a:t>
            </a:r>
          </a:p>
          <a:p>
            <a:pPr algn="r">
              <a:lnSpc>
                <a:spcPct val="90000"/>
              </a:lnSpc>
              <a:buFont typeface="Arial" charset="0"/>
              <a:buNone/>
            </a:pPr>
            <a:r>
              <a:rPr lang="fa-IR" sz="2800">
                <a:cs typeface="Arial" charset="0"/>
              </a:rPr>
              <a:t> شرکت ساختمانی رانیل برسکوتو</a:t>
            </a:r>
            <a:endParaRPr lang="en-US" sz="2800">
              <a:cs typeface="Arial" charset="0"/>
            </a:endParaRPr>
          </a:p>
        </p:txBody>
      </p:sp>
      <p:pic>
        <p:nvPicPr>
          <p:cNvPr id="306180" name="Picture 4" descr="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14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7772400" y="-154940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203" name="Rectangle 3"/>
          <p:cNvSpPr>
            <a:spLocks noGrp="1" noChangeArrowheads="1"/>
          </p:cNvSpPr>
          <p:nvPr>
            <p:ph idx="1"/>
          </p:nvPr>
        </p:nvSpPr>
        <p:spPr>
          <a:xfrm>
            <a:off x="685800" y="377825"/>
            <a:ext cx="8207375" cy="5718175"/>
          </a:xfrm>
        </p:spPr>
        <p:txBody>
          <a:bodyPr>
            <a:normAutofit lnSpcReduction="10000"/>
          </a:bodyPr>
          <a:lstStyle/>
          <a:p>
            <a:pPr algn="r">
              <a:buFont typeface="Arial" charset="0"/>
              <a:buNone/>
            </a:pPr>
            <a:r>
              <a:rPr lang="fa-IR" sz="2800">
                <a:cs typeface="Arial" charset="0"/>
              </a:rPr>
              <a:t>برج 21 طبقه ی اومنو در مرکز جرج </a:t>
            </a:r>
          </a:p>
          <a:p>
            <a:pPr algn="r">
              <a:buFont typeface="Arial" charset="0"/>
              <a:buNone/>
            </a:pPr>
            <a:r>
              <a:rPr lang="fa-IR" sz="2800">
                <a:cs typeface="Arial" charset="0"/>
              </a:rPr>
              <a:t>تاون قرار دارد .در این برج از سیستم</a:t>
            </a:r>
          </a:p>
          <a:p>
            <a:pPr algn="r">
              <a:buFont typeface="Arial" charset="0"/>
              <a:buNone/>
            </a:pPr>
            <a:r>
              <a:rPr lang="fa-IR" sz="2800">
                <a:cs typeface="Arial" charset="0"/>
              </a:rPr>
              <a:t> تهویه مطبوع مصنوعی استفاده شده است</a:t>
            </a:r>
          </a:p>
          <a:p>
            <a:pPr algn="r">
              <a:buFont typeface="Arial" charset="0"/>
              <a:buNone/>
            </a:pPr>
            <a:r>
              <a:rPr lang="fa-IR" sz="2800">
                <a:cs typeface="Arial" charset="0"/>
              </a:rPr>
              <a:t> ولی در شرایط مناسب میتواند به صورت </a:t>
            </a:r>
          </a:p>
          <a:p>
            <a:pPr algn="r">
              <a:buFont typeface="Arial" charset="0"/>
              <a:buNone/>
            </a:pPr>
            <a:r>
              <a:rPr lang="fa-IR" sz="2800">
                <a:cs typeface="Arial" charset="0"/>
              </a:rPr>
              <a:t>طبیعی نیز تهویه شود . در این ساختمان از</a:t>
            </a:r>
          </a:p>
          <a:p>
            <a:pPr algn="r">
              <a:buFont typeface="Arial" charset="0"/>
              <a:buNone/>
            </a:pPr>
            <a:r>
              <a:rPr lang="fa-IR" sz="2800">
                <a:cs typeface="Arial" charset="0"/>
              </a:rPr>
              <a:t> باد به عنوان منبعی برای تامین هوای تازه</a:t>
            </a:r>
          </a:p>
          <a:p>
            <a:pPr algn="r">
              <a:buFont typeface="Arial" charset="0"/>
              <a:buNone/>
            </a:pPr>
            <a:r>
              <a:rPr lang="fa-IR" sz="2800">
                <a:cs typeface="Arial" charset="0"/>
              </a:rPr>
              <a:t> مورد نیاز فضای داخلی همچنین عاملی</a:t>
            </a:r>
          </a:p>
          <a:p>
            <a:pPr algn="r">
              <a:buFont typeface="Arial" charset="0"/>
              <a:buNone/>
            </a:pPr>
            <a:r>
              <a:rPr lang="fa-IR" sz="2800">
                <a:cs typeface="Arial" charset="0"/>
              </a:rPr>
              <a:t> برای آسایش داخلی استفاده میشود. </a:t>
            </a:r>
          </a:p>
          <a:p>
            <a:pPr algn="r">
              <a:buFont typeface="Arial" charset="0"/>
              <a:buNone/>
            </a:pPr>
            <a:endParaRPr lang="fa-IR" sz="2800">
              <a:cs typeface="Arial" charset="0"/>
            </a:endParaRPr>
          </a:p>
          <a:p>
            <a:pPr>
              <a:buFont typeface="Arial" charset="0"/>
              <a:buNone/>
            </a:pPr>
            <a:endParaRPr lang="fa-IR">
              <a:cs typeface="Arial" charset="0"/>
            </a:endParaRPr>
          </a:p>
          <a:p>
            <a:pPr>
              <a:buFont typeface="Arial" charset="0"/>
              <a:buNone/>
            </a:pPr>
            <a:r>
              <a:rPr lang="en-US" sz="2800"/>
              <a:t> </a:t>
            </a:r>
          </a:p>
          <a:p>
            <a:pPr>
              <a:buFont typeface="Arial" charset="0"/>
              <a:buNone/>
            </a:pPr>
            <a:endParaRPr lang="en-US" sz="2800"/>
          </a:p>
        </p:txBody>
      </p:sp>
      <p:pic>
        <p:nvPicPr>
          <p:cNvPr id="307204" name="Picture 4" descr="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1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flipH="1" flipV="1">
            <a:off x="-854075" y="-344488"/>
            <a:ext cx="685800" cy="34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308227" name="Rectangle 3"/>
          <p:cNvSpPr>
            <a:spLocks noGrp="1" noChangeArrowheads="1"/>
          </p:cNvSpPr>
          <p:nvPr>
            <p:ph idx="1"/>
          </p:nvPr>
        </p:nvSpPr>
        <p:spPr>
          <a:xfrm>
            <a:off x="747713" y="912813"/>
            <a:ext cx="7772400" cy="646112"/>
          </a:xfrm>
        </p:spPr>
        <p:txBody>
          <a:bodyPr/>
          <a:lstStyle/>
          <a:p>
            <a:pPr>
              <a:buFont typeface="Arial" charset="0"/>
              <a:buNone/>
            </a:pPr>
            <a:r>
              <a:rPr lang="fa-IR">
                <a:cs typeface="Arial" charset="0"/>
              </a:rPr>
              <a:t>پلان موقعیت</a:t>
            </a:r>
            <a:endParaRPr lang="en-US">
              <a:cs typeface="Arial" charset="0"/>
            </a:endParaRPr>
          </a:p>
        </p:txBody>
      </p:sp>
      <p:pic>
        <p:nvPicPr>
          <p:cNvPr id="308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13" y="895350"/>
            <a:ext cx="4713287" cy="5381625"/>
          </a:xfrm>
          <a:prstGeom prst="rect">
            <a:avLst/>
          </a:prstGeom>
          <a:noFill/>
          <a:extLst>
            <a:ext uri="{909E8E84-426E-40DD-AFC4-6F175D3DCCD1}">
              <a14:hiddenFill xmlns:a14="http://schemas.microsoft.com/office/drawing/2010/main">
                <a:solidFill>
                  <a:srgbClr val="FFFFFF"/>
                </a:solidFill>
              </a14:hiddenFill>
            </a:ext>
          </a:extLst>
        </p:spPr>
      </p:pic>
      <p:pic>
        <p:nvPicPr>
          <p:cNvPr id="308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375"/>
            <a:ext cx="4157663" cy="3836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flipV="1">
            <a:off x="-369888" y="604838"/>
            <a:ext cx="96838" cy="42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309252" name="Rectangle 4"/>
          <p:cNvSpPr>
            <a:spLocks noGrp="1" noChangeArrowheads="1"/>
          </p:cNvSpPr>
          <p:nvPr>
            <p:ph idx="1"/>
          </p:nvPr>
        </p:nvSpPr>
        <p:spPr>
          <a:xfrm>
            <a:off x="355600" y="-552450"/>
            <a:ext cx="292100" cy="203200"/>
          </a:xfrm>
        </p:spPr>
        <p:txBody>
          <a:bodyPr/>
          <a:lstStyle/>
          <a:p>
            <a:pPr>
              <a:lnSpc>
                <a:spcPct val="80000"/>
              </a:lnSpc>
            </a:pPr>
            <a:endParaRPr lang="en-US" sz="900"/>
          </a:p>
        </p:txBody>
      </p:sp>
      <p:sp>
        <p:nvSpPr>
          <p:cNvPr id="309251" name="Rectangle 3"/>
          <p:cNvSpPr>
            <a:spLocks noChangeArrowheads="1"/>
          </p:cNvSpPr>
          <p:nvPr/>
        </p:nvSpPr>
        <p:spPr bwMode="auto">
          <a:xfrm>
            <a:off x="-1314450" y="1339850"/>
            <a:ext cx="1045845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Font typeface="Wingdings" pitchFamily="2" charset="2"/>
              <a:buNone/>
            </a:pPr>
            <a:r>
              <a:rPr lang="fa-IR" b="0"/>
              <a:t>در این ساختمان تمام طبقات اداری میتواند</a:t>
            </a:r>
          </a:p>
          <a:p>
            <a:pPr eaLnBrk="0" hangingPunct="0">
              <a:buFont typeface="Wingdings" pitchFamily="2" charset="2"/>
              <a:buNone/>
            </a:pPr>
            <a:r>
              <a:rPr lang="fa-IR" b="0"/>
              <a:t> به صورت طبیعی تهویه شود هیچ میزی  </a:t>
            </a:r>
          </a:p>
          <a:p>
            <a:pPr eaLnBrk="0" hangingPunct="0">
              <a:buFont typeface="Wingdings" pitchFamily="2" charset="2"/>
              <a:buNone/>
            </a:pPr>
            <a:r>
              <a:rPr lang="fa-IR" b="0"/>
              <a:t>بیش از 6.5 متر با پنجره فاصله ندارد .این</a:t>
            </a:r>
          </a:p>
          <a:p>
            <a:pPr eaLnBrk="0" hangingPunct="0">
              <a:buFont typeface="Wingdings" pitchFamily="2" charset="2"/>
              <a:buNone/>
            </a:pPr>
            <a:r>
              <a:rPr lang="fa-IR" b="0"/>
              <a:t>برج در یک سایت باز قرار گرفته و هیچ</a:t>
            </a:r>
          </a:p>
          <a:p>
            <a:pPr eaLnBrk="0" hangingPunct="0">
              <a:buFont typeface="Wingdings" pitchFamily="2" charset="2"/>
              <a:buNone/>
            </a:pPr>
            <a:r>
              <a:rPr lang="fa-IR" b="0"/>
              <a:t>گونه تداخل هوایی از ناحیه دیگر </a:t>
            </a:r>
          </a:p>
          <a:p>
            <a:pPr eaLnBrk="0" hangingPunct="0">
              <a:buFont typeface="Wingdings" pitchFamily="2" charset="2"/>
              <a:buNone/>
            </a:pPr>
            <a:r>
              <a:rPr lang="fa-IR" b="0"/>
              <a:t>ساختمانهای مرتبه به آن وارد نمیشود </a:t>
            </a:r>
          </a:p>
        </p:txBody>
      </p:sp>
      <p:pic>
        <p:nvPicPr>
          <p:cNvPr id="309253" name="Picture 5" descr="06a92f763a238d227fd738a8b9e6a062-gra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64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038225" y="231775"/>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fa-IR">
                <a:cs typeface="Times New Roman" pitchFamily="18" charset="0"/>
              </a:rPr>
              <a:t>تئاتر بدالس</a:t>
            </a:r>
            <a:r>
              <a:rPr lang="en-US"/>
              <a:t> </a:t>
            </a:r>
          </a:p>
        </p:txBody>
      </p:sp>
      <p:sp>
        <p:nvSpPr>
          <p:cNvPr id="310275" name="Rectangle 3"/>
          <p:cNvSpPr>
            <a:spLocks noGrp="1" noChangeArrowheads="1"/>
          </p:cNvSpPr>
          <p:nvPr>
            <p:ph idx="1"/>
          </p:nvPr>
        </p:nvSpPr>
        <p:spPr>
          <a:xfrm>
            <a:off x="4264025" y="1335088"/>
            <a:ext cx="4879975" cy="3816350"/>
          </a:xfrm>
        </p:spPr>
        <p:txBody>
          <a:bodyPr>
            <a:normAutofit fontScale="92500" lnSpcReduction="20000"/>
          </a:bodyPr>
          <a:lstStyle/>
          <a:p>
            <a:pPr algn="r">
              <a:lnSpc>
                <a:spcPct val="80000"/>
              </a:lnSpc>
              <a:buFont typeface="Arial" charset="0"/>
              <a:buNone/>
            </a:pPr>
            <a:r>
              <a:rPr lang="fa-IR" sz="2800">
                <a:cs typeface="Arial" charset="0"/>
              </a:rPr>
              <a:t>خلاصه اطلاعات پروژه</a:t>
            </a:r>
          </a:p>
          <a:p>
            <a:pPr algn="r">
              <a:lnSpc>
                <a:spcPct val="80000"/>
              </a:lnSpc>
              <a:buFont typeface="Arial" charset="0"/>
              <a:buNone/>
            </a:pPr>
            <a:r>
              <a:rPr lang="fa-IR" sz="2800">
                <a:cs typeface="Arial" charset="0"/>
              </a:rPr>
              <a:t> - کارفرما</a:t>
            </a:r>
          </a:p>
          <a:p>
            <a:pPr algn="r">
              <a:lnSpc>
                <a:spcPct val="80000"/>
              </a:lnSpc>
              <a:buFont typeface="Arial" charset="0"/>
              <a:buNone/>
            </a:pPr>
            <a:r>
              <a:rPr lang="fa-IR" sz="2800">
                <a:cs typeface="Arial" charset="0"/>
              </a:rPr>
              <a:t> مدرسه تئاتر بدالس </a:t>
            </a:r>
          </a:p>
          <a:p>
            <a:pPr algn="r">
              <a:lnSpc>
                <a:spcPct val="80000"/>
              </a:lnSpc>
              <a:buFont typeface="Arial" charset="0"/>
              <a:buNone/>
            </a:pPr>
            <a:r>
              <a:rPr lang="fa-IR" sz="2800">
                <a:cs typeface="Arial" charset="0"/>
              </a:rPr>
              <a:t> - مکان</a:t>
            </a:r>
          </a:p>
          <a:p>
            <a:pPr algn="r">
              <a:lnSpc>
                <a:spcPct val="80000"/>
              </a:lnSpc>
              <a:buFont typeface="Arial" charset="0"/>
              <a:buNone/>
            </a:pPr>
            <a:r>
              <a:rPr lang="fa-IR" sz="2800">
                <a:cs typeface="Arial" charset="0"/>
              </a:rPr>
              <a:t> هامپشایر انگلستان</a:t>
            </a:r>
          </a:p>
          <a:p>
            <a:pPr algn="r">
              <a:lnSpc>
                <a:spcPct val="80000"/>
              </a:lnSpc>
              <a:buFont typeface="Arial" charset="0"/>
              <a:buNone/>
            </a:pPr>
            <a:r>
              <a:rPr lang="fa-IR" sz="2800">
                <a:cs typeface="Arial" charset="0"/>
              </a:rPr>
              <a:t> - معمار </a:t>
            </a:r>
          </a:p>
          <a:p>
            <a:pPr algn="r">
              <a:lnSpc>
                <a:spcPct val="80000"/>
              </a:lnSpc>
              <a:buFont typeface="Arial" charset="0"/>
              <a:buNone/>
            </a:pPr>
            <a:r>
              <a:rPr lang="fa-IR" sz="2800">
                <a:cs typeface="Arial" charset="0"/>
              </a:rPr>
              <a:t> گروه معماران فیلدن کلج گروه         معماران رودریک جیمز و شرکت    نجاری اک وودلند </a:t>
            </a:r>
          </a:p>
          <a:p>
            <a:pPr algn="r">
              <a:lnSpc>
                <a:spcPct val="80000"/>
              </a:lnSpc>
              <a:buFont typeface="Arial" charset="0"/>
              <a:buNone/>
            </a:pPr>
            <a:r>
              <a:rPr lang="fa-IR" sz="2800">
                <a:cs typeface="Arial" charset="0"/>
              </a:rPr>
              <a:t> - مهندس تاسیسات</a:t>
            </a:r>
          </a:p>
          <a:p>
            <a:pPr algn="r">
              <a:lnSpc>
                <a:spcPct val="80000"/>
              </a:lnSpc>
              <a:buFont typeface="Arial" charset="0"/>
              <a:buNone/>
            </a:pPr>
            <a:r>
              <a:rPr lang="fa-IR" sz="2800">
                <a:cs typeface="Arial" charset="0"/>
              </a:rPr>
              <a:t>  موسسه ماکس فوردهام</a:t>
            </a:r>
            <a:endParaRPr lang="en-US" sz="2800">
              <a:cs typeface="Arial" charset="0"/>
            </a:endParaRPr>
          </a:p>
        </p:txBody>
      </p:sp>
      <p:pic>
        <p:nvPicPr>
          <p:cNvPr id="310276" name="Picture 4" descr="beda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5065713" cy="557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باد در ساخت و ساز </a:t>
            </a:r>
            <a:endParaRPr lang="fa-IR" dirty="0"/>
          </a:p>
        </p:txBody>
      </p:sp>
      <p:sp>
        <p:nvSpPr>
          <p:cNvPr id="3" name="Content Placeholder 2"/>
          <p:cNvSpPr>
            <a:spLocks noGrp="1"/>
          </p:cNvSpPr>
          <p:nvPr>
            <p:ph idx="1"/>
          </p:nvPr>
        </p:nvSpPr>
        <p:spPr/>
        <p:txBody>
          <a:bodyPr/>
          <a:lstStyle/>
          <a:p>
            <a:r>
              <a:rPr lang="fa-IR" dirty="0" smtClean="0"/>
              <a:t>همانطور که میدانید امروزه سبک هیا مختلفی از معماری وجود دارد که زا بارز ترین انها مستوان به این ورد اشاره کرد که معماری پایدار امروزه به عنوان دوست طبیعت شناخته میشود و در این نوع معماری عوامل طبیعی همچون باد و نور خورشید و سازگاری با محیط و ... بسیار حائز اهیت است پس تاثیر باد در معماری را نیتوان نادیده گرفت و از ان چشم پوشی کرد زیرا این عنصر طبیعی رد مواردی همچون سبک های معماری مانند معماری سبز و ... بسیار تاثیر گذار است </a:t>
            </a:r>
          </a:p>
          <a:p>
            <a:pPr marL="0" indent="0">
              <a:buNone/>
            </a:pPr>
            <a:r>
              <a:rPr lang="fa-IR" dirty="0"/>
              <a:t>.</a:t>
            </a:r>
          </a:p>
        </p:txBody>
      </p:sp>
    </p:spTree>
    <p:extLst>
      <p:ext uri="{BB962C8B-B14F-4D97-AF65-F5344CB8AC3E}">
        <p14:creationId xmlns:p14="http://schemas.microsoft.com/office/powerpoint/2010/main" val="761875672"/>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485063" y="-1982788"/>
            <a:ext cx="6635750" cy="48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sz="2800"/>
          </a:p>
        </p:txBody>
      </p:sp>
      <p:sp>
        <p:nvSpPr>
          <p:cNvPr id="311299" name="Rectangle 3"/>
          <p:cNvSpPr>
            <a:spLocks noGrp="1" noChangeArrowheads="1"/>
          </p:cNvSpPr>
          <p:nvPr>
            <p:ph idx="1"/>
          </p:nvPr>
        </p:nvSpPr>
        <p:spPr>
          <a:xfrm flipV="1">
            <a:off x="-449263" y="-500063"/>
            <a:ext cx="77788" cy="500063"/>
          </a:xfrm>
        </p:spPr>
        <p:txBody>
          <a:bodyPr/>
          <a:lstStyle/>
          <a:p>
            <a:pPr algn="r">
              <a:lnSpc>
                <a:spcPct val="80000"/>
              </a:lnSpc>
              <a:buFont typeface="Arial" charset="0"/>
              <a:buNone/>
            </a:pPr>
            <a:endParaRPr lang="en-US" sz="2800">
              <a:cs typeface="Arial" charset="0"/>
            </a:endParaRPr>
          </a:p>
        </p:txBody>
      </p:sp>
      <p:pic>
        <p:nvPicPr>
          <p:cNvPr id="311300" name="Picture 4" descr="bedales thea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774700"/>
            <a:ext cx="4968875" cy="565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idx="1"/>
          </p:nvPr>
        </p:nvSpPr>
        <p:spPr>
          <a:xfrm>
            <a:off x="2457450" y="5099050"/>
            <a:ext cx="7772400" cy="4114800"/>
          </a:xfrm>
        </p:spPr>
        <p:txBody>
          <a:bodyPr/>
          <a:lstStyle/>
          <a:p>
            <a:pPr>
              <a:buFont typeface="Arial" charset="0"/>
              <a:buNone/>
            </a:pPr>
            <a:r>
              <a:rPr lang="fa-IR" sz="2800">
                <a:cs typeface="Arial" charset="0"/>
              </a:rPr>
              <a:t>نمایی از سکوی دسترسی و پنکه مرکزی</a:t>
            </a:r>
            <a:endParaRPr lang="en-US" sz="2800">
              <a:cs typeface="Arial" charset="0"/>
            </a:endParaRPr>
          </a:p>
        </p:txBody>
      </p:sp>
      <p:pic>
        <p:nvPicPr>
          <p:cNvPr id="312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2667000" cy="5260975"/>
          </a:xfrm>
          <a:prstGeom prst="rect">
            <a:avLst/>
          </a:prstGeom>
          <a:noFill/>
          <a:extLst>
            <a:ext uri="{909E8E84-426E-40DD-AFC4-6F175D3DCCD1}">
              <a14:hiddenFill xmlns:a14="http://schemas.microsoft.com/office/drawing/2010/main">
                <a:solidFill>
                  <a:srgbClr val="FFFFFF"/>
                </a:solidFill>
              </a14:hiddenFill>
            </a:ext>
          </a:extLst>
        </p:spPr>
      </p:pic>
      <p:pic>
        <p:nvPicPr>
          <p:cNvPr id="312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0"/>
            <a:ext cx="3959225" cy="4570413"/>
          </a:xfrm>
          <a:prstGeom prst="rect">
            <a:avLst/>
          </a:prstGeom>
          <a:noFill/>
          <a:extLst>
            <a:ext uri="{909E8E84-426E-40DD-AFC4-6F175D3DCCD1}">
              <a14:hiddenFill xmlns:a14="http://schemas.microsoft.com/office/drawing/2010/main">
                <a:solidFill>
                  <a:srgbClr val="FFFFFF"/>
                </a:solidFill>
              </a14:hiddenFill>
            </a:ext>
          </a:extLst>
        </p:spPr>
      </p:pic>
      <p:sp>
        <p:nvSpPr>
          <p:cNvPr id="312325" name="Rectangle 5"/>
          <p:cNvSpPr>
            <a:spLocks noChangeArrowheads="1"/>
          </p:cNvSpPr>
          <p:nvPr/>
        </p:nvSpPr>
        <p:spPr bwMode="auto">
          <a:xfrm>
            <a:off x="4572000" y="0"/>
            <a:ext cx="4572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None/>
            </a:pPr>
            <a:endParaRPr lang="en-US" b="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7089775" y="-1533525"/>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3347" name="Rectangle 3"/>
          <p:cNvSpPr>
            <a:spLocks noGrp="1" noChangeArrowheads="1"/>
          </p:cNvSpPr>
          <p:nvPr>
            <p:ph idx="1"/>
          </p:nvPr>
        </p:nvSpPr>
        <p:spPr>
          <a:xfrm>
            <a:off x="655638" y="1336675"/>
            <a:ext cx="7772400" cy="4114800"/>
          </a:xfrm>
        </p:spPr>
        <p:txBody>
          <a:bodyPr/>
          <a:lstStyle/>
          <a:p>
            <a:pPr algn="ctr">
              <a:buFont typeface="Arial" charset="0"/>
              <a:buNone/>
            </a:pPr>
            <a:r>
              <a:rPr lang="fa-IR">
                <a:solidFill>
                  <a:srgbClr val="FFFF00"/>
                </a:solidFill>
                <a:cs typeface="Arial" charset="0"/>
              </a:rPr>
              <a:t>تئاتر بدالس اولین تئاتری</a:t>
            </a:r>
          </a:p>
          <a:p>
            <a:pPr algn="ctr">
              <a:buFont typeface="Arial" charset="0"/>
              <a:buNone/>
            </a:pPr>
            <a:r>
              <a:rPr lang="fa-IR">
                <a:solidFill>
                  <a:srgbClr val="FFFF00"/>
                </a:solidFill>
                <a:cs typeface="Arial" charset="0"/>
              </a:rPr>
              <a:t> است که در آن به</a:t>
            </a:r>
          </a:p>
          <a:p>
            <a:pPr algn="ctr">
              <a:buFont typeface="Arial" charset="0"/>
              <a:buNone/>
            </a:pPr>
            <a:r>
              <a:rPr lang="fa-IR">
                <a:solidFill>
                  <a:srgbClr val="FFFF00"/>
                </a:solidFill>
                <a:cs typeface="Arial" charset="0"/>
              </a:rPr>
              <a:t>کار گیری پیشرفته ی</a:t>
            </a:r>
          </a:p>
          <a:p>
            <a:pPr algn="ctr">
              <a:buFont typeface="Arial" charset="0"/>
              <a:buNone/>
            </a:pPr>
            <a:r>
              <a:rPr lang="fa-IR">
                <a:solidFill>
                  <a:srgbClr val="FFFF00"/>
                </a:solidFill>
                <a:cs typeface="Arial" charset="0"/>
              </a:rPr>
              <a:t> سیستم های کنترل و</a:t>
            </a:r>
          </a:p>
          <a:p>
            <a:pPr algn="ctr">
              <a:buFont typeface="Arial" charset="0"/>
              <a:buNone/>
            </a:pPr>
            <a:r>
              <a:rPr lang="fa-IR">
                <a:solidFill>
                  <a:srgbClr val="FFFF00"/>
                </a:solidFill>
                <a:cs typeface="Arial" charset="0"/>
              </a:rPr>
              <a:t> هماهنگی فرم و ساختار</a:t>
            </a:r>
          </a:p>
          <a:p>
            <a:pPr algn="ctr">
              <a:buFont typeface="Arial" charset="0"/>
              <a:buNone/>
            </a:pPr>
            <a:r>
              <a:rPr lang="fa-IR">
                <a:solidFill>
                  <a:srgbClr val="FFFF00"/>
                </a:solidFill>
                <a:cs typeface="Arial" charset="0"/>
              </a:rPr>
              <a:t> بنا به سیستم تهویه</a:t>
            </a:r>
          </a:p>
          <a:p>
            <a:pPr algn="ctr">
              <a:buFont typeface="Arial" charset="0"/>
              <a:buNone/>
            </a:pPr>
            <a:r>
              <a:rPr lang="fa-IR">
                <a:solidFill>
                  <a:srgbClr val="FFFF00"/>
                </a:solidFill>
                <a:cs typeface="Arial" charset="0"/>
              </a:rPr>
              <a:t> طبیعی کمک کرده است.</a:t>
            </a:r>
            <a:endParaRPr lang="en-US">
              <a:solidFill>
                <a:srgbClr val="FFFF00"/>
              </a:solidFill>
              <a:cs typeface="Arial" charset="0"/>
            </a:endParaRPr>
          </a:p>
          <a:p>
            <a:pPr algn="ctr">
              <a:buFont typeface="Arial" charset="0"/>
              <a:buNone/>
            </a:pPr>
            <a:endParaRPr lang="en-US">
              <a:solidFill>
                <a:srgbClr val="FFFF00"/>
              </a:solidFill>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b="1">
                <a:cs typeface="Times New Roman" pitchFamily="18" charset="0"/>
              </a:rPr>
              <a:t>برای هدایت باد در مسیر دلخواه در ساختمان</a:t>
            </a:r>
            <a:br>
              <a:rPr lang="ar-SA" sz="4000" b="1">
                <a:cs typeface="Times New Roman" pitchFamily="18" charset="0"/>
              </a:rPr>
            </a:br>
            <a:endParaRPr lang="en-US" sz="4000" b="1">
              <a:cs typeface="Times New Roman" pitchFamily="18" charset="0"/>
            </a:endParaRPr>
          </a:p>
        </p:txBody>
      </p:sp>
      <p:sp>
        <p:nvSpPr>
          <p:cNvPr id="201731" name="Rectangle 3"/>
          <p:cNvSpPr>
            <a:spLocks noGrp="1" noChangeArrowheads="1"/>
          </p:cNvSpPr>
          <p:nvPr>
            <p:ph idx="1"/>
          </p:nvPr>
        </p:nvSpPr>
        <p:spPr>
          <a:xfrm>
            <a:off x="900113" y="1866900"/>
            <a:ext cx="7772400" cy="4114800"/>
          </a:xfrm>
        </p:spPr>
        <p:txBody>
          <a:bodyPr/>
          <a:lstStyle/>
          <a:p>
            <a:pPr algn="r">
              <a:buFont typeface="Arial" charset="0"/>
              <a:buNone/>
            </a:pPr>
            <a:r>
              <a:rPr lang="ar-SA" b="1">
                <a:cs typeface="Times New Roman" pitchFamily="18" charset="0"/>
              </a:rPr>
              <a:t/>
            </a:r>
            <a:br>
              <a:rPr lang="ar-SA" b="1">
                <a:cs typeface="Times New Roman" pitchFamily="18" charset="0"/>
              </a:rPr>
            </a:br>
            <a:r>
              <a:rPr lang="ar-SA" b="1">
                <a:cs typeface="Times New Roman" pitchFamily="18" charset="0"/>
              </a:rPr>
              <a:t> </a:t>
            </a:r>
            <a:r>
              <a:rPr lang="fa-IR" b="1">
                <a:cs typeface="Times New Roman" pitchFamily="18" charset="0"/>
              </a:rPr>
              <a:t> - </a:t>
            </a:r>
            <a:r>
              <a:rPr lang="ar-SA">
                <a:cs typeface="Times New Roman" pitchFamily="18" charset="0"/>
              </a:rPr>
              <a:t>موقعیت پنجره  در نما </a:t>
            </a:r>
            <a:endParaRPr lang="fa-IR">
              <a:cs typeface="Times New Roman" pitchFamily="18" charset="0"/>
            </a:endParaRPr>
          </a:p>
          <a:p>
            <a:pPr algn="r">
              <a:buFont typeface="Arial" charset="0"/>
              <a:buNone/>
            </a:pPr>
            <a:r>
              <a:rPr lang="ar-SA">
                <a:cs typeface="Times New Roman" pitchFamily="18" charset="0"/>
              </a:rPr>
              <a:t> </a:t>
            </a:r>
            <a:r>
              <a:rPr lang="fa-IR">
                <a:cs typeface="Times New Roman" pitchFamily="18" charset="0"/>
              </a:rPr>
              <a:t> - </a:t>
            </a:r>
            <a:r>
              <a:rPr lang="ar-SA">
                <a:cs typeface="Times New Roman" pitchFamily="18" charset="0"/>
              </a:rPr>
              <a:t>وضعیت</a:t>
            </a:r>
            <a:r>
              <a:rPr lang="fa-IR">
                <a:cs typeface="Times New Roman" pitchFamily="18" charset="0"/>
              </a:rPr>
              <a:t> </a:t>
            </a:r>
            <a:r>
              <a:rPr lang="ar-SA">
                <a:cs typeface="Times New Roman" pitchFamily="18" charset="0"/>
              </a:rPr>
              <a:t>باز شو پنجره ها</a:t>
            </a:r>
            <a:br>
              <a:rPr lang="ar-SA">
                <a:cs typeface="Times New Roman" pitchFamily="18" charset="0"/>
              </a:rPr>
            </a:br>
            <a:r>
              <a:rPr lang="ar-SA">
                <a:cs typeface="Times New Roman" pitchFamily="18" charset="0"/>
              </a:rPr>
              <a:t> </a:t>
            </a:r>
            <a:r>
              <a:rPr lang="fa-IR">
                <a:cs typeface="Times New Roman" pitchFamily="18" charset="0"/>
              </a:rPr>
              <a:t> - </a:t>
            </a:r>
            <a:r>
              <a:rPr lang="ar-SA">
                <a:cs typeface="Times New Roman" pitchFamily="18" charset="0"/>
              </a:rPr>
              <a:t>وضعیت و شکل سایبان</a:t>
            </a:r>
            <a:br>
              <a:rPr lang="ar-SA">
                <a:cs typeface="Times New Roman" pitchFamily="18" charset="0"/>
              </a:rPr>
            </a:br>
            <a:r>
              <a:rPr lang="fa-IR">
                <a:cs typeface="Times New Roman" pitchFamily="18" charset="0"/>
              </a:rPr>
              <a:t>  - </a:t>
            </a:r>
            <a:r>
              <a:rPr lang="ar-SA">
                <a:cs typeface="Times New Roman" pitchFamily="18" charset="0"/>
              </a:rPr>
              <a:t>سایر ملحقات پنجره</a:t>
            </a:r>
            <a:endParaRPr lang="en-US">
              <a:cs typeface="Times New Roman" pitchFamily="18" charset="0"/>
            </a:endParaRPr>
          </a:p>
        </p:txBody>
      </p:sp>
      <p:pic>
        <p:nvPicPr>
          <p:cNvPr id="201734" name="Picture 6"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81263"/>
            <a:ext cx="4751388" cy="4376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موقعیت پنجره در مقابل باد</a:t>
            </a:r>
            <a:endParaRPr lang="en-US">
              <a:cs typeface="Times New Roman" pitchFamily="18" charset="0"/>
            </a:endParaRPr>
          </a:p>
        </p:txBody>
      </p:sp>
      <p:sp>
        <p:nvSpPr>
          <p:cNvPr id="221187" name="Rectangle 3"/>
          <p:cNvSpPr>
            <a:spLocks noGrp="1" noChangeArrowheads="1"/>
          </p:cNvSpPr>
          <p:nvPr>
            <p:ph idx="1"/>
          </p:nvPr>
        </p:nvSpPr>
        <p:spPr>
          <a:xfrm>
            <a:off x="371475" y="1724025"/>
            <a:ext cx="8458200" cy="4114800"/>
          </a:xfrm>
        </p:spPr>
        <p:txBody>
          <a:bodyPr/>
          <a:lstStyle/>
          <a:p>
            <a:pPr algn="r">
              <a:buFont typeface="Arial" charset="0"/>
              <a:buNone/>
            </a:pPr>
            <a:r>
              <a:rPr lang="fa-IR" sz="2800">
                <a:cs typeface="Arial" charset="0"/>
              </a:rPr>
              <a:t>محل قرار گیری پنجرههای اتاق نسبت به جهت حرکت باد تاثیر بسیار زیادی در چگونگی و نحوه شرایط تهویه در اتاق ساختمان دارد.</a:t>
            </a:r>
            <a:endParaRPr lang="en-US" sz="2800">
              <a:cs typeface="Arial" charset="0"/>
            </a:endParaRPr>
          </a:p>
        </p:txBody>
      </p:sp>
      <p:pic>
        <p:nvPicPr>
          <p:cNvPr id="221188" name="Picture 4" descr="Untitled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962275"/>
            <a:ext cx="5089525"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238125"/>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fa-IR" b="1">
                <a:cs typeface="Times New Roman" pitchFamily="18" charset="0"/>
              </a:rPr>
              <a:t>استفاده از انرژی باد</a:t>
            </a:r>
            <a:r>
              <a:rPr lang="en-US"/>
              <a:t> </a:t>
            </a:r>
          </a:p>
        </p:txBody>
      </p:sp>
      <p:sp>
        <p:nvSpPr>
          <p:cNvPr id="263171" name="Rectangle 3"/>
          <p:cNvSpPr>
            <a:spLocks noGrp="1" noChangeArrowheads="1"/>
          </p:cNvSpPr>
          <p:nvPr>
            <p:ph idx="1"/>
          </p:nvPr>
        </p:nvSpPr>
        <p:spPr>
          <a:xfrm>
            <a:off x="1085850" y="1266825"/>
            <a:ext cx="7772400" cy="5172075"/>
          </a:xfrm>
        </p:spPr>
        <p:txBody>
          <a:bodyPr/>
          <a:lstStyle/>
          <a:p>
            <a:pPr algn="r">
              <a:buFont typeface="Arial" charset="0"/>
              <a:buNone/>
            </a:pPr>
            <a:r>
              <a:rPr lang="fa-IR" sz="2800">
                <a:cs typeface="Arial" charset="0"/>
              </a:rPr>
              <a:t>نیروی باد (فن آوری استفاده از باد</a:t>
            </a:r>
          </a:p>
          <a:p>
            <a:pPr algn="r">
              <a:buFont typeface="Arial" charset="0"/>
              <a:buNone/>
            </a:pPr>
            <a:r>
              <a:rPr lang="fa-IR" sz="2800">
                <a:cs typeface="Arial" charset="0"/>
              </a:rPr>
              <a:t> برای ایجاد برق</a:t>
            </a:r>
            <a:r>
              <a:rPr lang="fa-IR">
                <a:cs typeface="Arial" charset="0"/>
              </a:rPr>
              <a:t>)</a:t>
            </a:r>
            <a:r>
              <a:rPr lang="fa-IR" sz="2800">
                <a:cs typeface="Arial" charset="0"/>
              </a:rPr>
              <a:t>جزء منابع جدید </a:t>
            </a:r>
          </a:p>
          <a:p>
            <a:pPr algn="r">
              <a:buFont typeface="Arial" charset="0"/>
              <a:buNone/>
            </a:pPr>
            <a:r>
              <a:rPr lang="fa-IR" sz="2800">
                <a:cs typeface="Arial" charset="0"/>
              </a:rPr>
              <a:t>تولید برق است که امروزه سریعترین</a:t>
            </a:r>
          </a:p>
          <a:p>
            <a:pPr algn="r">
              <a:buFont typeface="Arial" charset="0"/>
              <a:buNone/>
            </a:pPr>
            <a:r>
              <a:rPr lang="fa-IR" sz="2800">
                <a:cs typeface="Arial" charset="0"/>
              </a:rPr>
              <a:t> رشد را در سطح جهان به خود </a:t>
            </a:r>
          </a:p>
          <a:p>
            <a:pPr algn="r">
              <a:buFont typeface="Arial" charset="0"/>
              <a:buNone/>
            </a:pPr>
            <a:r>
              <a:rPr lang="fa-IR" sz="2800">
                <a:cs typeface="Arial" charset="0"/>
              </a:rPr>
              <a:t>اختصاص داده است. نیروی باد </a:t>
            </a:r>
          </a:p>
          <a:p>
            <a:pPr algn="r">
              <a:buFont typeface="Arial" charset="0"/>
              <a:buNone/>
            </a:pPr>
            <a:r>
              <a:rPr lang="fa-IR" sz="2800">
                <a:cs typeface="Arial" charset="0"/>
              </a:rPr>
              <a:t>توسط توربینهای عظیم سه پره‌ای</a:t>
            </a:r>
          </a:p>
          <a:p>
            <a:pPr algn="r">
              <a:buFont typeface="Arial" charset="0"/>
              <a:buNone/>
            </a:pPr>
            <a:r>
              <a:rPr lang="fa-IR" sz="2800">
                <a:cs typeface="Arial" charset="0"/>
              </a:rPr>
              <a:t> تولید می‌شود که در بالای برجهای</a:t>
            </a:r>
          </a:p>
          <a:p>
            <a:pPr algn="r">
              <a:buFont typeface="Arial" charset="0"/>
              <a:buNone/>
            </a:pPr>
            <a:r>
              <a:rPr lang="fa-IR" sz="2800">
                <a:cs typeface="Arial" charset="0"/>
              </a:rPr>
              <a:t>بلند نصب می‌شوند.</a:t>
            </a:r>
            <a:endParaRPr lang="en-US" sz="2800"/>
          </a:p>
        </p:txBody>
      </p:sp>
      <p:pic>
        <p:nvPicPr>
          <p:cNvPr id="263172" name="Picture 4" descr="img/daneshnameh_up/8/83/windtur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8"/>
            <a:ext cx="4154488"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flipH="1" flipV="1">
            <a:off x="9144000" y="-519113"/>
            <a:ext cx="57150" cy="42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79555" name="Rectangle 3"/>
          <p:cNvSpPr>
            <a:spLocks noGrp="1" noChangeArrowheads="1"/>
          </p:cNvSpPr>
          <p:nvPr>
            <p:ph idx="1"/>
          </p:nvPr>
        </p:nvSpPr>
        <p:spPr>
          <a:xfrm>
            <a:off x="-214313" y="623888"/>
            <a:ext cx="8943976" cy="5729287"/>
          </a:xfrm>
        </p:spPr>
        <p:txBody>
          <a:bodyPr/>
          <a:lstStyle/>
          <a:p>
            <a:pPr algn="r">
              <a:buFont typeface="Arial" charset="0"/>
              <a:buNone/>
            </a:pPr>
            <a:r>
              <a:rPr lang="ar-SA" sz="2800">
                <a:cs typeface="Arial" charset="0"/>
              </a:rPr>
              <a:t>با توسعه نگرشهای زیست محیطی وراهبردهای صرفه جویانه در بهره برداری از منابع انرژیهای تجدید ناپذیر، استفاده از انرژی باد در مقایسه با سایر منابع انرژی مطرح در بسیاری از کشورهای جهان رو به فزونی گذاشته است. استفاده از تکنولوژی توربینهای بادی به دلایل زیر می تواندیک انتخاب مناسب در مقایسه با سایر منابع انرژی تجدید پذیر باشد</a:t>
            </a:r>
            <a:r>
              <a:rPr lang="en-US" sz="2800">
                <a:cs typeface="Arial" charset="0"/>
              </a:rPr>
              <a:t/>
            </a:r>
            <a:br>
              <a:rPr lang="en-US" sz="2800">
                <a:cs typeface="Arial" charset="0"/>
              </a:rPr>
            </a:br>
            <a:r>
              <a:rPr lang="ar-SA" sz="2800">
                <a:cs typeface="Arial" charset="0"/>
              </a:rPr>
              <a:t>قیمت پایین توربینهای برق بادی در مقایسه با دیگر صور انرژیهای نو</a:t>
            </a:r>
            <a:r>
              <a:rPr lang="en-US" sz="2800">
                <a:cs typeface="Arial" charset="0"/>
              </a:rPr>
              <a:t/>
            </a:r>
            <a:br>
              <a:rPr lang="en-US" sz="2800">
                <a:cs typeface="Arial" charset="0"/>
              </a:rPr>
            </a:br>
            <a:r>
              <a:rPr lang="ar-SA" sz="2800">
                <a:cs typeface="Arial" charset="0"/>
              </a:rPr>
              <a:t>کمک در جهت ایجاد اشتغال در کشور</a:t>
            </a:r>
            <a:r>
              <a:rPr lang="en-US" sz="2800">
                <a:cs typeface="Arial" charset="0"/>
              </a:rPr>
              <a:t/>
            </a:r>
            <a:br>
              <a:rPr lang="en-US" sz="2800">
                <a:cs typeface="Arial" charset="0"/>
              </a:rPr>
            </a:br>
            <a:r>
              <a:rPr lang="ar-SA" sz="2800">
                <a:cs typeface="Arial" charset="0"/>
              </a:rPr>
              <a:t>عدم آلودگی محیط زیست در کشورهای پیشرفته نظیر آلمان، دانمارک، آمریکا،اسپانیا، انگلستان، و بسیاری کشورهای دیگر، توربینهای بادی بزرگ و کوچک ساخته شده است و برنامه هایی نیز جهت ادامه پژوهشها و استفاده بیشتر از انرژی باد جهت تولید برق در واحدهایی با توان چند مگاواتی مورد مطالعه می باشد</a:t>
            </a:r>
            <a:r>
              <a:rPr lang="en-US" sz="2800"/>
              <a:t> </a:t>
            </a:r>
          </a:p>
        </p:txBody>
      </p:sp>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85800" y="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b="1">
                <a:cs typeface="Times New Roman" pitchFamily="18" charset="0"/>
              </a:rPr>
              <a:t>توربينهاي بادي چگونه كار مي كنند ؟</a:t>
            </a:r>
            <a:endParaRPr lang="en-US" b="1">
              <a:cs typeface="Times New Roman" pitchFamily="18" charset="0"/>
            </a:endParaRPr>
          </a:p>
        </p:txBody>
      </p:sp>
      <p:sp>
        <p:nvSpPr>
          <p:cNvPr id="280579" name="Rectangle 3"/>
          <p:cNvSpPr>
            <a:spLocks noGrp="1" noChangeArrowheads="1"/>
          </p:cNvSpPr>
          <p:nvPr>
            <p:ph idx="1"/>
          </p:nvPr>
        </p:nvSpPr>
        <p:spPr>
          <a:xfrm>
            <a:off x="0" y="1238250"/>
            <a:ext cx="9144000" cy="6448425"/>
          </a:xfrm>
        </p:spPr>
        <p:txBody>
          <a:bodyPr/>
          <a:lstStyle/>
          <a:p>
            <a:pPr algn="r">
              <a:lnSpc>
                <a:spcPct val="90000"/>
              </a:lnSpc>
              <a:buFont typeface="Arial" charset="0"/>
              <a:buNone/>
            </a:pPr>
            <a:r>
              <a:rPr lang="ar-SA" sz="2800">
                <a:cs typeface="Arial" charset="0"/>
              </a:rPr>
              <a:t>توربين هاي بادي انرژي جنبشي باد را به توان مكانيكي تبديل مي نمايند و اين توان مكانيكي از طريق شفت به ژنراتور انتقال پيدا كرده و در نهايت انرژي الكتريكي توليد مي شود. توربين هاي بادي بر اساس يك اصل ساده كار مي كنند. انرژي باد دو يا سه پره اي را كه بدور روتور توربين بادي قرار گرفته اند را بچرخش در</a:t>
            </a:r>
            <a:endParaRPr lang="en-US" sz="2800">
              <a:cs typeface="Arial" charset="0"/>
            </a:endParaRPr>
          </a:p>
          <a:p>
            <a:pPr algn="r">
              <a:lnSpc>
                <a:spcPct val="90000"/>
              </a:lnSpc>
              <a:buFont typeface="Arial" charset="0"/>
              <a:buNone/>
            </a:pPr>
            <a:r>
              <a:rPr lang="ar-SA" sz="2800">
                <a:cs typeface="Arial" charset="0"/>
              </a:rPr>
              <a:t> مي آورد. روتور به يك</a:t>
            </a:r>
            <a:endParaRPr lang="en-US" sz="2800">
              <a:cs typeface="Arial" charset="0"/>
            </a:endParaRPr>
          </a:p>
          <a:p>
            <a:pPr algn="r">
              <a:lnSpc>
                <a:spcPct val="90000"/>
              </a:lnSpc>
              <a:buFont typeface="Arial" charset="0"/>
              <a:buNone/>
            </a:pPr>
            <a:r>
              <a:rPr lang="ar-SA" sz="2800">
                <a:cs typeface="Arial" charset="0"/>
              </a:rPr>
              <a:t> شفت مركزي متصل </a:t>
            </a:r>
            <a:endParaRPr lang="en-US" sz="2800">
              <a:cs typeface="Arial" charset="0"/>
            </a:endParaRPr>
          </a:p>
          <a:p>
            <a:pPr algn="r">
              <a:lnSpc>
                <a:spcPct val="90000"/>
              </a:lnSpc>
              <a:buFont typeface="Arial" charset="0"/>
              <a:buNone/>
            </a:pPr>
            <a:r>
              <a:rPr lang="ar-SA" sz="2800">
                <a:cs typeface="Arial" charset="0"/>
              </a:rPr>
              <a:t>مي باشد كه با چرخش آن</a:t>
            </a:r>
            <a:endParaRPr lang="en-US" sz="2800">
              <a:cs typeface="Arial" charset="0"/>
            </a:endParaRPr>
          </a:p>
          <a:p>
            <a:pPr algn="r">
              <a:lnSpc>
                <a:spcPct val="90000"/>
              </a:lnSpc>
              <a:buFont typeface="Arial" charset="0"/>
              <a:buNone/>
            </a:pPr>
            <a:r>
              <a:rPr lang="ar-SA" sz="2800">
                <a:cs typeface="Arial" charset="0"/>
              </a:rPr>
              <a:t> ژنراتور نيز به چرخش</a:t>
            </a:r>
            <a:endParaRPr lang="en-US" sz="2800">
              <a:cs typeface="Arial" charset="0"/>
            </a:endParaRPr>
          </a:p>
          <a:p>
            <a:pPr algn="r">
              <a:lnSpc>
                <a:spcPct val="90000"/>
              </a:lnSpc>
              <a:buFont typeface="Arial" charset="0"/>
              <a:buNone/>
            </a:pPr>
            <a:r>
              <a:rPr lang="ar-SA" sz="2800">
                <a:cs typeface="Arial" charset="0"/>
              </a:rPr>
              <a:t>در آمده و الكتريسيته توليد</a:t>
            </a:r>
            <a:endParaRPr lang="en-US" sz="2800">
              <a:cs typeface="Arial" charset="0"/>
            </a:endParaRPr>
          </a:p>
          <a:p>
            <a:pPr algn="r">
              <a:lnSpc>
                <a:spcPct val="90000"/>
              </a:lnSpc>
              <a:buFont typeface="Arial" charset="0"/>
              <a:buNone/>
            </a:pPr>
            <a:r>
              <a:rPr lang="ar-SA" sz="2800">
                <a:cs typeface="Arial" charset="0"/>
              </a:rPr>
              <a:t> مي شود</a:t>
            </a:r>
            <a:r>
              <a:rPr lang="en-US" sz="2800">
                <a:cs typeface="Arial" charset="0"/>
              </a:rPr>
              <a:t/>
            </a:r>
            <a:br>
              <a:rPr lang="en-US" sz="2800">
                <a:cs typeface="Arial" charset="0"/>
              </a:rPr>
            </a:br>
            <a:r>
              <a:rPr lang="en-US" sz="2800">
                <a:cs typeface="Arial" charset="0"/>
              </a:rPr>
              <a:t/>
            </a:r>
            <a:br>
              <a:rPr lang="en-US" sz="2800">
                <a:cs typeface="Arial" charset="0"/>
              </a:rPr>
            </a:br>
            <a:r>
              <a:rPr lang="en-US" sz="2800">
                <a:cs typeface="Arial" charset="0"/>
              </a:rPr>
              <a:t/>
            </a:r>
            <a:br>
              <a:rPr lang="en-US" sz="2800">
                <a:cs typeface="Arial" charset="0"/>
              </a:rPr>
            </a:br>
            <a:endParaRPr lang="en-US" sz="2800">
              <a:cs typeface="Arial" charset="0"/>
            </a:endParaRPr>
          </a:p>
        </p:txBody>
      </p:sp>
      <p:pic>
        <p:nvPicPr>
          <p:cNvPr id="280580" name="Picture 4" descr="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13075"/>
            <a:ext cx="5029200" cy="384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700088" y="1638300"/>
            <a:ext cx="7772400" cy="237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نمونه ساختمان هایی که در طراحی آنها از توربین های بادی استفاده شده است</a:t>
            </a:r>
            <a:endParaRPr lang="en-US">
              <a:cs typeface="Times New Roman" pitchFamily="18" charset="0"/>
            </a:endParaRPr>
          </a:p>
        </p:txBody>
      </p:sp>
      <p:sp>
        <p:nvSpPr>
          <p:cNvPr id="264195" name="Rectangle 3"/>
          <p:cNvSpPr>
            <a:spLocks noGrp="1" noChangeArrowheads="1"/>
          </p:cNvSpPr>
          <p:nvPr>
            <p:ph idx="1"/>
          </p:nvPr>
        </p:nvSpPr>
        <p:spPr>
          <a:xfrm>
            <a:off x="8415338" y="6053138"/>
            <a:ext cx="42862" cy="42862"/>
          </a:xfrm>
        </p:spPr>
        <p:txBody>
          <a:bodyPr>
            <a:normAutofit fontScale="25000" lnSpcReduction="20000"/>
          </a:bodyPr>
          <a:lstStyle/>
          <a:p>
            <a:pPr>
              <a:lnSpc>
                <a:spcPct val="80000"/>
              </a:lnSpc>
            </a:pPr>
            <a:endParaRPr lang="en-US" sz="80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357188" y="423863"/>
            <a:ext cx="84582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b="1">
                <a:cs typeface="Times New Roman" pitchFamily="18" charset="0"/>
              </a:rPr>
              <a:t>اولين ساختمان مجهز به توربين بادي در بحرين</a:t>
            </a:r>
            <a:r>
              <a:rPr lang="fa-IR" sz="4000" b="1">
                <a:cs typeface="Times New Roman" pitchFamily="18" charset="0"/>
              </a:rPr>
              <a:t> </a:t>
            </a:r>
            <a:r>
              <a:rPr lang="en-US" sz="4000"/>
              <a:t>  </a:t>
            </a:r>
          </a:p>
        </p:txBody>
      </p:sp>
      <p:sp>
        <p:nvSpPr>
          <p:cNvPr id="265219" name="Rectangle 3"/>
          <p:cNvSpPr>
            <a:spLocks noGrp="1" noChangeArrowheads="1"/>
          </p:cNvSpPr>
          <p:nvPr>
            <p:ph idx="1"/>
          </p:nvPr>
        </p:nvSpPr>
        <p:spPr>
          <a:xfrm flipH="1" flipV="1">
            <a:off x="5200650" y="1409700"/>
            <a:ext cx="100013" cy="42863"/>
          </a:xfrm>
        </p:spPr>
        <p:txBody>
          <a:bodyPr>
            <a:normAutofit fontScale="25000" lnSpcReduction="20000"/>
          </a:bodyPr>
          <a:lstStyle/>
          <a:p>
            <a:pPr algn="r">
              <a:buFont typeface="Arial" charset="0"/>
              <a:buNone/>
            </a:pPr>
            <a:r>
              <a:rPr lang="ar-SA" sz="2800" b="1">
                <a:cs typeface="Times New Roman" pitchFamily="18" charset="0"/>
              </a:rPr>
              <a:t>برجي كه باد را درو مي‌كند</a:t>
            </a:r>
            <a:endParaRPr lang="en-US" sz="2800" b="1">
              <a:cs typeface="Times New Roman" pitchFamily="18" charset="0"/>
            </a:endParaRPr>
          </a:p>
        </p:txBody>
      </p:sp>
      <p:pic>
        <p:nvPicPr>
          <p:cNvPr id="265220" name="Picture 4" descr="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2085975"/>
            <a:ext cx="63627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1" name="Rectangle 5"/>
          <p:cNvSpPr>
            <a:spLocks noChangeArrowheads="1"/>
          </p:cNvSpPr>
          <p:nvPr/>
        </p:nvSpPr>
        <p:spPr bwMode="auto">
          <a:xfrm>
            <a:off x="5241925" y="1490663"/>
            <a:ext cx="35829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ar-SA" b="0"/>
              <a:t>برجي كه باد را درو مي‌كند</a:t>
            </a:r>
            <a:endParaRPr lang="en-US" b="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و بسیاری از افراد و معماران ساختمان خود را بر طبق در نظر گرفتن این اصول بنا میکنند و جهت وزش باد و عوامل مفید و تخریب زای باد را در نظر میگیرند زیرا باد هم میتواند برای ساختمان عاملی ویرانگر باشد هم میتواند عاملی مفید برای تامین انرژی و سایر موارد باشد پس باد امروزه با معماری عجین شده است . </a:t>
            </a:r>
          </a:p>
          <a:p>
            <a:endParaRPr lang="fa-IR" dirty="0"/>
          </a:p>
        </p:txBody>
      </p:sp>
    </p:spTree>
    <p:extLst>
      <p:ext uri="{BB962C8B-B14F-4D97-AF65-F5344CB8AC3E}">
        <p14:creationId xmlns:p14="http://schemas.microsoft.com/office/powerpoint/2010/main" val="225261780"/>
      </p:ext>
    </p:extLst>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557213" y="0"/>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a:cs typeface="Times New Roman" pitchFamily="18" charset="0"/>
              </a:rPr>
              <a:t>زيباترين توربين هاي بادي جهان</a:t>
            </a:r>
            <a:r>
              <a:rPr lang="en-US"/>
              <a:t> </a:t>
            </a:r>
          </a:p>
        </p:txBody>
      </p:sp>
      <p:sp>
        <p:nvSpPr>
          <p:cNvPr id="281603" name="Rectangle 3"/>
          <p:cNvSpPr>
            <a:spLocks noGrp="1" noChangeArrowheads="1"/>
          </p:cNvSpPr>
          <p:nvPr>
            <p:ph idx="1"/>
          </p:nvPr>
        </p:nvSpPr>
        <p:spPr>
          <a:xfrm>
            <a:off x="-1014413" y="5695950"/>
            <a:ext cx="828675" cy="285750"/>
          </a:xfrm>
        </p:spPr>
        <p:txBody>
          <a:bodyPr/>
          <a:lstStyle/>
          <a:p>
            <a:pPr>
              <a:lnSpc>
                <a:spcPct val="80000"/>
              </a:lnSpc>
            </a:pPr>
            <a:endParaRPr lang="en-US" sz="1400"/>
          </a:p>
        </p:txBody>
      </p:sp>
      <p:pic>
        <p:nvPicPr>
          <p:cNvPr id="281605" name="Picture 5" descr="turb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388"/>
            <a:ext cx="5164138" cy="5662612"/>
          </a:xfrm>
          <a:prstGeom prst="rect">
            <a:avLst/>
          </a:prstGeom>
          <a:noFill/>
          <a:extLst>
            <a:ext uri="{909E8E84-426E-40DD-AFC4-6F175D3DCCD1}">
              <a14:hiddenFill xmlns:a14="http://schemas.microsoft.com/office/drawing/2010/main">
                <a:solidFill>
                  <a:srgbClr val="FFFFFF"/>
                </a:solidFill>
              </a14:hiddenFill>
            </a:ext>
          </a:extLst>
        </p:spPr>
      </p:pic>
      <p:sp>
        <p:nvSpPr>
          <p:cNvPr id="281606" name="Rectangle 6"/>
          <p:cNvSpPr>
            <a:spLocks noChangeArrowheads="1"/>
          </p:cNvSpPr>
          <p:nvPr/>
        </p:nvSpPr>
        <p:spPr bwMode="auto">
          <a:xfrm>
            <a:off x="5322888" y="1398588"/>
            <a:ext cx="38211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b="0"/>
              <a:t> </a:t>
            </a:r>
            <a:r>
              <a:rPr lang="ar-SA" b="0"/>
              <a:t>برج آپارتماني كه در بالاي آن </a:t>
            </a:r>
            <a:endParaRPr lang="en-US" b="0"/>
          </a:p>
          <a:p>
            <a:pPr eaLnBrk="0" hangingPunct="0">
              <a:buFont typeface="Wingdings" pitchFamily="2" charset="2"/>
              <a:buNone/>
            </a:pPr>
            <a:r>
              <a:rPr lang="ar-SA" b="0"/>
              <a:t>توربين ها قرار دارند.</a:t>
            </a:r>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542925" y="195263"/>
            <a:ext cx="7772400" cy="100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z="4000">
                <a:cs typeface="Arial" charset="0"/>
              </a:rPr>
              <a:t>برج </a:t>
            </a:r>
            <a:r>
              <a:rPr lang="ar-SA" sz="4000">
                <a:cs typeface="Arial" charset="0"/>
              </a:rPr>
              <a:t>شانگهای</a:t>
            </a:r>
            <a:endParaRPr lang="en-US" sz="4000">
              <a:cs typeface="Arial" charset="0"/>
            </a:endParaRPr>
          </a:p>
        </p:txBody>
      </p:sp>
      <p:sp>
        <p:nvSpPr>
          <p:cNvPr id="271363" name="Rectangle 3"/>
          <p:cNvSpPr>
            <a:spLocks noGrp="1" noChangeArrowheads="1"/>
          </p:cNvSpPr>
          <p:nvPr>
            <p:ph idx="1"/>
          </p:nvPr>
        </p:nvSpPr>
        <p:spPr>
          <a:xfrm>
            <a:off x="1371600" y="2081213"/>
            <a:ext cx="7772400" cy="4114800"/>
          </a:xfrm>
        </p:spPr>
        <p:txBody>
          <a:bodyPr/>
          <a:lstStyle/>
          <a:p>
            <a:pPr algn="r">
              <a:buFont typeface="Arial" charset="0"/>
              <a:buNone/>
            </a:pPr>
            <a:r>
              <a:rPr lang="ar-SA" sz="2800">
                <a:cs typeface="Arial" charset="0"/>
              </a:rPr>
              <a:t>نام برج : شانگهای</a:t>
            </a:r>
            <a:r>
              <a:rPr lang="en-US" sz="2800">
                <a:cs typeface="Arial" charset="0"/>
              </a:rPr>
              <a:t/>
            </a:r>
            <a:br>
              <a:rPr lang="en-US" sz="2800">
                <a:cs typeface="Arial" charset="0"/>
              </a:rPr>
            </a:br>
            <a:r>
              <a:rPr lang="ar-SA" sz="2800">
                <a:cs typeface="Arial" charset="0"/>
              </a:rPr>
              <a:t>محل ساخت : چین - شانگهای</a:t>
            </a:r>
            <a:r>
              <a:rPr lang="en-US" sz="2800">
                <a:cs typeface="Arial" charset="0"/>
              </a:rPr>
              <a:t> </a:t>
            </a:r>
            <a:br>
              <a:rPr lang="en-US" sz="2800">
                <a:cs typeface="Arial" charset="0"/>
              </a:rPr>
            </a:br>
            <a:r>
              <a:rPr lang="ar-SA" sz="2800">
                <a:cs typeface="Arial" charset="0"/>
              </a:rPr>
              <a:t>ارتفاع : 632 متر</a:t>
            </a:r>
            <a:r>
              <a:rPr lang="en-US" sz="2800">
                <a:cs typeface="Arial" charset="0"/>
              </a:rPr>
              <a:t> </a:t>
            </a:r>
            <a:br>
              <a:rPr lang="en-US" sz="2800">
                <a:cs typeface="Arial" charset="0"/>
              </a:rPr>
            </a:br>
            <a:r>
              <a:rPr lang="fa-IR" sz="2800">
                <a:cs typeface="Arial" charset="0"/>
              </a:rPr>
              <a:t>در ح</a:t>
            </a:r>
            <a:r>
              <a:rPr lang="ar-SA" sz="2800">
                <a:cs typeface="Arial" charset="0"/>
              </a:rPr>
              <a:t>ال ساخت </a:t>
            </a:r>
            <a:r>
              <a:rPr lang="fa-IR" sz="2800">
                <a:cs typeface="Arial" charset="0"/>
              </a:rPr>
              <a:t> </a:t>
            </a:r>
            <a:r>
              <a:rPr lang="ar-SA" sz="2800">
                <a:cs typeface="Arial" charset="0"/>
              </a:rPr>
              <a:t> </a:t>
            </a:r>
            <a:r>
              <a:rPr lang="fa-IR" sz="2800">
                <a:cs typeface="Arial" charset="0"/>
              </a:rPr>
              <a:t> </a:t>
            </a:r>
            <a:r>
              <a:rPr lang="en-US" sz="2800">
                <a:cs typeface="Arial" charset="0"/>
              </a:rPr>
              <a:t/>
            </a:r>
            <a:br>
              <a:rPr lang="en-US" sz="2800">
                <a:cs typeface="Arial" charset="0"/>
              </a:rPr>
            </a:br>
            <a:endParaRPr lang="en-US" sz="2800">
              <a:cs typeface="Arial" charset="0"/>
            </a:endParaRPr>
          </a:p>
        </p:txBody>
      </p:sp>
      <p:pic>
        <p:nvPicPr>
          <p:cNvPr id="27136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3"/>
            <a:ext cx="558165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604838"/>
            <a:ext cx="171450" cy="100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72387" name="Rectangle 3"/>
          <p:cNvSpPr>
            <a:spLocks noGrp="1" noChangeArrowheads="1"/>
          </p:cNvSpPr>
          <p:nvPr>
            <p:ph idx="1"/>
          </p:nvPr>
        </p:nvSpPr>
        <p:spPr>
          <a:xfrm>
            <a:off x="-542925" y="246063"/>
            <a:ext cx="9686925" cy="2428875"/>
          </a:xfrm>
        </p:spPr>
        <p:txBody>
          <a:bodyPr/>
          <a:lstStyle/>
          <a:p>
            <a:pPr algn="r">
              <a:buFont typeface="Arial" charset="0"/>
              <a:buNone/>
            </a:pPr>
            <a:r>
              <a:rPr lang="ar-SA" sz="2800">
                <a:cs typeface="Arial" charset="0"/>
              </a:rPr>
              <a:t>برج شانگهای یک آسمان خراش سبز است. این برج دارای دو پوسته ی شیشه</a:t>
            </a:r>
            <a:r>
              <a:rPr lang="en-US" sz="2800">
                <a:cs typeface="Arial" charset="0"/>
              </a:rPr>
              <a:t> </a:t>
            </a:r>
            <a:r>
              <a:rPr lang="ar-SA" sz="2800">
                <a:cs typeface="Arial" charset="0"/>
              </a:rPr>
              <a:t>است که برای کنترل انرژی،حرارت و آب در آن به کار گرفته خواهند شد. </a:t>
            </a:r>
            <a:endParaRPr lang="en-US" sz="2800"/>
          </a:p>
        </p:txBody>
      </p:sp>
      <p:pic>
        <p:nvPicPr>
          <p:cNvPr id="272388" name="Picture 4" descr="410834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657350"/>
            <a:ext cx="79962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flipH="1">
            <a:off x="414338" y="-319088"/>
            <a:ext cx="214312" cy="57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273411" name="Rectangle 3"/>
          <p:cNvSpPr>
            <a:spLocks noGrp="1" noChangeArrowheads="1"/>
          </p:cNvSpPr>
          <p:nvPr>
            <p:ph idx="1"/>
          </p:nvPr>
        </p:nvSpPr>
        <p:spPr>
          <a:xfrm>
            <a:off x="-671513" y="533400"/>
            <a:ext cx="9815513" cy="4114800"/>
          </a:xfrm>
        </p:spPr>
        <p:txBody>
          <a:bodyPr/>
          <a:lstStyle/>
          <a:p>
            <a:pPr algn="r">
              <a:buFont typeface="Arial" charset="0"/>
              <a:buNone/>
            </a:pPr>
            <a:r>
              <a:rPr lang="ar-SA" sz="2800">
                <a:cs typeface="Arial" charset="0"/>
              </a:rPr>
              <a:t>در بخش بالایی برج توربین های بادی برای دریافت انرژی</a:t>
            </a:r>
            <a:r>
              <a:rPr lang="fa-IR" sz="2800">
                <a:cs typeface="Arial" charset="0"/>
              </a:rPr>
              <a:t> بادی در </a:t>
            </a:r>
            <a:r>
              <a:rPr lang="ar-SA" sz="2800">
                <a:cs typeface="Arial" charset="0"/>
              </a:rPr>
              <a:t>نظر گرفته</a:t>
            </a:r>
            <a:r>
              <a:rPr lang="en-US" sz="2800">
                <a:cs typeface="Arial" charset="0"/>
              </a:rPr>
              <a:t> </a:t>
            </a:r>
            <a:r>
              <a:rPr lang="ar-SA" sz="2800">
                <a:cs typeface="Arial" charset="0"/>
              </a:rPr>
              <a:t>شده اند </a:t>
            </a:r>
            <a:endParaRPr lang="en-US" sz="2800">
              <a:cs typeface="Arial" charset="0"/>
            </a:endParaRPr>
          </a:p>
          <a:p>
            <a:pPr algn="r">
              <a:buFont typeface="Arial" charset="0"/>
              <a:buNone/>
            </a:pPr>
            <a:r>
              <a:rPr lang="en-US" sz="2800">
                <a:cs typeface="Arial" charset="0"/>
              </a:rPr>
              <a:t/>
            </a:r>
            <a:br>
              <a:rPr lang="en-US" sz="2800">
                <a:cs typeface="Arial" charset="0"/>
              </a:rPr>
            </a:br>
            <a:r>
              <a:rPr lang="en-US" sz="2800">
                <a:cs typeface="Arial" charset="0"/>
              </a:rPr>
              <a:t/>
            </a:r>
            <a:br>
              <a:rPr lang="en-US" sz="2800">
                <a:cs typeface="Arial" charset="0"/>
              </a:rPr>
            </a:br>
            <a:endParaRPr lang="en-US" sz="2800">
              <a:cs typeface="Arial" charset="0"/>
            </a:endParaRPr>
          </a:p>
        </p:txBody>
      </p:sp>
      <p:pic>
        <p:nvPicPr>
          <p:cNvPr id="273412" name="Picture 4" descr="410829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8824913"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4435" name="Rectangle 3"/>
          <p:cNvSpPr>
            <a:spLocks noGrp="1" noChangeArrowheads="1"/>
          </p:cNvSpPr>
          <p:nvPr>
            <p:ph idx="1"/>
          </p:nvPr>
        </p:nvSpPr>
        <p:spPr/>
        <p:txBody>
          <a:bodyPr/>
          <a:lstStyle/>
          <a:p>
            <a:endParaRPr lang="en-US"/>
          </a:p>
        </p:txBody>
      </p:sp>
      <p:pic>
        <p:nvPicPr>
          <p:cNvPr id="274436" name="Picture 4" descr="shangh-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04788"/>
            <a:ext cx="8359775"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714375" y="500063"/>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a:cs typeface="Times New Roman" pitchFamily="18" charset="0"/>
              </a:rPr>
              <a:t>برج انرژي دبي</a:t>
            </a:r>
            <a:r>
              <a:rPr lang="en-US" sz="4000">
                <a:cs typeface="Times New Roman" pitchFamily="18" charset="0"/>
              </a:rPr>
              <a:t/>
            </a:r>
            <a:br>
              <a:rPr lang="en-US" sz="4000">
                <a:cs typeface="Times New Roman" pitchFamily="18" charset="0"/>
              </a:rPr>
            </a:br>
            <a:r>
              <a:rPr lang="en-US" sz="4000">
                <a:cs typeface="Times New Roman" pitchFamily="18" charset="0"/>
              </a:rPr>
              <a:t/>
            </a:r>
            <a:br>
              <a:rPr lang="en-US" sz="4000">
                <a:cs typeface="Times New Roman" pitchFamily="18" charset="0"/>
              </a:rPr>
            </a:br>
            <a:endParaRPr lang="en-US" sz="4000">
              <a:cs typeface="Times New Roman" pitchFamily="18" charset="0"/>
            </a:endParaRPr>
          </a:p>
        </p:txBody>
      </p:sp>
      <p:sp>
        <p:nvSpPr>
          <p:cNvPr id="275459" name="Rectangle 3"/>
          <p:cNvSpPr>
            <a:spLocks noGrp="1" noChangeArrowheads="1"/>
          </p:cNvSpPr>
          <p:nvPr>
            <p:ph idx="1"/>
          </p:nvPr>
        </p:nvSpPr>
        <p:spPr>
          <a:xfrm>
            <a:off x="0" y="1009650"/>
            <a:ext cx="9144000" cy="4114800"/>
          </a:xfrm>
        </p:spPr>
        <p:txBody>
          <a:bodyPr/>
          <a:lstStyle/>
          <a:p>
            <a:pPr algn="r">
              <a:lnSpc>
                <a:spcPct val="90000"/>
              </a:lnSpc>
              <a:buFont typeface="Arial" charset="0"/>
              <a:buNone/>
            </a:pPr>
            <a:r>
              <a:rPr lang="ar-SA">
                <a:cs typeface="Arial" charset="0"/>
              </a:rPr>
              <a:t>اگر كار ساخت اين برج 68 طبقه آنطور كه طراحي شده پيش برود بلندترين برج زيست‌محيطي و سبز دبي خواهد شد. يك توربين بادي 70 متري بر فراز اين برج توليد انرژي آن را به عهده دارد. توربين بادي تنها امتياز اين برج نيست، بلكه تابلوهاي جذب نور خورشيد هم بخش</a:t>
            </a:r>
            <a:endParaRPr lang="en-US">
              <a:cs typeface="Arial" charset="0"/>
            </a:endParaRPr>
          </a:p>
          <a:p>
            <a:pPr algn="r">
              <a:lnSpc>
                <a:spcPct val="90000"/>
              </a:lnSpc>
              <a:buFont typeface="Arial" charset="0"/>
              <a:buNone/>
            </a:pPr>
            <a:r>
              <a:rPr lang="ar-SA">
                <a:cs typeface="Arial" charset="0"/>
              </a:rPr>
              <a:t> ديگري از سيستم توليد</a:t>
            </a:r>
            <a:endParaRPr lang="en-US">
              <a:cs typeface="Arial" charset="0"/>
            </a:endParaRPr>
          </a:p>
          <a:p>
            <a:pPr algn="r">
              <a:lnSpc>
                <a:spcPct val="90000"/>
              </a:lnSpc>
              <a:buFont typeface="Arial" charset="0"/>
              <a:buNone/>
            </a:pPr>
            <a:r>
              <a:rPr lang="ar-SA">
                <a:cs typeface="Arial" charset="0"/>
              </a:rPr>
              <a:t> انرژي آن را به عهده</a:t>
            </a:r>
            <a:endParaRPr lang="en-US">
              <a:cs typeface="Arial" charset="0"/>
            </a:endParaRPr>
          </a:p>
          <a:p>
            <a:pPr algn="r">
              <a:lnSpc>
                <a:spcPct val="90000"/>
              </a:lnSpc>
              <a:buFont typeface="Arial" charset="0"/>
              <a:buNone/>
            </a:pPr>
            <a:r>
              <a:rPr lang="ar-SA">
                <a:cs typeface="Arial" charset="0"/>
              </a:rPr>
              <a:t> دارند.</a:t>
            </a:r>
            <a:endParaRPr lang="en-US">
              <a:cs typeface="Arial" charset="0"/>
            </a:endParaRPr>
          </a:p>
        </p:txBody>
      </p:sp>
      <p:pic>
        <p:nvPicPr>
          <p:cNvPr id="275460" name="Picture 4" descr="m1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0413"/>
            <a:ext cx="600551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a:cs typeface="Times New Roman" pitchFamily="18" charset="0"/>
              </a:rPr>
              <a:t>برج خانه آفتاب- دبي</a:t>
            </a:r>
            <a:r>
              <a:rPr lang="en-US" sz="4000">
                <a:cs typeface="Times New Roman" pitchFamily="18" charset="0"/>
              </a:rPr>
              <a:t/>
            </a:r>
            <a:br>
              <a:rPr lang="en-US" sz="4000">
                <a:cs typeface="Times New Roman" pitchFamily="18" charset="0"/>
              </a:rPr>
            </a:br>
            <a:r>
              <a:rPr lang="en-US" sz="4000">
                <a:cs typeface="Times New Roman" pitchFamily="18" charset="0"/>
              </a:rPr>
              <a:t/>
            </a:r>
            <a:br>
              <a:rPr lang="en-US" sz="4000">
                <a:cs typeface="Times New Roman" pitchFamily="18" charset="0"/>
              </a:rPr>
            </a:br>
            <a:endParaRPr lang="en-US" sz="4000">
              <a:cs typeface="Times New Roman" pitchFamily="18" charset="0"/>
            </a:endParaRPr>
          </a:p>
        </p:txBody>
      </p:sp>
      <p:sp>
        <p:nvSpPr>
          <p:cNvPr id="276483" name="Rectangle 3"/>
          <p:cNvSpPr>
            <a:spLocks noGrp="1" noChangeArrowheads="1"/>
          </p:cNvSpPr>
          <p:nvPr>
            <p:ph idx="1"/>
          </p:nvPr>
        </p:nvSpPr>
        <p:spPr>
          <a:xfrm>
            <a:off x="385763" y="1152525"/>
            <a:ext cx="7772400" cy="4114800"/>
          </a:xfrm>
        </p:spPr>
        <p:txBody>
          <a:bodyPr/>
          <a:lstStyle/>
          <a:p>
            <a:pPr algn="r">
              <a:buFont typeface="Arial" charset="0"/>
              <a:buNone/>
            </a:pPr>
            <a:r>
              <a:rPr lang="fa-IR" sz="2800">
                <a:cs typeface="Arial" charset="0"/>
              </a:rPr>
              <a:t>مرکز مالی بین المللی دبی  قرار است در این برج شروع به کار کند در این برج 4هزار تابلوی خورشیدی در بخش جنوبی و 3 توربین بادی 225کیلو واتی درشمال آن تعبیه شده است برق این برج از این دو ناحیه تامین میشود</a:t>
            </a:r>
            <a:endParaRPr lang="en-US" sz="2800">
              <a:cs typeface="Arial" charset="0"/>
            </a:endParaRPr>
          </a:p>
        </p:txBody>
      </p:sp>
      <p:pic>
        <p:nvPicPr>
          <p:cNvPr id="276484" name="Picture 4" descr="m0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2946400"/>
            <a:ext cx="61118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ar-SA" sz="4000">
                <a:cs typeface="Times New Roman" pitchFamily="18" charset="0"/>
              </a:rPr>
              <a:t>برج رودخانه پرل در چين</a:t>
            </a:r>
            <a:r>
              <a:rPr lang="en-US" sz="4000">
                <a:cs typeface="Times New Roman" pitchFamily="18" charset="0"/>
              </a:rPr>
              <a:t/>
            </a:r>
            <a:br>
              <a:rPr lang="en-US" sz="4000">
                <a:cs typeface="Times New Roman" pitchFamily="18" charset="0"/>
              </a:rPr>
            </a:br>
            <a:r>
              <a:rPr lang="en-US" sz="4000">
                <a:cs typeface="Times New Roman" pitchFamily="18" charset="0"/>
              </a:rPr>
              <a:t/>
            </a:r>
            <a:br>
              <a:rPr lang="en-US" sz="4000">
                <a:cs typeface="Times New Roman" pitchFamily="18" charset="0"/>
              </a:rPr>
            </a:br>
            <a:r>
              <a:rPr lang="en-US" sz="4000">
                <a:cs typeface="Times New Roman" pitchFamily="18" charset="0"/>
              </a:rPr>
              <a:t/>
            </a:r>
            <a:br>
              <a:rPr lang="en-US" sz="4000">
                <a:cs typeface="Times New Roman" pitchFamily="18" charset="0"/>
              </a:rPr>
            </a:br>
            <a:endParaRPr lang="en-US" sz="4000">
              <a:cs typeface="Times New Roman" pitchFamily="18" charset="0"/>
            </a:endParaRPr>
          </a:p>
        </p:txBody>
      </p:sp>
      <p:sp>
        <p:nvSpPr>
          <p:cNvPr id="277507" name="Rectangle 3"/>
          <p:cNvSpPr>
            <a:spLocks noGrp="1" noChangeArrowheads="1"/>
          </p:cNvSpPr>
          <p:nvPr>
            <p:ph idx="1"/>
          </p:nvPr>
        </p:nvSpPr>
        <p:spPr>
          <a:xfrm>
            <a:off x="-42863" y="809625"/>
            <a:ext cx="9186863" cy="4114800"/>
          </a:xfrm>
        </p:spPr>
        <p:txBody>
          <a:bodyPr/>
          <a:lstStyle/>
          <a:p>
            <a:pPr algn="r">
              <a:lnSpc>
                <a:spcPct val="90000"/>
              </a:lnSpc>
              <a:buFont typeface="Arial" charset="0"/>
              <a:buNone/>
            </a:pPr>
            <a:r>
              <a:rPr lang="ar-SA" sz="2800">
                <a:cs typeface="Arial" charset="0"/>
              </a:rPr>
              <a:t>اين برج هم كه يكي ديگر از آسمان خراش‌هاي سبز دنياست، در حال ساخت است و ساخت آن كامل نشده است. اين برج طوري طراحي شده كه باد را در طول خود درو مي‌كند. در بدنه اين ساختمان توربين‌هاي بادي طراحي شده تا با استفاده از اين باد انرژي توليد كند. اين برج از دور به يك بال غول پيكر شبيه است كه باد را از ميان 71 طبقه خود عبور مي‌دهد. اين ساختمان گرما و سرما را هم درون </a:t>
            </a:r>
            <a:endParaRPr lang="en-US" sz="2800">
              <a:cs typeface="Arial" charset="0"/>
            </a:endParaRPr>
          </a:p>
          <a:p>
            <a:pPr algn="r">
              <a:lnSpc>
                <a:spcPct val="90000"/>
              </a:lnSpc>
              <a:buFont typeface="Arial" charset="0"/>
              <a:buNone/>
            </a:pPr>
            <a:r>
              <a:rPr lang="ar-SA" sz="2800">
                <a:cs typeface="Arial" charset="0"/>
              </a:rPr>
              <a:t>خود نگاه مي‌دارد. </a:t>
            </a:r>
            <a:endParaRPr lang="en-US" sz="2800">
              <a:cs typeface="Arial" charset="0"/>
            </a:endParaRPr>
          </a:p>
          <a:p>
            <a:pPr algn="r">
              <a:lnSpc>
                <a:spcPct val="90000"/>
              </a:lnSpc>
              <a:buFont typeface="Arial" charset="0"/>
              <a:buNone/>
            </a:pPr>
            <a:r>
              <a:rPr lang="ar-SA" sz="2800">
                <a:cs typeface="Arial" charset="0"/>
              </a:rPr>
              <a:t>اين ساختمان در سال </a:t>
            </a:r>
            <a:endParaRPr lang="en-US" sz="2800">
              <a:cs typeface="Arial" charset="0"/>
            </a:endParaRPr>
          </a:p>
          <a:p>
            <a:pPr algn="r">
              <a:lnSpc>
                <a:spcPct val="90000"/>
              </a:lnSpc>
              <a:buFont typeface="Arial" charset="0"/>
              <a:buNone/>
            </a:pPr>
            <a:r>
              <a:rPr lang="ar-SA" sz="2800">
                <a:cs typeface="Arial" charset="0"/>
              </a:rPr>
              <a:t>2009 افتتاح مي‌شود</a:t>
            </a:r>
            <a:endParaRPr lang="en-US" sz="2800"/>
          </a:p>
        </p:txBody>
      </p:sp>
      <p:pic>
        <p:nvPicPr>
          <p:cNvPr id="277508" name="Picture 4" descr="m0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613"/>
            <a:ext cx="603567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4000">
                <a:cs typeface="Times New Roman" pitchFamily="18" charset="0"/>
              </a:rPr>
              <a:t>برج منچستر- انگليس</a:t>
            </a:r>
            <a:r>
              <a:rPr lang="en-US" sz="4000">
                <a:cs typeface="Times New Roman" pitchFamily="18" charset="0"/>
              </a:rPr>
              <a:t/>
            </a:r>
            <a:br>
              <a:rPr lang="en-US" sz="4000">
                <a:cs typeface="Times New Roman" pitchFamily="18" charset="0"/>
              </a:rPr>
            </a:br>
            <a:r>
              <a:rPr lang="en-US" sz="4000">
                <a:cs typeface="Times New Roman" pitchFamily="18" charset="0"/>
              </a:rPr>
              <a:t/>
            </a:r>
            <a:br>
              <a:rPr lang="en-US" sz="4000">
                <a:cs typeface="Times New Roman" pitchFamily="18" charset="0"/>
              </a:rPr>
            </a:br>
            <a:endParaRPr lang="en-US" sz="4000">
              <a:cs typeface="Times New Roman" pitchFamily="18" charset="0"/>
            </a:endParaRPr>
          </a:p>
        </p:txBody>
      </p:sp>
      <p:sp>
        <p:nvSpPr>
          <p:cNvPr id="278531" name="Rectangle 3"/>
          <p:cNvSpPr>
            <a:spLocks noGrp="1" noChangeArrowheads="1"/>
          </p:cNvSpPr>
          <p:nvPr>
            <p:ph idx="1"/>
          </p:nvPr>
        </p:nvSpPr>
        <p:spPr>
          <a:xfrm>
            <a:off x="-500063" y="852488"/>
            <a:ext cx="9815513" cy="4114800"/>
          </a:xfrm>
        </p:spPr>
        <p:txBody>
          <a:bodyPr/>
          <a:lstStyle/>
          <a:p>
            <a:pPr algn="r">
              <a:buFont typeface="Arial" charset="0"/>
              <a:buNone/>
            </a:pPr>
            <a:r>
              <a:rPr lang="ar-SA" sz="2800">
                <a:cs typeface="Arial" charset="0"/>
              </a:rPr>
              <a:t>اين برج از نظر جذب نيرو و انرژي خورشيدي از هر برج ديگري برتر است. </a:t>
            </a:r>
            <a:r>
              <a:rPr lang="fa-IR" sz="2800">
                <a:cs typeface="Arial" charset="0"/>
              </a:rPr>
              <a:t>در ساختمان این برج 7هزار تابلوی جذب انرژی خورشیدی و 24 توربین بادی در سقف تعبیه شده است .این برج 10%از انرژی مصرفی را خودش تامین میکند.</a:t>
            </a:r>
            <a:endParaRPr lang="en-US" sz="2800">
              <a:cs typeface="Arial" charset="0"/>
            </a:endParaRPr>
          </a:p>
        </p:txBody>
      </p:sp>
      <p:pic>
        <p:nvPicPr>
          <p:cNvPr id="278532" name="Picture 4" descr="m1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3663"/>
            <a:ext cx="6759575"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معماری باد گونه</a:t>
            </a:r>
            <a:endParaRPr lang="en-US">
              <a:cs typeface="Times New Roman" pitchFamily="18" charset="0"/>
            </a:endParaRPr>
          </a:p>
        </p:txBody>
      </p:sp>
      <p:sp>
        <p:nvSpPr>
          <p:cNvPr id="314371" name="Rectangle 3"/>
          <p:cNvSpPr>
            <a:spLocks noGrp="1" noChangeArrowheads="1"/>
          </p:cNvSpPr>
          <p:nvPr>
            <p:ph idx="1"/>
          </p:nvPr>
        </p:nvSpPr>
        <p:spPr/>
        <p:txBody>
          <a:bodyPr>
            <a:normAutofit fontScale="92500" lnSpcReduction="20000"/>
          </a:bodyPr>
          <a:lstStyle/>
          <a:p>
            <a:pPr algn="r">
              <a:lnSpc>
                <a:spcPct val="80000"/>
              </a:lnSpc>
              <a:buFont typeface="Arial" charset="0"/>
              <a:buNone/>
            </a:pPr>
            <a:r>
              <a:rPr lang="ar-SA" sz="2800">
                <a:cs typeface="Arial" charset="0"/>
              </a:rPr>
              <a:t>تویو ایتو «باد» را به عنوان شعارخود انتخاب کرده است؛ بدون هیچ زیاده گویی، معماری او به زیبایی باد را به تصویر می کشد. سَبُکی ، لحظه‌ای بودن، تا حدودی به حال خود رها بودن، </a:t>
            </a:r>
            <a:endParaRPr lang="fa-IR" sz="2800">
              <a:cs typeface="Arial" charset="0"/>
            </a:endParaRPr>
          </a:p>
          <a:p>
            <a:pPr algn="r">
              <a:lnSpc>
                <a:spcPct val="80000"/>
              </a:lnSpc>
              <a:buFont typeface="Arial" charset="0"/>
              <a:buNone/>
            </a:pPr>
            <a:r>
              <a:rPr lang="ar-SA" sz="2800">
                <a:cs typeface="Arial" charset="0"/>
              </a:rPr>
              <a:t> موجودیتی که احساس نمی‌شود</a:t>
            </a:r>
            <a:r>
              <a:rPr lang="fa-IR" sz="2800">
                <a:cs typeface="Arial" charset="0"/>
              </a:rPr>
              <a:t> </a:t>
            </a:r>
            <a:r>
              <a:rPr lang="ar-SA" sz="2800">
                <a:cs typeface="Arial" charset="0"/>
              </a:rPr>
              <a:t>(کم رنگ)، اینها همگی مشخصاتی </a:t>
            </a:r>
            <a:endParaRPr lang="fa-IR" sz="2800">
              <a:cs typeface="Arial" charset="0"/>
            </a:endParaRPr>
          </a:p>
          <a:p>
            <a:pPr algn="r">
              <a:lnSpc>
                <a:spcPct val="80000"/>
              </a:lnSpc>
              <a:buFont typeface="Arial" charset="0"/>
              <a:buNone/>
            </a:pPr>
            <a:r>
              <a:rPr lang="ar-SA" sz="2800">
                <a:cs typeface="Arial" charset="0"/>
              </a:rPr>
              <a:t>  شایسته ای برای معماریی «باد» گونه است. حقیقتا او از ابتدا به حرکت باد توجه خواصی داشته و هرچه آثارش نو تر می شود می توان دید که او زبردستانه تر ازباد استفاده می کند.... البته استفاده ازباد نه به معنای واقعی آن، بلکه درمعنایی رویاگونه، هماهنگ، ساده و انتزاعی، بیشتر تحسین برانگیز است</a:t>
            </a:r>
            <a:r>
              <a:rPr lang="en-US" sz="2800">
                <a:cs typeface="Arial" charset="0"/>
              </a:rPr>
              <a:t/>
            </a:r>
            <a:br>
              <a:rPr lang="en-US" sz="2800">
                <a:cs typeface="Arial" charset="0"/>
              </a:rPr>
            </a:br>
            <a:r>
              <a:rPr lang="en-US" sz="2800">
                <a:cs typeface="Arial" charset="0"/>
              </a:rPr>
              <a:t/>
            </a:r>
            <a:br>
              <a:rPr lang="en-US" sz="2800">
                <a:cs typeface="Arial" charset="0"/>
              </a:rPr>
            </a:br>
            <a:endParaRPr lang="en-US" sz="2800">
              <a:cs typeface="Arial"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a:r>
              <a:rPr lang="fa-IR" dirty="0" smtClean="0"/>
              <a:t>تاثیر باد در معماری را نمیتوان محصور به امروز دانست زیرا در معماری اسلامی و معماری های گذشته حتی از زمانیکه هیچ نوع از معماری و هیچ سبکی وجود نداشته است را میتوان دید زمانیکه انسان فقط بدنیال سر پناهی برای زندگی بود نیز باد عامل تاثیر گذاری محسوب میشد و امروزه نیز با توجه به پدید امدن برج های بلند و ساختمان های زیاد و با ارتفاع زیاد این مسئله نمود بیشتری پیدا کرده است . </a:t>
            </a:r>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p:txBody>
      </p:sp>
    </p:spTree>
    <p:extLst>
      <p:ext uri="{BB962C8B-B14F-4D97-AF65-F5344CB8AC3E}">
        <p14:creationId xmlns:p14="http://schemas.microsoft.com/office/powerpoint/2010/main" val="2471735929"/>
      </p:ext>
    </p:extLst>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flipH="1" flipV="1">
            <a:off x="352425" y="-527050"/>
            <a:ext cx="42863" cy="61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315395" name="Rectangle 3"/>
          <p:cNvSpPr>
            <a:spLocks noGrp="1" noChangeArrowheads="1"/>
          </p:cNvSpPr>
          <p:nvPr>
            <p:ph idx="1"/>
          </p:nvPr>
        </p:nvSpPr>
        <p:spPr>
          <a:xfrm>
            <a:off x="642938" y="965200"/>
            <a:ext cx="7772400" cy="4114800"/>
          </a:xfrm>
        </p:spPr>
        <p:txBody>
          <a:bodyPr/>
          <a:lstStyle/>
          <a:p>
            <a:pPr algn="r">
              <a:buFont typeface="Arial" charset="0"/>
              <a:buNone/>
            </a:pPr>
            <a:r>
              <a:rPr lang="fa-IR">
                <a:cs typeface="Arial" charset="0"/>
              </a:rPr>
              <a:t>ا</a:t>
            </a:r>
            <a:r>
              <a:rPr lang="ar-SA">
                <a:cs typeface="Arial" charset="0"/>
              </a:rPr>
              <a:t>یتو در راستای خلق آثار «باد»گونه تکنیک های مختلفی را یکی پس از دیگر به مرحله اجرا می گذارد؛ تکنیک هایی از قبیل «هندسه منحنی»، «سبک و روشن بودن»، «ناپایدار، لحظه‌ای بودن». در نهایت با آنها «مدل معماری بدون سازه» را بعنوان یک مدل جدید معماری خلق می کند</a:t>
            </a:r>
            <a:r>
              <a:rPr lang="en-US">
                <a:cs typeface="Arial" charset="0"/>
              </a:rPr>
              <a:t/>
            </a:r>
            <a:br>
              <a:rPr lang="en-US">
                <a:cs typeface="Arial" charset="0"/>
              </a:rPr>
            </a:br>
            <a:r>
              <a:rPr lang="en-US">
                <a:cs typeface="Arial" charset="0"/>
              </a:rPr>
              <a:t/>
            </a:r>
            <a:br>
              <a:rPr lang="en-US">
                <a:cs typeface="Arial" charset="0"/>
              </a:rPr>
            </a:br>
            <a:endParaRPr lang="en-US">
              <a:cs typeface="Arial" charset="0"/>
            </a:endParaRP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6419" name="Picture 3" descr="061027-02-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8775" y="0"/>
            <a:ext cx="5048250" cy="6645275"/>
          </a:xfrm>
          <a:ln/>
        </p:spPr>
      </p:pic>
      <p:pic>
        <p:nvPicPr>
          <p:cNvPr id="316420" name="Picture 4" descr="2t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155700"/>
            <a:ext cx="3489325"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881063" y="250825"/>
            <a:ext cx="7772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موزه باد </a:t>
            </a:r>
            <a:r>
              <a:rPr lang="fa-IR" sz="3600">
                <a:cs typeface="Times New Roman" pitchFamily="18" charset="0"/>
              </a:rPr>
              <a:t>( بافت قدیمی شهر بوشهر )</a:t>
            </a:r>
            <a:endParaRPr lang="en-US" sz="3600">
              <a:cs typeface="Times New Roman" pitchFamily="18" charset="0"/>
            </a:endParaRPr>
          </a:p>
        </p:txBody>
      </p:sp>
      <p:sp>
        <p:nvSpPr>
          <p:cNvPr id="317443" name="Rectangle 3"/>
          <p:cNvSpPr>
            <a:spLocks noGrp="1" noChangeArrowheads="1"/>
          </p:cNvSpPr>
          <p:nvPr>
            <p:ph idx="1"/>
          </p:nvPr>
        </p:nvSpPr>
        <p:spPr>
          <a:xfrm>
            <a:off x="655638" y="1217613"/>
            <a:ext cx="8488362" cy="5210175"/>
          </a:xfrm>
        </p:spPr>
        <p:txBody>
          <a:bodyPr>
            <a:normAutofit lnSpcReduction="10000"/>
          </a:bodyPr>
          <a:lstStyle/>
          <a:p>
            <a:pPr marL="533400" indent="-533400" algn="r">
              <a:lnSpc>
                <a:spcPct val="80000"/>
              </a:lnSpc>
              <a:buFont typeface="Arial" charset="0"/>
              <a:buNone/>
            </a:pPr>
            <a:r>
              <a:rPr lang="fa-IR" altLang="zh-CN" sz="2800">
                <a:cs typeface="Arial" charset="0"/>
              </a:rPr>
              <a:t>نیاز به ایجاد کوران و تهویه موثر و مداوم و به حداکثر رسانیدن جریان هوا در بناها و بافت قدیم شهر از چند طریق صورت می گرفته:</a:t>
            </a:r>
          </a:p>
          <a:p>
            <a:pPr marL="533400" indent="-533400" algn="r">
              <a:lnSpc>
                <a:spcPct val="80000"/>
              </a:lnSpc>
              <a:buFont typeface="Arial" charset="0"/>
              <a:buNone/>
            </a:pPr>
            <a:r>
              <a:rPr lang="fa-IR" altLang="zh-CN" sz="2800">
                <a:cs typeface="Arial" charset="0"/>
              </a:rPr>
              <a:t>1- گرایش بناها به ارتفاع زیاد برای </a:t>
            </a:r>
          </a:p>
          <a:p>
            <a:pPr marL="533400" indent="-533400" algn="r">
              <a:lnSpc>
                <a:spcPct val="80000"/>
              </a:lnSpc>
              <a:buFont typeface="Arial" charset="0"/>
              <a:buNone/>
            </a:pPr>
            <a:r>
              <a:rPr lang="fa-IR" altLang="zh-CN" sz="2800">
                <a:cs typeface="Arial" charset="0"/>
              </a:rPr>
              <a:t> برخورداری از کوران در فصول گرم</a:t>
            </a:r>
          </a:p>
          <a:p>
            <a:pPr marL="533400" indent="-533400" algn="r">
              <a:lnSpc>
                <a:spcPct val="80000"/>
              </a:lnSpc>
              <a:buFont typeface="Arial" charset="0"/>
              <a:buNone/>
            </a:pPr>
            <a:r>
              <a:rPr lang="fa-IR" altLang="zh-CN" sz="2800">
                <a:cs typeface="Arial" charset="0"/>
              </a:rPr>
              <a:t>2- مجاورت بدون واسطه فضای</a:t>
            </a:r>
          </a:p>
          <a:p>
            <a:pPr marL="533400" indent="-533400" algn="r">
              <a:lnSpc>
                <a:spcPct val="80000"/>
              </a:lnSpc>
              <a:buFont typeface="Arial" charset="0"/>
              <a:buNone/>
            </a:pPr>
            <a:r>
              <a:rPr lang="fa-IR" altLang="zh-CN" sz="2800">
                <a:cs typeface="Arial" charset="0"/>
              </a:rPr>
              <a:t> بسته با فضای باز</a:t>
            </a:r>
          </a:p>
          <a:p>
            <a:pPr marL="533400" indent="-533400" algn="r">
              <a:lnSpc>
                <a:spcPct val="80000"/>
              </a:lnSpc>
              <a:buFont typeface="Arial" charset="0"/>
              <a:buNone/>
            </a:pPr>
            <a:r>
              <a:rPr lang="fa-IR" altLang="zh-CN" sz="2800">
                <a:cs typeface="Arial" charset="0"/>
              </a:rPr>
              <a:t>3- ایجاد بیرون زدگی ها </a:t>
            </a:r>
          </a:p>
          <a:p>
            <a:pPr marL="533400" indent="-533400" algn="r">
              <a:lnSpc>
                <a:spcPct val="80000"/>
              </a:lnSpc>
              <a:buFont typeface="Arial" charset="0"/>
              <a:buNone/>
            </a:pPr>
            <a:r>
              <a:rPr lang="fa-IR" altLang="zh-CN" sz="2800">
                <a:cs typeface="Arial" charset="0"/>
              </a:rPr>
              <a:t>و پیچشهای حجمی با انحنا مختلف در</a:t>
            </a:r>
          </a:p>
          <a:p>
            <a:pPr marL="533400" indent="-533400" algn="r">
              <a:lnSpc>
                <a:spcPct val="80000"/>
              </a:lnSpc>
              <a:buFont typeface="Arial" charset="0"/>
              <a:buNone/>
            </a:pPr>
            <a:r>
              <a:rPr lang="fa-IR" altLang="zh-CN" sz="2800">
                <a:cs typeface="Arial" charset="0"/>
              </a:rPr>
              <a:t> بدنه بیرونی ساختماها، موسوم به شلاق</a:t>
            </a:r>
          </a:p>
          <a:p>
            <a:pPr marL="533400" indent="-533400" algn="r">
              <a:lnSpc>
                <a:spcPct val="80000"/>
              </a:lnSpc>
              <a:buFont typeface="Arial" charset="0"/>
              <a:buNone/>
            </a:pPr>
            <a:r>
              <a:rPr lang="fa-IR" altLang="zh-CN" sz="2800">
                <a:cs typeface="Arial" charset="0"/>
              </a:rPr>
              <a:t> باد ،که باد را به سمت پایین ساختمان</a:t>
            </a:r>
          </a:p>
          <a:p>
            <a:pPr marL="533400" indent="-533400" algn="r">
              <a:lnSpc>
                <a:spcPct val="80000"/>
              </a:lnSpc>
              <a:buFont typeface="Arial" charset="0"/>
              <a:buNone/>
            </a:pPr>
            <a:r>
              <a:rPr lang="fa-IR" altLang="zh-CN" sz="2800">
                <a:cs typeface="Arial" charset="0"/>
              </a:rPr>
              <a:t> هدایت می کنند.</a:t>
            </a:r>
            <a:r>
              <a:rPr lang="fa-IR" altLang="zh-CN" sz="2800"/>
              <a:t> </a:t>
            </a:r>
            <a:endParaRPr lang="fa-IR" altLang="zh-CN" sz="2800">
              <a:cs typeface="Arial" charset="0"/>
            </a:endParaRPr>
          </a:p>
          <a:p>
            <a:pPr marL="533400" indent="-533400" algn="r">
              <a:lnSpc>
                <a:spcPct val="80000"/>
              </a:lnSpc>
              <a:buFont typeface="Arial" charset="0"/>
              <a:buNone/>
            </a:pPr>
            <a:r>
              <a:rPr lang="fa-IR" altLang="zh-CN" sz="2800">
                <a:cs typeface="Arial" charset="0"/>
              </a:rPr>
              <a:t>4- کوچک و خرد شدن بلوک های شهری</a:t>
            </a:r>
            <a:r>
              <a:rPr lang="en-US" altLang="zh-CN" sz="2800"/>
              <a:t> </a:t>
            </a:r>
            <a:endParaRPr lang="fa-IR" altLang="zh-CN" sz="2800">
              <a:cs typeface="Arial" charset="0"/>
            </a:endParaRPr>
          </a:p>
          <a:p>
            <a:pPr marL="533400" indent="-533400" algn="r">
              <a:lnSpc>
                <a:spcPct val="80000"/>
              </a:lnSpc>
            </a:pPr>
            <a:endParaRPr lang="en-US" sz="2800"/>
          </a:p>
        </p:txBody>
      </p:sp>
      <p:pic>
        <p:nvPicPr>
          <p:cNvPr id="317444" name="Picture 4" descr="شلاق%20با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4471988" cy="322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flipH="1">
            <a:off x="496888" y="-784225"/>
            <a:ext cx="825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pic>
        <p:nvPicPr>
          <p:cNvPr id="318467" name="Picture 3" descr="تسبت%20عرض%20به%20ارتفاع%20معب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950" y="1066800"/>
            <a:ext cx="3759200" cy="5010150"/>
          </a:xfrm>
        </p:spPr>
      </p:pic>
      <p:sp>
        <p:nvSpPr>
          <p:cNvPr id="318468" name="Rectangle 4"/>
          <p:cNvSpPr>
            <a:spLocks noChangeArrowheads="1"/>
          </p:cNvSpPr>
          <p:nvPr/>
        </p:nvSpPr>
        <p:spPr bwMode="auto">
          <a:xfrm>
            <a:off x="4078288" y="717550"/>
            <a:ext cx="46736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 typeface="Wingdings" pitchFamily="2" charset="2"/>
              <a:buNone/>
            </a:pPr>
            <a:r>
              <a:rPr lang="fa-IR" altLang="zh-CN" b="0"/>
              <a:t>    کوچه ها در بافت قدیم بوشهر، یکی از باریک ترین و تنگ ترین نمونه ها در میان شهرهای قدیمی ایران است.آنچه که کوچه های بوشهر را از همه جهت متمایز می کند، تناسباتی است که فضای این کوچه ها را تشکیل می دهد.عرض کم معابر و ارتفاع نسبتا زیاد بناها، باعث گردیده تناسبات منحصر به فردی پدید آید تا آنجا که نسبت عرض به ارتفاع کوچه ها برابر  1/ 5 تا 1/6 است.   </a:t>
            </a:r>
            <a:endParaRPr lang="en-US" altLang="zh-CN" b="0">
              <a:ea typeface="SimSun" pitchFamily="2" charset="-122"/>
            </a:endParaRPr>
          </a:p>
          <a:p>
            <a:pPr>
              <a:buFont typeface="Wingdings" pitchFamily="2" charset="2"/>
              <a:buNone/>
            </a:pPr>
            <a:r>
              <a:rPr lang="fa-IR" altLang="zh-CN" b="0"/>
              <a:t>    پیچش، وزش و سوت کشیدن باد در این معابربه خوبی محسوس است.   </a:t>
            </a: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flipV="1">
            <a:off x="350838" y="-885825"/>
            <a:ext cx="42862" cy="14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319491" name="Rectangle 3"/>
          <p:cNvSpPr>
            <a:spLocks noGrp="1" noChangeArrowheads="1"/>
          </p:cNvSpPr>
          <p:nvPr>
            <p:ph idx="1"/>
          </p:nvPr>
        </p:nvSpPr>
        <p:spPr>
          <a:xfrm>
            <a:off x="0" y="331788"/>
            <a:ext cx="9144000" cy="5357812"/>
          </a:xfrm>
        </p:spPr>
        <p:txBody>
          <a:bodyPr/>
          <a:lstStyle/>
          <a:p>
            <a:pPr algn="r">
              <a:lnSpc>
                <a:spcPct val="90000"/>
              </a:lnSpc>
              <a:buFont typeface="Arial" charset="0"/>
              <a:buNone/>
            </a:pPr>
            <a:r>
              <a:rPr lang="fa-IR" altLang="zh-CN" sz="2800">
                <a:cs typeface="Arial" charset="0"/>
              </a:rPr>
              <a:t>نکته قابل توجه دیگری که در بافت قدیم به چشم می خورد،میادینی است که در سطح محلات به فراخور محیط جابجا و پراکنده اند</a:t>
            </a:r>
            <a:r>
              <a:rPr lang="en-US" altLang="zh-CN" sz="2800">
                <a:cs typeface="Arial" charset="0"/>
              </a:rPr>
              <a:t> </a:t>
            </a:r>
            <a:endParaRPr lang="en-US" altLang="zh-CN" sz="2800">
              <a:ea typeface="SimSun" pitchFamily="2" charset="-122"/>
            </a:endParaRPr>
          </a:p>
          <a:p>
            <a:pPr algn="r">
              <a:lnSpc>
                <a:spcPct val="90000"/>
              </a:lnSpc>
              <a:buFont typeface="Arial" charset="0"/>
              <a:buNone/>
            </a:pPr>
            <a:r>
              <a:rPr lang="fa-IR" altLang="zh-CN">
                <a:cs typeface="Arial" charset="0"/>
              </a:rPr>
              <a:t>استفاده از بالکنهای چوبی یا شناشیر</a:t>
            </a:r>
          </a:p>
          <a:p>
            <a:pPr algn="r">
              <a:lnSpc>
                <a:spcPct val="90000"/>
              </a:lnSpc>
              <a:buFont typeface="Arial" charset="0"/>
              <a:buNone/>
            </a:pPr>
            <a:r>
              <a:rPr lang="fa-IR" altLang="zh-CN">
                <a:cs typeface="Arial" charset="0"/>
              </a:rPr>
              <a:t> برای بهره گیری از فضای آزاد و</a:t>
            </a:r>
          </a:p>
          <a:p>
            <a:pPr algn="r">
              <a:lnSpc>
                <a:spcPct val="90000"/>
              </a:lnSpc>
              <a:buFont typeface="Arial" charset="0"/>
              <a:buNone/>
            </a:pPr>
            <a:r>
              <a:rPr lang="fa-IR" altLang="zh-CN">
                <a:cs typeface="Arial" charset="0"/>
              </a:rPr>
              <a:t> کوران هوا که بسیار سبک و زیبا </a:t>
            </a:r>
          </a:p>
          <a:p>
            <a:pPr algn="r">
              <a:lnSpc>
                <a:spcPct val="90000"/>
              </a:lnSpc>
              <a:buFont typeface="Arial" charset="0"/>
              <a:buNone/>
            </a:pPr>
            <a:r>
              <a:rPr lang="fa-IR" altLang="zh-CN">
                <a:cs typeface="Arial" charset="0"/>
              </a:rPr>
              <a:t>از بدنه ساختمانها بیرون زده، با</a:t>
            </a:r>
          </a:p>
          <a:p>
            <a:pPr algn="r">
              <a:lnSpc>
                <a:spcPct val="90000"/>
              </a:lnSpc>
              <a:buFont typeface="Arial" charset="0"/>
              <a:buNone/>
            </a:pPr>
            <a:r>
              <a:rPr lang="fa-IR" altLang="zh-CN">
                <a:cs typeface="Arial" charset="0"/>
              </a:rPr>
              <a:t> شبکه های چوبی برای حفظ حجاب</a:t>
            </a:r>
          </a:p>
          <a:p>
            <a:pPr algn="r">
              <a:lnSpc>
                <a:spcPct val="90000"/>
              </a:lnSpc>
              <a:buFont typeface="Arial" charset="0"/>
              <a:buNone/>
            </a:pPr>
            <a:r>
              <a:rPr lang="fa-IR" altLang="zh-CN">
                <a:cs typeface="Arial" charset="0"/>
              </a:rPr>
              <a:t> و ایجاد سایه بیشتر، نوعی سبکی و</a:t>
            </a:r>
          </a:p>
          <a:p>
            <a:pPr algn="r">
              <a:lnSpc>
                <a:spcPct val="90000"/>
              </a:lnSpc>
              <a:buFont typeface="Arial" charset="0"/>
              <a:buNone/>
            </a:pPr>
            <a:r>
              <a:rPr lang="fa-IR" altLang="zh-CN">
                <a:cs typeface="Arial" charset="0"/>
              </a:rPr>
              <a:t> شناور بودن که از خصوصیات باد</a:t>
            </a:r>
          </a:p>
          <a:p>
            <a:pPr algn="r">
              <a:lnSpc>
                <a:spcPct val="90000"/>
              </a:lnSpc>
              <a:buFont typeface="Arial" charset="0"/>
              <a:buNone/>
            </a:pPr>
            <a:r>
              <a:rPr lang="fa-IR" altLang="zh-CN">
                <a:cs typeface="Arial" charset="0"/>
              </a:rPr>
              <a:t>می باشد را القا می کند</a:t>
            </a:r>
            <a:endParaRPr lang="en-US" sz="2800"/>
          </a:p>
        </p:txBody>
      </p:sp>
      <p:pic>
        <p:nvPicPr>
          <p:cNvPr id="319492" name="Picture 4" descr="شناشی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874838"/>
            <a:ext cx="4043362" cy="447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flipV="1">
            <a:off x="204788" y="-646113"/>
            <a:ext cx="217487" cy="7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000"/>
          </a:p>
        </p:txBody>
      </p:sp>
      <p:sp>
        <p:nvSpPr>
          <p:cNvPr id="320515" name="Rectangle 3"/>
          <p:cNvSpPr>
            <a:spLocks noGrp="1" noChangeArrowheads="1"/>
          </p:cNvSpPr>
          <p:nvPr>
            <p:ph idx="1"/>
          </p:nvPr>
        </p:nvSpPr>
        <p:spPr/>
        <p:txBody>
          <a:bodyPr/>
          <a:lstStyle/>
          <a:p>
            <a:pPr algn="r">
              <a:buFont typeface="Arial" charset="0"/>
              <a:buNone/>
            </a:pPr>
            <a:r>
              <a:rPr lang="fa-IR" altLang="zh-CN" sz="2800">
                <a:cs typeface="Arial" charset="0"/>
              </a:rPr>
              <a:t>در مجموع،بسیاری از خصوصیات باد که یکی از عوامل شاخص اقلیمی است، در معماری ساختمانها و بافت قدیم شهر بوشهر با اندکی تامل قابل رویت است،بجاست که بافت قدیم این شهر تاریخی را </a:t>
            </a:r>
            <a:r>
              <a:rPr lang="fa-IR" altLang="zh-CN" sz="2800">
                <a:solidFill>
                  <a:srgbClr val="FFCC00"/>
                </a:solidFill>
                <a:cs typeface="Arial" charset="0"/>
              </a:rPr>
              <a:t>موزه باد</a:t>
            </a:r>
            <a:r>
              <a:rPr lang="fa-IR" altLang="zh-CN" sz="2800">
                <a:cs typeface="Arial" charset="0"/>
              </a:rPr>
              <a:t> بنامیم.</a:t>
            </a:r>
            <a:endParaRPr lang="en-US" sz="2800">
              <a:cs typeface="Arial" charset="0"/>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cs typeface="Times New Roman" pitchFamily="18" charset="0"/>
              </a:rPr>
              <a:t>نتیجه گیری </a:t>
            </a:r>
            <a:endParaRPr lang="en-US">
              <a:cs typeface="Times New Roman" pitchFamily="18" charset="0"/>
            </a:endParaRPr>
          </a:p>
        </p:txBody>
      </p:sp>
      <p:sp>
        <p:nvSpPr>
          <p:cNvPr id="253955" name="Rectangle 3"/>
          <p:cNvSpPr>
            <a:spLocks noGrp="1" noChangeArrowheads="1"/>
          </p:cNvSpPr>
          <p:nvPr>
            <p:ph idx="1"/>
          </p:nvPr>
        </p:nvSpPr>
        <p:spPr/>
        <p:txBody>
          <a:bodyPr/>
          <a:lstStyle/>
          <a:p>
            <a:pPr algn="r">
              <a:buFont typeface="Arial" charset="0"/>
              <a:buNone/>
            </a:pPr>
            <a:r>
              <a:rPr lang="fa-IR" dirty="0" smtClean="0">
                <a:cs typeface="Arial" charset="0"/>
              </a:rPr>
              <a:t>در گذشته ها از انرزی باد به عنوان عاملی مخرب و سرما اور یاد میشد که باعث تخریب ساختمان ها میشد و ضرر های زیادی به اقتصاد و ... میزد اما امروزه با استفاده از انرژی باد میتوان کار های منفعه زیادی انجام داد  که بسیار به نفع بشر و معماری است . </a:t>
            </a:r>
          </a:p>
          <a:p>
            <a:pPr algn="r">
              <a:buFont typeface="Arial" charset="0"/>
              <a:buNone/>
            </a:pPr>
            <a:r>
              <a:rPr lang="fa-IR" dirty="0" smtClean="0">
                <a:cs typeface="Arial" charset="0"/>
              </a:rPr>
              <a:t>باد را میتوان عاملی بسیار مقرون به صرفه در معماری دانست . </a:t>
            </a:r>
            <a:r>
              <a:rPr lang="en-US" dirty="0" smtClean="0">
                <a:cs typeface="Arial" charset="0"/>
              </a:rPr>
              <a:t> </a:t>
            </a:r>
            <a:endParaRPr lang="en-US" dirty="0">
              <a:cs typeface="Arial" charset="0"/>
            </a:endParaRP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sz="4000">
                <a:cs typeface="Times New Roman" pitchFamily="18" charset="0"/>
              </a:rPr>
              <a:t>منابع </a:t>
            </a:r>
            <a:br>
              <a:rPr lang="fa-IR" sz="4000">
                <a:cs typeface="Times New Roman" pitchFamily="18" charset="0"/>
              </a:rPr>
            </a:br>
            <a:endParaRPr lang="en-US" sz="4000">
              <a:cs typeface="Times New Roman" pitchFamily="18" charset="0"/>
            </a:endParaRPr>
          </a:p>
        </p:txBody>
      </p:sp>
      <p:sp>
        <p:nvSpPr>
          <p:cNvPr id="254979" name="Rectangle 3"/>
          <p:cNvSpPr>
            <a:spLocks noGrp="1" noChangeArrowheads="1"/>
          </p:cNvSpPr>
          <p:nvPr>
            <p:ph idx="1"/>
          </p:nvPr>
        </p:nvSpPr>
        <p:spPr/>
        <p:txBody>
          <a:bodyPr/>
          <a:lstStyle/>
          <a:p>
            <a:pPr algn="r">
              <a:buFont typeface="Arial" charset="0"/>
              <a:buNone/>
            </a:pPr>
            <a:r>
              <a:rPr lang="fa-IR" dirty="0">
                <a:cs typeface="Arial" charset="0"/>
              </a:rPr>
              <a:t>برگرفته شده از :</a:t>
            </a:r>
          </a:p>
          <a:p>
            <a:pPr algn="r">
              <a:buFont typeface="Arial" charset="0"/>
              <a:buNone/>
            </a:pPr>
            <a:r>
              <a:rPr lang="fa-IR" dirty="0">
                <a:cs typeface="Arial" charset="0"/>
              </a:rPr>
              <a:t>- اقلیم ومعماری دکتر کسمایی </a:t>
            </a:r>
          </a:p>
          <a:p>
            <a:pPr algn="r">
              <a:buFont typeface="Arial" charset="0"/>
              <a:buNone/>
            </a:pPr>
            <a:r>
              <a:rPr lang="fa-IR" dirty="0">
                <a:cs typeface="Arial" charset="0"/>
              </a:rPr>
              <a:t>- بادخان ترجمه ی محمد احمدی نژاد</a:t>
            </a:r>
          </a:p>
          <a:p>
            <a:pPr algn="r">
              <a:buFont typeface="Arial" charset="0"/>
              <a:buNone/>
            </a:pPr>
            <a:r>
              <a:rPr lang="fa-IR" dirty="0">
                <a:cs typeface="Arial" charset="0"/>
              </a:rPr>
              <a:t>- تنظیم شرایط محیطی انتشارات مدرسان </a:t>
            </a:r>
            <a:r>
              <a:rPr lang="fa-IR" dirty="0" smtClean="0">
                <a:cs typeface="Arial" charset="0"/>
              </a:rPr>
              <a:t>شریف</a:t>
            </a:r>
            <a:endParaRPr lang="fa-IR" dirty="0">
              <a:cs typeface="Arial" charset="0"/>
            </a:endParaRP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در این پاورپوینت کامل ترین </a:t>
            </a:r>
            <a:r>
              <a:rPr lang="fa-IR" smtClean="0"/>
              <a:t>اطلاعات در </a:t>
            </a:r>
            <a:r>
              <a:rPr lang="fa-IR" dirty="0" smtClean="0"/>
              <a:t>زمینه تاثیر باد در معماری ارائه شد که شما عزیزان میتوانید تمام اطلاعات مورد نیاز خود در ای رابطه را بدست آورید و در تکمیل موارد مورد نظر خود از انها استفاده کنید . </a:t>
            </a:r>
            <a:endParaRPr lang="fa-IR" dirty="0"/>
          </a:p>
        </p:txBody>
      </p:sp>
    </p:spTree>
    <p:extLst>
      <p:ext uri="{BB962C8B-B14F-4D97-AF65-F5344CB8AC3E}">
        <p14:creationId xmlns:p14="http://schemas.microsoft.com/office/powerpoint/2010/main" val="451197972"/>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انرژی بادی </a:t>
            </a:r>
            <a:endParaRPr lang="fa-IR" dirty="0"/>
          </a:p>
        </p:txBody>
      </p:sp>
      <p:sp>
        <p:nvSpPr>
          <p:cNvPr id="3" name="Content Placeholder 2"/>
          <p:cNvSpPr>
            <a:spLocks noGrp="1"/>
          </p:cNvSpPr>
          <p:nvPr>
            <p:ph idx="1"/>
          </p:nvPr>
        </p:nvSpPr>
        <p:spPr/>
        <p:txBody>
          <a:bodyPr/>
          <a:lstStyle/>
          <a:p>
            <a:r>
              <a:rPr lang="fa-IR" dirty="0"/>
              <a:t>منظور از توان بادی تبدیل انرژی باد به نوعی مفید از انرژی مانند انرژی الکتریکی است که این کار به وسیله توربین‌های بادی صورت می‌گیرد. در آسیاب‌های بادی از انرژی باد مستقیماً برای خرد کردن دانه‌ها و یا پمپ کردن آب استفاده می‌شود. در انتهای سال </a:t>
            </a:r>
            <a:r>
              <a:rPr lang="fa-IR" dirty="0">
                <a:hlinkClick r:id="rId2" tooltip="۲۰۰۶"/>
              </a:rPr>
              <a:t>۲۰۰۶</a:t>
            </a:r>
            <a:r>
              <a:rPr lang="fa-IR" dirty="0"/>
              <a:t> میزان ظرفیت تولیدی برق بادی در سراسر جهان برابر ۷۳٫۹ گیگاوات بود</a:t>
            </a:r>
          </a:p>
        </p:txBody>
      </p:sp>
    </p:spTree>
    <p:extLst>
      <p:ext uri="{BB962C8B-B14F-4D97-AF65-F5344CB8AC3E}">
        <p14:creationId xmlns:p14="http://schemas.microsoft.com/office/powerpoint/2010/main" val="1570782956"/>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گرچه این میزان چیزی در حدود یک درصد از کل انرژی الکتریکی تولیدی در جهان محسوب می‌شد اما در طول بازه زمانی بین سال‌های ۲۰۰۰ تا ۲۰۰۶ تقریباً چهار برابر شده‌است. در این میان کشورهای </a:t>
            </a:r>
            <a:r>
              <a:rPr lang="fa-IR" dirty="0">
                <a:hlinkClick r:id="rId2" tooltip="دانمارک"/>
              </a:rPr>
              <a:t>دانمارک</a:t>
            </a:r>
            <a:r>
              <a:rPr lang="fa-IR" dirty="0"/>
              <a:t> با ۲۰ درصد، </a:t>
            </a:r>
            <a:r>
              <a:rPr lang="fa-IR" dirty="0">
                <a:hlinkClick r:id="rId3" tooltip="اسپانیا"/>
              </a:rPr>
              <a:t>اسپانیا</a:t>
            </a:r>
            <a:r>
              <a:rPr lang="fa-IR" dirty="0"/>
              <a:t> با ۹ درصد و </a:t>
            </a:r>
            <a:r>
              <a:rPr lang="fa-IR" dirty="0">
                <a:hlinkClick r:id="rId4" tooltip="آلمان"/>
              </a:rPr>
              <a:t>آلمان</a:t>
            </a:r>
            <a:r>
              <a:rPr lang="fa-IR" dirty="0"/>
              <a:t> با ۷ درصد از نظر درصد تولید برق بادی از کل تولید انرژی الکتریکی در جایگاه‌های نخست قرار دارند.</a:t>
            </a:r>
          </a:p>
        </p:txBody>
      </p:sp>
    </p:spTree>
    <p:extLst>
      <p:ext uri="{BB962C8B-B14F-4D97-AF65-F5344CB8AC3E}">
        <p14:creationId xmlns:p14="http://schemas.microsoft.com/office/powerpoint/2010/main" val="1378780286"/>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در معماری میتوان از باد استفاده های زیادی کرد برای مثال از نیروی باد و انرژی بادی در ساختمان ها میتوان برای تامین انرژی استفاده کرد و این نوع استافده از باد کاملا مطابق با سبک معماری پایدار و سبز می باشد و یکی زا مرقون به صرفه ترین راه ها برای ساختمان سازی و تامین انرژی این ساخمان ها در مناطق شهری و مناطقی است که دسترسی به انرزی ها محدود است . </a:t>
            </a:r>
            <a:endParaRPr lang="fa-IR" dirty="0"/>
          </a:p>
        </p:txBody>
      </p:sp>
    </p:spTree>
    <p:extLst>
      <p:ext uri="{BB962C8B-B14F-4D97-AF65-F5344CB8AC3E}">
        <p14:creationId xmlns:p14="http://schemas.microsoft.com/office/powerpoint/2010/main" val="2735315449"/>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پس نمیتوان گفت که باد عامل مضر و مزاحمی در معماری و مانع از احداث ساختمان دلخواه است بلکه بجای تغییر نمای ساختمان و سایت پروژه میتوان از باد استفاده های مفیدی کرد و بخش اعظم انرژی را از این طریق تامین کرد کاری که شور های توسعه یافته از این روش استفاده میکنند .</a:t>
            </a:r>
            <a:endParaRPr lang="fa-IR" dirty="0"/>
          </a:p>
        </p:txBody>
      </p:sp>
    </p:spTree>
    <p:extLst>
      <p:ext uri="{BB962C8B-B14F-4D97-AF65-F5344CB8AC3E}">
        <p14:creationId xmlns:p14="http://schemas.microsoft.com/office/powerpoint/2010/main" val="712052655"/>
      </p:ext>
    </p:extLst>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10842</TotalTime>
  <Words>2684</Words>
  <Application>Microsoft Office PowerPoint</Application>
  <PresentationFormat>On-screen Show (4:3)</PresentationFormat>
  <Paragraphs>206</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Wingdings 3</vt:lpstr>
      <vt:lpstr>Times New Roman</vt:lpstr>
      <vt:lpstr>Wingdings</vt:lpstr>
      <vt:lpstr>SimSun</vt:lpstr>
      <vt:lpstr>Arial</vt:lpstr>
      <vt:lpstr>SimSun</vt:lpstr>
      <vt:lpstr>Century Gothic</vt:lpstr>
      <vt:lpstr>Ion</vt:lpstr>
      <vt:lpstr>به نام خدا</vt:lpstr>
      <vt:lpstr>معماری و باد </vt:lpstr>
      <vt:lpstr>اهمیت باد در ساخت و ساز </vt:lpstr>
      <vt:lpstr>PowerPoint Presentation</vt:lpstr>
      <vt:lpstr>PowerPoint Presentation</vt:lpstr>
      <vt:lpstr>انرژی بادی </vt:lpstr>
      <vt:lpstr>PowerPoint Presentation</vt:lpstr>
      <vt:lpstr>PowerPoint Presentation</vt:lpstr>
      <vt:lpstr>PowerPoint Presentation</vt:lpstr>
      <vt:lpstr>PowerPoint Presentation</vt:lpstr>
      <vt:lpstr>ارسطو:« سالم ترین شهرها آنهایی هستند که برفراز   زمینی با شیب متمایل به شرق بنا شوند تا از مزایای نسیم   صبح بهره مند باشد.»   - ویتوریوس:«بادهای سرد مطبوع نیست بادهای گرم   مستی آفرین اند و بادهای مرطوب ناسالم اند .»</vt:lpstr>
      <vt:lpstr>مقدمه</vt:lpstr>
      <vt:lpstr>عوامل اقلیمی </vt:lpstr>
      <vt:lpstr>تعریف باد</vt:lpstr>
      <vt:lpstr>انواع باد </vt:lpstr>
      <vt:lpstr>عوامل تاثیر گذار باد در شکل گیری ساختمان </vt:lpstr>
      <vt:lpstr>موارد استفاده باد در ساختمان</vt:lpstr>
      <vt:lpstr>بادگیر</vt:lpstr>
      <vt:lpstr>PowerPoint Presentation</vt:lpstr>
      <vt:lpstr>PowerPoint Presentation</vt:lpstr>
      <vt:lpstr>تهویه( هواکشی ) </vt:lpstr>
      <vt:lpstr>PowerPoint Presentation</vt:lpstr>
      <vt:lpstr>PowerPoint Presentation</vt:lpstr>
      <vt:lpstr>نمونه ساختمانهای بادخان و باد خوردار</vt:lpstr>
      <vt:lpstr>برج اومنو                                          </vt:lpstr>
      <vt:lpstr>PowerPoint Presentation</vt:lpstr>
      <vt:lpstr>PowerPoint Presentation</vt:lpstr>
      <vt:lpstr>PowerPoint Presentation</vt:lpstr>
      <vt:lpstr>تئاتر بدالس </vt:lpstr>
      <vt:lpstr>PowerPoint Presentation</vt:lpstr>
      <vt:lpstr>PowerPoint Presentation</vt:lpstr>
      <vt:lpstr>PowerPoint Presentation</vt:lpstr>
      <vt:lpstr>برای هدایت باد در مسیر دلخواه در ساختمان </vt:lpstr>
      <vt:lpstr>موقعیت پنجره در مقابل باد</vt:lpstr>
      <vt:lpstr>استفاده از انرژی باد </vt:lpstr>
      <vt:lpstr>PowerPoint Presentation</vt:lpstr>
      <vt:lpstr>توربينهاي بادي چگونه كار مي كنند ؟</vt:lpstr>
      <vt:lpstr>نمونه ساختمان هایی که در طراحی آنها از توربین های بادی استفاده شده است</vt:lpstr>
      <vt:lpstr>اولين ساختمان مجهز به توربين بادي در بحرين   </vt:lpstr>
      <vt:lpstr>زيباترين توربين هاي بادي جهان </vt:lpstr>
      <vt:lpstr>برج شانگهای</vt:lpstr>
      <vt:lpstr>PowerPoint Presentation</vt:lpstr>
      <vt:lpstr>PowerPoint Presentation</vt:lpstr>
      <vt:lpstr>PowerPoint Presentation</vt:lpstr>
      <vt:lpstr>برج انرژي دبي  </vt:lpstr>
      <vt:lpstr>برج خانه آفتاب- دبي  </vt:lpstr>
      <vt:lpstr>برج رودخانه پرل در چين   </vt:lpstr>
      <vt:lpstr>برج منچستر- انگليس  </vt:lpstr>
      <vt:lpstr>معماری باد گونه</vt:lpstr>
      <vt:lpstr>PowerPoint Presentation</vt:lpstr>
      <vt:lpstr>PowerPoint Presentation</vt:lpstr>
      <vt:lpstr>موزه باد ( بافت قدیمی شهر بوشهر )</vt:lpstr>
      <vt:lpstr>PowerPoint Presentation</vt:lpstr>
      <vt:lpstr>PowerPoint Presentation</vt:lpstr>
      <vt:lpstr>PowerPoint Presentation</vt:lpstr>
      <vt:lpstr>نتیجه گیری </vt:lpstr>
      <vt:lpstr>منابع  </vt:lpstr>
      <vt:lpstr>PowerPoint Presentation</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memari98.com</dc:title>
  <dc:creator>www.memari98.com</dc:creator>
  <cp:keywords>memari98.com</cp:keywords>
  <cp:lastModifiedBy>MRT www.Win2Farsi.com</cp:lastModifiedBy>
  <cp:revision>419</cp:revision>
  <dcterms:created xsi:type="dcterms:W3CDTF">2004-07-27T13:58:46Z</dcterms:created>
  <dcterms:modified xsi:type="dcterms:W3CDTF">2016-12-16T17:38:56Z</dcterms:modified>
  <cp:category>memari98.com</cp:category>
</cp:coreProperties>
</file>