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  <p:sldMasterId id="2147483732" r:id="rId6"/>
  </p:sldMasterIdLst>
  <p:sldIdLst>
    <p:sldId id="256" r:id="rId7"/>
    <p:sldId id="271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33" autoAdjust="0"/>
    <p:restoredTop sz="94660"/>
  </p:normalViewPr>
  <p:slideViewPr>
    <p:cSldViewPr>
      <p:cViewPr varScale="1">
        <p:scale>
          <a:sx n="74" d="100"/>
          <a:sy n="74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04AFB3-BBF4-4E22-80D6-C6313CE594DC}" type="doc">
      <dgm:prSet loTypeId="urn:microsoft.com/office/officeart/2005/8/layout/radial3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03ADB94-2A2E-494F-ABBF-D07FB759DC52}">
      <dgm:prSet phldrT="[Text]" custT="1"/>
      <dgm:spPr/>
      <dgm:t>
        <a:bodyPr/>
        <a:lstStyle/>
        <a:p>
          <a:r>
            <a:rPr lang="fa-IR" sz="6000" dirty="0" smtClean="0">
              <a:cs typeface="B Karim" pitchFamily="2" charset="-78"/>
            </a:rPr>
            <a:t>درس 6</a:t>
          </a:r>
          <a:endParaRPr lang="en-US" sz="7200" dirty="0">
            <a:cs typeface="B Roya" pitchFamily="2" charset="-78"/>
          </a:endParaRPr>
        </a:p>
      </dgm:t>
    </dgm:pt>
    <dgm:pt modelId="{45C5A3A0-2419-4C1E-98D0-50458945F2E8}" type="parTrans" cxnId="{65CB1D2A-BC8D-4F30-9432-A7D6E810EAC2}">
      <dgm:prSet/>
      <dgm:spPr/>
      <dgm:t>
        <a:bodyPr/>
        <a:lstStyle/>
        <a:p>
          <a:endParaRPr lang="en-US" sz="2000"/>
        </a:p>
      </dgm:t>
    </dgm:pt>
    <dgm:pt modelId="{E2B0ED34-F227-46BF-A965-DB2A9DDA2B11}" type="sibTrans" cxnId="{65CB1D2A-BC8D-4F30-9432-A7D6E810EAC2}">
      <dgm:prSet/>
      <dgm:spPr/>
      <dgm:t>
        <a:bodyPr/>
        <a:lstStyle/>
        <a:p>
          <a:endParaRPr lang="en-US" sz="2000"/>
        </a:p>
      </dgm:t>
    </dgm:pt>
    <dgm:pt modelId="{04A7C1BA-7FBB-4EE6-BF8C-BB7283E6E3B9}">
      <dgm:prSet phldrT="[Text]"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متن و ترجمه</a:t>
          </a:r>
          <a:endParaRPr lang="en-US" sz="2800" dirty="0">
            <a:cs typeface="B Roya" pitchFamily="2" charset="-78"/>
          </a:endParaRPr>
        </a:p>
      </dgm:t>
    </dgm:pt>
    <dgm:pt modelId="{B7ACA135-FFB4-48C5-A648-18377871C047}" type="parTrans" cxnId="{20385048-3BBD-45EA-957A-1C8B26C916B3}">
      <dgm:prSet/>
      <dgm:spPr/>
      <dgm:t>
        <a:bodyPr/>
        <a:lstStyle/>
        <a:p>
          <a:endParaRPr lang="en-US" sz="2000"/>
        </a:p>
      </dgm:t>
    </dgm:pt>
    <dgm:pt modelId="{76482B29-A73A-4809-A874-AFD8C8F82098}" type="sibTrans" cxnId="{20385048-3BBD-45EA-957A-1C8B26C916B3}">
      <dgm:prSet/>
      <dgm:spPr/>
      <dgm:t>
        <a:bodyPr/>
        <a:lstStyle/>
        <a:p>
          <a:endParaRPr lang="en-US" sz="2000"/>
        </a:p>
      </dgm:t>
    </dgm:pt>
    <dgm:pt modelId="{BB274145-5A4A-4347-A057-EE9EB2B571B1}">
      <dgm:prSet phldrT="[Text]"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قواعد</a:t>
          </a:r>
          <a:endParaRPr lang="en-US" sz="2800" dirty="0">
            <a:cs typeface="B Roya" pitchFamily="2" charset="-78"/>
          </a:endParaRPr>
        </a:p>
      </dgm:t>
    </dgm:pt>
    <dgm:pt modelId="{46E2E037-1754-4ECF-AE32-A8C33C61A05C}" type="parTrans" cxnId="{D6D15E6A-9283-44A3-8F47-7D4E55333DC9}">
      <dgm:prSet/>
      <dgm:spPr/>
      <dgm:t>
        <a:bodyPr/>
        <a:lstStyle/>
        <a:p>
          <a:endParaRPr lang="en-US" sz="2000"/>
        </a:p>
      </dgm:t>
    </dgm:pt>
    <dgm:pt modelId="{8EE3256D-9EB2-4F8A-9B41-112F03A886CC}" type="sibTrans" cxnId="{D6D15E6A-9283-44A3-8F47-7D4E55333DC9}">
      <dgm:prSet/>
      <dgm:spPr/>
      <dgm:t>
        <a:bodyPr/>
        <a:lstStyle/>
        <a:p>
          <a:endParaRPr lang="en-US" sz="2000"/>
        </a:p>
      </dgm:t>
    </dgm:pt>
    <dgm:pt modelId="{E0839D50-2D3D-4C93-8240-A0B8CA39FA75}">
      <dgm:prSet phldrT="[Text]"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تمارین </a:t>
          </a:r>
          <a:endParaRPr lang="en-US" sz="2800" dirty="0">
            <a:cs typeface="B Roya" pitchFamily="2" charset="-78"/>
          </a:endParaRPr>
        </a:p>
      </dgm:t>
    </dgm:pt>
    <dgm:pt modelId="{64DB0EE1-60D1-433A-BBBC-F4872D642094}" type="parTrans" cxnId="{C02D1DD7-64CE-497E-8358-8FD02ED1A32D}">
      <dgm:prSet/>
      <dgm:spPr/>
      <dgm:t>
        <a:bodyPr/>
        <a:lstStyle/>
        <a:p>
          <a:endParaRPr lang="en-US" sz="2000"/>
        </a:p>
      </dgm:t>
    </dgm:pt>
    <dgm:pt modelId="{FEF78333-69BA-4F25-AC31-0664D256A575}" type="sibTrans" cxnId="{C02D1DD7-64CE-497E-8358-8FD02ED1A32D}">
      <dgm:prSet/>
      <dgm:spPr/>
      <dgm:t>
        <a:bodyPr/>
        <a:lstStyle/>
        <a:p>
          <a:endParaRPr lang="en-US" sz="2000"/>
        </a:p>
      </dgm:t>
    </dgm:pt>
    <dgm:pt modelId="{09286D24-5F70-4926-8646-02714718FDF2}">
      <dgm:prSet phldrT="[Text]" custT="1"/>
      <dgm:spPr/>
      <dgm:t>
        <a:bodyPr/>
        <a:lstStyle/>
        <a:p>
          <a:r>
            <a:rPr lang="fa-IR" sz="2800" dirty="0" smtClean="0">
              <a:cs typeface="B Roya" pitchFamily="2" charset="-78"/>
            </a:rPr>
            <a:t>سوالات</a:t>
          </a:r>
          <a:endParaRPr lang="en-US" sz="2800" dirty="0">
            <a:cs typeface="B Roya" pitchFamily="2" charset="-78"/>
          </a:endParaRPr>
        </a:p>
      </dgm:t>
    </dgm:pt>
    <dgm:pt modelId="{07E0E060-54F4-4F3B-9F7F-F05B37D9DF11}" type="parTrans" cxnId="{5CCF0BF1-F31E-471D-AF94-8ED90B4F4126}">
      <dgm:prSet/>
      <dgm:spPr/>
      <dgm:t>
        <a:bodyPr/>
        <a:lstStyle/>
        <a:p>
          <a:endParaRPr lang="en-US" sz="2000"/>
        </a:p>
      </dgm:t>
    </dgm:pt>
    <dgm:pt modelId="{C86A9F9D-C652-4462-B43E-6B03F654830E}" type="sibTrans" cxnId="{5CCF0BF1-F31E-471D-AF94-8ED90B4F4126}">
      <dgm:prSet/>
      <dgm:spPr/>
      <dgm:t>
        <a:bodyPr/>
        <a:lstStyle/>
        <a:p>
          <a:endParaRPr lang="en-US" sz="2000"/>
        </a:p>
      </dgm:t>
    </dgm:pt>
    <dgm:pt modelId="{63B408EE-EDD0-47E4-8B81-DD04E4B9B140}" type="pres">
      <dgm:prSet presAssocID="{7204AFB3-BBF4-4E22-80D6-C6313CE594D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05169C-E015-4939-8995-6AF888665249}" type="pres">
      <dgm:prSet presAssocID="{7204AFB3-BBF4-4E22-80D6-C6313CE594DC}" presName="radial" presStyleCnt="0">
        <dgm:presLayoutVars>
          <dgm:animLvl val="ctr"/>
        </dgm:presLayoutVars>
      </dgm:prSet>
      <dgm:spPr/>
    </dgm:pt>
    <dgm:pt modelId="{FF5B4188-E553-40AC-A105-028A7F00B4A0}" type="pres">
      <dgm:prSet presAssocID="{A03ADB94-2A2E-494F-ABBF-D07FB759DC52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717E78C4-A16F-464E-957C-38988F1192D6}" type="pres">
      <dgm:prSet presAssocID="{04A7C1BA-7FBB-4EE6-BF8C-BB7283E6E3B9}" presName="node" presStyleLbl="vennNode1" presStyleIdx="1" presStyleCnt="5" custScaleX="1621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C2AB8-090F-40E5-8DC2-8034EE874B3A}" type="pres">
      <dgm:prSet presAssocID="{BB274145-5A4A-4347-A057-EE9EB2B571B1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52DB2-325C-419C-A15F-0E274C71B3F0}" type="pres">
      <dgm:prSet presAssocID="{E0839D50-2D3D-4C93-8240-A0B8CA39FA75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3CAD0A-039C-47D3-8E9D-8687BA6B1BC2}" type="pres">
      <dgm:prSet presAssocID="{09286D24-5F70-4926-8646-02714718FDF2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385048-3BBD-45EA-957A-1C8B26C916B3}" srcId="{A03ADB94-2A2E-494F-ABBF-D07FB759DC52}" destId="{04A7C1BA-7FBB-4EE6-BF8C-BB7283E6E3B9}" srcOrd="0" destOrd="0" parTransId="{B7ACA135-FFB4-48C5-A648-18377871C047}" sibTransId="{76482B29-A73A-4809-A874-AFD8C8F82098}"/>
    <dgm:cxn modelId="{FD334741-D05F-4B59-BECC-1FC4903401BC}" type="presOf" srcId="{09286D24-5F70-4926-8646-02714718FDF2}" destId="{473CAD0A-039C-47D3-8E9D-8687BA6B1BC2}" srcOrd="0" destOrd="0" presId="urn:microsoft.com/office/officeart/2005/8/layout/radial3"/>
    <dgm:cxn modelId="{C02D1DD7-64CE-497E-8358-8FD02ED1A32D}" srcId="{A03ADB94-2A2E-494F-ABBF-D07FB759DC52}" destId="{E0839D50-2D3D-4C93-8240-A0B8CA39FA75}" srcOrd="2" destOrd="0" parTransId="{64DB0EE1-60D1-433A-BBBC-F4872D642094}" sibTransId="{FEF78333-69BA-4F25-AC31-0664D256A575}"/>
    <dgm:cxn modelId="{D75B4E1A-DEC1-45DE-AF59-C482E98441B4}" type="presOf" srcId="{A03ADB94-2A2E-494F-ABBF-D07FB759DC52}" destId="{FF5B4188-E553-40AC-A105-028A7F00B4A0}" srcOrd="0" destOrd="0" presId="urn:microsoft.com/office/officeart/2005/8/layout/radial3"/>
    <dgm:cxn modelId="{C3FB36BB-534E-4B60-BB83-938DCB453B5F}" type="presOf" srcId="{04A7C1BA-7FBB-4EE6-BF8C-BB7283E6E3B9}" destId="{717E78C4-A16F-464E-957C-38988F1192D6}" srcOrd="0" destOrd="0" presId="urn:microsoft.com/office/officeart/2005/8/layout/radial3"/>
    <dgm:cxn modelId="{65CB1D2A-BC8D-4F30-9432-A7D6E810EAC2}" srcId="{7204AFB3-BBF4-4E22-80D6-C6313CE594DC}" destId="{A03ADB94-2A2E-494F-ABBF-D07FB759DC52}" srcOrd="0" destOrd="0" parTransId="{45C5A3A0-2419-4C1E-98D0-50458945F2E8}" sibTransId="{E2B0ED34-F227-46BF-A965-DB2A9DDA2B11}"/>
    <dgm:cxn modelId="{4988B44B-A1A7-4FE8-8756-069AD6B372BA}" type="presOf" srcId="{E0839D50-2D3D-4C93-8240-A0B8CA39FA75}" destId="{77C52DB2-325C-419C-A15F-0E274C71B3F0}" srcOrd="0" destOrd="0" presId="urn:microsoft.com/office/officeart/2005/8/layout/radial3"/>
    <dgm:cxn modelId="{E2713ED2-6D56-4E66-B6BA-84BF2CBEE610}" type="presOf" srcId="{7204AFB3-BBF4-4E22-80D6-C6313CE594DC}" destId="{63B408EE-EDD0-47E4-8B81-DD04E4B9B140}" srcOrd="0" destOrd="0" presId="urn:microsoft.com/office/officeart/2005/8/layout/radial3"/>
    <dgm:cxn modelId="{B2242516-BAA9-4D71-AB6A-6695F25BAFDC}" type="presOf" srcId="{BB274145-5A4A-4347-A057-EE9EB2B571B1}" destId="{E0AC2AB8-090F-40E5-8DC2-8034EE874B3A}" srcOrd="0" destOrd="0" presId="urn:microsoft.com/office/officeart/2005/8/layout/radial3"/>
    <dgm:cxn modelId="{D6D15E6A-9283-44A3-8F47-7D4E55333DC9}" srcId="{A03ADB94-2A2E-494F-ABBF-D07FB759DC52}" destId="{BB274145-5A4A-4347-A057-EE9EB2B571B1}" srcOrd="1" destOrd="0" parTransId="{46E2E037-1754-4ECF-AE32-A8C33C61A05C}" sibTransId="{8EE3256D-9EB2-4F8A-9B41-112F03A886CC}"/>
    <dgm:cxn modelId="{5CCF0BF1-F31E-471D-AF94-8ED90B4F4126}" srcId="{A03ADB94-2A2E-494F-ABBF-D07FB759DC52}" destId="{09286D24-5F70-4926-8646-02714718FDF2}" srcOrd="3" destOrd="0" parTransId="{07E0E060-54F4-4F3B-9F7F-F05B37D9DF11}" sibTransId="{C86A9F9D-C652-4462-B43E-6B03F654830E}"/>
    <dgm:cxn modelId="{701724CD-9061-4852-9601-C26F8774D6FD}" type="presParOf" srcId="{63B408EE-EDD0-47E4-8B81-DD04E4B9B140}" destId="{C705169C-E015-4939-8995-6AF888665249}" srcOrd="0" destOrd="0" presId="urn:microsoft.com/office/officeart/2005/8/layout/radial3"/>
    <dgm:cxn modelId="{499545DF-F02C-4ED2-81DF-A6AA89603339}" type="presParOf" srcId="{C705169C-E015-4939-8995-6AF888665249}" destId="{FF5B4188-E553-40AC-A105-028A7F00B4A0}" srcOrd="0" destOrd="0" presId="urn:microsoft.com/office/officeart/2005/8/layout/radial3"/>
    <dgm:cxn modelId="{612C2224-4264-406A-B0CC-366FC6E26879}" type="presParOf" srcId="{C705169C-E015-4939-8995-6AF888665249}" destId="{717E78C4-A16F-464E-957C-38988F1192D6}" srcOrd="1" destOrd="0" presId="urn:microsoft.com/office/officeart/2005/8/layout/radial3"/>
    <dgm:cxn modelId="{DDAD9819-6396-4446-99FF-885AF493D87E}" type="presParOf" srcId="{C705169C-E015-4939-8995-6AF888665249}" destId="{E0AC2AB8-090F-40E5-8DC2-8034EE874B3A}" srcOrd="2" destOrd="0" presId="urn:microsoft.com/office/officeart/2005/8/layout/radial3"/>
    <dgm:cxn modelId="{77D61435-E418-4BC2-964C-10C14D10BF0B}" type="presParOf" srcId="{C705169C-E015-4939-8995-6AF888665249}" destId="{77C52DB2-325C-419C-A15F-0E274C71B3F0}" srcOrd="3" destOrd="0" presId="urn:microsoft.com/office/officeart/2005/8/layout/radial3"/>
    <dgm:cxn modelId="{FB42F3FD-1E99-451F-8CFA-E18447D45E10}" type="presParOf" srcId="{C705169C-E015-4939-8995-6AF888665249}" destId="{473CAD0A-039C-47D3-8E9D-8687BA6B1BC2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5B4188-E553-40AC-A105-028A7F00B4A0}">
      <dsp:nvSpPr>
        <dsp:cNvPr id="0" name=""/>
        <dsp:cNvSpPr/>
      </dsp:nvSpPr>
      <dsp:spPr>
        <a:xfrm>
          <a:off x="2939267" y="1224771"/>
          <a:ext cx="3051183" cy="3051183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0" kern="1200" dirty="0" smtClean="0">
              <a:cs typeface="B Karim" pitchFamily="2" charset="-78"/>
            </a:rPr>
            <a:t>درس 6</a:t>
          </a:r>
          <a:endParaRPr lang="en-US" sz="7200" kern="1200" dirty="0">
            <a:cs typeface="B Roya" pitchFamily="2" charset="-78"/>
          </a:endParaRPr>
        </a:p>
      </dsp:txBody>
      <dsp:txXfrm>
        <a:off x="2939267" y="1224771"/>
        <a:ext cx="3051183" cy="3051183"/>
      </dsp:txXfrm>
    </dsp:sp>
    <dsp:sp modelId="{717E78C4-A16F-464E-957C-38988F1192D6}">
      <dsp:nvSpPr>
        <dsp:cNvPr id="0" name=""/>
        <dsp:cNvSpPr/>
      </dsp:nvSpPr>
      <dsp:spPr>
        <a:xfrm>
          <a:off x="3227863" y="544"/>
          <a:ext cx="2473991" cy="152559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2906152"/>
                <a:satOff val="-9286"/>
                <a:lumOff val="-2353"/>
                <a:alphaOff val="0"/>
                <a:shade val="15000"/>
                <a:satMod val="180000"/>
              </a:schemeClr>
            </a:gs>
            <a:gs pos="50000">
              <a:schemeClr val="accent3">
                <a:alpha val="50000"/>
                <a:hueOff val="2906152"/>
                <a:satOff val="-9286"/>
                <a:lumOff val="-2353"/>
                <a:alphaOff val="0"/>
                <a:shade val="45000"/>
                <a:satMod val="170000"/>
              </a:schemeClr>
            </a:gs>
            <a:gs pos="70000">
              <a:schemeClr val="accent3">
                <a:alpha val="50000"/>
                <a:hueOff val="2906152"/>
                <a:satOff val="-9286"/>
                <a:lumOff val="-235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50000"/>
                <a:hueOff val="2906152"/>
                <a:satOff val="-9286"/>
                <a:lumOff val="-235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متن و ترجمه</a:t>
          </a:r>
          <a:endParaRPr lang="en-US" sz="2800" kern="1200" dirty="0">
            <a:cs typeface="B Roya" pitchFamily="2" charset="-78"/>
          </a:endParaRPr>
        </a:p>
      </dsp:txBody>
      <dsp:txXfrm>
        <a:off x="3227863" y="544"/>
        <a:ext cx="2473991" cy="1525591"/>
      </dsp:txXfrm>
    </dsp:sp>
    <dsp:sp modelId="{E0AC2AB8-090F-40E5-8DC2-8034EE874B3A}">
      <dsp:nvSpPr>
        <dsp:cNvPr id="0" name=""/>
        <dsp:cNvSpPr/>
      </dsp:nvSpPr>
      <dsp:spPr>
        <a:xfrm>
          <a:off x="5689085" y="1987567"/>
          <a:ext cx="1525591" cy="152559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5812304"/>
                <a:satOff val="-18573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3">
                <a:alpha val="50000"/>
                <a:hueOff val="5812304"/>
                <a:satOff val="-18573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3">
                <a:alpha val="50000"/>
                <a:hueOff val="5812304"/>
                <a:satOff val="-18573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50000"/>
                <a:hueOff val="5812304"/>
                <a:satOff val="-18573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قواعد</a:t>
          </a:r>
          <a:endParaRPr lang="en-US" sz="2800" kern="1200" dirty="0">
            <a:cs typeface="B Roya" pitchFamily="2" charset="-78"/>
          </a:endParaRPr>
        </a:p>
      </dsp:txBody>
      <dsp:txXfrm>
        <a:off x="5689085" y="1987567"/>
        <a:ext cx="1525591" cy="1525591"/>
      </dsp:txXfrm>
    </dsp:sp>
    <dsp:sp modelId="{77C52DB2-325C-419C-A15F-0E274C71B3F0}">
      <dsp:nvSpPr>
        <dsp:cNvPr id="0" name=""/>
        <dsp:cNvSpPr/>
      </dsp:nvSpPr>
      <dsp:spPr>
        <a:xfrm>
          <a:off x="3702063" y="3974589"/>
          <a:ext cx="1525591" cy="152559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8718455"/>
                <a:satOff val="-27859"/>
                <a:lumOff val="-7059"/>
                <a:alphaOff val="0"/>
                <a:shade val="15000"/>
                <a:satMod val="180000"/>
              </a:schemeClr>
            </a:gs>
            <a:gs pos="50000">
              <a:schemeClr val="accent3">
                <a:alpha val="50000"/>
                <a:hueOff val="8718455"/>
                <a:satOff val="-27859"/>
                <a:lumOff val="-7059"/>
                <a:alphaOff val="0"/>
                <a:shade val="45000"/>
                <a:satMod val="170000"/>
              </a:schemeClr>
            </a:gs>
            <a:gs pos="70000">
              <a:schemeClr val="accent3">
                <a:alpha val="50000"/>
                <a:hueOff val="8718455"/>
                <a:satOff val="-27859"/>
                <a:lumOff val="-705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50000"/>
                <a:hueOff val="8718455"/>
                <a:satOff val="-27859"/>
                <a:lumOff val="-705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تمارین </a:t>
          </a:r>
          <a:endParaRPr lang="en-US" sz="2800" kern="1200" dirty="0">
            <a:cs typeface="B Roya" pitchFamily="2" charset="-78"/>
          </a:endParaRPr>
        </a:p>
      </dsp:txBody>
      <dsp:txXfrm>
        <a:off x="3702063" y="3974589"/>
        <a:ext cx="1525591" cy="1525591"/>
      </dsp:txXfrm>
    </dsp:sp>
    <dsp:sp modelId="{473CAD0A-039C-47D3-8E9D-8687BA6B1BC2}">
      <dsp:nvSpPr>
        <dsp:cNvPr id="0" name=""/>
        <dsp:cNvSpPr/>
      </dsp:nvSpPr>
      <dsp:spPr>
        <a:xfrm>
          <a:off x="1715040" y="1987567"/>
          <a:ext cx="1525591" cy="152559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alpha val="50000"/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alpha val="50000"/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50000"/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Roya" pitchFamily="2" charset="-78"/>
            </a:rPr>
            <a:t>سوالات</a:t>
          </a:r>
          <a:endParaRPr lang="en-US" sz="2800" kern="1200" dirty="0">
            <a:cs typeface="B Roya" pitchFamily="2" charset="-78"/>
          </a:endParaRPr>
        </a:p>
      </dsp:txBody>
      <dsp:txXfrm>
        <a:off x="1715040" y="1987567"/>
        <a:ext cx="1525591" cy="1525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119FC33-46F4-4908-A2B0-A50E5D5BE33B}" type="datetimeFigureOut">
              <a:rPr lang="en-US" smtClean="0"/>
              <a:pPr/>
              <a:t>3/7/2012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5F3FD4-BA97-48FF-9D1C-44562E5881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besm_937\besm\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714356"/>
            <a:ext cx="7000924" cy="33734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214290"/>
            <a:ext cx="87154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اكمل الباء و الجحیم وفْقَ مجموعة «أ» : ( ب و ج) را مانند مجموعه (ا) كامل كن</a:t>
            </a:r>
            <a:r>
              <a:rPr lang="fa-IR" sz="2400" dirty="0">
                <a:latin typeface="Arial" pitchFamily="34" charset="0"/>
                <a:ea typeface="Times New Roman" pitchFamily="18" charset="0"/>
                <a:cs typeface="B Mitra" pitchFamily="2" charset="-78"/>
              </a:rPr>
              <a:t>.</a:t>
            </a:r>
            <a:endParaRPr kumimoji="0" lang="en-US" sz="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هوَ ناجحٌ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هی ناجحة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هُما ناجحان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ِ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هُما ناجحتان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هُم ناجحون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هنَّ ناجحاتٌ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هو مجتهد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هی مجتهدة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هما مجتهدان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هُما مجتهدتان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هُمْ مجتهدون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Mitra" pitchFamily="2" charset="-78"/>
              </a:rPr>
              <a:t>هنّ مجتهداتٌ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ahoma" pitchFamily="34" charset="0"/>
              </a:rPr>
              <a:t> 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14546" y="2571744"/>
            <a:ext cx="1814920" cy="58477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  <a:scene3d>
              <a:camera prst="perspectiveAbove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32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تمرین دوم</a:t>
            </a:r>
            <a:r>
              <a:rPr kumimoji="0" lang="en-US" sz="32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fa-IR" sz="3200" b="1" i="0" u="none" strike="noStrike" cap="all" normalizeH="0" baseline="0" dirty="0" smtClean="0">
              <a:ln/>
              <a:solidFill>
                <a:schemeClr val="accent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70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7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34400" cy="75895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a-IR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Kaj" pitchFamily="2" charset="-78"/>
              </a:rPr>
              <a:t>تمرین سوم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B Kaj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688" y="1500174"/>
            <a:ext cx="87154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dirty="0" smtClean="0">
                <a:cs typeface="B Roya" pitchFamily="2" charset="-78"/>
              </a:rPr>
              <a:t> 3 – اكمل الفراغ المناسب (منفعل اوْ متصل ) 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الْمطر ، الْمَطرُ: باران ، باران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البَرْد ! الْبردُ : سرما ! سرما!</a:t>
            </a:r>
          </a:p>
          <a:p>
            <a:pPr algn="r"/>
            <a:r>
              <a:rPr lang="fa-IR" dirty="0" smtClean="0">
                <a:cs typeface="B Roya" pitchFamily="2" charset="-78"/>
              </a:rPr>
              <a:t>ماذا اَفْعلْ یا ربّ ؟ سأذْهبُ الی بیت الفارة . ای پروردگار من ، چه كار كنم ؟ به خانه موش خواهم رفت.</a:t>
            </a:r>
          </a:p>
          <a:p>
            <a:pPr algn="r"/>
            <a:r>
              <a:rPr lang="fa-IR" dirty="0" smtClean="0">
                <a:cs typeface="B Roya" pitchFamily="2" charset="-78"/>
              </a:rPr>
              <a:t>هی تطْرُقُ الباب . او در را می زند ؟</a:t>
            </a:r>
          </a:p>
          <a:p>
            <a:pPr algn="r"/>
            <a:r>
              <a:rPr lang="fa-IR" dirty="0" smtClean="0">
                <a:cs typeface="B Roya" pitchFamily="2" charset="-78"/>
              </a:rPr>
              <a:t>مَنْ انتِ ؟ تو كیستی ؟ انا القطةُ من گربه هستم</a:t>
            </a:r>
          </a:p>
          <a:p>
            <a:pPr algn="r"/>
            <a:r>
              <a:rPr lang="fa-IR" dirty="0" smtClean="0">
                <a:cs typeface="B Roya" pitchFamily="2" charset="-78"/>
              </a:rPr>
              <a:t>ماذا تطْلبین ؟ چه می خواهی ؟ اُطْلُبْ مساعدتكَ تفضّلی ، ادْخُلی ، بفرمائید داخل شوید كیفَ ؟ انا لا اُقْدرُ ؟ چگونه ؟ من نمی توانم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اِصْبری قلیلاً . اندكی صبر كن . انتِ تقدرین . تو می توانی</a:t>
            </a:r>
          </a:p>
          <a:p>
            <a:pPr algn="r"/>
            <a:r>
              <a:rPr lang="fa-IR" dirty="0" smtClean="0">
                <a:cs typeface="B Roya" pitchFamily="2" charset="-78"/>
              </a:rPr>
              <a:t>هكذا ، ادخلی ، اینطور داخل شود .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اُمّا :‌اما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ذنبی، ذنْبی : دُمَمَ ، دمُمَ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بعد َ لحظات ِ . بعد از چند لحظه ، تُرجِعُ الفارةُ مِنْ بیتها بالمظلة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و هما تجلسان تحت المظلة . و آنها زیر چتر می نشینند </a:t>
            </a:r>
            <a:endParaRPr lang="en-US" dirty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cs typeface="B Jadid" pitchFamily="2" charset="-78"/>
              </a:rPr>
              <a:t>تمرین چهارم</a:t>
            </a:r>
            <a:endParaRPr lang="en-US" sz="4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cs typeface="B Jadid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43050"/>
            <a:ext cx="88582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3600" dirty="0" smtClean="0">
                <a:cs typeface="B Roya" pitchFamily="2" charset="-78"/>
              </a:rPr>
              <a:t>اُكتب الكلمات التالیة مع ضمیر «الیاء» : </a:t>
            </a:r>
          </a:p>
          <a:p>
            <a:pPr algn="r"/>
            <a:endParaRPr lang="fa-IR" sz="3600" dirty="0" smtClean="0">
              <a:cs typeface="B Roya" pitchFamily="2" charset="-78"/>
            </a:endParaRPr>
          </a:p>
          <a:p>
            <a:pPr algn="r"/>
            <a:r>
              <a:rPr lang="fa-IR" sz="3600" dirty="0" smtClean="0">
                <a:cs typeface="B Roya" pitchFamily="2" charset="-78"/>
              </a:rPr>
              <a:t>علّمُ :‌علّمنی </a:t>
            </a:r>
          </a:p>
          <a:p>
            <a:pPr algn="r"/>
            <a:r>
              <a:rPr lang="fa-IR" sz="3600" dirty="0" smtClean="0">
                <a:cs typeface="B Roya" pitchFamily="2" charset="-78"/>
              </a:rPr>
              <a:t>بِ : بی </a:t>
            </a:r>
          </a:p>
          <a:p>
            <a:pPr algn="r"/>
            <a:r>
              <a:rPr lang="fa-IR" sz="3600" dirty="0" smtClean="0">
                <a:cs typeface="B Roya" pitchFamily="2" charset="-78"/>
              </a:rPr>
              <a:t>معلّم : مُعلّمی </a:t>
            </a:r>
          </a:p>
          <a:p>
            <a:pPr algn="r"/>
            <a:r>
              <a:rPr lang="fa-IR" sz="3600" dirty="0" smtClean="0">
                <a:cs typeface="B Roya" pitchFamily="2" charset="-78"/>
              </a:rPr>
              <a:t>اُكرَمَ : اكرمنی </a:t>
            </a:r>
          </a:p>
          <a:p>
            <a:pPr algn="r"/>
            <a:r>
              <a:rPr lang="fa-IR" sz="3600" dirty="0" smtClean="0">
                <a:cs typeface="B Roya" pitchFamily="2" charset="-78"/>
              </a:rPr>
              <a:t>یَنْصُرُ : ینصُرنی </a:t>
            </a:r>
          </a:p>
          <a:p>
            <a:pPr algn="r"/>
            <a:r>
              <a:rPr lang="fa-IR" sz="3600" dirty="0" smtClean="0">
                <a:cs typeface="B Roya" pitchFamily="2" charset="-78"/>
              </a:rPr>
              <a:t>قَلَمْ : قلمی </a:t>
            </a:r>
            <a:endParaRPr lang="en-US" sz="3600" dirty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اضواءقرآنیه</a:t>
            </a:r>
            <a:endParaRPr lang="en-US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2844" y="1571612"/>
            <a:ext cx="88582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000" dirty="0" smtClean="0">
                <a:cs typeface="B Roya" pitchFamily="2" charset="-78"/>
              </a:rPr>
              <a:t>الف) نوع ضمایر مشخص شده را در آیات زیر تعیین كنید . سپس ترجمه ی ایات را كامل كنید. </a:t>
            </a:r>
          </a:p>
          <a:p>
            <a:pPr algn="r"/>
            <a:endParaRPr lang="fa-IR" sz="2000" dirty="0" smtClean="0">
              <a:cs typeface="B Roya" pitchFamily="2" charset="-78"/>
            </a:endParaRPr>
          </a:p>
          <a:p>
            <a:pPr algn="r"/>
            <a:r>
              <a:rPr lang="fa-IR" sz="2000" dirty="0" smtClean="0">
                <a:cs typeface="B Roya" pitchFamily="2" charset="-78"/>
              </a:rPr>
              <a:t>1.(ایّاك نعْبُدُ و ایّاكَ نستعین) 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منفصل -منفصل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تنها تو را می پرستیم و تنها از تو یاری می جوئیم. </a:t>
            </a:r>
          </a:p>
          <a:p>
            <a:pPr algn="r"/>
            <a:endParaRPr lang="fa-IR" sz="2000" dirty="0" smtClean="0">
              <a:cs typeface="B Roya" pitchFamily="2" charset="-78"/>
            </a:endParaRPr>
          </a:p>
          <a:p>
            <a:pPr algn="r"/>
            <a:r>
              <a:rPr lang="fa-IR" sz="2000" dirty="0" smtClean="0">
                <a:cs typeface="B Roya" pitchFamily="2" charset="-78"/>
              </a:rPr>
              <a:t>2 . (نحْنُ نقُصُّ علیك اَحْسنَ القصص) 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منفصل- متصل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یا نیكوترین سرگذشت را بر تو حكایت می كنم </a:t>
            </a:r>
          </a:p>
          <a:p>
            <a:pPr algn="r"/>
            <a:endParaRPr lang="fa-IR" sz="2000" dirty="0" smtClean="0">
              <a:cs typeface="B Roya" pitchFamily="2" charset="-78"/>
            </a:endParaRPr>
          </a:p>
          <a:p>
            <a:pPr algn="r"/>
            <a:r>
              <a:rPr lang="fa-IR" sz="2000" dirty="0" smtClean="0">
                <a:cs typeface="B Roya" pitchFamily="2" charset="-78"/>
              </a:rPr>
              <a:t>3.یا ایّها النّاسُ اعْبدُوا ربّكُمْ الذّی خلَقَكُمْ 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متصل - متصل- متصل 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ای مردم پروردگارتان را كه شما را آفریده است، پرسش كنی</a:t>
            </a:r>
            <a:endParaRPr lang="en-US" sz="2000" dirty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34400" cy="758952"/>
          </a:xfrm>
        </p:spPr>
        <p:txBody>
          <a:bodyPr>
            <a:noAutofit/>
          </a:bodyPr>
          <a:lstStyle/>
          <a:p>
            <a:r>
              <a:rPr lang="fa-IR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reflection blurRad="6350" stA="55000" endA="50" endPos="85000" dist="60007" dir="5400000" sy="-100000" algn="bl" rotWithShape="0"/>
                </a:effectLst>
                <a:cs typeface="B Kaj" pitchFamily="2" charset="-78"/>
              </a:rPr>
              <a:t>سوالات</a:t>
            </a:r>
            <a:endParaRPr lang="en-US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reflection blurRad="6350" stA="55000" endA="50" endPos="85000" dist="60007" dir="5400000" sy="-100000" algn="bl" rotWithShape="0"/>
              </a:effectLst>
              <a:cs typeface="B Kaj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00298" y="1643050"/>
            <a:ext cx="4572000" cy="181588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fa-IR" sz="1600" dirty="0" smtClean="0">
                <a:cs typeface="B Roya" pitchFamily="2" charset="-78"/>
              </a:rPr>
              <a:t>1- ترجمه كدام گزینه صحیح نیست؟</a:t>
            </a:r>
          </a:p>
          <a:p>
            <a:pPr algn="r"/>
            <a:r>
              <a:rPr lang="fa-IR" sz="1600" dirty="0" smtClean="0">
                <a:cs typeface="B Roya" pitchFamily="2" charset="-78"/>
              </a:rPr>
              <a:t>الف) اُطْلبُوهُ باعزازٍ و اكرام : او را با عزت و احترام بخواهید</a:t>
            </a:r>
          </a:p>
          <a:p>
            <a:pPr algn="r"/>
            <a:r>
              <a:rPr lang="fa-IR" sz="1600" dirty="0" smtClean="0">
                <a:cs typeface="B Roya" pitchFamily="2" charset="-78"/>
              </a:rPr>
              <a:t>ب) رَجعُ الفارةُ من بیتها بالمظلّة : موش چتر را از خانه اش می آورد</a:t>
            </a:r>
          </a:p>
          <a:p>
            <a:pPr algn="r"/>
            <a:r>
              <a:rPr lang="fa-IR" sz="1600" dirty="0" smtClean="0">
                <a:cs typeface="B Roya" pitchFamily="2" charset="-78"/>
              </a:rPr>
              <a:t>ج) لماذا لا تُبادرون بنباء المستشفی ؟ چرا به ساختن بیمارستان اقدام نمی كنید؟</a:t>
            </a:r>
          </a:p>
          <a:p>
            <a:pPr algn="r"/>
            <a:r>
              <a:rPr lang="fa-IR" sz="1600" dirty="0" smtClean="0">
                <a:cs typeface="B Roya" pitchFamily="2" charset="-78"/>
              </a:rPr>
              <a:t>د) لا یقدرُ الاطباءُ معالجة هولاءِ المرضی : پزشكان نمی توانند این مریض ها را معالجه كنند </a:t>
            </a:r>
          </a:p>
        </p:txBody>
      </p:sp>
      <p:sp>
        <p:nvSpPr>
          <p:cNvPr id="5" name="Rectangle 4"/>
          <p:cNvSpPr/>
          <p:nvPr/>
        </p:nvSpPr>
        <p:spPr>
          <a:xfrm>
            <a:off x="5286380" y="3786190"/>
            <a:ext cx="3357554" cy="14773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fa-IR" dirty="0" smtClean="0">
                <a:cs typeface="B Roya" pitchFamily="2" charset="-78"/>
              </a:rPr>
              <a:t>2 – ترجمه كدام گزینه صحیح نیست؟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الف) القطع :‌تكه ها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ب) الكهول : كهن سال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ج) القطّة : گربه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ج) المؤسف : تأسف بار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3714752"/>
            <a:ext cx="4572000" cy="16312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fa-IR" sz="2000" dirty="0" smtClean="0">
                <a:cs typeface="B Roya" pitchFamily="2" charset="-78"/>
              </a:rPr>
              <a:t>3 – ترجمه كدام گزینه صحیح نیست؟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الف) الحُصول علی : دست یافتن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ب) اَخْبَرَ : خبر داد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ج) النواحی : محله ها 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د) جَزَعَ :‌مجازات كرد</a:t>
            </a:r>
            <a:endParaRPr lang="en-US" sz="2000" dirty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reflection blurRad="6350" stA="55000" endA="50" endPos="85000" dist="60007" dir="5400000" sy="-100000" algn="bl" rotWithShape="0"/>
                </a:effectLst>
                <a:cs typeface="B Sina" pitchFamily="2" charset="-78"/>
              </a:rPr>
              <a:t>ادامه پرسش های درس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reflection blurRad="6350" stA="55000" endA="50" endPos="85000" dist="60007" dir="5400000" sy="-100000" algn="bl" rotWithShape="0"/>
              </a:effectLst>
              <a:cs typeface="B Sin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57686" y="1643050"/>
            <a:ext cx="4572000" cy="163121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/>
            <a:r>
              <a:rPr lang="fa-IR" sz="2000" dirty="0" smtClean="0">
                <a:cs typeface="B Roya" pitchFamily="2" charset="-78"/>
              </a:rPr>
              <a:t>4- كدام گزینه منفصل است؟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الف) انْتُما 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ب) تُنَّ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ج) كُما </a:t>
            </a:r>
          </a:p>
          <a:p>
            <a:pPr algn="r"/>
            <a:r>
              <a:rPr lang="fa-IR" sz="2000" dirty="0" smtClean="0">
                <a:cs typeface="B Roya" pitchFamily="2" charset="-78"/>
              </a:rPr>
              <a:t>د) تُما</a:t>
            </a:r>
            <a:endParaRPr lang="en-US" sz="2000" dirty="0">
              <a:cs typeface="B Roy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57686" y="3286124"/>
            <a:ext cx="4572000" cy="193899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/>
            <a:r>
              <a:rPr lang="fa-IR" sz="2400" dirty="0" smtClean="0">
                <a:cs typeface="B Roya" pitchFamily="2" charset="-78"/>
              </a:rPr>
              <a:t>5 – كدام گزینه ضمیر متصل است؟</a:t>
            </a:r>
          </a:p>
          <a:p>
            <a:pPr algn="r"/>
            <a:r>
              <a:rPr lang="fa-IR" sz="2400" dirty="0" smtClean="0">
                <a:cs typeface="B Roya" pitchFamily="2" charset="-78"/>
              </a:rPr>
              <a:t>الف) أنت َ</a:t>
            </a:r>
          </a:p>
          <a:p>
            <a:pPr algn="r"/>
            <a:r>
              <a:rPr lang="fa-IR" sz="2400" dirty="0" smtClean="0">
                <a:cs typeface="B Roya" pitchFamily="2" charset="-78"/>
              </a:rPr>
              <a:t>ب) انتِ</a:t>
            </a:r>
          </a:p>
          <a:p>
            <a:pPr algn="r"/>
            <a:r>
              <a:rPr lang="fa-IR" sz="2400" dirty="0" smtClean="0">
                <a:cs typeface="B Roya" pitchFamily="2" charset="-78"/>
              </a:rPr>
              <a:t>ج) كُنَّ </a:t>
            </a:r>
          </a:p>
          <a:p>
            <a:pPr algn="r"/>
            <a:r>
              <a:rPr lang="fa-IR" sz="2400" dirty="0" smtClean="0">
                <a:cs typeface="B Roya" pitchFamily="2" charset="-78"/>
              </a:rPr>
              <a:t>د) نحْنُِ</a:t>
            </a:r>
            <a:endParaRPr lang="en-US" sz="2400" dirty="0">
              <a:cs typeface="B Roy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7290" y="4357694"/>
            <a:ext cx="4572000" cy="1477328"/>
          </a:xfrm>
          <a:prstGeom prst="rect">
            <a:avLst/>
          </a:prstGeom>
          <a:effectLst>
            <a:outerShdw blurRad="50800" dist="25400" dir="5400000" rotWithShape="0">
              <a:srgbClr val="000000">
                <a:alpha val="4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/>
            <a:r>
              <a:rPr lang="fa-IR" dirty="0" smtClean="0">
                <a:cs typeface="B Roya" pitchFamily="2" charset="-78"/>
              </a:rPr>
              <a:t>6 – كدام گزینه هم ضمیر منفصل و هم ضمیر متصل است؟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الف) هُ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ب) هُمْ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ج) ها </a:t>
            </a:r>
          </a:p>
          <a:p>
            <a:pPr algn="r"/>
            <a:r>
              <a:rPr lang="fa-IR" dirty="0" smtClean="0">
                <a:cs typeface="B Roya" pitchFamily="2" charset="-78"/>
              </a:rPr>
              <a:t>د) نَحْنُِ</a:t>
            </a:r>
            <a:endParaRPr lang="en-US" dirty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 smtClean="0">
                <a:cs typeface="B Jadid" pitchFamily="2" charset="-78"/>
              </a:rPr>
              <a:t>از وقتی که به خرج دادید متشکرم</a:t>
            </a:r>
            <a:endParaRPr lang="en-US" sz="4800" dirty="0">
              <a:cs typeface="B Jadid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 rot="16200000">
            <a:off x="4786314" y="1928802"/>
            <a:ext cx="4071966" cy="1357322"/>
          </a:xfrm>
        </p:spPr>
        <p:txBody>
          <a:bodyPr>
            <a:noAutofit/>
          </a:bodyPr>
          <a:lstStyle/>
          <a:p>
            <a:pPr algn="ctr"/>
            <a:r>
              <a:rPr lang="fa-IR" sz="13800" dirty="0" smtClean="0">
                <a:cs typeface="B Nikoo" pitchFamily="2" charset="-78"/>
              </a:rPr>
              <a:t>پایان</a:t>
            </a:r>
            <a:endParaRPr lang="en-US" sz="13800" dirty="0">
              <a:cs typeface="B Nikoo" pitchFamily="2" charset="-78"/>
            </a:endParaRPr>
          </a:p>
        </p:txBody>
      </p:sp>
      <p:pic>
        <p:nvPicPr>
          <p:cNvPr id="5" name="Picture Placeholder 4" descr="D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362" r="736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8800" dirty="0" smtClean="0">
                <a:cs typeface="B Elham" pitchFamily="2" charset="-78"/>
              </a:rPr>
              <a:t>مشخصات پاورپوینت</a:t>
            </a:r>
            <a:endParaRPr lang="en-US" sz="8800" dirty="0">
              <a:cs typeface="B Elham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2500306"/>
            <a:ext cx="8072494" cy="175432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sz="36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Jadid" pitchFamily="2" charset="-78"/>
              </a:rPr>
              <a:t>PPT.LXB.IR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Jadid" pitchFamily="2" charset="-78"/>
              </a:rPr>
              <a:t>:</a:t>
            </a:r>
            <a:r>
              <a:rPr lang="fa-I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Jadid" pitchFamily="2" charset="-78"/>
              </a:rPr>
              <a:t>تهیه وتنظیم </a:t>
            </a:r>
          </a:p>
          <a:p>
            <a:pPr algn="r"/>
            <a:r>
              <a:rPr lang="fa-I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Jadid" pitchFamily="2" charset="-78"/>
              </a:rPr>
              <a:t>موضوع:درس 6</a:t>
            </a:r>
          </a:p>
          <a:p>
            <a:pPr algn="ctr"/>
            <a:r>
              <a:rPr lang="fa-I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Jadid" pitchFamily="2" charset="-78"/>
              </a:rPr>
              <a:t>مدرسه نمونه دولتی پیامبر اعظم (ص)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0" y="1071546"/>
          <a:ext cx="892971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5389446" y="142852"/>
            <a:ext cx="3754554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Kaj" pitchFamily="2" charset="-78"/>
              </a:rPr>
              <a:t>فهرست مطالب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cs typeface="B Kaj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8860" y="3429000"/>
            <a:ext cx="4007828" cy="1107996"/>
          </a:xfrm>
          <a:prstGeom prst="rect">
            <a:avLst/>
          </a:prstGeom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perspectiveAbove"/>
            <a:lightRig rig="glow" dir="tl">
              <a:rot lat="0" lon="0" rev="900000"/>
            </a:lightRig>
          </a:scene3d>
          <a:sp3d prstMaterial="powder">
            <a:bevelT w="254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perspectiveAbove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a-IR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st="60007" dir="5400000" sy="-100000" algn="bl" rotWithShape="0"/>
                </a:effectLst>
                <a:cs typeface="B Kaj" pitchFamily="2" charset="-78"/>
              </a:rPr>
              <a:t>متن و ترجمه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50" endPos="85000" dist="60007" dir="5400000" sy="-100000" algn="bl" rotWithShape="0"/>
              </a:effectLst>
              <a:cs typeface="B Kaj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7290" y="928670"/>
            <a:ext cx="76438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 smtClean="0">
                <a:cs typeface="B Roya" pitchFamily="2" charset="-78"/>
              </a:rPr>
              <a:t>اَلتَّجربةُ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اَلأمّ _ إلَهـﻰ!... بُنَيَّتـﻰ! ماذا أفْعَلُ؟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هـﻰ مريضةٌ بِشدَّةٍ... إلـی أينَ أراجِعُ؟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اَلأخت – لافائدةَ... لافائدةَ...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يا أخْتـﻰ! لاتَجْزَعـﻰ لا...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درس ششم                                  تجربه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مادر: خداي من! ... دخترم! چه كنم؟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او به شدّت مريض است ... به كجا مراجعه كنم؟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خواهر _ هيچ فايدهاي ندارد ... هيچ فايده اي ندارد ... اي خواهرم! بي تابي نكن نه ...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44" y="2285992"/>
            <a:ext cx="85010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 smtClean="0">
                <a:cs typeface="B Roya" pitchFamily="2" charset="-78"/>
              </a:rPr>
              <a:t>لماذا؟! لاأقْدِرُ..., بُنَيَّتـﻰ مريضةٌ.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هذا الْمَرَضُ شائِعٌ فـﻰ هذه الْمدينةِ... لاحيلةَ...!!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چرا؟! نمی توانم ... دخترکم بیمار است.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این بیماری در این شهر شایع است...راه  چاره ای نیست .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44" y="2500306"/>
            <a:ext cx="86439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 smtClean="0">
                <a:cs typeface="B Roya" pitchFamily="2" charset="-78"/>
              </a:rPr>
              <a:t>فـﻰ الْمدينةِ: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مُصيبةٌ عظيمةٌ! لماذا لايَقْدِرُ الأطِبّاءُ مُعالَجةَ هؤلاءِ الْمَرْضَي؟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در شهر: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مصيبتي بزرگ! چرا پزشكان نمي توانند اين بيماران را درمان كنند؟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0100" y="428604"/>
            <a:ext cx="707236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 smtClean="0">
                <a:cs typeface="B Roya" pitchFamily="2" charset="-78"/>
              </a:rPr>
              <a:t>عددُ الْمَرضَی كثيرٌ... و لَيْسَ فـﻰ الْمدينةِ مُسْتَشْفی مناسِبٌ.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شمار بيماران بسيار است ... و بيمارستان مناسبي در شهر نيست. 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اَلْمجلسُ الاِسْتِشارﻯّ: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- أيُّها الوزيرُ! ماذَا عندَكَ مِن الأخْبارِ؟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- أخبارٌ مؤْسِفةٌ... وَقَعَ النّاسُ فـﻰ مُصيبةٍ عظيمةٍ.        اَلأمراضُ شائِعةٌ.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 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- لماذا لاتَبْحَثونَ عن حَلٍّ لِهذه الْمُشكلةِ؟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مجلس مشورتي: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-      اي وزير ! اخبار چه داري؟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اخبار تأسّف بار ... مردم در مصيبت بزرگي افتاده اند. بيماري ها شايع شده است.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چرا راهي براي حلّ اين بيماري جست وجو نمي كنيد؟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71670" y="500042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dirty="0" smtClean="0">
                <a:cs typeface="B Roya" pitchFamily="2" charset="-78"/>
              </a:rPr>
              <a:t>- نَطْلُبُ علماءَ الْبِلادِ لِلْبَحْثِ حَوْلَ هذا الأمْرِ.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- دانشمندان كشور را براي جست و جو پيرامون اين امر دعوت مي كنيم.(مي خواهيم)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- طيِّبٌ, طيّبٌ.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- خوب است ، خوب است 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أحْسَنْتَ! هناكَ عالِمٌ مشهورٌ فـﻰ مدينةِ الرّﻯِّ, هو طبيبٌ حاذِقٌ.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قَصْدُكَ محمّدُ بنُ زكريّا الرّازﻯُّ مُكْتَشِفُ الْكُحولِ؟!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جيّدٌ, جَيِّدٌ ! اُطْلُبوُه بِإِعْزازٍ و إِكْرامٍ.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آفرين! دانشمند مشهوري در شهر ري وجود دارد. او پزشك ماهري است .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منظور تو محمّد بن زكريّاي رازي كاشف الكل است؟!</a:t>
            </a:r>
          </a:p>
          <a:p>
            <a:pPr algn="ctr"/>
            <a:endParaRPr lang="fa-IR" dirty="0" smtClean="0">
              <a:cs typeface="B Roya" pitchFamily="2" charset="-78"/>
            </a:endParaRPr>
          </a:p>
          <a:p>
            <a:pPr algn="ctr"/>
            <a:r>
              <a:rPr lang="fa-IR" dirty="0" smtClean="0">
                <a:cs typeface="B Roya" pitchFamily="2" charset="-78"/>
              </a:rPr>
              <a:t>خوب است، خوب است! او را با شكوه و احترام دعوت كنيد.(بخواهيد)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3108" y="78579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dirty="0" smtClean="0">
                <a:cs typeface="B Roya" pitchFamily="2" charset="-78"/>
              </a:rPr>
              <a:t>عِنْدَ الرّازﻯّ :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أيُّها العالمُ الْجَليلُ! مَدينَتُنا فـﻰ مُشكلةٍ عظيمةٍ... اَلأمراضُ شائعةٌ و ليسَ لَنا مستشفي مناسِبٌ.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نزد رازي :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اي دانشمند شكوهمند!         شهر ما در مشكل بزرگي قرار دارد ... بيماريها شايع است وبيمارستان مناسبي نداريم.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لِماذا لا تُبادِرونَ بِبِناءِ الْمُسْتَشفَی؟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مشكلتُنا الْحصولُ علي مكانٍ مناسِبٍ لِلْمُسْتَشْفَی!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چرا اقدام به ساختن بيمارستان نمي كنيد؟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 مشكل ما به دست آوردن جاي مناسبي براي بيمارستان است.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3108" y="1071546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dirty="0" smtClean="0">
                <a:cs typeface="B Roya" pitchFamily="2" charset="-78"/>
              </a:rPr>
              <a:t>- اِختلافٌ كثيرٌ بينَ الأطبّاءِ حولَ تَعيين المكانِ المناسبِ.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طيِّبٌ, طيِّبٌ !    أنا أفَكِّرُ فـﻰ هذا الأمرِ.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إلی مَتَی ؟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إلی آخِرالاُسبوعِ!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اختلاف بسياري ميان پزشكان در مورد تعيين جاي مناسب وجود دارد 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بسيارخوب ،بسيار خوب من در مورد اين امر فكر مي كنم.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تا كي؟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تا آخر هفته!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14546" y="78579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dirty="0" smtClean="0">
                <a:cs typeface="B Roya" pitchFamily="2" charset="-78"/>
              </a:rPr>
              <a:t> 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فـﻰ الْبيتِ: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اَللّهُمَّ!  انتَ الْقادِرُ علي طَلِبَتـﻰ و تَعْلُمُ حاجَتـﻰ.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اَللّهُمَّ! اِجْعَلْ فـﻰ قلبـﻰ نوراً و فهْماً و عِلْماً.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إلَهـﻰ! إيّاكَ نَعْبُدُ و إيّاكَ نَسْتعينُ.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در خانه :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خدايا تو بر خواسته ي من توانا هستي و نياز مرا مي داني 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خدايا در قلبم نور و فهم و علم قرار بده.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خدايا! فقط تو را عبادت مي كنيم و فقط از تو ياري مي جوييم .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71670" y="394692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dirty="0" smtClean="0">
                <a:cs typeface="B Roya" pitchFamily="2" charset="-78"/>
              </a:rPr>
              <a:t>و بَعْدَ أيّامٍ، ها... وَجَدْتُ...!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وبعد از چند روز ، هان ...  يافتم ...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اِذْبَحوا خَروفاً و قَسِّموا لَحْمَهُ إلَی خَمْسةِ أقسامٍ.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گوسفندي را ذبح كنيد وگوشتش را به پنج قسمت تقسيم كنيد.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     و ماذا نَفْعَلُ نحنُ بِهذه الأقسامِ؟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و ما با اين قسمت ها چه كار كنيم؟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أنْتُمْ عَلِّقوا كلَّ قِسْمٍ فـﻰ ناحيةٍ مِن الْمدينةِ و أنا سَأخْبِرُكُم بالنَّتيجةِ.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شما هر قسمتي را در ناحيه اي از شهر آويزان كنيد و من به زودي نتيجه را به شما خبر خواهم داد.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 وَ بَعْدَ أيّامٍ عَيَّنَ الرّازﻯُّ أحْسَنَ مكانٍ لِبِناءِ الْمُسْتَشْفَی.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و بعد از چند روز رازي بهترين مكان را براي ساختن بيماستان تعيين كرد .</a:t>
            </a:r>
            <a:endParaRPr lang="en-US" dirty="0">
              <a:cs typeface="B Roya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5984" y="1000108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dirty="0" smtClean="0">
                <a:cs typeface="B Roya" pitchFamily="2" charset="-78"/>
              </a:rPr>
              <a:t>في الْمجلسِ الاِستشارﻯّ: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 أيُّها العالمُ الْجليلُ! أخْبِرْنا عن سِرِّ تعليقِ اللَّحمِ!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در مجلس مشورتي: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اي دانشمند با شكوه! ما را از راز آويزان كردن گوشت خبر دار كن 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- ذهبتُ كُلَّ يومٍ إلي نَواحـﻰ الْمدينةِ و شاهَدْتُ التَّغييراتِ الْحاصِلةَ لِقِطَعِ اللَّحْمِ. وَ وصَلْتُ إلي هذه النّتيجةِ أنَّ كلَّ ناحيةٍ يَفْسُدُ فيها اللَّحْمُ مُتَأخِّراً  أحْسَنُ مكانٍ لِبِناءِ الْمُسْتَشْفَی .</a:t>
            </a:r>
          </a:p>
          <a:p>
            <a:pPr algn="r"/>
            <a:endParaRPr lang="fa-IR" dirty="0" smtClean="0">
              <a:cs typeface="B Roya" pitchFamily="2" charset="-78"/>
            </a:endParaRPr>
          </a:p>
          <a:p>
            <a:pPr algn="r"/>
            <a:r>
              <a:rPr lang="fa-IR" dirty="0" smtClean="0">
                <a:cs typeface="B Roya" pitchFamily="2" charset="-78"/>
              </a:rPr>
              <a:t>هر روز به نواحي شهر مي رفتم و تغييرات پيش آمده را براي تكّه هاي گوشت مشاهده مي كردم و به اين نتيجه رسيدم كه هر ناحيه اي كه گوشت در آن ديرتر فاسد شود بهترين جا براي ساختن بيمارستان است .</a:t>
            </a:r>
            <a:endParaRPr lang="en-US" dirty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000760" y="0"/>
            <a:ext cx="314324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التّجربة ُ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تجربه</a:t>
            </a:r>
            <a:endParaRPr kumimoji="0" lang="en-US" sz="2800" b="0" i="0" u="none" strike="noStrike" cap="none" normalizeH="0" baseline="0" dirty="0" smtClean="0"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B Roya" pitchFamily="2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اَخْبر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خبر داد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 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الْمُسْتشنْفی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: بیمارستان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بادرَ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اقدام كرد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المظلّة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چتر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البحْث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جست و جو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 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النّواحی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جمع ناحیه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جزعَ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بی تابی كرد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 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الاعزاز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عزت و احترام</a:t>
            </a:r>
            <a:endParaRPr lang="fa-IR" sz="2800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B Roya" pitchFamily="2" charset="-78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لا تَجزعی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بی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تابی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مكن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 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البَردْ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سردی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الحصول :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 دست یافتن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 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التعلیق :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 آویختن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الحّروف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دم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 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الحاذق :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 ماهر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الذنْب 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گوسفند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 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cs typeface="B Roya" pitchFamily="2" charset="-78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B Roya" pitchFamily="2" charset="-78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00034" y="357166"/>
            <a:ext cx="535785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ar-SA" sz="3200" dirty="0" smtClean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cs typeface="B Roya" pitchFamily="2" charset="-78"/>
              </a:rPr>
              <a:t>‌راجع :</a:t>
            </a:r>
            <a:r>
              <a:rPr lang="ar-SA" sz="32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cs typeface="B Roya" pitchFamily="2" charset="-78"/>
              </a:rPr>
              <a:t>مراجعه كرد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المطر 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باران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الفارة 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موش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Calibri"/>
                <a:ea typeface="Times New Roman" pitchFamily="18" charset="0"/>
                <a:cs typeface="B Roya" pitchFamily="2" charset="-78"/>
              </a:rPr>
              <a:t> 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القطع 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قطعه ، تكه</a:t>
            </a:r>
            <a:endParaRPr lang="fa-IR" sz="3200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B Roya" pitchFamily="2" charset="-78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قطع اللّحم 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تكه های گوشت</a:t>
            </a:r>
            <a:endParaRPr kumimoji="0" lang="fa-IR" sz="3200" b="0" i="0" u="none" strike="noStrike" cap="none" normalizeH="0" baseline="0" dirty="0" smtClean="0"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B Roya" pitchFamily="2" charset="-78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القطّة 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گربه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الْكحول: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الكل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Calibri"/>
                <a:ea typeface="Times New Roman" pitchFamily="18" charset="0"/>
                <a:cs typeface="B Roya" pitchFamily="2" charset="-78"/>
              </a:rPr>
              <a:t> 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المؤسفة 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اسف انگیز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المجلسُ الاستشاری 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مجلس مشاوره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Calibri"/>
                <a:ea typeface="Times New Roman" pitchFamily="18" charset="0"/>
                <a:cs typeface="B Roya" pitchFamily="2" charset="-78"/>
              </a:rPr>
              <a:t> 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المرض 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جمع مریض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B Roya" pitchFamily="2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متأخّراً :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Roya" pitchFamily="2" charset="-78"/>
              </a:rPr>
              <a:t>دیر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B Roy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910892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B Kaj" pitchFamily="2" charset="-78"/>
              </a:rPr>
              <a:t>واژه نامه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B Kaj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2050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85720" y="357166"/>
          <a:ext cx="8572560" cy="606348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85882"/>
                <a:gridCol w="1515054"/>
                <a:gridCol w="1359278"/>
                <a:gridCol w="1069046"/>
                <a:gridCol w="1800239"/>
                <a:gridCol w="1543061"/>
              </a:tblGrid>
              <a:tr h="203200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600" dirty="0" smtClean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Kaj" pitchFamily="2" charset="-78"/>
                        </a:rPr>
                        <a:t>               </a:t>
                      </a:r>
                      <a:r>
                        <a:rPr lang="ar-SA" sz="3600" dirty="0" smtClean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Kaj" pitchFamily="2" charset="-78"/>
                        </a:rPr>
                        <a:t>منفصل</a:t>
                      </a:r>
                      <a:endParaRPr lang="en-US" sz="14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Kaj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3600" dirty="0" smtClean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Kaj" pitchFamily="2" charset="-78"/>
                        </a:rPr>
                        <a:t>                                  </a:t>
                      </a:r>
                      <a:r>
                        <a:rPr lang="ar-SA" sz="3600" dirty="0" smtClean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Kaj" pitchFamily="2" charset="-78"/>
                        </a:rPr>
                        <a:t>متصل</a:t>
                      </a:r>
                      <a:endParaRPr lang="en-US" sz="14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Kaj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Titr" pitchFamily="2" charset="-78"/>
                        </a:rPr>
                        <a:t>نوع اول</a:t>
                      </a:r>
                      <a:endParaRPr lang="en-US" sz="105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Titr" pitchFamily="2" charset="-78"/>
                        </a:rPr>
                        <a:t>نوع دوم</a:t>
                      </a:r>
                      <a:endParaRPr lang="en-US" sz="11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</a:rPr>
                        <a:t>همراه اسم</a:t>
                      </a:r>
                      <a:endParaRPr lang="en-US" sz="6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</a:rPr>
                        <a:t>فقط همراه فعل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 smtClean="0">
                          <a:effectLst>
                            <a:reflection blurRad="6350" stA="50000" endA="300" endPos="50000" dist="29997" dir="5400000" sy="-100000" algn="bl" rotWithShape="0"/>
                          </a:effectLst>
                        </a:rPr>
                        <a:t>فعل</a:t>
                      </a:r>
                      <a:r>
                        <a:rPr lang="fa-IR" sz="1200" baseline="0" dirty="0" smtClean="0">
                          <a:effectLst>
                            <a:reflection blurRad="6350" stA="50000" endA="300" endPos="50000" dist="29997" dir="5400000" sy="-100000" algn="bl" rotWithShape="0"/>
                          </a:effectLst>
                        </a:rPr>
                        <a:t> </a:t>
                      </a:r>
                      <a:r>
                        <a:rPr lang="ar-SA" sz="1200" dirty="0" smtClean="0">
                          <a:effectLst>
                            <a:reflection blurRad="6350" stA="50000" endA="300" endPos="50000" dist="29997" dir="5400000" sy="-100000" algn="bl" rotWithShape="0"/>
                          </a:effectLst>
                        </a:rPr>
                        <a:t>وحرف</a:t>
                      </a:r>
                      <a:endParaRPr lang="en-US" sz="6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</a:rPr>
                        <a:t>همراه ماضی</a:t>
                      </a:r>
                      <a:endParaRPr lang="en-US" sz="6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</a:rPr>
                        <a:t>همراه مضارع</a:t>
                      </a:r>
                      <a:endParaRPr lang="en-US" sz="6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</a:rPr>
                        <a:t>همراه امر</a:t>
                      </a:r>
                      <a:endParaRPr lang="en-US" sz="6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هو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ایاهُ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هُ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یكتب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یكتبان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هم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هم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كتبوا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یكتبون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هی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كتبتْ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تكتب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كتبتَا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تكتبان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هنَّ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كتبنَ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یكتبن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انتَ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ایاكَ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كَ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كتبتَ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تكتب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اُكتب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انتما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كتبتما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تكتبان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اُكتبا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انتم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ایاكم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كم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كتبتم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تكتبون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اُكتبوا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انتِ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كِ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كتبتِ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تكتبین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اُكتبی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انتما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كتبتما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تكتبان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اُكتبا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انتن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كتبتنَّ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تكتبن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اُكتبنَ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انا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ایای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ی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كتبتُ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اكتبُ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نحن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نا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كتبنا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نكتبُ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reflection blurRad="6350" stA="50000" endA="300" endPos="50000" dist="29997" dir="5400000" sy="-100000" algn="bl" rotWithShape="0"/>
                          </a:effectLst>
                          <a:cs typeface="B Roya" pitchFamily="2" charset="-78"/>
                        </a:rPr>
                        <a:t>-</a:t>
                      </a:r>
                      <a:endParaRPr lang="en-US" sz="900" dirty="0">
                        <a:effectLst>
                          <a:reflection blurRad="6350" stA="50000" endA="300" endPos="50000" dist="29997" dir="5400000" sy="-100000" algn="bl" rotWithShape="0"/>
                        </a:effectLst>
                        <a:latin typeface="Calibri"/>
                        <a:ea typeface="Calibri"/>
                        <a:cs typeface="B Roya" pitchFamily="2" charset="-78"/>
                      </a:endParaRPr>
                    </a:p>
                  </a:txBody>
                  <a:tcPr marL="36142" marR="3614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85918" y="2571744"/>
            <a:ext cx="5715040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50000" endA="300" endPos="50000" dist="60007" dir="5400000" sy="-100000" algn="bl" rotWithShape="0"/>
                </a:effectLst>
                <a:cs typeface="B Kaj" pitchFamily="2" charset="-78"/>
              </a:rPr>
              <a:t>جدول ضمایر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  <a:reflection blurRad="6350" stA="50000" endA="300" endPos="50000" dist="60007" dir="5400000" sy="-100000" algn="bl" rotWithShape="0"/>
              </a:effectLst>
              <a:cs typeface="B Kaj" pitchFamily="2" charset="-7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800"/>
                            </p:stCondLst>
                            <p:childTnLst>
                              <p:par>
                                <p:cTn id="22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ضمیر كلمه ای است كه به جای اسم می نشیند و از تكرار آن جلوگیری می كند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.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endParaRPr kumimoji="0" lang="fa-IR" sz="20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مانند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:                          </a:t>
            </a:r>
            <a:r>
              <a:rPr kumimoji="0" lang="fa-IR" sz="2000" b="1" i="0" u="none" strike="noStrike" spc="50" normalizeH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(</a:t>
            </a: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دوستم را دیدم و به او سلام كردم)</a:t>
            </a:r>
            <a:endParaRPr kumimoji="0" lang="fa-IR" sz="20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endParaRPr kumimoji="0" lang="fa-IR" sz="20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                                  </a:t>
            </a: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و به 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ع</a:t>
            </a: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ربی مانند (رأیتُ صدیقی و سلّمتُ علیه</a:t>
            </a:r>
            <a:r>
              <a:rPr lang="fa-IR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)     </a:t>
            </a:r>
            <a:r>
              <a:rPr kumimoji="0" lang="en-US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kumimoji="0" lang="en-US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8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ضمیر دو نوع است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: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  </a:t>
            </a: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منفصل</a:t>
            </a:r>
            <a:r>
              <a:rPr kumimoji="0" lang="en-US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lang="fa-IR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متصل</a:t>
            </a:r>
            <a:r>
              <a:rPr kumimoji="0" lang="en-US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Calibri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a-IR" sz="2000" b="1" i="0" u="none" strike="noStrike" spc="50" normalizeH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Calibri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fa-IR" sz="20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ضمیر منفصل : ضمیری است كه به صورت مستقل در جمله بكار می رود و به كلمه دیگری تكیه نمی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كند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.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                                            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مانند : ‌هو تلمیذ</a:t>
            </a:r>
            <a:endParaRPr lang="fa-IR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a-IR" sz="20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ضمیر متصل : ضمیری است كه در جمله همراه كلمه دیگری می آید و به آن تكیه می كند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مانند :</a:t>
            </a:r>
            <a:r>
              <a:rPr kumimoji="0" lang="fa-IR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هذا كتابُهُ و ذلك دفترُه</a:t>
            </a:r>
            <a:endParaRPr kumimoji="0" lang="fa-IR" sz="20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endParaRPr kumimoji="0" lang="en-US" sz="16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214290"/>
            <a:ext cx="1942488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54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Arial" pitchFamily="34" charset="0"/>
                <a:ea typeface="Times New Roman" pitchFamily="18" charset="0"/>
                <a:cs typeface="B Kaj" pitchFamily="2" charset="-78"/>
              </a:rPr>
              <a:t>قواعد</a:t>
            </a:r>
            <a:endParaRPr kumimoji="0" lang="en-US" sz="54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50" endPos="85000" dist="60007" dir="5400000" sy="-100000" algn="bl" rotWithShape="0"/>
              </a:effectLst>
              <a:latin typeface="Arial" pitchFamily="34" charset="0"/>
              <a:cs typeface="B Kaj" pitchFamily="2" charset="-78"/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8786842" y="3071810"/>
            <a:ext cx="357158" cy="35719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8786842" y="3500438"/>
            <a:ext cx="357158" cy="35719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9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4282" y="857232"/>
            <a:ext cx="8358246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در این صیغه ها ضمیر مستتر است یعنی پنهان است و خود را نشان نمی دهد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در صیغه اول ماضی و مضارع ضمیر (هُوَ) مستتر است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در صیغه چهارم ماضی و مضارع (هی) مستتر است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در صیغه هفتم مضارع و امر ضمیر (انتَ) مستتر است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در صیغه سیزدهم مضارع ضمیر (أنا) مستتر است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در صیغه چهاردهم مضارع ضمیر (نحنُ) مستتر است. </a:t>
            </a: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B Lotus" pitchFamily="2" charset="-78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fa-IR" sz="20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B Lotus" pitchFamily="2" charset="-78"/>
              </a:rPr>
              <a:t> </a:t>
            </a:r>
            <a:r>
              <a:rPr lang="fa-IR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B Lotus" pitchFamily="2" charset="-78"/>
              </a:rPr>
              <a:t>                 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(در این صیغه حرف تْ ضمیر نیست و فقط علامت مؤنث است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Sina" pitchFamily="2" charset="-78"/>
              </a:rPr>
              <a:t>توجه :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Sina" pitchFamily="2" charset="-78"/>
              </a:rPr>
              <a:t>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هنگام اتصال فعل به ضمیر (ی) حروف (ن) میان آن دو آورده می شود اسم این (ن) نون وقایه است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مانند : علّمَ + 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 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علّمنی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B Lotus" pitchFamily="2" charset="-78"/>
              </a:rPr>
              <a:t>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اُنْصُرْ + 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 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اُنْصرُنی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B Lotus" pitchFamily="2" charset="-78"/>
              </a:rPr>
              <a:t>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یَنْصُرُ + 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 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>یَنْصُرُنی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B Lotus" pitchFamily="2" charset="-78"/>
              </a:rPr>
              <a:t>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Lotus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نون وقایه برای نگهداری حركت آخرفعل تغییر نكند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B Titr" pitchFamily="2" charset="-78"/>
              </a:rPr>
              <a:t>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B Lotus" pitchFamily="2" charset="-78"/>
              </a:rPr>
              <a:t> 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B Nikoo" pitchFamily="2" charset="-78"/>
              </a:rPr>
              <a:t>نکته: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B Lotus" pitchFamily="2" charset="-78"/>
              </a:rPr>
              <a:t> 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B Lotus" pitchFamily="2" charset="-78"/>
              </a:rPr>
              <a:t>  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8429652" y="2428868"/>
            <a:ext cx="357158" cy="35719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8449717" y="2091741"/>
            <a:ext cx="357158" cy="35719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5-Point Star 4"/>
          <p:cNvSpPr/>
          <p:nvPr/>
        </p:nvSpPr>
        <p:spPr>
          <a:xfrm>
            <a:off x="8429652" y="1785926"/>
            <a:ext cx="357158" cy="35719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8429652" y="1500174"/>
            <a:ext cx="357158" cy="35719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5-Point Star 6"/>
          <p:cNvSpPr/>
          <p:nvPr/>
        </p:nvSpPr>
        <p:spPr>
          <a:xfrm>
            <a:off x="8429652" y="1142984"/>
            <a:ext cx="357158" cy="35719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857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fa-IR" sz="2400" b="0" i="0" u="none" strike="noStrike" cap="none" normalizeH="0" baseline="0" dirty="0" smtClean="0">
              <a:ln>
                <a:noFill/>
              </a:ln>
              <a:effectLst>
                <a:reflection blurRad="6350" stA="50000" endA="300" endPos="5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تمرین اول : اكمل الفراغ جای خالی را پر كن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؟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هوَ شكرَ ربّهُ - هُما شكراً ربّهما - هُمْ شكروا ربّهُم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هی شكرتْ ربّها - هما شكَرتا ربّهما - هنَّ شكرْنَ ربهنَّ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انتَ ........(1) - انتما .......(2)ِ ربّكما - انتُم تشْكرونَ ......(3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انتَ ......(4) ربّك - .....(5) تشكران ربّكما - ......(6) تشْكرْنَ ربكُنّ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اُشْكر ربّكَ - .........(7) - .........(8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.........(9) -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اُشكرا َربّكما - ...........(10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)</a:t>
            </a:r>
            <a:endParaRPr kumimoji="0" lang="fa-IR" sz="2400" b="0" i="0" u="none" strike="noStrike" cap="none" normalizeH="0" baseline="0" dirty="0" smtClean="0">
              <a:ln>
                <a:noFill/>
              </a:ln>
              <a:effectLst>
                <a:reflection blurRad="6350" stA="50000" endA="300" endPos="50000" dist="29997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400" b="0" i="0" u="none" strike="noStrike" cap="none" normalizeH="0" baseline="0" dirty="0" smtClean="0">
              <a:ln>
                <a:noFill/>
              </a:ln>
              <a:effectLst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0000" endA="300" endPos="50000" dist="29997" dir="5400000" sy="-100000" algn="bl" rotWithShape="0"/>
                </a:effectLst>
                <a:latin typeface="Arial" pitchFamily="34" charset="0"/>
                <a:cs typeface="B Titr" pitchFamily="2" charset="-78"/>
              </a:rPr>
              <a:t>     پاسخ: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3600" dirty="0" smtClean="0"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cs typeface="B Titr" pitchFamily="2" charset="-78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effectLst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B Titr" pitchFamily="2" charset="-78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(7)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اُشكروا ربّكما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(6)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انتنّ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(5)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انتما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(4)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تشكرینَ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(3)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ربّكُم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(2)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تشكرانِ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(1)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تَشْكُرُ ربّكَ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(8)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اُشْكروا ربّكمْ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(10)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اُشْكُرْنَ ربكُنّ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(9)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اشكری ربّك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300" b="0" i="0" u="none" strike="noStrike" cap="none" normalizeH="0" baseline="0" dirty="0" smtClean="0">
                <a:ln>
                  <a:noFill/>
                </a:ln>
                <a:effectLst>
                  <a:reflection blurRad="6350" stA="50000" endA="300" endPos="50000" dist="29997" dir="5400000" sy="-100000" algn="bl" rotWithShape="0"/>
                </a:effectLst>
                <a:latin typeface="Calibri"/>
                <a:ea typeface="Times New Roman" pitchFamily="18" charset="0"/>
                <a:cs typeface="Tahoma" pitchFamily="34" charset="0"/>
              </a:rPr>
              <a:t> 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>
                <a:reflection blurRad="6350" stA="50000" endA="300" endPos="50000" dist="2999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</TotalTime>
  <Words>1526</Words>
  <Application>Microsoft Office PowerPoint</Application>
  <PresentationFormat>On-screen Show (4:3)</PresentationFormat>
  <Paragraphs>364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Concourse</vt:lpstr>
      <vt:lpstr>Flow</vt:lpstr>
      <vt:lpstr>Technic</vt:lpstr>
      <vt:lpstr>Urban</vt:lpstr>
      <vt:lpstr>Aspect</vt:lpstr>
      <vt:lpstr>Civic</vt:lpstr>
      <vt:lpstr>Slide 1</vt:lpstr>
      <vt:lpstr>مشخصات پاورپوینت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تمرین سوم</vt:lpstr>
      <vt:lpstr>تمرین چهارم</vt:lpstr>
      <vt:lpstr>اضواءقرآنیه</vt:lpstr>
      <vt:lpstr>سوالات</vt:lpstr>
      <vt:lpstr>ادامه پرسش های درس</vt:lpstr>
      <vt:lpstr>از وقتی که به خرج دادید متشکرم</vt:lpstr>
    </vt:vector>
  </TitlesOfParts>
  <Company>hadafi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sajjad</dc:creator>
  <cp:lastModifiedBy>Mostafa</cp:lastModifiedBy>
  <cp:revision>18</cp:revision>
  <dcterms:created xsi:type="dcterms:W3CDTF">2010-12-28T02:58:37Z</dcterms:created>
  <dcterms:modified xsi:type="dcterms:W3CDTF">2012-03-07T12:33:35Z</dcterms:modified>
</cp:coreProperties>
</file>