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142.xml" ContentType="application/vnd.openxmlformats-officedocument.presentationml.slide+xml"/>
  <Override PartName="/ppt/slides/slide160.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147.xml" ContentType="application/vnd.openxmlformats-officedocument.presentationml.slide+xml"/>
  <Override PartName="/ppt/slides/slide158.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Layouts/slideLayout7.xml" ContentType="application/vnd.openxmlformats-officedocument.presentationml.slideLayout+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119.xml" ContentType="application/vnd.openxmlformats-officedocument.presentationml.slide+xml"/>
  <Override PartName="/ppt/slides/slide148.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55.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44.xml" ContentType="application/vnd.openxmlformats-officedocument.presentationml.slide+xml"/>
  <Override PartName="/ppt/slides/slide153.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39.xml" ContentType="application/vnd.openxmlformats-officedocument.presentationml.slide+xml"/>
  <Override PartName="/ppt/slides/slide157.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 id="390" r:id="rId136"/>
    <p:sldId id="391" r:id="rId137"/>
    <p:sldId id="392" r:id="rId138"/>
    <p:sldId id="393" r:id="rId139"/>
    <p:sldId id="394" r:id="rId140"/>
    <p:sldId id="395" r:id="rId141"/>
    <p:sldId id="396" r:id="rId142"/>
    <p:sldId id="397" r:id="rId143"/>
    <p:sldId id="398" r:id="rId144"/>
    <p:sldId id="399" r:id="rId145"/>
    <p:sldId id="400" r:id="rId146"/>
    <p:sldId id="401" r:id="rId147"/>
    <p:sldId id="402" r:id="rId148"/>
    <p:sldId id="403" r:id="rId149"/>
    <p:sldId id="404" r:id="rId150"/>
    <p:sldId id="405" r:id="rId151"/>
    <p:sldId id="406" r:id="rId152"/>
    <p:sldId id="407" r:id="rId153"/>
    <p:sldId id="408" r:id="rId154"/>
    <p:sldId id="409" r:id="rId155"/>
    <p:sldId id="410" r:id="rId156"/>
    <p:sldId id="411" r:id="rId157"/>
    <p:sldId id="412" r:id="rId158"/>
    <p:sldId id="413" r:id="rId159"/>
    <p:sldId id="414" r:id="rId160"/>
    <p:sldId id="415" r:id="rId161"/>
    <p:sldId id="416" r:id="rId162"/>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1" autoAdjust="0"/>
    <p:restoredTop sz="94717" autoAdjust="0"/>
  </p:normalViewPr>
  <p:slideViewPr>
    <p:cSldViewPr>
      <p:cViewPr varScale="1">
        <p:scale>
          <a:sx n="52" d="100"/>
          <a:sy n="52" d="100"/>
        </p:scale>
        <p:origin x="-528" y="-91"/>
      </p:cViewPr>
      <p:guideLst>
        <p:guide orient="horz" pos="2160"/>
        <p:guide pos="2880"/>
      </p:guideLst>
    </p:cSldViewPr>
  </p:slideViewPr>
  <p:outlineViewPr>
    <p:cViewPr>
      <p:scale>
        <a:sx n="33" d="100"/>
        <a:sy n="33" d="100"/>
      </p:scale>
      <p:origin x="0" y="120485"/>
    </p:cViewPr>
  </p:outlineViewPr>
  <p:notesTextViewPr>
    <p:cViewPr>
      <p:scale>
        <a:sx n="100" d="100"/>
        <a:sy n="100" d="100"/>
      </p:scale>
      <p:origin x="0" y="0"/>
    </p:cViewPr>
  </p:notesTextViewPr>
  <p:sorterViewPr>
    <p:cViewPr>
      <p:scale>
        <a:sx n="66" d="100"/>
        <a:sy n="66" d="100"/>
      </p:scale>
      <p:origin x="0" y="25692"/>
    </p:cViewPr>
  </p:sorter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theme" Target="theme/theme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presProps" Target="pres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6EEA4A9-A375-4696-B74D-7A7F768CA01A}" type="slidenum">
              <a:rPr lang="ar-SA"/>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0748253-05D5-4BB5-B721-5AF25BDD8181}" type="slidenum">
              <a:rPr lang="ar-SA"/>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2CD9C92-E9EC-42AA-A54A-46472FD54CC1}" type="slidenum">
              <a:rPr lang="ar-SA"/>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278292B-DB09-4867-A094-D997F9B6DF8E}" type="slidenum">
              <a:rPr lang="ar-SA"/>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D330503-C954-4C51-9C70-AAED68D89220}" type="slidenum">
              <a:rPr lang="ar-SA"/>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0F535B7-80E1-4CD4-8B40-54C6597C3249}" type="slidenum">
              <a:rPr lang="ar-SA"/>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F6534DEA-D00F-4964-A976-91B3B8E52447}" type="slidenum">
              <a:rPr lang="ar-SA"/>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1130D61-62A8-404A-8652-1C6AC8C93D97}" type="slidenum">
              <a:rPr lang="ar-SA"/>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EDC9045F-42F6-4163-B946-2A6B529CA6DC}" type="slidenum">
              <a:rPr lang="ar-SA"/>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D37690E-2C4C-43B1-9208-1E199B79CF4F}" type="slidenum">
              <a:rPr lang="ar-SA"/>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2F310E5-B03E-4616-9572-3945788A88A8}" type="slidenum">
              <a:rPr lang="ar-SA"/>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fld id="{E4932E97-5ECB-4EB5-8E47-32E495C29F6C}" type="slidenum">
              <a:rPr lang="ar-SA"/>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1" fontAlgn="base">
        <a:spcBef>
          <a:spcPct val="0"/>
        </a:spcBef>
        <a:spcAft>
          <a:spcPct val="0"/>
        </a:spcAft>
        <a:defRPr sz="4400">
          <a:solidFill>
            <a:schemeClr val="tx2"/>
          </a:solidFill>
          <a:latin typeface="+mj-lt"/>
          <a:ea typeface="+mj-ea"/>
          <a:cs typeface="+mj-cs"/>
        </a:defRPr>
      </a:lvl1pPr>
      <a:lvl2pPr algn="ctr" rtl="1" fontAlgn="base">
        <a:spcBef>
          <a:spcPct val="0"/>
        </a:spcBef>
        <a:spcAft>
          <a:spcPct val="0"/>
        </a:spcAft>
        <a:defRPr sz="4400">
          <a:solidFill>
            <a:schemeClr val="tx2"/>
          </a:solidFill>
          <a:latin typeface="Arial" pitchFamily="34" charset="0"/>
          <a:cs typeface="Arial" pitchFamily="34" charset="0"/>
        </a:defRPr>
      </a:lvl2pPr>
      <a:lvl3pPr algn="ctr" rtl="1" fontAlgn="base">
        <a:spcBef>
          <a:spcPct val="0"/>
        </a:spcBef>
        <a:spcAft>
          <a:spcPct val="0"/>
        </a:spcAft>
        <a:defRPr sz="4400">
          <a:solidFill>
            <a:schemeClr val="tx2"/>
          </a:solidFill>
          <a:latin typeface="Arial" pitchFamily="34" charset="0"/>
          <a:cs typeface="Arial" pitchFamily="34" charset="0"/>
        </a:defRPr>
      </a:lvl3pPr>
      <a:lvl4pPr algn="ctr" rtl="1" fontAlgn="base">
        <a:spcBef>
          <a:spcPct val="0"/>
        </a:spcBef>
        <a:spcAft>
          <a:spcPct val="0"/>
        </a:spcAft>
        <a:defRPr sz="4400">
          <a:solidFill>
            <a:schemeClr val="tx2"/>
          </a:solidFill>
          <a:latin typeface="Arial" pitchFamily="34" charset="0"/>
          <a:cs typeface="Arial" pitchFamily="34" charset="0"/>
        </a:defRPr>
      </a:lvl4pPr>
      <a:lvl5pPr algn="ctr" rtl="1" fontAlgn="base">
        <a:spcBef>
          <a:spcPct val="0"/>
        </a:spcBef>
        <a:spcAft>
          <a:spcPct val="0"/>
        </a:spcAft>
        <a:defRPr sz="4400">
          <a:solidFill>
            <a:schemeClr val="tx2"/>
          </a:solidFill>
          <a:latin typeface="Arial" pitchFamily="34" charset="0"/>
          <a:cs typeface="Arial" pitchFamily="34" charset="0"/>
        </a:defRPr>
      </a:lvl5pPr>
      <a:lvl6pPr marL="457200" algn="ctr" rtl="1" fontAlgn="base">
        <a:spcBef>
          <a:spcPct val="0"/>
        </a:spcBef>
        <a:spcAft>
          <a:spcPct val="0"/>
        </a:spcAft>
        <a:defRPr sz="4400">
          <a:solidFill>
            <a:schemeClr val="tx2"/>
          </a:solidFill>
          <a:latin typeface="Arial" pitchFamily="34" charset="0"/>
          <a:cs typeface="Arial" pitchFamily="34" charset="0"/>
        </a:defRPr>
      </a:lvl6pPr>
      <a:lvl7pPr marL="914400" algn="ctr" rtl="1" fontAlgn="base">
        <a:spcBef>
          <a:spcPct val="0"/>
        </a:spcBef>
        <a:spcAft>
          <a:spcPct val="0"/>
        </a:spcAft>
        <a:defRPr sz="4400">
          <a:solidFill>
            <a:schemeClr val="tx2"/>
          </a:solidFill>
          <a:latin typeface="Arial" pitchFamily="34" charset="0"/>
          <a:cs typeface="Arial" pitchFamily="34" charset="0"/>
        </a:defRPr>
      </a:lvl7pPr>
      <a:lvl8pPr marL="1371600" algn="ctr" rtl="1" fontAlgn="base">
        <a:spcBef>
          <a:spcPct val="0"/>
        </a:spcBef>
        <a:spcAft>
          <a:spcPct val="0"/>
        </a:spcAft>
        <a:defRPr sz="4400">
          <a:solidFill>
            <a:schemeClr val="tx2"/>
          </a:solidFill>
          <a:latin typeface="Arial" pitchFamily="34" charset="0"/>
          <a:cs typeface="Arial" pitchFamily="34" charset="0"/>
        </a:defRPr>
      </a:lvl8pPr>
      <a:lvl9pPr marL="1828800" algn="ctr" rtl="1"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r" rtl="1" fontAlgn="base">
        <a:spcBef>
          <a:spcPct val="20000"/>
        </a:spcBef>
        <a:spcAft>
          <a:spcPct val="0"/>
        </a:spcAft>
        <a:buChar char="•"/>
        <a:defRPr sz="3200">
          <a:solidFill>
            <a:schemeClr val="tx1"/>
          </a:solidFill>
          <a:latin typeface="+mn-lt"/>
          <a:ea typeface="+mn-ea"/>
          <a:cs typeface="+mn-cs"/>
        </a:defRPr>
      </a:lvl1pPr>
      <a:lvl2pPr marL="742950" indent="-285750" algn="r" rtl="1" fontAlgn="base">
        <a:spcBef>
          <a:spcPct val="20000"/>
        </a:spcBef>
        <a:spcAft>
          <a:spcPct val="0"/>
        </a:spcAft>
        <a:buChar char="–"/>
        <a:defRPr sz="2800">
          <a:solidFill>
            <a:schemeClr val="tx1"/>
          </a:solidFill>
          <a:latin typeface="+mn-lt"/>
          <a:cs typeface="+mn-cs"/>
        </a:defRPr>
      </a:lvl2pPr>
      <a:lvl3pPr marL="1143000" indent="-228600" algn="r" rtl="1" fontAlgn="base">
        <a:spcBef>
          <a:spcPct val="20000"/>
        </a:spcBef>
        <a:spcAft>
          <a:spcPct val="0"/>
        </a:spcAft>
        <a:buChar char="•"/>
        <a:defRPr sz="2400">
          <a:solidFill>
            <a:schemeClr val="tx1"/>
          </a:solidFill>
          <a:latin typeface="+mn-lt"/>
          <a:cs typeface="+mn-cs"/>
        </a:defRPr>
      </a:lvl3pPr>
      <a:lvl4pPr marL="1600200" indent="-228600" algn="r" rtl="1" fontAlgn="base">
        <a:spcBef>
          <a:spcPct val="20000"/>
        </a:spcBef>
        <a:spcAft>
          <a:spcPct val="0"/>
        </a:spcAft>
        <a:buChar char="–"/>
        <a:defRPr sz="2000">
          <a:solidFill>
            <a:schemeClr val="tx1"/>
          </a:solidFill>
          <a:latin typeface="+mn-lt"/>
          <a:cs typeface="+mn-cs"/>
        </a:defRPr>
      </a:lvl4pPr>
      <a:lvl5pPr marL="2057400" indent="-228600" algn="r" rtl="1" fontAlgn="base">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WordArt 4"/>
          <p:cNvSpPr>
            <a:spLocks noChangeArrowheads="1" noChangeShapeType="1" noTextEdit="1"/>
          </p:cNvSpPr>
          <p:nvPr/>
        </p:nvSpPr>
        <p:spPr bwMode="auto">
          <a:xfrm>
            <a:off x="900113" y="404813"/>
            <a:ext cx="7343775" cy="5400675"/>
          </a:xfrm>
          <a:prstGeom prst="rect">
            <a:avLst/>
          </a:prstGeom>
        </p:spPr>
        <p:txBody>
          <a:bodyPr wrap="none" fromWordArt="1">
            <a:prstTxWarp prst="textSlantUp">
              <a:avLst>
                <a:gd name="adj" fmla="val 32056"/>
              </a:avLst>
            </a:prstTxWarp>
          </a:bodyPr>
          <a:lstStyle/>
          <a:p>
            <a:pPr algn="ctr"/>
            <a:r>
              <a:rPr lang="fa-IR" sz="3600" kern="1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alpha val="80000"/>
                    </a:srgbClr>
                  </a:outerShdw>
                </a:effectLst>
                <a:latin typeface="Impact"/>
              </a:rPr>
              <a:t>مراقبتهای ویژه و تروما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fa-IR" dirty="0"/>
              <a:t>علایم و نشانه های بیماری قلبی در بارداری</a:t>
            </a:r>
            <a:endParaRPr lang="en-US" dirty="0"/>
          </a:p>
        </p:txBody>
      </p:sp>
      <p:sp>
        <p:nvSpPr>
          <p:cNvPr id="11267" name="Rectangle 3"/>
          <p:cNvSpPr>
            <a:spLocks noGrp="1" noChangeArrowheads="1"/>
          </p:cNvSpPr>
          <p:nvPr>
            <p:ph type="body" idx="1"/>
          </p:nvPr>
        </p:nvSpPr>
        <p:spPr/>
        <p:txBody>
          <a:bodyPr/>
          <a:lstStyle/>
          <a:p>
            <a:r>
              <a:rPr lang="fa-IR" dirty="0"/>
              <a:t>علایم: </a:t>
            </a:r>
          </a:p>
          <a:p>
            <a:pPr>
              <a:buFontTx/>
              <a:buNone/>
            </a:pPr>
            <a:r>
              <a:rPr lang="fa-IR" dirty="0"/>
              <a:t> دیسپنه یا ارتوپنه پیشرونده ، سرفه شبانه،هموپتزی،سنکوپ و درد قفسه سینه </a:t>
            </a:r>
          </a:p>
          <a:p>
            <a:r>
              <a:rPr lang="fa-IR" dirty="0"/>
              <a:t>یافته های بالینی : </a:t>
            </a:r>
          </a:p>
          <a:p>
            <a:pPr>
              <a:buFontTx/>
              <a:buNone/>
            </a:pPr>
            <a:r>
              <a:rPr lang="fa-IR" dirty="0"/>
              <a:t> سیانوز، چماقی شدن انگشتان،اتساع مداوم ورید ژوگولر ، سوفل سیستولیک درجه 3:6 یا بیشتر ، سوفل دیاستولیک،کاردیومگالی،آریتمی مداوم،دوگانگی مداوم صدای دوم ، هیپرتانسیون ریوی </a:t>
            </a:r>
            <a:endParaRPr lang="en-US"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endParaRPr lang="en-US" dirty="0"/>
          </a:p>
        </p:txBody>
      </p:sp>
      <p:sp>
        <p:nvSpPr>
          <p:cNvPr id="107523" name="Rectangle 3"/>
          <p:cNvSpPr>
            <a:spLocks noGrp="1" noChangeArrowheads="1"/>
          </p:cNvSpPr>
          <p:nvPr>
            <p:ph type="body" idx="1"/>
          </p:nvPr>
        </p:nvSpPr>
        <p:spPr/>
        <p:txBody>
          <a:bodyPr/>
          <a:lstStyle/>
          <a:p>
            <a:r>
              <a:rPr lang="fa-IR" dirty="0"/>
              <a:t>عوامل تعیین کننده پیش آگهی عبارتند از : نارسایی تنفسی،شوک،نیاز به جایگزینی مایع ،هیپوکلسمی یا وجود مایع خونی تیره رنگ در پاراسنتز و اگر سه مورد از 4 ویژگی زیر وجود داشته باشد میزان بقا فقط 30% است . </a:t>
            </a:r>
          </a:p>
          <a:p>
            <a:r>
              <a:rPr lang="fa-IR" dirty="0"/>
              <a:t>درمان : طبی است و شامل تجویز مسکن برای تخفیف درد،هیدراسیون داخل وریدی و اقداماتی برای کاهش ترشحات پانکراس از طریق قطع مصرف مواد خوراکی است.  </a:t>
            </a:r>
            <a:endParaRPr lang="en-US"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fa-IR" dirty="0"/>
              <a:t>پانکراتیت و بارداری </a:t>
            </a:r>
            <a:endParaRPr lang="en-US" dirty="0"/>
          </a:p>
        </p:txBody>
      </p:sp>
      <p:sp>
        <p:nvSpPr>
          <p:cNvPr id="108547" name="Rectangle 3"/>
          <p:cNvSpPr>
            <a:spLocks noGrp="1" noChangeArrowheads="1"/>
          </p:cNvSpPr>
          <p:nvPr>
            <p:ph type="body" idx="1"/>
          </p:nvPr>
        </p:nvSpPr>
        <p:spPr/>
        <p:txBody>
          <a:bodyPr/>
          <a:lstStyle/>
          <a:p>
            <a:r>
              <a:rPr lang="fa-IR" dirty="0"/>
              <a:t>بهترین روش برای تائیدتشخیص تعیین سریال فعالیت لیپاز و آمیلاز سرم است. </a:t>
            </a:r>
          </a:p>
          <a:p>
            <a:r>
              <a:rPr lang="fa-IR" dirty="0"/>
              <a:t>در زنان باردار مبتلا به بیماری شدید به دلیل وجود همزمان هیپوولمیٍ،هیپوکسی و اسیدوز میزان سقط جنین افزایش می یابد . </a:t>
            </a:r>
            <a:endParaRPr lang="en-US"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6" name="WordArt 4"/>
          <p:cNvSpPr>
            <a:spLocks noChangeArrowheads="1" noChangeShapeType="1" noTextEdit="1"/>
          </p:cNvSpPr>
          <p:nvPr/>
        </p:nvSpPr>
        <p:spPr bwMode="auto">
          <a:xfrm>
            <a:off x="539750" y="692150"/>
            <a:ext cx="8208963" cy="5761038"/>
          </a:xfrm>
          <a:prstGeom prst="rect">
            <a:avLst/>
          </a:prstGeom>
        </p:spPr>
        <p:txBody>
          <a:bodyPr wrap="none" fromWordArt="1">
            <a:prstTxWarp prst="textDoubleWave1">
              <a:avLst>
                <a:gd name="adj1" fmla="val 6500"/>
                <a:gd name="adj2" fmla="val 0"/>
              </a:avLst>
            </a:prstTxWarp>
          </a:bodyPr>
          <a:lstStyle/>
          <a:p>
            <a:pPr algn="ctr"/>
            <a:r>
              <a:rPr lang="fa-IR" sz="3600" kern="10" spc="-360">
                <a:ln w="12700">
                  <a:solidFill>
                    <a:srgbClr val="000099"/>
                  </a:solidFill>
                  <a:round/>
                  <a:headEnd/>
                  <a:tailEnd/>
                </a:ln>
                <a:solidFill>
                  <a:srgbClr val="33CCFF"/>
                </a:solidFill>
                <a:effectLst>
                  <a:outerShdw dist="125724" dir="18900000" algn="ctr" rotWithShape="0">
                    <a:srgbClr val="000099"/>
                  </a:outerShdw>
                </a:effectLst>
                <a:latin typeface="Impact"/>
              </a:rPr>
              <a:t>اختلالات هماتولوژیک</a:t>
            </a: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r>
              <a:rPr lang="fa-IR" dirty="0"/>
              <a:t>آنمی</a:t>
            </a:r>
            <a:endParaRPr lang="en-US" dirty="0"/>
          </a:p>
        </p:txBody>
      </p:sp>
      <p:sp>
        <p:nvSpPr>
          <p:cNvPr id="111619" name="Rectangle 3"/>
          <p:cNvSpPr>
            <a:spLocks noGrp="1" noChangeArrowheads="1"/>
          </p:cNvSpPr>
          <p:nvPr>
            <p:ph type="body" idx="1"/>
          </p:nvPr>
        </p:nvSpPr>
        <p:spPr/>
        <p:txBody>
          <a:bodyPr/>
          <a:lstStyle/>
          <a:p>
            <a:pPr>
              <a:lnSpc>
                <a:spcPct val="90000"/>
              </a:lnSpc>
            </a:pPr>
            <a:r>
              <a:rPr lang="fa-IR" sz="2400" dirty="0"/>
              <a:t>آنمی در زنان غیرباردار به صورت هموگلوبین کمتر از 12 گرم در دسی لیتر تعریف می شود. </a:t>
            </a:r>
          </a:p>
          <a:p>
            <a:pPr>
              <a:lnSpc>
                <a:spcPct val="90000"/>
              </a:lnSpc>
            </a:pPr>
            <a:r>
              <a:rPr lang="fa-IR" sz="2400" dirty="0"/>
              <a:t>آنمی در بارداری شامل هموگلوبین کمتر از 11 گرم در دسی لیتر در سه ماهه اول و سوم و کمتر از 5/10 گرم در سه ماهه دوم تعریف می شود. </a:t>
            </a:r>
          </a:p>
          <a:p>
            <a:pPr>
              <a:lnSpc>
                <a:spcPct val="90000"/>
              </a:lnSpc>
            </a:pPr>
            <a:r>
              <a:rPr lang="fa-IR" sz="2400" dirty="0"/>
              <a:t>پس از زایمان غلظت هموگلوبین به طور تیپیک به مدت چند روز در محدوده مقادیر قبل از زایمان دچار نوسانهای خفیفی می شود وسپس به میزان بالاتر مربوط به زنان غیر باردار صعود می کند . </a:t>
            </a:r>
          </a:p>
          <a:p>
            <a:pPr>
              <a:lnSpc>
                <a:spcPct val="90000"/>
              </a:lnSpc>
            </a:pPr>
            <a:r>
              <a:rPr lang="fa-IR" sz="2400" dirty="0"/>
              <a:t>سرعت وشدت افزایش در اوایل دوره نفاس تابعی از مقدار هموگلوبین افزوده شده در طی بارداری و مقدار تلف شده در اثر خونریزی پس از زایمان است و توسط کاهش حجم پلاسما در دوره نفاس تعدیل می شود.  </a:t>
            </a:r>
          </a:p>
          <a:p>
            <a:pPr>
              <a:lnSpc>
                <a:spcPct val="90000"/>
              </a:lnSpc>
            </a:pPr>
            <a:r>
              <a:rPr lang="fa-IR" sz="2400" dirty="0"/>
              <a:t>شیوع آنمی در بارداری متغیر است و عمدتاً به مصرف یا عدم مصرف آهن تکمیلی در خلال بارداری بستگی دارد .</a:t>
            </a:r>
            <a:endParaRPr lang="en-US" sz="2400"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endParaRPr lang="en-US" dirty="0"/>
          </a:p>
        </p:txBody>
      </p:sp>
      <p:sp>
        <p:nvSpPr>
          <p:cNvPr id="113667" name="Rectangle 3"/>
          <p:cNvSpPr>
            <a:spLocks noGrp="1" noChangeArrowheads="1"/>
          </p:cNvSpPr>
          <p:nvPr>
            <p:ph type="body" idx="1"/>
          </p:nvPr>
        </p:nvSpPr>
        <p:spPr/>
        <p:txBody>
          <a:bodyPr/>
          <a:lstStyle/>
          <a:p>
            <a:pPr>
              <a:lnSpc>
                <a:spcPct val="80000"/>
              </a:lnSpc>
            </a:pPr>
            <a:endParaRPr lang="fa-IR" sz="2000" dirty="0"/>
          </a:p>
          <a:p>
            <a:pPr>
              <a:lnSpc>
                <a:spcPct val="80000"/>
              </a:lnSpc>
            </a:pPr>
            <a:r>
              <a:rPr lang="fa-IR" sz="2000" dirty="0"/>
              <a:t>علل آنمی در بارداری به دو دسته تقسیم می شود : </a:t>
            </a:r>
          </a:p>
          <a:p>
            <a:pPr>
              <a:lnSpc>
                <a:spcPct val="80000"/>
              </a:lnSpc>
              <a:buFontTx/>
              <a:buNone/>
            </a:pPr>
            <a:r>
              <a:rPr lang="fa-IR" sz="2000" dirty="0"/>
              <a:t>1-اکتسابی </a:t>
            </a:r>
          </a:p>
          <a:p>
            <a:pPr>
              <a:lnSpc>
                <a:spcPct val="80000"/>
              </a:lnSpc>
            </a:pPr>
            <a:r>
              <a:rPr lang="fa-IR" sz="2000" dirty="0"/>
              <a:t>آنمی فقر آهن </a:t>
            </a:r>
          </a:p>
          <a:p>
            <a:pPr>
              <a:lnSpc>
                <a:spcPct val="80000"/>
              </a:lnSpc>
            </a:pPr>
            <a:r>
              <a:rPr lang="fa-IR" sz="2000" dirty="0"/>
              <a:t>آنمی در اثر خونریزی حاد </a:t>
            </a:r>
          </a:p>
          <a:p>
            <a:pPr>
              <a:lnSpc>
                <a:spcPct val="80000"/>
              </a:lnSpc>
            </a:pPr>
            <a:r>
              <a:rPr lang="fa-IR" sz="2000" dirty="0"/>
              <a:t>آنمی ناشی از التهاب یا بدخیمی </a:t>
            </a:r>
          </a:p>
          <a:p>
            <a:pPr>
              <a:lnSpc>
                <a:spcPct val="80000"/>
              </a:lnSpc>
            </a:pPr>
            <a:r>
              <a:rPr lang="fa-IR" sz="2000" dirty="0"/>
              <a:t>آنمی مگالوبلاستیک</a:t>
            </a:r>
          </a:p>
          <a:p>
            <a:pPr>
              <a:lnSpc>
                <a:spcPct val="80000"/>
              </a:lnSpc>
            </a:pPr>
            <a:r>
              <a:rPr lang="fa-IR" sz="2000" dirty="0"/>
              <a:t>آنمی همولیتیک اکتسابی </a:t>
            </a:r>
          </a:p>
          <a:p>
            <a:pPr>
              <a:lnSpc>
                <a:spcPct val="80000"/>
              </a:lnSpc>
            </a:pPr>
            <a:r>
              <a:rPr lang="fa-IR" sz="2000" dirty="0"/>
              <a:t>آنمی آپلاستیک یا هیپوپلاستیک </a:t>
            </a:r>
          </a:p>
          <a:p>
            <a:pPr>
              <a:lnSpc>
                <a:spcPct val="80000"/>
              </a:lnSpc>
              <a:buFontTx/>
              <a:buNone/>
            </a:pPr>
            <a:r>
              <a:rPr lang="fa-IR" sz="2000" dirty="0"/>
              <a:t>2-ارثی</a:t>
            </a:r>
          </a:p>
          <a:p>
            <a:pPr>
              <a:lnSpc>
                <a:spcPct val="80000"/>
              </a:lnSpc>
            </a:pPr>
            <a:r>
              <a:rPr lang="fa-IR" sz="2000" dirty="0"/>
              <a:t>تالاسمی ها </a:t>
            </a:r>
          </a:p>
          <a:p>
            <a:pPr>
              <a:lnSpc>
                <a:spcPct val="80000"/>
              </a:lnSpc>
            </a:pPr>
            <a:r>
              <a:rPr lang="fa-IR" sz="2000" dirty="0"/>
              <a:t>هموگلوبینوپاتیها سلول داسی شکل و سایر اشکال </a:t>
            </a:r>
          </a:p>
          <a:p>
            <a:pPr>
              <a:lnSpc>
                <a:spcPct val="80000"/>
              </a:lnSpc>
            </a:pPr>
            <a:r>
              <a:rPr lang="fa-IR" sz="2000" dirty="0"/>
              <a:t>آنمی همولیتیک ارثی </a:t>
            </a:r>
          </a:p>
          <a:p>
            <a:pPr>
              <a:lnSpc>
                <a:spcPct val="80000"/>
              </a:lnSpc>
            </a:pPr>
            <a:endParaRPr lang="fa-IR" sz="2000" dirty="0"/>
          </a:p>
          <a:p>
            <a:pPr>
              <a:lnSpc>
                <a:spcPct val="80000"/>
              </a:lnSpc>
            </a:pPr>
            <a:endParaRPr lang="en-US" sz="2000"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endParaRPr lang="en-US" dirty="0"/>
          </a:p>
        </p:txBody>
      </p:sp>
      <p:sp>
        <p:nvSpPr>
          <p:cNvPr id="114691" name="Rectangle 3"/>
          <p:cNvSpPr>
            <a:spLocks noGrp="1" noChangeArrowheads="1"/>
          </p:cNvSpPr>
          <p:nvPr>
            <p:ph type="body" idx="1"/>
          </p:nvPr>
        </p:nvSpPr>
        <p:spPr/>
        <p:txBody>
          <a:bodyPr/>
          <a:lstStyle/>
          <a:p>
            <a:r>
              <a:rPr lang="fa-IR" dirty="0"/>
              <a:t>آنمی موجب زایمان پره ترم،محدودیت رشد جنین و افزایش بیماریهای قلبی عروقی در بزرگسالی می شود. </a:t>
            </a:r>
          </a:p>
          <a:p>
            <a:pPr>
              <a:buFontTx/>
              <a:buNone/>
            </a:pPr>
            <a:endParaRPr lang="fa-IR" dirty="0"/>
          </a:p>
          <a:p>
            <a:r>
              <a:rPr lang="fa-IR" dirty="0"/>
              <a:t>اگر میزان هموگلوبین بیشتر از 2/13 باشد ریسک مرگ و میر پری ناتال ، وزن کم ، زایمان پره ترم و احتمال پره اکلامپسی در زنان نولی پار افزایش می یابد . </a:t>
            </a:r>
          </a:p>
          <a:p>
            <a:pPr>
              <a:buFontTx/>
              <a:buNone/>
            </a:pPr>
            <a:endParaRPr lang="en-US"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r>
              <a:rPr lang="fa-IR" dirty="0"/>
              <a:t>آنمی فقر آهن </a:t>
            </a:r>
            <a:endParaRPr lang="en-US" dirty="0"/>
          </a:p>
        </p:txBody>
      </p:sp>
      <p:sp>
        <p:nvSpPr>
          <p:cNvPr id="115715" name="Rectangle 3"/>
          <p:cNvSpPr>
            <a:spLocks noGrp="1" noChangeArrowheads="1"/>
          </p:cNvSpPr>
          <p:nvPr>
            <p:ph type="body" idx="1"/>
          </p:nvPr>
        </p:nvSpPr>
        <p:spPr/>
        <p:txBody>
          <a:bodyPr/>
          <a:lstStyle/>
          <a:p>
            <a:pPr>
              <a:lnSpc>
                <a:spcPct val="90000"/>
              </a:lnSpc>
            </a:pPr>
            <a:r>
              <a:rPr lang="fa-IR" sz="2400" dirty="0"/>
              <a:t>دو علت بسیار شایع آنمی در خلال بارداری و نفاس فقر آهن و خونریزی حاد هستند . </a:t>
            </a:r>
          </a:p>
          <a:p>
            <a:pPr>
              <a:lnSpc>
                <a:spcPct val="90000"/>
              </a:lnSpc>
            </a:pPr>
            <a:r>
              <a:rPr lang="fa-IR" sz="2400" dirty="0"/>
              <a:t>فقر آهن در زنان شایع است و برآورد شده است حدود 8 میلیون زن در امریکا در سنین باروری دچار کمبود آهن هستند . </a:t>
            </a:r>
          </a:p>
          <a:p>
            <a:pPr>
              <a:lnSpc>
                <a:spcPct val="90000"/>
              </a:lnSpc>
            </a:pPr>
            <a:r>
              <a:rPr lang="fa-IR" sz="2400" dirty="0"/>
              <a:t>در یک بارداری تک قلویی نیاز متوسط مادر به آهن حدود 800میلی گرم است. (300 میلی گرم برای جنین و جفت و500 میلی گرم برای افزایش توده هموگلوبین).200میلی گرم نیز دفع اجباری آهن می باشد. </a:t>
            </a:r>
          </a:p>
          <a:p>
            <a:pPr>
              <a:lnSpc>
                <a:spcPct val="90000"/>
              </a:lnSpc>
            </a:pPr>
            <a:r>
              <a:rPr lang="fa-IR" sz="2400" dirty="0"/>
              <a:t>نوزادی که از مادر شدیدا کم خون به دنیا می آید دچار کم خونی فقر آهن نمی شود . </a:t>
            </a:r>
          </a:p>
          <a:p>
            <a:pPr>
              <a:lnSpc>
                <a:spcPct val="90000"/>
              </a:lnSpc>
            </a:pPr>
            <a:r>
              <a:rPr lang="fa-IR" sz="2400" dirty="0"/>
              <a:t>میزان ذخایر آهن نوزاد با وضعیت مادر از نظر آهن در ارتباط است. همچنین این میزان تحت تاثیر زمان و چگونگی کلامپ بند ناف قرار می گیرد . </a:t>
            </a:r>
            <a:endParaRPr lang="en-US" sz="2400"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endParaRPr lang="en-US" dirty="0"/>
          </a:p>
        </p:txBody>
      </p:sp>
      <p:sp>
        <p:nvSpPr>
          <p:cNvPr id="116739" name="Rectangle 3"/>
          <p:cNvSpPr>
            <a:spLocks noGrp="1" noChangeArrowheads="1"/>
          </p:cNvSpPr>
          <p:nvPr>
            <p:ph type="body" idx="1"/>
          </p:nvPr>
        </p:nvSpPr>
        <p:spPr/>
        <p:txBody>
          <a:bodyPr/>
          <a:lstStyle/>
          <a:p>
            <a:pPr>
              <a:lnSpc>
                <a:spcPct val="80000"/>
              </a:lnSpc>
            </a:pPr>
            <a:r>
              <a:rPr lang="fa-IR" sz="2800" dirty="0"/>
              <a:t>تشخیص: نشانه مورفولوژیک کلاسیک انمی فقر آهن هیپوکرومی و میکروسیتوز گلبولهای قرمز در زنان است.میزان فرتین سرم کمتر از حد طبیعی است.آهن قابل رنگ آمیزی در مغز استخوان وجود ندارد. </a:t>
            </a:r>
            <a:r>
              <a:rPr lang="en-US" sz="2800" dirty="0"/>
              <a:t>TBG</a:t>
            </a:r>
            <a:r>
              <a:rPr lang="fa-IR" sz="2800" dirty="0"/>
              <a:t> افزایش می یابد اما در بارداری ارزش تشخیصی کمی دارد چون در غیاب فقر آهن نیز افزایش می یابد . </a:t>
            </a:r>
          </a:p>
          <a:p>
            <a:pPr>
              <a:lnSpc>
                <a:spcPct val="80000"/>
              </a:lnSpc>
            </a:pPr>
            <a:r>
              <a:rPr lang="fa-IR" sz="2800" dirty="0"/>
              <a:t>بررسی اولیه زنان باردار مبتلا به آنمی خفیف شامل موارد زیر است : </a:t>
            </a:r>
          </a:p>
          <a:p>
            <a:pPr>
              <a:lnSpc>
                <a:spcPct val="80000"/>
              </a:lnSpc>
            </a:pPr>
            <a:r>
              <a:rPr lang="fa-IR" sz="2800" dirty="0"/>
              <a:t>سنجش هموگلوبین،هماتوکریت و شاخصهای گلبولهای قرمز سنجش آهن سرم و فریتین .</a:t>
            </a:r>
          </a:p>
          <a:p>
            <a:pPr>
              <a:lnSpc>
                <a:spcPct val="80000"/>
              </a:lnSpc>
            </a:pPr>
            <a:r>
              <a:rPr lang="fa-IR" sz="2800" dirty="0"/>
              <a:t>نکته: میزان فریتین سرم در بارداری به طور طبیعی کاهش می یابد .میزان کمتر از 15 میکروگرم در لیتر آنمی فقر آهن را تایید می کند.   </a:t>
            </a:r>
            <a:endParaRPr lang="en-US" sz="2800"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endParaRPr lang="en-US" dirty="0"/>
          </a:p>
        </p:txBody>
      </p:sp>
      <p:sp>
        <p:nvSpPr>
          <p:cNvPr id="117763" name="Rectangle 3"/>
          <p:cNvSpPr>
            <a:spLocks noGrp="1" noChangeArrowheads="1"/>
          </p:cNvSpPr>
          <p:nvPr>
            <p:ph type="body" idx="1"/>
          </p:nvPr>
        </p:nvSpPr>
        <p:spPr/>
        <p:txBody>
          <a:bodyPr/>
          <a:lstStyle/>
          <a:p>
            <a:pPr>
              <a:lnSpc>
                <a:spcPct val="90000"/>
              </a:lnSpc>
            </a:pPr>
            <a:r>
              <a:rPr lang="fa-IR" dirty="0"/>
              <a:t>اهداف درمان :اصلاح کمبود توده هموگلوبین و در نهایت بازسازی ذخایر آهن است. </a:t>
            </a:r>
          </a:p>
          <a:p>
            <a:pPr>
              <a:lnSpc>
                <a:spcPct val="90000"/>
              </a:lnSpc>
            </a:pPr>
            <a:r>
              <a:rPr lang="fa-IR" dirty="0"/>
              <a:t>باتجویز ترکیبات آهن که دوز روزانه ای در حدود 200 میلی گرم را فراهم می کند می توان به هر دوی این اهداف دست یافت. </a:t>
            </a:r>
          </a:p>
          <a:p>
            <a:pPr>
              <a:lnSpc>
                <a:spcPct val="90000"/>
              </a:lnSpc>
            </a:pPr>
            <a:r>
              <a:rPr lang="fa-IR" dirty="0"/>
              <a:t>ترانسفوزین گلبول قرمز یا خون کامل به ندرت اندیکاسیون دارد </a:t>
            </a:r>
          </a:p>
          <a:p>
            <a:pPr>
              <a:lnSpc>
                <a:spcPct val="90000"/>
              </a:lnSpc>
            </a:pPr>
            <a:r>
              <a:rPr lang="fa-IR" dirty="0"/>
              <a:t>پاسخ هماتولوژیک به درمان با افزایش تعداد رتیکولوسیتها مشخص می شود.  </a:t>
            </a:r>
          </a:p>
          <a:p>
            <a:pPr>
              <a:lnSpc>
                <a:spcPct val="90000"/>
              </a:lnSpc>
            </a:pPr>
            <a:endParaRPr lang="en-US"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r>
              <a:rPr lang="fa-IR" dirty="0"/>
              <a:t>آنمی ناشی از خونریزی حاد</a:t>
            </a:r>
            <a:endParaRPr lang="en-US" dirty="0"/>
          </a:p>
        </p:txBody>
      </p:sp>
      <p:sp>
        <p:nvSpPr>
          <p:cNvPr id="118787" name="Rectangle 3"/>
          <p:cNvSpPr>
            <a:spLocks noGrp="1" noChangeArrowheads="1"/>
          </p:cNvSpPr>
          <p:nvPr>
            <p:ph type="body" idx="1"/>
          </p:nvPr>
        </p:nvSpPr>
        <p:spPr/>
        <p:txBody>
          <a:bodyPr/>
          <a:lstStyle/>
          <a:p>
            <a:pPr>
              <a:lnSpc>
                <a:spcPct val="90000"/>
              </a:lnSpc>
            </a:pPr>
            <a:r>
              <a:rPr lang="fa-IR" sz="2800" dirty="0"/>
              <a:t>این نوع آنمی با احتمال بیشتر در دوره نفاس دیده می شود. هم دکولمان و هم پرویا ممکن است علت خونریزی شدید و آنمی قبل و بعد از زایمان باشد. </a:t>
            </a:r>
          </a:p>
          <a:p>
            <a:pPr>
              <a:lnSpc>
                <a:spcPct val="90000"/>
              </a:lnSpc>
            </a:pPr>
            <a:r>
              <a:rPr lang="fa-IR" sz="2800" dirty="0"/>
              <a:t>در اوایل بارداری آنمی ناشی از خونریزی حاد در افراد مبتلا به سقط،</a:t>
            </a:r>
            <a:r>
              <a:rPr lang="en-US" sz="2800" dirty="0"/>
              <a:t>EP</a:t>
            </a:r>
            <a:r>
              <a:rPr lang="fa-IR" sz="2800" dirty="0"/>
              <a:t> و مول شایع است. </a:t>
            </a:r>
          </a:p>
          <a:p>
            <a:pPr>
              <a:lnSpc>
                <a:spcPct val="90000"/>
              </a:lnSpc>
            </a:pPr>
            <a:r>
              <a:rPr lang="fa-IR" sz="2800" dirty="0"/>
              <a:t>در موارد خونریزی شدید درمان ضرورت دارد .پس از اینکه هیپوولمی خطرناک برطرف شد آنمی باقیمانده را می توان به آهن درمان کرد . </a:t>
            </a:r>
          </a:p>
          <a:p>
            <a:pPr>
              <a:lnSpc>
                <a:spcPct val="90000"/>
              </a:lnSpc>
            </a:pPr>
            <a:r>
              <a:rPr lang="fa-IR" sz="2800" dirty="0"/>
              <a:t>در زنان مبتلا به آنمی شدید که میزان هموگلوبین آنها کمتر از 7 گرم در دسی لیتر است و از وصعیت باثباتی برخوردارند و با احتمال خونریزی  شدید بعدی رودررو نیستند و می توانند بدون بروز علایم وخیم راه بروند و فاقد تب هستند درمان با آهن به مدت 3 ماه به جای ترانسفوزیون خون بهترین درمان است.   </a:t>
            </a:r>
            <a:endParaRPr 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fa-IR" dirty="0"/>
              <a:t>طبقه بندی بالینی</a:t>
            </a:r>
            <a:endParaRPr lang="en-US" dirty="0"/>
          </a:p>
        </p:txBody>
      </p:sp>
      <p:sp>
        <p:nvSpPr>
          <p:cNvPr id="12291" name="Rectangle 3"/>
          <p:cNvSpPr>
            <a:spLocks noGrp="1" noChangeArrowheads="1"/>
          </p:cNvSpPr>
          <p:nvPr>
            <p:ph type="body" idx="1"/>
          </p:nvPr>
        </p:nvSpPr>
        <p:spPr/>
        <p:txBody>
          <a:bodyPr/>
          <a:lstStyle/>
          <a:p>
            <a:pPr>
              <a:lnSpc>
                <a:spcPct val="90000"/>
              </a:lnSpc>
            </a:pPr>
            <a:r>
              <a:rPr lang="fa-IR" sz="2400" dirty="0"/>
              <a:t>کلاس یک : بیمارانی که فاقد محدودیت در فعالیتهای فیزیکی هستند. این افراد نه علایم نارسایی دارند و نه دچار درد آنژینی می شوند . </a:t>
            </a:r>
          </a:p>
          <a:p>
            <a:pPr>
              <a:lnSpc>
                <a:spcPct val="90000"/>
              </a:lnSpc>
            </a:pPr>
            <a:r>
              <a:rPr lang="fa-IR" sz="2400" dirty="0"/>
              <a:t>کلاس دو : بیمارانی که با محدودیت اندک در فعالیتهای فیزیکی مواجهند . این زنان در حالت استراحت راحتند اما فعالیتهای فیزیکی معمول موجب بروز ناراحتیهایی مانند خستگی مفرط، تپش قلب ، تنگی نفس یا درد آنژینی می شوند . </a:t>
            </a:r>
          </a:p>
          <a:p>
            <a:pPr>
              <a:lnSpc>
                <a:spcPct val="90000"/>
              </a:lnSpc>
            </a:pPr>
            <a:r>
              <a:rPr lang="fa-IR" sz="2400" dirty="0"/>
              <a:t>کلاس سه : بیمارانی که فعالیتهای فیزیکی آنها به شکل قابل توجهی محدود شده است . این افراد در فعالیت کمتر از حد معمول دچار ناراحتیهایی مانند خستگی مفرط، تپش قلب ، تنگی نفس یا درد آنژینی می شوند .</a:t>
            </a:r>
          </a:p>
          <a:p>
            <a:pPr>
              <a:lnSpc>
                <a:spcPct val="90000"/>
              </a:lnSpc>
            </a:pPr>
            <a:r>
              <a:rPr lang="fa-IR" sz="2400" dirty="0"/>
              <a:t>کلاس چهار: این دسته از بیماران توانایی انجام هیچ فعالیت فیزیکی را بدون ناراحتی ندارند . ممکن است علایم نارسایی حتی در هنگام استراحت نیز رخ دهد.   </a:t>
            </a:r>
            <a:endParaRPr lang="en-US" sz="2400" dirty="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r>
              <a:rPr lang="fa-IR" dirty="0"/>
              <a:t>آنمی همراه با بیماریهای مزمن</a:t>
            </a:r>
            <a:endParaRPr lang="en-US" dirty="0"/>
          </a:p>
        </p:txBody>
      </p:sp>
      <p:sp>
        <p:nvSpPr>
          <p:cNvPr id="119811" name="Rectangle 3"/>
          <p:cNvSpPr>
            <a:spLocks noGrp="1" noChangeArrowheads="1"/>
          </p:cNvSpPr>
          <p:nvPr>
            <p:ph type="body" idx="1"/>
          </p:nvPr>
        </p:nvSpPr>
        <p:spPr/>
        <p:txBody>
          <a:bodyPr/>
          <a:lstStyle/>
          <a:p>
            <a:pPr>
              <a:lnSpc>
                <a:spcPct val="90000"/>
              </a:lnSpc>
            </a:pPr>
            <a:r>
              <a:rPr lang="fa-IR" sz="2400" dirty="0"/>
              <a:t>ضعف،کاهش وزن و رنگ پریدگی به عنوان ویژه گیهای بیماریهای مزمن به  کار می رود . </a:t>
            </a:r>
          </a:p>
          <a:p>
            <a:pPr>
              <a:lnSpc>
                <a:spcPct val="90000"/>
              </a:lnSpc>
            </a:pPr>
            <a:r>
              <a:rPr lang="fa-IR" sz="2400" dirty="0"/>
              <a:t>طیف گسترده ای از اختلالات ، عفونتهای مزمن و نئوپلاسمها سبب آنمی متوسط و گاهی شدید می شود که معمولا با اریتروسیتهای اندک هیپوکروم و میکروسیت همراه است. </a:t>
            </a:r>
          </a:p>
          <a:p>
            <a:pPr>
              <a:lnSpc>
                <a:spcPct val="90000"/>
              </a:lnSpc>
            </a:pPr>
            <a:r>
              <a:rPr lang="fa-IR" sz="2400" dirty="0"/>
              <a:t>امروزه نارسایی مزمن کلیه،سرطان و شیمی درمانی ،</a:t>
            </a:r>
            <a:r>
              <a:rPr lang="en-US" sz="2400" dirty="0"/>
              <a:t>HIV</a:t>
            </a:r>
            <a:r>
              <a:rPr lang="fa-IR" sz="2400" dirty="0"/>
              <a:t> و التهاب مزمن علل شایعتر این شکل آنمی هستند. ویژگیهای مشترک این حالات افزایش تولید سیتوکینهایی است که واسطه پاسخ ایمنی یا التهابی هستند . </a:t>
            </a:r>
          </a:p>
          <a:p>
            <a:pPr>
              <a:lnSpc>
                <a:spcPct val="90000"/>
              </a:lnSpc>
            </a:pPr>
            <a:r>
              <a:rPr lang="fa-IR" sz="2400" dirty="0"/>
              <a:t>در خلال بارداری تعدادی از بیماریهای مزمن می توانند سبب آنمی شود . از جمله می توان به موارد زیر اشاره کرد : بیماری مزمن کلیه،عفونت چرکی،بیماری التهابی روده ، لوپوس،عفونت گرانولوماتو ، نئوپلاسمهای بدخیم و آرتریت اشاره کرد. </a:t>
            </a:r>
            <a:endParaRPr lang="en-US" sz="2400"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r>
              <a:rPr lang="fa-IR" dirty="0"/>
              <a:t>آنمی مگالوبلاستیک</a:t>
            </a:r>
            <a:endParaRPr lang="en-US" dirty="0"/>
          </a:p>
        </p:txBody>
      </p:sp>
      <p:sp>
        <p:nvSpPr>
          <p:cNvPr id="120835" name="Rectangle 3"/>
          <p:cNvSpPr>
            <a:spLocks noGrp="1" noChangeArrowheads="1"/>
          </p:cNvSpPr>
          <p:nvPr>
            <p:ph type="body" idx="1"/>
          </p:nvPr>
        </p:nvSpPr>
        <p:spPr/>
        <p:txBody>
          <a:bodyPr/>
          <a:lstStyle/>
          <a:p>
            <a:pPr>
              <a:lnSpc>
                <a:spcPct val="80000"/>
              </a:lnSpc>
            </a:pPr>
            <a:r>
              <a:rPr lang="fa-IR" sz="2800" dirty="0"/>
              <a:t>گروهی از اختلالات هماتولوژیک هستند که در آنها ناهنجاریهای مشخص خون و مغز استخوان در اثر اختلال ساخت </a:t>
            </a:r>
            <a:r>
              <a:rPr lang="en-US" sz="2800" dirty="0"/>
              <a:t>DNA</a:t>
            </a:r>
            <a:r>
              <a:rPr lang="fa-IR" sz="2800" dirty="0"/>
              <a:t> به وجود می آیند . </a:t>
            </a:r>
          </a:p>
          <a:p>
            <a:pPr>
              <a:lnSpc>
                <a:spcPct val="80000"/>
              </a:lnSpc>
            </a:pPr>
            <a:r>
              <a:rPr lang="fa-IR" sz="2800" dirty="0"/>
              <a:t>در امریکا تقریبا تمام موارد آنمی مگالوبلاستیک در خلال بارداری ناشی از کمبود اسید فولیک است. این اختلال معمولا در زنانی دیده می شود که سبزیهای برگ دار تازه،حبوبات یا پروتئین حیوانی استفاده نمی کنند . در تعدادی از موارد مصرف بیش از حد الکل عامل این اختلال است . </a:t>
            </a:r>
          </a:p>
          <a:p>
            <a:pPr>
              <a:lnSpc>
                <a:spcPct val="80000"/>
              </a:lnSpc>
            </a:pPr>
            <a:r>
              <a:rPr lang="fa-IR" sz="2800" dirty="0"/>
              <a:t>علایم : تهوع ، استفراغ و بی اشتهایی </a:t>
            </a:r>
          </a:p>
          <a:p>
            <a:pPr>
              <a:lnSpc>
                <a:spcPct val="80000"/>
              </a:lnSpc>
            </a:pPr>
            <a:r>
              <a:rPr lang="fa-IR" sz="2800" dirty="0"/>
              <a:t>در زنان غیر باردار میزان نیاز روزانه به اسید فولیک 100-50 میکروگرم در روز است. در بارداری این میزان به 400 میکروگرم در روز می رسد. </a:t>
            </a:r>
            <a:endParaRPr lang="en-US" sz="2800"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endParaRPr lang="en-US" dirty="0"/>
          </a:p>
        </p:txBody>
      </p:sp>
      <p:sp>
        <p:nvSpPr>
          <p:cNvPr id="121859" name="Rectangle 3"/>
          <p:cNvSpPr>
            <a:spLocks noGrp="1" noChangeArrowheads="1"/>
          </p:cNvSpPr>
          <p:nvPr>
            <p:ph type="body" idx="1"/>
          </p:nvPr>
        </p:nvSpPr>
        <p:spPr/>
        <p:txBody>
          <a:bodyPr/>
          <a:lstStyle/>
          <a:p>
            <a:r>
              <a:rPr lang="fa-IR" dirty="0"/>
              <a:t>اولین نشانه بیوشیمیایی این اختلال کاهش فعالیت اسید فولیک در پلاسما است و اولین نشانه مورفولوژیک معمولا هیپرسگمانتاسیون نوتروفیل ها است . اریتروسیتهای تازه تولید حالت ماکروسیتیک دارند . اریتروسیتهای هسته دار در خون محیطی دیده می شود .در موارد شدید بیماری ترومبوسیتوپنی و لکوپنی نیز به وجود می آید . </a:t>
            </a:r>
          </a:p>
          <a:p>
            <a:r>
              <a:rPr lang="fa-IR" dirty="0"/>
              <a:t>حتی در صورت آنمی شدید مادر جنین دچار آنمی نمی شود.  </a:t>
            </a:r>
            <a:endParaRPr lang="en-US"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lstStyle/>
          <a:p>
            <a:endParaRPr lang="en-US" dirty="0"/>
          </a:p>
        </p:txBody>
      </p:sp>
      <p:sp>
        <p:nvSpPr>
          <p:cNvPr id="122883" name="Rectangle 3"/>
          <p:cNvSpPr>
            <a:spLocks noGrp="1" noChangeArrowheads="1"/>
          </p:cNvSpPr>
          <p:nvPr>
            <p:ph type="body" idx="1"/>
          </p:nvPr>
        </p:nvSpPr>
        <p:spPr/>
        <p:txBody>
          <a:bodyPr/>
          <a:lstStyle/>
          <a:p>
            <a:pPr>
              <a:lnSpc>
                <a:spcPct val="90000"/>
              </a:lnSpc>
            </a:pPr>
            <a:r>
              <a:rPr lang="fa-IR" sz="2400" dirty="0"/>
              <a:t>درمان : اسید فولیک مکمل، رژیم غذایی مغذی و آهن . اگر اسید فولیک در حد 1 میلی گرم تجویز شود پاسخ هماتولوژیک چشمگیر است. </a:t>
            </a:r>
          </a:p>
          <a:p>
            <a:pPr>
              <a:lnSpc>
                <a:spcPct val="90000"/>
              </a:lnSpc>
            </a:pPr>
            <a:r>
              <a:rPr lang="fa-IR" sz="2400" dirty="0"/>
              <a:t>6-4 روز پس از آغاز درمان تعداد رتیکولوسیتها افزایش می یابد . </a:t>
            </a:r>
          </a:p>
          <a:p>
            <a:pPr>
              <a:lnSpc>
                <a:spcPct val="90000"/>
              </a:lnSpc>
            </a:pPr>
            <a:r>
              <a:rPr lang="fa-IR" sz="2400" dirty="0"/>
              <a:t>پیشگیری : رژیم غذایی مغذی بهترین پیشگیری است . </a:t>
            </a:r>
          </a:p>
          <a:p>
            <a:pPr>
              <a:lnSpc>
                <a:spcPct val="90000"/>
              </a:lnSpc>
            </a:pPr>
            <a:r>
              <a:rPr lang="fa-IR" sz="2400" dirty="0"/>
              <a:t>کالج زنان و مامایی امریکا پیشنهاد داده است که : </a:t>
            </a:r>
          </a:p>
          <a:p>
            <a:pPr>
              <a:lnSpc>
                <a:spcPct val="90000"/>
              </a:lnSpc>
            </a:pPr>
            <a:r>
              <a:rPr lang="fa-IR" sz="2400" dirty="0"/>
              <a:t>تمام زنانی که در سنین باروری قرار دارند روزانه حداقل 4/0 میلی گرم اسید فولیک مصرف کنند . در حالاتی که نیاز به اسید فولیک افزایش می یابد مثل بارداری چند قلویی یا کم خونی همولیتیک ،بیماری کرون، الکلیسم و برخی اختلالات التهابی پوست دوز افزایش می یابد . </a:t>
            </a:r>
          </a:p>
          <a:p>
            <a:pPr>
              <a:lnSpc>
                <a:spcPct val="90000"/>
              </a:lnSpc>
            </a:pPr>
            <a:r>
              <a:rPr lang="fa-IR" sz="2400" dirty="0"/>
              <a:t>در زنانی که فرزند مبتلا به </a:t>
            </a:r>
            <a:r>
              <a:rPr lang="en-US" sz="2400" dirty="0"/>
              <a:t>NTD</a:t>
            </a:r>
            <a:r>
              <a:rPr lang="fa-IR" sz="2400" dirty="0"/>
              <a:t> دارند تجویز روزانه 4 میلی گرم قبل و در اوایل بارداری میزان عود را کاهش می دهد . </a:t>
            </a:r>
            <a:endParaRPr lang="en-US" sz="2400"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r>
              <a:rPr lang="fa-IR" dirty="0"/>
              <a:t>کمبود ویتامین </a:t>
            </a:r>
            <a:r>
              <a:rPr lang="en-US" dirty="0"/>
              <a:t>B12</a:t>
            </a:r>
          </a:p>
        </p:txBody>
      </p:sp>
      <p:sp>
        <p:nvSpPr>
          <p:cNvPr id="123907" name="Rectangle 3"/>
          <p:cNvSpPr>
            <a:spLocks noGrp="1" noChangeArrowheads="1"/>
          </p:cNvSpPr>
          <p:nvPr>
            <p:ph type="body" idx="1"/>
          </p:nvPr>
        </p:nvSpPr>
        <p:spPr/>
        <p:txBody>
          <a:bodyPr/>
          <a:lstStyle/>
          <a:p>
            <a:pPr>
              <a:lnSpc>
                <a:spcPct val="90000"/>
              </a:lnSpc>
            </a:pPr>
            <a:r>
              <a:rPr lang="fa-IR" sz="2800" dirty="0"/>
              <a:t>این نوع آنمی در بارداری بسیار نادر است . </a:t>
            </a:r>
          </a:p>
          <a:p>
            <a:pPr>
              <a:lnSpc>
                <a:spcPct val="90000"/>
              </a:lnSpc>
            </a:pPr>
            <a:r>
              <a:rPr lang="fa-IR" sz="2800" dirty="0"/>
              <a:t>آنمی وخیم آدیسونین با ناتوانی در جذب ویتامین </a:t>
            </a:r>
            <a:r>
              <a:rPr lang="en-US" sz="2800" dirty="0"/>
              <a:t>B12</a:t>
            </a:r>
            <a:r>
              <a:rPr lang="fa-IR" sz="2800" dirty="0"/>
              <a:t> به علت فقدان فاکتور داخلی مشخص می شود. این بیماری نوعی بیماری خودایمنی است و در زنان بالای 40 سال معمولا اتفاق می افتد . اگر زنان مبتلا به این بیماری با ویتامین </a:t>
            </a:r>
            <a:r>
              <a:rPr lang="en-US" sz="2800" dirty="0"/>
              <a:t>B12</a:t>
            </a:r>
            <a:r>
              <a:rPr lang="fa-IR" sz="2800" dirty="0"/>
              <a:t> درمان نشوند ممکن است به ناباروری مبتلا شوند . </a:t>
            </a:r>
          </a:p>
          <a:p>
            <a:pPr>
              <a:lnSpc>
                <a:spcPct val="90000"/>
              </a:lnSpc>
            </a:pPr>
            <a:r>
              <a:rPr lang="fa-IR" sz="2800" dirty="0"/>
              <a:t>سایر علل عبارتند از : رزکسون معده،بیماری کرون ، رزکسیون ایلئوم و رشد بیش از حد باکتریها در روده کوچک . </a:t>
            </a:r>
          </a:p>
          <a:p>
            <a:pPr>
              <a:lnSpc>
                <a:spcPct val="90000"/>
              </a:lnSpc>
            </a:pPr>
            <a:r>
              <a:rPr lang="fa-IR" sz="2800" dirty="0"/>
              <a:t>میزان ویتامین </a:t>
            </a:r>
            <a:r>
              <a:rPr lang="en-US" sz="2800" dirty="0"/>
              <a:t>B12</a:t>
            </a:r>
            <a:r>
              <a:rPr lang="fa-IR" sz="2800" dirty="0"/>
              <a:t> از طریق رادیوایمنواسی اندازه گیری می شود. </a:t>
            </a:r>
          </a:p>
          <a:p>
            <a:pPr>
              <a:lnSpc>
                <a:spcPct val="90000"/>
              </a:lnSpc>
            </a:pPr>
            <a:r>
              <a:rPr lang="fa-IR" sz="2800" dirty="0"/>
              <a:t>درخلال بارداری میزان ویتامین </a:t>
            </a:r>
            <a:r>
              <a:rPr lang="en-US" sz="2800" dirty="0"/>
              <a:t>B12</a:t>
            </a:r>
            <a:r>
              <a:rPr lang="fa-IR" sz="2800" dirty="0"/>
              <a:t> به طور طبیعی کمتر از دوره غیر بارداری است. </a:t>
            </a:r>
            <a:endParaRPr lang="en-US" sz="2800"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r>
              <a:rPr lang="fa-IR" dirty="0"/>
              <a:t>آنمی همولیتیک خودایمنی</a:t>
            </a:r>
            <a:endParaRPr lang="en-US" dirty="0"/>
          </a:p>
        </p:txBody>
      </p:sp>
      <p:sp>
        <p:nvSpPr>
          <p:cNvPr id="124931" name="Rectangle 3"/>
          <p:cNvSpPr>
            <a:spLocks noGrp="1" noChangeArrowheads="1"/>
          </p:cNvSpPr>
          <p:nvPr>
            <p:ph type="body" idx="1"/>
          </p:nvPr>
        </p:nvSpPr>
        <p:spPr/>
        <p:txBody>
          <a:bodyPr/>
          <a:lstStyle/>
          <a:p>
            <a:r>
              <a:rPr lang="fa-IR" sz="2800" dirty="0"/>
              <a:t>این بیماری حالت ناشایعی است و علت تولید نابجای آنتی بادی در آن مشخص نشده است. </a:t>
            </a:r>
          </a:p>
          <a:p>
            <a:r>
              <a:rPr lang="fa-IR" sz="2800" dirty="0"/>
              <a:t>انواع این سندرومها عبارتند از : </a:t>
            </a:r>
          </a:p>
          <a:p>
            <a:r>
              <a:rPr lang="fa-IR" sz="2800" dirty="0"/>
              <a:t>اولیه یا ایدیوپاتیک </a:t>
            </a:r>
          </a:p>
          <a:p>
            <a:r>
              <a:rPr lang="fa-IR" sz="2800" dirty="0"/>
              <a:t>ثانویه نظیر لنفومها و لوسمیها ،بیماریهای بافت همبند،تعدادی از عفونتها، بیماریهای التهابی مزمن یا عوامل القا شده توسط داروها اشاره کرد . </a:t>
            </a:r>
          </a:p>
          <a:p>
            <a:r>
              <a:rPr lang="fa-IR" sz="2800" dirty="0"/>
              <a:t>آنتی بادیهای ضد اریتروسیتی </a:t>
            </a:r>
            <a:r>
              <a:rPr lang="en-US" sz="2800" dirty="0" err="1"/>
              <a:t>IgM</a:t>
            </a:r>
            <a:r>
              <a:rPr lang="fa-IR" sz="2800" dirty="0"/>
              <a:t> و </a:t>
            </a:r>
            <a:r>
              <a:rPr lang="en-US" sz="2800" dirty="0" err="1"/>
              <a:t>IgG</a:t>
            </a:r>
            <a:r>
              <a:rPr lang="fa-IR" sz="2800" dirty="0"/>
              <a:t> وجود دارد .</a:t>
            </a:r>
          </a:p>
          <a:p>
            <a:r>
              <a:rPr lang="fa-IR" sz="2800" dirty="0"/>
              <a:t>اسفروسیتوز و رتیکولوسیتوز در خون محیطی وجود دارد . </a:t>
            </a:r>
            <a:endParaRPr lang="en-US" sz="2800" dirty="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endParaRPr lang="en-US" dirty="0"/>
          </a:p>
        </p:txBody>
      </p:sp>
      <p:sp>
        <p:nvSpPr>
          <p:cNvPr id="125955" name="Rectangle 3"/>
          <p:cNvSpPr>
            <a:spLocks noGrp="1" noChangeArrowheads="1"/>
          </p:cNvSpPr>
          <p:nvPr>
            <p:ph type="body" idx="1"/>
          </p:nvPr>
        </p:nvSpPr>
        <p:spPr/>
        <p:txBody>
          <a:bodyPr/>
          <a:lstStyle/>
          <a:p>
            <a:pPr>
              <a:lnSpc>
                <a:spcPct val="90000"/>
              </a:lnSpc>
            </a:pPr>
            <a:r>
              <a:rPr lang="fa-IR" sz="2800" dirty="0"/>
              <a:t>آنمی همولیتیک توجیه نشده در خلال  بارداری نادر است . اما وضعیتی است که در آن همولیز شدید در اوایل بارداری رخ می دهد و در عرض چند ماه پس از زایمان برطرف می شود. </a:t>
            </a:r>
          </a:p>
          <a:p>
            <a:pPr>
              <a:lnSpc>
                <a:spcPct val="90000"/>
              </a:lnSpc>
            </a:pPr>
            <a:r>
              <a:rPr lang="fa-IR" sz="2800" dirty="0"/>
              <a:t>دخالت عوامل ایمنولوژیک مطرح شده است . </a:t>
            </a:r>
          </a:p>
          <a:p>
            <a:pPr>
              <a:lnSpc>
                <a:spcPct val="90000"/>
              </a:lnSpc>
            </a:pPr>
            <a:r>
              <a:rPr lang="fa-IR" sz="2800" dirty="0"/>
              <a:t>درمان با کورتیکواستروئیدها رضایت بخش است . </a:t>
            </a:r>
          </a:p>
          <a:p>
            <a:pPr>
              <a:lnSpc>
                <a:spcPct val="90000"/>
              </a:lnSpc>
            </a:pPr>
            <a:r>
              <a:rPr lang="fa-IR" sz="2800" dirty="0"/>
              <a:t>وخیم ترین نوع آنمی همولیتیک اکتسابی که در خلال بارداری دیده می شود در اثر اگزوتوکسین کلوستریدیوم پرفرنژنس یا اگزوتوکسین استرپتوکوک بتا همولیتیک گروه </a:t>
            </a:r>
            <a:r>
              <a:rPr lang="en-US" sz="2800" dirty="0"/>
              <a:t>A</a:t>
            </a:r>
            <a:r>
              <a:rPr lang="fa-IR" sz="2800" dirty="0"/>
              <a:t> به وجود می آید . در نهاین اندوتوکسین باکتریهای گرم منفی به ویژه در ارتباط با پیلونفریت حاد شدید ممکن است با همولیز همراه باشد .</a:t>
            </a:r>
            <a:endParaRPr lang="en-US" sz="2800" dirty="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p:txBody>
          <a:bodyPr/>
          <a:lstStyle/>
          <a:p>
            <a:r>
              <a:rPr lang="fa-IR" dirty="0"/>
              <a:t>اسفروسیتوز ارثی</a:t>
            </a:r>
            <a:endParaRPr lang="en-US" dirty="0"/>
          </a:p>
        </p:txBody>
      </p:sp>
      <p:sp>
        <p:nvSpPr>
          <p:cNvPr id="126979" name="Rectangle 3"/>
          <p:cNvSpPr>
            <a:spLocks noGrp="1" noChangeArrowheads="1"/>
          </p:cNvSpPr>
          <p:nvPr>
            <p:ph type="body" idx="1"/>
          </p:nvPr>
        </p:nvSpPr>
        <p:spPr/>
        <p:txBody>
          <a:bodyPr/>
          <a:lstStyle/>
          <a:p>
            <a:r>
              <a:rPr lang="fa-IR" sz="2800" dirty="0"/>
              <a:t>این اختلال با درجات متغیر آنمی و زردی مشخص می شود . </a:t>
            </a:r>
          </a:p>
          <a:p>
            <a:r>
              <a:rPr lang="fa-IR" sz="2800" dirty="0"/>
              <a:t>تشخیص از طریق اثبات وجود اسفروسیتها در اسمیر خون محیطی ، رتیکولوسیتوز و افزایش شکنندگی اسموتیک تایید می شود . اسپلنومگالی معمولا وجود دارد </a:t>
            </a:r>
          </a:p>
          <a:p>
            <a:r>
              <a:rPr lang="fa-IR" sz="2800" dirty="0"/>
              <a:t>زنان مبتلا به این اختلال وضعیت خوبی در بارداری دارند.تجویز مکمل اسید فولیک پیشنهاد می شود. </a:t>
            </a:r>
          </a:p>
          <a:p>
            <a:r>
              <a:rPr lang="fa-IR" sz="2800" dirty="0"/>
              <a:t>سقط و پره ترم در این زنان دیده می شود . </a:t>
            </a:r>
          </a:p>
          <a:p>
            <a:r>
              <a:rPr lang="fa-IR" sz="2800" dirty="0"/>
              <a:t>در نوزادانی که دچار اسفروسیتوز ارثی هستند ممکن است در دوره نوزادی هیپربیلی روبینمی و آنمی دیده شود  یا نشود . </a:t>
            </a:r>
          </a:p>
          <a:p>
            <a:endParaRPr lang="en-US" sz="2800" dirty="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r>
              <a:rPr lang="fa-IR" dirty="0"/>
              <a:t>آنمی آپلاستیک و هیپوپلاستیک</a:t>
            </a:r>
            <a:endParaRPr lang="en-US" dirty="0"/>
          </a:p>
        </p:txBody>
      </p:sp>
      <p:sp>
        <p:nvSpPr>
          <p:cNvPr id="128003" name="Rectangle 3"/>
          <p:cNvSpPr>
            <a:spLocks noGrp="1" noChangeArrowheads="1"/>
          </p:cNvSpPr>
          <p:nvPr>
            <p:ph type="body" idx="1"/>
          </p:nvPr>
        </p:nvSpPr>
        <p:spPr/>
        <p:txBody>
          <a:bodyPr/>
          <a:lstStyle/>
          <a:p>
            <a:r>
              <a:rPr lang="fa-IR" dirty="0"/>
              <a:t>این آنمی در بارداری نادر اما عارضه ای وخیم است .هنگامی که آنمی همراه با ترومبوسیتوپنی ، لکوپنی و هیپرسلولاریته چشمگیر مغز استخوان وجود دارد این تشخیص مطرح می شود.  </a:t>
            </a:r>
          </a:p>
          <a:p>
            <a:r>
              <a:rPr lang="fa-IR" dirty="0"/>
              <a:t>در یک سوم موارد داروها و سایر مواد شیمیایی ،عفونت ،پرتوتابی ،لوسمی و اختلالات ایمونولوژیک عامل کم خونی هستند. </a:t>
            </a:r>
          </a:p>
          <a:p>
            <a:r>
              <a:rPr lang="fa-IR" dirty="0"/>
              <a:t>آنمی فانکونی و سندروم دیاموند-بلک فان حنبه ارثی دارند. </a:t>
            </a:r>
            <a:endParaRPr lang="en-US" dirty="0"/>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r>
              <a:rPr lang="fa-IR" dirty="0"/>
              <a:t>آنمی آپلاستیک و بارداری</a:t>
            </a:r>
            <a:endParaRPr lang="en-US" dirty="0"/>
          </a:p>
        </p:txBody>
      </p:sp>
      <p:sp>
        <p:nvSpPr>
          <p:cNvPr id="129027" name="Rectangle 3"/>
          <p:cNvSpPr>
            <a:spLocks noGrp="1" noChangeArrowheads="1"/>
          </p:cNvSpPr>
          <p:nvPr>
            <p:ph type="body" idx="1"/>
          </p:nvPr>
        </p:nvSpPr>
        <p:spPr/>
        <p:txBody>
          <a:bodyPr/>
          <a:lstStyle/>
          <a:p>
            <a:r>
              <a:rPr lang="fa-IR" sz="2800" dirty="0"/>
              <a:t>دو خطر بزرگ زنان باردار مبتلا خونریزی و عفونت است. </a:t>
            </a:r>
          </a:p>
          <a:p>
            <a:r>
              <a:rPr lang="fa-IR" sz="2800" dirty="0"/>
              <a:t>موثرترین درمان پیوند مغز استخوان یا پیوند سلول ریشه ای است. </a:t>
            </a:r>
          </a:p>
          <a:p>
            <a:r>
              <a:rPr lang="fa-IR" sz="2800" dirty="0"/>
              <a:t>در صورت عفونت درمان باید سریعا انجام شود. </a:t>
            </a:r>
          </a:p>
          <a:p>
            <a:r>
              <a:rPr lang="fa-IR" sz="2800" dirty="0"/>
              <a:t>زایمان واژینال برای به حداقل رساندن انسزیونها و پارگیها انجام می شود و اگر پس از زایمان تحریک رحم به منظور انقباض شدید انجام گردد خونریزی کاهش خواهد یافت. </a:t>
            </a:r>
          </a:p>
          <a:p>
            <a:r>
              <a:rPr lang="fa-IR" sz="2800" dirty="0"/>
              <a:t>پس از پیوند مغز استخوان باید تا چند ماه درمانگر ایمنوساپرس انجام شود. بارداری خطر پس زدن پیوند را افزایش می دهد . میزان زایمان پره ترم و هیپرتانسیون نیز افزایش می یابد .  </a:t>
            </a:r>
            <a:endParaRPr 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fa-IR" dirty="0"/>
              <a:t>درمان کلاسهای یک و دو </a:t>
            </a:r>
            <a:endParaRPr lang="en-US" dirty="0"/>
          </a:p>
        </p:txBody>
      </p:sp>
      <p:sp>
        <p:nvSpPr>
          <p:cNvPr id="13315" name="Rectangle 3"/>
          <p:cNvSpPr>
            <a:spLocks noGrp="1" noChangeArrowheads="1"/>
          </p:cNvSpPr>
          <p:nvPr>
            <p:ph type="body" idx="1"/>
          </p:nvPr>
        </p:nvSpPr>
        <p:spPr/>
        <p:txBody>
          <a:bodyPr/>
          <a:lstStyle/>
          <a:p>
            <a:pPr>
              <a:lnSpc>
                <a:spcPct val="90000"/>
              </a:lnSpc>
            </a:pPr>
            <a:r>
              <a:rPr lang="fa-IR" dirty="0"/>
              <a:t>بجز موارد نادر در زنان کلاس یک و اکثر زنان کلاس دو بارداری را بدون موربیدیته سپری می کنند . </a:t>
            </a:r>
          </a:p>
          <a:p>
            <a:pPr>
              <a:lnSpc>
                <a:spcPct val="90000"/>
              </a:lnSpc>
            </a:pPr>
            <a:r>
              <a:rPr lang="fa-IR" dirty="0"/>
              <a:t>ثابت شده که عفونت عامل مهمی در تسریع نارسایی قلبی است . </a:t>
            </a:r>
          </a:p>
          <a:p>
            <a:pPr>
              <a:lnSpc>
                <a:spcPct val="90000"/>
              </a:lnSpc>
            </a:pPr>
            <a:r>
              <a:rPr lang="fa-IR" dirty="0"/>
              <a:t>استعمال دخانیات به دلیل آثار قلبی و مستعد کردن بیمار به عفونتهای تنفس ممنوع است . </a:t>
            </a:r>
          </a:p>
          <a:p>
            <a:pPr>
              <a:lnSpc>
                <a:spcPct val="90000"/>
              </a:lnSpc>
            </a:pPr>
            <a:r>
              <a:rPr lang="fa-IR" dirty="0"/>
              <a:t>نارسایی قلبی به تدریج شروع می شود . در اکثر موارد اولین نشانه هشداردهنده رالهای پایدار قاعده ای هستند که معمولا همراه با سرفه های شبانه رخ می دهد . </a:t>
            </a:r>
            <a:endParaRPr lang="en-US" dirty="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r>
              <a:rPr lang="fa-IR" dirty="0"/>
              <a:t>هموگلوبینوپاتیهای سلول داسی </a:t>
            </a:r>
            <a:endParaRPr lang="en-US" dirty="0"/>
          </a:p>
        </p:txBody>
      </p:sp>
      <p:sp>
        <p:nvSpPr>
          <p:cNvPr id="130051" name="Rectangle 3"/>
          <p:cNvSpPr>
            <a:spLocks noGrp="1" noChangeArrowheads="1"/>
          </p:cNvSpPr>
          <p:nvPr>
            <p:ph type="body" idx="1"/>
          </p:nvPr>
        </p:nvSpPr>
        <p:spPr/>
        <p:txBody>
          <a:bodyPr/>
          <a:lstStyle/>
          <a:p>
            <a:r>
              <a:rPr lang="fa-IR" dirty="0"/>
              <a:t>هموگلوبین داسی(هموگلوبین </a:t>
            </a:r>
            <a:r>
              <a:rPr lang="en-US" dirty="0"/>
              <a:t>S</a:t>
            </a:r>
            <a:r>
              <a:rPr lang="fa-IR" dirty="0"/>
              <a:t>) در اثر یک جانشینی منفرد در زنجیره بتا به صورت جایگزین شدن والین به جای اسید گلوتامیک به وجود می آید . </a:t>
            </a:r>
          </a:p>
          <a:p>
            <a:r>
              <a:rPr lang="fa-IR" dirty="0"/>
              <a:t>انواع آن عبارتند از : آنمی سلول داسی ( بیماری</a:t>
            </a:r>
            <a:r>
              <a:rPr lang="en-US" dirty="0"/>
              <a:t>SS</a:t>
            </a:r>
            <a:r>
              <a:rPr lang="fa-IR" dirty="0"/>
              <a:t>)،سلول داسی-هموگلوبین</a:t>
            </a:r>
            <a:r>
              <a:rPr lang="en-US" dirty="0"/>
              <a:t>C</a:t>
            </a:r>
            <a:r>
              <a:rPr lang="fa-IR" dirty="0"/>
              <a:t>(بیماری</a:t>
            </a:r>
            <a:r>
              <a:rPr lang="en-US" dirty="0"/>
              <a:t>SC</a:t>
            </a:r>
            <a:r>
              <a:rPr lang="fa-IR" dirty="0"/>
              <a:t>)و سلول داسی-بتا تالاسمی</a:t>
            </a:r>
          </a:p>
          <a:p>
            <a:r>
              <a:rPr lang="fa-IR" dirty="0"/>
              <a:t>میزان مورتالیته و موربیدیته مادر و میزان سقط و مرگ و میر پری ناتال در این بیماران افزایش می یابد. </a:t>
            </a:r>
            <a:endParaRPr lang="en-US" dirty="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endParaRPr lang="en-US" dirty="0"/>
          </a:p>
        </p:txBody>
      </p:sp>
      <p:sp>
        <p:nvSpPr>
          <p:cNvPr id="131075" name="Rectangle 3"/>
          <p:cNvSpPr>
            <a:spLocks noGrp="1" noChangeArrowheads="1"/>
          </p:cNvSpPr>
          <p:nvPr>
            <p:ph type="body" idx="1"/>
          </p:nvPr>
        </p:nvSpPr>
        <p:spPr/>
        <p:txBody>
          <a:bodyPr/>
          <a:lstStyle/>
          <a:p>
            <a:pPr>
              <a:lnSpc>
                <a:spcPct val="90000"/>
              </a:lnSpc>
            </a:pPr>
            <a:r>
              <a:rPr lang="fa-IR" sz="2800" dirty="0"/>
              <a:t>پاتوفیزیولوژی: گلبولهای قرمز دارای هموگلوبین</a:t>
            </a:r>
            <a:r>
              <a:rPr lang="en-US" sz="2800" dirty="0"/>
              <a:t>S</a:t>
            </a:r>
            <a:r>
              <a:rPr lang="fa-IR" sz="2800" dirty="0"/>
              <a:t> هنگامی که داکسیژنه می شوند و هموگلوبین آنها تجمع پیدا می کند دستخوش داسی شدن قرار میگیرند . داسی شدن و غیر داسی شدن مداوم به غشای گلبول آسیب وارد می کند و سلولها ممکن است به صورت غیر قابل برگشت داسی شوند. </a:t>
            </a:r>
          </a:p>
          <a:p>
            <a:pPr>
              <a:lnSpc>
                <a:spcPct val="90000"/>
              </a:lnSpc>
            </a:pPr>
            <a:r>
              <a:rPr lang="fa-IR" sz="2800" dirty="0"/>
              <a:t>از دیدگاه بالینی نشانه اصلی حملات داسی شدن دوره هایی است که در خلال آنها ایسکمی و انفارکتوس در اعضای مختلف رخ می دهد . این تغییرات سبب پیدایش علایم می شوند که برجسته ترین آنها درد است. علایم بالینی ایجاد شده را بحران داسی می نامند . </a:t>
            </a:r>
          </a:p>
          <a:p>
            <a:pPr>
              <a:lnSpc>
                <a:spcPct val="90000"/>
              </a:lnSpc>
            </a:pPr>
            <a:r>
              <a:rPr lang="fa-IR" sz="2800" dirty="0"/>
              <a:t>تغییرات مزمن و حاد ناشی از داسی شدن عبارتند از : استئونکروزسر فمور،تغیرات مولاری کلیه،اسپلنومگالی </a:t>
            </a:r>
            <a:endParaRPr lang="en-US" sz="2800" dirty="0"/>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lstStyle/>
          <a:p>
            <a:endParaRPr lang="en-US" dirty="0"/>
          </a:p>
        </p:txBody>
      </p:sp>
      <p:sp>
        <p:nvSpPr>
          <p:cNvPr id="132099" name="Rectangle 3"/>
          <p:cNvSpPr>
            <a:spLocks noGrp="1" noChangeArrowheads="1"/>
          </p:cNvSpPr>
          <p:nvPr>
            <p:ph type="body" idx="1"/>
          </p:nvPr>
        </p:nvSpPr>
        <p:spPr/>
        <p:txBody>
          <a:bodyPr/>
          <a:lstStyle/>
          <a:p>
            <a:r>
              <a:rPr lang="fa-IR" dirty="0"/>
              <a:t>بارداری و سندروم داسی شکل : نکروز ایسکمیک اعضای متعدد به ویژه مغز استخوان که سبب بروز درد شدید می شود شیوع بیشتری دارد و عفونتها و عوارض ریوی شایعتر است. </a:t>
            </a:r>
          </a:p>
          <a:p>
            <a:r>
              <a:rPr lang="fa-IR" dirty="0"/>
              <a:t>بیش از یک سوم بارداریها در زنان مبتلا به سندرومهای داسی شکل با سقط،مرده زایی یا مرگ نوزاد خاتمه می یابد. </a:t>
            </a:r>
            <a:endParaRPr lang="en-US" dirty="0"/>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lstStyle/>
          <a:p>
            <a:endParaRPr lang="en-US" dirty="0"/>
          </a:p>
        </p:txBody>
      </p:sp>
      <p:sp>
        <p:nvSpPr>
          <p:cNvPr id="133123" name="Rectangle 3"/>
          <p:cNvSpPr>
            <a:spLocks noGrp="1" noChangeArrowheads="1"/>
          </p:cNvSpPr>
          <p:nvPr>
            <p:ph type="body" idx="1"/>
          </p:nvPr>
        </p:nvSpPr>
        <p:spPr/>
        <p:txBody>
          <a:bodyPr/>
          <a:lstStyle/>
          <a:p>
            <a:r>
              <a:rPr lang="fa-IR" dirty="0"/>
              <a:t>هموگلوبین </a:t>
            </a:r>
            <a:r>
              <a:rPr lang="en-US" dirty="0"/>
              <a:t>SC</a:t>
            </a:r>
            <a:r>
              <a:rPr lang="fa-IR" dirty="0"/>
              <a:t> : در زنان غیر باردار موربیدیته و مرگ و میر ناشی از بیماری سلول داسی-هموگلوبین </a:t>
            </a:r>
            <a:r>
              <a:rPr lang="en-US" dirty="0"/>
              <a:t>C</a:t>
            </a:r>
            <a:r>
              <a:rPr lang="fa-IR" dirty="0"/>
              <a:t> به مراتب کمتر از موربیدیته و مرگ و میر کم خونی سلول داسی است. </a:t>
            </a:r>
          </a:p>
          <a:p>
            <a:r>
              <a:rPr lang="fa-IR" dirty="0"/>
              <a:t>در خلال بارداری و نفاس حملات درد استخوانی شدید و دوره های آمبولیزاسیون و انفارکتوس ریوی شیوع بیشتری پیدا می کند . </a:t>
            </a:r>
            <a:endParaRPr lang="en-US" dirty="0"/>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endParaRPr lang="en-US" dirty="0"/>
          </a:p>
        </p:txBody>
      </p:sp>
      <p:sp>
        <p:nvSpPr>
          <p:cNvPr id="134147" name="Rectangle 3"/>
          <p:cNvSpPr>
            <a:spLocks noGrp="1" noChangeArrowheads="1"/>
          </p:cNvSpPr>
          <p:nvPr>
            <p:ph type="body" idx="1"/>
          </p:nvPr>
        </p:nvSpPr>
        <p:spPr/>
        <p:txBody>
          <a:bodyPr/>
          <a:lstStyle/>
          <a:p>
            <a:pPr>
              <a:lnSpc>
                <a:spcPct val="90000"/>
              </a:lnSpc>
            </a:pPr>
            <a:r>
              <a:rPr lang="fa-IR" sz="2400" dirty="0"/>
              <a:t>درمان سندرومهای داسی : </a:t>
            </a:r>
          </a:p>
          <a:p>
            <a:pPr>
              <a:lnSpc>
                <a:spcPct val="90000"/>
              </a:lnSpc>
            </a:pPr>
            <a:r>
              <a:rPr lang="fa-IR" sz="2400" dirty="0"/>
              <a:t>درمان کافی زنان باردار مبتلا به کم خونی سلول داسی یا سایر هموگلوبینوپاتیها سلول داسی  مستلزم نظارت دقیق و بررسی علایم ،یافته های فیزیکی و مطالعات آزمایشگاهی است. </a:t>
            </a:r>
          </a:p>
          <a:p>
            <a:pPr>
              <a:lnSpc>
                <a:spcPct val="90000"/>
              </a:lnSpc>
            </a:pPr>
            <a:r>
              <a:rPr lang="fa-IR" sz="2400" dirty="0"/>
              <a:t>در صورت فقدان عفونت یا کمبود تغذیه ای معمولا غلظت هموگلوبین به کمتر از 7 گرم در لیتر نمی رسد. </a:t>
            </a:r>
          </a:p>
          <a:p>
            <a:pPr>
              <a:lnSpc>
                <a:spcPct val="90000"/>
              </a:lnSpc>
            </a:pPr>
            <a:r>
              <a:rPr lang="fa-IR" sz="2400" dirty="0"/>
              <a:t>در این بارداریها نیاز به اسید فولیک افزایش دارد و باید به میزان 1 میلی گرم در روز تجویز شود. </a:t>
            </a:r>
          </a:p>
          <a:p>
            <a:pPr>
              <a:lnSpc>
                <a:spcPct val="90000"/>
              </a:lnSpc>
            </a:pPr>
            <a:r>
              <a:rPr lang="fa-IR" sz="2400" dirty="0"/>
              <a:t>تشخیص افتراقی باید با </a:t>
            </a:r>
            <a:r>
              <a:rPr lang="en-US" sz="2400" dirty="0"/>
              <a:t>EP</a:t>
            </a:r>
            <a:r>
              <a:rPr lang="fa-IR" sz="2400" dirty="0"/>
              <a:t> ، دکولمان ، پیلونفریت ، آپاندیسیت،کله سیستیت یا سایر مشکلاتی که می تواند باعث درد ، کم خونی یا هر دو شود مد نظر باشد . </a:t>
            </a:r>
          </a:p>
          <a:p>
            <a:pPr>
              <a:lnSpc>
                <a:spcPct val="90000"/>
              </a:lnSpc>
            </a:pPr>
            <a:r>
              <a:rPr lang="fa-IR" sz="2400" dirty="0"/>
              <a:t>اصطلاح بحران داسی باید فقط پس از رد کردن سایر علل احتمالی درد،تب یا کاهش غلظت هموگلوبین به کار رود.  </a:t>
            </a:r>
            <a:endParaRPr lang="en-US" sz="2400" dirty="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p:txBody>
          <a:bodyPr/>
          <a:lstStyle/>
          <a:p>
            <a:endParaRPr lang="en-US" dirty="0"/>
          </a:p>
        </p:txBody>
      </p:sp>
      <p:sp>
        <p:nvSpPr>
          <p:cNvPr id="135171" name="Rectangle 3"/>
          <p:cNvSpPr>
            <a:spLocks noGrp="1" noChangeArrowheads="1"/>
          </p:cNvSpPr>
          <p:nvPr>
            <p:ph type="body" idx="1"/>
          </p:nvPr>
        </p:nvSpPr>
        <p:spPr/>
        <p:txBody>
          <a:bodyPr/>
          <a:lstStyle/>
          <a:p>
            <a:pPr>
              <a:lnSpc>
                <a:spcPct val="90000"/>
              </a:lnSpc>
            </a:pPr>
            <a:r>
              <a:rPr lang="fa-IR" sz="2800" dirty="0"/>
              <a:t>علت درد احتباس چشمگیر اریتروسیتهای داسی و بروز انفارکتوس به ویژه در اواخر بارداری ،در طی لیبر و زایمان و اواخر دوره نفاس می باشد. </a:t>
            </a:r>
          </a:p>
          <a:p>
            <a:pPr>
              <a:lnSpc>
                <a:spcPct val="90000"/>
              </a:lnSpc>
            </a:pPr>
            <a:r>
              <a:rPr lang="fa-IR" sz="2800" dirty="0"/>
              <a:t>در زنان باردار مبتلا باکتریوری مخفی و پیلونفریت حاد به طور چشمگیر افزایش می یابد. </a:t>
            </a:r>
          </a:p>
          <a:p>
            <a:pPr>
              <a:lnSpc>
                <a:spcPct val="90000"/>
              </a:lnSpc>
            </a:pPr>
            <a:r>
              <a:rPr lang="fa-IR" sz="2800" dirty="0"/>
              <a:t>تجویز واکسن پنوموکوک و هموفیلوس آنفولانزای نوع </a:t>
            </a:r>
            <a:r>
              <a:rPr lang="en-US" sz="2800" dirty="0"/>
              <a:t>B</a:t>
            </a:r>
            <a:r>
              <a:rPr lang="fa-IR" sz="2800" dirty="0"/>
              <a:t> در این افراد توصیه شده است. </a:t>
            </a:r>
          </a:p>
          <a:p>
            <a:pPr>
              <a:lnSpc>
                <a:spcPct val="90000"/>
              </a:lnSpc>
            </a:pPr>
            <a:r>
              <a:rPr lang="fa-IR" sz="2800" dirty="0"/>
              <a:t>این زنان تغییرات ناشی از بارداری را بدون بروز مشکل تحمل می کنند اما هنگامی که عوارضی مانند پره اکلامپسی شدید یا عفونت وخیم رخ دهد ممکن است نارسایی بطنی به وجود آید .  </a:t>
            </a:r>
            <a:endParaRPr lang="en-US" sz="2800" dirty="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p:txBody>
          <a:bodyPr/>
          <a:lstStyle/>
          <a:p>
            <a:endParaRPr lang="en-US" dirty="0"/>
          </a:p>
        </p:txBody>
      </p:sp>
      <p:sp>
        <p:nvSpPr>
          <p:cNvPr id="136195" name="Rectangle 3"/>
          <p:cNvSpPr>
            <a:spLocks noGrp="1" noChangeArrowheads="1"/>
          </p:cNvSpPr>
          <p:nvPr>
            <p:ph type="body" idx="1"/>
          </p:nvPr>
        </p:nvSpPr>
        <p:spPr/>
        <p:txBody>
          <a:bodyPr/>
          <a:lstStyle/>
          <a:p>
            <a:pPr>
              <a:lnSpc>
                <a:spcPct val="80000"/>
              </a:lnSpc>
            </a:pPr>
            <a:r>
              <a:rPr lang="fa-IR" sz="2400" dirty="0"/>
              <a:t>بررسی سلامت جنین : به علت بروز </a:t>
            </a:r>
            <a:r>
              <a:rPr lang="en-US" sz="2400" dirty="0"/>
              <a:t>IUGR</a:t>
            </a:r>
            <a:r>
              <a:rPr lang="fa-IR" sz="2400" dirty="0"/>
              <a:t> و مرگ و میر پری ناتال بررسی سریال جنین ضرورت دارد . </a:t>
            </a:r>
          </a:p>
          <a:p>
            <a:pPr>
              <a:lnSpc>
                <a:spcPct val="80000"/>
              </a:lnSpc>
            </a:pPr>
            <a:r>
              <a:rPr lang="fa-IR" sz="2400" dirty="0"/>
              <a:t>نظارت هفتگی بر جنین از هفته 34-32 توصیه شده است. </a:t>
            </a:r>
          </a:p>
          <a:p>
            <a:pPr>
              <a:lnSpc>
                <a:spcPct val="80000"/>
              </a:lnSpc>
            </a:pPr>
            <a:r>
              <a:rPr lang="fa-IR" sz="2400" dirty="0"/>
              <a:t>سونو سریال به منظور پایش رشد جنین و حجم مایع </a:t>
            </a:r>
            <a:r>
              <a:rPr lang="en-US" sz="2400" dirty="0"/>
              <a:t>AF</a:t>
            </a:r>
            <a:r>
              <a:rPr lang="fa-IR" sz="2400" dirty="0"/>
              <a:t> انجام می شود. </a:t>
            </a:r>
          </a:p>
          <a:p>
            <a:pPr>
              <a:lnSpc>
                <a:spcPct val="80000"/>
              </a:lnSpc>
            </a:pPr>
            <a:r>
              <a:rPr lang="fa-IR" sz="2400" dirty="0"/>
              <a:t>زایمان : لیبر و زایمان در این بیماران باید به طریق بیماران قلبی اداره شود. زن باید راحت نگه داشته شود اما نباید تسکین بیش از حد انجام شودو بی حسی اپیدورال روش مطلوب برای لیبر و زایمان است. خون سازگار باید در دسترس باشد. در صورت سزارین باید از ترانسفوزیون اریتروسیتهای متراکم استفاده شود. </a:t>
            </a:r>
          </a:p>
          <a:p>
            <a:pPr>
              <a:lnSpc>
                <a:spcPct val="80000"/>
              </a:lnSpc>
            </a:pPr>
            <a:r>
              <a:rPr lang="fa-IR" sz="2400" dirty="0"/>
              <a:t>روش جلوگیری : </a:t>
            </a:r>
            <a:r>
              <a:rPr lang="en-US" sz="2400" dirty="0"/>
              <a:t>OCP</a:t>
            </a:r>
            <a:r>
              <a:rPr lang="fa-IR" sz="2400" dirty="0"/>
              <a:t> به دلیل آثار عروقی و ترومبوتیک توصیه نمیشود. </a:t>
            </a:r>
            <a:r>
              <a:rPr lang="en-US" sz="2400" dirty="0"/>
              <a:t>IUD</a:t>
            </a:r>
            <a:r>
              <a:rPr lang="fa-IR" sz="2400" dirty="0"/>
              <a:t> به دلیل احتمال عفونت ممنوع است. </a:t>
            </a:r>
            <a:r>
              <a:rPr lang="en-US" sz="2400" dirty="0"/>
              <a:t>TL</a:t>
            </a:r>
            <a:r>
              <a:rPr lang="fa-IR" sz="2400" dirty="0"/>
              <a:t> یکی از گزینه های مطرح است. </a:t>
            </a:r>
          </a:p>
          <a:p>
            <a:pPr>
              <a:lnSpc>
                <a:spcPct val="80000"/>
              </a:lnSpc>
            </a:pPr>
            <a:r>
              <a:rPr lang="fa-IR" sz="2400" dirty="0"/>
              <a:t>چون پروژسترون از بحران سلول داسی جلوگیری می کند بنابراین می توان از دوز کم پروژسترون خوراکی یا ایمپلنتها استفاده کرد. </a:t>
            </a:r>
            <a:endParaRPr lang="en-US" sz="2400" dirty="0"/>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lstStyle/>
          <a:p>
            <a:endParaRPr lang="en-US" dirty="0"/>
          </a:p>
        </p:txBody>
      </p:sp>
      <p:sp>
        <p:nvSpPr>
          <p:cNvPr id="137219" name="Rectangle 3"/>
          <p:cNvSpPr>
            <a:spLocks noGrp="1" noChangeArrowheads="1"/>
          </p:cNvSpPr>
          <p:nvPr>
            <p:ph type="body" idx="1"/>
          </p:nvPr>
        </p:nvSpPr>
        <p:spPr/>
        <p:txBody>
          <a:bodyPr/>
          <a:lstStyle/>
          <a:p>
            <a:pPr>
              <a:lnSpc>
                <a:spcPct val="90000"/>
              </a:lnSpc>
            </a:pPr>
            <a:r>
              <a:rPr lang="fa-IR" sz="2800" dirty="0"/>
              <a:t>هموگلوبین </a:t>
            </a:r>
            <a:r>
              <a:rPr lang="en-US" sz="2800" dirty="0"/>
              <a:t>C</a:t>
            </a:r>
            <a:r>
              <a:rPr lang="fa-IR" sz="2800" dirty="0"/>
              <a:t> و تالاسمی بتا: این بیماری از جانشینی لیزین به جای اسید گلوتامیک در موقعیت 6 ناشی می شود. </a:t>
            </a:r>
          </a:p>
          <a:p>
            <a:pPr>
              <a:lnSpc>
                <a:spcPct val="90000"/>
              </a:lnSpc>
            </a:pPr>
            <a:r>
              <a:rPr lang="fa-IR" sz="2800" dirty="0"/>
              <a:t>پیامد بارداری با جمعیت عادی تفاوت چندانی ندارد . </a:t>
            </a:r>
          </a:p>
          <a:p>
            <a:pPr>
              <a:lnSpc>
                <a:spcPct val="90000"/>
              </a:lnSpc>
            </a:pPr>
            <a:r>
              <a:rPr lang="fa-IR" sz="2800" dirty="0"/>
              <a:t>تجویز آهن و اسید فولیک ارزشمند است. </a:t>
            </a:r>
          </a:p>
          <a:p>
            <a:pPr>
              <a:lnSpc>
                <a:spcPct val="90000"/>
              </a:lnSpc>
            </a:pPr>
            <a:r>
              <a:rPr lang="fa-IR" sz="2800" dirty="0"/>
              <a:t>هموگلوبین </a:t>
            </a:r>
            <a:r>
              <a:rPr lang="en-US" sz="2800" dirty="0"/>
              <a:t>E</a:t>
            </a:r>
            <a:r>
              <a:rPr lang="fa-IR" sz="2800" dirty="0"/>
              <a:t>: این بیماری از جانشینی لیزین به جای اسید گلوتامیک در موقعیت 26 ناشی می شود. </a:t>
            </a:r>
          </a:p>
          <a:p>
            <a:pPr>
              <a:lnSpc>
                <a:spcPct val="90000"/>
              </a:lnSpc>
            </a:pPr>
            <a:r>
              <a:rPr lang="fa-IR" sz="2800" dirty="0"/>
              <a:t>این بیماری نیز منجر به پیامد بد بارداری نمی شود. </a:t>
            </a:r>
          </a:p>
          <a:p>
            <a:pPr>
              <a:lnSpc>
                <a:spcPct val="90000"/>
              </a:lnSpc>
            </a:pPr>
            <a:r>
              <a:rPr lang="fa-IR" sz="2800" dirty="0"/>
              <a:t>تشخیص پره ناتال : با استفاده از واکنش زنجیره پلیمراز تشخیص آسان است . </a:t>
            </a:r>
            <a:r>
              <a:rPr lang="en-US" sz="2800" dirty="0"/>
              <a:t>DNA</a:t>
            </a:r>
            <a:r>
              <a:rPr lang="fa-IR" sz="2800" dirty="0"/>
              <a:t> مورد استفاده را می توان از طریق آمینیوسنتز یا کوریوسنتز تهیه کرد . </a:t>
            </a:r>
            <a:endParaRPr lang="en-US" sz="2800" dirty="0"/>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p:txBody>
          <a:bodyPr/>
          <a:lstStyle/>
          <a:p>
            <a:r>
              <a:rPr lang="fa-IR" dirty="0"/>
              <a:t>تالاسمیها</a:t>
            </a:r>
            <a:endParaRPr lang="en-US" dirty="0"/>
          </a:p>
        </p:txBody>
      </p:sp>
      <p:sp>
        <p:nvSpPr>
          <p:cNvPr id="138243" name="Rectangle 3"/>
          <p:cNvSpPr>
            <a:spLocks noGrp="1" noChangeArrowheads="1"/>
          </p:cNvSpPr>
          <p:nvPr>
            <p:ph type="body" idx="1"/>
          </p:nvPr>
        </p:nvSpPr>
        <p:spPr/>
        <p:txBody>
          <a:bodyPr/>
          <a:lstStyle/>
          <a:p>
            <a:r>
              <a:rPr lang="fa-IR" dirty="0"/>
              <a:t>تالاسمیها که نوعی هموگلوبینوپاتی ژنتیکی هستند با اختلال تولید یک یا چند زنجیره پپتیدی طبیعی گلوبین مشخص می شود. </a:t>
            </a:r>
          </a:p>
          <a:p>
            <a:r>
              <a:rPr lang="fa-IR" dirty="0"/>
              <a:t>دو نوع اصلی تالاسمیها شامل اختلال تولید زنجیره های پپتیدی آلفا یا بتا هستند . </a:t>
            </a:r>
            <a:endParaRPr lang="en-US" dirty="0"/>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r>
              <a:rPr lang="fa-IR" dirty="0"/>
              <a:t>تالاسمی آلفا</a:t>
            </a:r>
            <a:endParaRPr lang="en-US" dirty="0"/>
          </a:p>
        </p:txBody>
      </p:sp>
      <p:sp>
        <p:nvSpPr>
          <p:cNvPr id="139267" name="Rectangle 3"/>
          <p:cNvSpPr>
            <a:spLocks noGrp="1" noChangeArrowheads="1"/>
          </p:cNvSpPr>
          <p:nvPr>
            <p:ph type="body" idx="1"/>
          </p:nvPr>
        </p:nvSpPr>
        <p:spPr/>
        <p:txBody>
          <a:bodyPr/>
          <a:lstStyle/>
          <a:p>
            <a:pPr>
              <a:lnSpc>
                <a:spcPct val="90000"/>
              </a:lnSpc>
            </a:pPr>
            <a:r>
              <a:rPr lang="fa-IR" sz="2800" dirty="0"/>
              <a:t>چون دو ژن برای گلوبین آلفا وجود دارد چهار سندروم بالینی شناخته شده است. </a:t>
            </a:r>
          </a:p>
          <a:p>
            <a:pPr>
              <a:lnSpc>
                <a:spcPct val="90000"/>
              </a:lnSpc>
            </a:pPr>
            <a:r>
              <a:rPr lang="fa-IR" sz="2800" dirty="0"/>
              <a:t>در غیاب زنجیره های آلفا هموگلوبین بارت و </a:t>
            </a:r>
            <a:r>
              <a:rPr lang="en-US" sz="2800" dirty="0"/>
              <a:t>H</a:t>
            </a:r>
            <a:r>
              <a:rPr lang="fa-IR" sz="2800" dirty="0"/>
              <a:t> به عنوان تترامرهای غیر طبیعی ایجاد می شود. در هموگلوبین بارت تمایل اتصالی به اکسیژن آشکارا افزایش می یابد . جنین در داخل رحم و یا مدت کمی بعد از تولد میمیرد و ویژگیهای بالینی تیپیک  هیدروپس غیر ایمیون را نشان می دهد . </a:t>
            </a:r>
          </a:p>
          <a:p>
            <a:pPr>
              <a:lnSpc>
                <a:spcPct val="90000"/>
              </a:lnSpc>
            </a:pPr>
            <a:r>
              <a:rPr lang="fa-IR" sz="2800" dirty="0"/>
              <a:t>در صورتیکه تنها یک ژن آلفا باقی بماند به این بیماری هموگلوبین </a:t>
            </a:r>
            <a:r>
              <a:rPr lang="en-US" sz="2800" dirty="0"/>
              <a:t>H</a:t>
            </a:r>
            <a:r>
              <a:rPr lang="fa-IR" sz="2800" dirty="0"/>
              <a:t> گفته می شود که با زندگی خارج رحمی سازگار است. گلبولهاب قرمز طبیعی در بدو تولد حاوی مخلوطی از هموگلوبین بارت ،هموگلوبین </a:t>
            </a:r>
            <a:r>
              <a:rPr lang="en-US" sz="2800" dirty="0"/>
              <a:t>H</a:t>
            </a:r>
            <a:r>
              <a:rPr lang="fa-IR" sz="2800" dirty="0"/>
              <a:t> و </a:t>
            </a:r>
            <a:r>
              <a:rPr lang="en-US" sz="2800" dirty="0"/>
              <a:t>A</a:t>
            </a:r>
            <a:r>
              <a:rPr lang="fa-IR" sz="2800" dirty="0"/>
              <a:t> هستند . نوزاد در ابتدا خوب به نظر می رسد اما سپس دچار کم خونی همولیتیک می شود. در این زنان معمولا کم خونی حین بارداری تشدید می یابد .  </a:t>
            </a:r>
            <a:endParaRPr lang="en-US"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endParaRPr lang="en-US" dirty="0"/>
          </a:p>
        </p:txBody>
      </p:sp>
      <p:sp>
        <p:nvSpPr>
          <p:cNvPr id="14339" name="Rectangle 3"/>
          <p:cNvSpPr>
            <a:spLocks noGrp="1" noChangeArrowheads="1"/>
          </p:cNvSpPr>
          <p:nvPr>
            <p:ph type="body" idx="1"/>
          </p:nvPr>
        </p:nvSpPr>
        <p:spPr/>
        <p:txBody>
          <a:bodyPr/>
          <a:lstStyle/>
          <a:p>
            <a:pPr>
              <a:lnSpc>
                <a:spcPct val="90000"/>
              </a:lnSpc>
            </a:pPr>
            <a:r>
              <a:rPr lang="fa-IR" dirty="0"/>
              <a:t>لیبر وزایمان : در صورت فقدان اندیکاسیون مامایی برای زایمان سزارین زایمان واژینال انجام می شود . </a:t>
            </a:r>
          </a:p>
          <a:p>
            <a:pPr>
              <a:lnSpc>
                <a:spcPct val="90000"/>
              </a:lnSpc>
            </a:pPr>
            <a:r>
              <a:rPr lang="fa-IR" dirty="0"/>
              <a:t>در اغلب موارد بی حسی اپی دورال مداوم توصیه می شود. </a:t>
            </a:r>
          </a:p>
          <a:p>
            <a:pPr>
              <a:lnSpc>
                <a:spcPct val="90000"/>
              </a:lnSpc>
            </a:pPr>
            <a:r>
              <a:rPr lang="fa-IR" dirty="0"/>
              <a:t>باید توجه داشت که افزایش ضربان قلب به بالای 100 یا تنفس بیشتر از 24 خصوصا اگر همراه با دیسپنه باشد احتمال نارسایی قلبی را مطرح می کند . </a:t>
            </a:r>
          </a:p>
          <a:p>
            <a:pPr>
              <a:lnSpc>
                <a:spcPct val="90000"/>
              </a:lnSpc>
            </a:pPr>
            <a:r>
              <a:rPr lang="fa-IR" dirty="0"/>
              <a:t>دوره نفاس : خونریزی،آنمی،عفونت و ترومبوآمبولی پس از زایمان از عوارض بسیار جدی بیماری قلبی هستند .  </a:t>
            </a:r>
            <a:endParaRPr lang="en-US" dirty="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lstStyle/>
          <a:p>
            <a:endParaRPr lang="en-US" dirty="0"/>
          </a:p>
        </p:txBody>
      </p:sp>
      <p:sp>
        <p:nvSpPr>
          <p:cNvPr id="140291" name="Rectangle 3"/>
          <p:cNvSpPr>
            <a:spLocks noGrp="1" noChangeArrowheads="1"/>
          </p:cNvSpPr>
          <p:nvPr>
            <p:ph type="body" idx="1"/>
          </p:nvPr>
        </p:nvSpPr>
        <p:spPr/>
        <p:txBody>
          <a:bodyPr/>
          <a:lstStyle/>
          <a:p>
            <a:r>
              <a:rPr lang="fa-IR" dirty="0"/>
              <a:t>حذف دو ژن از دیدگاه بالینی سبب تالاسمی آلفای مینور می شود که با کم خونی میکروسیتی و هیپوکروم خفیف تا متوسط مشخص می گردد . </a:t>
            </a:r>
          </a:p>
          <a:p>
            <a:r>
              <a:rPr lang="fa-IR" dirty="0"/>
              <a:t>این حالت معمولا تشخیص داده نمی شود. غلظت هموگلوبین طبیعی تا اندکی پایین است. این زنان بارداری را خوب تحمل می کنند. </a:t>
            </a:r>
          </a:p>
          <a:p>
            <a:r>
              <a:rPr lang="fa-IR" dirty="0"/>
              <a:t>حذف یک ژن منفرد وضعیت حامل خاموش نامیده می شود در این افراد هیچگونه اختلال بالینی وجود ندارد . </a:t>
            </a:r>
            <a:endParaRPr lang="en-US" dirty="0"/>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r>
              <a:rPr lang="fa-IR" dirty="0"/>
              <a:t>تالاسمی بتا</a:t>
            </a:r>
            <a:endParaRPr lang="en-US" dirty="0"/>
          </a:p>
        </p:txBody>
      </p:sp>
      <p:sp>
        <p:nvSpPr>
          <p:cNvPr id="141315" name="Rectangle 3"/>
          <p:cNvSpPr>
            <a:spLocks noGrp="1" noChangeArrowheads="1"/>
          </p:cNvSpPr>
          <p:nvPr>
            <p:ph type="body" idx="1"/>
          </p:nvPr>
        </p:nvSpPr>
        <p:spPr/>
        <p:txBody>
          <a:bodyPr/>
          <a:lstStyle/>
          <a:p>
            <a:pPr>
              <a:lnSpc>
                <a:spcPct val="90000"/>
              </a:lnSpc>
            </a:pPr>
            <a:r>
              <a:rPr lang="fa-IR" sz="2400" dirty="0"/>
              <a:t>شاخص اصلی تالاسمی بتا افزایش میزان هموگلوبین </a:t>
            </a:r>
            <a:r>
              <a:rPr lang="en-US" sz="2400" dirty="0"/>
              <a:t>A2</a:t>
            </a:r>
            <a:r>
              <a:rPr lang="fa-IR" sz="2400" dirty="0"/>
              <a:t> است. </a:t>
            </a:r>
          </a:p>
          <a:p>
            <a:pPr>
              <a:lnSpc>
                <a:spcPct val="90000"/>
              </a:lnSpc>
            </a:pPr>
            <a:r>
              <a:rPr lang="fa-IR" sz="2400" dirty="0"/>
              <a:t>در موارد تیپیک تالاسمی ماژور نوزاد در هنگام تولد سالم است اما با افت میزان هموگلوبین </a:t>
            </a:r>
            <a:r>
              <a:rPr lang="en-US" sz="2400" dirty="0"/>
              <a:t>F</a:t>
            </a:r>
            <a:r>
              <a:rPr lang="fa-IR" sz="2400" dirty="0"/>
              <a:t> شیرخوار کم خون و دچار وقفه رشد می شود. زنانی که تا بزرگسالی زنده می مانند معمولا نابارور هستند . </a:t>
            </a:r>
          </a:p>
          <a:p>
            <a:pPr>
              <a:lnSpc>
                <a:spcPct val="90000"/>
              </a:lnSpc>
            </a:pPr>
            <a:r>
              <a:rPr lang="fa-IR" sz="2400" dirty="0"/>
              <a:t>در تالاسمی مینور هموگلوبین </a:t>
            </a:r>
            <a:r>
              <a:rPr lang="en-US" sz="2400" dirty="0"/>
              <a:t>A2</a:t>
            </a:r>
            <a:r>
              <a:rPr lang="fa-IR" sz="2400" dirty="0"/>
              <a:t> که  متشکل از 2 زنجیره آلفا و 2 زنجیره دلتا است به بیش از 5/3%میرسد.به طور همزمان هموگلوبین </a:t>
            </a:r>
            <a:r>
              <a:rPr lang="en-US" sz="2400" dirty="0"/>
              <a:t>F</a:t>
            </a:r>
            <a:r>
              <a:rPr lang="fa-IR" sz="2400" dirty="0"/>
              <a:t> که متشکل از 2 زنجیره آلفا و 2 زنجیره گاما استمعمولا به بیش از 2% می رسد. </a:t>
            </a:r>
          </a:p>
          <a:p>
            <a:pPr>
              <a:lnSpc>
                <a:spcPct val="90000"/>
              </a:lnSpc>
            </a:pPr>
            <a:r>
              <a:rPr lang="fa-IR" sz="2400" dirty="0"/>
              <a:t>گلبولهای قرمز هیپوکروم و میکروسیتوزاند اما کم خونی خفیف است. </a:t>
            </a:r>
          </a:p>
          <a:p>
            <a:pPr>
              <a:lnSpc>
                <a:spcPct val="90000"/>
              </a:lnSpc>
            </a:pPr>
            <a:r>
              <a:rPr lang="fa-IR" sz="2400" dirty="0"/>
              <a:t>در اکثر موارد پیامد مادر و جنین رضایت بخش است.ترانسفوزیون خون به ندرت اندیکاسیون دارد. آهن و اسید فولیک با دوز 60 میلی گرم و 1 میلی گرم در روز تجویز می شود. </a:t>
            </a:r>
            <a:endParaRPr lang="en-US" sz="2400" dirty="0"/>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lstStyle/>
          <a:p>
            <a:r>
              <a:rPr lang="fa-IR" dirty="0"/>
              <a:t>پلی سایتمی</a:t>
            </a:r>
            <a:endParaRPr lang="en-US" dirty="0"/>
          </a:p>
        </p:txBody>
      </p:sp>
      <p:sp>
        <p:nvSpPr>
          <p:cNvPr id="142339" name="Rectangle 3"/>
          <p:cNvSpPr>
            <a:spLocks noGrp="1" noChangeArrowheads="1"/>
          </p:cNvSpPr>
          <p:nvPr>
            <p:ph type="body" idx="1"/>
          </p:nvPr>
        </p:nvSpPr>
        <p:spPr/>
        <p:txBody>
          <a:bodyPr/>
          <a:lstStyle/>
          <a:p>
            <a:pPr>
              <a:lnSpc>
                <a:spcPct val="90000"/>
              </a:lnSpc>
            </a:pPr>
            <a:r>
              <a:rPr lang="fa-IR" sz="2400" dirty="0"/>
              <a:t>اریتروسیتوز در خلال بارداری معمولا از نوع ثانویه و در ارتباط با هیپوکسی مزمن است که اغلب از بیماری مادرزادی قلب یا اختلال ریوی ناشی می شود. گهگاه به دنبال استعمال شدید دخانیات رخ می دهد.اگر پلی سلیتمی شدید باشد بعید است که پیامد بارداری موفقیت آمیز باشد.</a:t>
            </a:r>
          </a:p>
          <a:p>
            <a:pPr>
              <a:lnSpc>
                <a:spcPct val="90000"/>
              </a:lnSpc>
            </a:pPr>
            <a:r>
              <a:rPr lang="fa-IR" sz="2400" dirty="0"/>
              <a:t>پلی سایتمی واقعی نوعی اختلال سلول ریشه ای خونساز است که با تکثیر بیش از حد پیش سازهای اریتروئید ،میلوئید مشخص می شود. این اختلال ژنتیکی است. علایم مربوط به افزایش ویسکوزیته خون بوده و عوارض ترومبوتیک شایع است.در زنان مبتلا به پلی سایتمی واقعی احتمال از دست رفتن جنین زیاد است. </a:t>
            </a:r>
          </a:p>
          <a:p>
            <a:pPr>
              <a:lnSpc>
                <a:spcPct val="90000"/>
              </a:lnSpc>
            </a:pPr>
            <a:r>
              <a:rPr lang="fa-IR" sz="2400" dirty="0"/>
              <a:t>سنجش اریتروپویتین سرم توسط رادیوایمنواسی پلی سایتمی واقعی  (کاهش اریتروپویتین) را از پلی سایتمی ثانوی (افزایش اریتروپویتین)افتراق می دهد . </a:t>
            </a:r>
            <a:endParaRPr lang="en-US" sz="2400" dirty="0"/>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lstStyle/>
          <a:p>
            <a:r>
              <a:rPr lang="fa-IR" dirty="0"/>
              <a:t>ترومبوسیتوپنیها</a:t>
            </a:r>
            <a:endParaRPr lang="en-US" dirty="0"/>
          </a:p>
        </p:txBody>
      </p:sp>
      <p:sp>
        <p:nvSpPr>
          <p:cNvPr id="143363" name="Rectangle 3"/>
          <p:cNvSpPr>
            <a:spLocks noGrp="1" noChangeArrowheads="1"/>
          </p:cNvSpPr>
          <p:nvPr>
            <p:ph type="body" idx="1"/>
          </p:nvPr>
        </p:nvSpPr>
        <p:spPr/>
        <p:txBody>
          <a:bodyPr/>
          <a:lstStyle/>
          <a:p>
            <a:r>
              <a:rPr lang="fa-IR" dirty="0"/>
              <a:t>ترومبوسیتوپنی در بارداری ممکن است آیدیوپاتیک باشد یا ناشی از یکی از اختلالات زیر : </a:t>
            </a:r>
          </a:p>
          <a:p>
            <a:r>
              <a:rPr lang="fa-IR" dirty="0"/>
              <a:t>کم خونی همولیتیک اکتسابی،اکلامپسی یا پره اکلامپسی شدید،خونریزی زایمانی همراه با ترانسفوزیون ،کوآگولاپاتی مصرفی،سپتی سمی،لوپوس اریترماتو،آنتی بادی آنتی فسفولیپید،آنمی مگالوبلاستیک،داروها نظیرآسپیرین،عفونتهای ویروسی،آلرژیها،آنمی آپلاستیک وپرتوتابی بیش از حد. </a:t>
            </a:r>
            <a:endParaRPr lang="en-US" dirty="0"/>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r>
              <a:rPr lang="fa-IR" dirty="0"/>
              <a:t>ترومبوسیتوپنی بارداری</a:t>
            </a:r>
            <a:endParaRPr lang="en-US" dirty="0"/>
          </a:p>
        </p:txBody>
      </p:sp>
      <p:sp>
        <p:nvSpPr>
          <p:cNvPr id="144387" name="Rectangle 3"/>
          <p:cNvSpPr>
            <a:spLocks noGrp="1" noChangeArrowheads="1"/>
          </p:cNvSpPr>
          <p:nvPr>
            <p:ph type="body" idx="1"/>
          </p:nvPr>
        </p:nvSpPr>
        <p:spPr/>
        <p:txBody>
          <a:bodyPr/>
          <a:lstStyle/>
          <a:p>
            <a:pPr>
              <a:lnSpc>
                <a:spcPct val="90000"/>
              </a:lnSpc>
            </a:pPr>
            <a:r>
              <a:rPr lang="fa-IR" dirty="0"/>
              <a:t>بارداری طبیعی ممکن است با کاهش فیزیولوژیک غلظت پلاکت همراه باشد که معمولا در سه ماهه سوم آشکار می شود. </a:t>
            </a:r>
          </a:p>
          <a:p>
            <a:pPr>
              <a:lnSpc>
                <a:spcPct val="90000"/>
              </a:lnSpc>
            </a:pPr>
            <a:r>
              <a:rPr lang="fa-IR" dirty="0"/>
              <a:t>کاهش تعداد پلاکت از رقیق شدن خون و نیز به دام افتادن پلاکتها ناشی می شود. </a:t>
            </a:r>
          </a:p>
          <a:p>
            <a:pPr>
              <a:lnSpc>
                <a:spcPct val="90000"/>
              </a:lnSpc>
            </a:pPr>
            <a:r>
              <a:rPr lang="fa-IR" dirty="0"/>
              <a:t>این بیماری تشخیصی است که با رد کردن سایرتشخیصها مطرح می شود. </a:t>
            </a:r>
          </a:p>
          <a:p>
            <a:pPr>
              <a:lnSpc>
                <a:spcPct val="90000"/>
              </a:lnSpc>
            </a:pPr>
            <a:r>
              <a:rPr lang="fa-IR" dirty="0"/>
              <a:t>در صورتیکه تعداد پلاکت کمتر از 150000عدد در میکرولیتر برسد به آن ترومبوسیتوپنی می گویند.  </a:t>
            </a:r>
            <a:endParaRPr lang="en-US" dirty="0"/>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lstStyle/>
          <a:p>
            <a:r>
              <a:rPr lang="fa-IR" dirty="0"/>
              <a:t>ترومبوسیتوپنی ارثی</a:t>
            </a:r>
            <a:endParaRPr lang="en-US" dirty="0"/>
          </a:p>
        </p:txBody>
      </p:sp>
      <p:sp>
        <p:nvSpPr>
          <p:cNvPr id="145411" name="Rectangle 3"/>
          <p:cNvSpPr>
            <a:spLocks noGrp="1" noChangeArrowheads="1"/>
          </p:cNvSpPr>
          <p:nvPr>
            <p:ph type="body" idx="1"/>
          </p:nvPr>
        </p:nvSpPr>
        <p:spPr/>
        <p:txBody>
          <a:bodyPr/>
          <a:lstStyle/>
          <a:p>
            <a:pPr>
              <a:lnSpc>
                <a:spcPct val="80000"/>
              </a:lnSpc>
            </a:pPr>
            <a:r>
              <a:rPr lang="fa-IR" sz="2400" dirty="0"/>
              <a:t>سندروم برنارد-سولیر با فقدان نوعی گلیکوپروتئین غشای پلاکت و اختلال شدید عملکرد پلاکت مشخص می شود. آنتی بادیهای مادری ممکن است سبب ترومبوسیتوپنی جنین شود. </a:t>
            </a:r>
          </a:p>
          <a:p>
            <a:pPr>
              <a:lnSpc>
                <a:spcPct val="80000"/>
              </a:lnSpc>
            </a:pPr>
            <a:r>
              <a:rPr lang="en-US" sz="2400" dirty="0"/>
              <a:t>ITP</a:t>
            </a:r>
            <a:r>
              <a:rPr lang="fa-IR" sz="2400" dirty="0"/>
              <a:t> : حاصل نوعی روند ایمنی است که در آن آنتی بادیها علیه پلاکت جهت دار می شوند. پلاکت پوشیده شده توسط آنتی بادی به طور پیش از موعد در سیستم رتیکولواندوتیال به ویژه در طحال تخریب می شوند. </a:t>
            </a:r>
          </a:p>
          <a:p>
            <a:pPr>
              <a:lnSpc>
                <a:spcPct val="80000"/>
              </a:lnSpc>
            </a:pPr>
            <a:r>
              <a:rPr lang="en-US" sz="2400" dirty="0"/>
              <a:t>ITP</a:t>
            </a:r>
            <a:r>
              <a:rPr lang="fa-IR" sz="2400" dirty="0"/>
              <a:t> حاد یک بیماری دوره کودکی است که به دنبال عفونت ویروسی رخ می دهد.اکثر بیماران خودبه خود بهبود میابند. </a:t>
            </a:r>
          </a:p>
          <a:p>
            <a:pPr>
              <a:lnSpc>
                <a:spcPct val="80000"/>
              </a:lnSpc>
            </a:pPr>
            <a:r>
              <a:rPr lang="fa-IR" sz="2400" dirty="0"/>
              <a:t>در بزرگسالان </a:t>
            </a:r>
            <a:r>
              <a:rPr lang="en-US" sz="2400" dirty="0"/>
              <a:t>ITP</a:t>
            </a:r>
            <a:r>
              <a:rPr lang="fa-IR" sz="2400" dirty="0"/>
              <a:t> عمدتا نوعی بیماری مزمن زنان جوان است و به ندرت به طور خودبه خود برطرف می شود.</a:t>
            </a:r>
          </a:p>
          <a:p>
            <a:pPr>
              <a:lnSpc>
                <a:spcPct val="80000"/>
              </a:lnSpc>
            </a:pPr>
            <a:r>
              <a:rPr lang="fa-IR" sz="2400" dirty="0"/>
              <a:t>تعداد پلاکت در این بیماری از 10000تا 100000 متغیر است. </a:t>
            </a:r>
          </a:p>
          <a:p>
            <a:pPr>
              <a:lnSpc>
                <a:spcPct val="80000"/>
              </a:lnSpc>
            </a:pPr>
            <a:r>
              <a:rPr lang="fa-IR" sz="2400" dirty="0"/>
              <a:t>درمان با استروئیدها موثر است.</a:t>
            </a:r>
          </a:p>
          <a:p>
            <a:pPr>
              <a:lnSpc>
                <a:spcPct val="80000"/>
              </a:lnSpc>
            </a:pPr>
            <a:r>
              <a:rPr lang="fa-IR" sz="2400" dirty="0"/>
              <a:t>در بیمارانی که در عرض 3-2 هفته به درمان جواب ندهند یا به دوزهای بالا احتیاج دارند و در کسانی که دچار عودهای مکرر می شوند اسپلنکتومی اندیکاسیون دارد .</a:t>
            </a:r>
            <a:endParaRPr lang="en-US" sz="2400" dirty="0"/>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r>
              <a:rPr lang="en-US" dirty="0"/>
              <a:t>ITP</a:t>
            </a:r>
            <a:r>
              <a:rPr lang="fa-IR" dirty="0"/>
              <a:t> و بارداری</a:t>
            </a:r>
            <a:endParaRPr lang="en-US" dirty="0"/>
          </a:p>
        </p:txBody>
      </p:sp>
      <p:sp>
        <p:nvSpPr>
          <p:cNvPr id="146435" name="Rectangle 3"/>
          <p:cNvSpPr>
            <a:spLocks noGrp="1" noChangeArrowheads="1"/>
          </p:cNvSpPr>
          <p:nvPr>
            <p:ph type="body" idx="1"/>
          </p:nvPr>
        </p:nvSpPr>
        <p:spPr/>
        <p:txBody>
          <a:bodyPr/>
          <a:lstStyle/>
          <a:p>
            <a:pPr>
              <a:lnSpc>
                <a:spcPct val="80000"/>
              </a:lnSpc>
            </a:pPr>
            <a:r>
              <a:rPr lang="fa-IR" sz="2800" dirty="0"/>
              <a:t>شواهد نشان نمی دهد که بارداری خطر عود را در زنانی که از قبل ابتلای آنها به </a:t>
            </a:r>
            <a:r>
              <a:rPr lang="en-US" sz="2800" dirty="0"/>
              <a:t>ITP</a:t>
            </a:r>
            <a:r>
              <a:rPr lang="fa-IR" sz="2800" dirty="0"/>
              <a:t>  مشخص شده است،افزایش دهد . در زنان مبتلا به بیماری فعال نیز بارداری سبب تشدید وضعیت نمی شود. اما گاهی در زنانی که دچار رمسیون بالینی هستند در خلال بارداری دچار ترومبوسیتوپنی میشوند که هیپراستروژنمی به عنوان علت پیشنهاد شده است. </a:t>
            </a:r>
          </a:p>
          <a:p>
            <a:pPr>
              <a:lnSpc>
                <a:spcPct val="80000"/>
              </a:lnSpc>
            </a:pPr>
            <a:r>
              <a:rPr lang="fa-IR" sz="2800" dirty="0"/>
              <a:t>اگر تعداد پلاکت کمتر از 50000 باشد درمان مد نظر قرار میگیرد.</a:t>
            </a:r>
          </a:p>
          <a:p>
            <a:pPr>
              <a:lnSpc>
                <a:spcPct val="80000"/>
              </a:lnSpc>
            </a:pPr>
            <a:r>
              <a:rPr lang="fa-IR" sz="2800" dirty="0"/>
              <a:t>آنتی بادیهای </a:t>
            </a:r>
            <a:r>
              <a:rPr lang="en-US" sz="2800" dirty="0" err="1"/>
              <a:t>IgG</a:t>
            </a:r>
            <a:r>
              <a:rPr lang="fa-IR" sz="2800" dirty="0"/>
              <a:t> می توانند از جفت عبور کنند و سبب ترومبوسیتوپنی در جنین و نوزاد شود. در جنین خطر </a:t>
            </a:r>
            <a:r>
              <a:rPr lang="en-US" sz="2800" dirty="0"/>
              <a:t>IVH</a:t>
            </a:r>
            <a:r>
              <a:rPr lang="fa-IR" sz="2800" dirty="0"/>
              <a:t> در اثر لیبر و زایمان افزایش می یابد که خوشبختانه نادر استو</a:t>
            </a:r>
          </a:p>
          <a:p>
            <a:pPr>
              <a:lnSpc>
                <a:spcPct val="80000"/>
              </a:lnSpc>
            </a:pPr>
            <a:r>
              <a:rPr lang="fa-IR" sz="2800" dirty="0"/>
              <a:t>ارتباط محکمی بین تعداد پلاکت جنین و مادر وجود ندارد .  </a:t>
            </a:r>
            <a:endParaRPr lang="en-US" sz="2800" dirty="0"/>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lstStyle/>
          <a:p>
            <a:r>
              <a:rPr lang="fa-IR" dirty="0"/>
              <a:t>ترومبوسیتوز</a:t>
            </a:r>
            <a:endParaRPr lang="en-US" dirty="0"/>
          </a:p>
        </p:txBody>
      </p:sp>
      <p:sp>
        <p:nvSpPr>
          <p:cNvPr id="147459" name="Rectangle 3"/>
          <p:cNvSpPr>
            <a:spLocks noGrp="1" noChangeArrowheads="1"/>
          </p:cNvSpPr>
          <p:nvPr>
            <p:ph type="body" idx="1"/>
          </p:nvPr>
        </p:nvSpPr>
        <p:spPr/>
        <p:txBody>
          <a:bodyPr/>
          <a:lstStyle/>
          <a:p>
            <a:pPr>
              <a:lnSpc>
                <a:spcPct val="90000"/>
              </a:lnSpc>
            </a:pPr>
            <a:r>
              <a:rPr lang="fa-IR" sz="2400" dirty="0"/>
              <a:t>به افزایش پایدار تعداد پلاکت به حد بالای 450000تعریف میشود . </a:t>
            </a:r>
          </a:p>
          <a:p>
            <a:pPr>
              <a:lnSpc>
                <a:spcPct val="90000"/>
              </a:lnSpc>
            </a:pPr>
            <a:r>
              <a:rPr lang="fa-IR" sz="2400" dirty="0"/>
              <a:t>علل شایع آن عبارتست از : تومورهای بدخیم،کمبود آهن ،خونریزی،بیماری التهابی و اختلالات بافت همبند. در این اختلالات تعداد پلاکت به ندرت به بیش از 800000میرسد و پیش آگهی به بیماری زمینه ای بستگی دارد . </a:t>
            </a:r>
          </a:p>
          <a:p>
            <a:pPr>
              <a:lnSpc>
                <a:spcPct val="90000"/>
              </a:lnSpc>
            </a:pPr>
            <a:r>
              <a:rPr lang="fa-IR" sz="2400" dirty="0"/>
              <a:t>ترومبوسیتوز اساسی نوعی اختلال میلوپرولیفراتیو است که عامل اکثر موارد فزونی تعداد پلاکت به بالای یک میلیوم عدد محسوب می شود. </a:t>
            </a:r>
          </a:p>
          <a:p>
            <a:pPr>
              <a:lnSpc>
                <a:spcPct val="90000"/>
              </a:lnSpc>
            </a:pPr>
            <a:r>
              <a:rPr lang="fa-IR" sz="2400" dirty="0"/>
              <a:t>ترومبوسیتوز معمولا بدون علامت است اما ترومبوزهای شریانی و وریدی ممکن است به وجود آیند . </a:t>
            </a:r>
          </a:p>
          <a:p>
            <a:pPr>
              <a:lnSpc>
                <a:spcPct val="90000"/>
              </a:lnSpc>
            </a:pPr>
            <a:r>
              <a:rPr lang="fa-IR" sz="2400" dirty="0"/>
              <a:t>گرچه گفته می شود در بارداریهای همراه با ترومبوسیتوز احتمال سقط،انفارکتوس جفت وزایمان پره ترم افزایش می یابد احتمالا این موضوع صحت ندارد . </a:t>
            </a:r>
            <a:endParaRPr lang="en-US" sz="2400" dirty="0"/>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4" name="Rectangle 4"/>
          <p:cNvSpPr>
            <a:spLocks noGrp="1" noChangeArrowheads="1"/>
          </p:cNvSpPr>
          <p:nvPr>
            <p:ph type="title"/>
          </p:nvPr>
        </p:nvSpPr>
        <p:spPr/>
        <p:txBody>
          <a:bodyPr/>
          <a:lstStyle/>
          <a:p>
            <a:r>
              <a:rPr lang="fa-IR" dirty="0"/>
              <a:t>میکروآنژیوپاتیهای ترومبوتیک</a:t>
            </a:r>
            <a:endParaRPr lang="en-US" dirty="0"/>
          </a:p>
        </p:txBody>
      </p:sp>
      <p:sp>
        <p:nvSpPr>
          <p:cNvPr id="148485" name="Rectangle 5"/>
          <p:cNvSpPr>
            <a:spLocks noGrp="1" noChangeArrowheads="1"/>
          </p:cNvSpPr>
          <p:nvPr>
            <p:ph type="body" idx="1"/>
          </p:nvPr>
        </p:nvSpPr>
        <p:spPr/>
        <p:txBody>
          <a:bodyPr/>
          <a:lstStyle/>
          <a:p>
            <a:pPr>
              <a:lnSpc>
                <a:spcPct val="80000"/>
              </a:lnSpc>
            </a:pPr>
            <a:r>
              <a:rPr lang="fa-IR" sz="2800" dirty="0"/>
              <a:t>پورپورای ترومبوسیتوپنیک ترومبوتیک به صورت نشانه های 5 گانه ترومبوسیتوپنی،تب،اختلالات عصبی،اختلال کلیوی و کم خونی همولیتیک توصیف می شود. </a:t>
            </a:r>
          </a:p>
          <a:p>
            <a:pPr>
              <a:lnSpc>
                <a:spcPct val="80000"/>
              </a:lnSpc>
            </a:pPr>
            <a:r>
              <a:rPr lang="fa-IR" sz="2800" dirty="0"/>
              <a:t>میکروترومبوسها متشکل از ماده هیالینی ،پلاکتها و مقادیر اندک فیبرین هستند در داخل شریانچه ها و مویرگها به وجود می آیند. این تجمعات سبب ایسکمی یا انفارکتوس در اعضای مختلف می شود. </a:t>
            </a:r>
          </a:p>
          <a:p>
            <a:pPr>
              <a:lnSpc>
                <a:spcPct val="80000"/>
              </a:lnSpc>
            </a:pPr>
            <a:r>
              <a:rPr lang="fa-IR" sz="2800" dirty="0"/>
              <a:t>تظاهرات بالینی: ترومبوسیتوپنی،همولیز و اختلال متغیر عملکرد اعضا مشخص می شود. علایم نورولوژیک در 90%از بیماران وجود دارد و شامل : سردرد،اختلال هوشیاری،حملات تشنجی یا سکته مغزی هستند. </a:t>
            </a:r>
          </a:p>
          <a:p>
            <a:pPr>
              <a:lnSpc>
                <a:spcPct val="80000"/>
              </a:lnSpc>
            </a:pPr>
            <a:r>
              <a:rPr lang="fa-IR" sz="2800" dirty="0"/>
              <a:t>درمان:از طریق پلاسمافرزو ترانسفوزیون تعویضی با پلاسمای طبیعی </a:t>
            </a:r>
            <a:endParaRPr lang="en-US" sz="2800" dirty="0"/>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p:txBody>
          <a:bodyPr/>
          <a:lstStyle/>
          <a:p>
            <a:r>
              <a:rPr lang="fa-IR" dirty="0"/>
              <a:t>هموفیلیها </a:t>
            </a:r>
            <a:endParaRPr lang="en-US" dirty="0"/>
          </a:p>
        </p:txBody>
      </p:sp>
      <p:sp>
        <p:nvSpPr>
          <p:cNvPr id="149507" name="Rectangle 3"/>
          <p:cNvSpPr>
            <a:spLocks noGrp="1" noChangeArrowheads="1"/>
          </p:cNvSpPr>
          <p:nvPr>
            <p:ph type="body" idx="1"/>
          </p:nvPr>
        </p:nvSpPr>
        <p:spPr/>
        <p:txBody>
          <a:bodyPr/>
          <a:lstStyle/>
          <a:p>
            <a:pPr>
              <a:lnSpc>
                <a:spcPct val="90000"/>
              </a:lnSpc>
            </a:pPr>
            <a:r>
              <a:rPr lang="fa-IR" sz="2800" dirty="0"/>
              <a:t>هموفیلی </a:t>
            </a:r>
            <a:r>
              <a:rPr lang="en-US" sz="2800" dirty="0"/>
              <a:t>A</a:t>
            </a:r>
            <a:r>
              <a:rPr lang="fa-IR" sz="2800" dirty="0"/>
              <a:t> نوعی بیماری با وراثت وابسته به </a:t>
            </a:r>
            <a:r>
              <a:rPr lang="en-US" sz="2800" dirty="0"/>
              <a:t>X</a:t>
            </a:r>
            <a:r>
              <a:rPr lang="fa-IR" sz="2800" dirty="0"/>
              <a:t> مغلوب است که با کمبود شدید 8 مشخص می شود. این بیماری در زنان در مقایسه با مردان نادر است. </a:t>
            </a:r>
          </a:p>
          <a:p>
            <a:pPr>
              <a:lnSpc>
                <a:spcPct val="90000"/>
              </a:lnSpc>
            </a:pPr>
            <a:r>
              <a:rPr lang="fa-IR" sz="2800" dirty="0"/>
              <a:t>ویژگیهای ژنتیکی و بالینی کمبود شدید فاکتور 9 ( بیماری کریسمس یا هموفیلی </a:t>
            </a:r>
            <a:r>
              <a:rPr lang="en-US" sz="2800" dirty="0"/>
              <a:t>B</a:t>
            </a:r>
            <a:r>
              <a:rPr lang="fa-IR" sz="2800" dirty="0"/>
              <a:t>)،کاملا به ویژگیهای هموفیلی </a:t>
            </a:r>
            <a:r>
              <a:rPr lang="en-US" sz="2800" dirty="0"/>
              <a:t>A</a:t>
            </a:r>
            <a:r>
              <a:rPr lang="fa-IR" sz="2800" dirty="0"/>
              <a:t> شباهت دارد. </a:t>
            </a:r>
          </a:p>
          <a:p>
            <a:pPr>
              <a:lnSpc>
                <a:spcPct val="90000"/>
              </a:lnSpc>
            </a:pPr>
            <a:r>
              <a:rPr lang="fa-IR" sz="2800" dirty="0"/>
              <a:t>جنینهای مذکر مبتلا ممکن است در اثر زایمان واژینال یا سزارین دچار هماتوم شوند . پس از زایمان خطر خونریزی در نوزادان افزایش می یابد . </a:t>
            </a:r>
          </a:p>
          <a:p>
            <a:pPr>
              <a:lnSpc>
                <a:spcPct val="90000"/>
              </a:lnSpc>
            </a:pPr>
            <a:r>
              <a:rPr lang="fa-IR" sz="2800" dirty="0"/>
              <a:t>هر گاه مادر دچار هموفیلی </a:t>
            </a:r>
            <a:r>
              <a:rPr lang="en-US" sz="2800" dirty="0"/>
              <a:t>A</a:t>
            </a:r>
            <a:r>
              <a:rPr lang="fa-IR" sz="2800" dirty="0"/>
              <a:t> یا </a:t>
            </a:r>
            <a:r>
              <a:rPr lang="en-US" sz="2800" dirty="0"/>
              <a:t>B</a:t>
            </a:r>
            <a:r>
              <a:rPr lang="fa-IR" sz="2800" dirty="0"/>
              <a:t> باشد تمام پسرهای او دچار بیماری خواهند بود و تمام دختران وی حامل بیماری خواهند شد. </a:t>
            </a:r>
            <a:endParaRPr 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fa-IR" dirty="0"/>
              <a:t>درمان کلاسهاس سه و چهار</a:t>
            </a:r>
            <a:endParaRPr lang="en-US" dirty="0"/>
          </a:p>
        </p:txBody>
      </p:sp>
      <p:sp>
        <p:nvSpPr>
          <p:cNvPr id="15363" name="Rectangle 3"/>
          <p:cNvSpPr>
            <a:spLocks noGrp="1" noChangeArrowheads="1"/>
          </p:cNvSpPr>
          <p:nvPr>
            <p:ph type="body" idx="1"/>
          </p:nvPr>
        </p:nvSpPr>
        <p:spPr/>
        <p:txBody>
          <a:bodyPr/>
          <a:lstStyle/>
          <a:p>
            <a:r>
              <a:rPr lang="fa-IR" dirty="0"/>
              <a:t>امروزه این موارد شدید ناشایع هستند .  </a:t>
            </a:r>
          </a:p>
          <a:p>
            <a:r>
              <a:rPr lang="fa-IR" dirty="0"/>
              <a:t>در زنان مبتلا به انواع شدید باید ختم بارداری مد نظر باشد. در صورت ادامه بارداری بستری طولانی مدت یا استراحت مطلق ضرورت دارد . </a:t>
            </a:r>
          </a:p>
          <a:p>
            <a:r>
              <a:rPr lang="fa-IR" dirty="0"/>
              <a:t>برای لیبر و زایمان بی حسی اپی دورال توصیه می شود . </a:t>
            </a:r>
          </a:p>
          <a:p>
            <a:r>
              <a:rPr lang="fa-IR" dirty="0"/>
              <a:t>زایمان واژینال ارجح است .</a:t>
            </a:r>
          </a:p>
          <a:p>
            <a:pPr>
              <a:buFontTx/>
              <a:buNone/>
            </a:pPr>
            <a:r>
              <a:rPr lang="fa-IR" dirty="0"/>
              <a:t> </a:t>
            </a:r>
            <a:endParaRPr lang="en-US" dirty="0"/>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p:txBody>
          <a:bodyPr/>
          <a:lstStyle/>
          <a:p>
            <a:endParaRPr lang="en-US" dirty="0"/>
          </a:p>
        </p:txBody>
      </p:sp>
      <p:sp>
        <p:nvSpPr>
          <p:cNvPr id="150531" name="Rectangle 3"/>
          <p:cNvSpPr>
            <a:spLocks noGrp="1" noChangeArrowheads="1"/>
          </p:cNvSpPr>
          <p:nvPr>
            <p:ph type="body" idx="1"/>
          </p:nvPr>
        </p:nvSpPr>
        <p:spPr/>
        <p:txBody>
          <a:bodyPr/>
          <a:lstStyle/>
          <a:p>
            <a:r>
              <a:rPr lang="fa-IR" dirty="0"/>
              <a:t>به ندرت آنتی بادیهای علیه فاکتور 8 به صورت اکتسابی تولید می شوند و ممکن است به خونریزی مخاطره آمیز بینجامد . </a:t>
            </a:r>
          </a:p>
          <a:p>
            <a:r>
              <a:rPr lang="fa-IR" dirty="0"/>
              <a:t>ویژگی بالینی برجسته خونریزی شدید،سرکش و مکرر از دستگاه تناسلی است که یک هفته یا بیشتر پس اززایمان به ظاهر بدون عارضه آغاز می شود. </a:t>
            </a:r>
          </a:p>
          <a:p>
            <a:r>
              <a:rPr lang="fa-IR" dirty="0"/>
              <a:t>درمان شامل : ترانسفوزیون متعدد خون کامل و پلاسما،دوززهای کرایوپرسیپیتیت ،درمان سرکوبگر ایمنی  </a:t>
            </a:r>
            <a:endParaRPr lang="en-US" dirty="0"/>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p:txBody>
          <a:bodyPr/>
          <a:lstStyle/>
          <a:p>
            <a:r>
              <a:rPr lang="fa-IR" dirty="0"/>
              <a:t>بیماری فون ویلبراند</a:t>
            </a:r>
            <a:endParaRPr lang="en-US" dirty="0"/>
          </a:p>
        </p:txBody>
      </p:sp>
      <p:sp>
        <p:nvSpPr>
          <p:cNvPr id="151555" name="Rectangle 3"/>
          <p:cNvSpPr>
            <a:spLocks noGrp="1" noChangeArrowheads="1"/>
          </p:cNvSpPr>
          <p:nvPr>
            <p:ph type="body" idx="1"/>
          </p:nvPr>
        </p:nvSpPr>
        <p:spPr/>
        <p:txBody>
          <a:bodyPr/>
          <a:lstStyle/>
          <a:p>
            <a:pPr>
              <a:lnSpc>
                <a:spcPct val="80000"/>
              </a:lnSpc>
            </a:pPr>
            <a:r>
              <a:rPr lang="fa-IR" sz="2400" dirty="0"/>
              <a:t>این بیماری متشکل از 20 اختلال عملکردی است که شامل : اختلالات کمپلکس فاکتور 8 و اختلال عملکرد پلاکتی هستند . </a:t>
            </a:r>
          </a:p>
          <a:p>
            <a:pPr>
              <a:lnSpc>
                <a:spcPct val="80000"/>
              </a:lnSpc>
            </a:pPr>
            <a:r>
              <a:rPr lang="fa-IR" sz="2400" dirty="0"/>
              <a:t>این اختلالات شایعترین اختلالات خونریزی دهنده ارثی هستند و شیوع آنها حدود 1% است. اکثرا به شکل صفت اتوزوم غالب به ارث می رسد. </a:t>
            </a:r>
          </a:p>
          <a:p>
            <a:pPr>
              <a:lnSpc>
                <a:spcPct val="80000"/>
              </a:lnSpc>
            </a:pPr>
            <a:r>
              <a:rPr lang="fa-IR" sz="2400" dirty="0"/>
              <a:t>تظاهرات بالینی: در بیماران علامتدار بیماری معمولا با شواهد ییک نقص پلاکتی تظاهر پیدا می کند. از دیدگاه بالینی به شکل کبودشدگی سریع،اپیستاکسی،خونریزی مخاطی و خونریزی بیش از حد در اثر تروما تظاهر می یابد . </a:t>
            </a:r>
          </a:p>
          <a:p>
            <a:pPr>
              <a:lnSpc>
                <a:spcPct val="80000"/>
              </a:lnSpc>
            </a:pPr>
            <a:r>
              <a:rPr lang="fa-IR" sz="2400" dirty="0"/>
              <a:t>در بارداری زنان مبتلا به بیماری معمولا دارای مقادیر طبیعی فعالیت انعقادی فاکتور 8 هستند اما ممکن است زمان خونروی طولانی باشد. اگر فعالیت فاکتور 8 کم شود یا خونریزی رخ دهد درمان توصیه می شود. </a:t>
            </a:r>
          </a:p>
          <a:p>
            <a:pPr>
              <a:lnSpc>
                <a:spcPct val="80000"/>
              </a:lnSpc>
            </a:pPr>
            <a:r>
              <a:rPr lang="fa-IR" sz="2400" dirty="0"/>
              <a:t>تعدادی از صاحبنظران زایمان سزارین را برای پرهیز از وارد شدن تروما به جنین احتمالا مبتلا در صورت ابتلای مادر به بیماری شدید توصیه کرده اند . </a:t>
            </a:r>
            <a:endParaRPr lang="en-US" sz="2400" dirty="0"/>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p:txBody>
          <a:bodyPr/>
          <a:lstStyle/>
          <a:p>
            <a:r>
              <a:rPr lang="fa-IR" dirty="0"/>
              <a:t>ترومبوفیلیها</a:t>
            </a:r>
            <a:endParaRPr lang="en-US" dirty="0"/>
          </a:p>
        </p:txBody>
      </p:sp>
      <p:sp>
        <p:nvSpPr>
          <p:cNvPr id="152579" name="Rectangle 3"/>
          <p:cNvSpPr>
            <a:spLocks noGrp="1" noChangeArrowheads="1"/>
          </p:cNvSpPr>
          <p:nvPr>
            <p:ph type="body" idx="1"/>
          </p:nvPr>
        </p:nvSpPr>
        <p:spPr/>
        <p:txBody>
          <a:bodyPr/>
          <a:lstStyle/>
          <a:p>
            <a:r>
              <a:rPr lang="fa-IR" sz="2800" dirty="0"/>
              <a:t>کمبود آنتی ترومبین 3 : این بیماری نادر است . در این بیماری حوادث ترومبوتیک شایع ترین است . درمان با هپارین در سرتاسر بارداری توصیه می شود. </a:t>
            </a:r>
          </a:p>
          <a:p>
            <a:r>
              <a:rPr lang="fa-IR" sz="2800" dirty="0"/>
              <a:t>کمبود پروتئین </a:t>
            </a:r>
            <a:r>
              <a:rPr lang="en-US" sz="2800" dirty="0"/>
              <a:t>C</a:t>
            </a:r>
            <a:r>
              <a:rPr lang="fa-IR" sz="2800" dirty="0"/>
              <a:t> : این کمبود به صورت اتوزوم غالب به ارث می رسد . احتمال بروزترومبوآمبولی در دوران نفاس دو برابر قبل از زایمان است . </a:t>
            </a:r>
          </a:p>
          <a:p>
            <a:r>
              <a:rPr lang="fa-IR" sz="2800" dirty="0"/>
              <a:t>کمبود پروتئین </a:t>
            </a:r>
            <a:r>
              <a:rPr lang="en-US" sz="2800" dirty="0"/>
              <a:t>S</a:t>
            </a:r>
            <a:r>
              <a:rPr lang="fa-IR" sz="2800" dirty="0"/>
              <a:t> : این پروتئین کوفاکتور برای فعالیت پروتئین </a:t>
            </a:r>
            <a:r>
              <a:rPr lang="en-US" sz="2800" dirty="0"/>
              <a:t>C</a:t>
            </a:r>
            <a:r>
              <a:rPr lang="fa-IR" sz="2800" dirty="0"/>
              <a:t> است و کمبود آن در اثر یکی از چند جهش اتوزوم غالب ایجاد می شود. درمان با هپارین در طول بارداری انجام می شود. </a:t>
            </a:r>
            <a:endParaRPr lang="en-US" sz="2800" dirty="0"/>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p:txBody>
          <a:bodyPr/>
          <a:lstStyle/>
          <a:p>
            <a:endParaRPr lang="en-US" dirty="0"/>
          </a:p>
        </p:txBody>
      </p:sp>
      <p:sp>
        <p:nvSpPr>
          <p:cNvPr id="153603" name="Rectangle 3"/>
          <p:cNvSpPr>
            <a:spLocks noGrp="1" noChangeArrowheads="1"/>
          </p:cNvSpPr>
          <p:nvPr>
            <p:ph type="body" idx="1"/>
          </p:nvPr>
        </p:nvSpPr>
        <p:spPr/>
        <p:txBody>
          <a:bodyPr/>
          <a:lstStyle/>
          <a:p>
            <a:r>
              <a:rPr lang="fa-IR" dirty="0"/>
              <a:t>مقاومت به پروتئین </a:t>
            </a:r>
            <a:r>
              <a:rPr lang="en-US" dirty="0"/>
              <a:t>C</a:t>
            </a:r>
            <a:r>
              <a:rPr lang="fa-IR" dirty="0"/>
              <a:t> فعال شده : در حال حاضر این اختلال شایعترین سندروم ترومبوفیلیک است. شایعترین نوع آن فاکتور 5 لیدن است. </a:t>
            </a:r>
          </a:p>
          <a:p>
            <a:r>
              <a:rPr lang="fa-IR" dirty="0"/>
              <a:t>عوارض آن در بارداری عبارتند از : </a:t>
            </a:r>
          </a:p>
          <a:p>
            <a:r>
              <a:rPr lang="fa-IR" dirty="0"/>
              <a:t>ترومبوآمبولی 50 برابر </a:t>
            </a:r>
          </a:p>
          <a:p>
            <a:r>
              <a:rPr lang="fa-IR" dirty="0"/>
              <a:t>پره اکلامپسی 2 تا 8 برابر </a:t>
            </a:r>
          </a:p>
          <a:p>
            <a:r>
              <a:rPr lang="fa-IR" dirty="0"/>
              <a:t>دکولمان 8 برابر </a:t>
            </a:r>
          </a:p>
          <a:p>
            <a:r>
              <a:rPr lang="fa-IR" dirty="0"/>
              <a:t>از بین رفتن بارداری اندکی </a:t>
            </a:r>
            <a:endParaRPr lang="en-US" dirty="0"/>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WordArt 2" descr="Paper bag"/>
          <p:cNvSpPr>
            <a:spLocks noChangeArrowheads="1" noChangeShapeType="1" noTextEdit="1"/>
          </p:cNvSpPr>
          <p:nvPr/>
        </p:nvSpPr>
        <p:spPr bwMode="auto">
          <a:xfrm>
            <a:off x="827088" y="549275"/>
            <a:ext cx="6459556" cy="5184775"/>
          </a:xfrm>
          <a:prstGeom prst="rect">
            <a:avLst/>
          </a:prstGeom>
        </p:spPr>
        <p:txBody>
          <a:bodyPr wrap="none" fromWordArt="1">
            <a:prstTxWarp prst="textPlain">
              <a:avLst>
                <a:gd name="adj" fmla="val 50000"/>
              </a:avLst>
            </a:prstTxWarp>
          </a:bodyPr>
          <a:lstStyle/>
          <a:p>
            <a:pPr algn="ctr"/>
            <a:r>
              <a:rPr lang="fa-IR" sz="3600" kern="10" dirty="0">
                <a:ln w="9525">
                  <a:solidFill>
                    <a:srgbClr val="008000"/>
                  </a:solidFill>
                  <a:round/>
                  <a:headEnd/>
                  <a:tailEnd/>
                </a:ln>
                <a:blipFill dpi="0" rotWithShape="0">
                  <a:blip r:embed="rId2"/>
                  <a:srcRect/>
                  <a:tile tx="0" ty="0" sx="100000" sy="100000" flip="none" algn="tl"/>
                </a:blipFill>
                <a:effectLst>
                  <a:outerShdw dist="563972" dir="14049741" sx="125000" sy="125000" algn="tl" rotWithShape="0">
                    <a:srgbClr val="C7DFD3">
                      <a:alpha val="80000"/>
                    </a:srgbClr>
                  </a:outerShdw>
                </a:effectLst>
                <a:latin typeface="Times New Roman"/>
                <a:cs typeface="Times New Roman"/>
              </a:rPr>
              <a:t>اختلالات اندوکرین </a:t>
            </a:r>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p:txBody>
          <a:bodyPr/>
          <a:lstStyle/>
          <a:p>
            <a:endParaRPr lang="en-US" dirty="0"/>
          </a:p>
        </p:txBody>
      </p:sp>
      <p:sp>
        <p:nvSpPr>
          <p:cNvPr id="155651" name="Rectangle 3"/>
          <p:cNvSpPr>
            <a:spLocks noGrp="1" noChangeArrowheads="1"/>
          </p:cNvSpPr>
          <p:nvPr>
            <p:ph type="body" idx="1"/>
          </p:nvPr>
        </p:nvSpPr>
        <p:spPr/>
        <p:txBody>
          <a:bodyPr/>
          <a:lstStyle/>
          <a:p>
            <a:r>
              <a:rPr lang="fa-IR" dirty="0"/>
              <a:t>شایعترین اختلال دیابت شیرین است </a:t>
            </a:r>
          </a:p>
          <a:p>
            <a:r>
              <a:rPr lang="fa-IR" dirty="0"/>
              <a:t>اختلالات تیروئید نیز در بارداری شایع است </a:t>
            </a:r>
          </a:p>
          <a:p>
            <a:r>
              <a:rPr lang="fa-IR" dirty="0"/>
              <a:t>اساس پاتوژنز بیشتر اختلالات غدد درون ریز اختلال خود ایمنی است . </a:t>
            </a:r>
          </a:p>
          <a:p>
            <a:r>
              <a:rPr lang="fa-IR" dirty="0"/>
              <a:t>اغلب نوعی استعداد ژنتیکی نیز وجود دارد . </a:t>
            </a:r>
            <a:endParaRPr lang="en-US" dirty="0"/>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p:txBody>
          <a:bodyPr/>
          <a:lstStyle/>
          <a:p>
            <a:r>
              <a:rPr lang="fa-IR" dirty="0"/>
              <a:t>بیماریهای تیروئید </a:t>
            </a:r>
            <a:endParaRPr lang="en-US" dirty="0"/>
          </a:p>
        </p:txBody>
      </p:sp>
      <p:sp>
        <p:nvSpPr>
          <p:cNvPr id="156675" name="Rectangle 3"/>
          <p:cNvSpPr>
            <a:spLocks noGrp="1" noChangeArrowheads="1"/>
          </p:cNvSpPr>
          <p:nvPr>
            <p:ph type="body" idx="1"/>
          </p:nvPr>
        </p:nvSpPr>
        <p:spPr/>
        <p:txBody>
          <a:bodyPr/>
          <a:lstStyle/>
          <a:p>
            <a:r>
              <a:rPr lang="fa-IR" dirty="0"/>
              <a:t>واکنشهای متقابل بین بارداری و غده تیروئید از سه جنبه اهمیت دارد : </a:t>
            </a:r>
          </a:p>
          <a:p>
            <a:r>
              <a:rPr lang="fa-IR" dirty="0"/>
              <a:t>1-در اثر بارداری تغییرات جدید و ظاهرا گمراه کننده ای در تستهای تیروئید رخ می دهد . </a:t>
            </a:r>
          </a:p>
          <a:p>
            <a:r>
              <a:rPr lang="fa-IR" dirty="0"/>
              <a:t>2-ارتباط نزدیکی بین عملکرد تیروئید مادر و جنین وجود دارد . </a:t>
            </a:r>
          </a:p>
          <a:p>
            <a:r>
              <a:rPr lang="fa-IR" dirty="0"/>
              <a:t>3-انواعی از بیماریهای غیر طبیعی و بیماریهای تیروئید وجود دارد که به نظر می رسد بر هم تاثیر می گذارند . </a:t>
            </a:r>
            <a:endParaRPr lang="en-US" dirty="0"/>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p:txBody>
          <a:bodyPr/>
          <a:lstStyle/>
          <a:p>
            <a:r>
              <a:rPr lang="fa-IR" dirty="0"/>
              <a:t>فیزیولوژی تیروئید</a:t>
            </a:r>
            <a:endParaRPr lang="en-US" dirty="0"/>
          </a:p>
        </p:txBody>
      </p:sp>
      <p:sp>
        <p:nvSpPr>
          <p:cNvPr id="157699" name="Rectangle 3"/>
          <p:cNvSpPr>
            <a:spLocks noGrp="1" noChangeArrowheads="1"/>
          </p:cNvSpPr>
          <p:nvPr>
            <p:ph type="body" idx="1"/>
          </p:nvPr>
        </p:nvSpPr>
        <p:spPr/>
        <p:txBody>
          <a:bodyPr/>
          <a:lstStyle/>
          <a:p>
            <a:pPr>
              <a:lnSpc>
                <a:spcPct val="90000"/>
              </a:lnSpc>
            </a:pPr>
            <a:r>
              <a:rPr lang="fa-IR" sz="2400" dirty="0"/>
              <a:t>غده تیروئید در اثر هیپرپلازی غده ای و افزایش عروق به طور متوسط بزرگ می شود. اما بارداری سبب تیرومگالی واضح نمی شود. </a:t>
            </a:r>
          </a:p>
          <a:p>
            <a:pPr>
              <a:lnSpc>
                <a:spcPct val="90000"/>
              </a:lnSpc>
            </a:pPr>
            <a:r>
              <a:rPr lang="fa-IR" sz="2400" dirty="0"/>
              <a:t>برداشت ید توسط غده تیروئید افزایش می یابد . </a:t>
            </a:r>
          </a:p>
          <a:p>
            <a:pPr>
              <a:lnSpc>
                <a:spcPct val="90000"/>
              </a:lnSpc>
            </a:pPr>
            <a:r>
              <a:rPr lang="fa-IR" sz="2400" dirty="0"/>
              <a:t>در شروع ماه دوم غلظتهای توتال سرمی تیروکسین و تری یدو تیرونین به سرعت افزایش می یابد . </a:t>
            </a:r>
          </a:p>
          <a:p>
            <a:pPr>
              <a:lnSpc>
                <a:spcPct val="90000"/>
              </a:lnSpc>
            </a:pPr>
            <a:r>
              <a:rPr lang="fa-IR" sz="2400" dirty="0"/>
              <a:t>غلظت سرمی پروتئین حامل اصلی هورمون تیروئید و </a:t>
            </a:r>
            <a:r>
              <a:rPr lang="en-US" sz="2400" dirty="0"/>
              <a:t>TBG</a:t>
            </a:r>
            <a:r>
              <a:rPr lang="fa-IR" sz="2400" dirty="0"/>
              <a:t> در خون مادر به شکل قابل توجهی افزایش می یابد.</a:t>
            </a:r>
          </a:p>
          <a:p>
            <a:pPr>
              <a:lnSpc>
                <a:spcPct val="90000"/>
              </a:lnSpc>
            </a:pPr>
            <a:r>
              <a:rPr lang="fa-IR" sz="2400" dirty="0"/>
              <a:t>ترشح </a:t>
            </a:r>
            <a:r>
              <a:rPr lang="en-US" sz="2400" dirty="0"/>
              <a:t>TRH</a:t>
            </a:r>
            <a:r>
              <a:rPr lang="fa-IR" sz="2400" dirty="0"/>
              <a:t>و </a:t>
            </a:r>
            <a:r>
              <a:rPr lang="en-US" sz="2400" dirty="0"/>
              <a:t>TSH</a:t>
            </a:r>
            <a:r>
              <a:rPr lang="fa-IR" sz="2400" dirty="0"/>
              <a:t> تغییری نمی کند . </a:t>
            </a:r>
          </a:p>
          <a:p>
            <a:pPr>
              <a:lnSpc>
                <a:spcPct val="90000"/>
              </a:lnSpc>
            </a:pPr>
            <a:r>
              <a:rPr lang="fa-IR" sz="2400" dirty="0"/>
              <a:t>در اوایل بارداری با حداکثر میزان </a:t>
            </a:r>
            <a:r>
              <a:rPr lang="en-US" sz="2400" dirty="0"/>
              <a:t>HCG</a:t>
            </a:r>
            <a:r>
              <a:rPr lang="fa-IR" sz="2400" dirty="0"/>
              <a:t> میزان تیروکسین آزاد سرم افزایش می یابد در حالیکه تیروتروپین کاهش پیدا می کند . </a:t>
            </a:r>
          </a:p>
          <a:p>
            <a:pPr>
              <a:lnSpc>
                <a:spcPct val="90000"/>
              </a:lnSpc>
            </a:pPr>
            <a:r>
              <a:rPr lang="fa-IR" sz="2400" dirty="0"/>
              <a:t>با تمام این تغییرات هیپرتیروئیدی آشکار در بارداری دیده نمی شود. </a:t>
            </a:r>
            <a:endParaRPr lang="en-US" sz="2400" dirty="0"/>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p:txBody>
          <a:bodyPr/>
          <a:lstStyle/>
          <a:p>
            <a:r>
              <a:rPr lang="fa-IR" dirty="0"/>
              <a:t>هیپرتیروئیدی</a:t>
            </a:r>
            <a:endParaRPr lang="en-US" dirty="0"/>
          </a:p>
        </p:txBody>
      </p:sp>
      <p:sp>
        <p:nvSpPr>
          <p:cNvPr id="158723" name="Rectangle 3"/>
          <p:cNvSpPr>
            <a:spLocks noGrp="1" noChangeArrowheads="1"/>
          </p:cNvSpPr>
          <p:nvPr>
            <p:ph type="body" idx="1"/>
          </p:nvPr>
        </p:nvSpPr>
        <p:spPr/>
        <p:txBody>
          <a:bodyPr/>
          <a:lstStyle/>
          <a:p>
            <a:pPr>
              <a:lnSpc>
                <a:spcPct val="80000"/>
              </a:lnSpc>
            </a:pPr>
            <a:r>
              <a:rPr lang="fa-IR" sz="2400" dirty="0"/>
              <a:t>این بیماری 1 در 2000بارداری را عارضه دار می کند . </a:t>
            </a:r>
          </a:p>
          <a:p>
            <a:pPr>
              <a:lnSpc>
                <a:spcPct val="80000"/>
              </a:lnSpc>
            </a:pPr>
            <a:r>
              <a:rPr lang="fa-IR" sz="2400" dirty="0"/>
              <a:t>تشخیص تیروتوکسیکوز خفیف در طول بارداری دشوار است . </a:t>
            </a:r>
          </a:p>
          <a:p>
            <a:pPr>
              <a:lnSpc>
                <a:spcPct val="80000"/>
              </a:lnSpc>
            </a:pPr>
            <a:r>
              <a:rPr lang="fa-IR" sz="2400" dirty="0"/>
              <a:t>علایم آن عبارتند از : </a:t>
            </a:r>
          </a:p>
          <a:p>
            <a:pPr>
              <a:lnSpc>
                <a:spcPct val="80000"/>
              </a:lnSpc>
            </a:pPr>
            <a:r>
              <a:rPr lang="fa-IR" sz="2400" dirty="0"/>
              <a:t>بروز تاکی کاردی </a:t>
            </a:r>
          </a:p>
          <a:p>
            <a:pPr>
              <a:lnSpc>
                <a:spcPct val="80000"/>
              </a:lnSpc>
            </a:pPr>
            <a:r>
              <a:rPr lang="fa-IR" sz="2400" dirty="0"/>
              <a:t>افزایش تعداد نبض در خواب </a:t>
            </a:r>
          </a:p>
          <a:p>
            <a:pPr>
              <a:lnSpc>
                <a:spcPct val="80000"/>
              </a:lnSpc>
            </a:pPr>
            <a:r>
              <a:rPr lang="fa-IR" sz="2400" dirty="0"/>
              <a:t>تیرومگالی </a:t>
            </a:r>
          </a:p>
          <a:p>
            <a:pPr>
              <a:lnSpc>
                <a:spcPct val="80000"/>
              </a:lnSpc>
            </a:pPr>
            <a:r>
              <a:rPr lang="fa-IR" sz="2400" dirty="0"/>
              <a:t>اگزوفتالمی </a:t>
            </a:r>
          </a:p>
          <a:p>
            <a:pPr>
              <a:lnSpc>
                <a:spcPct val="80000"/>
              </a:lnSpc>
            </a:pPr>
            <a:r>
              <a:rPr lang="fa-IR" sz="2400" dirty="0"/>
              <a:t>عدم افزایش وزن علی رغم تغذیه طبیعی یا زیاد </a:t>
            </a:r>
          </a:p>
          <a:p>
            <a:pPr>
              <a:lnSpc>
                <a:spcPct val="80000"/>
              </a:lnSpc>
            </a:pPr>
            <a:r>
              <a:rPr lang="fa-IR" sz="2400" dirty="0"/>
              <a:t>تایید تشخیص با استفاده از تشخیص میزان بالای تیروکسین آزاد و کاهش تیروتروپین امکان پذیر است . </a:t>
            </a:r>
          </a:p>
          <a:p>
            <a:pPr>
              <a:lnSpc>
                <a:spcPct val="80000"/>
              </a:lnSpc>
            </a:pPr>
            <a:r>
              <a:rPr lang="fa-IR" sz="2400" dirty="0"/>
              <a:t>به ندرت هیپرتیروئیدی ممکن است با میزان سرمی طبیعی تیروکسین اما میزان بالای </a:t>
            </a:r>
            <a:r>
              <a:rPr lang="en-US" sz="2400" dirty="0"/>
              <a:t>T3</a:t>
            </a:r>
            <a:r>
              <a:rPr lang="fa-IR" sz="2400" dirty="0"/>
              <a:t> همراه باشد که این حالت را </a:t>
            </a:r>
            <a:r>
              <a:rPr lang="en-US" sz="2400" dirty="0"/>
              <a:t>T3</a:t>
            </a:r>
            <a:r>
              <a:rPr lang="fa-IR" sz="2400" dirty="0"/>
              <a:t>-تیروتوکسیکوز نامیده می شود. </a:t>
            </a:r>
            <a:endParaRPr lang="en-US" sz="2400" dirty="0"/>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p:txBody>
          <a:bodyPr/>
          <a:lstStyle/>
          <a:p>
            <a:r>
              <a:rPr lang="fa-IR" dirty="0"/>
              <a:t>تیروتوکسیکوز و بارداری </a:t>
            </a:r>
            <a:endParaRPr lang="en-US" dirty="0"/>
          </a:p>
        </p:txBody>
      </p:sp>
      <p:sp>
        <p:nvSpPr>
          <p:cNvPr id="159747" name="Rectangle 3"/>
          <p:cNvSpPr>
            <a:spLocks noGrp="1" noChangeArrowheads="1"/>
          </p:cNvSpPr>
          <p:nvPr>
            <p:ph type="body" idx="1"/>
          </p:nvPr>
        </p:nvSpPr>
        <p:spPr/>
        <p:txBody>
          <a:bodyPr/>
          <a:lstStyle/>
          <a:p>
            <a:pPr>
              <a:lnSpc>
                <a:spcPct val="90000"/>
              </a:lnSpc>
            </a:pPr>
            <a:r>
              <a:rPr lang="fa-IR" sz="2800" dirty="0"/>
              <a:t>علت عمده تیروتوکسیکوز در بارداری بیماری گریوز است.این بیماری نوعی روند خودایمنی مختص عضو است که معمولا با آنتی بادیهای تحریک کننده تیروئید مرتبط است . </a:t>
            </a:r>
          </a:p>
          <a:p>
            <a:pPr>
              <a:lnSpc>
                <a:spcPct val="90000"/>
              </a:lnSpc>
            </a:pPr>
            <a:r>
              <a:rPr lang="fa-IR" sz="2800" dirty="0"/>
              <a:t>درمان : عموما درمان طبی است. پروپیل تیواوراسیل  ترجیح داده می شود زیرا تبدیل </a:t>
            </a:r>
            <a:r>
              <a:rPr lang="en-US" sz="2800" dirty="0"/>
              <a:t>T4</a:t>
            </a:r>
            <a:r>
              <a:rPr lang="fa-IR" sz="2800" dirty="0"/>
              <a:t> به </a:t>
            </a:r>
            <a:r>
              <a:rPr lang="en-US" sz="2800" dirty="0"/>
              <a:t>T3</a:t>
            </a:r>
            <a:r>
              <a:rPr lang="fa-IR" sz="2800" dirty="0"/>
              <a:t> را به طور نسبی مهار می کند ، در مقایسه با متی مازول با دشواری از جفت عبور می کند و با آپلازی پوست همراه نیست . </a:t>
            </a:r>
          </a:p>
          <a:p>
            <a:pPr>
              <a:lnSpc>
                <a:spcPct val="90000"/>
              </a:lnSpc>
            </a:pPr>
            <a:r>
              <a:rPr lang="fa-IR" sz="2800" dirty="0"/>
              <a:t>پیامد بارداری : در زنانی که علی رغم درمان هیپرتیروئید باقی بمانند میزان بروز پره اکلامپسی و نارسایی قلبی و پیامدهای نامطلوب بارداری افزایش می یابد . </a:t>
            </a:r>
            <a:endParaRPr 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fa-IR" dirty="0"/>
              <a:t>تعویض دریچه</a:t>
            </a:r>
            <a:endParaRPr lang="en-US" dirty="0"/>
          </a:p>
        </p:txBody>
      </p:sp>
      <p:sp>
        <p:nvSpPr>
          <p:cNvPr id="16387" name="Rectangle 3"/>
          <p:cNvSpPr>
            <a:spLocks noGrp="1" noChangeArrowheads="1"/>
          </p:cNvSpPr>
          <p:nvPr>
            <p:ph type="body" idx="1"/>
          </p:nvPr>
        </p:nvSpPr>
        <p:spPr/>
        <p:txBody>
          <a:bodyPr/>
          <a:lstStyle/>
          <a:p>
            <a:pPr>
              <a:lnSpc>
                <a:spcPct val="80000"/>
              </a:lnSpc>
            </a:pPr>
            <a:r>
              <a:rPr lang="fa-IR" sz="2400" dirty="0"/>
              <a:t>در تعدادی از زنان دریچه قلبی مصنوعی جایگزین دریچه میترال یا آئورت آسیب دیده شده است.  </a:t>
            </a:r>
          </a:p>
          <a:p>
            <a:pPr>
              <a:lnSpc>
                <a:spcPct val="80000"/>
              </a:lnSpc>
            </a:pPr>
            <a:r>
              <a:rPr lang="fa-IR" sz="2400" dirty="0"/>
              <a:t>در این زنان بارداری فقط در صورت رعایت ملاحظات بعدی مجاز شمرده می شود . </a:t>
            </a:r>
          </a:p>
          <a:p>
            <a:pPr>
              <a:lnSpc>
                <a:spcPct val="80000"/>
              </a:lnSpc>
            </a:pPr>
            <a:r>
              <a:rPr lang="fa-IR" sz="2400" dirty="0"/>
              <a:t>زنان دارای دریچه مکانیکی باید عوامل ضد انعقادی دریافت کنند . </a:t>
            </a:r>
          </a:p>
          <a:p>
            <a:pPr>
              <a:lnSpc>
                <a:spcPct val="80000"/>
              </a:lnSpc>
            </a:pPr>
            <a:r>
              <a:rPr lang="fa-IR" sz="2400" dirty="0"/>
              <a:t>ترومبوآمبولی و خونریزی ناشی از درمان ضد انعقادی نگرانیهای شایع هستند . </a:t>
            </a:r>
          </a:p>
          <a:p>
            <a:pPr>
              <a:lnSpc>
                <a:spcPct val="80000"/>
              </a:lnSpc>
            </a:pPr>
            <a:r>
              <a:rPr lang="fa-IR" sz="2400" dirty="0"/>
              <a:t>تجویز هپارین با دوز کامل تا رسیدن زمان </a:t>
            </a:r>
            <a:r>
              <a:rPr lang="en-US" sz="2400" dirty="0"/>
              <a:t>PTT</a:t>
            </a:r>
            <a:r>
              <a:rPr lang="fa-IR" sz="2400" dirty="0"/>
              <a:t> به 5/1 تا5/2 برابر مقدار معمول پایه توصیه می شود . درست قبل از زایمان دادن هپارین قطع می شود و اگر خونریزی وسیع باشد از پروتامین سولفات  استفاده می شود . </a:t>
            </a:r>
          </a:p>
          <a:p>
            <a:pPr>
              <a:lnSpc>
                <a:spcPct val="80000"/>
              </a:lnSpc>
            </a:pPr>
            <a:r>
              <a:rPr lang="fa-IR" sz="2400" dirty="0"/>
              <a:t>می توان درمان ضد انعقاد را 6 ساعت بعد از زایمان واژینال و 24 ساعت بعد از زایمان سزارین شروع کرد . </a:t>
            </a:r>
          </a:p>
          <a:p>
            <a:pPr>
              <a:lnSpc>
                <a:spcPct val="80000"/>
              </a:lnSpc>
            </a:pPr>
            <a:r>
              <a:rPr lang="fa-IR" sz="2400" dirty="0"/>
              <a:t>به احتمال ایجاد ترومبوز مصرف </a:t>
            </a:r>
            <a:r>
              <a:rPr lang="en-US" sz="2400" dirty="0"/>
              <a:t>OCP</a:t>
            </a:r>
            <a:r>
              <a:rPr lang="fa-IR" sz="2400" dirty="0"/>
              <a:t> در این زنان ممنوع است . </a:t>
            </a:r>
            <a:endParaRPr lang="en-US" sz="2400" dirty="0"/>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p:txBody>
          <a:bodyPr/>
          <a:lstStyle/>
          <a:p>
            <a:endParaRPr lang="en-US" dirty="0"/>
          </a:p>
        </p:txBody>
      </p:sp>
      <p:sp>
        <p:nvSpPr>
          <p:cNvPr id="160771" name="Rectangle 3"/>
          <p:cNvSpPr>
            <a:spLocks noGrp="1" noChangeArrowheads="1"/>
          </p:cNvSpPr>
          <p:nvPr>
            <p:ph type="body" idx="1"/>
          </p:nvPr>
        </p:nvSpPr>
        <p:spPr/>
        <p:txBody>
          <a:bodyPr/>
          <a:lstStyle/>
          <a:p>
            <a:pPr>
              <a:lnSpc>
                <a:spcPct val="90000"/>
              </a:lnSpc>
            </a:pPr>
            <a:r>
              <a:rPr lang="fa-IR" dirty="0"/>
              <a:t>توفان تیروئیدی به ندرت آن هم در زنان درمان نشده مبتلا به بیماری گریوز مشاهده می شود . به علت اثر شدید تیروکسین بر روی میوکارد احتمال بروز نارسایی قلبی بسیار بیشتر از توفان تیروئیدی است . </a:t>
            </a:r>
          </a:p>
          <a:p>
            <a:pPr>
              <a:lnSpc>
                <a:spcPct val="90000"/>
              </a:lnSpc>
            </a:pPr>
            <a:r>
              <a:rPr lang="fa-IR" dirty="0"/>
              <a:t>رهنمود اصلی درمان انجام درمان حمایتی و تدابیر درمانی تهاجمی برای هیپرتانسیون وخیم،عفونت و کم خونی است . </a:t>
            </a:r>
          </a:p>
          <a:p>
            <a:pPr>
              <a:lnSpc>
                <a:spcPct val="90000"/>
              </a:lnSpc>
            </a:pPr>
            <a:r>
              <a:rPr lang="fa-IR" dirty="0"/>
              <a:t>آثار بر نوزاد : نوزاد ممکن است دچار تیروتوکسیکوز گذرا شود . از طرفی تماس طولانی مدت با داروهای ممکن است سبب هیپوتیروئیدی نوزاد گردد . </a:t>
            </a:r>
            <a:endParaRPr lang="en-US" dirty="0"/>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lstStyle/>
          <a:p>
            <a:r>
              <a:rPr lang="fa-IR" dirty="0"/>
              <a:t>تیروتوکسیکوز تحت بالینی </a:t>
            </a:r>
            <a:endParaRPr lang="en-US" dirty="0"/>
          </a:p>
        </p:txBody>
      </p:sp>
      <p:sp>
        <p:nvSpPr>
          <p:cNvPr id="161795" name="Rectangle 3"/>
          <p:cNvSpPr>
            <a:spLocks noGrp="1" noChangeArrowheads="1"/>
          </p:cNvSpPr>
          <p:nvPr>
            <p:ph type="body" idx="1"/>
          </p:nvPr>
        </p:nvSpPr>
        <p:spPr/>
        <p:txBody>
          <a:bodyPr/>
          <a:lstStyle/>
          <a:p>
            <a:r>
              <a:rPr lang="fa-IR" dirty="0"/>
              <a:t>این وضعیت با غلظت سرمی پایین </a:t>
            </a:r>
            <a:r>
              <a:rPr lang="en-US" dirty="0"/>
              <a:t>TSH</a:t>
            </a:r>
            <a:r>
              <a:rPr lang="fa-IR" dirty="0"/>
              <a:t> همراه با میزان سرمی طبیعی </a:t>
            </a:r>
            <a:r>
              <a:rPr lang="en-US" dirty="0"/>
              <a:t>T3</a:t>
            </a:r>
            <a:r>
              <a:rPr lang="fa-IR" dirty="0"/>
              <a:t> و </a:t>
            </a:r>
            <a:r>
              <a:rPr lang="en-US" dirty="0"/>
              <a:t>T4</a:t>
            </a:r>
            <a:r>
              <a:rPr lang="fa-IR" dirty="0"/>
              <a:t> مشخص می شود. </a:t>
            </a:r>
          </a:p>
          <a:p>
            <a:r>
              <a:rPr lang="fa-IR" dirty="0"/>
              <a:t>این وضعیت ممکن است سبب آریتمیهای قلبی و هیپرتروفی قلب و استئوپنی گردد</a:t>
            </a:r>
            <a:endParaRPr lang="en-US" dirty="0"/>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p:txBody>
          <a:bodyPr/>
          <a:lstStyle/>
          <a:p>
            <a:r>
              <a:rPr lang="fa-IR" dirty="0"/>
              <a:t>هیپوتیروئیدی</a:t>
            </a:r>
            <a:endParaRPr lang="en-US" dirty="0"/>
          </a:p>
        </p:txBody>
      </p:sp>
      <p:sp>
        <p:nvSpPr>
          <p:cNvPr id="162819" name="Rectangle 3"/>
          <p:cNvSpPr>
            <a:spLocks noGrp="1" noChangeArrowheads="1"/>
          </p:cNvSpPr>
          <p:nvPr>
            <p:ph type="body" idx="1"/>
          </p:nvPr>
        </p:nvSpPr>
        <p:spPr/>
        <p:txBody>
          <a:bodyPr/>
          <a:lstStyle/>
          <a:p>
            <a:pPr>
              <a:lnSpc>
                <a:spcPct val="90000"/>
              </a:lnSpc>
            </a:pPr>
            <a:r>
              <a:rPr lang="fa-IR" sz="2800" dirty="0"/>
              <a:t>در صورتی تشخیص داده می شود که میزان تیروکسین آزاد کاهش و میزان </a:t>
            </a:r>
            <a:r>
              <a:rPr lang="en-US" sz="2800" dirty="0"/>
              <a:t>TSH</a:t>
            </a:r>
            <a:r>
              <a:rPr lang="fa-IR" sz="2800" dirty="0"/>
              <a:t> افزایش یافته باشد . </a:t>
            </a:r>
          </a:p>
          <a:p>
            <a:pPr>
              <a:lnSpc>
                <a:spcPct val="90000"/>
              </a:lnSpc>
            </a:pPr>
            <a:r>
              <a:rPr lang="fa-IR" sz="2800" dirty="0"/>
              <a:t>بروز هیپوتیروئیدی آشکار در سیر بارداری ناشایع است . </a:t>
            </a:r>
          </a:p>
          <a:p>
            <a:pPr>
              <a:lnSpc>
                <a:spcPct val="90000"/>
              </a:lnSpc>
            </a:pPr>
            <a:r>
              <a:rPr lang="fa-IR" sz="2800" dirty="0"/>
              <a:t>میزان بروز پره اکلامپسی و دکولمان ،نوزادان کم وزن و مرده زایی افزایش می یابد . </a:t>
            </a:r>
          </a:p>
          <a:p>
            <a:pPr>
              <a:lnSpc>
                <a:spcPct val="90000"/>
              </a:lnSpc>
            </a:pPr>
            <a:r>
              <a:rPr lang="fa-IR" sz="2800" dirty="0"/>
              <a:t>درمان شامل : تجویز تیروکسین به طور روزانه است .</a:t>
            </a:r>
          </a:p>
          <a:p>
            <a:pPr>
              <a:lnSpc>
                <a:spcPct val="90000"/>
              </a:lnSpc>
            </a:pPr>
            <a:r>
              <a:rPr lang="fa-IR" sz="2800" dirty="0"/>
              <a:t>هیپوتیروئیدی تحت بالینی : این وضعیت با افزایش غیر طبیعی </a:t>
            </a:r>
            <a:r>
              <a:rPr lang="en-US" sz="2800" dirty="0"/>
              <a:t>TSH</a:t>
            </a:r>
            <a:r>
              <a:rPr lang="fa-IR" sz="2800" dirty="0"/>
              <a:t> سرم و </a:t>
            </a:r>
            <a:r>
              <a:rPr lang="en-US" sz="2800" dirty="0"/>
              <a:t>T4</a:t>
            </a:r>
            <a:r>
              <a:rPr lang="fa-IR" sz="2800" dirty="0"/>
              <a:t> طبیعی سرم در بیمار بدون علامت تعریف می شود. چنین گفته می شود که این زنان در معرض خطر بیشتری برای ابتلا به هیپرتانسیون و زایمان پره ترم قرار دارند.  </a:t>
            </a:r>
            <a:endParaRPr lang="en-US" sz="2800" dirty="0"/>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p:txBody>
          <a:bodyPr/>
          <a:lstStyle/>
          <a:p>
            <a:endParaRPr lang="fa-IR" dirty="0"/>
          </a:p>
        </p:txBody>
      </p:sp>
      <p:sp>
        <p:nvSpPr>
          <p:cNvPr id="163843" name="Rectangle 3"/>
          <p:cNvSpPr>
            <a:spLocks noGrp="1" noChangeArrowheads="1"/>
          </p:cNvSpPr>
          <p:nvPr>
            <p:ph type="body" idx="1"/>
          </p:nvPr>
        </p:nvSpPr>
        <p:spPr/>
        <p:txBody>
          <a:bodyPr/>
          <a:lstStyle/>
          <a:p>
            <a:r>
              <a:rPr lang="fa-IR" dirty="0"/>
              <a:t>اگر هیپوتیروئیدی مادر ناشی از درمان تخریبی با ید رادیواکتیو در طول بارداری باشد ممکن است تخریب غده تیروئید جنین نیز رخ بدهد . تذکر داده شده است که بهتر است تا یک سال بعد از درمان فرد باردار نشود. </a:t>
            </a:r>
          </a:p>
          <a:p>
            <a:r>
              <a:rPr lang="fa-IR" dirty="0"/>
              <a:t>کمبود ید: کمبود ید ممکن است منجر به کرتینیسم اندمیک شود. </a:t>
            </a:r>
          </a:p>
          <a:p>
            <a:r>
              <a:rPr lang="fa-IR" dirty="0"/>
              <a:t>هیپوتیروکسینمی گذرا در نوزادان پره ترم شایع است و فرض بر این است که درمان ضروری نیست . </a:t>
            </a:r>
            <a:endParaRPr lang="en-US" dirty="0"/>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p:txBody>
          <a:bodyPr/>
          <a:lstStyle/>
          <a:p>
            <a:r>
              <a:rPr lang="fa-IR" dirty="0"/>
              <a:t>بیماری ندولی تیروئید</a:t>
            </a:r>
            <a:endParaRPr lang="en-US" dirty="0"/>
          </a:p>
        </p:txBody>
      </p:sp>
      <p:sp>
        <p:nvSpPr>
          <p:cNvPr id="164867" name="Rectangle 3"/>
          <p:cNvSpPr>
            <a:spLocks noGrp="1" noChangeArrowheads="1"/>
          </p:cNvSpPr>
          <p:nvPr>
            <p:ph type="body" idx="1"/>
          </p:nvPr>
        </p:nvSpPr>
        <p:spPr/>
        <p:txBody>
          <a:bodyPr/>
          <a:lstStyle/>
          <a:p>
            <a:pPr>
              <a:lnSpc>
                <a:spcPct val="90000"/>
              </a:lnSpc>
            </a:pPr>
            <a:r>
              <a:rPr lang="fa-IR" dirty="0"/>
              <a:t>اکثرا توصیه با عدم انجام اسکن با ید رادیواکتیو می شود. </a:t>
            </a:r>
          </a:p>
          <a:p>
            <a:pPr>
              <a:lnSpc>
                <a:spcPct val="90000"/>
              </a:lnSpc>
            </a:pPr>
            <a:r>
              <a:rPr lang="fa-IR" dirty="0"/>
              <a:t>بررسی با سونوگرافی در ندولهای بزرگتر از 5/0 سانتی متر قابل اعتماد است. </a:t>
            </a:r>
          </a:p>
          <a:p>
            <a:pPr>
              <a:lnSpc>
                <a:spcPct val="90000"/>
              </a:lnSpc>
            </a:pPr>
            <a:r>
              <a:rPr lang="en-US" dirty="0"/>
              <a:t>FNA</a:t>
            </a:r>
            <a:r>
              <a:rPr lang="fa-IR" dirty="0"/>
              <a:t> روش عالی برای ارزیابی ندولها در طول بارداری است. </a:t>
            </a:r>
          </a:p>
          <a:p>
            <a:pPr>
              <a:lnSpc>
                <a:spcPct val="90000"/>
              </a:lnSpc>
            </a:pPr>
            <a:r>
              <a:rPr lang="fa-IR" dirty="0"/>
              <a:t>بیوپسی برای ضایعات توپر بزرگتر از 2 سانتی متر و ضایعات کیستیک بزرگتر از 4 سانتی متر انجام می شود. </a:t>
            </a:r>
          </a:p>
          <a:p>
            <a:pPr>
              <a:lnSpc>
                <a:spcPct val="90000"/>
              </a:lnSpc>
            </a:pPr>
            <a:r>
              <a:rPr lang="fa-IR" dirty="0"/>
              <a:t>اگر بارداری کمتر از 24تا26 هفته باشد می توان تیروئیدکتومی را بدون خطر انجام داد . </a:t>
            </a:r>
            <a:endParaRPr lang="en-US" dirty="0"/>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r>
              <a:rPr lang="fa-IR" dirty="0"/>
              <a:t>تیروئیدیت بعد از زایمان</a:t>
            </a:r>
            <a:endParaRPr lang="en-US" dirty="0"/>
          </a:p>
        </p:txBody>
      </p:sp>
      <p:sp>
        <p:nvSpPr>
          <p:cNvPr id="165891" name="Rectangle 3"/>
          <p:cNvSpPr>
            <a:spLocks noGrp="1" noChangeArrowheads="1"/>
          </p:cNvSpPr>
          <p:nvPr>
            <p:ph type="body" idx="1"/>
          </p:nvPr>
        </p:nvSpPr>
        <p:spPr/>
        <p:txBody>
          <a:bodyPr/>
          <a:lstStyle/>
          <a:p>
            <a:pPr>
              <a:lnSpc>
                <a:spcPct val="80000"/>
              </a:lnSpc>
            </a:pPr>
            <a:r>
              <a:rPr lang="fa-IR" sz="2400" dirty="0"/>
              <a:t>یک عامل زمینه ساز مانند بیماری ویروسی همراه با عوامل ژنتیکی در این زمینه دخالت دارند . </a:t>
            </a:r>
          </a:p>
          <a:p>
            <a:pPr>
              <a:lnSpc>
                <a:spcPct val="80000"/>
              </a:lnSpc>
            </a:pPr>
            <a:r>
              <a:rPr lang="fa-IR" sz="2400" dirty="0"/>
              <a:t>هیپوتیروئیدی گذرای بعد از زایمان یا تیروتوکسیکوز همراه با تیروئیدیت شایع است. </a:t>
            </a:r>
          </a:p>
          <a:p>
            <a:pPr>
              <a:lnSpc>
                <a:spcPct val="80000"/>
              </a:lnSpc>
            </a:pPr>
            <a:r>
              <a:rPr lang="fa-IR" sz="2400" dirty="0"/>
              <a:t>تظاهرات بالینی : 1 تا4 ماه بعد از زایمان تقریبا 4% زنان دچار تیروتوکسیکوز گذرا می شوند . شروع بیماری ناگهانی است و معمولا نوعی گواتر کوچک . بدون درد یافت می شود. خستگی و تپش قلب شایع است.معمولا در اثر آزادی بیش از حد هورمون در اثر تخریب ایجاد می شود. درمان معمولا لازم نیست اما اگر علایم شدید باشد می توان از بتا بلوکرها استفاده کرد. یک سوم بیماران دچار هیپوتیروئیدی می شوند. </a:t>
            </a:r>
          </a:p>
          <a:p>
            <a:pPr>
              <a:lnSpc>
                <a:spcPct val="80000"/>
              </a:lnSpc>
            </a:pPr>
            <a:r>
              <a:rPr lang="fa-IR" sz="2400" dirty="0"/>
              <a:t>4تا8 ماه بعد از زایمان 2تا5% از زنان دچار هیپوتیروئیدی می شوند. گواتر و علایم قابل توجه بالینی نظیر خستگی و ناتوانی در تمرکز شایع است . در اثر نارسایی تیروئید ایجاد می شود. جهت درمان جایگزینی با تیروکسین به مدت 6تا 12 ماه پیشنهاد می شود.یک سوم افراد دچار هیپوتیروئیدی دایمی می شوند.   </a:t>
            </a:r>
            <a:endParaRPr lang="en-US" sz="2400" dirty="0"/>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p:txBody>
          <a:bodyPr/>
          <a:lstStyle/>
          <a:p>
            <a:r>
              <a:rPr lang="fa-IR" dirty="0"/>
              <a:t>هیپرپاراتیروئیدی</a:t>
            </a:r>
            <a:endParaRPr lang="en-US" dirty="0"/>
          </a:p>
        </p:txBody>
      </p:sp>
      <p:sp>
        <p:nvSpPr>
          <p:cNvPr id="166915" name="Rectangle 3"/>
          <p:cNvSpPr>
            <a:spLocks noGrp="1" noChangeArrowheads="1"/>
          </p:cNvSpPr>
          <p:nvPr>
            <p:ph type="body" idx="1"/>
          </p:nvPr>
        </p:nvSpPr>
        <p:spPr/>
        <p:txBody>
          <a:bodyPr/>
          <a:lstStyle/>
          <a:p>
            <a:r>
              <a:rPr lang="fa-IR" dirty="0"/>
              <a:t>هیپرکلسمی در 90%موارد ناشی از هیپرپاراتیروئیدی یا کانسر است. </a:t>
            </a:r>
          </a:p>
          <a:p>
            <a:r>
              <a:rPr lang="fa-IR" dirty="0"/>
              <a:t>یافته های بالینی عبارتند از : خستگی،افسردگی و کنفزیون،بی اشتهایی ، تهوع و استفراغ ، یبوست،نفرولیتیاز و بیماری زخم پپتیک </a:t>
            </a:r>
          </a:p>
          <a:p>
            <a:r>
              <a:rPr lang="fa-IR" dirty="0"/>
              <a:t>به طور کلی علایم تا زمانی که کلسیم سرم از 12 میلی گرم  در دسی لیتر در فرد عیر باردار بالاتر نرود آشکار نمی شود. </a:t>
            </a:r>
            <a:endParaRPr lang="en-US" dirty="0"/>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p:txBody>
          <a:bodyPr/>
          <a:lstStyle/>
          <a:p>
            <a:r>
              <a:rPr lang="fa-IR" dirty="0"/>
              <a:t>هیپرپاراتیروئیدی و بارداری</a:t>
            </a:r>
            <a:endParaRPr lang="en-US" dirty="0"/>
          </a:p>
        </p:txBody>
      </p:sp>
      <p:sp>
        <p:nvSpPr>
          <p:cNvPr id="167939" name="Rectangle 3"/>
          <p:cNvSpPr>
            <a:spLocks noGrp="1" noChangeArrowheads="1"/>
          </p:cNvSpPr>
          <p:nvPr>
            <p:ph type="body" idx="1"/>
          </p:nvPr>
        </p:nvSpPr>
        <p:spPr/>
        <p:txBody>
          <a:bodyPr/>
          <a:lstStyle/>
          <a:p>
            <a:pPr>
              <a:lnSpc>
                <a:spcPct val="80000"/>
              </a:lnSpc>
            </a:pPr>
            <a:r>
              <a:rPr lang="fa-IR" sz="2400" dirty="0"/>
              <a:t>این وضعیت ناشایع است. می تواند به علت آدنوم یا کارسینوم پاراتیروئید یا تولید نابجای هورمون باشد. </a:t>
            </a:r>
          </a:p>
          <a:p>
            <a:pPr>
              <a:lnSpc>
                <a:spcPct val="80000"/>
              </a:lnSpc>
            </a:pPr>
            <a:r>
              <a:rPr lang="fa-IR" sz="2400" dirty="0"/>
              <a:t>علایم عبارتند از : استفراغ شدید،ضعف عمومی ،سنگهای کلیوی،پانکراتیت و اختلالات روانی </a:t>
            </a:r>
          </a:p>
          <a:p>
            <a:pPr>
              <a:lnSpc>
                <a:spcPct val="80000"/>
              </a:lnSpc>
            </a:pPr>
            <a:r>
              <a:rPr lang="fa-IR" sz="2400" dirty="0"/>
              <a:t>از نظرتئوری بارداری به دلیل انتقال قابل توجه کلسیم به جنین و نیز تشدید دفع کلیوی باعث هیپرتیروئیدی می شود. </a:t>
            </a:r>
          </a:p>
          <a:p>
            <a:pPr>
              <a:lnSpc>
                <a:spcPct val="80000"/>
              </a:lnSpc>
            </a:pPr>
            <a:r>
              <a:rPr lang="fa-IR" sz="2400" dirty="0"/>
              <a:t>عوارض شامل : مرده زایی،زایمانهای پره ترم،تتانی نوزاد </a:t>
            </a:r>
          </a:p>
          <a:p>
            <a:pPr>
              <a:lnSpc>
                <a:spcPct val="80000"/>
              </a:lnSpc>
            </a:pPr>
            <a:r>
              <a:rPr lang="fa-IR" sz="2400" dirty="0"/>
              <a:t>تدابیر درمانی: خارج کردن آدنوم پاراتیروئید از طریق جراحی در طول بارداری به روش درمانی ارجح تبدیل شده است . </a:t>
            </a:r>
          </a:p>
          <a:p>
            <a:pPr>
              <a:lnSpc>
                <a:spcPct val="80000"/>
              </a:lnSpc>
            </a:pPr>
            <a:r>
              <a:rPr lang="fa-IR" sz="2400" dirty="0"/>
              <a:t>در زنانی که میزان کلسیم آنها به نجو خطرناکی بالا رفته است درمان فوری ضرورت دارد . نخستین قدم هیدراسیون داخل وریدی با نرمال سالین به منظور ایجاد دیورز است. توجه دقیق به پیشگیری از هیپرکالمی و هیپومنیزیمی حایز اهمیت است. </a:t>
            </a:r>
          </a:p>
          <a:p>
            <a:pPr>
              <a:lnSpc>
                <a:spcPct val="80000"/>
              </a:lnSpc>
            </a:pPr>
            <a:r>
              <a:rPr lang="fa-IR" sz="2400" dirty="0"/>
              <a:t>در نوزاد طبیعی میزان کلسیم خون بند ناف از خون مادر بیشتر است. در هیپرپاراتیروئیدی مادر عملکرد پاراتیروئید جنین سرکوب می شود در نتیجه میزان کلسیم سرم نوزاد کاهش می یابد </a:t>
            </a:r>
          </a:p>
          <a:p>
            <a:pPr>
              <a:lnSpc>
                <a:spcPct val="80000"/>
              </a:lnSpc>
            </a:pPr>
            <a:endParaRPr lang="en-US" sz="2400" dirty="0"/>
          </a:p>
        </p:txBody>
      </p:sp>
    </p:spTree>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p:txBody>
          <a:bodyPr/>
          <a:lstStyle/>
          <a:p>
            <a:r>
              <a:rPr lang="fa-IR" dirty="0"/>
              <a:t>هیپوپاراتیروئیدی</a:t>
            </a:r>
            <a:endParaRPr lang="en-US" dirty="0"/>
          </a:p>
        </p:txBody>
      </p:sp>
      <p:sp>
        <p:nvSpPr>
          <p:cNvPr id="168963" name="Rectangle 3"/>
          <p:cNvSpPr>
            <a:spLocks noGrp="1" noChangeArrowheads="1"/>
          </p:cNvSpPr>
          <p:nvPr>
            <p:ph type="body" idx="1"/>
          </p:nvPr>
        </p:nvSpPr>
        <p:spPr/>
        <p:txBody>
          <a:bodyPr/>
          <a:lstStyle/>
          <a:p>
            <a:r>
              <a:rPr lang="fa-IR" dirty="0"/>
              <a:t>شایعترین علت هیپوکلسمی هیپوپاراتیروئیدی است که متعاقب جراحی تیروئید یا پاراتیروئید رخ می دهد . در زنان باردار جنین ممکن است دچار دمینرالیزاسیون دستگاه اسکلتی شود. </a:t>
            </a:r>
          </a:p>
          <a:p>
            <a:r>
              <a:rPr lang="fa-IR" dirty="0"/>
              <a:t>درمان زنان علامتدار : ویتامین </a:t>
            </a:r>
            <a:r>
              <a:rPr lang="en-US" dirty="0"/>
              <a:t>D3</a:t>
            </a:r>
            <a:r>
              <a:rPr lang="fa-IR" dirty="0"/>
              <a:t> ، ویتامین </a:t>
            </a:r>
            <a:r>
              <a:rPr lang="en-US" dirty="0"/>
              <a:t>D</a:t>
            </a:r>
            <a:r>
              <a:rPr lang="fa-IR" dirty="0"/>
              <a:t> ،کلسم و رژیمهای غذایی حاوی فسفر کم </a:t>
            </a:r>
            <a:endParaRPr lang="en-US" dirty="0"/>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p:txBody>
          <a:bodyPr/>
          <a:lstStyle/>
          <a:p>
            <a:r>
              <a:rPr lang="fa-IR" dirty="0"/>
              <a:t>استئوپروز بارداری</a:t>
            </a:r>
            <a:endParaRPr lang="en-US" dirty="0"/>
          </a:p>
        </p:txBody>
      </p:sp>
      <p:sp>
        <p:nvSpPr>
          <p:cNvPr id="169987" name="Rectangle 3"/>
          <p:cNvSpPr>
            <a:spLocks noGrp="1" noChangeArrowheads="1"/>
          </p:cNvSpPr>
          <p:nvPr>
            <p:ph type="body" idx="1"/>
          </p:nvPr>
        </p:nvSpPr>
        <p:spPr/>
        <p:txBody>
          <a:bodyPr/>
          <a:lstStyle/>
          <a:p>
            <a:r>
              <a:rPr lang="fa-IR" dirty="0"/>
              <a:t>احتمالا بارداری باعث آشکار شدن بیماری استخوانی موجود از قبل می شود. </a:t>
            </a:r>
          </a:p>
          <a:p>
            <a:r>
              <a:rPr lang="fa-IR" dirty="0"/>
              <a:t>شایعترین علامت درد کمر در اواخر بارداری است. </a:t>
            </a:r>
          </a:p>
          <a:p>
            <a:r>
              <a:rPr lang="fa-IR" dirty="0"/>
              <a:t>بعضی از علل شناخته شده آن عبارتند از : درمان طولانی مدت با هپارین و کورتیکواستروئید در طول بارداری است . </a:t>
            </a:r>
          </a:p>
          <a:p>
            <a:r>
              <a:rPr lang="fa-IR" dirty="0"/>
              <a:t>درمان : مصرف مکملهای کلسیم و ویتامین </a:t>
            </a:r>
            <a:r>
              <a:rPr lang="en-US" dirty="0"/>
              <a:t>D</a:t>
            </a:r>
            <a:r>
              <a:rPr lang="fa-IR" dirty="0"/>
              <a:t> توصیه می شود.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fa-IR" dirty="0"/>
              <a:t>تنگی میترال</a:t>
            </a:r>
            <a:endParaRPr lang="en-US" dirty="0"/>
          </a:p>
        </p:txBody>
      </p:sp>
      <p:sp>
        <p:nvSpPr>
          <p:cNvPr id="17411" name="Rectangle 3"/>
          <p:cNvSpPr>
            <a:spLocks noGrp="1" noChangeArrowheads="1"/>
          </p:cNvSpPr>
          <p:nvPr>
            <p:ph type="body" idx="1"/>
          </p:nvPr>
        </p:nvSpPr>
        <p:spPr/>
        <p:txBody>
          <a:bodyPr/>
          <a:lstStyle/>
          <a:p>
            <a:pPr>
              <a:lnSpc>
                <a:spcPct val="90000"/>
              </a:lnSpc>
            </a:pPr>
            <a:r>
              <a:rPr lang="fa-IR" sz="2400" dirty="0"/>
              <a:t>اندوکاردیت روماتیسمی علت 4/3 موارد تنگی میترال است. دریچه تنگ شده جریان خون را از دهلیز چپ به بطن چپ مختل می کند . فشار دهلیز چپ به طور مزمن افزایش می یابد و ممکن است منجر به هیپرتانسیون پسیو ریه و برون ده ثابت قلبی شود . </a:t>
            </a:r>
          </a:p>
          <a:p>
            <a:pPr>
              <a:lnSpc>
                <a:spcPct val="90000"/>
              </a:lnSpc>
            </a:pPr>
            <a:r>
              <a:rPr lang="fa-IR" sz="2400" dirty="0"/>
              <a:t>وسعت دریچه میترال در حالت طبیعی 4 سانتی متر مربع است و معمولا زمانی که در اثر تنگی این سطح به کمتر از 5/2 سانتی متر علایم بروز می کنند . شایعترین شکایت تنگی نفس ناشی از هیپرتانسیون وریدی ریه و ادم ریه است. دیگر علایم شایع عباتند از : خستگی،تپش قلب ، سرفه و هموپتزی </a:t>
            </a:r>
          </a:p>
          <a:p>
            <a:pPr>
              <a:lnSpc>
                <a:spcPct val="90000"/>
              </a:lnSpc>
            </a:pPr>
            <a:r>
              <a:rPr lang="fa-IR" sz="2400" dirty="0"/>
              <a:t>در بیماران دچار تنگی شدید میترال ، تاکی کاردی به هر علت زمان پرشدگی دیاستولیک بطن را کوتاهتر می سازد و گرادیان میترال را افزایش می دهد . در نتیجه تاکی کاردی سینوسی به طور پروفیلاکتیک با داروهای بلوک کننده بتا درمان می شود . </a:t>
            </a:r>
            <a:endParaRPr lang="en-US" sz="2400" dirty="0"/>
          </a:p>
        </p:txBody>
      </p:sp>
    </p:spTree>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p:txBody>
          <a:bodyPr/>
          <a:lstStyle/>
          <a:p>
            <a:r>
              <a:rPr lang="fa-IR" dirty="0"/>
              <a:t>اختلالات فوق کلیه</a:t>
            </a:r>
            <a:endParaRPr lang="en-US" dirty="0"/>
          </a:p>
        </p:txBody>
      </p:sp>
      <p:sp>
        <p:nvSpPr>
          <p:cNvPr id="171011" name="Rectangle 3"/>
          <p:cNvSpPr>
            <a:spLocks noGrp="1" noChangeArrowheads="1"/>
          </p:cNvSpPr>
          <p:nvPr>
            <p:ph type="body" idx="1"/>
          </p:nvPr>
        </p:nvSpPr>
        <p:spPr/>
        <p:txBody>
          <a:bodyPr/>
          <a:lstStyle/>
          <a:p>
            <a:r>
              <a:rPr lang="fa-IR" dirty="0"/>
              <a:t>بارداری آثار شدیدی بر روی ترشح بخش قشری غده فوق کلیه و کنترل یا تحریک آن دارد . </a:t>
            </a:r>
          </a:p>
          <a:p>
            <a:r>
              <a:rPr lang="fa-IR" dirty="0"/>
              <a:t>میزان کورتیکوتروپین بعد از کاهش در اوایل بارداری افزایش می یابد که در ارتباط با افزایش </a:t>
            </a:r>
            <a:r>
              <a:rPr lang="en-US" dirty="0"/>
              <a:t>CRH</a:t>
            </a:r>
            <a:r>
              <a:rPr lang="fa-IR" dirty="0"/>
              <a:t> جفت است. کورتیزول افزایش می یابد . </a:t>
            </a:r>
          </a:p>
          <a:p>
            <a:r>
              <a:rPr lang="fa-IR" dirty="0"/>
              <a:t>رنین پلاسما افزایش می یابد که خود آنژیوتانسین دو و ترشح آلدسترون را افزایش می دهد .   </a:t>
            </a:r>
            <a:endParaRPr lang="en-US" dirty="0"/>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a:lstStyle/>
          <a:p>
            <a:r>
              <a:rPr lang="fa-IR" dirty="0"/>
              <a:t>فئوکروموسیتوم</a:t>
            </a:r>
            <a:endParaRPr lang="en-US" dirty="0"/>
          </a:p>
        </p:txBody>
      </p:sp>
      <p:sp>
        <p:nvSpPr>
          <p:cNvPr id="172035" name="Rectangle 3"/>
          <p:cNvSpPr>
            <a:spLocks noGrp="1" noChangeArrowheads="1"/>
          </p:cNvSpPr>
          <p:nvPr>
            <p:ph type="body" idx="1"/>
          </p:nvPr>
        </p:nvSpPr>
        <p:spPr/>
        <p:txBody>
          <a:bodyPr/>
          <a:lstStyle/>
          <a:p>
            <a:pPr>
              <a:lnSpc>
                <a:spcPct val="80000"/>
              </a:lnSpc>
            </a:pPr>
            <a:r>
              <a:rPr lang="fa-IR" sz="2800" dirty="0"/>
              <a:t>تومور سلولهای کرومافین است که کاتکول آمین ترشح  میکند . اکثر تومورها در ناحیه مرکزی فوق کلیه قرار دارد. </a:t>
            </a:r>
          </a:p>
          <a:p>
            <a:pPr>
              <a:lnSpc>
                <a:spcPct val="80000"/>
              </a:lnSpc>
            </a:pPr>
            <a:r>
              <a:rPr lang="fa-IR" sz="2800" dirty="0"/>
              <a:t>علایم : هیپرتانسیون،اختلالات تشنجی یا حملات اضطراب ،سردرد،تعریق شدید،تپش قلب و حالت تشویش </a:t>
            </a:r>
          </a:p>
          <a:p>
            <a:pPr>
              <a:lnSpc>
                <a:spcPct val="80000"/>
              </a:lnSpc>
            </a:pPr>
            <a:r>
              <a:rPr lang="fa-IR" sz="2800" dirty="0"/>
              <a:t>تست استاندارد غربالگری : اندازه گیریهای متابولیتهای کاتکول آمینها در ادرار 24 ساعته است. </a:t>
            </a:r>
          </a:p>
          <a:p>
            <a:pPr>
              <a:lnSpc>
                <a:spcPct val="80000"/>
              </a:lnSpc>
            </a:pPr>
            <a:r>
              <a:rPr lang="fa-IR" sz="2800" dirty="0"/>
              <a:t>چالش اصلی افتراق پره اکلامپسی از این بیماری است . فقدان پروتئین  اوری همراه با اپیزودهای هیپرتانسیون ممکن است کمک کننده باشد . </a:t>
            </a:r>
          </a:p>
          <a:p>
            <a:pPr>
              <a:lnSpc>
                <a:spcPct val="80000"/>
              </a:lnSpc>
            </a:pPr>
            <a:r>
              <a:rPr lang="fa-IR" sz="2800" dirty="0"/>
              <a:t>درمان : درمان هیپرتانسیون و برداشتن تومور . </a:t>
            </a:r>
          </a:p>
          <a:p>
            <a:pPr>
              <a:lnSpc>
                <a:spcPct val="80000"/>
              </a:lnSpc>
            </a:pPr>
            <a:r>
              <a:rPr lang="fa-IR" sz="2800" dirty="0"/>
              <a:t>تومورهای عود کننده پر دردسر هستند . </a:t>
            </a:r>
            <a:endParaRPr 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endParaRPr lang="en-US" dirty="0"/>
          </a:p>
        </p:txBody>
      </p:sp>
      <p:sp>
        <p:nvSpPr>
          <p:cNvPr id="18435" name="Rectangle 3"/>
          <p:cNvSpPr>
            <a:spLocks noGrp="1" noChangeArrowheads="1"/>
          </p:cNvSpPr>
          <p:nvPr>
            <p:ph type="body" idx="1"/>
          </p:nvPr>
        </p:nvSpPr>
        <p:spPr/>
        <p:txBody>
          <a:bodyPr/>
          <a:lstStyle/>
          <a:p>
            <a:pPr>
              <a:lnSpc>
                <a:spcPct val="80000"/>
              </a:lnSpc>
            </a:pPr>
            <a:r>
              <a:rPr lang="fa-IR" sz="2800" dirty="0"/>
              <a:t>درمان : </a:t>
            </a:r>
          </a:p>
          <a:p>
            <a:pPr>
              <a:lnSpc>
                <a:spcPct val="80000"/>
              </a:lnSpc>
            </a:pPr>
            <a:r>
              <a:rPr lang="fa-IR" sz="2800" dirty="0"/>
              <a:t>در کل محدود کردن فعالیت فیزیکی توصیه می شود. در صورت بروز علایم احتقان ریه فعالیت باید بیشتر محدود شود . همچنین باید سدیم رژیم غذایی محدود شود و درمان با دیورتیک آغاز گردد . </a:t>
            </a:r>
          </a:p>
          <a:p>
            <a:pPr>
              <a:lnSpc>
                <a:spcPct val="80000"/>
              </a:lnSpc>
            </a:pPr>
            <a:r>
              <a:rPr lang="fa-IR" sz="2800" dirty="0"/>
              <a:t>لیبرو زایمان به خصوص در زنان دچار تنگی شدید میترال استرس زا هستند . درد و اضطراب موجب تاکی کاردی و افزایش احتمال نارسایی قلبی مرتبط با ضربان قلب می شود. بی حسی اپی دورال برای لیبر همراه به توجه دقیق به عدم تحمل بار زیاد مایع داخل وریدی روش ایده آل محسوب می شود . </a:t>
            </a:r>
          </a:p>
          <a:p>
            <a:pPr>
              <a:lnSpc>
                <a:spcPct val="80000"/>
              </a:lnSpc>
            </a:pPr>
            <a:r>
              <a:rPr lang="fa-IR" sz="2800" dirty="0"/>
              <a:t>زایمان واژینال ارجح است و پروفیلاکسی اندوکاردیت در حین زایمان ضرورت دارد. </a:t>
            </a:r>
            <a:endParaRPr lang="en-US"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fa-IR" dirty="0"/>
              <a:t>نارسایی میترال </a:t>
            </a:r>
            <a:endParaRPr lang="en-US" dirty="0"/>
          </a:p>
        </p:txBody>
      </p:sp>
      <p:sp>
        <p:nvSpPr>
          <p:cNvPr id="19459" name="Rectangle 3"/>
          <p:cNvSpPr>
            <a:spLocks noGrp="1" noChangeArrowheads="1"/>
          </p:cNvSpPr>
          <p:nvPr>
            <p:ph type="body" idx="1"/>
          </p:nvPr>
        </p:nvSpPr>
        <p:spPr/>
        <p:txBody>
          <a:bodyPr/>
          <a:lstStyle/>
          <a:p>
            <a:pPr>
              <a:lnSpc>
                <a:spcPct val="80000"/>
              </a:lnSpc>
            </a:pPr>
            <a:r>
              <a:rPr lang="fa-IR" sz="2800" dirty="0"/>
              <a:t>رگورژیتاسیون میترال هنگامی ایجاد می شود که صفحات دریچه میترال در حین سیستول به طور نامناسبی به هم نزدیک شوند و این اختلال در نهایت به اتساع بطن چپ و هیپرتروفی آن منجر شود . </a:t>
            </a:r>
          </a:p>
          <a:p>
            <a:pPr>
              <a:lnSpc>
                <a:spcPct val="80000"/>
              </a:lnSpc>
            </a:pPr>
            <a:r>
              <a:rPr lang="fa-IR" sz="2800" dirty="0"/>
              <a:t>رگورژیتاسون ممکن است به عللی مانند تب روماتیسمی، پرولاپس دریچه میترال یا اتساع بطن چپ به هر علت ناشی شود . </a:t>
            </a:r>
          </a:p>
          <a:p>
            <a:pPr>
              <a:lnSpc>
                <a:spcPct val="80000"/>
              </a:lnSpc>
            </a:pPr>
            <a:r>
              <a:rPr lang="fa-IR" sz="2800" dirty="0"/>
              <a:t>وژتاسیون دریچه میترال که اندوکاردیت لیبمن-ساکس نامیده می شود در زنان دارای آنتی بادیهای آنتی فسفولیپید نسبتا شایع است . </a:t>
            </a:r>
          </a:p>
          <a:p>
            <a:pPr>
              <a:lnSpc>
                <a:spcPct val="80000"/>
              </a:lnSpc>
            </a:pPr>
            <a:r>
              <a:rPr lang="fa-IR" sz="2800" dirty="0"/>
              <a:t>در طول بارداری رگورژیتاسیون میترال به علت کاهش مقاومت عروق سیستمیک خوب تحمل می شود . </a:t>
            </a:r>
          </a:p>
          <a:p>
            <a:pPr>
              <a:lnSpc>
                <a:spcPct val="80000"/>
              </a:lnSpc>
            </a:pPr>
            <a:r>
              <a:rPr lang="fa-IR" sz="2800" dirty="0"/>
              <a:t>در حین زایمان باید پروفیلاکسی در برابر اند.کاردیت باکتریایی انجام شود .  </a:t>
            </a:r>
            <a:endParaRPr lang="en-US"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fa-IR" dirty="0"/>
              <a:t>تنگی آئورت</a:t>
            </a:r>
            <a:endParaRPr lang="en-US" dirty="0"/>
          </a:p>
        </p:txBody>
      </p:sp>
      <p:sp>
        <p:nvSpPr>
          <p:cNvPr id="20483" name="Rectangle 3"/>
          <p:cNvSpPr>
            <a:spLocks noGrp="1" noChangeArrowheads="1"/>
          </p:cNvSpPr>
          <p:nvPr>
            <p:ph type="body" idx="1"/>
          </p:nvPr>
        </p:nvSpPr>
        <p:spPr/>
        <p:txBody>
          <a:bodyPr/>
          <a:lstStyle/>
          <a:p>
            <a:pPr>
              <a:lnSpc>
                <a:spcPct val="90000"/>
              </a:lnSpc>
            </a:pPr>
            <a:r>
              <a:rPr lang="fa-IR" dirty="0"/>
              <a:t>تنگی دریچه آئورت بیماری دوران پیری است . شایعترین ضایعه توام با تنگی دریچه دو لتی است . تنگی باعث ایجاد مقاومت در برابر خروج پرتابی خون می شود . هیپرتروفی بطن چپ ایجاد می شودو در صورت شدید بودن برون ده قلبی را کم می کند . </a:t>
            </a:r>
          </a:p>
          <a:p>
            <a:pPr>
              <a:lnSpc>
                <a:spcPct val="90000"/>
              </a:lnSpc>
            </a:pPr>
            <a:r>
              <a:rPr lang="fa-IR" dirty="0"/>
              <a:t>تظاهرات بالینی شامل : درد سینه ، سنکوپ ، نارسایی قلبی و مرگ ناگهانی در اثر آریتمیها است . </a:t>
            </a:r>
          </a:p>
          <a:p>
            <a:pPr>
              <a:lnSpc>
                <a:spcPct val="90000"/>
              </a:lnSpc>
            </a:pPr>
            <a:r>
              <a:rPr lang="fa-IR" dirty="0"/>
              <a:t>درجات خفیف و متوسط تنگی به خوبی تحمل می شوند ولی بیماری شدید مخاطره امیز است .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fa-IR" dirty="0"/>
              <a:t>ادم حاد ریه </a:t>
            </a:r>
            <a:endParaRPr lang="en-US" dirty="0"/>
          </a:p>
        </p:txBody>
      </p:sp>
      <p:sp>
        <p:nvSpPr>
          <p:cNvPr id="3075" name="Rectangle 3"/>
          <p:cNvSpPr>
            <a:spLocks noGrp="1" noChangeArrowheads="1"/>
          </p:cNvSpPr>
          <p:nvPr>
            <p:ph type="body" idx="1"/>
          </p:nvPr>
        </p:nvSpPr>
        <p:spPr/>
        <p:txBody>
          <a:bodyPr/>
          <a:lstStyle/>
          <a:p>
            <a:r>
              <a:rPr lang="fa-IR" dirty="0"/>
              <a:t>ادم حاد ریه دارای دو علت عمومی است . 1-پر شدن آلوئولها از مایع در اثر نارسایی قلبی 2-ادم ناشی از افزایش نفوذپذیری به  علت آسیب آلوئولی –مویرگی </a:t>
            </a:r>
          </a:p>
          <a:p>
            <a:r>
              <a:rPr lang="fa-IR" dirty="0"/>
              <a:t>برخی از علل آسیب حاد ریه و نارسایی تنفسی در زنان باردار عبارتند از : </a:t>
            </a:r>
          </a:p>
          <a:p>
            <a:r>
              <a:rPr lang="fa-IR" dirty="0"/>
              <a:t>پنومونی،سپسیس،خونریزی،مسمومیت با آرسنیک، پره اکلامپسی،آمبولی،بیماری بافت همبند ، سوء مصرف مواد،تنفس مواد محرک و سوختگیها ، پانکراتیت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endParaRPr lang="en-US" dirty="0"/>
          </a:p>
        </p:txBody>
      </p:sp>
      <p:sp>
        <p:nvSpPr>
          <p:cNvPr id="21507" name="Rectangle 3"/>
          <p:cNvSpPr>
            <a:spLocks noGrp="1" noChangeArrowheads="1"/>
          </p:cNvSpPr>
          <p:nvPr>
            <p:ph type="body" idx="1"/>
          </p:nvPr>
        </p:nvSpPr>
        <p:spPr/>
        <p:txBody>
          <a:bodyPr/>
          <a:lstStyle/>
          <a:p>
            <a:pPr>
              <a:lnSpc>
                <a:spcPct val="90000"/>
              </a:lnSpc>
            </a:pPr>
            <a:r>
              <a:rPr lang="fa-IR" dirty="0"/>
              <a:t>درمان : </a:t>
            </a:r>
          </a:p>
          <a:p>
            <a:pPr>
              <a:lnSpc>
                <a:spcPct val="90000"/>
              </a:lnSpc>
            </a:pPr>
            <a:r>
              <a:rPr lang="fa-IR" dirty="0"/>
              <a:t>درمانی به جز نظارت دقیق وجود ندارد . </a:t>
            </a:r>
          </a:p>
          <a:p>
            <a:pPr>
              <a:lnSpc>
                <a:spcPct val="90000"/>
              </a:lnSpc>
            </a:pPr>
            <a:r>
              <a:rPr lang="fa-IR" dirty="0"/>
              <a:t>درمان زنان علامتدار شامل : محدودیت شدید فعالیت و درمان فوری عفونتهاست . اگر علایم شدید باشد باید تعویض دریچه یا والواتومی مد نظر قرار گیرد . </a:t>
            </a:r>
          </a:p>
          <a:p>
            <a:pPr>
              <a:lnSpc>
                <a:spcPct val="90000"/>
              </a:lnSpc>
            </a:pPr>
            <a:r>
              <a:rPr lang="fa-IR" dirty="0"/>
              <a:t>در طول لیبر بی حسی اپی دورال با عوامل نارکوتیک بهترین روش به نظر می رسد . </a:t>
            </a:r>
          </a:p>
          <a:p>
            <a:pPr>
              <a:lnSpc>
                <a:spcPct val="90000"/>
              </a:lnSpc>
            </a:pPr>
            <a:r>
              <a:rPr lang="fa-IR" dirty="0"/>
              <a:t>پروفیلاکسی اندوکاردیت باکتریایی در هنگام زایمان انجام می شود .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fa-IR" dirty="0"/>
              <a:t>نارسایی آئورت </a:t>
            </a:r>
            <a:endParaRPr lang="en-US" dirty="0"/>
          </a:p>
        </p:txBody>
      </p:sp>
      <p:sp>
        <p:nvSpPr>
          <p:cNvPr id="22531" name="Rectangle 3"/>
          <p:cNvSpPr>
            <a:spLocks noGrp="1" noChangeArrowheads="1"/>
          </p:cNvSpPr>
          <p:nvPr>
            <p:ph type="body" idx="1"/>
          </p:nvPr>
        </p:nvSpPr>
        <p:spPr/>
        <p:txBody>
          <a:bodyPr/>
          <a:lstStyle/>
          <a:p>
            <a:r>
              <a:rPr lang="fa-IR" sz="2800" dirty="0"/>
              <a:t>رگورژیتاسیون آئورت به جریان یافتن خون از آئورت به داخل بطن چپ در حین دیاستول اطلاق می شود . </a:t>
            </a:r>
          </a:p>
          <a:p>
            <a:r>
              <a:rPr lang="fa-IR" sz="2800" dirty="0"/>
              <a:t>علل شایع آن عبارتند از : تب روماتیسمی ، اختلالات بافت همبند و ضایعاتی که به طور مادرزادی ایجاد می شود . </a:t>
            </a:r>
          </a:p>
          <a:p>
            <a:r>
              <a:rPr lang="fa-IR" sz="2800" dirty="0"/>
              <a:t>در بیماران مزمن هیپرتروفی و انساع بطن چپ دیده می شود سپس خستگی با شروع آهسته ، تنگی نفس و ادم بروز می کند . نارسایی عموما در طول بارداری به خوبی تحمل می شود . </a:t>
            </a:r>
          </a:p>
          <a:p>
            <a:r>
              <a:rPr lang="fa-IR" sz="2800" dirty="0"/>
              <a:t>عوامل ضد درد نخاعی برای لیبر و زایمان به کار می رود . </a:t>
            </a:r>
          </a:p>
          <a:p>
            <a:r>
              <a:rPr lang="fa-IR" sz="2800" dirty="0"/>
              <a:t>پروفیلاکسی اندوکاردیت باکتریایی در هنگام زایمان ضروری است. </a:t>
            </a:r>
            <a:endParaRPr lang="en-US"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fa-IR" dirty="0"/>
              <a:t>بیماریهای مادرزادی قلب </a:t>
            </a:r>
            <a:endParaRPr lang="en-US" dirty="0"/>
          </a:p>
        </p:txBody>
      </p:sp>
      <p:sp>
        <p:nvSpPr>
          <p:cNvPr id="23555" name="Rectangle 3"/>
          <p:cNvSpPr>
            <a:spLocks noGrp="1" noChangeArrowheads="1"/>
          </p:cNvSpPr>
          <p:nvPr>
            <p:ph type="body" idx="1"/>
          </p:nvPr>
        </p:nvSpPr>
        <p:spPr/>
        <p:txBody>
          <a:bodyPr/>
          <a:lstStyle/>
          <a:p>
            <a:r>
              <a:rPr lang="fa-IR" dirty="0"/>
              <a:t>شایعترین ضایعات در هنگام تولد عبارتند از : نقایص دیواره بطنی،تنگی دریچه ریوی،مجرای شریانی باز،نقص دیواره دهلیزی،تنگی دریچه آئورت،کوآرکتاسیون آئورت</a:t>
            </a:r>
          </a:p>
          <a:p>
            <a:r>
              <a:rPr lang="fa-IR" dirty="0"/>
              <a:t>نقایص دیواره ای معمولا در کودکی ترمیم می شوند . بارداری به استثنای موارد بروز هیپرتانسیون ریوی به خوبی تحمل می شود . </a:t>
            </a:r>
          </a:p>
          <a:p>
            <a:r>
              <a:rPr lang="fa-IR" dirty="0"/>
              <a:t>اندوکاردیت باکتریایی در موارد ترمیم نشده شایع است و در این موارد پروفیلاکسی توصیه می شود .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endParaRPr lang="en-US" dirty="0"/>
          </a:p>
        </p:txBody>
      </p:sp>
      <p:sp>
        <p:nvSpPr>
          <p:cNvPr id="24579" name="Rectangle 3"/>
          <p:cNvSpPr>
            <a:spLocks noGrp="1" noChangeArrowheads="1"/>
          </p:cNvSpPr>
          <p:nvPr>
            <p:ph type="body" idx="1"/>
          </p:nvPr>
        </p:nvSpPr>
        <p:spPr/>
        <p:txBody>
          <a:bodyPr/>
          <a:lstStyle/>
          <a:p>
            <a:pPr>
              <a:lnSpc>
                <a:spcPct val="90000"/>
              </a:lnSpc>
            </a:pPr>
            <a:r>
              <a:rPr lang="fa-IR" dirty="0"/>
              <a:t>مجرای شریانی پایدار: پیامد فیزیولوزیک این ضایعه بستگی به اندازه آن دارد . در موارد ترمیم نشده هیپرتانسیون ریوی رخ می دهد . در این زنان نارسایی قلب ممکن است بروز کند و در صورت کاهش فشار خون سیستمیک معکوس شدن جریان خون از شریان ریوی به آئورت منجر به سیانوز می شود . بنابراین در این زنان تا حد امکان باید از هیپوتانسیون جلوگیری کرد . </a:t>
            </a:r>
          </a:p>
          <a:p>
            <a:pPr>
              <a:lnSpc>
                <a:spcPct val="90000"/>
              </a:lnSpc>
            </a:pPr>
            <a:r>
              <a:rPr lang="fa-IR" dirty="0"/>
              <a:t>پروفیلاکسی اندوکاردیت باکتریایی باید در هنگام زایمان انجام شود .  </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fa-IR" dirty="0"/>
              <a:t>بیماری سیانوتیک قلبی</a:t>
            </a:r>
            <a:endParaRPr lang="en-US" dirty="0"/>
          </a:p>
        </p:txBody>
      </p:sp>
      <p:sp>
        <p:nvSpPr>
          <p:cNvPr id="25603" name="Rectangle 3"/>
          <p:cNvSpPr>
            <a:spLocks noGrp="1" noChangeArrowheads="1"/>
          </p:cNvSpPr>
          <p:nvPr>
            <p:ph type="body" idx="1"/>
          </p:nvPr>
        </p:nvSpPr>
        <p:spPr/>
        <p:txBody>
          <a:bodyPr/>
          <a:lstStyle/>
          <a:p>
            <a:pPr>
              <a:lnSpc>
                <a:spcPct val="90000"/>
              </a:lnSpc>
            </a:pPr>
            <a:r>
              <a:rPr lang="fa-IR" sz="2400" dirty="0"/>
              <a:t>سیانوز هنگامی رخ می دهد که ضایعات مادرزادی قلب با شنت راست به چپ خون پس از بستر مویرگی ریه همراه است. ضایعه کلاسیک و شایعترین ضایعه ای که در بارداری با آن مواجه هستیم تترالوژی فالوت است. این بیماری با نقص بزرگ در دیواره بطنی هیپرتروفی بطن راست و آئورت مشخص می شود. بنابراین در طول بارداری هنگامی که مقاومت محیطی کاهش می یابد مقدار شنت افزایش پیدا می کند و سیانوز تشدید می شود.  </a:t>
            </a:r>
          </a:p>
          <a:p>
            <a:pPr>
              <a:lnSpc>
                <a:spcPct val="90000"/>
              </a:lnSpc>
            </a:pPr>
            <a:r>
              <a:rPr lang="fa-IR" sz="2400" dirty="0"/>
              <a:t>زنان مبتلا به بیماری سیانوتیک قلب بارداری را به خوبی تحمل نمی کنند . در همه بیماریهایی که با هیپوکسمی شدید مادر همراه است این احتمال وجود دارد که سقط جنین،زایمان پره ترم یا مرگ جنین رخ بدهد . </a:t>
            </a:r>
          </a:p>
          <a:p>
            <a:pPr>
              <a:lnSpc>
                <a:spcPct val="90000"/>
              </a:lnSpc>
            </a:pPr>
            <a:r>
              <a:rPr lang="fa-IR" sz="2400" dirty="0"/>
              <a:t>زایمان واژینال به استثنای اندیکاسیون مامایی ارجح است. اوپیاتهای اپیدورال ممکن است برای تسکین درد کفایت کند . در مورد کاربرد بی حسی نخاعی یا بی هوشی عمومی برای سزارین اختلاف نظر وجود دارد . </a:t>
            </a:r>
            <a:endParaRPr lang="en-US"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fa-IR" dirty="0"/>
              <a:t>سندروم آیزن منگر </a:t>
            </a:r>
            <a:endParaRPr lang="en-US" dirty="0"/>
          </a:p>
        </p:txBody>
      </p:sp>
      <p:sp>
        <p:nvSpPr>
          <p:cNvPr id="26627" name="Rectangle 3"/>
          <p:cNvSpPr>
            <a:spLocks noGrp="1" noChangeArrowheads="1"/>
          </p:cNvSpPr>
          <p:nvPr>
            <p:ph type="body" idx="1"/>
          </p:nvPr>
        </p:nvSpPr>
        <p:spPr/>
        <p:txBody>
          <a:bodyPr/>
          <a:lstStyle/>
          <a:p>
            <a:r>
              <a:rPr lang="fa-IR" sz="2800" dirty="0"/>
              <a:t>این سندروم شامل هیپرتانسیون ریوی ثانویه ای است که در همه ضایعات قلبی که در آنها مقاومت عروق ریه بیشتر از مقاومت عروق سیستمیک است و نیز در مواردی که درجاتی از شنت راست به چپ  وجود دارد مشاهده می شود . </a:t>
            </a:r>
          </a:p>
          <a:p>
            <a:r>
              <a:rPr lang="fa-IR" sz="2800" dirty="0"/>
              <a:t>شایعترین نقایص زمینه ای ، نقایص دیواره دهلیزی یا بطنی و مجرای شریانی پایدار هستند . </a:t>
            </a:r>
          </a:p>
          <a:p>
            <a:r>
              <a:rPr lang="fa-IR" sz="2800" dirty="0"/>
              <a:t>بیماران معمولا بدون علامت هستند اما سرانجام هیپرتانسیون ریوی شدت کافی را برای ایجاد شنت راست به چپ ایجاد می کند . </a:t>
            </a:r>
            <a:endParaRPr lang="en-US"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fa-IR" dirty="0"/>
              <a:t>هیپرتانسیون ریوی</a:t>
            </a:r>
            <a:endParaRPr lang="en-US" dirty="0"/>
          </a:p>
        </p:txBody>
      </p:sp>
      <p:sp>
        <p:nvSpPr>
          <p:cNvPr id="27651" name="Rectangle 3"/>
          <p:cNvSpPr>
            <a:spLocks noGrp="1" noChangeArrowheads="1"/>
          </p:cNvSpPr>
          <p:nvPr>
            <p:ph type="body" idx="1"/>
          </p:nvPr>
        </p:nvSpPr>
        <p:spPr/>
        <p:txBody>
          <a:bodyPr/>
          <a:lstStyle/>
          <a:p>
            <a:pPr>
              <a:lnSpc>
                <a:spcPct val="80000"/>
              </a:lnSpc>
            </a:pPr>
            <a:r>
              <a:rPr lang="fa-IR" sz="2400" dirty="0"/>
              <a:t>هیپرتانسیون ریوی عموما از بیماریهای قلب یا ریه ناشی می شود و علل شایع آن شنت مداوم و طول کشیده چپ به راست و ایجاد سندروم آیزن منگر هستند .</a:t>
            </a:r>
          </a:p>
          <a:p>
            <a:pPr>
              <a:lnSpc>
                <a:spcPct val="80000"/>
              </a:lnSpc>
            </a:pPr>
            <a:r>
              <a:rPr lang="fa-IR" sz="2400" dirty="0"/>
              <a:t>هیپرتانسیون اولیه ریوی با هیپرتروفی لایه مدیا و ضایعات شبکه ای شکل مشخص می شود و معمولا ایدیوپاتیک است.</a:t>
            </a:r>
          </a:p>
          <a:p>
            <a:pPr>
              <a:lnSpc>
                <a:spcPct val="80000"/>
              </a:lnSpc>
            </a:pPr>
            <a:r>
              <a:rPr lang="fa-IR" sz="2400" dirty="0"/>
              <a:t>در موارد هیپرتانسیون اولیه یا ثانویه میزان مرگ و میر مادران قابل توجه است. بارداری در زنان دچار بیماری شدید ممنوع است . </a:t>
            </a:r>
          </a:p>
          <a:p>
            <a:pPr>
              <a:lnSpc>
                <a:spcPct val="80000"/>
              </a:lnSpc>
            </a:pPr>
            <a:r>
              <a:rPr lang="fa-IR" sz="2400" dirty="0"/>
              <a:t>درمان زنان حامله علامتدار: محدود کردن فعالیت و اجتناب از قرار گرفتن در وضعیت خوابیده به پشت در اواخر بارداری است . استفاده از دیورتیکها، اکسیژن مکمل و داروهای متسع کننده عروق درمان استاندارد برای علایم بیماری است . </a:t>
            </a:r>
          </a:p>
          <a:p>
            <a:pPr>
              <a:lnSpc>
                <a:spcPct val="80000"/>
              </a:lnSpc>
            </a:pPr>
            <a:r>
              <a:rPr lang="fa-IR" sz="2400" dirty="0"/>
              <a:t>کترل لیبر و زایمان بسیار مشکل است . این زنان در موارد کاهش بازگشت وریدی و کاهش پر شدن بطن که با اکثر مرگهای مادران مرتبط هستند در معرض خطر بیشتری قرار دارند . </a:t>
            </a:r>
          </a:p>
          <a:p>
            <a:pPr>
              <a:lnSpc>
                <a:spcPct val="80000"/>
              </a:lnSpc>
            </a:pPr>
            <a:r>
              <a:rPr lang="fa-IR" sz="2400" dirty="0"/>
              <a:t>انجام بی حسی منطقه ای به علت احتمال هیپوتانسیون خطرناک استو باید به از دست رفتن خون در طول زایمان و اجتناب از بی حسی اپی دورال توجه شود .  </a:t>
            </a:r>
            <a:endParaRPr lang="en-US" sz="2400" dirty="0"/>
          </a:p>
          <a:p>
            <a:pPr>
              <a:lnSpc>
                <a:spcPct val="80000"/>
              </a:lnSpc>
            </a:pPr>
            <a:endParaRPr lang="fa-IR" sz="2400" dirty="0"/>
          </a:p>
          <a:p>
            <a:pPr>
              <a:lnSpc>
                <a:spcPct val="80000"/>
              </a:lnSpc>
              <a:buFontTx/>
              <a:buNone/>
            </a:pPr>
            <a:endParaRPr lang="en-US" sz="24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fa-IR" dirty="0"/>
              <a:t>پرولاپس دریچه میترال</a:t>
            </a:r>
            <a:endParaRPr lang="en-US" dirty="0"/>
          </a:p>
        </p:txBody>
      </p:sp>
      <p:sp>
        <p:nvSpPr>
          <p:cNvPr id="28675" name="Rectangle 3"/>
          <p:cNvSpPr>
            <a:spLocks noGrp="1" noChangeArrowheads="1"/>
          </p:cNvSpPr>
          <p:nvPr>
            <p:ph type="body" idx="1"/>
          </p:nvPr>
        </p:nvSpPr>
        <p:spPr/>
        <p:txBody>
          <a:bodyPr/>
          <a:lstStyle/>
          <a:p>
            <a:pPr>
              <a:lnSpc>
                <a:spcPct val="90000"/>
              </a:lnSpc>
            </a:pPr>
            <a:r>
              <a:rPr lang="fa-IR" sz="2400" dirty="0"/>
              <a:t>این تشخیص بر وجود اختلال پاتولوژیک بافت همبند که غالبا دژنرسانس میکسوماتو نامیده می شود دلالت دارد .این اختلال ممکن است خود لتهای دریچه یا طنابهای وتری را درگیر کند . </a:t>
            </a:r>
          </a:p>
          <a:p>
            <a:pPr>
              <a:lnSpc>
                <a:spcPct val="90000"/>
              </a:lnSpc>
            </a:pPr>
            <a:r>
              <a:rPr lang="fa-IR" sz="2400" dirty="0"/>
              <a:t>اکثر بیماران بدون علامت هستند و در حین معاینات فیزیکی و یا به طور تصادفی در اکوکاردیگرافی کشف می شوند . </a:t>
            </a:r>
          </a:p>
          <a:p>
            <a:pPr>
              <a:lnSpc>
                <a:spcPct val="90000"/>
              </a:lnSpc>
            </a:pPr>
            <a:r>
              <a:rPr lang="fa-IR" sz="2400" dirty="0"/>
              <a:t>علایم آن عبارتند از : اضطراب،تپش قلب،تنگی نفس،درد آتیپیک قفسه سینه و سنکوپ . </a:t>
            </a:r>
          </a:p>
          <a:p>
            <a:pPr>
              <a:lnSpc>
                <a:spcPct val="90000"/>
              </a:lnSpc>
            </a:pPr>
            <a:r>
              <a:rPr lang="fa-IR" sz="2400" dirty="0"/>
              <a:t>در زنان باردار عوارض قلبی به ندرت به وجود می آیند. در واقع هیپرولمی ناشی از بارداری حتی ممکن است اختلال میترال را اصلاح کند . </a:t>
            </a:r>
          </a:p>
          <a:p>
            <a:pPr>
              <a:lnSpc>
                <a:spcPct val="90000"/>
              </a:lnSpc>
            </a:pPr>
            <a:r>
              <a:rPr lang="fa-IR" sz="2400" dirty="0"/>
              <a:t>در صورتیکه پرولاپس همراه با رگورژیتاسیون شود باید پروفیلاکسی آنتی بیوتیکی انجام شود .   </a:t>
            </a:r>
            <a:endParaRPr lang="en-US" sz="24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fa-IR" dirty="0"/>
              <a:t>کاردیومیوپاتی حوالی زایمان</a:t>
            </a:r>
            <a:endParaRPr lang="en-US" dirty="0"/>
          </a:p>
        </p:txBody>
      </p:sp>
      <p:sp>
        <p:nvSpPr>
          <p:cNvPr id="29699" name="Rectangle 3"/>
          <p:cNvSpPr>
            <a:spLocks noGrp="1" noChangeArrowheads="1"/>
          </p:cNvSpPr>
          <p:nvPr>
            <p:ph type="body" idx="1"/>
          </p:nvPr>
        </p:nvSpPr>
        <p:spPr/>
        <p:txBody>
          <a:bodyPr/>
          <a:lstStyle/>
          <a:p>
            <a:pPr>
              <a:lnSpc>
                <a:spcPct val="90000"/>
              </a:lnSpc>
            </a:pPr>
            <a:r>
              <a:rPr lang="fa-IR" sz="2800" dirty="0"/>
              <a:t>این تشخیص پس از رد سایر علل مطرح می شود و شایعترین علت ایجاد آن میوکاردیت است . </a:t>
            </a:r>
          </a:p>
          <a:p>
            <a:pPr>
              <a:lnSpc>
                <a:spcPct val="90000"/>
              </a:lnSpc>
            </a:pPr>
            <a:r>
              <a:rPr lang="fa-IR" sz="2800" dirty="0"/>
              <a:t>پره اکلامپسی اضافه شده بر هیپرتانسیون مزمن از علل شایع نارسایی قلبی در طول بارداری است . </a:t>
            </a:r>
          </a:p>
          <a:p>
            <a:pPr>
              <a:lnSpc>
                <a:spcPct val="90000"/>
              </a:lnSpc>
            </a:pPr>
            <a:r>
              <a:rPr lang="fa-IR" sz="2800" dirty="0"/>
              <a:t>علایم و نشانه های آن عبارتند از : دیس پنه،ارتوپنه،سرفه،تپش قلب و درد قفسه سینه . معمولا مهمترین یافته در این بیماران کاردیومگالی شدید است . </a:t>
            </a:r>
          </a:p>
          <a:p>
            <a:pPr>
              <a:lnSpc>
                <a:spcPct val="90000"/>
              </a:lnSpc>
            </a:pPr>
            <a:r>
              <a:rPr lang="fa-IR" sz="2800" dirty="0"/>
              <a:t>درمان شامل: برطرف کردن نارسایی قلبی است. مصرف سدیم محدود می شود و برای کاهش پیش بار از داروهای دیورتیک استفاده می شود. پس بار را از طریق هیدرالازین کاهش می دهند . </a:t>
            </a:r>
            <a:endParaRPr lang="en-US" sz="2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fa-IR" dirty="0"/>
              <a:t>اندوکاردیت عفونی</a:t>
            </a:r>
            <a:endParaRPr lang="en-US" dirty="0"/>
          </a:p>
        </p:txBody>
      </p:sp>
      <p:sp>
        <p:nvSpPr>
          <p:cNvPr id="30723" name="Rectangle 3"/>
          <p:cNvSpPr>
            <a:spLocks noGrp="1" noChangeArrowheads="1"/>
          </p:cNvSpPr>
          <p:nvPr>
            <p:ph type="body" idx="1"/>
          </p:nvPr>
        </p:nvSpPr>
        <p:spPr/>
        <p:txBody>
          <a:bodyPr/>
          <a:lstStyle/>
          <a:p>
            <a:pPr>
              <a:lnSpc>
                <a:spcPct val="90000"/>
              </a:lnSpc>
              <a:buFontTx/>
              <a:buNone/>
            </a:pPr>
            <a:r>
              <a:rPr lang="fa-IR" sz="2400" dirty="0"/>
              <a:t>این عفونت اندوتلیوم قلب را درگیر می کند . ممکن است اندوکاردیت عفونی دریچه طبیعی یا پروستتیک را درگیر کند . </a:t>
            </a:r>
          </a:p>
          <a:p>
            <a:pPr>
              <a:lnSpc>
                <a:spcPct val="90000"/>
              </a:lnSpc>
            </a:pPr>
            <a:r>
              <a:rPr lang="fa-IR" sz="2400" dirty="0"/>
              <a:t>اندوکاردیت باکتریایی تحت حاد معمولا ناشی از یک عفونت باکتریایی با قدرت بیماریزایی کم است که بر روی ضایعه زمینه ای اضافه می شود. این بیماری غالبا دریچه های طبیعی را درگیر می کند . شایعترین ارگانیسمها عبارتند از: استرپتوکوکهای گروه ویریدنس یا گونه های انتروکوک . اندوکاردیت ناشی از استرپتوکوک گروه </a:t>
            </a:r>
            <a:r>
              <a:rPr lang="en-US" sz="2400" dirty="0"/>
              <a:t>B</a:t>
            </a:r>
            <a:r>
              <a:rPr lang="fa-IR" sz="2400" dirty="0"/>
              <a:t> ممکن است به طور تحت حاد یا حاد ایجاد شود. </a:t>
            </a:r>
          </a:p>
          <a:p>
            <a:pPr>
              <a:lnSpc>
                <a:spcPct val="90000"/>
              </a:lnSpc>
            </a:pPr>
            <a:r>
              <a:rPr lang="fa-IR" sz="2400" dirty="0"/>
              <a:t>اندوکاردیت حاد معمولا توسط استافیلوکوک کوآگولاز مثبت  ایجاد می شود. استاف طلایی ارگانیسم غالب در عفونتهای دریچه ای طبیعی است. </a:t>
            </a:r>
          </a:p>
          <a:p>
            <a:pPr>
              <a:lnSpc>
                <a:spcPct val="90000"/>
              </a:lnSpc>
            </a:pPr>
            <a:r>
              <a:rPr lang="fa-IR" sz="2400" dirty="0"/>
              <a:t>استافیلوکوک اپیدرمیس باعث عفونت دریچه های پروستتیک می شود. </a:t>
            </a:r>
          </a:p>
          <a:p>
            <a:pPr>
              <a:lnSpc>
                <a:spcPct val="90000"/>
              </a:lnSpc>
            </a:pPr>
            <a:r>
              <a:rPr lang="fa-IR" sz="2400" dirty="0"/>
              <a:t>استرپتوکوک پنومونیه و نایسریا گنوره ممکن است باعث بیماری حاد و برق آسا شود.  </a:t>
            </a: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fa-IR" dirty="0"/>
              <a:t>سندرم دیسترس تنفسی </a:t>
            </a:r>
            <a:endParaRPr lang="en-US" dirty="0"/>
          </a:p>
        </p:txBody>
      </p:sp>
      <p:sp>
        <p:nvSpPr>
          <p:cNvPr id="4099" name="Rectangle 3"/>
          <p:cNvSpPr>
            <a:spLocks noGrp="1" noChangeArrowheads="1"/>
          </p:cNvSpPr>
          <p:nvPr>
            <p:ph type="body" idx="1"/>
          </p:nvPr>
        </p:nvSpPr>
        <p:spPr/>
        <p:txBody>
          <a:bodyPr/>
          <a:lstStyle/>
          <a:p>
            <a:r>
              <a:rPr lang="fa-IR" sz="2800" dirty="0"/>
              <a:t>این سندرم بدترین نوع نارسایی تنفسی است . میزان مرگ و میر این سندرم در بیماران غیر باردار 40 تا 50% است. </a:t>
            </a:r>
          </a:p>
          <a:p>
            <a:r>
              <a:rPr lang="fa-IR" sz="2800" dirty="0"/>
              <a:t>این سندرم به صورت ارتشاحات منتشر ریوی در رادیوگرافی قفسه سینه،نسبت فشار اکسیژن شریانی به کسر اکسیژن دمی در حد کمتر از 200 تا 250 و فقدان شواهد نارسایی قلبی تعریف می شود .</a:t>
            </a:r>
          </a:p>
          <a:p>
            <a:r>
              <a:rPr lang="fa-IR" sz="2800" dirty="0"/>
              <a:t>در بیماران غیر باردار سپسیس و پنومونی عفونی منتشر شایعترین علل و در دوره بارداری عفونت،پره اکلامپسی-اکلامپسی و خونریزی به طور شایع یافت می شود .     </a:t>
            </a:r>
            <a:endParaRPr lang="en-US" sz="28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endParaRPr lang="en-US" dirty="0"/>
          </a:p>
        </p:txBody>
      </p:sp>
      <p:sp>
        <p:nvSpPr>
          <p:cNvPr id="31747" name="Rectangle 3"/>
          <p:cNvSpPr>
            <a:spLocks noGrp="1" noChangeArrowheads="1"/>
          </p:cNvSpPr>
          <p:nvPr>
            <p:ph type="body" idx="1"/>
          </p:nvPr>
        </p:nvSpPr>
        <p:spPr/>
        <p:txBody>
          <a:bodyPr/>
          <a:lstStyle/>
          <a:p>
            <a:pPr>
              <a:lnSpc>
                <a:spcPct val="90000"/>
              </a:lnSpc>
            </a:pPr>
            <a:r>
              <a:rPr lang="fa-IR" sz="2400" dirty="0"/>
              <a:t>علایم: متعیر است و اعلب بی سر و صدا ایجاد می شود. تب تقریبا  در تمام موارد وجود دارد و در 85% موارد سوفل ایجاد می شود. بی اشتهایی،خستگی و دیگر علایم شایع هستند و بیماری به شکل شبه آنفولانزا توصیف می شود. یافته های دیگر شامل کم خونی، پروتئین اوری ،پتشی،تظاهرات کانونی عصبی ، درد سینه یا شکم و ایسکیمی اندامها است. </a:t>
            </a:r>
          </a:p>
          <a:p>
            <a:pPr>
              <a:lnSpc>
                <a:spcPct val="90000"/>
              </a:lnSpc>
            </a:pPr>
            <a:r>
              <a:rPr lang="fa-IR" sz="2400" dirty="0"/>
              <a:t>نتیجه منفی بررسی اکوکاردیوگرافیک اندوکاردیت را رد نمی کند. </a:t>
            </a:r>
          </a:p>
          <a:p>
            <a:pPr>
              <a:lnSpc>
                <a:spcPct val="90000"/>
              </a:lnSpc>
            </a:pPr>
            <a:r>
              <a:rPr lang="fa-IR" sz="2400" dirty="0"/>
              <a:t>کلیه اقدامات تهاجمی ، اکثر اعمال دندانپزشکی و سزارین از اندیکاسیونهای دریافت پروفیلاکسی است. </a:t>
            </a:r>
          </a:p>
          <a:p>
            <a:pPr>
              <a:lnSpc>
                <a:spcPct val="90000"/>
              </a:lnSpc>
            </a:pPr>
            <a:r>
              <a:rPr lang="fa-IR" sz="2400" dirty="0"/>
              <a:t>در موارد </a:t>
            </a:r>
            <a:r>
              <a:rPr lang="en-US" sz="2400" dirty="0"/>
              <a:t>PROM</a:t>
            </a:r>
            <a:r>
              <a:rPr lang="fa-IR" sz="2400" dirty="0"/>
              <a:t> طولانی ، خارج کردن دستی جفت ، پارگی های درجه 3 و 4  پروفیلاکسی لازم است. </a:t>
            </a:r>
          </a:p>
          <a:p>
            <a:pPr>
              <a:lnSpc>
                <a:spcPct val="90000"/>
              </a:lnSpc>
              <a:buFontTx/>
              <a:buNone/>
            </a:pPr>
            <a:r>
              <a:rPr lang="fa-IR" sz="2400" dirty="0"/>
              <a:t> </a:t>
            </a:r>
            <a:endParaRPr lang="en-US" sz="2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fa-IR" dirty="0"/>
              <a:t>آریتمیها</a:t>
            </a:r>
            <a:endParaRPr lang="en-US" dirty="0"/>
          </a:p>
        </p:txBody>
      </p:sp>
      <p:sp>
        <p:nvSpPr>
          <p:cNvPr id="32771" name="Rectangle 3"/>
          <p:cNvSpPr>
            <a:spLocks noGrp="1" noChangeArrowheads="1"/>
          </p:cNvSpPr>
          <p:nvPr>
            <p:ph type="body" idx="1"/>
          </p:nvPr>
        </p:nvSpPr>
        <p:spPr/>
        <p:txBody>
          <a:bodyPr/>
          <a:lstStyle/>
          <a:p>
            <a:r>
              <a:rPr lang="fa-IR" dirty="0"/>
              <a:t>آریتمی به طور شایع در طول بارداری، لیبر ، زایمان و دوره نفاس دیده می شود. شاید هیپوکالمی طبیعی اما خفیف بارداری موجب آریتمی شود. </a:t>
            </a:r>
          </a:p>
          <a:p>
            <a:r>
              <a:rPr lang="fa-IR" dirty="0"/>
              <a:t>برادی آریتمیها با پیامو موفقیت آمیز بارداری سازگار است. </a:t>
            </a:r>
          </a:p>
          <a:p>
            <a:r>
              <a:rPr lang="fa-IR" dirty="0"/>
              <a:t>تاکی آریتمیها نسبتا شایع هستند و تاکی کاردی حمله ای فوق بطنی با بیشترین شیوع رخ می دهد. </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fa-IR" dirty="0"/>
              <a:t>بیماریهای آئورت</a:t>
            </a:r>
            <a:endParaRPr lang="en-US" dirty="0"/>
          </a:p>
        </p:txBody>
      </p:sp>
      <p:sp>
        <p:nvSpPr>
          <p:cNvPr id="33795" name="Rectangle 3"/>
          <p:cNvSpPr>
            <a:spLocks noGrp="1" noChangeArrowheads="1"/>
          </p:cNvSpPr>
          <p:nvPr>
            <p:ph type="body" idx="1"/>
          </p:nvPr>
        </p:nvSpPr>
        <p:spPr/>
        <p:txBody>
          <a:bodyPr/>
          <a:lstStyle/>
          <a:p>
            <a:pPr>
              <a:lnSpc>
                <a:spcPct val="90000"/>
              </a:lnSpc>
            </a:pPr>
            <a:r>
              <a:rPr lang="fa-IR" dirty="0"/>
              <a:t>سندروم مارفان و کوآرکتاسیون آئورت دو بیماری آئورت هستند که زنان باردار را در معرض دیسکسیون آئورت قرار می دهند . سایر عوامل خطر عبارتند از : دریچه آئورت دو لتی ، سندروم ترنر و نونان . </a:t>
            </a:r>
          </a:p>
          <a:p>
            <a:pPr>
              <a:lnSpc>
                <a:spcPct val="90000"/>
              </a:lnSpc>
            </a:pPr>
            <a:r>
              <a:rPr lang="fa-IR" dirty="0"/>
              <a:t>زنان مبتلا به دیسکسیون آئورت دچار درد شدید قفسه سینه می شوند که با کیفیت پاره کننده ، برنده یا خنجری توصیف می شود. کاهش یا فقدان نبضهای محیطی همراه با یک سوفل جدیدا ایجاد شده مربوط به نارسایی دریچه آئورت مهمترین یافته های فیزیکی هستند. </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fa-IR" dirty="0"/>
              <a:t>سندروم مارفان</a:t>
            </a:r>
            <a:endParaRPr lang="en-US" dirty="0"/>
          </a:p>
        </p:txBody>
      </p:sp>
      <p:sp>
        <p:nvSpPr>
          <p:cNvPr id="34819" name="Rectangle 3"/>
          <p:cNvSpPr>
            <a:spLocks noGrp="1" noChangeArrowheads="1"/>
          </p:cNvSpPr>
          <p:nvPr>
            <p:ph type="body" idx="1"/>
          </p:nvPr>
        </p:nvSpPr>
        <p:spPr/>
        <p:txBody>
          <a:bodyPr/>
          <a:lstStyle/>
          <a:p>
            <a:pPr>
              <a:lnSpc>
                <a:spcPct val="90000"/>
              </a:lnSpc>
            </a:pPr>
            <a:r>
              <a:rPr lang="fa-IR" sz="2800" dirty="0"/>
              <a:t>اسن سندروم به صورت صفت اتوزوم غلب با درجه نفوذ زیاد به ارث می رسد. در اثر تولید نوعی فیبریلین عیر طبیعی به علت جهش در ژن </a:t>
            </a:r>
            <a:r>
              <a:rPr lang="en-US" sz="2800" dirty="0"/>
              <a:t>FBN</a:t>
            </a:r>
            <a:r>
              <a:rPr lang="fa-IR" sz="2800" dirty="0"/>
              <a:t> که بر روی کروموزوم </a:t>
            </a:r>
            <a:r>
              <a:rPr lang="en-US" sz="2800" dirty="0"/>
              <a:t>15q21</a:t>
            </a:r>
            <a:r>
              <a:rPr lang="fa-IR" sz="2800" dirty="0"/>
              <a:t> قرار دارد ایجاد می شود. </a:t>
            </a:r>
          </a:p>
          <a:p>
            <a:pPr>
              <a:lnSpc>
                <a:spcPct val="90000"/>
              </a:lnSpc>
            </a:pPr>
            <a:r>
              <a:rPr lang="fa-IR" sz="2800" dirty="0"/>
              <a:t>این بیماری با ضعف عمومی مشخص می شود و می تواند عوارض خطرناک قلبی-عروقی ایجاد کند. </a:t>
            </a:r>
          </a:p>
          <a:p>
            <a:pPr>
              <a:lnSpc>
                <a:spcPct val="90000"/>
              </a:lnSpc>
            </a:pPr>
            <a:r>
              <a:rPr lang="fa-IR" sz="2800" dirty="0"/>
              <a:t>جدی ترین اختلالات اتساع آئورت و آنوریسم دیسکسان آئورت است. </a:t>
            </a:r>
          </a:p>
          <a:p>
            <a:pPr>
              <a:lnSpc>
                <a:spcPct val="90000"/>
              </a:lnSpc>
            </a:pPr>
            <a:r>
              <a:rPr lang="fa-IR" sz="2800" dirty="0"/>
              <a:t>مرگ ناشی از آنوریسم در طول بارداری شایع است. </a:t>
            </a:r>
          </a:p>
          <a:p>
            <a:pPr>
              <a:lnSpc>
                <a:spcPct val="90000"/>
              </a:lnSpc>
            </a:pPr>
            <a:r>
              <a:rPr lang="fa-IR" sz="2800" dirty="0"/>
              <a:t>در موارد درگیری آئورت زایمان سزارین توصیه می شود. </a:t>
            </a:r>
            <a:endParaRPr lang="en-US" sz="28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fa-IR" dirty="0"/>
              <a:t>کوآرکتاسیون آئورت</a:t>
            </a:r>
            <a:endParaRPr lang="en-US" dirty="0"/>
          </a:p>
        </p:txBody>
      </p:sp>
      <p:sp>
        <p:nvSpPr>
          <p:cNvPr id="35843" name="Rectangle 3"/>
          <p:cNvSpPr>
            <a:spLocks noGrp="1" noChangeArrowheads="1"/>
          </p:cNvSpPr>
          <p:nvPr>
            <p:ph type="body" idx="1"/>
          </p:nvPr>
        </p:nvSpPr>
        <p:spPr/>
        <p:txBody>
          <a:bodyPr/>
          <a:lstStyle/>
          <a:p>
            <a:pPr>
              <a:lnSpc>
                <a:spcPct val="90000"/>
              </a:lnSpc>
            </a:pPr>
            <a:r>
              <a:rPr lang="fa-IR" dirty="0"/>
              <a:t>ضایعه ای نسبتا نادر است. </a:t>
            </a:r>
          </a:p>
          <a:p>
            <a:pPr>
              <a:lnSpc>
                <a:spcPct val="90000"/>
              </a:lnSpc>
            </a:pPr>
            <a:r>
              <a:rPr lang="fa-IR" dirty="0"/>
              <a:t>یافته تیپیک در معاینه افزایش فشار خون در اندامهای فوقانی و فشار خون طبیعی یا کاهش یافته در اندامهای تحتانی است. </a:t>
            </a:r>
          </a:p>
          <a:p>
            <a:pPr>
              <a:lnSpc>
                <a:spcPct val="90000"/>
              </a:lnSpc>
            </a:pPr>
            <a:r>
              <a:rPr lang="fa-IR" dirty="0"/>
              <a:t>عوارض عمده کوآرکتاسیون نارسایی احتقانی قلب متعاقب هیپرتانسیون شدید،اندوکاردیت باکتریایی و پارگی آئورت است. </a:t>
            </a:r>
          </a:p>
          <a:p>
            <a:pPr>
              <a:lnSpc>
                <a:spcPct val="90000"/>
              </a:lnSpc>
            </a:pPr>
            <a:r>
              <a:rPr lang="fa-IR" dirty="0"/>
              <a:t>زایمان سزارین توصیه شده است . </a:t>
            </a:r>
          </a:p>
          <a:p>
            <a:pPr>
              <a:lnSpc>
                <a:spcPct val="90000"/>
              </a:lnSpc>
            </a:pPr>
            <a:r>
              <a:rPr lang="fa-IR" dirty="0"/>
              <a:t>پروفیلاکسی اندوکاردیت باید هنگام زایمان انجام شود. </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dirty="0"/>
              <a:t>MI</a:t>
            </a:r>
            <a:r>
              <a:rPr lang="fa-IR" dirty="0"/>
              <a:t> و بارداری</a:t>
            </a:r>
            <a:endParaRPr lang="en-US" dirty="0"/>
          </a:p>
        </p:txBody>
      </p:sp>
      <p:sp>
        <p:nvSpPr>
          <p:cNvPr id="36867" name="Rectangle 3"/>
          <p:cNvSpPr>
            <a:spLocks noGrp="1" noChangeArrowheads="1"/>
          </p:cNvSpPr>
          <p:nvPr>
            <p:ph type="body" idx="1"/>
          </p:nvPr>
        </p:nvSpPr>
        <p:spPr/>
        <p:txBody>
          <a:bodyPr/>
          <a:lstStyle/>
          <a:p>
            <a:r>
              <a:rPr lang="fa-IR" dirty="0"/>
              <a:t>درمان مشابه بیماران غیر باردار است. کنترل دقیق فشار خون ،نیتروگلیسرین و مورفین ، لیدوکائین </a:t>
            </a:r>
          </a:p>
          <a:p>
            <a:r>
              <a:rPr lang="fa-IR" dirty="0"/>
              <a:t>سزارین در حضور اندیکاسیون مامایی انجام میشود. </a:t>
            </a:r>
          </a:p>
          <a:p>
            <a:r>
              <a:rPr lang="fa-IR" dirty="0"/>
              <a:t>بی حسی اپیدورال برای کاهش درد توصیه شده است. حاملگی پس از انفارکتوس : به دلیل اینکه بیماریهای ایسکمیک قلبی با هیپرتانسیون یا دیابت همراه است بارداری در این افراد معقول به نظر نمی رسد. </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fa-IR" dirty="0"/>
              <a:t>کاردیومیوپاتی هیپرتروفیک</a:t>
            </a:r>
            <a:endParaRPr lang="en-US" dirty="0"/>
          </a:p>
        </p:txBody>
      </p:sp>
      <p:sp>
        <p:nvSpPr>
          <p:cNvPr id="37891" name="Rectangle 3"/>
          <p:cNvSpPr>
            <a:spLocks noGrp="1" noChangeArrowheads="1"/>
          </p:cNvSpPr>
          <p:nvPr>
            <p:ph type="body" idx="1"/>
          </p:nvPr>
        </p:nvSpPr>
        <p:spPr/>
        <p:txBody>
          <a:bodyPr/>
          <a:lstStyle/>
          <a:p>
            <a:pPr>
              <a:lnSpc>
                <a:spcPct val="90000"/>
              </a:lnSpc>
            </a:pPr>
            <a:r>
              <a:rPr lang="fa-IR" dirty="0"/>
              <a:t>اکثر زنان بی علامت هستند. اما دیسپنه ، درد قفسه سینه ،سنکوپ و آریتمی ممکن است رخ دهد. </a:t>
            </a:r>
          </a:p>
          <a:p>
            <a:pPr>
              <a:lnSpc>
                <a:spcPct val="90000"/>
              </a:lnSpc>
            </a:pPr>
            <a:r>
              <a:rPr lang="fa-IR" dirty="0"/>
              <a:t>آریتمیهای کمپلکس شایعترین شکل مرگ در این بیماران است. </a:t>
            </a:r>
          </a:p>
          <a:p>
            <a:pPr>
              <a:lnSpc>
                <a:spcPct val="90000"/>
              </a:lnSpc>
            </a:pPr>
            <a:r>
              <a:rPr lang="fa-IR" dirty="0"/>
              <a:t>در این افراد ورزش خسته کننده ممنوع است. باید از تغییر وضعین ناگهانی اجتناب شود. </a:t>
            </a:r>
          </a:p>
          <a:p>
            <a:pPr>
              <a:lnSpc>
                <a:spcPct val="90000"/>
              </a:lnSpc>
            </a:pPr>
            <a:r>
              <a:rPr lang="fa-IR" dirty="0"/>
              <a:t>بی حسی اسپاینال ممنوع است و بی حسی اپیدورال اختلاف نظر وجود دارد. </a:t>
            </a:r>
          </a:p>
          <a:p>
            <a:pPr>
              <a:lnSpc>
                <a:spcPct val="90000"/>
              </a:lnSpc>
            </a:pPr>
            <a:r>
              <a:rPr lang="fa-IR" dirty="0"/>
              <a:t>پروفیلاکسی حین زایمان باید انجام شود. </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WordArt 2"/>
          <p:cNvSpPr>
            <a:spLocks noChangeArrowheads="1" noChangeShapeType="1" noTextEdit="1"/>
          </p:cNvSpPr>
          <p:nvPr/>
        </p:nvSpPr>
        <p:spPr bwMode="auto">
          <a:xfrm>
            <a:off x="611188" y="692150"/>
            <a:ext cx="7848600" cy="4968875"/>
          </a:xfrm>
          <a:prstGeom prst="rect">
            <a:avLst/>
          </a:prstGeom>
        </p:spPr>
        <p:txBody>
          <a:bodyPr wrap="none" fromWordArt="1">
            <a:prstTxWarp prst="textPlain">
              <a:avLst>
                <a:gd name="adj" fmla="val 50000"/>
              </a:avLst>
            </a:prstTxWarp>
          </a:bodyPr>
          <a:lstStyle/>
          <a:p>
            <a:pPr algn="ctr"/>
            <a:r>
              <a:rPr lang="fa-IR" sz="3600" kern="10">
                <a:ln w="19050">
                  <a:solidFill>
                    <a:srgbClr val="99CCFF"/>
                  </a:solidFill>
                  <a:round/>
                  <a:headEnd/>
                  <a:tailEnd/>
                </a:ln>
                <a:solidFill>
                  <a:srgbClr val="0066CC"/>
                </a:solidFill>
                <a:effectLst>
                  <a:outerShdw dist="35921" dir="2700000" algn="ctr" rotWithShape="0">
                    <a:srgbClr val="990000"/>
                  </a:outerShdw>
                </a:effectLst>
                <a:latin typeface="Impact"/>
              </a:rPr>
              <a:t>هیپرتانسیون مزمن</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endParaRPr lang="en-US" dirty="0"/>
          </a:p>
        </p:txBody>
      </p:sp>
      <p:sp>
        <p:nvSpPr>
          <p:cNvPr id="39939" name="Rectangle 3"/>
          <p:cNvSpPr>
            <a:spLocks noGrp="1" noChangeArrowheads="1"/>
          </p:cNvSpPr>
          <p:nvPr>
            <p:ph type="body" idx="1"/>
          </p:nvPr>
        </p:nvSpPr>
        <p:spPr/>
        <p:txBody>
          <a:bodyPr/>
          <a:lstStyle/>
          <a:p>
            <a:r>
              <a:rPr lang="fa-IR" dirty="0"/>
              <a:t>هیپرتانسیون مزمن که بارداری را عارضه دار می کند زمانی تشخیص داده می شود که هیپرتانسیون مقدم بر بارداری وجود داشته باشد یا قبل از هفته 20 رخ دهد . یا پس از هفته 12 باقی بماند. </a:t>
            </a:r>
          </a:p>
          <a:p>
            <a:r>
              <a:rPr lang="fa-IR" dirty="0"/>
              <a:t>ریسک فاکتورهای آن : چاقی،دیابت و عامل وراثت </a:t>
            </a:r>
          </a:p>
          <a:p>
            <a:r>
              <a:rPr lang="fa-IR" dirty="0"/>
              <a:t>در مشاوره قبل از بارداری باید طول مدت هیپرتانسیون ،میزان کنترل آن و درمان مشخص شود. بررسی عملکرد کلیه ، کبد و قلب باید انجام شود. </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endParaRPr lang="en-US" dirty="0"/>
          </a:p>
        </p:txBody>
      </p:sp>
      <p:sp>
        <p:nvSpPr>
          <p:cNvPr id="40963" name="Rectangle 3"/>
          <p:cNvSpPr>
            <a:spLocks noGrp="1" noChangeArrowheads="1"/>
          </p:cNvSpPr>
          <p:nvPr>
            <p:ph type="body" idx="1"/>
          </p:nvPr>
        </p:nvSpPr>
        <p:spPr/>
        <p:txBody>
          <a:bodyPr/>
          <a:lstStyle/>
          <a:p>
            <a:r>
              <a:rPr lang="fa-IR" dirty="0"/>
              <a:t>در موارد زیر باردار شدن کنتراندیکاسیون دارد: فشار دیاستول 110یا بیشتر علیرغم درمان ،درمان چند دارویی ،کراتینین سرم بیش از 2 میلی گرم </a:t>
            </a:r>
          </a:p>
          <a:p>
            <a:r>
              <a:rPr lang="fa-IR" dirty="0"/>
              <a:t>کنترااندیکاسیونهای قویتر : زنان دچار ترومبوز،هموراژی مغزی-عروقی ، انفاکتوس میوکارد یا نارسایی قلبی </a:t>
            </a:r>
          </a:p>
          <a:p>
            <a:r>
              <a:rPr lang="fa-IR" dirty="0"/>
              <a:t>عوارض هیپرتانسیون در بارداری: دکولمان ( 2 تا 3 برابر) و پره اکلامپسی اضافه شده </a:t>
            </a:r>
          </a:p>
          <a:p>
            <a:r>
              <a:rPr lang="fa-IR" dirty="0"/>
              <a:t>عوارض هیپرتانسیون بر جنین و نوزاد : </a:t>
            </a:r>
            <a:r>
              <a:rPr lang="en-US" dirty="0"/>
              <a:t>IUGR</a:t>
            </a:r>
            <a:r>
              <a:rPr lang="fa-IR" dirty="0"/>
              <a:t> و</a:t>
            </a:r>
            <a:r>
              <a:rPr lang="en-US" dirty="0"/>
              <a:t>PTL</a:t>
            </a:r>
            <a:r>
              <a:rPr lang="fa-IR" dirty="0"/>
              <a:t>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fa-IR" dirty="0"/>
              <a:t>منحنی تفکیک اکسی هموگلوبین</a:t>
            </a:r>
            <a:endParaRPr lang="en-US" dirty="0"/>
          </a:p>
        </p:txBody>
      </p:sp>
      <p:sp>
        <p:nvSpPr>
          <p:cNvPr id="5123" name="Rectangle 3"/>
          <p:cNvSpPr>
            <a:spLocks noGrp="1" noChangeArrowheads="1"/>
          </p:cNvSpPr>
          <p:nvPr>
            <p:ph type="body" idx="1"/>
          </p:nvPr>
        </p:nvSpPr>
        <p:spPr/>
        <p:txBody>
          <a:bodyPr/>
          <a:lstStyle/>
          <a:p>
            <a:r>
              <a:rPr lang="fa-IR" sz="2800" dirty="0"/>
              <a:t>تمایل مولکول هموگلوبین برای آزاد کردن اکسیژن توسط منحنی تفکیک اکسی هموگلوبین توصیف می شود . </a:t>
            </a:r>
          </a:p>
          <a:p>
            <a:r>
              <a:rPr lang="fa-IR" sz="2800" dirty="0"/>
              <a:t>جابجایی منحنی به راست با کاهش تمایل هموگلوبین به اکسیژن و بنابراین با افزایش تبادل بافتی-مویرگی اکسیژن همراه است . جابجایی منحنی به راست در اثر هیپرکاپنه،اسیدوز متابولیک ، هیپرترمی و افزایش میزان 2و3 دی فسفوگلیسرات رخ می دهد . </a:t>
            </a:r>
          </a:p>
          <a:p>
            <a:r>
              <a:rPr lang="fa-IR" sz="2800" dirty="0"/>
              <a:t>در طی بارداری غلظت 2و3دی فسفوگلیسرات تا حدود 30%افزایش می یابد . که به نفع تحویل اکسیژن به جنین و بافتهای محیطی مادر است . </a:t>
            </a:r>
            <a:endParaRPr lang="en-US" sz="28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fa-IR" dirty="0"/>
              <a:t>داروهای ضد هیپرتانسیون</a:t>
            </a:r>
            <a:endParaRPr lang="en-US" dirty="0"/>
          </a:p>
        </p:txBody>
      </p:sp>
      <p:sp>
        <p:nvSpPr>
          <p:cNvPr id="41987" name="Rectangle 3"/>
          <p:cNvSpPr>
            <a:spLocks noGrp="1" noChangeArrowheads="1"/>
          </p:cNvSpPr>
          <p:nvPr>
            <p:ph type="body" idx="1"/>
          </p:nvPr>
        </p:nvSpPr>
        <p:spPr/>
        <p:txBody>
          <a:bodyPr/>
          <a:lstStyle/>
          <a:p>
            <a:pPr>
              <a:lnSpc>
                <a:spcPct val="90000"/>
              </a:lnSpc>
            </a:pPr>
            <a:r>
              <a:rPr lang="fa-IR" sz="2800" dirty="0"/>
              <a:t>داروهای دیورتیک: پرمصرف ترین داروها شامل دیورتیکهای تیازیدی و دیورتیکهای موثر بر قوس هنله مانند فروزماید است. دیورتیکها معمولا در طول بارداری به خصوص از هفته 20 به درمان خط اول به کار نمی رود. </a:t>
            </a:r>
          </a:p>
          <a:p>
            <a:pPr>
              <a:lnSpc>
                <a:spcPct val="90000"/>
              </a:lnSpc>
            </a:pPr>
            <a:r>
              <a:rPr lang="fa-IR" sz="2800" dirty="0"/>
              <a:t>داروهای مسدود کننده آدرنرژیک: مانند پروپرانولول و آتنولول ،لابتالول . رایجترین داروهای مورد استفاده در بارداری متیل دوپا و یا یکی از داروهای مسدود کننده گیرنده های بتا یا آلفا هستند . </a:t>
            </a:r>
          </a:p>
          <a:p>
            <a:pPr>
              <a:lnSpc>
                <a:spcPct val="90000"/>
              </a:lnSpc>
            </a:pPr>
            <a:r>
              <a:rPr lang="fa-IR" sz="2800" dirty="0"/>
              <a:t>وازودیلاتورها: استفاده از هیدرالازین خوراکی برای درمان هیپرتانسیون مزمن به علت آثار ضعیف ضد هیپرتانسیونی آن و تاکی کاردی ناشی از مصرف آن توصیه نمی شود.  </a:t>
            </a:r>
            <a:endParaRPr lang="en-US" sz="28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endParaRPr lang="en-US" dirty="0"/>
          </a:p>
        </p:txBody>
      </p:sp>
      <p:sp>
        <p:nvSpPr>
          <p:cNvPr id="43011" name="Rectangle 3"/>
          <p:cNvSpPr>
            <a:spLocks noGrp="1" noChangeArrowheads="1"/>
          </p:cNvSpPr>
          <p:nvPr>
            <p:ph type="body" idx="1"/>
          </p:nvPr>
        </p:nvSpPr>
        <p:spPr/>
        <p:txBody>
          <a:bodyPr/>
          <a:lstStyle/>
          <a:p>
            <a:r>
              <a:rPr lang="fa-IR" dirty="0"/>
              <a:t>آنتاگونیستهای کانال کلسیمی : مانند نیفیدیپین و وراپامیل . این داروها دارای آثار اینوتروپیک منفی هستند و بنابراین می توانند باعث تشدید اختلال عملکرد قلب و نارسایی احتقانی آن شود. </a:t>
            </a:r>
          </a:p>
          <a:p>
            <a:r>
              <a:rPr lang="fa-IR" dirty="0"/>
              <a:t>داروهای مهار کننده آنزیم مبدل آنژیوتانسین: این داروها با ایجاد آثار وخیم بر روی جنین استو در طول بارداری نباید استفاده گردد. </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endParaRPr lang="en-US" dirty="0"/>
          </a:p>
        </p:txBody>
      </p:sp>
      <p:sp>
        <p:nvSpPr>
          <p:cNvPr id="44035" name="Rectangle 3"/>
          <p:cNvSpPr>
            <a:spLocks noGrp="1" noChangeArrowheads="1"/>
          </p:cNvSpPr>
          <p:nvPr>
            <p:ph type="body" idx="1"/>
          </p:nvPr>
        </p:nvSpPr>
        <p:spPr/>
        <p:txBody>
          <a:bodyPr/>
          <a:lstStyle/>
          <a:p>
            <a:r>
              <a:rPr lang="fa-IR" dirty="0"/>
              <a:t>زایمان باید به صورت واژینال انجام شود. استفاده از بی حسی اپیدورال برای رفع درد لیبر مناسب است . </a:t>
            </a:r>
          </a:p>
          <a:p>
            <a:r>
              <a:rPr lang="fa-IR" dirty="0"/>
              <a:t>احتمال بروز ادم مغزی،نارسایی قلبی یا ادم ریوی ، اختلال عملکرد کلیه به ویژه در طول 24 تا 36 ساعت اول زیاد است. </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WordArt 2"/>
          <p:cNvSpPr>
            <a:spLocks noChangeArrowheads="1" noChangeShapeType="1" noTextEdit="1"/>
          </p:cNvSpPr>
          <p:nvPr/>
        </p:nvSpPr>
        <p:spPr bwMode="auto">
          <a:xfrm>
            <a:off x="539750" y="692150"/>
            <a:ext cx="7920038" cy="5041900"/>
          </a:xfrm>
          <a:prstGeom prst="rect">
            <a:avLst/>
          </a:prstGeom>
        </p:spPr>
        <p:txBody>
          <a:bodyPr wrap="none" fromWordArt="1">
            <a:prstTxWarp prst="textFadeUp">
              <a:avLst>
                <a:gd name="adj" fmla="val 9991"/>
              </a:avLst>
            </a:prstTxWarp>
          </a:bodyPr>
          <a:lstStyle/>
          <a:p>
            <a:pPr algn="ctr"/>
            <a:r>
              <a:rPr lang="fa-IR" sz="3600" kern="10">
                <a:ln w="12700">
                  <a:solidFill>
                    <a:srgbClr val="B2B2B2"/>
                  </a:solidFill>
                  <a:round/>
                  <a:headEnd/>
                  <a:tailEnd/>
                </a:ln>
                <a:gradFill rotWithShape="0">
                  <a:gsLst>
                    <a:gs pos="0">
                      <a:srgbClr val="520402"/>
                    </a:gs>
                    <a:gs pos="100000">
                      <a:srgbClr val="FFCC00"/>
                    </a:gs>
                  </a:gsLst>
                  <a:lin ang="5400000" scaled="1"/>
                </a:gradFill>
                <a:effectLst>
                  <a:outerShdw dist="35921" dir="2700000" sy="50000" rotWithShape="0">
                    <a:srgbClr val="875B0D">
                      <a:alpha val="70000"/>
                    </a:srgbClr>
                  </a:outerShdw>
                </a:effectLst>
                <a:latin typeface="Arial Black"/>
              </a:rPr>
              <a:t>اختلالات ریوی</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fa-IR" dirty="0"/>
              <a:t>تغییرات فیزیولوژیک</a:t>
            </a:r>
            <a:endParaRPr lang="en-US" dirty="0"/>
          </a:p>
        </p:txBody>
      </p:sp>
      <p:sp>
        <p:nvSpPr>
          <p:cNvPr id="46083" name="Rectangle 3"/>
          <p:cNvSpPr>
            <a:spLocks noGrp="1" noChangeArrowheads="1"/>
          </p:cNvSpPr>
          <p:nvPr>
            <p:ph type="body" idx="1"/>
          </p:nvPr>
        </p:nvSpPr>
        <p:spPr/>
        <p:txBody>
          <a:bodyPr/>
          <a:lstStyle/>
          <a:p>
            <a:r>
              <a:rPr lang="fa-IR" dirty="0"/>
              <a:t>افزایش ظرفیت حیاتی،ظرفیت دمی،حجم جاری ،تهویه دقیقه ای و کاهش حجم ذخیره بازدمی،حجم باقیمانده و ظرفیت باقیمانده عملی </a:t>
            </a:r>
          </a:p>
          <a:p>
            <a:r>
              <a:rPr lang="fa-IR" dirty="0"/>
              <a:t>علت تنگی نفس: هیپرونتیلاسیون آلوئولی و پاسخی به کاهش چشمگیر </a:t>
            </a:r>
            <a:r>
              <a:rPr lang="en-US" dirty="0"/>
              <a:t>PCO2</a:t>
            </a:r>
            <a:r>
              <a:rPr lang="fa-IR" dirty="0"/>
              <a:t> و نتیجه تغییرات طبیعی آناتومیک توراکس </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fa-IR" dirty="0"/>
              <a:t>پنومونی</a:t>
            </a:r>
            <a:endParaRPr lang="en-US" dirty="0"/>
          </a:p>
        </p:txBody>
      </p:sp>
      <p:sp>
        <p:nvSpPr>
          <p:cNvPr id="47107" name="Rectangle 3"/>
          <p:cNvSpPr>
            <a:spLocks noGrp="1" noChangeArrowheads="1"/>
          </p:cNvSpPr>
          <p:nvPr>
            <p:ph type="body" idx="1"/>
          </p:nvPr>
        </p:nvSpPr>
        <p:spPr/>
        <p:txBody>
          <a:bodyPr/>
          <a:lstStyle/>
          <a:p>
            <a:pPr>
              <a:lnSpc>
                <a:spcPct val="80000"/>
              </a:lnSpc>
            </a:pPr>
            <a:r>
              <a:rPr lang="fa-IR" sz="2800" dirty="0"/>
              <a:t>پنومونی:التهای پارانشیم ریه ،برونشیولهای تنفسی و واحد های آلوئولی .</a:t>
            </a:r>
          </a:p>
          <a:p>
            <a:pPr>
              <a:lnSpc>
                <a:spcPct val="80000"/>
              </a:lnSpc>
            </a:pPr>
            <a:r>
              <a:rPr lang="fa-IR" sz="2800" dirty="0"/>
              <a:t>برونکوپنومونی: گرفتاری مناطق به صورت تکه تکه و پراکنده اطلاق می شود و نشان دهنده نوع کم شدت تر پنومونی است. </a:t>
            </a:r>
          </a:p>
          <a:p>
            <a:pPr>
              <a:lnSpc>
                <a:spcPct val="80000"/>
              </a:lnSpc>
            </a:pPr>
            <a:r>
              <a:rPr lang="fa-IR" sz="2800" dirty="0"/>
              <a:t>چون پنومونی سبب از دست رفتن میزان قابل توجهی از ظرفیت تهویه ای می شود، زنان باردار آن را کمتر تحمل می کنند . علاوه بر این جنین هیپوکسی و اسیدوز را به طور ضعیف تحمل می کند و این اختلالات پس از مرحله میانی بارداری به کرات منجر به لیبر پره ترم می شود. </a:t>
            </a:r>
          </a:p>
          <a:p>
            <a:pPr>
              <a:lnSpc>
                <a:spcPct val="80000"/>
              </a:lnSpc>
            </a:pPr>
            <a:r>
              <a:rPr lang="fa-IR" sz="2800" dirty="0"/>
              <a:t>در هر زن بارداری که در وی احتمال پنومونی مطرح است باید رادیوگرافی قدامی-خلفی و لترال از قفسه سینه انجام شود.  </a:t>
            </a:r>
          </a:p>
          <a:p>
            <a:pPr>
              <a:lnSpc>
                <a:spcPct val="80000"/>
              </a:lnSpc>
            </a:pPr>
            <a:endParaRPr lang="en-US" sz="28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fa-IR" dirty="0"/>
              <a:t>پنومونی باکتریایی</a:t>
            </a:r>
            <a:endParaRPr lang="en-US" dirty="0"/>
          </a:p>
        </p:txBody>
      </p:sp>
      <p:sp>
        <p:nvSpPr>
          <p:cNvPr id="48131" name="Rectangle 3"/>
          <p:cNvSpPr>
            <a:spLocks noGrp="1" noChangeArrowheads="1"/>
          </p:cNvSpPr>
          <p:nvPr>
            <p:ph type="body" idx="1"/>
          </p:nvPr>
        </p:nvSpPr>
        <p:spPr/>
        <p:txBody>
          <a:bodyPr/>
          <a:lstStyle/>
          <a:p>
            <a:pPr>
              <a:lnSpc>
                <a:spcPct val="80000"/>
              </a:lnSpc>
            </a:pPr>
            <a:r>
              <a:rPr lang="fa-IR" sz="2800" dirty="0"/>
              <a:t>باکتریها معمولا از طریق استنشاق یا از طریق آسپیراسیون ترشحات نازوفارنژیال به ریه می رسند. </a:t>
            </a:r>
          </a:p>
          <a:p>
            <a:pPr>
              <a:lnSpc>
                <a:spcPct val="80000"/>
              </a:lnSpc>
            </a:pPr>
            <a:r>
              <a:rPr lang="fa-IR" sz="2800" dirty="0"/>
              <a:t>سیگار کشیدن و برونشیت مزمن زمینه را برای کولونیزاسیون استرپتوکوک پنومونیه ، هموفیلوس آنفولانزا و لژیونلا فراهم می کند . سایر عوامل خطر عبارتند از :سیگار کشیدن،آسم ، نوشیدن مشروبات الکلی و عفونت با </a:t>
            </a:r>
            <a:r>
              <a:rPr lang="en-US" sz="2800" dirty="0"/>
              <a:t>HIV</a:t>
            </a:r>
            <a:r>
              <a:rPr lang="fa-IR" sz="2800" dirty="0"/>
              <a:t> </a:t>
            </a:r>
          </a:p>
          <a:p>
            <a:pPr>
              <a:lnSpc>
                <a:spcPct val="80000"/>
              </a:lnSpc>
            </a:pPr>
            <a:r>
              <a:rPr lang="fa-IR" sz="2800" dirty="0"/>
              <a:t>میزان بروز و علل: میزان حملات بیماری در تمام بزرگسالان 12 در 1000 است. در بارداری تقریبا 1 در 600 بوده است. </a:t>
            </a:r>
          </a:p>
          <a:p>
            <a:pPr>
              <a:lnSpc>
                <a:spcPct val="80000"/>
              </a:lnSpc>
            </a:pPr>
            <a:r>
              <a:rPr lang="fa-IR" sz="2800" dirty="0"/>
              <a:t>حداقل 3/2 از پنومونیهای بزرگسالان از نوع باکتریایی هستند. </a:t>
            </a:r>
          </a:p>
          <a:p>
            <a:pPr>
              <a:lnSpc>
                <a:spcPct val="80000"/>
              </a:lnSpc>
            </a:pPr>
            <a:r>
              <a:rPr lang="fa-IR" sz="2800" dirty="0"/>
              <a:t>پاتوژنهای شایع عبارتند از : استرپتوکوک پنومونیه،مایکوپلاسما،هموفیلوس آنفولانزا  </a:t>
            </a:r>
            <a:endParaRPr lang="en-US" sz="28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endParaRPr lang="en-US" dirty="0"/>
          </a:p>
        </p:txBody>
      </p:sp>
      <p:sp>
        <p:nvSpPr>
          <p:cNvPr id="49155" name="Rectangle 3"/>
          <p:cNvSpPr>
            <a:spLocks noGrp="1" noChangeArrowheads="1"/>
          </p:cNvSpPr>
          <p:nvPr>
            <p:ph type="body" idx="1"/>
          </p:nvPr>
        </p:nvSpPr>
        <p:spPr/>
        <p:txBody>
          <a:bodyPr/>
          <a:lstStyle/>
          <a:p>
            <a:pPr>
              <a:lnSpc>
                <a:spcPct val="80000"/>
              </a:lnSpc>
            </a:pPr>
            <a:r>
              <a:rPr lang="fa-IR" sz="2400" dirty="0"/>
              <a:t>تشخیص: علایم تیپیک پنومونی عبارتند از:سرفه خلط دار،تب،درد قفسه سینه و تنگی نفس پیش از علایم فوق معمولا علاین خفیف مربوط به دستگاه تنفسی فوقانی و احساس کسالت وجود دارد. لکوسیتوز خفیف  وجود دارد . </a:t>
            </a:r>
          </a:p>
          <a:p>
            <a:pPr>
              <a:lnSpc>
                <a:spcPct val="80000"/>
              </a:lnSpc>
            </a:pPr>
            <a:r>
              <a:rPr lang="fa-IR" sz="2400" dirty="0"/>
              <a:t>اقدامات درمانی: سیاست بیمارستان پارکلند بستری کردن تمام زنان باردار مبتلا به پنومونی اثبات شده توسط رادیوگرافی است. </a:t>
            </a:r>
          </a:p>
          <a:p>
            <a:pPr>
              <a:lnSpc>
                <a:spcPct val="80000"/>
              </a:lnSpc>
            </a:pPr>
            <a:r>
              <a:rPr lang="fa-IR" sz="2400" dirty="0"/>
              <a:t>درمان با اریترومایسین انتخاب منطقی در موارد بدون عارضه است. </a:t>
            </a:r>
          </a:p>
          <a:p>
            <a:pPr>
              <a:lnSpc>
                <a:spcPct val="80000"/>
              </a:lnSpc>
            </a:pPr>
            <a:r>
              <a:rPr lang="fa-IR" sz="2400" dirty="0"/>
              <a:t>در موارد عارضه دار از سفوتاکسیم،سفتی زوکسیم و بتا لاکتام استفاده می شود.</a:t>
            </a:r>
          </a:p>
          <a:p>
            <a:pPr>
              <a:lnSpc>
                <a:spcPct val="80000"/>
              </a:lnSpc>
            </a:pPr>
            <a:r>
              <a:rPr lang="fa-IR" sz="2400" dirty="0"/>
              <a:t>بهبود بالینی معمولا در عرض 48 تا 72 ساعت آشکار  میشود. تب به طور تیپیک 2 تا4 روز طول می کشد. </a:t>
            </a:r>
          </a:p>
          <a:p>
            <a:pPr>
              <a:lnSpc>
                <a:spcPct val="80000"/>
              </a:lnSpc>
            </a:pPr>
            <a:r>
              <a:rPr lang="fa-IR" sz="2400" dirty="0"/>
              <a:t>پیشگیری: واکسن پنوموکوک در افراد زیر تجویز میشود: مبتلایان به </a:t>
            </a:r>
            <a:r>
              <a:rPr lang="en-US" sz="2400" dirty="0"/>
              <a:t>HIV</a:t>
            </a:r>
            <a:r>
              <a:rPr lang="fa-IR" sz="2400" dirty="0"/>
              <a:t> ،مبتلایان به دیابت،مبتلایان به بیماریهای زمینه ای قلبی ، ریوی یا کلیوی و زنانی که فاقد طحال هستند . </a:t>
            </a:r>
          </a:p>
          <a:p>
            <a:pPr>
              <a:lnSpc>
                <a:spcPct val="80000"/>
              </a:lnSpc>
              <a:buFontTx/>
              <a:buNone/>
            </a:pPr>
            <a:r>
              <a:rPr lang="fa-IR" sz="2400" dirty="0"/>
              <a:t>  </a:t>
            </a:r>
            <a:endParaRPr lang="en-US" sz="24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fa-IR" sz="4000" dirty="0"/>
              <a:t>ریسک فاکتورهایی که خطر مرگ یا عوارض پنومونی را افزایش میدهد </a:t>
            </a:r>
            <a:endParaRPr lang="en-US" sz="4000" dirty="0"/>
          </a:p>
        </p:txBody>
      </p:sp>
      <p:sp>
        <p:nvSpPr>
          <p:cNvPr id="50179" name="Rectangle 3"/>
          <p:cNvSpPr>
            <a:spLocks noGrp="1" noChangeArrowheads="1"/>
          </p:cNvSpPr>
          <p:nvPr>
            <p:ph type="body" idx="1"/>
          </p:nvPr>
        </p:nvSpPr>
        <p:spPr/>
        <p:txBody>
          <a:bodyPr/>
          <a:lstStyle/>
          <a:p>
            <a:pPr>
              <a:lnSpc>
                <a:spcPct val="90000"/>
              </a:lnSpc>
            </a:pPr>
            <a:r>
              <a:rPr lang="fa-IR" sz="2800" dirty="0"/>
              <a:t>بیماریهای همراه: بیماری مزمن ریه،نارسایی کلیه،نارسایی قلب،بیماری مزمن کبد،بیماری نورولوژیک،بیماری نئوپلاستیک،مصرف مزمن الکل </a:t>
            </a:r>
          </a:p>
          <a:p>
            <a:pPr>
              <a:lnSpc>
                <a:spcPct val="90000"/>
              </a:lnSpc>
            </a:pPr>
            <a:r>
              <a:rPr lang="fa-IR" sz="2800" dirty="0"/>
              <a:t>سابقه بستری در بیمارستان در طی 1 سال اخیر</a:t>
            </a:r>
          </a:p>
          <a:p>
            <a:pPr>
              <a:lnSpc>
                <a:spcPct val="90000"/>
              </a:lnSpc>
            </a:pPr>
            <a:r>
              <a:rPr lang="fa-IR" sz="2800" dirty="0"/>
              <a:t>یافته های فیزیکی: تنفس بیش از 30،هیپوتانسیون،هیپوترمی یا هیپرترمی بیشتر از 3/38 ،بیماری خارج ریوی و کنفزیون </a:t>
            </a:r>
          </a:p>
          <a:p>
            <a:pPr>
              <a:lnSpc>
                <a:spcPct val="90000"/>
              </a:lnSpc>
            </a:pPr>
            <a:r>
              <a:rPr lang="fa-IR" sz="2800" dirty="0"/>
              <a:t>یافته های آزمایشگاهی: لکوپنی،احتباس </a:t>
            </a:r>
            <a:r>
              <a:rPr lang="en-US" sz="2800" dirty="0"/>
              <a:t>CO2</a:t>
            </a:r>
            <a:r>
              <a:rPr lang="fa-IR" sz="2800" dirty="0"/>
              <a:t> ،افزایش کراتینین،آنمی،شواهد از سپسیس یا اختلال عملکرد عضوی </a:t>
            </a:r>
          </a:p>
          <a:p>
            <a:pPr>
              <a:lnSpc>
                <a:spcPct val="90000"/>
              </a:lnSpc>
            </a:pPr>
            <a:r>
              <a:rPr lang="fa-IR" sz="2800" dirty="0"/>
              <a:t>یافته های رادیولوژیک: گرفتاری بیش از یک لوب،کاویتاسیون،گسترش سریع یا افیوژن پلور </a:t>
            </a:r>
            <a:endParaRPr lang="en-US" sz="28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fa-IR" dirty="0"/>
              <a:t>پنومونی آنفولانزایی</a:t>
            </a:r>
            <a:endParaRPr lang="en-US" dirty="0"/>
          </a:p>
        </p:txBody>
      </p:sp>
      <p:sp>
        <p:nvSpPr>
          <p:cNvPr id="51203" name="Rectangle 3"/>
          <p:cNvSpPr>
            <a:spLocks noGrp="1" noChangeArrowheads="1"/>
          </p:cNvSpPr>
          <p:nvPr>
            <p:ph type="body" idx="1"/>
          </p:nvPr>
        </p:nvSpPr>
        <p:spPr/>
        <p:txBody>
          <a:bodyPr/>
          <a:lstStyle/>
          <a:p>
            <a:pPr>
              <a:lnSpc>
                <a:spcPct val="90000"/>
              </a:lnSpc>
            </a:pPr>
            <a:r>
              <a:rPr lang="fa-IR" sz="2400" dirty="0"/>
              <a:t>آنفولانزا نوعی عفونت حاد تنفسی است که از ویروسهای خانواده اورتومیکسوویریده ناشی می شود. </a:t>
            </a:r>
          </a:p>
          <a:p>
            <a:pPr>
              <a:lnSpc>
                <a:spcPct val="90000"/>
              </a:lnSpc>
            </a:pPr>
            <a:r>
              <a:rPr lang="fa-IR" sz="2400" dirty="0"/>
              <a:t>انفولانزای نوع </a:t>
            </a:r>
            <a:r>
              <a:rPr lang="en-US" sz="2400" dirty="0"/>
              <a:t>A</a:t>
            </a:r>
            <a:r>
              <a:rPr lang="fa-IR" sz="2400" dirty="0"/>
              <a:t> در مقایسه با نوع </a:t>
            </a:r>
            <a:r>
              <a:rPr lang="en-US" sz="2400" dirty="0"/>
              <a:t>B</a:t>
            </a:r>
            <a:r>
              <a:rPr lang="fa-IR" sz="2400" dirty="0"/>
              <a:t> شدت بیشتری دارد و در ماههای زمستان حالت اپیدمیک پیدا می کند . </a:t>
            </a:r>
          </a:p>
          <a:p>
            <a:pPr>
              <a:lnSpc>
                <a:spcPct val="90000"/>
              </a:lnSpc>
            </a:pPr>
            <a:r>
              <a:rPr lang="fa-IR" sz="2400" dirty="0"/>
              <a:t>پنومونی شایعترین عارضه آن است . </a:t>
            </a:r>
          </a:p>
          <a:p>
            <a:pPr>
              <a:lnSpc>
                <a:spcPct val="90000"/>
              </a:lnSpc>
            </a:pPr>
            <a:r>
              <a:rPr lang="fa-IR" sz="2400" dirty="0"/>
              <a:t>از نظر بالینی افتراق این عفونت از پنومونی باکتریایی به خصوص عفونت ناشی از پنوموکوکها است. </a:t>
            </a:r>
          </a:p>
          <a:p>
            <a:pPr>
              <a:lnSpc>
                <a:spcPct val="90000"/>
              </a:lnSpc>
            </a:pPr>
            <a:r>
              <a:rPr lang="fa-IR" sz="2400" dirty="0"/>
              <a:t>پنومونی اولیه شدیدترین نوع این بیماری است و با تولید خلط کم و ارتشاحات بینابینی قابل مشاهده در رادیوگرافی مشخص می شود. </a:t>
            </a:r>
          </a:p>
          <a:p>
            <a:pPr>
              <a:lnSpc>
                <a:spcPct val="90000"/>
              </a:lnSpc>
            </a:pPr>
            <a:r>
              <a:rPr lang="fa-IR" sz="2400" dirty="0"/>
              <a:t>پنومونی باکتریایی ثانویه شایعتر است و معمولا در اثراسترپتوکوکها یا استافیلوکوکها ایجاد می شود. عفونت ثانویه معمولا 2 تا3 روز پس از بهبود بالینی تظاهر پیدا می کند .  </a:t>
            </a:r>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fa-IR" dirty="0"/>
              <a:t>باکترمی و شوک سپتی سمیک</a:t>
            </a:r>
            <a:endParaRPr lang="en-US" dirty="0"/>
          </a:p>
        </p:txBody>
      </p:sp>
      <p:sp>
        <p:nvSpPr>
          <p:cNvPr id="6147" name="Rectangle 3"/>
          <p:cNvSpPr>
            <a:spLocks noGrp="1" noChangeArrowheads="1"/>
          </p:cNvSpPr>
          <p:nvPr>
            <p:ph type="body" idx="1"/>
          </p:nvPr>
        </p:nvSpPr>
        <p:spPr/>
        <p:txBody>
          <a:bodyPr/>
          <a:lstStyle/>
          <a:p>
            <a:r>
              <a:rPr lang="fa-IR" dirty="0"/>
              <a:t>عفونتهایی که بسیار شایعتر از عفونتهای دیگر سبب باکترمی در بیماران زایمانی می شوند عبارتند از : پیلونفریت قبل از زایمان،کوریوآمنینیت و سپسیس دوره نفاس ، سقط سپتیک و فاشئیت نکروزان </a:t>
            </a:r>
          </a:p>
          <a:p>
            <a:r>
              <a:rPr lang="fa-IR" dirty="0"/>
              <a:t>باکتریهایی که شایعتر سبب شوک می شوند عبارتند از : انتروباکترها خصوصاً اشرشیاکولی، استرپتوکوکهای بتا همولیتیک گروه </a:t>
            </a:r>
            <a:r>
              <a:rPr lang="en-US" dirty="0"/>
              <a:t>A</a:t>
            </a:r>
            <a:r>
              <a:rPr lang="fa-IR" dirty="0"/>
              <a:t> ،استاف طلایی ، ای کولای و کلبسیلا </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endParaRPr lang="en-US" dirty="0"/>
          </a:p>
        </p:txBody>
      </p:sp>
      <p:sp>
        <p:nvSpPr>
          <p:cNvPr id="52227" name="Rectangle 3"/>
          <p:cNvSpPr>
            <a:spLocks noGrp="1" noChangeArrowheads="1"/>
          </p:cNvSpPr>
          <p:nvPr>
            <p:ph type="body" idx="1"/>
          </p:nvPr>
        </p:nvSpPr>
        <p:spPr/>
        <p:txBody>
          <a:bodyPr/>
          <a:lstStyle/>
          <a:p>
            <a:pPr>
              <a:lnSpc>
                <a:spcPct val="90000"/>
              </a:lnSpc>
            </a:pPr>
            <a:r>
              <a:rPr lang="fa-IR" sz="2400" dirty="0"/>
              <a:t>پیشگیری: انجام واکسیناسیون مذکور برای تمام زنان باردار پس از سه ماهه اول پیشنهاد می کنند . </a:t>
            </a:r>
          </a:p>
          <a:p>
            <a:pPr>
              <a:lnSpc>
                <a:spcPct val="90000"/>
              </a:lnSpc>
            </a:pPr>
            <a:r>
              <a:rPr lang="fa-IR" sz="2400" dirty="0"/>
              <a:t>در زنانی که دچار دیابت  یا بیماری قلبی در معرض خطر بالا هستند بدون توجه به مرحله بارداری باید در برابر آنفولانزا واکسینه شود. </a:t>
            </a:r>
          </a:p>
          <a:p>
            <a:pPr>
              <a:lnSpc>
                <a:spcPct val="90000"/>
              </a:lnSpc>
            </a:pPr>
            <a:r>
              <a:rPr lang="fa-IR" sz="2400" dirty="0"/>
              <a:t>درمان: برای درمان انفولانزای بدون عارضه درمان حمایتی با داروهای ضد تب و استراحت در بستر پیشنهاد می شود. </a:t>
            </a:r>
          </a:p>
          <a:p>
            <a:pPr>
              <a:lnSpc>
                <a:spcPct val="90000"/>
              </a:lnSpc>
            </a:pPr>
            <a:r>
              <a:rPr lang="fa-IR" sz="2400" dirty="0"/>
              <a:t>تاثیر روی بارداری: پنومونی عارضه ناگوار آن است. </a:t>
            </a:r>
          </a:p>
          <a:p>
            <a:pPr>
              <a:lnSpc>
                <a:spcPct val="90000"/>
              </a:lnSpc>
            </a:pPr>
            <a:r>
              <a:rPr lang="fa-IR" sz="2400" dirty="0"/>
              <a:t>اگر آنفولانزا در مراحل ابتدایی بارداری رخ دهد خطر نقایص لوله عصبی سه برابر می شود. (ناشی از هیپرترمی) </a:t>
            </a:r>
          </a:p>
          <a:p>
            <a:pPr>
              <a:lnSpc>
                <a:spcPct val="90000"/>
              </a:lnSpc>
            </a:pPr>
            <a:r>
              <a:rPr lang="fa-IR" sz="2400" dirty="0"/>
              <a:t>اسکیزوفرنی در اشخاص متولد آخر زمستان و اوایل بهار شایعتر است.   </a:t>
            </a:r>
            <a:endParaRPr lang="en-US" sz="24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fa-IR" dirty="0"/>
              <a:t>پنومونی ناشی از واریسلا</a:t>
            </a:r>
            <a:endParaRPr lang="en-US" dirty="0"/>
          </a:p>
        </p:txBody>
      </p:sp>
      <p:sp>
        <p:nvSpPr>
          <p:cNvPr id="53251" name="Rectangle 3"/>
          <p:cNvSpPr>
            <a:spLocks noGrp="1" noChangeArrowheads="1"/>
          </p:cNvSpPr>
          <p:nvPr>
            <p:ph type="body" idx="1"/>
          </p:nvPr>
        </p:nvSpPr>
        <p:spPr/>
        <p:txBody>
          <a:bodyPr/>
          <a:lstStyle/>
          <a:p>
            <a:pPr>
              <a:lnSpc>
                <a:spcPct val="80000"/>
              </a:lnSpc>
            </a:pPr>
            <a:r>
              <a:rPr lang="fa-IR" sz="2800" dirty="0"/>
              <a:t>عفونت اولیه با ویروس واریسلا زوستر سبب ایجاد آبله مرغان می شود . </a:t>
            </a:r>
          </a:p>
          <a:p>
            <a:pPr>
              <a:lnSpc>
                <a:spcPct val="80000"/>
              </a:lnSpc>
            </a:pPr>
            <a:r>
              <a:rPr lang="fa-IR" sz="2800" dirty="0"/>
              <a:t>اگر چه شایعترین عارضه آبله مرغان عفونت ثانویه پوست در اثر استرپتوکوکها و استافیلوکوکهاست ،شدیدترین عارضه پنومونی ناشی از واریسلا است . </a:t>
            </a:r>
          </a:p>
          <a:p>
            <a:pPr>
              <a:lnSpc>
                <a:spcPct val="80000"/>
              </a:lnSpc>
            </a:pPr>
            <a:r>
              <a:rPr lang="fa-IR" sz="2800" dirty="0"/>
              <a:t>این عارضه معمولا در 3 تا 5 روز از سیر بیماری تظاهر پیدا می کند و با تاکی پنه،سرفه خشک،تنگی نفس،تب و درد پلوریتیک مشخص می شود. در رادیوگرافی وجود ارتشاحات ندولر مشخص کننده و پنومونیت بینابینی دیده می شود . </a:t>
            </a:r>
          </a:p>
          <a:p>
            <a:pPr>
              <a:lnSpc>
                <a:spcPct val="80000"/>
              </a:lnSpc>
            </a:pPr>
            <a:r>
              <a:rPr lang="fa-IR" sz="2800" dirty="0"/>
              <a:t>عفونت شدید ناشی از سپسیس یا پنومونی سبب زایمان پره ترم می شود. اگر عفونت پیش از هفته 20 ایجاد شود جنین ممکن است آلوده شود و سکلهای دایم برجا بماند . </a:t>
            </a:r>
            <a:endParaRPr lang="en-US" sz="28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endParaRPr lang="en-US" dirty="0"/>
          </a:p>
        </p:txBody>
      </p:sp>
      <p:sp>
        <p:nvSpPr>
          <p:cNvPr id="54275" name="Rectangle 3"/>
          <p:cNvSpPr>
            <a:spLocks noGrp="1" noChangeArrowheads="1"/>
          </p:cNvSpPr>
          <p:nvPr>
            <p:ph type="body" idx="1"/>
          </p:nvPr>
        </p:nvSpPr>
        <p:spPr/>
        <p:txBody>
          <a:bodyPr/>
          <a:lstStyle/>
          <a:p>
            <a:pPr>
              <a:lnSpc>
                <a:spcPct val="90000"/>
              </a:lnSpc>
            </a:pPr>
            <a:r>
              <a:rPr lang="fa-IR" dirty="0"/>
              <a:t>درمان : برای درمان پنومونی تجویز آسیکلوویر وریدی پیشنهاد شده است. </a:t>
            </a:r>
          </a:p>
          <a:p>
            <a:pPr>
              <a:lnSpc>
                <a:spcPct val="90000"/>
              </a:lnSpc>
            </a:pPr>
            <a:r>
              <a:rPr lang="fa-IR" dirty="0"/>
              <a:t>پروفیلاکسی: اگربه اشخاص حساس تماس یافته با این ویروس در عرض 96 ساعت پس از تماس ایمونوگلوبین واریسلا زوستر تجویز شود از عفونت پیشگیری می کند یا ان را تخفیف می دهد .</a:t>
            </a:r>
          </a:p>
          <a:p>
            <a:pPr>
              <a:lnSpc>
                <a:spcPct val="90000"/>
              </a:lnSpc>
            </a:pPr>
            <a:r>
              <a:rPr lang="fa-IR" dirty="0"/>
              <a:t>تجویز واکسن واریسلادر بارداری کنترااندیکاسیون دارد . ویروس قادر به آلوده کردن جنین است و این خطر در هفته های 13 تا 20 در بیشترین حد است .   </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fa-IR" dirty="0"/>
              <a:t>پنومونی قارچی و انگلی </a:t>
            </a:r>
            <a:endParaRPr lang="en-US" dirty="0"/>
          </a:p>
        </p:txBody>
      </p:sp>
      <p:sp>
        <p:nvSpPr>
          <p:cNvPr id="55299" name="Rectangle 3"/>
          <p:cNvSpPr>
            <a:spLocks noGrp="1" noChangeArrowheads="1"/>
          </p:cNvSpPr>
          <p:nvPr>
            <p:ph type="body" idx="1"/>
          </p:nvPr>
        </p:nvSpPr>
        <p:spPr/>
        <p:txBody>
          <a:bodyPr/>
          <a:lstStyle/>
          <a:p>
            <a:pPr>
              <a:lnSpc>
                <a:spcPct val="90000"/>
              </a:lnSpc>
            </a:pPr>
            <a:r>
              <a:rPr lang="fa-IR" sz="2800" dirty="0"/>
              <a:t>عفونتهای قارچی و انگلی ریه شدیدترین آثار را در زنان مبتلا به </a:t>
            </a:r>
            <a:r>
              <a:rPr lang="en-US" sz="2800" dirty="0"/>
              <a:t>HIV</a:t>
            </a:r>
            <a:r>
              <a:rPr lang="fa-IR" sz="2800" dirty="0"/>
              <a:t> بر جا میگذارد . </a:t>
            </a:r>
          </a:p>
          <a:p>
            <a:pPr>
              <a:lnSpc>
                <a:spcPct val="90000"/>
              </a:lnSpc>
            </a:pPr>
            <a:r>
              <a:rPr lang="fa-IR" sz="2800" dirty="0"/>
              <a:t>پنومونی ناشی از پنوموسیستیس: شایعترین عارضه عفونی در زنان مبتلا به ایدز پنومونی بینابینی ناشی از انگل پنوموسیستیس کارینی است. علایم این پنومونی عبارتند از: سرفه خشک،تاکی پنه و تنگی نفس و یافته مشخصه رادیولوژیک ارتشاح منتشر است. </a:t>
            </a:r>
          </a:p>
          <a:p>
            <a:pPr>
              <a:lnSpc>
                <a:spcPct val="90000"/>
              </a:lnSpc>
            </a:pPr>
            <a:r>
              <a:rPr lang="fa-IR" sz="2800" dirty="0"/>
              <a:t>پنومونی قارچی: شایعترین عفونتهای قارچی عبارتند از: هیستوپلازموز،کوکسیدیوئیدومایکوز،کریپتوکوکوز و بلاستومایکوز است. عفونت معمولا خفیف است و خود به خود محدود می شود. وجود عفونت با سرفه و تب مشخص می شود . </a:t>
            </a:r>
            <a:endParaRPr lang="en-US" sz="28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fa-IR" dirty="0"/>
              <a:t>آسم</a:t>
            </a:r>
            <a:endParaRPr lang="en-US" dirty="0"/>
          </a:p>
        </p:txBody>
      </p:sp>
      <p:sp>
        <p:nvSpPr>
          <p:cNvPr id="56323" name="Rectangle 3"/>
          <p:cNvSpPr>
            <a:spLocks noGrp="1" noChangeArrowheads="1"/>
          </p:cNvSpPr>
          <p:nvPr>
            <p:ph type="body" idx="1"/>
          </p:nvPr>
        </p:nvSpPr>
        <p:spPr/>
        <p:txBody>
          <a:bodyPr/>
          <a:lstStyle/>
          <a:p>
            <a:pPr>
              <a:lnSpc>
                <a:spcPct val="80000"/>
              </a:lnSpc>
            </a:pPr>
            <a:r>
              <a:rPr lang="fa-IR" sz="2400" dirty="0"/>
              <a:t>آسم 3تا4%جمعیت عادی را گرفتار می کند . </a:t>
            </a:r>
          </a:p>
          <a:p>
            <a:pPr>
              <a:lnSpc>
                <a:spcPct val="80000"/>
              </a:lnSpc>
            </a:pPr>
            <a:r>
              <a:rPr lang="fa-IR" sz="2400" dirty="0"/>
              <a:t>پاتوفیزیولوژی: اختلال التهابی مزمن راه هوایی همراه با یک جزء توارثی عمده است. افزایش پاسخدهی با کروموزومهای </a:t>
            </a:r>
            <a:r>
              <a:rPr lang="en-US" sz="2400" dirty="0"/>
              <a:t>11q13</a:t>
            </a:r>
            <a:r>
              <a:rPr lang="fa-IR" sz="2400" dirty="0"/>
              <a:t> ،</a:t>
            </a:r>
            <a:r>
              <a:rPr lang="en-US" sz="2400" dirty="0"/>
              <a:t>5q</a:t>
            </a:r>
            <a:r>
              <a:rPr lang="fa-IR" sz="2400" dirty="0"/>
              <a:t> و </a:t>
            </a:r>
            <a:r>
              <a:rPr lang="en-US" sz="2400" dirty="0"/>
              <a:t>14q</a:t>
            </a:r>
            <a:r>
              <a:rPr lang="fa-IR" sz="2400" dirty="0"/>
              <a:t> مرتبط است .ضمن اینکه یک محرک محیطی نیز باید وجود داشته باشد. </a:t>
            </a:r>
          </a:p>
          <a:p>
            <a:pPr>
              <a:lnSpc>
                <a:spcPct val="80000"/>
              </a:lnSpc>
            </a:pPr>
            <a:r>
              <a:rPr lang="fa-IR" sz="2400" dirty="0"/>
              <a:t>شاخصهای آسم عبارتند از: انسداد قابل برگشت راه های هوایی که در اثر انقباض عضلات صاف برونشی ایجاد می شود. ترشح بیش از حد موکوس وادم مخاط .</a:t>
            </a:r>
          </a:p>
          <a:p>
            <a:pPr>
              <a:lnSpc>
                <a:spcPct val="80000"/>
              </a:lnSpc>
            </a:pPr>
            <a:r>
              <a:rPr lang="fa-IR" sz="2400" dirty="0"/>
              <a:t>در آسم  التهاب و پاسخدهی راه هوایی به تعدادی از محرکها وجود دارد که این محرکها عبارتند از: مواد تحریک کننده،عفونتهای ویروسی،آسپیرین،هوای سرد و ورزش .</a:t>
            </a:r>
          </a:p>
          <a:p>
            <a:pPr>
              <a:lnSpc>
                <a:spcPct val="80000"/>
              </a:lnSpc>
            </a:pPr>
            <a:r>
              <a:rPr lang="fa-IR" sz="2400" dirty="0"/>
              <a:t>ماست سلها و ائوزینوفیلها توسط سیتوکینها و کینازها فعال می شود . فعال شدن ماست سلها از طریق آزاد کردن هیستامینها ،پروستاگلاندین </a:t>
            </a:r>
            <a:r>
              <a:rPr lang="en-US" sz="2400" dirty="0"/>
              <a:t>D2</a:t>
            </a:r>
            <a:r>
              <a:rPr lang="fa-IR" sz="2400" dirty="0"/>
              <a:t> و لکوترینها به عنوان واسطه انقباض برونش عمل می کنند . </a:t>
            </a:r>
          </a:p>
          <a:p>
            <a:pPr>
              <a:lnSpc>
                <a:spcPct val="80000"/>
              </a:lnSpc>
            </a:pPr>
            <a:r>
              <a:rPr lang="fa-IR" sz="2400" dirty="0"/>
              <a:t>چون مجموعه پروستاگلاندینهای </a:t>
            </a:r>
            <a:r>
              <a:rPr lang="en-US" sz="2400" dirty="0"/>
              <a:t>F</a:t>
            </a:r>
            <a:r>
              <a:rPr lang="fa-IR" sz="2400" dirty="0"/>
              <a:t> و ارگونووینها سبب تشدید آسم می شود در صورت امکان باید از مصرف این داروهای زایمانی اجتناب کرد. </a:t>
            </a:r>
            <a:endParaRPr lang="en-US" sz="240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endParaRPr lang="en-US" dirty="0"/>
          </a:p>
        </p:txBody>
      </p:sp>
      <p:sp>
        <p:nvSpPr>
          <p:cNvPr id="57347" name="Rectangle 3"/>
          <p:cNvSpPr>
            <a:spLocks noGrp="1" noChangeArrowheads="1"/>
          </p:cNvSpPr>
          <p:nvPr>
            <p:ph type="body" idx="1"/>
          </p:nvPr>
        </p:nvSpPr>
        <p:spPr/>
        <p:txBody>
          <a:bodyPr/>
          <a:lstStyle/>
          <a:p>
            <a:r>
              <a:rPr lang="fa-IR" sz="2800" dirty="0"/>
              <a:t>سیر بالینی: آسم به صورت طیف گسترده ای از بیماری تظاهر پیدا می کند که از ویزینگ خفیف تا انفباض شدید برونش که قابلیت ایجاد نارسایی تنفسی،هیپوکسمی شدید و مرگ را دارد متغیر است. نتیجه عملی اسپاسم حاد برونش انسداد راه هوایی و کاهش جریان هواست. کار تنفس افزایش می یابد و سفتی قفسه سینه،ویزینگ یا فقدان تنفس در بیمار رخ میدهد. </a:t>
            </a:r>
          </a:p>
          <a:p>
            <a:r>
              <a:rPr lang="fa-IR" sz="2800" dirty="0"/>
              <a:t>در موارد انسداد شدید،تهویه ای دچار اختلال می شود که منجر به احتباس </a:t>
            </a:r>
            <a:r>
              <a:rPr lang="en-US" sz="2800" dirty="0"/>
              <a:t>co2</a:t>
            </a:r>
            <a:r>
              <a:rPr lang="fa-IR" sz="2800" dirty="0"/>
              <a:t> و در نهایت هیپرکاپنه و اسیدمی می شود. </a:t>
            </a:r>
            <a:endParaRPr lang="en-US" sz="2800"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8405" name="Group 37"/>
          <p:cNvGraphicFramePr>
            <a:graphicFrameLocks noGrp="1"/>
          </p:cNvGraphicFramePr>
          <p:nvPr/>
        </p:nvGraphicFramePr>
        <p:xfrm>
          <a:off x="1524000" y="1397000"/>
          <a:ext cx="6096000" cy="4860925"/>
        </p:xfrm>
        <a:graphic>
          <a:graphicData uri="http://schemas.openxmlformats.org/drawingml/2006/table">
            <a:tbl>
              <a:tblPr rtl="1"/>
              <a:tblGrid>
                <a:gridCol w="1219200"/>
                <a:gridCol w="1219200"/>
                <a:gridCol w="1219200"/>
                <a:gridCol w="1219200"/>
                <a:gridCol w="1219200"/>
              </a:tblGrid>
              <a:tr h="10160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مرحله</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cs typeface="Arial" pitchFamily="34" charset="0"/>
                        </a:rPr>
                        <a:t>Po2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cs typeface="Arial" pitchFamily="34" charset="0"/>
                        </a:rPr>
                        <a:t>Pco2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cs typeface="Arial" pitchFamily="34" charset="0"/>
                        </a:rPr>
                        <a:t>PH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pitchFamily="34" charset="0"/>
                          <a:cs typeface="Arial" pitchFamily="34" charset="0"/>
                        </a:rPr>
                        <a:t>FEV1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آلکالوز تنفسی خفیف</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طبیعی</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کاهش</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افزایش</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65تا80</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آلکالوز تنفسی</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کاهش</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کاهش</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افزایش</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50تا64</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ناحیه خطر</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کاهش</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کاهش</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طبیعی</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افزایش</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طبیعی</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کاهش</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35تا49</a:t>
                      </a:r>
                    </a:p>
                    <a:p>
                      <a:pPr marL="0" marR="0" lvl="0" indent="0" algn="r" defTabSz="914400" rtl="1" eaLnBrk="1" fontAlgn="base" latinLnBrk="0" hangingPunct="1">
                        <a:lnSpc>
                          <a:spcPct val="100000"/>
                        </a:lnSpc>
                        <a:spcBef>
                          <a:spcPct val="20000"/>
                        </a:spcBef>
                        <a:spcAft>
                          <a:spcPct val="0"/>
                        </a:spcAft>
                        <a:buClrTx/>
                        <a:buSzTx/>
                        <a:buFontTx/>
                        <a:buNone/>
                        <a:tabLst/>
                      </a:pPr>
                      <a:r>
                        <a:rPr kumimoji="0" lang="fa-IR" sz="2800" b="0" i="0" u="none" strike="noStrike" cap="none" normalizeH="0" baseline="0" smtClean="0">
                          <a:ln>
                            <a:noFill/>
                          </a:ln>
                          <a:solidFill>
                            <a:schemeClr val="tx1"/>
                          </a:solidFill>
                          <a:effectLst/>
                          <a:latin typeface="Arial" pitchFamily="34" charset="0"/>
                          <a:cs typeface="Arial" pitchFamily="34" charset="0"/>
                        </a:rPr>
                        <a:t>کمتر از 35</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8406" name="Rectangle 38"/>
          <p:cNvSpPr>
            <a:spLocks noChangeArrowheads="1"/>
          </p:cNvSpPr>
          <p:nvPr/>
        </p:nvSpPr>
        <p:spPr bwMode="auto">
          <a:xfrm>
            <a:off x="1763713" y="404813"/>
            <a:ext cx="6265862" cy="792162"/>
          </a:xfrm>
          <a:prstGeom prst="rect">
            <a:avLst/>
          </a:prstGeom>
          <a:solidFill>
            <a:schemeClr val="accent1"/>
          </a:solidFill>
          <a:ln w="9525">
            <a:solidFill>
              <a:schemeClr val="tx1"/>
            </a:solidFill>
            <a:miter lim="800000"/>
            <a:headEnd/>
            <a:tailEnd/>
          </a:ln>
          <a:effectLst/>
        </p:spPr>
        <p:txBody>
          <a:bodyPr wrap="none" anchor="ctr"/>
          <a:lstStyle/>
          <a:p>
            <a:pPr algn="ctr"/>
            <a:r>
              <a:rPr lang="fa-IR" sz="3200"/>
              <a:t>مراحل بالینی آسم</a:t>
            </a:r>
            <a:endParaRPr lang="en-US" sz="320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endParaRPr lang="en-US" dirty="0"/>
          </a:p>
        </p:txBody>
      </p:sp>
      <p:sp>
        <p:nvSpPr>
          <p:cNvPr id="59395" name="Rectangle 3"/>
          <p:cNvSpPr>
            <a:spLocks noGrp="1" noChangeArrowheads="1"/>
          </p:cNvSpPr>
          <p:nvPr>
            <p:ph type="body" idx="1"/>
          </p:nvPr>
        </p:nvSpPr>
        <p:spPr/>
        <p:txBody>
          <a:bodyPr/>
          <a:lstStyle/>
          <a:p>
            <a:pPr>
              <a:lnSpc>
                <a:spcPct val="90000"/>
              </a:lnSpc>
            </a:pPr>
            <a:r>
              <a:rPr lang="fa-IR" sz="2400" dirty="0"/>
              <a:t>آثار بارداری بر آسم :</a:t>
            </a:r>
          </a:p>
          <a:p>
            <a:pPr>
              <a:lnSpc>
                <a:spcPct val="90000"/>
              </a:lnSpc>
            </a:pPr>
            <a:r>
              <a:rPr lang="fa-IR" sz="2400" dirty="0"/>
              <a:t>احتمال بدتر شدن آسم در زنانی که بارداری را با آسم شدید شروع می کنند بیشتر از زنانی است که بارداری را با آسم خفیف شروع می کنند . </a:t>
            </a:r>
          </a:p>
          <a:p>
            <a:pPr>
              <a:lnSpc>
                <a:spcPct val="90000"/>
              </a:lnSpc>
            </a:pPr>
            <a:r>
              <a:rPr lang="fa-IR" sz="2400" dirty="0"/>
              <a:t>خطر تشدید آسم پس از زایمان سزارین نسبت به زایمان واژینال 18 برابر افزایش می یابد . </a:t>
            </a:r>
          </a:p>
          <a:p>
            <a:pPr>
              <a:lnSpc>
                <a:spcPct val="90000"/>
              </a:lnSpc>
            </a:pPr>
            <a:r>
              <a:rPr lang="fa-IR" sz="2400" dirty="0"/>
              <a:t>آثار آسم بر بارداری: </a:t>
            </a:r>
          </a:p>
          <a:p>
            <a:pPr>
              <a:lnSpc>
                <a:spcPct val="90000"/>
              </a:lnSpc>
            </a:pPr>
            <a:r>
              <a:rPr lang="fa-IR" sz="2400" dirty="0"/>
              <a:t>آسم خصوصا اگر شدید باشد می تواند بر روی پیامد بارداری تاثیر اساسی داشته باشد . </a:t>
            </a:r>
          </a:p>
          <a:p>
            <a:pPr>
              <a:lnSpc>
                <a:spcPct val="90000"/>
              </a:lnSpc>
            </a:pPr>
            <a:r>
              <a:rPr lang="fa-IR" sz="2400" dirty="0"/>
              <a:t>افزایش بروز پره اکلامپسی،لیبر پره ترم،</a:t>
            </a:r>
            <a:r>
              <a:rPr lang="en-US" sz="2400" dirty="0"/>
              <a:t>LBW</a:t>
            </a:r>
            <a:r>
              <a:rPr lang="fa-IR" sz="2400" dirty="0"/>
              <a:t> ،مرگ و میر پری ناتال افزایش می یابد. </a:t>
            </a:r>
          </a:p>
          <a:p>
            <a:pPr>
              <a:lnSpc>
                <a:spcPct val="90000"/>
              </a:lnSpc>
            </a:pPr>
            <a:r>
              <a:rPr lang="fa-IR" sz="2400" dirty="0"/>
              <a:t>عوارض تهدید کننده زندگی عبارتند از: پنوموتراکس، پنومومدیاستن،آریتمیهای قلبی و خستگی عضلانی همراه با ایست تنفسی </a:t>
            </a:r>
            <a:endParaRPr lang="en-US" sz="2400"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0" name="Rectangle 4"/>
          <p:cNvSpPr>
            <a:spLocks noGrp="1" noChangeArrowheads="1"/>
          </p:cNvSpPr>
          <p:nvPr>
            <p:ph type="title"/>
          </p:nvPr>
        </p:nvSpPr>
        <p:spPr/>
        <p:txBody>
          <a:bodyPr/>
          <a:lstStyle/>
          <a:p>
            <a:endParaRPr lang="en-US" dirty="0"/>
          </a:p>
        </p:txBody>
      </p:sp>
      <p:sp>
        <p:nvSpPr>
          <p:cNvPr id="60419" name="Rectangle 3"/>
          <p:cNvSpPr>
            <a:spLocks noGrp="1" noChangeArrowheads="1"/>
          </p:cNvSpPr>
          <p:nvPr>
            <p:ph type="body" idx="1"/>
          </p:nvPr>
        </p:nvSpPr>
        <p:spPr/>
        <p:txBody>
          <a:bodyPr/>
          <a:lstStyle/>
          <a:p>
            <a:r>
              <a:rPr lang="fa-IR" dirty="0"/>
              <a:t>آثار جنینی: </a:t>
            </a:r>
          </a:p>
          <a:p>
            <a:r>
              <a:rPr lang="fa-IR" dirty="0"/>
              <a:t>آلکالوز مادر ممکن است قبل از به مخاطره افتادن جنین سبب هیپوکسمی جنین شود. </a:t>
            </a:r>
          </a:p>
          <a:p>
            <a:r>
              <a:rPr lang="fa-IR" dirty="0"/>
              <a:t>به مخاطره افتادن جنین حاصل ترکیبی از عوامل زیر است: کاهش جریان خون رحم،کاهش بازگشت خون وریدی مادر و جابجایی منحنی تفکیک اکسی هموگلوبین به چپ . </a:t>
            </a:r>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endParaRPr lang="en-US" dirty="0"/>
          </a:p>
        </p:txBody>
      </p:sp>
      <p:sp>
        <p:nvSpPr>
          <p:cNvPr id="62467" name="Rectangle 3"/>
          <p:cNvSpPr>
            <a:spLocks noGrp="1" noChangeArrowheads="1"/>
          </p:cNvSpPr>
          <p:nvPr>
            <p:ph type="body" idx="1"/>
          </p:nvPr>
        </p:nvSpPr>
        <p:spPr/>
        <p:txBody>
          <a:bodyPr/>
          <a:lstStyle/>
          <a:p>
            <a:pPr>
              <a:lnSpc>
                <a:spcPct val="90000"/>
              </a:lnSpc>
            </a:pPr>
            <a:r>
              <a:rPr lang="fa-IR" sz="2800" dirty="0"/>
              <a:t>ارزیابی بالینی: </a:t>
            </a:r>
          </a:p>
          <a:p>
            <a:pPr>
              <a:lnSpc>
                <a:spcPct val="90000"/>
              </a:lnSpc>
            </a:pPr>
            <a:r>
              <a:rPr lang="fa-IR" sz="2800" dirty="0"/>
              <a:t>نشانه های مفید عبارتند از: تنفس توام با تلاش،تاکی کاردی،بازدم طولانی و استفاده از عضلات فرعی تنفس </a:t>
            </a:r>
          </a:p>
          <a:p>
            <a:pPr>
              <a:lnSpc>
                <a:spcPct val="90000"/>
              </a:lnSpc>
            </a:pPr>
            <a:r>
              <a:rPr lang="fa-IR" sz="2800" dirty="0"/>
              <a:t>نشانه های بالقوه کشنده شامل: سیانوز مرکزی و تغییر سطح هوشیاری هستند . </a:t>
            </a:r>
          </a:p>
          <a:p>
            <a:pPr>
              <a:lnSpc>
                <a:spcPct val="90000"/>
              </a:lnSpc>
            </a:pPr>
            <a:r>
              <a:rPr lang="fa-IR" sz="2800" dirty="0"/>
              <a:t>اندازه گیری حجم بازدمی با فشار در 1 ثانیه از میزان حداکثر بازدمی بهترین معیار منحصر به فرد برای نشان دادن شدت بیماری است. </a:t>
            </a:r>
          </a:p>
          <a:p>
            <a:pPr>
              <a:lnSpc>
                <a:spcPct val="90000"/>
              </a:lnSpc>
            </a:pPr>
            <a:r>
              <a:rPr lang="en-US" sz="2800" dirty="0"/>
              <a:t>FEV1</a:t>
            </a:r>
            <a:r>
              <a:rPr lang="fa-IR" sz="2800" dirty="0"/>
              <a:t> کمتر از 1 لیتر یا کمتر از 20 درصد میزان قابل انتظار با بیماری شدید همراه است. </a:t>
            </a: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fa-IR" dirty="0"/>
              <a:t>تروما در بارداری</a:t>
            </a:r>
            <a:endParaRPr lang="en-US" dirty="0"/>
          </a:p>
        </p:txBody>
      </p:sp>
      <p:sp>
        <p:nvSpPr>
          <p:cNvPr id="7171" name="Rectangle 3"/>
          <p:cNvSpPr>
            <a:spLocks noGrp="1" noChangeArrowheads="1"/>
          </p:cNvSpPr>
          <p:nvPr>
            <p:ph type="body" idx="1"/>
          </p:nvPr>
        </p:nvSpPr>
        <p:spPr/>
        <p:txBody>
          <a:bodyPr/>
          <a:lstStyle/>
          <a:p>
            <a:r>
              <a:rPr lang="fa-IR" dirty="0"/>
              <a:t>سوء استفاده فیزیکی یا جنسی شایعترین نوع تروما در این دوره است . </a:t>
            </a:r>
          </a:p>
          <a:p>
            <a:r>
              <a:rPr lang="fa-IR" dirty="0"/>
              <a:t>دکولمان یکی از عوارض  تروما  می باشد و بروز کوآگولاپاتی شدید در دکولمان تروماتیک احتمالا بیشتر از دکولمان غیر تروماتیک است .  </a:t>
            </a:r>
          </a:p>
          <a:p>
            <a:r>
              <a:rPr lang="fa-IR" dirty="0"/>
              <a:t>اگر تروما با وارد شدن نیروی قابل توجهی به شکم باشد و اگر جفت پاره شده باشد ممکن است خونریزی جنینی-مادری رخ دهد . </a:t>
            </a: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2" name="Rectangle 4"/>
          <p:cNvSpPr>
            <a:spLocks noGrp="1" noChangeArrowheads="1"/>
          </p:cNvSpPr>
          <p:nvPr>
            <p:ph type="title"/>
          </p:nvPr>
        </p:nvSpPr>
        <p:spPr/>
        <p:txBody>
          <a:bodyPr/>
          <a:lstStyle/>
          <a:p>
            <a:r>
              <a:rPr lang="fa-IR" dirty="0"/>
              <a:t>اقدامات درمانی در آسم </a:t>
            </a:r>
            <a:endParaRPr lang="en-US" dirty="0"/>
          </a:p>
        </p:txBody>
      </p:sp>
      <p:sp>
        <p:nvSpPr>
          <p:cNvPr id="63493" name="Rectangle 5"/>
          <p:cNvSpPr>
            <a:spLocks noGrp="1" noChangeArrowheads="1"/>
          </p:cNvSpPr>
          <p:nvPr>
            <p:ph type="body" idx="1"/>
          </p:nvPr>
        </p:nvSpPr>
        <p:spPr/>
        <p:txBody>
          <a:bodyPr/>
          <a:lstStyle/>
          <a:p>
            <a:pPr>
              <a:lnSpc>
                <a:spcPct val="90000"/>
              </a:lnSpc>
            </a:pPr>
            <a:r>
              <a:rPr lang="fa-IR" sz="2400" dirty="0"/>
              <a:t>بررسی عینی عملکرد ریه و سلامت جنین</a:t>
            </a:r>
          </a:p>
          <a:p>
            <a:pPr>
              <a:lnSpc>
                <a:spcPct val="90000"/>
              </a:lnSpc>
            </a:pPr>
            <a:r>
              <a:rPr lang="fa-IR" sz="2400" dirty="0"/>
              <a:t>اجتناب از عوامل زمینه ساز محیطی یا کنترل این عوامل</a:t>
            </a:r>
          </a:p>
          <a:p>
            <a:pPr>
              <a:lnSpc>
                <a:spcPct val="90000"/>
              </a:lnSpc>
            </a:pPr>
            <a:r>
              <a:rPr lang="fa-IR" sz="2400" dirty="0"/>
              <a:t>درمان دارویی</a:t>
            </a:r>
          </a:p>
          <a:p>
            <a:pPr>
              <a:lnSpc>
                <a:spcPct val="90000"/>
              </a:lnSpc>
            </a:pPr>
            <a:r>
              <a:rPr lang="fa-IR" sz="2400" dirty="0"/>
              <a:t>آموزش بیمار </a:t>
            </a:r>
          </a:p>
          <a:p>
            <a:pPr>
              <a:lnSpc>
                <a:spcPct val="90000"/>
              </a:lnSpc>
            </a:pPr>
            <a:r>
              <a:rPr lang="fa-IR" sz="2400" dirty="0"/>
              <a:t>برای درمان آسم خفیف آگونیستهای بتا استنشاقی کفایت میکند . </a:t>
            </a:r>
          </a:p>
          <a:p>
            <a:pPr>
              <a:lnSpc>
                <a:spcPct val="90000"/>
              </a:lnSpc>
            </a:pPr>
            <a:r>
              <a:rPr lang="fa-IR" sz="2400" dirty="0"/>
              <a:t>درمان ارجح در آسم پابرجا کورتیکواستروئید های استنشاقی هستند . </a:t>
            </a:r>
          </a:p>
          <a:p>
            <a:pPr>
              <a:lnSpc>
                <a:spcPct val="90000"/>
              </a:lnSpc>
            </a:pPr>
            <a:r>
              <a:rPr lang="fa-IR" sz="2400" dirty="0"/>
              <a:t>کرومولین سدیم و ندوکرومیل دگرانولاسیون ماست سلها را مهار  می کند . در درمان آسم حاد بی تاثیر هستند اما به طور طولانی جهت پیشگیری استفاده می شوند . </a:t>
            </a:r>
          </a:p>
          <a:p>
            <a:pPr>
              <a:lnSpc>
                <a:spcPct val="90000"/>
              </a:lnSpc>
            </a:pPr>
            <a:r>
              <a:rPr lang="fa-IR" sz="2400" dirty="0"/>
              <a:t>خط اول درمان دارویی آسم حاد شامل استفاده از داروهای آگونیست بتا-آدنرژیک است. مثل تربوتالین ، اپی نفرین و....</a:t>
            </a:r>
          </a:p>
          <a:p>
            <a:pPr>
              <a:lnSpc>
                <a:spcPct val="90000"/>
              </a:lnSpc>
            </a:pPr>
            <a:endParaRPr lang="fa-IR" sz="2400" dirty="0"/>
          </a:p>
          <a:p>
            <a:pPr>
              <a:lnSpc>
                <a:spcPct val="90000"/>
              </a:lnSpc>
            </a:pPr>
            <a:endParaRPr lang="en-US" sz="2400"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endParaRPr lang="en-US" dirty="0"/>
          </a:p>
        </p:txBody>
      </p:sp>
      <p:sp>
        <p:nvSpPr>
          <p:cNvPr id="65539" name="Rectangle 3"/>
          <p:cNvSpPr>
            <a:spLocks noGrp="1" noChangeArrowheads="1"/>
          </p:cNvSpPr>
          <p:nvPr>
            <p:ph type="body" idx="1"/>
          </p:nvPr>
        </p:nvSpPr>
        <p:spPr/>
        <p:txBody>
          <a:bodyPr/>
          <a:lstStyle/>
          <a:p>
            <a:r>
              <a:rPr lang="fa-IR" dirty="0"/>
              <a:t>آسم پایدار : به هر نوعی از آسم شدید که پس از 30 تا 60 دقیقه درمان شدید پاسخی به درمان ندهد آسم پایدار اطلاف می شود. </a:t>
            </a:r>
          </a:p>
          <a:p>
            <a:r>
              <a:rPr lang="fa-IR" dirty="0"/>
              <a:t>خستگی،احتباس دی اکسید کربن یا هیپوکسمی اندیکاسیونهای برای لوله گذاری و تهویه مکانیکی هستند . </a:t>
            </a: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fa-IR" dirty="0"/>
              <a:t>اقدامات مربوط به لیبر و زایمان</a:t>
            </a:r>
            <a:endParaRPr lang="en-US" dirty="0"/>
          </a:p>
        </p:txBody>
      </p:sp>
      <p:sp>
        <p:nvSpPr>
          <p:cNvPr id="66563" name="Rectangle 3"/>
          <p:cNvSpPr>
            <a:spLocks noGrp="1" noChangeArrowheads="1"/>
          </p:cNvSpPr>
          <p:nvPr>
            <p:ph type="body" idx="1"/>
          </p:nvPr>
        </p:nvSpPr>
        <p:spPr/>
        <p:txBody>
          <a:bodyPr/>
          <a:lstStyle/>
          <a:p>
            <a:pPr>
              <a:lnSpc>
                <a:spcPct val="90000"/>
              </a:lnSpc>
            </a:pPr>
            <a:r>
              <a:rPr lang="fa-IR" sz="2400" dirty="0"/>
              <a:t>برای هر زنی که در طی 4 هفته گذشته تحت درمان با استروئید سیستمیک قرار گرفته است،استرس دوز کورتیکواستروئید تجویز می شود. </a:t>
            </a:r>
          </a:p>
          <a:p>
            <a:pPr>
              <a:lnSpc>
                <a:spcPct val="90000"/>
              </a:lnSpc>
            </a:pPr>
            <a:r>
              <a:rPr lang="fa-IR" sz="2400" dirty="0"/>
              <a:t>100 میلی گرم هیدروکورتیزون که هر 8 ساعت به صورت وریدی تجویز می شود. </a:t>
            </a:r>
          </a:p>
          <a:p>
            <a:pPr>
              <a:lnSpc>
                <a:spcPct val="90000"/>
              </a:lnSpc>
            </a:pPr>
            <a:r>
              <a:rPr lang="fa-IR" sz="2400" dirty="0"/>
              <a:t>در انتخاب داروی ضد درد برای لیبر داروهای نارکوتیک فاقد خاصیت آزاد کنندگی هیستامین مانند فنتانیل ممکن است بر مپریدین یا مورفین ترجح است. </a:t>
            </a:r>
          </a:p>
          <a:p>
            <a:pPr>
              <a:lnSpc>
                <a:spcPct val="90000"/>
              </a:lnSpc>
            </a:pPr>
            <a:r>
              <a:rPr lang="fa-IR" sz="2400" dirty="0"/>
              <a:t>ایجاد بی حسی در لیبر از طریق اپی دورال روش ایدآل است. </a:t>
            </a:r>
          </a:p>
          <a:p>
            <a:pPr>
              <a:lnSpc>
                <a:spcPct val="90000"/>
              </a:lnSpc>
            </a:pPr>
            <a:r>
              <a:rPr lang="fa-IR" sz="2400" dirty="0"/>
              <a:t>در مواردی که زایمان سزارین انجام می شود ایجاد بی حسی اسپاینال ارجح است پرا که لوله گذاری می تواند سبب شروع ناگهانی اسپاسم برونش گردد . </a:t>
            </a:r>
          </a:p>
          <a:p>
            <a:pPr>
              <a:lnSpc>
                <a:spcPct val="90000"/>
              </a:lnSpc>
            </a:pPr>
            <a:r>
              <a:rPr lang="fa-IR" sz="2400" dirty="0"/>
              <a:t>در صورت </a:t>
            </a:r>
            <a:r>
              <a:rPr lang="en-US" sz="2400" dirty="0"/>
              <a:t>PPH</a:t>
            </a:r>
            <a:r>
              <a:rPr lang="fa-IR" sz="2400" dirty="0"/>
              <a:t> به جای</a:t>
            </a:r>
            <a:r>
              <a:rPr lang="en-US" sz="2400" dirty="0"/>
              <a:t>F2</a:t>
            </a:r>
            <a:r>
              <a:rPr lang="fa-IR" sz="2400" dirty="0"/>
              <a:t> </a:t>
            </a:r>
            <a:r>
              <a:rPr lang="en-US" sz="2400" dirty="0"/>
              <a:t>PG</a:t>
            </a:r>
            <a:r>
              <a:rPr lang="fa-IR" sz="2400" dirty="0"/>
              <a:t>  باید از پروستاگلاندین </a:t>
            </a:r>
            <a:r>
              <a:rPr lang="en-US" sz="2400" dirty="0"/>
              <a:t>E2</a:t>
            </a:r>
            <a:r>
              <a:rPr lang="fa-IR" sz="2400" dirty="0"/>
              <a:t> و سایر داروها استفاده شود. </a:t>
            </a:r>
            <a:endParaRPr lang="en-US" sz="2400"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6" name="WordArt 4" descr="Paper bag"/>
          <p:cNvSpPr>
            <a:spLocks noChangeArrowheads="1" noChangeShapeType="1" noTextEdit="1"/>
          </p:cNvSpPr>
          <p:nvPr/>
        </p:nvSpPr>
        <p:spPr bwMode="auto">
          <a:xfrm>
            <a:off x="1042988" y="765175"/>
            <a:ext cx="7388225" cy="5688013"/>
          </a:xfrm>
          <a:prstGeom prst="rect">
            <a:avLst/>
          </a:prstGeom>
        </p:spPr>
        <p:txBody>
          <a:bodyPr wrap="none" fromWordArt="1">
            <a:prstTxWarp prst="textPlain">
              <a:avLst>
                <a:gd name="adj" fmla="val 50000"/>
              </a:avLst>
            </a:prstTxWarp>
          </a:bodyPr>
          <a:lstStyle/>
          <a:p>
            <a:pPr algn="ctr"/>
            <a:r>
              <a:rPr lang="fa-IR" sz="3600" kern="10">
                <a:ln w="9525">
                  <a:solidFill>
                    <a:srgbClr val="008000"/>
                  </a:solidFill>
                  <a:round/>
                  <a:headEnd/>
                  <a:tailEnd/>
                </a:ln>
                <a:blipFill dpi="0" rotWithShape="0">
                  <a:blip r:embed="rId2"/>
                  <a:srcRect/>
                  <a:tile tx="0" ty="0" sx="100000" sy="100000" flip="none" algn="tl"/>
                </a:blipFill>
                <a:effectLst>
                  <a:outerShdw dist="563972" dir="14049741" sx="125000" sy="125000" algn="tl" rotWithShape="0">
                    <a:srgbClr val="C7DFD3">
                      <a:alpha val="80000"/>
                    </a:srgbClr>
                  </a:outerShdw>
                </a:effectLst>
                <a:latin typeface="Times New Roman"/>
                <a:cs typeface="Times New Roman"/>
              </a:rPr>
              <a:t>اختلالات دستگاه گوارش</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fa-IR" dirty="0"/>
              <a:t>استفراغ شدید بارداری </a:t>
            </a:r>
            <a:endParaRPr lang="en-US" dirty="0"/>
          </a:p>
        </p:txBody>
      </p:sp>
      <p:sp>
        <p:nvSpPr>
          <p:cNvPr id="70659" name="Rectangle 3"/>
          <p:cNvSpPr>
            <a:spLocks noGrp="1" noChangeArrowheads="1"/>
          </p:cNvSpPr>
          <p:nvPr>
            <p:ph type="body" idx="1"/>
          </p:nvPr>
        </p:nvSpPr>
        <p:spPr/>
        <p:txBody>
          <a:bodyPr/>
          <a:lstStyle/>
          <a:p>
            <a:pPr>
              <a:lnSpc>
                <a:spcPct val="90000"/>
              </a:lnSpc>
            </a:pPr>
            <a:r>
              <a:rPr lang="fa-IR" sz="2400" dirty="0"/>
              <a:t>تهوع استفراغ شدید به ویژه تا حدود هفته 16 بارداری شایع است. </a:t>
            </a:r>
          </a:p>
          <a:p>
            <a:pPr>
              <a:lnSpc>
                <a:spcPct val="90000"/>
              </a:lnSpc>
            </a:pPr>
            <a:r>
              <a:rPr lang="fa-IR" sz="2400" dirty="0"/>
              <a:t>سندروم تهوع استفراغ شدید به استفراغی اطلاق می شود که می تواند سبب از دست رفتن وزن ،دهیدراتاسیون ،اسیدوز به علت گرسنگی ، آلکالوز و هیپوکالمی گردد. در برخی از موارد اختلال عملکرد کبد اتفاق می افتد. </a:t>
            </a:r>
          </a:p>
          <a:p>
            <a:pPr>
              <a:lnSpc>
                <a:spcPct val="90000"/>
              </a:lnSpc>
            </a:pPr>
            <a:r>
              <a:rPr lang="fa-IR" sz="2400" dirty="0"/>
              <a:t>به نظر می رسد این سندروم با افزایش زیاد و سریع مقادیر</a:t>
            </a:r>
            <a:r>
              <a:rPr lang="en-US" sz="2400" dirty="0"/>
              <a:t>HCG</a:t>
            </a:r>
            <a:r>
              <a:rPr lang="fa-IR" sz="2400" dirty="0"/>
              <a:t> یا استروژنها مرتبط است . </a:t>
            </a:r>
          </a:p>
          <a:p>
            <a:pPr>
              <a:lnSpc>
                <a:spcPct val="90000"/>
              </a:lnSpc>
            </a:pPr>
            <a:r>
              <a:rPr lang="fa-IR" sz="2400" dirty="0"/>
              <a:t>عوارض وخیم آن عبارتند از: پارگی های مالوری ویس و پارگی مری </a:t>
            </a:r>
          </a:p>
          <a:p>
            <a:pPr>
              <a:lnSpc>
                <a:spcPct val="90000"/>
              </a:lnSpc>
            </a:pPr>
            <a:r>
              <a:rPr lang="fa-IR" sz="2400" dirty="0"/>
              <a:t>در تعدادی از بیماران گزارش شده است که در اثر نقص تیامین دچار آنسفالوپاتی ورنیکه شده اند که عوارض آن شامل نابینایی،تشنج و اغما است . </a:t>
            </a:r>
            <a:endParaRPr lang="en-US" sz="2400"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fa-IR" dirty="0"/>
              <a:t>درمان</a:t>
            </a:r>
            <a:endParaRPr lang="en-US" dirty="0"/>
          </a:p>
        </p:txBody>
      </p:sp>
      <p:sp>
        <p:nvSpPr>
          <p:cNvPr id="71683" name="Rectangle 3"/>
          <p:cNvSpPr>
            <a:spLocks noGrp="1" noChangeArrowheads="1"/>
          </p:cNvSpPr>
          <p:nvPr>
            <p:ph type="body" idx="1"/>
          </p:nvPr>
        </p:nvSpPr>
        <p:spPr/>
        <p:txBody>
          <a:bodyPr/>
          <a:lstStyle/>
          <a:p>
            <a:r>
              <a:rPr lang="fa-IR" sz="2800" dirty="0"/>
              <a:t>برای اصلاح دهیدراتاسیون ،کمبود الکترولیت و عدم تعادل اسید و باز از محلولهای کریستالوئید استفاده می شود. </a:t>
            </a:r>
          </a:p>
          <a:p>
            <a:r>
              <a:rPr lang="fa-IR" sz="2800" dirty="0"/>
              <a:t>عوامل ضد استفراغ تجویز می شود. </a:t>
            </a:r>
          </a:p>
          <a:p>
            <a:r>
              <a:rPr lang="fa-IR" sz="2800" dirty="0"/>
              <a:t>در استفراغ مداوم باید تشخیصهای دیگر نظیر گاستروانتریت،کله سیستیت،پانکراتیت،هپاتیت،زخم پپتیک،پیلونفریت و کبد چرب بارداری انجام شود. </a:t>
            </a:r>
          </a:p>
          <a:p>
            <a:r>
              <a:rPr lang="fa-IR" sz="2800" dirty="0"/>
              <a:t>در استفراغ طول کشیده حمایت تغذیه ای مورد توجه قرار میگیرد. </a:t>
            </a:r>
          </a:p>
          <a:p>
            <a:r>
              <a:rPr lang="fa-IR" sz="2800" dirty="0"/>
              <a:t>بهترین روش تغذیه ای تغذیه روده ای است. </a:t>
            </a:r>
          </a:p>
          <a:p>
            <a:r>
              <a:rPr lang="fa-IR" sz="2800" dirty="0"/>
              <a:t>گاهی تغذیه پارنتال نیز ضرورت دارد . </a:t>
            </a:r>
            <a:endParaRPr lang="en-US" sz="2800"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fa-IR" dirty="0"/>
              <a:t>ازوفاژیت ناشی از ریفلاکس</a:t>
            </a:r>
            <a:endParaRPr lang="en-US" dirty="0"/>
          </a:p>
        </p:txBody>
      </p:sp>
      <p:sp>
        <p:nvSpPr>
          <p:cNvPr id="72707" name="Rectangle 3"/>
          <p:cNvSpPr>
            <a:spLocks noGrp="1" noChangeArrowheads="1"/>
          </p:cNvSpPr>
          <p:nvPr>
            <p:ph type="body" idx="1"/>
          </p:nvPr>
        </p:nvSpPr>
        <p:spPr/>
        <p:txBody>
          <a:bodyPr/>
          <a:lstStyle/>
          <a:p>
            <a:r>
              <a:rPr lang="fa-IR" dirty="0"/>
              <a:t>سوزش سردل که پایروزیس نیز نامیده می شود از شکایات شایع و در اثر شل شدن اسفنکتر کاردیا رخ می دهد . </a:t>
            </a:r>
          </a:p>
          <a:p>
            <a:r>
              <a:rPr lang="fa-IR" dirty="0"/>
              <a:t>بالا نگه داشتن سر در هنگام خواب و خوردن عوامل خوراکی آنتی اسید معمولا برای تسکین علایم کافی است. </a:t>
            </a:r>
          </a:p>
          <a:p>
            <a:r>
              <a:rPr lang="fa-IR" dirty="0"/>
              <a:t>اگر علایم شدید باشد ، سایمتدین و رانیتیدین بدون ضرر هستند. </a:t>
            </a:r>
          </a:p>
          <a:p>
            <a:r>
              <a:rPr lang="fa-IR" dirty="0"/>
              <a:t>اگر این عوامل ناراحتی را برطرف نکنند ،باید اقدام به اندوسکوپی شود. </a:t>
            </a: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fa-IR" dirty="0"/>
              <a:t>فتق هیاتال</a:t>
            </a:r>
            <a:endParaRPr lang="en-US" dirty="0"/>
          </a:p>
        </p:txBody>
      </p:sp>
      <p:sp>
        <p:nvSpPr>
          <p:cNvPr id="73731" name="Rectangle 3"/>
          <p:cNvSpPr>
            <a:spLocks noGrp="1" noChangeArrowheads="1"/>
          </p:cNvSpPr>
          <p:nvPr>
            <p:ph type="body" idx="1"/>
          </p:nvPr>
        </p:nvSpPr>
        <p:spPr/>
        <p:txBody>
          <a:bodyPr/>
          <a:lstStyle/>
          <a:p>
            <a:r>
              <a:rPr lang="fa-IR" dirty="0"/>
              <a:t>افزایش متناوب اما طولانی مدت فشار داخل شکمی منجر به ایجاد چنین فتقهایی می شود. </a:t>
            </a:r>
          </a:p>
          <a:p>
            <a:r>
              <a:rPr lang="fa-IR" dirty="0"/>
              <a:t>در طی بارداری این فتقها ممکن است منجر به استفراغ،درد اپی گاستر و حتی خونریزی از زخم شود.</a:t>
            </a:r>
          </a:p>
          <a:p>
            <a:r>
              <a:rPr lang="fa-IR" dirty="0"/>
              <a:t>فتق دیافراگماتیک: </a:t>
            </a:r>
          </a:p>
          <a:p>
            <a:r>
              <a:rPr lang="fa-IR" dirty="0"/>
              <a:t>این فتقها به ندرت بارداری عارضه دار می کند. این فتقها شامل:هرنیاسیون محتویات شکمی از سوراخ بوخدالک یا سوراخ مورگانی هستند. </a:t>
            </a:r>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fa-IR" dirty="0"/>
              <a:t>آشالازی</a:t>
            </a:r>
            <a:endParaRPr lang="en-US" dirty="0"/>
          </a:p>
        </p:txBody>
      </p:sp>
      <p:sp>
        <p:nvSpPr>
          <p:cNvPr id="74755" name="Rectangle 3"/>
          <p:cNvSpPr>
            <a:spLocks noGrp="1" noChangeArrowheads="1"/>
          </p:cNvSpPr>
          <p:nvPr>
            <p:ph type="body" idx="1"/>
          </p:nvPr>
        </p:nvSpPr>
        <p:spPr/>
        <p:txBody>
          <a:bodyPr/>
          <a:lstStyle/>
          <a:p>
            <a:pPr>
              <a:lnSpc>
                <a:spcPct val="80000"/>
              </a:lnSpc>
            </a:pPr>
            <a:r>
              <a:rPr lang="fa-IR" sz="2400" dirty="0"/>
              <a:t>این بیماری نوعی اختلال عضلات صاف مری است که در آن اسفنکتر تحتانی با عمل بلع به طور مناسب شل نمی شود . انقباضات غیر طبیعی مری وجود دارد . علت این حالت عصب گیری معیوب عضلات صاف مری و اسفنکتر تحتانی مری است. </a:t>
            </a:r>
          </a:p>
          <a:p>
            <a:pPr>
              <a:lnSpc>
                <a:spcPct val="80000"/>
              </a:lnSpc>
            </a:pPr>
            <a:r>
              <a:rPr lang="fa-IR" sz="2400" dirty="0"/>
              <a:t>علایم عبارتند از : دیسفاژی ، درد قفسه سینه و رگورژیتاسیون </a:t>
            </a:r>
          </a:p>
          <a:p>
            <a:pPr>
              <a:lnSpc>
                <a:spcPct val="80000"/>
              </a:lnSpc>
            </a:pPr>
            <a:r>
              <a:rPr lang="fa-IR" sz="2400" dirty="0"/>
              <a:t>تشخیص: ازوفاگوگرام با باریم . مشاهده نمای باریک شدگی منقار پرنده در قسمت دیستال مری است. </a:t>
            </a:r>
          </a:p>
          <a:p>
            <a:pPr>
              <a:lnSpc>
                <a:spcPct val="80000"/>
              </a:lnSpc>
            </a:pPr>
            <a:r>
              <a:rPr lang="fa-IR" sz="2400" dirty="0"/>
              <a:t>اندوسکوپی  ممکن است اتساع مری را نشان می دهد و مانومتری آن را تایید می کند . </a:t>
            </a:r>
          </a:p>
          <a:p>
            <a:pPr>
              <a:lnSpc>
                <a:spcPct val="80000"/>
              </a:lnSpc>
            </a:pPr>
            <a:r>
              <a:rPr lang="fa-IR" sz="2400" dirty="0"/>
              <a:t>به نظر نمی رسد که بارداری این بیماری را بدتر کند. </a:t>
            </a:r>
          </a:p>
          <a:p>
            <a:pPr>
              <a:lnSpc>
                <a:spcPct val="80000"/>
              </a:lnSpc>
            </a:pPr>
            <a:r>
              <a:rPr lang="fa-IR" sz="2400" dirty="0"/>
              <a:t>تدابیردرمانی: استفاده از غذاهای نرم و داروهای آنتی کولنرژیک . اگر علایم باقی بماند از دیلاتاسیون با بالون استفاده می شود که ممکن است عوارضی نظیر پارگی یا خونریزی را به دنبال داشته باشد. </a:t>
            </a:r>
            <a:endParaRPr lang="en-US" sz="2400"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fa-IR" dirty="0"/>
              <a:t>زخم پپتیک</a:t>
            </a:r>
            <a:endParaRPr lang="en-US" dirty="0"/>
          </a:p>
        </p:txBody>
      </p:sp>
      <p:sp>
        <p:nvSpPr>
          <p:cNvPr id="75779" name="Rectangle 3"/>
          <p:cNvSpPr>
            <a:spLocks noGrp="1" noChangeArrowheads="1"/>
          </p:cNvSpPr>
          <p:nvPr>
            <p:ph type="body" idx="1"/>
          </p:nvPr>
        </p:nvSpPr>
        <p:spPr/>
        <p:txBody>
          <a:bodyPr/>
          <a:lstStyle/>
          <a:p>
            <a:r>
              <a:rPr lang="fa-IR" sz="2800" dirty="0"/>
              <a:t>در زنان جوان بیماری زخم پپتیک اغلب به جای معده دوازدهه را گرفتار می کند . این زخمها ممکن است در نتیجه گاستریت مزمن ناشی از هلیکوباکترپیلوری و بیماری زخم پپتیک ایجاد می شود. همچنین این زخمها ممکن است به علت استفاده از آسپیرین و سایر داروهای ضدالتهاب عیر استروئیدی است. </a:t>
            </a:r>
          </a:p>
          <a:p>
            <a:r>
              <a:rPr lang="fa-IR" sz="2800" dirty="0"/>
              <a:t>در طی بارداری ترشح اسید کاهش می یابد ، تحرک معده کمتر می شود و ترشح موکوس به طور قابل توجهی افزایش می یابد . بنابراین بیماری فعال زخم پپتیک در طی بارداری عیر شایع است. حتی زنانی که قبل از بارداری دچار زخمهای علامتدار هستند اغلب بهبود قابل توجهی را در طی بارداری ذکر می کنند . </a:t>
            </a: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WordArt 2"/>
          <p:cNvSpPr>
            <a:spLocks noChangeArrowheads="1" noChangeShapeType="1" noTextEdit="1"/>
          </p:cNvSpPr>
          <p:nvPr/>
        </p:nvSpPr>
        <p:spPr bwMode="auto">
          <a:xfrm>
            <a:off x="827088" y="476250"/>
            <a:ext cx="7632700" cy="5400675"/>
          </a:xfrm>
          <a:prstGeom prst="rect">
            <a:avLst/>
          </a:prstGeom>
        </p:spPr>
        <p:txBody>
          <a:bodyPr wrap="none" fromWordArt="1">
            <a:prstTxWarp prst="textDoubleWave1">
              <a:avLst>
                <a:gd name="adj1" fmla="val 6500"/>
                <a:gd name="adj2" fmla="val 0"/>
              </a:avLst>
            </a:prstTxWarp>
          </a:bodyPr>
          <a:lstStyle/>
          <a:p>
            <a:pPr algn="ctr"/>
            <a:r>
              <a:rPr lang="fa-IR" sz="3600" kern="10" spc="-360">
                <a:ln w="12700">
                  <a:solidFill>
                    <a:srgbClr val="000099"/>
                  </a:solidFill>
                  <a:round/>
                  <a:headEnd/>
                  <a:tailEnd/>
                </a:ln>
                <a:solidFill>
                  <a:srgbClr val="33CCFF"/>
                </a:solidFill>
                <a:effectLst>
                  <a:outerShdw dist="125724" dir="18900000" algn="ctr" rotWithShape="0">
                    <a:srgbClr val="000099"/>
                  </a:outerShdw>
                </a:effectLst>
                <a:latin typeface="Impact"/>
              </a:rPr>
              <a:t>بیماریهای قلبی-عروقی</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endParaRPr lang="en-US" dirty="0"/>
          </a:p>
        </p:txBody>
      </p:sp>
      <p:sp>
        <p:nvSpPr>
          <p:cNvPr id="76803" name="Rectangle 3"/>
          <p:cNvSpPr>
            <a:spLocks noGrp="1" noChangeArrowheads="1"/>
          </p:cNvSpPr>
          <p:nvPr>
            <p:ph type="body" idx="1"/>
          </p:nvPr>
        </p:nvSpPr>
        <p:spPr/>
        <p:txBody>
          <a:bodyPr/>
          <a:lstStyle/>
          <a:p>
            <a:pPr>
              <a:lnSpc>
                <a:spcPct val="90000"/>
              </a:lnSpc>
            </a:pPr>
            <a:r>
              <a:rPr lang="fa-IR" dirty="0"/>
              <a:t>درمان : آنتی اسیدها درمان خط اول هستند و عوامل مسدود کننده گیرنده </a:t>
            </a:r>
            <a:r>
              <a:rPr lang="en-US" dirty="0"/>
              <a:t>H2</a:t>
            </a:r>
            <a:r>
              <a:rPr lang="fa-IR" dirty="0"/>
              <a:t> برای برای کسانی تجویز می شوند که به آنتی اسیدها پاسخ نمی دهد . </a:t>
            </a:r>
          </a:p>
          <a:p>
            <a:pPr>
              <a:lnSpc>
                <a:spcPct val="90000"/>
              </a:lnSpc>
            </a:pPr>
            <a:r>
              <a:rPr lang="fa-IR" dirty="0"/>
              <a:t>مهار کننده های پمپ پروتون مانند امپرازول در طی بارداری توصیه نمی شود. </a:t>
            </a:r>
          </a:p>
          <a:p>
            <a:pPr>
              <a:lnSpc>
                <a:spcPct val="90000"/>
              </a:lnSpc>
            </a:pPr>
            <a:r>
              <a:rPr lang="fa-IR" dirty="0"/>
              <a:t>اگر درمان ضد باکتریایی علیه هلیکوباکترپیلوری اندیکاسیون داشته باشد می توان بدون تتراسایکلین درمان را انجام داد. </a:t>
            </a:r>
          </a:p>
          <a:p>
            <a:pPr>
              <a:lnSpc>
                <a:spcPct val="90000"/>
              </a:lnSpc>
            </a:pPr>
            <a:r>
              <a:rPr lang="fa-IR" dirty="0"/>
              <a:t>اندوسکوپی در ضورت داشتن اندیکاسیون انجام می شود. </a:t>
            </a:r>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fa-IR" dirty="0"/>
              <a:t>خونریزی قسمت فوقانی دستگاه گوارش</a:t>
            </a:r>
            <a:endParaRPr lang="en-US" dirty="0"/>
          </a:p>
        </p:txBody>
      </p:sp>
      <p:sp>
        <p:nvSpPr>
          <p:cNvPr id="77827" name="Rectangle 3"/>
          <p:cNvSpPr>
            <a:spLocks noGrp="1" noChangeArrowheads="1"/>
          </p:cNvSpPr>
          <p:nvPr>
            <p:ph type="body" idx="1"/>
          </p:nvPr>
        </p:nvSpPr>
        <p:spPr/>
        <p:txBody>
          <a:bodyPr/>
          <a:lstStyle/>
          <a:p>
            <a:pPr>
              <a:lnSpc>
                <a:spcPct val="90000"/>
              </a:lnSpc>
            </a:pPr>
            <a:r>
              <a:rPr lang="fa-IR" sz="2400" dirty="0"/>
              <a:t>گاهی همراه با استفراغ پابرجا خونریزی نگران کننده از قسمت فوقانی دستگاه گوارش دیده می شود. </a:t>
            </a:r>
          </a:p>
          <a:p>
            <a:pPr>
              <a:lnSpc>
                <a:spcPct val="90000"/>
              </a:lnSpc>
            </a:pPr>
            <a:r>
              <a:rPr lang="fa-IR" sz="2400" dirty="0"/>
              <a:t>این خونریزی بیشتر در اثر پارگی خفیف محل اتصال معده-مری دیده می شود که پارگی مالوری-ویس نامیده می شود. </a:t>
            </a:r>
          </a:p>
          <a:p>
            <a:pPr>
              <a:lnSpc>
                <a:spcPct val="90000"/>
              </a:lnSpc>
            </a:pPr>
            <a:r>
              <a:rPr lang="fa-IR" sz="2400" dirty="0"/>
              <a:t>این زنان به سرعت به اقدامات حمایتی از جمله شستشو با سالین سرد ، آنتی اسیدهای موضعی و تجویز داخل وریدی </a:t>
            </a:r>
            <a:r>
              <a:rPr lang="en-US" sz="2400" dirty="0"/>
              <a:t>H2</a:t>
            </a:r>
            <a:r>
              <a:rPr lang="fa-IR" sz="2400" dirty="0"/>
              <a:t> رسپتور پاسخ می دهند . در بعضی موارد ترانسفوزیون خون اندیکاسیون می یابد. </a:t>
            </a:r>
          </a:p>
          <a:p>
            <a:pPr>
              <a:lnSpc>
                <a:spcPct val="90000"/>
              </a:lnSpc>
            </a:pPr>
            <a:r>
              <a:rPr lang="fa-IR" sz="2400" dirty="0"/>
              <a:t>اندوسکوپی در صورت داشتن اندیکاسیون انجام می شود. </a:t>
            </a:r>
          </a:p>
          <a:p>
            <a:pPr>
              <a:lnSpc>
                <a:spcPct val="90000"/>
              </a:lnSpc>
            </a:pPr>
            <a:r>
              <a:rPr lang="fa-IR" sz="2400" dirty="0"/>
              <a:t>افتراق پارگی مالوری-ویس از نوع خطرناک تر آن به نام سندروم بورهیو حایز اهمیت است. </a:t>
            </a:r>
          </a:p>
          <a:p>
            <a:pPr>
              <a:lnSpc>
                <a:spcPct val="90000"/>
              </a:lnSpc>
            </a:pPr>
            <a:r>
              <a:rPr lang="fa-IR" sz="2400" dirty="0"/>
              <a:t>این سندروم در اثر افزایش شدید فشار مری به علت عق زدن سبب پارگی مری می شود. </a:t>
            </a:r>
            <a:endParaRPr lang="en-US" sz="2400"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fa-IR" dirty="0"/>
              <a:t>اختلالات روده کوچک و کولون</a:t>
            </a:r>
            <a:endParaRPr lang="en-US" dirty="0"/>
          </a:p>
        </p:txBody>
      </p:sp>
      <p:sp>
        <p:nvSpPr>
          <p:cNvPr id="78851" name="Rectangle 3"/>
          <p:cNvSpPr>
            <a:spLocks noGrp="1" noChangeArrowheads="1"/>
          </p:cNvSpPr>
          <p:nvPr>
            <p:ph type="body" idx="1"/>
          </p:nvPr>
        </p:nvSpPr>
        <p:spPr/>
        <p:txBody>
          <a:bodyPr/>
          <a:lstStyle/>
          <a:p>
            <a:pPr>
              <a:lnSpc>
                <a:spcPct val="90000"/>
              </a:lnSpc>
            </a:pPr>
            <a:r>
              <a:rPr lang="fa-IR" dirty="0"/>
              <a:t>در طی بارداری تحرک روده کوچک کاهش می یابد. عضلات کولون شل می شوند و در نتیجه جذب آب و نمک افزایش می یابد در نتیجه فرد مستعد یبوست می شود. </a:t>
            </a:r>
          </a:p>
          <a:p>
            <a:pPr>
              <a:lnSpc>
                <a:spcPct val="90000"/>
              </a:lnSpc>
            </a:pPr>
            <a:r>
              <a:rPr lang="fa-IR" dirty="0"/>
              <a:t>بیماریهای التهابی روده : </a:t>
            </a:r>
          </a:p>
          <a:p>
            <a:pPr>
              <a:lnSpc>
                <a:spcPct val="90000"/>
              </a:lnSpc>
            </a:pPr>
            <a:r>
              <a:rPr lang="fa-IR" dirty="0"/>
              <a:t>این اختلالات شامل حداقل 2 شکل از التهاب روده به نامهای کولیت اولسراتیو و بیماری کرون هستند . </a:t>
            </a:r>
          </a:p>
          <a:p>
            <a:pPr>
              <a:lnSpc>
                <a:spcPct val="90000"/>
              </a:lnSpc>
            </a:pPr>
            <a:r>
              <a:rPr lang="fa-IR" dirty="0"/>
              <a:t>اتیلوژی این دو بیماری ناشناخته است اما پاتوژنز آنها تا حدی مشخص شده است. هر دو بیماری دارای زمینه ژنتیکی هستند </a:t>
            </a:r>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fa-IR" dirty="0"/>
              <a:t>کولیت اولسراتیو</a:t>
            </a:r>
            <a:endParaRPr lang="en-US" dirty="0"/>
          </a:p>
        </p:txBody>
      </p:sp>
      <p:sp>
        <p:nvSpPr>
          <p:cNvPr id="79875" name="Rectangle 3"/>
          <p:cNvSpPr>
            <a:spLocks noGrp="1" noChangeArrowheads="1"/>
          </p:cNvSpPr>
          <p:nvPr>
            <p:ph type="body" idx="1"/>
          </p:nvPr>
        </p:nvSpPr>
        <p:spPr/>
        <p:txBody>
          <a:bodyPr/>
          <a:lstStyle/>
          <a:p>
            <a:pPr>
              <a:lnSpc>
                <a:spcPct val="90000"/>
              </a:lnSpc>
            </a:pPr>
            <a:r>
              <a:rPr lang="fa-IR" sz="2800" dirty="0"/>
              <a:t>این بیماری به لایه های سطحی کولون محدود است. به طور تیپیک در رکتوم شروع می شود و در حهت پروگزیمال با فواصل متغیری گسترش می یابد. یافته های سیگموئیدوسکوپی شامل گرانولاریته و شکنندگی مخاط هستند و در بین زخمها زخمهای مخاطی و ترشحات موکوسی-چرکی دیده می شوند. </a:t>
            </a:r>
          </a:p>
          <a:p>
            <a:pPr>
              <a:lnSpc>
                <a:spcPct val="90000"/>
              </a:lnSpc>
            </a:pPr>
            <a:r>
              <a:rPr lang="fa-IR" sz="2800" dirty="0"/>
              <a:t>اسهال خونی یافته اصلی در هنگام مراجعه است.تنسموس نیز مشاهده می شود.  بیماری با دوره های تشدید و رمسیون مشخص می شود.</a:t>
            </a:r>
          </a:p>
          <a:p>
            <a:pPr>
              <a:lnSpc>
                <a:spcPct val="90000"/>
              </a:lnSpc>
            </a:pPr>
            <a:r>
              <a:rPr lang="en-US" sz="2800" dirty="0"/>
              <a:t>HLA-B27</a:t>
            </a:r>
            <a:r>
              <a:rPr lang="fa-IR" sz="2800" dirty="0"/>
              <a:t> و </a:t>
            </a:r>
            <a:r>
              <a:rPr lang="en-US" sz="2800" dirty="0"/>
              <a:t>HLA-Bw35</a:t>
            </a:r>
            <a:r>
              <a:rPr lang="fa-IR" sz="2800" dirty="0"/>
              <a:t>  </a:t>
            </a:r>
            <a:r>
              <a:rPr lang="en-US" sz="2800" dirty="0"/>
              <a:t> </a:t>
            </a:r>
            <a:r>
              <a:rPr lang="fa-IR" sz="2800" dirty="0"/>
              <a:t>ارتباط دارد . </a:t>
            </a:r>
          </a:p>
          <a:p>
            <a:pPr>
              <a:lnSpc>
                <a:spcPct val="90000"/>
              </a:lnSpc>
            </a:pPr>
            <a:r>
              <a:rPr lang="fa-IR" sz="2800" dirty="0"/>
              <a:t>عوارض بیماری شامل: مگاکولون توکسیک،آرتریت واکنشی و سرطان است. </a:t>
            </a:r>
          </a:p>
          <a:p>
            <a:pPr>
              <a:lnSpc>
                <a:spcPct val="90000"/>
              </a:lnSpc>
            </a:pPr>
            <a:r>
              <a:rPr lang="fa-IR" sz="2800" dirty="0"/>
              <a:t>درمان: طبی است. </a:t>
            </a:r>
            <a:endParaRPr lang="en-US" sz="2800"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fa-IR" dirty="0"/>
              <a:t>بیماری کرون</a:t>
            </a:r>
            <a:endParaRPr lang="en-US" dirty="0"/>
          </a:p>
        </p:txBody>
      </p:sp>
      <p:sp>
        <p:nvSpPr>
          <p:cNvPr id="80899" name="Rectangle 3"/>
          <p:cNvSpPr>
            <a:spLocks noGrp="1" noChangeArrowheads="1"/>
          </p:cNvSpPr>
          <p:nvPr>
            <p:ph type="body" idx="1"/>
          </p:nvPr>
        </p:nvSpPr>
        <p:spPr/>
        <p:txBody>
          <a:bodyPr/>
          <a:lstStyle/>
          <a:p>
            <a:pPr>
              <a:lnSpc>
                <a:spcPct val="90000"/>
              </a:lnSpc>
            </a:pPr>
            <a:r>
              <a:rPr lang="fa-IR" sz="2800" dirty="0"/>
              <a:t>این بیماری علاوه بر مخاط روده لایه های عمقی تر را نیز درگیر می کنند و گاهی سبب گرفتاری تمام جداری می شود. گرفتاری در این بیماری به طور تیپیک قطعه ای است. </a:t>
            </a:r>
          </a:p>
          <a:p>
            <a:pPr>
              <a:lnSpc>
                <a:spcPct val="90000"/>
              </a:lnSpc>
            </a:pPr>
            <a:r>
              <a:rPr lang="fa-IR" sz="2800" dirty="0"/>
              <a:t>با </a:t>
            </a:r>
            <a:r>
              <a:rPr lang="en-US" sz="2800" dirty="0"/>
              <a:t>HLA-B27</a:t>
            </a:r>
            <a:r>
              <a:rPr lang="fa-IR" sz="2800" dirty="0"/>
              <a:t> و </a:t>
            </a:r>
            <a:r>
              <a:rPr lang="en-US" sz="2800" dirty="0"/>
              <a:t>HLA-A2</a:t>
            </a:r>
            <a:r>
              <a:rPr lang="fa-IR" sz="2800" dirty="0"/>
              <a:t> در ارتباط است.</a:t>
            </a:r>
          </a:p>
          <a:p>
            <a:pPr>
              <a:lnSpc>
                <a:spcPct val="90000"/>
              </a:lnSpc>
            </a:pPr>
            <a:r>
              <a:rPr lang="fa-IR" sz="2800" dirty="0"/>
              <a:t> علایم بیماری: درد کرامپی شکل ، اسهال آبکی ، استفراغ ،سوء جذب و کاهش وزن می باشد . </a:t>
            </a:r>
          </a:p>
          <a:p>
            <a:pPr>
              <a:lnSpc>
                <a:spcPct val="90000"/>
              </a:lnSpc>
            </a:pPr>
            <a:r>
              <a:rPr lang="fa-IR" sz="2800" dirty="0"/>
              <a:t>شایعترین بیماری نیازمند جراحی در روده کوچک است. </a:t>
            </a:r>
          </a:p>
          <a:p>
            <a:pPr>
              <a:lnSpc>
                <a:spcPct val="90000"/>
              </a:lnSpc>
            </a:pPr>
            <a:r>
              <a:rPr lang="fa-IR" sz="2800" dirty="0"/>
              <a:t>عوارض: تشکیل فیستول،آرتریت واکنشی مگاکولون توکسیک ، سرطان( کمتر از کولیت) </a:t>
            </a:r>
          </a:p>
          <a:p>
            <a:pPr>
              <a:lnSpc>
                <a:spcPct val="90000"/>
              </a:lnSpc>
            </a:pPr>
            <a:r>
              <a:rPr lang="fa-IR" sz="2800" dirty="0"/>
              <a:t>درمان: طبی در صورت اندیکاسیون رزکسیون قطعه ای </a:t>
            </a:r>
            <a:endParaRPr lang="en-US" sz="2800"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fa-IR" dirty="0"/>
              <a:t>بیماری التهابی روده و بارداری</a:t>
            </a:r>
            <a:endParaRPr lang="en-US" dirty="0"/>
          </a:p>
        </p:txBody>
      </p:sp>
      <p:sp>
        <p:nvSpPr>
          <p:cNvPr id="81923" name="Rectangle 3"/>
          <p:cNvSpPr>
            <a:spLocks noGrp="1" noChangeArrowheads="1"/>
          </p:cNvSpPr>
          <p:nvPr>
            <p:ph type="body" idx="1"/>
          </p:nvPr>
        </p:nvSpPr>
        <p:spPr/>
        <p:txBody>
          <a:bodyPr/>
          <a:lstStyle/>
          <a:p>
            <a:r>
              <a:rPr lang="fa-IR" dirty="0"/>
              <a:t>بارداری احتمال حمله را افزایش نمی دهد. اگر بیماری خاموش باشد احتمال شعله ور شدن آن کم است </a:t>
            </a:r>
          </a:p>
          <a:p>
            <a:r>
              <a:rPr lang="fa-IR" dirty="0"/>
              <a:t>بیماری فعال پیامد ضعیف بارداری را افزایش می دهد . </a:t>
            </a:r>
          </a:p>
          <a:p>
            <a:r>
              <a:rPr lang="fa-IR" dirty="0"/>
              <a:t>میزان </a:t>
            </a:r>
            <a:r>
              <a:rPr lang="en-US" dirty="0"/>
              <a:t>PTL,LBW,IUGR,C/S</a:t>
            </a:r>
            <a:r>
              <a:rPr lang="fa-IR" dirty="0"/>
              <a:t> افزایش  می یابد. </a:t>
            </a:r>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fa-IR" dirty="0"/>
              <a:t>انسداد روده </a:t>
            </a:r>
            <a:endParaRPr lang="en-US" dirty="0"/>
          </a:p>
        </p:txBody>
      </p:sp>
      <p:sp>
        <p:nvSpPr>
          <p:cNvPr id="82947" name="Rectangle 3"/>
          <p:cNvSpPr>
            <a:spLocks noGrp="1" noChangeArrowheads="1"/>
          </p:cNvSpPr>
          <p:nvPr>
            <p:ph type="body" idx="1"/>
          </p:nvPr>
        </p:nvSpPr>
        <p:spPr/>
        <p:txBody>
          <a:bodyPr/>
          <a:lstStyle/>
          <a:p>
            <a:r>
              <a:rPr lang="fa-IR" sz="2800" dirty="0"/>
              <a:t>انسداد روده در طی بارداری شایعتر از جمعیت عمومی نیست. </a:t>
            </a:r>
          </a:p>
          <a:p>
            <a:r>
              <a:rPr lang="fa-IR" sz="2800" dirty="0"/>
              <a:t>انسداد اغلب در اثر چسبندگیهای ناشی از جراحی قبلی لگن به وجود می آید . </a:t>
            </a:r>
          </a:p>
          <a:p>
            <a:r>
              <a:rPr lang="fa-IR" sz="2800" dirty="0"/>
              <a:t>انسداد روده از عوارض مهم بارداری است و در اغلب موارد ناشی از فشاررحم در حال رشد بر روی اتصالات روده ای است.</a:t>
            </a:r>
          </a:p>
          <a:p>
            <a:r>
              <a:rPr lang="fa-IR" sz="2800" dirty="0"/>
              <a:t>درد مداوم شکم معمولا وجود دارد . </a:t>
            </a:r>
          </a:p>
          <a:p>
            <a:r>
              <a:rPr lang="fa-IR" sz="2800" dirty="0"/>
              <a:t>تشخیص: رادیوگرافی ساده شکم و ارزیابی پس از تجویز ماده حاجب </a:t>
            </a:r>
            <a:endParaRPr lang="en-US" sz="2800"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fa-IR" dirty="0"/>
              <a:t>آپاندیسیت</a:t>
            </a:r>
            <a:endParaRPr lang="en-US" dirty="0"/>
          </a:p>
        </p:txBody>
      </p:sp>
      <p:sp>
        <p:nvSpPr>
          <p:cNvPr id="83971" name="Rectangle 3"/>
          <p:cNvSpPr>
            <a:spLocks noGrp="1" noChangeArrowheads="1"/>
          </p:cNvSpPr>
          <p:nvPr>
            <p:ph type="body" idx="1"/>
          </p:nvPr>
        </p:nvSpPr>
        <p:spPr/>
        <p:txBody>
          <a:bodyPr/>
          <a:lstStyle/>
          <a:p>
            <a:pPr>
              <a:lnSpc>
                <a:spcPct val="80000"/>
              </a:lnSpc>
            </a:pPr>
            <a:r>
              <a:rPr lang="fa-IR" sz="2800" dirty="0"/>
              <a:t>آپاندیسیت مشکوک یکی از شایعترین اندیکاسیونهای باز کردن شکم در طی بارداری است. </a:t>
            </a:r>
          </a:p>
          <a:p>
            <a:pPr>
              <a:lnSpc>
                <a:spcPct val="80000"/>
              </a:lnSpc>
            </a:pPr>
            <a:r>
              <a:rPr lang="fa-IR" sz="2800" dirty="0"/>
              <a:t>بارداری اغلب به دلایل زیر سبب دشوارتر شدن تشخیص می شود : </a:t>
            </a:r>
          </a:p>
          <a:p>
            <a:pPr>
              <a:lnSpc>
                <a:spcPct val="80000"/>
              </a:lnSpc>
            </a:pPr>
            <a:r>
              <a:rPr lang="fa-IR" sz="2800" dirty="0"/>
              <a:t>1-بی اشتهایی،تهوع و استفراغ که به همراه بارداری طبیعی هستند از علایم شایع آپاندیسیت هستند. </a:t>
            </a:r>
          </a:p>
          <a:p>
            <a:pPr>
              <a:lnSpc>
                <a:spcPct val="80000"/>
              </a:lnSpc>
            </a:pPr>
            <a:r>
              <a:rPr lang="fa-IR" sz="2800" dirty="0"/>
              <a:t>2-به موازات بزرگ شدن رحم آپاندیس به طور شایع با حرکت به سمت بالا و خارج به طرف پهلو جابجا می شود به طوری که درد و حساسیت در لمس ممکن است در ربع تحتانی راست آشکار نباشد </a:t>
            </a:r>
          </a:p>
          <a:p>
            <a:pPr>
              <a:lnSpc>
                <a:spcPct val="80000"/>
              </a:lnSpc>
            </a:pPr>
            <a:r>
              <a:rPr lang="fa-IR" sz="2800" dirty="0"/>
              <a:t>3-درجاتی از لکوسیتوز همواره در بارداری طبیعی دیده می شود. </a:t>
            </a:r>
          </a:p>
          <a:p>
            <a:pPr>
              <a:lnSpc>
                <a:spcPct val="80000"/>
              </a:lnSpc>
            </a:pPr>
            <a:r>
              <a:rPr lang="fa-IR" sz="2800" dirty="0"/>
              <a:t>4-پیلونفریت،کولیت ،دکولمان و دژنرسانس رحم علایم مشابه ایجاد می کند.  </a:t>
            </a:r>
            <a:endParaRPr lang="en-US" sz="2800"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endParaRPr lang="en-US" dirty="0"/>
          </a:p>
        </p:txBody>
      </p:sp>
      <p:sp>
        <p:nvSpPr>
          <p:cNvPr id="84995" name="Rectangle 3"/>
          <p:cNvSpPr>
            <a:spLocks noGrp="1" noChangeArrowheads="1"/>
          </p:cNvSpPr>
          <p:nvPr>
            <p:ph type="body" idx="1"/>
          </p:nvPr>
        </p:nvSpPr>
        <p:spPr/>
        <p:txBody>
          <a:bodyPr/>
          <a:lstStyle/>
          <a:p>
            <a:pPr>
              <a:lnSpc>
                <a:spcPct val="90000"/>
              </a:lnSpc>
            </a:pPr>
            <a:r>
              <a:rPr lang="fa-IR" dirty="0"/>
              <a:t>زمانی که آپاندیس توسط رحم در حال رشد به طرف بالا رانده می شود احتمال مهار عفونت توسط امنتوم از بین می رود و پارگی آپاندیس بیشتر منجر به پریتونیت می شود. </a:t>
            </a:r>
          </a:p>
          <a:p>
            <a:pPr>
              <a:lnSpc>
                <a:spcPct val="90000"/>
              </a:lnSpc>
            </a:pPr>
            <a:r>
              <a:rPr lang="fa-IR" dirty="0"/>
              <a:t>تشخیص و درمان : درد و حساسیت مداوم شکمی ثابت ترین یافته است. </a:t>
            </a:r>
          </a:p>
          <a:p>
            <a:pPr>
              <a:lnSpc>
                <a:spcPct val="90000"/>
              </a:lnSpc>
            </a:pPr>
            <a:r>
              <a:rPr lang="fa-IR" dirty="0"/>
              <a:t>اگر آپاندیسیت مورد شک باشد درمان شامل باز کردن فوری شکم است. </a:t>
            </a:r>
          </a:p>
          <a:p>
            <a:pPr>
              <a:lnSpc>
                <a:spcPct val="90000"/>
              </a:lnSpc>
            </a:pPr>
            <a:r>
              <a:rPr lang="fa-IR" dirty="0"/>
              <a:t>آپاندیسیت احتمال سقط یا لیبر پره ترم را به ویژه در صورت وجود پریتونیت افزایش می دهد. </a:t>
            </a:r>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fa-IR" dirty="0"/>
              <a:t>کلستاز داخل کبدی حاملگی</a:t>
            </a:r>
            <a:endParaRPr lang="en-US" dirty="0"/>
          </a:p>
        </p:txBody>
      </p:sp>
      <p:sp>
        <p:nvSpPr>
          <p:cNvPr id="86019" name="Rectangle 3"/>
          <p:cNvSpPr>
            <a:spLocks noGrp="1" noChangeArrowheads="1"/>
          </p:cNvSpPr>
          <p:nvPr>
            <p:ph type="body" idx="1"/>
          </p:nvPr>
        </p:nvSpPr>
        <p:spPr/>
        <p:txBody>
          <a:bodyPr/>
          <a:lstStyle/>
          <a:p>
            <a:pPr>
              <a:lnSpc>
                <a:spcPct val="90000"/>
              </a:lnSpc>
            </a:pPr>
            <a:r>
              <a:rPr lang="fa-IR" sz="2400" dirty="0"/>
              <a:t>از نظر بالینی با خارش ، ایکتر یا هر دو مشخص می شود. </a:t>
            </a:r>
          </a:p>
          <a:p>
            <a:pPr>
              <a:lnSpc>
                <a:spcPct val="90000"/>
              </a:lnSpc>
            </a:pPr>
            <a:r>
              <a:rPr lang="fa-IR" sz="2400" dirty="0"/>
              <a:t>علت نامعلوم است وبروز آن در افراد مستعد در اثر مفادیر بالای استروژن تحریک می شود. </a:t>
            </a:r>
          </a:p>
          <a:p>
            <a:pPr>
              <a:lnSpc>
                <a:spcPct val="90000"/>
              </a:lnSpc>
            </a:pPr>
            <a:r>
              <a:rPr lang="fa-IR" sz="2400" dirty="0"/>
              <a:t>غلظت تام اسیدهای صفراوی 10 تا 100 برابر افزایش می یابد،آلکالن فسفاتاز افزایش می یابدکلستاز کبدی در بیوپسی دیده می شود. </a:t>
            </a:r>
          </a:p>
          <a:p>
            <a:pPr>
              <a:lnSpc>
                <a:spcPct val="90000"/>
              </a:lnSpc>
            </a:pPr>
            <a:r>
              <a:rPr lang="fa-IR" sz="2400" dirty="0"/>
              <a:t>در بارداری بعدی یا با مصرف قرصهای خوراکی جلوگیری عود می کند. </a:t>
            </a:r>
          </a:p>
          <a:p>
            <a:pPr>
              <a:lnSpc>
                <a:spcPct val="90000"/>
              </a:lnSpc>
            </a:pPr>
            <a:r>
              <a:rPr lang="fa-IR" sz="2400" dirty="0"/>
              <a:t>درمان: خارش ناشی از افزایش نمکهای صفراوی است. استفاده از آنتی هیستامینها کمک کننده است. اختلال جذب ویتامینهای محلول در چربی وجود دارد . استفاده از دگزامتازون نیز مفید گزارش شده است. </a:t>
            </a:r>
          </a:p>
          <a:p>
            <a:pPr>
              <a:lnSpc>
                <a:spcPct val="90000"/>
              </a:lnSpc>
            </a:pPr>
            <a:r>
              <a:rPr lang="fa-IR" sz="2400" dirty="0"/>
              <a:t>اثر بر بارداری: مکونیال و پره ترم لیبر افزایش اما مرگ و میر پره ناتال افزایش نمی یابد. </a:t>
            </a: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endParaRPr lang="en-US" dirty="0"/>
          </a:p>
        </p:txBody>
      </p:sp>
      <p:sp>
        <p:nvSpPr>
          <p:cNvPr id="9219" name="Rectangle 3"/>
          <p:cNvSpPr>
            <a:spLocks noGrp="1" noChangeArrowheads="1"/>
          </p:cNvSpPr>
          <p:nvPr>
            <p:ph type="body" idx="1"/>
          </p:nvPr>
        </p:nvSpPr>
        <p:spPr/>
        <p:txBody>
          <a:bodyPr/>
          <a:lstStyle/>
          <a:p>
            <a:pPr>
              <a:lnSpc>
                <a:spcPct val="90000"/>
              </a:lnSpc>
            </a:pPr>
            <a:r>
              <a:rPr lang="fa-IR" dirty="0"/>
              <a:t>بیماریهای قلبی سومین علت اصلی مرگ را در زنان 25 تا 44 ساله تشکیل می دهند . اما میزان مرگ و میر در 50 سال گذشته به طور قابل ملاحظه ای کاهش یافته است . </a:t>
            </a:r>
          </a:p>
          <a:p>
            <a:pPr>
              <a:lnSpc>
                <a:spcPct val="90000"/>
              </a:lnSpc>
            </a:pPr>
            <a:r>
              <a:rPr lang="fa-IR" dirty="0"/>
              <a:t>درمانهای بهتر این امکان را فراهم کرده که تعداد بیشتری از دختران مبتلا به بیماریهای مادرزادی قلب به سنین باروری برسند . </a:t>
            </a:r>
          </a:p>
          <a:p>
            <a:pPr>
              <a:lnSpc>
                <a:spcPct val="90000"/>
              </a:lnSpc>
            </a:pPr>
            <a:r>
              <a:rPr lang="fa-IR" dirty="0"/>
              <a:t>در بارداری از اکو،الکترو و رادیوگرافی قفسه سینه به راحتی می توان استفاده کرد . در صورت لزوم می توان کاتتریزاسیون قلب راست را انجام داد . </a:t>
            </a:r>
            <a:endParaRPr 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fa-IR" dirty="0"/>
              <a:t>کبد چرب حاد بارداری</a:t>
            </a:r>
            <a:endParaRPr lang="en-US" dirty="0"/>
          </a:p>
        </p:txBody>
      </p:sp>
      <p:sp>
        <p:nvSpPr>
          <p:cNvPr id="87043" name="Rectangle 3"/>
          <p:cNvSpPr>
            <a:spLocks noGrp="1" noChangeArrowheads="1"/>
          </p:cNvSpPr>
          <p:nvPr>
            <p:ph type="body" idx="1"/>
          </p:nvPr>
        </p:nvSpPr>
        <p:spPr/>
        <p:txBody>
          <a:bodyPr/>
          <a:lstStyle/>
          <a:p>
            <a:pPr>
              <a:lnSpc>
                <a:spcPct val="80000"/>
              </a:lnSpc>
            </a:pPr>
            <a:r>
              <a:rPr lang="fa-IR" sz="2400" dirty="0"/>
              <a:t>این بیماری متامورفوز حاد چربی یا آتروفی زرد حاد نامیده می شود و عارضه ناشایعی است که که برای مادر و جنین کشنده است. </a:t>
            </a:r>
          </a:p>
          <a:p>
            <a:pPr>
              <a:lnSpc>
                <a:spcPct val="80000"/>
              </a:lnSpc>
            </a:pPr>
            <a:r>
              <a:rPr lang="fa-IR" sz="2400" dirty="0"/>
              <a:t>اتیولوژی: اختلالات میتوکندریایی دارای توارث مغلوب در روند اکسیداسیون اسید چرب زنان را مستعد ابتلا به کبد چرب می کند. </a:t>
            </a:r>
          </a:p>
          <a:p>
            <a:pPr>
              <a:lnSpc>
                <a:spcPct val="80000"/>
              </a:lnSpc>
            </a:pPr>
            <a:r>
              <a:rPr lang="fa-IR" sz="2400" dirty="0"/>
              <a:t>کبد چرب راجعه در بارداری بعدی ناشایع است. </a:t>
            </a:r>
          </a:p>
          <a:p>
            <a:pPr>
              <a:lnSpc>
                <a:spcPct val="80000"/>
              </a:lnSpc>
            </a:pPr>
            <a:r>
              <a:rPr lang="fa-IR" sz="2400" dirty="0"/>
              <a:t>یافته های بالینی: در اواخر بارداری تظاهر می یابد.این بیماری در زنان نولی پار،دارای جنین مذکرو چند قلویی شایعتر است.</a:t>
            </a:r>
          </a:p>
          <a:p>
            <a:pPr>
              <a:lnSpc>
                <a:spcPct val="80000"/>
              </a:lnSpc>
              <a:buFontTx/>
              <a:buNone/>
            </a:pPr>
            <a:r>
              <a:rPr lang="fa-IR" sz="2400" dirty="0"/>
              <a:t> به طور تیپیک بی حالی،بی اشتهایی،تهوع و استفراغ ،درد اپی گاستر و یرقان پیشرونده در عرض چند روز تا چند هفته شروع می شود. در بسیاری از زنان استفراغ علامت اصلی است. </a:t>
            </a:r>
          </a:p>
          <a:p>
            <a:pPr>
              <a:lnSpc>
                <a:spcPct val="80000"/>
              </a:lnSpc>
              <a:buFontTx/>
              <a:buNone/>
            </a:pPr>
            <a:r>
              <a:rPr lang="fa-IR" sz="2400" dirty="0"/>
              <a:t> در نیمی از زنان هیپرتانسیون،ادم و پروتئین اوری رخ می دهد . </a:t>
            </a:r>
          </a:p>
          <a:p>
            <a:pPr>
              <a:lnSpc>
                <a:spcPct val="80000"/>
              </a:lnSpc>
              <a:buFontTx/>
              <a:buNone/>
            </a:pPr>
            <a:r>
              <a:rPr lang="fa-IR" sz="2400" dirty="0"/>
              <a:t>اختلالات آزمایشگاهی عبارتند از: هیپوفیبرینوژنمی،طولانی شدن زمان </a:t>
            </a:r>
            <a:r>
              <a:rPr lang="en-US" sz="2400" dirty="0"/>
              <a:t>PT</a:t>
            </a:r>
            <a:r>
              <a:rPr lang="fa-IR" sz="2400" dirty="0"/>
              <a:t> و تغییر میزان ترانس آمیناز .</a:t>
            </a:r>
          </a:p>
          <a:p>
            <a:pPr>
              <a:lnSpc>
                <a:spcPct val="80000"/>
              </a:lnSpc>
              <a:buFontTx/>
              <a:buNone/>
            </a:pPr>
            <a:r>
              <a:rPr lang="fa-IR" sz="2400" dirty="0"/>
              <a:t>بیماری خود به خود محدود شونده است و به دنبال زایمان متوقف می شود. در طی بهبود شواهد دیابت بیمزه و پانکراتیت حاد شایع است و وقوع آسیت تقریبا حتمی است.  </a:t>
            </a:r>
            <a:endParaRPr lang="en-US" sz="2400"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914400" y="620713"/>
            <a:ext cx="8229600" cy="1143000"/>
          </a:xfrm>
        </p:spPr>
        <p:txBody>
          <a:bodyPr/>
          <a:lstStyle/>
          <a:p>
            <a:endParaRPr lang="en-US" dirty="0"/>
          </a:p>
        </p:txBody>
      </p:sp>
      <p:sp>
        <p:nvSpPr>
          <p:cNvPr id="88067" name="Rectangle 3"/>
          <p:cNvSpPr>
            <a:spLocks noGrp="1" noChangeArrowheads="1"/>
          </p:cNvSpPr>
          <p:nvPr>
            <p:ph type="body" idx="1"/>
          </p:nvPr>
        </p:nvSpPr>
        <p:spPr/>
        <p:txBody>
          <a:bodyPr/>
          <a:lstStyle/>
          <a:p>
            <a:r>
              <a:rPr lang="fa-IR" sz="2800" dirty="0"/>
              <a:t>اثر بر بارداری: زمانی که اختلال شدید کبدی وجود دارد اغلب اسیدوز و هیپوولمی شدید مادر دیده می شود.به علت اسیدوز میزان </a:t>
            </a:r>
            <a:r>
              <a:rPr lang="en-US" sz="2800" dirty="0"/>
              <a:t>FD</a:t>
            </a:r>
            <a:r>
              <a:rPr lang="fa-IR" sz="2800" dirty="0"/>
              <a:t> بسیار زیاد است و جنین ها استرس لیبر را تحمل نمی کنند .  </a:t>
            </a:r>
          </a:p>
          <a:p>
            <a:r>
              <a:rPr lang="fa-IR" sz="2800" dirty="0"/>
              <a:t>تدابیر درمانی: زایمان برای معالجه قطعی ضروری است. برخی متخصصان زایمان سزارین را پیشنهاد می دهند . با این وجود ممکن است به علت کوآگولوپاتی شدید سزارین برای مادر خطرناک باشد. </a:t>
            </a:r>
          </a:p>
          <a:p>
            <a:r>
              <a:rPr lang="fa-IR" sz="2800" dirty="0"/>
              <a:t>در صورت خونریزی ترانسفوزیون </a:t>
            </a:r>
            <a:r>
              <a:rPr lang="en-US" sz="2800" dirty="0"/>
              <a:t>FFP</a:t>
            </a:r>
            <a:r>
              <a:rPr lang="fa-IR" sz="2800" dirty="0"/>
              <a:t> ، کرایوپرسیپیتیت،خون کامل ،</a:t>
            </a:r>
            <a:r>
              <a:rPr lang="en-US" sz="2800" dirty="0"/>
              <a:t>CBC</a:t>
            </a:r>
            <a:r>
              <a:rPr lang="fa-IR" sz="2800" dirty="0"/>
              <a:t> ، و پلاکت ضرورت دارد . </a:t>
            </a:r>
            <a:endParaRPr lang="en-US" sz="2800"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fa-IR" dirty="0"/>
              <a:t>کبد در پره اکلامپسی و اکلامپسی </a:t>
            </a:r>
            <a:endParaRPr lang="en-US" dirty="0"/>
          </a:p>
        </p:txBody>
      </p:sp>
      <p:sp>
        <p:nvSpPr>
          <p:cNvPr id="89091" name="Rectangle 3"/>
          <p:cNvSpPr>
            <a:spLocks noGrp="1" noChangeArrowheads="1"/>
          </p:cNvSpPr>
          <p:nvPr>
            <p:ph type="body" idx="1"/>
          </p:nvPr>
        </p:nvSpPr>
        <p:spPr/>
        <p:txBody>
          <a:bodyPr/>
          <a:lstStyle/>
          <a:p>
            <a:pPr>
              <a:lnSpc>
                <a:spcPct val="80000"/>
              </a:lnSpc>
            </a:pPr>
            <a:r>
              <a:rPr lang="fa-IR" sz="2000" dirty="0"/>
              <a:t>درد در قسمت فوقانی شکم بیانگر درگیری حطرناک کبد است. </a:t>
            </a:r>
          </a:p>
          <a:p>
            <a:pPr>
              <a:lnSpc>
                <a:spcPct val="80000"/>
              </a:lnSpc>
            </a:pPr>
            <a:r>
              <a:rPr lang="fa-IR" sz="2000" dirty="0"/>
              <a:t>تظاهرات بالینی:افزایش ترانس آمینازها،افزایش بیلی روبین</a:t>
            </a:r>
          </a:p>
          <a:p>
            <a:pPr>
              <a:lnSpc>
                <a:spcPct val="80000"/>
              </a:lnSpc>
              <a:buFontTx/>
              <a:buNone/>
            </a:pPr>
            <a:r>
              <a:rPr lang="fa-IR" sz="2000" dirty="0"/>
              <a:t> نکته: نارسایی کبدی همراه با انسفالوپاتی و کوآگولوپاتی مصرفی از ویژگیهای معمول بیماری کبدی ناشی از پره اکلامپسی نیستند . </a:t>
            </a:r>
          </a:p>
          <a:p>
            <a:pPr>
              <a:lnSpc>
                <a:spcPct val="80000"/>
              </a:lnSpc>
            </a:pPr>
            <a:r>
              <a:rPr lang="fa-IR" sz="2000" dirty="0"/>
              <a:t>تشخیص افتراقی: با کبد چرب و هپاتیت باید افتراق داده شود. زنان مبتلا به کبد چرب اغلب دچار هیپرتانسیون و پروتین اوری هستند و شدت اختلال عملکرد کبد عامل متمایز کننده محسوب می شود. زنان مبتلا به هپاتیت معمولا دچار هیپرتانسیون نیستند . </a:t>
            </a:r>
          </a:p>
          <a:p>
            <a:pPr>
              <a:lnSpc>
                <a:spcPct val="80000"/>
              </a:lnSpc>
            </a:pPr>
            <a:r>
              <a:rPr lang="fa-IR" sz="2000" dirty="0"/>
              <a:t>درمان زنان مبتلا به پره اکلامپسی زایمان فوری است. اختلالات آزمایشگاهی در عرض 24 تا 48 ساعت بعد از زایمان به اوج می رسد و روند طبیعی شدن آنزیمهای کبدی ، لاکتات دهیدروژناز و تعداد پلاکت به طور تیپیک در عرض 2 تا 3 روز شروع می شود. </a:t>
            </a:r>
          </a:p>
          <a:p>
            <a:pPr>
              <a:lnSpc>
                <a:spcPct val="80000"/>
              </a:lnSpc>
            </a:pPr>
            <a:r>
              <a:rPr lang="fa-IR" sz="2000" dirty="0"/>
              <a:t>خونریزی ناشی از هماتومهای کبدی و زیر کپسولی دو عارضه ترسناک پره اکلامپسی است. </a:t>
            </a:r>
          </a:p>
          <a:p>
            <a:pPr>
              <a:lnSpc>
                <a:spcPct val="80000"/>
              </a:lnSpc>
            </a:pPr>
            <a:r>
              <a:rPr lang="fa-IR" sz="2000" dirty="0"/>
              <a:t>در موارد تیپیک هماتوم معمولا در سطح دیافراگماتیک لوب راست ایجاد می شود. در صورتیکه هماتوم دست نخورده باشد مراقبت دقیق اقدام منطقی است. اما گاهی پارگی ممکن است منجر به خونریزی بیشتر و مداخله جراحی گردد . </a:t>
            </a:r>
            <a:endParaRPr lang="en-US" sz="2000"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fa-IR" dirty="0"/>
              <a:t>هپاتیت</a:t>
            </a:r>
            <a:endParaRPr lang="en-US" dirty="0"/>
          </a:p>
        </p:txBody>
      </p:sp>
      <p:sp>
        <p:nvSpPr>
          <p:cNvPr id="90115" name="Rectangle 3"/>
          <p:cNvSpPr>
            <a:spLocks noGrp="1" noChangeArrowheads="1"/>
          </p:cNvSpPr>
          <p:nvPr>
            <p:ph type="body" idx="1"/>
          </p:nvPr>
        </p:nvSpPr>
        <p:spPr/>
        <p:txBody>
          <a:bodyPr/>
          <a:lstStyle/>
          <a:p>
            <a:pPr>
              <a:lnSpc>
                <a:spcPct val="90000"/>
              </a:lnSpc>
            </a:pPr>
            <a:r>
              <a:rPr lang="fa-IR" sz="2400" dirty="0"/>
              <a:t>شایعترین بیماری وخیم کبدی است که در زنان باردار دیده می شود. حداقل 5 نوع هپاتیت وجود دارد که عبارتند از: </a:t>
            </a:r>
            <a:r>
              <a:rPr lang="en-US" sz="2400" dirty="0"/>
              <a:t>A,B,D</a:t>
            </a:r>
            <a:r>
              <a:rPr lang="fa-IR" sz="2400" dirty="0"/>
              <a:t> </a:t>
            </a:r>
            <a:r>
              <a:rPr lang="en-US" sz="2400" dirty="0"/>
              <a:t>,C,E</a:t>
            </a:r>
            <a:r>
              <a:rPr lang="fa-IR" sz="2400" dirty="0"/>
              <a:t> هپاتیت </a:t>
            </a:r>
            <a:r>
              <a:rPr lang="en-US" sz="2400" dirty="0"/>
              <a:t>D</a:t>
            </a:r>
            <a:r>
              <a:rPr lang="fa-IR" sz="2400" dirty="0"/>
              <a:t> در اثر عامل دلتای همراه با هپاتیت  </a:t>
            </a:r>
            <a:r>
              <a:rPr lang="en-US" sz="2400" dirty="0"/>
              <a:t>B</a:t>
            </a:r>
            <a:r>
              <a:rPr lang="fa-IR" sz="2400" dirty="0"/>
              <a:t> ایجاد می شود . هپاتیت </a:t>
            </a:r>
            <a:r>
              <a:rPr lang="en-US" sz="2400" dirty="0"/>
              <a:t>C </a:t>
            </a:r>
            <a:r>
              <a:rPr lang="fa-IR" sz="2400" dirty="0"/>
              <a:t> از طریق سرم و هپاتیت </a:t>
            </a:r>
            <a:r>
              <a:rPr lang="en-US" sz="2400" dirty="0"/>
              <a:t>E</a:t>
            </a:r>
            <a:r>
              <a:rPr lang="fa-IR" sz="2400" dirty="0"/>
              <a:t> از طریق روده انتقال می یابد. هپاتیت </a:t>
            </a:r>
            <a:r>
              <a:rPr lang="en-US" sz="2400" dirty="0"/>
              <a:t>G</a:t>
            </a:r>
            <a:r>
              <a:rPr lang="fa-IR" sz="2400" dirty="0"/>
              <a:t> از طریق ترانسفوزیون خون انتقال می یابد اما سبب بیماری کبدی نمی شود. </a:t>
            </a:r>
          </a:p>
          <a:p>
            <a:pPr>
              <a:lnSpc>
                <a:spcPct val="90000"/>
              </a:lnSpc>
            </a:pPr>
            <a:r>
              <a:rPr lang="fa-IR" sz="2400" dirty="0"/>
              <a:t>ویروسهای تمام هپاتیتها به جز </a:t>
            </a:r>
            <a:r>
              <a:rPr lang="en-US" sz="2400" dirty="0"/>
              <a:t>B</a:t>
            </a:r>
            <a:r>
              <a:rPr lang="fa-IR" sz="2400" dirty="0"/>
              <a:t> از نوع </a:t>
            </a:r>
            <a:r>
              <a:rPr lang="en-US" sz="2400" dirty="0"/>
              <a:t>RNA</a:t>
            </a:r>
            <a:r>
              <a:rPr lang="fa-IR" sz="2400" dirty="0"/>
              <a:t> دار هستند. </a:t>
            </a:r>
          </a:p>
          <a:p>
            <a:pPr>
              <a:lnSpc>
                <a:spcPct val="90000"/>
              </a:lnSpc>
            </a:pPr>
            <a:r>
              <a:rPr lang="fa-IR" sz="2400" dirty="0"/>
              <a:t>در اکثر موارد عفونت تحت بالینی است اما اگر عفونت آشکار شود علایم ممکن است 1 تا 2 هفته مقدم بر یرقان باشد. </a:t>
            </a:r>
          </a:p>
          <a:p>
            <a:pPr>
              <a:lnSpc>
                <a:spcPct val="90000"/>
              </a:lnSpc>
            </a:pPr>
            <a:r>
              <a:rPr lang="fa-IR" sz="2400" dirty="0"/>
              <a:t>علایم شامل: تهوع و استفراغ،سردرد و بی حالی هستند. </a:t>
            </a:r>
          </a:p>
          <a:p>
            <a:pPr>
              <a:lnSpc>
                <a:spcPct val="90000"/>
              </a:lnSpc>
            </a:pPr>
            <a:r>
              <a:rPr lang="fa-IR" sz="2400" dirty="0"/>
              <a:t>عوارض: بیشتر موارد کشنده بیماری در اثر نکروز برق آسای کبدی رخ می دهد </a:t>
            </a:r>
            <a:endParaRPr lang="en-US" sz="2400"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fa-IR" dirty="0"/>
              <a:t>هپاتیت </a:t>
            </a:r>
            <a:r>
              <a:rPr lang="en-US" dirty="0"/>
              <a:t>A</a:t>
            </a:r>
          </a:p>
        </p:txBody>
      </p:sp>
      <p:sp>
        <p:nvSpPr>
          <p:cNvPr id="91139" name="Rectangle 3"/>
          <p:cNvSpPr>
            <a:spLocks noGrp="1" noChangeArrowheads="1"/>
          </p:cNvSpPr>
          <p:nvPr>
            <p:ph type="body" idx="1"/>
          </p:nvPr>
        </p:nvSpPr>
        <p:spPr/>
        <p:txBody>
          <a:bodyPr/>
          <a:lstStyle/>
          <a:p>
            <a:pPr>
              <a:lnSpc>
                <a:spcPct val="90000"/>
              </a:lnSpc>
            </a:pPr>
            <a:r>
              <a:rPr lang="fa-IR" sz="2800" dirty="0"/>
              <a:t>این بیماری در اثر نوعی پیکورناویروس </a:t>
            </a:r>
            <a:r>
              <a:rPr lang="en-US" sz="2800" dirty="0"/>
              <a:t>RNA</a:t>
            </a:r>
            <a:r>
              <a:rPr lang="fa-IR" sz="2800" dirty="0"/>
              <a:t> دار 27 نانومتری ایجاد می شود. عفونت از طریق خوردن خون و آب آلوده با ویروس ایجاد می شود و دوره کمون آن تقریبا 2 تا 7 هفته است. اکثر موارد عفونت بدون یرقان هستند. </a:t>
            </a:r>
          </a:p>
          <a:p>
            <a:pPr>
              <a:lnSpc>
                <a:spcPct val="90000"/>
              </a:lnSpc>
            </a:pPr>
            <a:r>
              <a:rPr lang="fa-IR" sz="2800" dirty="0"/>
              <a:t>تشخیص:شناسایی زودهنگام از طریق تعیین آنتی بادی </a:t>
            </a:r>
            <a:r>
              <a:rPr lang="en-US" sz="2800" dirty="0" err="1"/>
              <a:t>IgM</a:t>
            </a:r>
            <a:r>
              <a:rPr lang="fa-IR" sz="2800" dirty="0"/>
              <a:t> صورت می گیرد. در طی دوره نقاهت </a:t>
            </a:r>
            <a:r>
              <a:rPr lang="en-US" sz="2800" dirty="0" err="1"/>
              <a:t>IgG</a:t>
            </a:r>
            <a:r>
              <a:rPr lang="fa-IR" sz="2800" dirty="0"/>
              <a:t> بالا می ماند و مسوول ایجاد مصونیت در برابر عفونت بعدی هپاتیت </a:t>
            </a:r>
            <a:r>
              <a:rPr lang="en-US" sz="2800" dirty="0"/>
              <a:t>A</a:t>
            </a:r>
            <a:r>
              <a:rPr lang="fa-IR" sz="2800" dirty="0"/>
              <a:t> است. </a:t>
            </a:r>
          </a:p>
          <a:p>
            <a:pPr>
              <a:lnSpc>
                <a:spcPct val="90000"/>
              </a:lnSpc>
            </a:pPr>
            <a:r>
              <a:rPr lang="fa-IR" sz="2800" dirty="0"/>
              <a:t>توصیه شده است که افراد مستعدی که قصد سفر به کشورهای پرخطر را دارند ، استفاده کنندگان از داروهای غیر مجاز ،بیماران مبتلا به بیماری مزمن کبد یا اختلالات عوامل انعقادی و به افرادی که با مواد غذایی سرو کار دارند واکسن تجویز شود.  </a:t>
            </a:r>
            <a:endParaRPr lang="en-US" sz="2800"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fa-IR" dirty="0"/>
              <a:t>هپاتیت </a:t>
            </a:r>
            <a:r>
              <a:rPr lang="en-US" dirty="0"/>
              <a:t>A</a:t>
            </a:r>
            <a:r>
              <a:rPr lang="fa-IR" dirty="0"/>
              <a:t> و بارداری</a:t>
            </a:r>
            <a:endParaRPr lang="en-US" dirty="0"/>
          </a:p>
        </p:txBody>
      </p:sp>
      <p:sp>
        <p:nvSpPr>
          <p:cNvPr id="92163" name="Rectangle 3"/>
          <p:cNvSpPr>
            <a:spLocks noGrp="1" noChangeArrowheads="1"/>
          </p:cNvSpPr>
          <p:nvPr>
            <p:ph type="body" idx="1"/>
          </p:nvPr>
        </p:nvSpPr>
        <p:spPr/>
        <p:txBody>
          <a:bodyPr/>
          <a:lstStyle/>
          <a:p>
            <a:pPr>
              <a:lnSpc>
                <a:spcPct val="90000"/>
              </a:lnSpc>
            </a:pPr>
            <a:r>
              <a:rPr lang="fa-IR" sz="2800" dirty="0"/>
              <a:t>در کشورهای توسعه یافته اثر هپاتیت </a:t>
            </a:r>
            <a:r>
              <a:rPr lang="en-US" sz="2800" dirty="0"/>
              <a:t>A</a:t>
            </a:r>
            <a:r>
              <a:rPr lang="fa-IR" sz="2800" dirty="0"/>
              <a:t> بر روی بارداری چشمگیر نیست. اما در جمعیتهای دارای وضعیت اقتصادی-اجتماعی پایین میزان مرگ و میر مادری به طور قابل توجهی افزایش یافته است. به نظر می رسد خطر زایمان پره ترم تا حدودی افزایش می یابد . </a:t>
            </a:r>
          </a:p>
          <a:p>
            <a:pPr>
              <a:lnSpc>
                <a:spcPct val="90000"/>
              </a:lnSpc>
            </a:pPr>
            <a:r>
              <a:rPr lang="fa-IR" sz="2800" dirty="0"/>
              <a:t>درمان: رژیم غذایی متعادل و کاهش فعالیت است. </a:t>
            </a:r>
          </a:p>
          <a:p>
            <a:pPr>
              <a:lnSpc>
                <a:spcPct val="90000"/>
              </a:lnSpc>
            </a:pPr>
            <a:r>
              <a:rPr lang="fa-IR" sz="2800" dirty="0"/>
              <a:t>شواهد نشان نمی دهد که ویروس هپاتیت </a:t>
            </a:r>
            <a:r>
              <a:rPr lang="en-US" sz="2800" dirty="0"/>
              <a:t>A</a:t>
            </a:r>
            <a:r>
              <a:rPr lang="fa-IR" sz="2800" dirty="0"/>
              <a:t> تراتوژن باشد و خطر انتقال به جنین قابل چشم پوشی است. </a:t>
            </a:r>
          </a:p>
          <a:p>
            <a:pPr>
              <a:lnSpc>
                <a:spcPct val="90000"/>
              </a:lnSpc>
            </a:pPr>
            <a:r>
              <a:rPr lang="fa-IR" sz="2800" dirty="0"/>
              <a:t>زنان بارداری که اخیرا در تماس نزدیک شخصی یا جنسی با فرد مبتلا به هپاتیت </a:t>
            </a:r>
            <a:r>
              <a:rPr lang="en-US" sz="2800" dirty="0"/>
              <a:t>A</a:t>
            </a:r>
            <a:r>
              <a:rPr lang="fa-IR" sz="2800" dirty="0"/>
              <a:t> بوده اند باید 1 سی سی ایمنوگلوبین برای پروفیلاکسی دریافت کنند . </a:t>
            </a:r>
            <a:endParaRPr lang="en-US" sz="2800"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fa-IR" dirty="0"/>
              <a:t>هپاتیت </a:t>
            </a:r>
            <a:r>
              <a:rPr lang="en-US" dirty="0"/>
              <a:t>B</a:t>
            </a:r>
          </a:p>
        </p:txBody>
      </p:sp>
      <p:sp>
        <p:nvSpPr>
          <p:cNvPr id="93187" name="Rectangle 3"/>
          <p:cNvSpPr>
            <a:spLocks noGrp="1" noChangeArrowheads="1"/>
          </p:cNvSpPr>
          <p:nvPr>
            <p:ph type="body" idx="1"/>
          </p:nvPr>
        </p:nvSpPr>
        <p:spPr/>
        <p:txBody>
          <a:bodyPr/>
          <a:lstStyle/>
          <a:p>
            <a:pPr>
              <a:lnSpc>
                <a:spcPct val="80000"/>
              </a:lnSpc>
            </a:pPr>
            <a:r>
              <a:rPr lang="fa-IR" sz="2000" dirty="0"/>
              <a:t>این هپاتیت نوعی نوعی هپادناویروس </a:t>
            </a:r>
            <a:r>
              <a:rPr lang="en-US" sz="2000" dirty="0"/>
              <a:t>DNA</a:t>
            </a:r>
            <a:r>
              <a:rPr lang="fa-IR" sz="2000" dirty="0"/>
              <a:t> دار است که علت اصلی هپاتیت حاد و عوارض وخیم بعدی آن مخصوصا هپاتیت مزمن،سیروز و کارسینوم هپاتوسلولر محسوب می شود. </a:t>
            </a:r>
          </a:p>
          <a:p>
            <a:pPr>
              <a:lnSpc>
                <a:spcPct val="80000"/>
              </a:lnSpc>
            </a:pPr>
            <a:r>
              <a:rPr lang="fa-IR" sz="2000" dirty="0"/>
              <a:t>هپاتیت </a:t>
            </a:r>
            <a:r>
              <a:rPr lang="en-US" sz="2000" dirty="0"/>
              <a:t>B</a:t>
            </a:r>
            <a:r>
              <a:rPr lang="fa-IR" sz="2000" dirty="0"/>
              <a:t> بعد از دخانیات دومین عامل کارسینوژن انسانی تلقی می شود. </a:t>
            </a:r>
          </a:p>
          <a:p>
            <a:pPr>
              <a:lnSpc>
                <a:spcPct val="80000"/>
              </a:lnSpc>
            </a:pPr>
            <a:r>
              <a:rPr lang="fa-IR" sz="2000" dirty="0"/>
              <a:t>مارکرهای ایمونولوژیک آن عبارتند از : ویروس هپاتیت </a:t>
            </a:r>
            <a:r>
              <a:rPr lang="en-US" sz="2000" dirty="0"/>
              <a:t>B</a:t>
            </a:r>
            <a:r>
              <a:rPr lang="fa-IR" sz="2000" dirty="0"/>
              <a:t> (ذره </a:t>
            </a:r>
            <a:r>
              <a:rPr lang="en-US" sz="2000" dirty="0"/>
              <a:t>Dane</a:t>
            </a:r>
            <a:r>
              <a:rPr lang="fa-IR" sz="2000" dirty="0"/>
              <a:t> )،آنتی ژن هسته ای(</a:t>
            </a:r>
            <a:r>
              <a:rPr lang="en-US" sz="2000" dirty="0" err="1"/>
              <a:t>HBsAg</a:t>
            </a:r>
            <a:r>
              <a:rPr lang="fa-IR" sz="2000" dirty="0"/>
              <a:t> ) ، آنتی ژن سطحی ( </a:t>
            </a:r>
            <a:r>
              <a:rPr lang="en-US" sz="2000" dirty="0" err="1"/>
              <a:t>HBsAg</a:t>
            </a:r>
            <a:r>
              <a:rPr lang="fa-IR" sz="2000" dirty="0"/>
              <a:t>)،آنتی ژن </a:t>
            </a:r>
            <a:r>
              <a:rPr lang="en-US" sz="2000" dirty="0"/>
              <a:t>e</a:t>
            </a:r>
            <a:r>
              <a:rPr lang="fa-IR" sz="2000" dirty="0"/>
              <a:t> ( </a:t>
            </a:r>
            <a:r>
              <a:rPr lang="en-US" sz="2000" dirty="0" err="1"/>
              <a:t>HBeAg</a:t>
            </a:r>
            <a:r>
              <a:rPr lang="fa-IR" sz="2000" dirty="0"/>
              <a:t>)وآنتی بادیهای مربوطه . </a:t>
            </a:r>
          </a:p>
          <a:p>
            <a:pPr>
              <a:lnSpc>
                <a:spcPct val="80000"/>
              </a:lnSpc>
            </a:pPr>
            <a:r>
              <a:rPr lang="fa-IR" sz="2000" dirty="0"/>
              <a:t>افراد های ریسک عبارتند از: افراد سوء استفاده کننده از داروهای داخل وریدی،هموسکسوآلها،پرسنل مراقبتهای بهداشتی و بیمارانی که به کرات با محصولات خونی درمان می شوند . </a:t>
            </a:r>
          </a:p>
          <a:p>
            <a:pPr>
              <a:lnSpc>
                <a:spcPct val="80000"/>
              </a:lnSpc>
            </a:pPr>
            <a:r>
              <a:rPr lang="fa-IR" sz="2000" dirty="0"/>
              <a:t>ویروس از طریق خون یا فرآورده های خونی،یا از طریق بزاق،ترشحات واژینال . مایع سمن انتقال می یابد بنابراین بیماری </a:t>
            </a:r>
            <a:r>
              <a:rPr lang="en-US" sz="2000" dirty="0"/>
              <a:t>STD</a:t>
            </a:r>
            <a:r>
              <a:rPr lang="fa-IR" sz="2000" dirty="0"/>
              <a:t> محسوب می شود. </a:t>
            </a:r>
          </a:p>
          <a:p>
            <a:pPr>
              <a:lnSpc>
                <a:spcPct val="80000"/>
              </a:lnSpc>
            </a:pPr>
            <a:r>
              <a:rPr lang="fa-IR" sz="2000" dirty="0"/>
              <a:t>آنتی ژن </a:t>
            </a:r>
            <a:r>
              <a:rPr lang="en-US" sz="2000" dirty="0"/>
              <a:t>e</a:t>
            </a:r>
            <a:r>
              <a:rPr lang="fa-IR" sz="2000" dirty="0"/>
              <a:t> با میزان عفونت و وجود ذرات ویروسی کامل هماهنگی دارد . بعد از عفونت با هپاتیت </a:t>
            </a:r>
            <a:r>
              <a:rPr lang="en-US" sz="2000" dirty="0"/>
              <a:t>B</a:t>
            </a:r>
            <a:r>
              <a:rPr lang="fa-IR" sz="2000" dirty="0"/>
              <a:t> اولین شاخص ویرولوژیک </a:t>
            </a:r>
            <a:r>
              <a:rPr lang="en-US" sz="2000" dirty="0" err="1"/>
              <a:t>HBsAg</a:t>
            </a:r>
            <a:r>
              <a:rPr lang="fa-IR" sz="2000" dirty="0"/>
              <a:t> است . وجود آن نشان دهنده عفونت مزمن است. </a:t>
            </a:r>
            <a:endParaRPr lang="en-US" sz="2000" dirty="0"/>
          </a:p>
          <a:p>
            <a:pPr>
              <a:lnSpc>
                <a:spcPct val="80000"/>
              </a:lnSpc>
            </a:pPr>
            <a:endParaRPr lang="en-US" sz="2000"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fa-IR" dirty="0"/>
              <a:t>هپاتیت </a:t>
            </a:r>
            <a:r>
              <a:rPr lang="en-US" dirty="0"/>
              <a:t>B</a:t>
            </a:r>
            <a:r>
              <a:rPr lang="fa-IR" dirty="0"/>
              <a:t> و بارداری</a:t>
            </a:r>
            <a:endParaRPr lang="en-US" dirty="0"/>
          </a:p>
        </p:txBody>
      </p:sp>
      <p:sp>
        <p:nvSpPr>
          <p:cNvPr id="94211" name="Rectangle 3"/>
          <p:cNvSpPr>
            <a:spLocks noGrp="1" noChangeArrowheads="1"/>
          </p:cNvSpPr>
          <p:nvPr>
            <p:ph type="body" idx="1"/>
          </p:nvPr>
        </p:nvSpPr>
        <p:spPr/>
        <p:txBody>
          <a:bodyPr/>
          <a:lstStyle/>
          <a:p>
            <a:pPr>
              <a:lnSpc>
                <a:spcPct val="80000"/>
              </a:lnSpc>
            </a:pPr>
            <a:r>
              <a:rPr lang="fa-IR" sz="2400" dirty="0"/>
              <a:t>سیر بالینی عفونت در بارداری تغییری نمی کند . درمان حمایتی است و همانند هپاتیت </a:t>
            </a:r>
            <a:r>
              <a:rPr lang="en-US" sz="2400" dirty="0"/>
              <a:t>A</a:t>
            </a:r>
            <a:r>
              <a:rPr lang="fa-IR" sz="2400" dirty="0"/>
              <a:t> احتمال زایمان پره ترم افزایش می یابد . </a:t>
            </a:r>
          </a:p>
          <a:p>
            <a:pPr>
              <a:lnSpc>
                <a:spcPct val="80000"/>
              </a:lnSpc>
            </a:pPr>
            <a:r>
              <a:rPr lang="fa-IR" sz="2400" dirty="0"/>
              <a:t>انتقال جفتی ویروس از مادر به جنین در هپاتیت حاد دیده می شود اما در بیماری مزمن سرم مثبت رخ نمی دهد . </a:t>
            </a:r>
          </a:p>
          <a:p>
            <a:pPr>
              <a:lnSpc>
                <a:spcPct val="80000"/>
              </a:lnSpc>
            </a:pPr>
            <a:r>
              <a:rPr lang="fa-IR" sz="2400" dirty="0"/>
              <a:t>انتقال عمودی ارتباط تنگاتنگی با وضعیت </a:t>
            </a:r>
            <a:r>
              <a:rPr lang="en-US" sz="2400" dirty="0" err="1"/>
              <a:t>HBeAg</a:t>
            </a:r>
            <a:r>
              <a:rPr lang="fa-IR" sz="2400" dirty="0"/>
              <a:t> مادردارد . مادرانی که در سرم آنها آنتی ژن سطحی و </a:t>
            </a:r>
            <a:r>
              <a:rPr lang="en-US" sz="2400" dirty="0"/>
              <a:t>e</a:t>
            </a:r>
            <a:r>
              <a:rPr lang="fa-IR" sz="2400" dirty="0"/>
              <a:t> وجود دارد با احتمال ببیشتری بیماری را به نوزاد خود انتقال می دهند . در حالیکه مادرانی که از نظر آنتی ژن </a:t>
            </a:r>
            <a:r>
              <a:rPr lang="en-US" sz="2400" dirty="0"/>
              <a:t>e</a:t>
            </a:r>
            <a:r>
              <a:rPr lang="fa-IR" sz="2400" dirty="0"/>
              <a:t> منفی هستند اما آنتی بادی ضد </a:t>
            </a:r>
            <a:r>
              <a:rPr lang="en-US" sz="2400" dirty="0" err="1"/>
              <a:t>HBe</a:t>
            </a:r>
            <a:r>
              <a:rPr lang="fa-IR" sz="2400" dirty="0"/>
              <a:t> را دارند به نظر نمی رسد که عفونت را انتقال دهند . </a:t>
            </a:r>
          </a:p>
          <a:p>
            <a:pPr>
              <a:lnSpc>
                <a:spcPct val="80000"/>
              </a:lnSpc>
            </a:pPr>
            <a:r>
              <a:rPr lang="fa-IR" sz="2400" dirty="0"/>
              <a:t>در مادران پرخطری که دارای تست منفی آنتی ژن هستند می توان در خلال بارداری از واکسن استفاده کرد . </a:t>
            </a:r>
          </a:p>
          <a:p>
            <a:pPr>
              <a:lnSpc>
                <a:spcPct val="80000"/>
              </a:lnSpc>
            </a:pPr>
            <a:r>
              <a:rPr lang="fa-IR" sz="2400" dirty="0"/>
              <a:t>در صورت مثبت بودن آزمایش مادر باید به نوزاد ایمن.گلوبین و واکسن تجویز شود. تجویز دوزهای بعدی در 1 و 6 ماهگی انجام می شود .</a:t>
            </a:r>
          </a:p>
          <a:p>
            <a:pPr>
              <a:lnSpc>
                <a:spcPct val="80000"/>
              </a:lnSpc>
              <a:buFontTx/>
              <a:buNone/>
            </a:pPr>
            <a:endParaRPr lang="en-US" sz="2400"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fa-IR" dirty="0"/>
              <a:t>هپاتیت </a:t>
            </a:r>
            <a:r>
              <a:rPr lang="en-US" dirty="0"/>
              <a:t>B</a:t>
            </a:r>
            <a:r>
              <a:rPr lang="fa-IR" dirty="0"/>
              <a:t> و </a:t>
            </a:r>
            <a:r>
              <a:rPr lang="en-US" dirty="0"/>
              <a:t>C</a:t>
            </a:r>
          </a:p>
        </p:txBody>
      </p:sp>
      <p:sp>
        <p:nvSpPr>
          <p:cNvPr id="95235" name="Rectangle 3"/>
          <p:cNvSpPr>
            <a:spLocks noGrp="1" noChangeArrowheads="1"/>
          </p:cNvSpPr>
          <p:nvPr>
            <p:ph type="body" idx="1"/>
          </p:nvPr>
        </p:nvSpPr>
        <p:spPr/>
        <p:txBody>
          <a:bodyPr/>
          <a:lstStyle/>
          <a:p>
            <a:pPr>
              <a:lnSpc>
                <a:spcPct val="90000"/>
              </a:lnSpc>
            </a:pPr>
            <a:r>
              <a:rPr lang="fa-IR" dirty="0"/>
              <a:t>هپاتیت </a:t>
            </a:r>
            <a:r>
              <a:rPr lang="en-US" dirty="0"/>
              <a:t>D</a:t>
            </a:r>
            <a:r>
              <a:rPr lang="fa-IR" dirty="0"/>
              <a:t> که دلتا نیز نامیده می شود یک ویروس معیوب </a:t>
            </a:r>
            <a:r>
              <a:rPr lang="en-US" dirty="0"/>
              <a:t>RNA</a:t>
            </a:r>
            <a:r>
              <a:rPr lang="fa-IR" dirty="0"/>
              <a:t> دار است که باید همزمان با هپاتیت </a:t>
            </a:r>
            <a:r>
              <a:rPr lang="en-US" dirty="0"/>
              <a:t>B</a:t>
            </a:r>
            <a:r>
              <a:rPr lang="fa-IR" dirty="0"/>
              <a:t> عفونت ایجاد کند . </a:t>
            </a:r>
          </a:p>
          <a:p>
            <a:pPr>
              <a:lnSpc>
                <a:spcPct val="90000"/>
              </a:lnSpc>
            </a:pPr>
            <a:r>
              <a:rPr lang="fa-IR" dirty="0"/>
              <a:t>واکسیناسیون هپاتیت </a:t>
            </a:r>
            <a:r>
              <a:rPr lang="en-US" dirty="0"/>
              <a:t>B</a:t>
            </a:r>
            <a:r>
              <a:rPr lang="fa-IR" dirty="0"/>
              <a:t> معمولا از هپاتیت دلتا جلوگیری می کند. </a:t>
            </a:r>
          </a:p>
          <a:p>
            <a:pPr>
              <a:lnSpc>
                <a:spcPct val="90000"/>
              </a:lnSpc>
            </a:pPr>
            <a:r>
              <a:rPr lang="fa-IR" dirty="0"/>
              <a:t>هپاتیت </a:t>
            </a:r>
            <a:r>
              <a:rPr lang="en-US" dirty="0"/>
              <a:t>C</a:t>
            </a:r>
            <a:r>
              <a:rPr lang="fa-IR" dirty="0"/>
              <a:t> : ویروس این هپاتیت نوعی ویروس </a:t>
            </a:r>
            <a:r>
              <a:rPr lang="en-US" dirty="0"/>
              <a:t>RNA</a:t>
            </a:r>
            <a:r>
              <a:rPr lang="fa-IR" dirty="0"/>
              <a:t> دار است و انتقال عفونت مشابه هپاتیت </a:t>
            </a:r>
            <a:r>
              <a:rPr lang="en-US" dirty="0"/>
              <a:t>B</a:t>
            </a:r>
            <a:r>
              <a:rPr lang="fa-IR" dirty="0"/>
              <a:t> می باشد. </a:t>
            </a:r>
          </a:p>
          <a:p>
            <a:pPr>
              <a:lnSpc>
                <a:spcPct val="90000"/>
              </a:lnSpc>
            </a:pPr>
            <a:r>
              <a:rPr lang="fa-IR" dirty="0"/>
              <a:t>عفونت این هپاتیت به طور عمودی به جنین و نوزاد انتقال می یابد. </a:t>
            </a:r>
            <a:endParaRPr lang="en-US"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fa-IR" dirty="0"/>
              <a:t>هپاتیت </a:t>
            </a:r>
            <a:r>
              <a:rPr lang="en-US" dirty="0"/>
              <a:t>E</a:t>
            </a:r>
            <a:r>
              <a:rPr lang="fa-IR" dirty="0"/>
              <a:t> و </a:t>
            </a:r>
            <a:r>
              <a:rPr lang="en-US" dirty="0"/>
              <a:t>G</a:t>
            </a:r>
          </a:p>
        </p:txBody>
      </p:sp>
      <p:sp>
        <p:nvSpPr>
          <p:cNvPr id="96259" name="Rectangle 3"/>
          <p:cNvSpPr>
            <a:spLocks noGrp="1" noChangeArrowheads="1"/>
          </p:cNvSpPr>
          <p:nvPr>
            <p:ph type="body" idx="1"/>
          </p:nvPr>
        </p:nvSpPr>
        <p:spPr/>
        <p:txBody>
          <a:bodyPr/>
          <a:lstStyle/>
          <a:p>
            <a:r>
              <a:rPr lang="fa-IR" dirty="0"/>
              <a:t>هپاتیت </a:t>
            </a:r>
            <a:r>
              <a:rPr lang="en-US" dirty="0"/>
              <a:t>E</a:t>
            </a:r>
            <a:r>
              <a:rPr lang="fa-IR" dirty="0"/>
              <a:t> : عامل بیماری ویروس </a:t>
            </a:r>
            <a:r>
              <a:rPr lang="en-US" dirty="0"/>
              <a:t>RNA</a:t>
            </a:r>
            <a:r>
              <a:rPr lang="fa-IR" dirty="0"/>
              <a:t> دار منتقل شونده از طریق آب است که از راه روده انتقال می یابد. از نظر اپیدمیولوژی مشابه هپاتیت </a:t>
            </a:r>
            <a:r>
              <a:rPr lang="en-US" dirty="0"/>
              <a:t>A</a:t>
            </a:r>
            <a:r>
              <a:rPr lang="fa-IR" dirty="0"/>
              <a:t> است . </a:t>
            </a:r>
          </a:p>
          <a:p>
            <a:r>
              <a:rPr lang="fa-IR" dirty="0"/>
              <a:t>میزان بروز انتقال عمودی زیاد است. </a:t>
            </a:r>
          </a:p>
          <a:p>
            <a:r>
              <a:rPr lang="fa-IR" dirty="0"/>
              <a:t>هپاتیت </a:t>
            </a:r>
            <a:r>
              <a:rPr lang="en-US" dirty="0"/>
              <a:t>G</a:t>
            </a:r>
            <a:r>
              <a:rPr lang="fa-IR" dirty="0"/>
              <a:t> : این عفونت همزمان با عفونت هپاتیت </a:t>
            </a:r>
            <a:r>
              <a:rPr lang="en-US" dirty="0"/>
              <a:t>C</a:t>
            </a:r>
            <a:r>
              <a:rPr lang="fa-IR" dirty="0"/>
              <a:t> ایجاد می شود اما شدت بیماری را افزایش نمی دهد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fa-IR" dirty="0"/>
              <a:t>تغییرات فیزیولوژیک</a:t>
            </a:r>
            <a:endParaRPr lang="en-US" dirty="0"/>
          </a:p>
        </p:txBody>
      </p:sp>
      <p:sp>
        <p:nvSpPr>
          <p:cNvPr id="10243" name="Rectangle 3"/>
          <p:cNvSpPr>
            <a:spLocks noGrp="1" noChangeArrowheads="1"/>
          </p:cNvSpPr>
          <p:nvPr>
            <p:ph type="body" idx="1"/>
          </p:nvPr>
        </p:nvSpPr>
        <p:spPr/>
        <p:txBody>
          <a:bodyPr/>
          <a:lstStyle/>
          <a:p>
            <a:r>
              <a:rPr lang="fa-IR" dirty="0"/>
              <a:t>مهمترین مورد افزایش برون ده قلبی به میزان 30 تا 50% در طول بارداری است. افزایش حجم ضربه ای، کاهش مقاومت عروقی و کاهش فشار خون نیز دیده می شود . </a:t>
            </a:r>
          </a:p>
          <a:p>
            <a:r>
              <a:rPr lang="fa-IR" dirty="0"/>
              <a:t>در اکثر موارد نارسایی قلبی زمانی که در دوره حوالی زایمان بار همودینامیک اضافی بر قلب تحمیل می شود به وجود می آید . </a:t>
            </a:r>
            <a:endParaRPr lang="en-US"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r>
              <a:rPr lang="fa-IR" dirty="0"/>
              <a:t>هپاتیت مزمن</a:t>
            </a:r>
            <a:endParaRPr lang="en-US" dirty="0"/>
          </a:p>
        </p:txBody>
      </p:sp>
      <p:sp>
        <p:nvSpPr>
          <p:cNvPr id="97283" name="Rectangle 3"/>
          <p:cNvSpPr>
            <a:spLocks noGrp="1" noChangeArrowheads="1"/>
          </p:cNvSpPr>
          <p:nvPr>
            <p:ph type="body" idx="1"/>
          </p:nvPr>
        </p:nvSpPr>
        <p:spPr/>
        <p:txBody>
          <a:bodyPr/>
          <a:lstStyle/>
          <a:p>
            <a:r>
              <a:rPr lang="fa-IR" dirty="0"/>
              <a:t>هپاتیت مزمن فعال نوعی اختلال با اتیولوژی متغیر است که با نکروز مداوم کبد ، التهاب فعال و فیبروزی که می تواند منجر به سیروز و در نهایت نارسایی  کبد شود مشخص می گردد. </a:t>
            </a:r>
          </a:p>
          <a:p>
            <a:r>
              <a:rPr lang="fa-IR" dirty="0"/>
              <a:t>اکثر قریب به اتفاق موارد بیماری در اثر عفونت مزمن با ویروسهای هپاتیت </a:t>
            </a:r>
            <a:r>
              <a:rPr lang="en-US" dirty="0"/>
              <a:t>B</a:t>
            </a:r>
            <a:r>
              <a:rPr lang="fa-IR" dirty="0"/>
              <a:t> و </a:t>
            </a:r>
            <a:r>
              <a:rPr lang="en-US" dirty="0"/>
              <a:t>C</a:t>
            </a:r>
            <a:r>
              <a:rPr lang="fa-IR" dirty="0"/>
              <a:t> به وجود می آید. </a:t>
            </a:r>
          </a:p>
          <a:p>
            <a:r>
              <a:rPr lang="fa-IR" dirty="0"/>
              <a:t>علت دیگر هپاتیت مزمن خودایمنی است که با تیتر بالای سرمی آنتی بادیهای ضد هسته مشخص می شود. </a:t>
            </a:r>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fa-IR" dirty="0"/>
              <a:t>هپاتیت مزمن و بارداری </a:t>
            </a:r>
            <a:endParaRPr lang="en-US" dirty="0"/>
          </a:p>
        </p:txBody>
      </p:sp>
      <p:sp>
        <p:nvSpPr>
          <p:cNvPr id="98307" name="Rectangle 3"/>
          <p:cNvSpPr>
            <a:spLocks noGrp="1" noChangeArrowheads="1"/>
          </p:cNvSpPr>
          <p:nvPr>
            <p:ph type="body" idx="1"/>
          </p:nvPr>
        </p:nvSpPr>
        <p:spPr/>
        <p:txBody>
          <a:bodyPr/>
          <a:lstStyle/>
          <a:p>
            <a:r>
              <a:rPr lang="fa-IR" dirty="0"/>
              <a:t>زمانی که بیماری شدید است به علت شایع بودن عدم تخمک گذاری بارداری ناشایع است. با وجود این اکثر زنان جوان یا بدون علامت هستند یا فقط دچار بیماری خفیف کبدی می شوند. </a:t>
            </a:r>
          </a:p>
          <a:p>
            <a:r>
              <a:rPr lang="fa-IR" dirty="0"/>
              <a:t>زنان سرم مثبت بدون علامت معمولا هیچ مشکلی برای بارداری ندارند. </a:t>
            </a:r>
            <a:endParaRPr 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fa-IR" dirty="0"/>
              <a:t>سیروز </a:t>
            </a:r>
            <a:endParaRPr lang="en-US" dirty="0"/>
          </a:p>
        </p:txBody>
      </p:sp>
      <p:sp>
        <p:nvSpPr>
          <p:cNvPr id="99331" name="Rectangle 3"/>
          <p:cNvSpPr>
            <a:spLocks noGrp="1" noChangeArrowheads="1"/>
          </p:cNvSpPr>
          <p:nvPr>
            <p:ph type="body" idx="1"/>
          </p:nvPr>
        </p:nvSpPr>
        <p:spPr/>
        <p:txBody>
          <a:bodyPr/>
          <a:lstStyle/>
          <a:p>
            <a:pPr>
              <a:lnSpc>
                <a:spcPct val="80000"/>
              </a:lnSpc>
            </a:pPr>
            <a:r>
              <a:rPr lang="fa-IR" sz="2800" dirty="0"/>
              <a:t>سیروز کبد با آسیب مزمن و غیر قابل برگشت پارانشیم کبد همراه با فیبروز وسیع و ندولهاب دژنره مشخص می شود. </a:t>
            </a:r>
          </a:p>
          <a:p>
            <a:pPr>
              <a:lnSpc>
                <a:spcPct val="80000"/>
              </a:lnSpc>
            </a:pPr>
            <a:r>
              <a:rPr lang="fa-IR" sz="2800" dirty="0"/>
              <a:t>در همه بیماران سیروز لانک که از تماس مزمن با الکل ناشی می شود شایعترین علت سیروز است. </a:t>
            </a:r>
          </a:p>
          <a:p>
            <a:pPr>
              <a:lnSpc>
                <a:spcPct val="80000"/>
              </a:lnSpc>
            </a:pPr>
            <a:r>
              <a:rPr lang="fa-IR" sz="2800" dirty="0"/>
              <a:t>در زنان جوان و باردار سیروز بعد از نکروز در اثر هپاتیت ویروسی </a:t>
            </a:r>
            <a:r>
              <a:rPr lang="en-US" sz="2800" dirty="0"/>
              <a:t>B</a:t>
            </a:r>
            <a:r>
              <a:rPr lang="fa-IR" sz="2800" dirty="0"/>
              <a:t> یا </a:t>
            </a:r>
            <a:r>
              <a:rPr lang="en-US" sz="2800" dirty="0"/>
              <a:t>C</a:t>
            </a:r>
            <a:r>
              <a:rPr lang="fa-IR" sz="2800" dirty="0"/>
              <a:t> شایعترین علت است. </a:t>
            </a:r>
          </a:p>
          <a:p>
            <a:pPr>
              <a:lnSpc>
                <a:spcPct val="80000"/>
              </a:lnSpc>
            </a:pPr>
            <a:r>
              <a:rPr lang="fa-IR" sz="2800" dirty="0"/>
              <a:t>سایر علل شامل : سیروز صفراوی ناشی از انسداد طولانی مدت و سیروز قلبی ناشی از نارسایی مزمن قلب راست است. </a:t>
            </a:r>
          </a:p>
          <a:p>
            <a:pPr>
              <a:lnSpc>
                <a:spcPct val="80000"/>
              </a:lnSpc>
            </a:pPr>
            <a:r>
              <a:rPr lang="fa-IR" sz="2800" dirty="0"/>
              <a:t>تظاهرات بالینی آن عبارتند از : زردی،ادم،کوآگولاپاتی،اختلالات متابولیک،و هیپرتانسیون پورت همراه با عوارض آن شامل : واریس گاستروازوفاژیال و اسپلنومگالی </a:t>
            </a:r>
            <a:endParaRPr lang="en-US" sz="2800"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fa-IR" dirty="0"/>
              <a:t>سیروز و بارداری</a:t>
            </a:r>
            <a:endParaRPr lang="en-US" dirty="0"/>
          </a:p>
        </p:txBody>
      </p:sp>
      <p:sp>
        <p:nvSpPr>
          <p:cNvPr id="100355" name="Rectangle 3"/>
          <p:cNvSpPr>
            <a:spLocks noGrp="1" noChangeArrowheads="1"/>
          </p:cNvSpPr>
          <p:nvPr>
            <p:ph type="body" idx="1"/>
          </p:nvPr>
        </p:nvSpPr>
        <p:spPr/>
        <p:txBody>
          <a:bodyPr/>
          <a:lstStyle/>
          <a:p>
            <a:r>
              <a:rPr lang="fa-IR" dirty="0"/>
              <a:t>زنان مبتلا به سیروز به احتمال زیاد نابارور هستند. مرگ و میر پری ناتال زیاد و پیش آگهی مادر وخیم است. واریسهای مری فرد را مستعد خونریزی می کند که نتیجه آن خونریزی کشنده است. </a:t>
            </a:r>
          </a:p>
          <a:p>
            <a:r>
              <a:rPr lang="fa-IR" dirty="0"/>
              <a:t>پره ترم لیبر در این بیماران بسیار زیاد است. </a:t>
            </a:r>
            <a:endParaRPr lang="en-US"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fa-IR" dirty="0"/>
              <a:t>واریسهای مری</a:t>
            </a:r>
            <a:endParaRPr lang="en-US" dirty="0"/>
          </a:p>
        </p:txBody>
      </p:sp>
      <p:sp>
        <p:nvSpPr>
          <p:cNvPr id="101379" name="Rectangle 3"/>
          <p:cNvSpPr>
            <a:spLocks noGrp="1" noChangeArrowheads="1"/>
          </p:cNvSpPr>
          <p:nvPr>
            <p:ph type="body" idx="1"/>
          </p:nvPr>
        </p:nvSpPr>
        <p:spPr/>
        <p:txBody>
          <a:bodyPr/>
          <a:lstStyle/>
          <a:p>
            <a:pPr>
              <a:lnSpc>
                <a:spcPct val="90000"/>
              </a:lnSpc>
            </a:pPr>
            <a:r>
              <a:rPr lang="fa-IR" sz="2400" dirty="0"/>
              <a:t>هیپرتانسیون وریدی پورت که در اثر سیروز یا انسداد خارج کبدی پورت به وجود می آید با واریسهای مری مرتبط است. </a:t>
            </a:r>
          </a:p>
          <a:p>
            <a:pPr>
              <a:lnSpc>
                <a:spcPct val="90000"/>
              </a:lnSpc>
            </a:pPr>
            <a:r>
              <a:rPr lang="fa-IR" sz="2400" dirty="0"/>
              <a:t>تقریبا تمام موارد هیپرتانسیون پورت در زنان جوان به علت هپاتیت و الکلیسم رخ می دهد . </a:t>
            </a:r>
          </a:p>
          <a:p>
            <a:pPr>
              <a:lnSpc>
                <a:spcPct val="90000"/>
              </a:lnSpc>
            </a:pPr>
            <a:r>
              <a:rPr lang="fa-IR" sz="2400" dirty="0"/>
              <a:t>در این بیماری فشار ورید پورت از میزان طبیعی آن که 10 تا 15 میلی متر جیوه است به بیش از 30 میلی متر جیوه میرسد. این امر باعث پیدایش جریان خون جانبی می شود که خون را به سمت جریان خون سیستمیک منحرف می کند . </a:t>
            </a:r>
          </a:p>
          <a:p>
            <a:pPr>
              <a:lnSpc>
                <a:spcPct val="90000"/>
              </a:lnSpc>
            </a:pPr>
            <a:r>
              <a:rPr lang="fa-IR" sz="2400" dirty="0"/>
              <a:t>خونریزی معمولا از واریسهای نزدیک به محل اتصال مری به معده رخ می دهد . </a:t>
            </a:r>
          </a:p>
          <a:p>
            <a:pPr>
              <a:lnSpc>
                <a:spcPct val="90000"/>
              </a:lnSpc>
            </a:pPr>
            <a:r>
              <a:rPr lang="fa-IR" sz="2400" dirty="0"/>
              <a:t>درمان فوری شامل : اندوسکوپی فوری همراه با لیگاسیون برای کنترل خونریزی است .  </a:t>
            </a:r>
            <a:endParaRPr lang="en-US" sz="2400"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fa-IR" dirty="0"/>
              <a:t>واریسها و بارداری</a:t>
            </a:r>
            <a:endParaRPr lang="en-US" dirty="0"/>
          </a:p>
        </p:txBody>
      </p:sp>
      <p:sp>
        <p:nvSpPr>
          <p:cNvPr id="102403" name="Rectangle 3"/>
          <p:cNvSpPr>
            <a:spLocks noGrp="1" noChangeArrowheads="1"/>
          </p:cNvSpPr>
          <p:nvPr>
            <p:ph type="body" idx="1"/>
          </p:nvPr>
        </p:nvSpPr>
        <p:spPr/>
        <p:txBody>
          <a:bodyPr/>
          <a:lstStyle/>
          <a:p>
            <a:pPr>
              <a:lnSpc>
                <a:spcPct val="90000"/>
              </a:lnSpc>
            </a:pPr>
            <a:r>
              <a:rPr lang="fa-IR" dirty="0"/>
              <a:t>خونریزی از واریسهای مری سبب اکثر موارد مرگ و میر مادری مرتبط با سیروز است. </a:t>
            </a:r>
          </a:p>
          <a:p>
            <a:pPr>
              <a:lnSpc>
                <a:spcPct val="90000"/>
              </a:lnSpc>
            </a:pPr>
            <a:r>
              <a:rPr lang="fa-IR" dirty="0"/>
              <a:t>نگرانی وجود دارد که در زایمان واژینال به علت افزایش فشار ورید پورت در اثر مانور والسالوا خطر خونریزی افزایش می یابد . </a:t>
            </a:r>
          </a:p>
          <a:p>
            <a:pPr>
              <a:lnSpc>
                <a:spcPct val="90000"/>
              </a:lnSpc>
            </a:pPr>
            <a:r>
              <a:rPr lang="fa-IR" dirty="0"/>
              <a:t>درمان : درمان  مشابه افراد غیر باردار است. در بیماران مبتلا به بیماری شناخته شده داروهای مسدود کننده بتا جهت کاهش فشار پورت و در نتیجه کاهش خونریزی تجویز می شوند. </a:t>
            </a:r>
            <a:endParaRPr lang="en-US"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fa-IR" dirty="0"/>
              <a:t>دوز بیش از حد حاد استامینوفن </a:t>
            </a:r>
            <a:endParaRPr lang="en-US" dirty="0"/>
          </a:p>
        </p:txBody>
      </p:sp>
      <p:sp>
        <p:nvSpPr>
          <p:cNvPr id="103427" name="Rectangle 3"/>
          <p:cNvSpPr>
            <a:spLocks noGrp="1" noChangeArrowheads="1"/>
          </p:cNvSpPr>
          <p:nvPr>
            <p:ph type="body" idx="1"/>
          </p:nvPr>
        </p:nvSpPr>
        <p:spPr/>
        <p:txBody>
          <a:bodyPr/>
          <a:lstStyle/>
          <a:p>
            <a:r>
              <a:rPr lang="fa-IR" sz="2800" dirty="0"/>
              <a:t>استامینوفن به طور رایج در طول بارداری مصرف می شود. </a:t>
            </a:r>
          </a:p>
          <a:p>
            <a:r>
              <a:rPr lang="fa-IR" sz="2800" dirty="0"/>
              <a:t>مصرف دوز بیش از حد در تلاش برای خودکشی ممکن است منجر به نارسایی حاد کبد شود. </a:t>
            </a:r>
          </a:p>
          <a:p>
            <a:r>
              <a:rPr lang="fa-IR" sz="2800" dirty="0"/>
              <a:t>علایم اولیه مصرف بیش از حد عبارتند از : تهوع ، استفراغ ، افزایش تعریق ، بی حالی و رنگ پریدگی وپس از یک دوره 24 تا 48 ساعته بروز نارسایی کبد شروع می شود . </a:t>
            </a:r>
          </a:p>
          <a:p>
            <a:r>
              <a:rPr lang="fa-IR" sz="2800" dirty="0"/>
              <a:t>پادزهر این دارو </a:t>
            </a:r>
            <a:r>
              <a:rPr lang="en-US" sz="2800" dirty="0"/>
              <a:t>N</a:t>
            </a:r>
            <a:r>
              <a:rPr lang="fa-IR" sz="2800" dirty="0"/>
              <a:t> استیل سیستئین است که باید بلافاصله پس از تشخیص مصرف شود. </a:t>
            </a:r>
            <a:endParaRPr lang="en-US" sz="2800"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fa-IR" dirty="0"/>
              <a:t>کله لیتیاز و کله سیستیت</a:t>
            </a:r>
            <a:endParaRPr lang="en-US" dirty="0"/>
          </a:p>
        </p:txBody>
      </p:sp>
      <p:sp>
        <p:nvSpPr>
          <p:cNvPr id="104451" name="Rectangle 3"/>
          <p:cNvSpPr>
            <a:spLocks noGrp="1" noChangeArrowheads="1"/>
          </p:cNvSpPr>
          <p:nvPr>
            <p:ph type="body" idx="1"/>
          </p:nvPr>
        </p:nvSpPr>
        <p:spPr/>
        <p:txBody>
          <a:bodyPr/>
          <a:lstStyle/>
          <a:p>
            <a:r>
              <a:rPr lang="fa-IR" sz="2800" dirty="0"/>
              <a:t>در امریکا 20% زنان بالای 40 سال دارای سنگ کیسه صفرا هستند. اکثر سنگها حاوی کلسترول هستند و تصور می شود که ترشح بیش از حد کلسترول به داخل صفرا یکی از علل اصلی در پاتوژنز تشکیل سنگ است. </a:t>
            </a:r>
          </a:p>
          <a:p>
            <a:r>
              <a:rPr lang="fa-IR" sz="2800" dirty="0"/>
              <a:t>لجن صفراوی ممکن است در جریان بارداری افزایش یابد و یکی از عوامل مهم پیش ساز در روند تشکیل سنگ کیسه صفرا است. </a:t>
            </a:r>
          </a:p>
          <a:p>
            <a:r>
              <a:rPr lang="fa-IR" sz="2800" dirty="0"/>
              <a:t>کله سیستیت حاد معمولا در صورت انسداد مجاری سیستیک به وجود می آید . در بیماری حاد درد ، بی اشتهایی ، تهوع ، استفراغ تب و لکوسیتوز خفیف وجود دارد . </a:t>
            </a:r>
            <a:endParaRPr lang="en-US" sz="2800"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fa-IR" dirty="0"/>
              <a:t>بیماری کیسه صفرا در بارداری</a:t>
            </a:r>
            <a:endParaRPr lang="en-US" dirty="0"/>
          </a:p>
        </p:txBody>
      </p:sp>
      <p:sp>
        <p:nvSpPr>
          <p:cNvPr id="105475" name="Rectangle 3"/>
          <p:cNvSpPr>
            <a:spLocks noGrp="1" noChangeArrowheads="1"/>
          </p:cNvSpPr>
          <p:nvPr>
            <p:ph type="body" idx="1"/>
          </p:nvPr>
        </p:nvSpPr>
        <p:spPr/>
        <p:txBody>
          <a:bodyPr/>
          <a:lstStyle/>
          <a:p>
            <a:pPr>
              <a:lnSpc>
                <a:spcPct val="90000"/>
              </a:lnSpc>
            </a:pPr>
            <a:r>
              <a:rPr lang="fa-IR" sz="2800" dirty="0"/>
              <a:t>اکثر یافته ها از نظریه افزایش خطر سنگهای صفراوی در طول بارداری حمایت می کنند . بعد از سه ماهه اول هم حجم کیسه صفرا در حالت ناشتا و هم حجم باقیمانده آن بعد از انقباض در پاسخ به وعده غذایی آزمایشی دو برابر افراد غیر باردار است. </a:t>
            </a:r>
          </a:p>
          <a:p>
            <a:pPr>
              <a:lnSpc>
                <a:spcPct val="90000"/>
              </a:lnSpc>
            </a:pPr>
            <a:r>
              <a:rPr lang="fa-IR" sz="2800" dirty="0"/>
              <a:t>تدابیر درمانی : مشابه زنان غیر باردار است . کله سیستیت یک بیماری جراحی است . میزان عود بیماری در طول همان بارداری بالا است و هنگامی که بیماری در اواخر بارداری عود کند احتمال لیبر پره ترم افزایش می یابد و انجام عمل مشکل تر است. </a:t>
            </a:r>
          </a:p>
          <a:p>
            <a:pPr>
              <a:lnSpc>
                <a:spcPct val="90000"/>
              </a:lnSpc>
            </a:pPr>
            <a:r>
              <a:rPr lang="fa-IR" sz="2800" dirty="0"/>
              <a:t>در طول بارداری یا نفاس کله سیستکتومی برای سنگهای خاموش در طی بارداری اندیکاسیون ندارد . </a:t>
            </a:r>
            <a:endParaRPr lang="en-US" sz="2800"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fa-IR" dirty="0"/>
              <a:t>پانکراتیت</a:t>
            </a:r>
            <a:endParaRPr lang="en-US" dirty="0"/>
          </a:p>
        </p:txBody>
      </p:sp>
      <p:sp>
        <p:nvSpPr>
          <p:cNvPr id="106499" name="Rectangle 3"/>
          <p:cNvSpPr>
            <a:spLocks noGrp="1" noChangeArrowheads="1"/>
          </p:cNvSpPr>
          <p:nvPr>
            <p:ph type="body" idx="1"/>
          </p:nvPr>
        </p:nvSpPr>
        <p:spPr/>
        <p:txBody>
          <a:bodyPr/>
          <a:lstStyle/>
          <a:p>
            <a:pPr>
              <a:lnSpc>
                <a:spcPct val="90000"/>
              </a:lnSpc>
            </a:pPr>
            <a:r>
              <a:rPr lang="fa-IR" sz="2800" dirty="0"/>
              <a:t> در اثر فعال شدن تریپسینوژن پانکراس تحریک می شود و به دنبال آن روند خود هضمی رخ می دهد که با تخریب غشای سلولی و پروتئولیز،ادم ، خونریزی و نکروز مشخص می شود. </a:t>
            </a:r>
          </a:p>
          <a:p>
            <a:pPr>
              <a:lnSpc>
                <a:spcPct val="90000"/>
              </a:lnSpc>
            </a:pPr>
            <a:r>
              <a:rPr lang="fa-IR" sz="2800" dirty="0"/>
              <a:t>پانکراتیت در زنان غیر باردار با بیشترین شیوع با سنگهای کیسه صفرا و سوء مصرف الکل در ارتباط است اما در طول بارداری تقریبا در همه موارد کله لیتیاز زمینه ساز این بیماری محسوب می شود. </a:t>
            </a:r>
          </a:p>
          <a:p>
            <a:pPr>
              <a:lnSpc>
                <a:spcPct val="90000"/>
              </a:lnSpc>
            </a:pPr>
            <a:r>
              <a:rPr lang="fa-IR" sz="2800" dirty="0"/>
              <a:t>تظاهرات بالینی: درد خفیف تا غیر قابل تحمل ناحیه اپی گاستر ، تهوع ، استفراغ و اتساع شکم مشخص می شود بیماران معمولا در دیسترس هستند و تب کم شدت و تاکی کاردی دارند هیپوتانسیون شایع است. </a:t>
            </a:r>
          </a:p>
          <a:p>
            <a:pPr>
              <a:lnSpc>
                <a:spcPct val="90000"/>
              </a:lnSpc>
            </a:pPr>
            <a:r>
              <a:rPr lang="fa-IR" sz="2800" dirty="0"/>
              <a:t>در صورتیکه آمیلاز سرم سه برابر مقادیر طبیعی باشد تشخیص تایید می شود. </a:t>
            </a:r>
            <a:endParaRPr lang="en-US" sz="2800" dirty="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1518</TotalTime>
  <Words>14433</Words>
  <Application>Microsoft Office PowerPoint</Application>
  <PresentationFormat>On-screen Show (4:3)</PresentationFormat>
  <Paragraphs>786</Paragraphs>
  <Slides>161</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161</vt:i4>
      </vt:variant>
    </vt:vector>
  </HeadingPairs>
  <TitlesOfParts>
    <vt:vector size="163" baseType="lpstr">
      <vt:lpstr>Arial</vt:lpstr>
      <vt:lpstr>Default Design</vt:lpstr>
      <vt:lpstr>Slide 1</vt:lpstr>
      <vt:lpstr>ادم حاد ریه </vt:lpstr>
      <vt:lpstr>سندرم دیسترس تنفسی </vt:lpstr>
      <vt:lpstr>منحنی تفکیک اکسی هموگلوبین</vt:lpstr>
      <vt:lpstr>باکترمی و شوک سپتی سمیک</vt:lpstr>
      <vt:lpstr>تروما در بارداری</vt:lpstr>
      <vt:lpstr>Slide 7</vt:lpstr>
      <vt:lpstr>Slide 8</vt:lpstr>
      <vt:lpstr>تغییرات فیزیولوژیک</vt:lpstr>
      <vt:lpstr>علایم و نشانه های بیماری قلبی در بارداری</vt:lpstr>
      <vt:lpstr>طبقه بندی بالینی</vt:lpstr>
      <vt:lpstr>درمان کلاسهای یک و دو </vt:lpstr>
      <vt:lpstr>Slide 13</vt:lpstr>
      <vt:lpstr>درمان کلاسهاس سه و چهار</vt:lpstr>
      <vt:lpstr>تعویض دریچه</vt:lpstr>
      <vt:lpstr>تنگی میترال</vt:lpstr>
      <vt:lpstr>Slide 17</vt:lpstr>
      <vt:lpstr>نارسایی میترال </vt:lpstr>
      <vt:lpstr>تنگی آئورت</vt:lpstr>
      <vt:lpstr>Slide 20</vt:lpstr>
      <vt:lpstr>نارسایی آئورت </vt:lpstr>
      <vt:lpstr>بیماریهای مادرزادی قلب </vt:lpstr>
      <vt:lpstr>Slide 23</vt:lpstr>
      <vt:lpstr>بیماری سیانوتیک قلبی</vt:lpstr>
      <vt:lpstr>سندروم آیزن منگر </vt:lpstr>
      <vt:lpstr>هیپرتانسیون ریوی</vt:lpstr>
      <vt:lpstr>پرولاپس دریچه میترال</vt:lpstr>
      <vt:lpstr>کاردیومیوپاتی حوالی زایمان</vt:lpstr>
      <vt:lpstr>اندوکاردیت عفونی</vt:lpstr>
      <vt:lpstr>Slide 30</vt:lpstr>
      <vt:lpstr>آریتمیها</vt:lpstr>
      <vt:lpstr>بیماریهای آئورت</vt:lpstr>
      <vt:lpstr>سندروم مارفان</vt:lpstr>
      <vt:lpstr>کوآرکتاسیون آئورت</vt:lpstr>
      <vt:lpstr>MI و بارداری</vt:lpstr>
      <vt:lpstr>کاردیومیوپاتی هیپرتروفیک</vt:lpstr>
      <vt:lpstr>Slide 37</vt:lpstr>
      <vt:lpstr>Slide 38</vt:lpstr>
      <vt:lpstr>Slide 39</vt:lpstr>
      <vt:lpstr>داروهای ضد هیپرتانسیون</vt:lpstr>
      <vt:lpstr>Slide 41</vt:lpstr>
      <vt:lpstr>Slide 42</vt:lpstr>
      <vt:lpstr>Slide 43</vt:lpstr>
      <vt:lpstr>تغییرات فیزیولوژیک</vt:lpstr>
      <vt:lpstr>پنومونی</vt:lpstr>
      <vt:lpstr>پنومونی باکتریایی</vt:lpstr>
      <vt:lpstr>Slide 47</vt:lpstr>
      <vt:lpstr>ریسک فاکتورهایی که خطر مرگ یا عوارض پنومونی را افزایش میدهد </vt:lpstr>
      <vt:lpstr>پنومونی آنفولانزایی</vt:lpstr>
      <vt:lpstr>Slide 50</vt:lpstr>
      <vt:lpstr>پنومونی ناشی از واریسلا</vt:lpstr>
      <vt:lpstr>Slide 52</vt:lpstr>
      <vt:lpstr>پنومونی قارچی و انگلی </vt:lpstr>
      <vt:lpstr>آسم</vt:lpstr>
      <vt:lpstr>Slide 55</vt:lpstr>
      <vt:lpstr>Slide 56</vt:lpstr>
      <vt:lpstr>Slide 57</vt:lpstr>
      <vt:lpstr>Slide 58</vt:lpstr>
      <vt:lpstr>Slide 59</vt:lpstr>
      <vt:lpstr>اقدامات درمانی در آسم </vt:lpstr>
      <vt:lpstr>Slide 61</vt:lpstr>
      <vt:lpstr>اقدامات مربوط به لیبر و زایمان</vt:lpstr>
      <vt:lpstr>Slide 63</vt:lpstr>
      <vt:lpstr>استفراغ شدید بارداری </vt:lpstr>
      <vt:lpstr>درمان</vt:lpstr>
      <vt:lpstr>ازوفاژیت ناشی از ریفلاکس</vt:lpstr>
      <vt:lpstr>فتق هیاتال</vt:lpstr>
      <vt:lpstr>آشالازی</vt:lpstr>
      <vt:lpstr>زخم پپتیک</vt:lpstr>
      <vt:lpstr>Slide 70</vt:lpstr>
      <vt:lpstr>خونریزی قسمت فوقانی دستگاه گوارش</vt:lpstr>
      <vt:lpstr>اختلالات روده کوچک و کولون</vt:lpstr>
      <vt:lpstr>کولیت اولسراتیو</vt:lpstr>
      <vt:lpstr>بیماری کرون</vt:lpstr>
      <vt:lpstr>بیماری التهابی روده و بارداری</vt:lpstr>
      <vt:lpstr>انسداد روده </vt:lpstr>
      <vt:lpstr>آپاندیسیت</vt:lpstr>
      <vt:lpstr>Slide 78</vt:lpstr>
      <vt:lpstr>کلستاز داخل کبدی حاملگی</vt:lpstr>
      <vt:lpstr>کبد چرب حاد بارداری</vt:lpstr>
      <vt:lpstr>Slide 81</vt:lpstr>
      <vt:lpstr>کبد در پره اکلامپسی و اکلامپسی </vt:lpstr>
      <vt:lpstr>هپاتیت</vt:lpstr>
      <vt:lpstr>هپاتیت A</vt:lpstr>
      <vt:lpstr>هپاتیت A و بارداری</vt:lpstr>
      <vt:lpstr>هپاتیت B</vt:lpstr>
      <vt:lpstr>هپاتیت B و بارداری</vt:lpstr>
      <vt:lpstr>هپاتیت B و C</vt:lpstr>
      <vt:lpstr>هپاتیت E و G</vt:lpstr>
      <vt:lpstr>هپاتیت مزمن</vt:lpstr>
      <vt:lpstr>هپاتیت مزمن و بارداری </vt:lpstr>
      <vt:lpstr>سیروز </vt:lpstr>
      <vt:lpstr>سیروز و بارداری</vt:lpstr>
      <vt:lpstr>واریسهای مری</vt:lpstr>
      <vt:lpstr>واریسها و بارداری</vt:lpstr>
      <vt:lpstr>دوز بیش از حد حاد استامینوفن </vt:lpstr>
      <vt:lpstr>کله لیتیاز و کله سیستیت</vt:lpstr>
      <vt:lpstr>بیماری کیسه صفرا در بارداری</vt:lpstr>
      <vt:lpstr>پانکراتیت</vt:lpstr>
      <vt:lpstr>Slide 100</vt:lpstr>
      <vt:lpstr>پانکراتیت و بارداری </vt:lpstr>
      <vt:lpstr>Slide 102</vt:lpstr>
      <vt:lpstr>آنمی</vt:lpstr>
      <vt:lpstr>Slide 104</vt:lpstr>
      <vt:lpstr>Slide 105</vt:lpstr>
      <vt:lpstr>آنمی فقر آهن </vt:lpstr>
      <vt:lpstr>Slide 107</vt:lpstr>
      <vt:lpstr>Slide 108</vt:lpstr>
      <vt:lpstr>آنمی ناشی از خونریزی حاد</vt:lpstr>
      <vt:lpstr>آنمی همراه با بیماریهای مزمن</vt:lpstr>
      <vt:lpstr>آنمی مگالوبلاستیک</vt:lpstr>
      <vt:lpstr>Slide 112</vt:lpstr>
      <vt:lpstr>Slide 113</vt:lpstr>
      <vt:lpstr>کمبود ویتامین B12</vt:lpstr>
      <vt:lpstr>آنمی همولیتیک خودایمنی</vt:lpstr>
      <vt:lpstr>Slide 116</vt:lpstr>
      <vt:lpstr>اسفروسیتوز ارثی</vt:lpstr>
      <vt:lpstr>آنمی آپلاستیک و هیپوپلاستیک</vt:lpstr>
      <vt:lpstr>آنمی آپلاستیک و بارداری</vt:lpstr>
      <vt:lpstr>هموگلوبینوپاتیهای سلول داسی </vt:lpstr>
      <vt:lpstr>Slide 121</vt:lpstr>
      <vt:lpstr>Slide 122</vt:lpstr>
      <vt:lpstr>Slide 123</vt:lpstr>
      <vt:lpstr>Slide 124</vt:lpstr>
      <vt:lpstr>Slide 125</vt:lpstr>
      <vt:lpstr>Slide 126</vt:lpstr>
      <vt:lpstr>Slide 127</vt:lpstr>
      <vt:lpstr>تالاسمیها</vt:lpstr>
      <vt:lpstr>تالاسمی آلفا</vt:lpstr>
      <vt:lpstr>Slide 130</vt:lpstr>
      <vt:lpstr>تالاسمی بتا</vt:lpstr>
      <vt:lpstr>پلی سایتمی</vt:lpstr>
      <vt:lpstr>ترومبوسیتوپنیها</vt:lpstr>
      <vt:lpstr>ترومبوسیتوپنی بارداری</vt:lpstr>
      <vt:lpstr>ترومبوسیتوپنی ارثی</vt:lpstr>
      <vt:lpstr>ITP و بارداری</vt:lpstr>
      <vt:lpstr>ترومبوسیتوز</vt:lpstr>
      <vt:lpstr>میکروآنژیوپاتیهای ترومبوتیک</vt:lpstr>
      <vt:lpstr>هموفیلیها </vt:lpstr>
      <vt:lpstr>Slide 140</vt:lpstr>
      <vt:lpstr>بیماری فون ویلبراند</vt:lpstr>
      <vt:lpstr>ترومبوفیلیها</vt:lpstr>
      <vt:lpstr>Slide 143</vt:lpstr>
      <vt:lpstr>Slide 144</vt:lpstr>
      <vt:lpstr>Slide 145</vt:lpstr>
      <vt:lpstr>بیماریهای تیروئید </vt:lpstr>
      <vt:lpstr>فیزیولوژی تیروئید</vt:lpstr>
      <vt:lpstr>هیپرتیروئیدی</vt:lpstr>
      <vt:lpstr>تیروتوکسیکوز و بارداری </vt:lpstr>
      <vt:lpstr>Slide 150</vt:lpstr>
      <vt:lpstr>تیروتوکسیکوز تحت بالینی </vt:lpstr>
      <vt:lpstr>هیپوتیروئیدی</vt:lpstr>
      <vt:lpstr>Slide 153</vt:lpstr>
      <vt:lpstr>بیماری ندولی تیروئید</vt:lpstr>
      <vt:lpstr>تیروئیدیت بعد از زایمان</vt:lpstr>
      <vt:lpstr>هیپرپاراتیروئیدی</vt:lpstr>
      <vt:lpstr>هیپرپاراتیروئیدی و بارداری</vt:lpstr>
      <vt:lpstr>هیپوپاراتیروئیدی</vt:lpstr>
      <vt:lpstr>استئوپروز بارداری</vt:lpstr>
      <vt:lpstr>اختلالات فوق کلیه</vt:lpstr>
      <vt:lpstr>فئوکروموسیتوم</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part computer</dc:creator>
  <cp:lastModifiedBy>Omid</cp:lastModifiedBy>
  <cp:revision>32</cp:revision>
  <dcterms:created xsi:type="dcterms:W3CDTF">2010-02-12T17:50:33Z</dcterms:created>
  <dcterms:modified xsi:type="dcterms:W3CDTF">2009-04-27T02:38:34Z</dcterms:modified>
</cp:coreProperties>
</file>