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85" r:id="rId15"/>
    <p:sldId id="270" r:id="rId16"/>
    <p:sldId id="271" r:id="rId17"/>
    <p:sldId id="272" r:id="rId18"/>
    <p:sldId id="273" r:id="rId19"/>
    <p:sldId id="274" r:id="rId20"/>
    <p:sldId id="276" r:id="rId21"/>
    <p:sldId id="278" r:id="rId22"/>
    <p:sldId id="279" r:id="rId23"/>
    <p:sldId id="284" r:id="rId24"/>
    <p:sldId id="281" r:id="rId25"/>
    <p:sldId id="282"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22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D50AB-E3C6-4538-A0B8-718DF11FFD06}" type="datetimeFigureOut">
              <a:rPr lang="en-US" smtClean="0"/>
              <a:t>12/26/2011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393C1-5245-4FB5-99A9-E9B8F051859E}" type="slidenum">
              <a:rPr lang="en-US" smtClean="0"/>
              <a:t>‹#›</a:t>
            </a:fld>
            <a:endParaRPr lang="en-US"/>
          </a:p>
        </p:txBody>
      </p:sp>
    </p:spTree>
    <p:extLst>
      <p:ext uri="{BB962C8B-B14F-4D97-AF65-F5344CB8AC3E}">
        <p14:creationId xmlns:p14="http://schemas.microsoft.com/office/powerpoint/2010/main" val="311622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DA9E6AA-2BAC-451F-91D3-D3AD6472DFFB}" type="datetimeFigureOut">
              <a:rPr lang="en-US" smtClean="0"/>
              <a:t>12/26/2011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34C871D-6208-4DFD-BC3E-83596770A1A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A9E6AA-2BAC-451F-91D3-D3AD6472DFFB}" type="datetimeFigureOut">
              <a:rPr lang="en-US" smtClean="0"/>
              <a:t>12/26/2011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C871D-6208-4DFD-BC3E-83596770A1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A9E6AA-2BAC-451F-91D3-D3AD6472DFFB}" type="datetimeFigureOut">
              <a:rPr lang="en-US" smtClean="0"/>
              <a:t>12/26/2011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C871D-6208-4DFD-BC3E-83596770A1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A9E6AA-2BAC-451F-91D3-D3AD6472DFFB}" type="datetimeFigureOut">
              <a:rPr lang="en-US" smtClean="0"/>
              <a:t>12/26/2011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C871D-6208-4DFD-BC3E-83596770A1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A9E6AA-2BAC-451F-91D3-D3AD6472DFFB}" type="datetimeFigureOut">
              <a:rPr lang="en-US" smtClean="0"/>
              <a:t>12/26/2011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C871D-6208-4DFD-BC3E-83596770A1A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A9E6AA-2BAC-451F-91D3-D3AD6472DFFB}" type="datetimeFigureOut">
              <a:rPr lang="en-US" smtClean="0"/>
              <a:t>12/26/2011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C871D-6208-4DFD-BC3E-83596770A1A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A9E6AA-2BAC-451F-91D3-D3AD6472DFFB}" type="datetimeFigureOut">
              <a:rPr lang="en-US" smtClean="0"/>
              <a:t>12/26/2011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C871D-6208-4DFD-BC3E-83596770A1A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A9E6AA-2BAC-451F-91D3-D3AD6472DFFB}" type="datetimeFigureOut">
              <a:rPr lang="en-US" smtClean="0"/>
              <a:t>12/26/2011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4C871D-6208-4DFD-BC3E-83596770A1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9E6AA-2BAC-451F-91D3-D3AD6472DFFB}" type="datetimeFigureOut">
              <a:rPr lang="en-US" smtClean="0"/>
              <a:t>12/26/2011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C871D-6208-4DFD-BC3E-83596770A1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A9E6AA-2BAC-451F-91D3-D3AD6472DFFB}" type="datetimeFigureOut">
              <a:rPr lang="en-US" smtClean="0"/>
              <a:t>12/26/2011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C871D-6208-4DFD-BC3E-83596770A1A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A9E6AA-2BAC-451F-91D3-D3AD6472DFFB}" type="datetimeFigureOut">
              <a:rPr lang="en-US" smtClean="0"/>
              <a:t>12/26/2011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34C871D-6208-4DFD-BC3E-83596770A1A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DA9E6AA-2BAC-451F-91D3-D3AD6472DFFB}" type="datetimeFigureOut">
              <a:rPr lang="en-US" smtClean="0"/>
              <a:t>12/26/2011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4C871D-6208-4DFD-BC3E-83596770A1A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06771" y="2024171"/>
            <a:ext cx="2286000" cy="646331"/>
          </a:xfrm>
          <a:prstGeom prst="rect">
            <a:avLst/>
          </a:prstGeom>
          <a:noFill/>
        </p:spPr>
        <p:txBody>
          <a:bodyPr wrap="square" rtlCol="0">
            <a:spAutoFit/>
          </a:bodyPr>
          <a:lstStyle/>
          <a:p>
            <a:r>
              <a:rPr lang="fa-IR" sz="3600" dirty="0" smtClean="0">
                <a:cs typeface="B Elham" pitchFamily="2" charset="-78"/>
              </a:rPr>
              <a:t>موضوع:</a:t>
            </a:r>
            <a:endParaRPr lang="en-US" sz="3600" dirty="0">
              <a:cs typeface="B Elham" pitchFamily="2" charset="-78"/>
            </a:endParaRPr>
          </a:p>
        </p:txBody>
      </p:sp>
      <p:sp>
        <p:nvSpPr>
          <p:cNvPr id="7" name="TextBox 6"/>
          <p:cNvSpPr txBox="1"/>
          <p:nvPr/>
        </p:nvSpPr>
        <p:spPr>
          <a:xfrm>
            <a:off x="6706771" y="1055762"/>
            <a:ext cx="2223654" cy="646331"/>
          </a:xfrm>
          <a:prstGeom prst="rect">
            <a:avLst/>
          </a:prstGeom>
          <a:noFill/>
        </p:spPr>
        <p:txBody>
          <a:bodyPr wrap="square" rtlCol="0">
            <a:spAutoFit/>
          </a:bodyPr>
          <a:lstStyle/>
          <a:p>
            <a:r>
              <a:rPr lang="fa-IR" sz="3600" dirty="0" smtClean="0">
                <a:cs typeface="B Elham" pitchFamily="2" charset="-78"/>
              </a:rPr>
              <a:t>عنوان:</a:t>
            </a:r>
            <a:endParaRPr lang="en-US" sz="3600" dirty="0">
              <a:cs typeface="B Elham" pitchFamily="2" charset="-78"/>
            </a:endParaRPr>
          </a:p>
        </p:txBody>
      </p:sp>
      <p:sp>
        <p:nvSpPr>
          <p:cNvPr id="10" name="TextBox 9"/>
          <p:cNvSpPr txBox="1"/>
          <p:nvPr/>
        </p:nvSpPr>
        <p:spPr>
          <a:xfrm>
            <a:off x="6654817" y="4995972"/>
            <a:ext cx="2265216" cy="646331"/>
          </a:xfrm>
          <a:prstGeom prst="rect">
            <a:avLst/>
          </a:prstGeom>
          <a:noFill/>
        </p:spPr>
        <p:txBody>
          <a:bodyPr wrap="square" rtlCol="0">
            <a:spAutoFit/>
          </a:bodyPr>
          <a:lstStyle/>
          <a:p>
            <a:r>
              <a:rPr lang="fa-IR" sz="3600" dirty="0" smtClean="0">
                <a:cs typeface="B Elham" pitchFamily="2" charset="-78"/>
              </a:rPr>
              <a:t>دانشگاه:</a:t>
            </a:r>
            <a:endParaRPr lang="en-US" sz="3600" dirty="0">
              <a:cs typeface="B Elham" pitchFamily="2" charset="-78"/>
            </a:endParaRPr>
          </a:p>
        </p:txBody>
      </p:sp>
      <p:sp>
        <p:nvSpPr>
          <p:cNvPr id="11" name="TextBox 10"/>
          <p:cNvSpPr txBox="1"/>
          <p:nvPr/>
        </p:nvSpPr>
        <p:spPr>
          <a:xfrm>
            <a:off x="1514780" y="1183105"/>
            <a:ext cx="3553691" cy="523220"/>
          </a:xfrm>
          <a:prstGeom prst="rect">
            <a:avLst/>
          </a:prstGeom>
          <a:noFill/>
        </p:spPr>
        <p:txBody>
          <a:bodyPr wrap="square" rtlCol="0">
            <a:spAutoFit/>
          </a:bodyPr>
          <a:lstStyle/>
          <a:p>
            <a:r>
              <a:rPr lang="fa-IR" sz="2800" b="1" dirty="0" smtClean="0">
                <a:cs typeface="B Nasim" pitchFamily="2" charset="-78"/>
              </a:rPr>
              <a:t>پروژه تاریخ معماری</a:t>
            </a:r>
            <a:endParaRPr lang="en-US" sz="2800" b="1" dirty="0">
              <a:cs typeface="B Nasim" pitchFamily="2" charset="-78"/>
            </a:endParaRPr>
          </a:p>
        </p:txBody>
      </p:sp>
      <p:sp>
        <p:nvSpPr>
          <p:cNvPr id="12" name="TextBox 11"/>
          <p:cNvSpPr txBox="1"/>
          <p:nvPr/>
        </p:nvSpPr>
        <p:spPr>
          <a:xfrm>
            <a:off x="1937344" y="2215580"/>
            <a:ext cx="3515591" cy="461665"/>
          </a:xfrm>
          <a:prstGeom prst="rect">
            <a:avLst/>
          </a:prstGeom>
          <a:noFill/>
        </p:spPr>
        <p:txBody>
          <a:bodyPr wrap="square" rtlCol="0">
            <a:spAutoFit/>
          </a:bodyPr>
          <a:lstStyle/>
          <a:p>
            <a:r>
              <a:rPr lang="fa-IR" sz="2400" b="1" dirty="0" smtClean="0">
                <a:cs typeface="B Nasim" pitchFamily="2" charset="-78"/>
              </a:rPr>
              <a:t>تاریخچه هخامنشیان</a:t>
            </a:r>
            <a:endParaRPr lang="en-US" sz="2400" b="1" dirty="0">
              <a:cs typeface="B Nasim" pitchFamily="2" charset="-78"/>
            </a:endParaRPr>
          </a:p>
        </p:txBody>
      </p:sp>
      <p:sp>
        <p:nvSpPr>
          <p:cNvPr id="13" name="TextBox 12"/>
          <p:cNvSpPr txBox="1"/>
          <p:nvPr/>
        </p:nvSpPr>
        <p:spPr>
          <a:xfrm>
            <a:off x="2848280" y="3298285"/>
            <a:ext cx="2650124" cy="461665"/>
          </a:xfrm>
          <a:prstGeom prst="rect">
            <a:avLst/>
          </a:prstGeom>
          <a:noFill/>
        </p:spPr>
        <p:txBody>
          <a:bodyPr wrap="square" rtlCol="0">
            <a:spAutoFit/>
          </a:bodyPr>
          <a:lstStyle/>
          <a:p>
            <a:r>
              <a:rPr lang="fa-IR" sz="2400" b="1" dirty="0" smtClean="0">
                <a:cs typeface="B Nasim" pitchFamily="2" charset="-78"/>
              </a:rPr>
              <a:t>استاد عبدالهی</a:t>
            </a:r>
            <a:endParaRPr lang="en-US" sz="2400" b="1" dirty="0">
              <a:cs typeface="B Nasim" pitchFamily="2" charset="-78"/>
            </a:endParaRPr>
          </a:p>
        </p:txBody>
      </p:sp>
      <p:sp>
        <p:nvSpPr>
          <p:cNvPr id="14" name="TextBox 13"/>
          <p:cNvSpPr txBox="1"/>
          <p:nvPr/>
        </p:nvSpPr>
        <p:spPr>
          <a:xfrm>
            <a:off x="3416101" y="4172575"/>
            <a:ext cx="1887898" cy="461665"/>
          </a:xfrm>
          <a:prstGeom prst="rect">
            <a:avLst/>
          </a:prstGeom>
          <a:noFill/>
        </p:spPr>
        <p:txBody>
          <a:bodyPr wrap="square" rtlCol="0">
            <a:spAutoFit/>
          </a:bodyPr>
          <a:lstStyle/>
          <a:p>
            <a:r>
              <a:rPr lang="fa-IR" sz="2400" b="1" dirty="0" smtClean="0">
                <a:cs typeface="B Nasim" pitchFamily="2" charset="-78"/>
              </a:rPr>
              <a:t>بهمن نقال</a:t>
            </a:r>
            <a:endParaRPr lang="en-US" sz="2400" b="1" dirty="0">
              <a:cs typeface="B Nasim" pitchFamily="2" charset="-78"/>
            </a:endParaRPr>
          </a:p>
        </p:txBody>
      </p:sp>
      <p:sp>
        <p:nvSpPr>
          <p:cNvPr id="15" name="TextBox 14"/>
          <p:cNvSpPr txBox="1"/>
          <p:nvPr/>
        </p:nvSpPr>
        <p:spPr>
          <a:xfrm>
            <a:off x="295580" y="5046186"/>
            <a:ext cx="5105400" cy="461665"/>
          </a:xfrm>
          <a:prstGeom prst="rect">
            <a:avLst/>
          </a:prstGeom>
          <a:noFill/>
        </p:spPr>
        <p:txBody>
          <a:bodyPr wrap="square" rtlCol="0">
            <a:spAutoFit/>
          </a:bodyPr>
          <a:lstStyle/>
          <a:p>
            <a:r>
              <a:rPr lang="fa-IR" sz="2400" b="1" dirty="0" smtClean="0">
                <a:cs typeface="B Nasim" pitchFamily="2" charset="-78"/>
              </a:rPr>
              <a:t>دانشگاه جامع علمی کاربردی بوکان</a:t>
            </a:r>
            <a:endParaRPr lang="en-US" sz="2400" b="1" dirty="0">
              <a:cs typeface="B Nasim" pitchFamily="2" charset="-78"/>
            </a:endParaRPr>
          </a:p>
        </p:txBody>
      </p:sp>
      <p:sp>
        <p:nvSpPr>
          <p:cNvPr id="16" name="TextBox 15"/>
          <p:cNvSpPr txBox="1"/>
          <p:nvPr/>
        </p:nvSpPr>
        <p:spPr>
          <a:xfrm>
            <a:off x="6736876" y="2946951"/>
            <a:ext cx="2112817" cy="646331"/>
          </a:xfrm>
          <a:prstGeom prst="rect">
            <a:avLst/>
          </a:prstGeom>
          <a:noFill/>
        </p:spPr>
        <p:txBody>
          <a:bodyPr wrap="square" rtlCol="0">
            <a:spAutoFit/>
          </a:bodyPr>
          <a:lstStyle/>
          <a:p>
            <a:r>
              <a:rPr lang="fa-IR" sz="3600" dirty="0" smtClean="0">
                <a:cs typeface="B Elham" pitchFamily="2" charset="-78"/>
              </a:rPr>
              <a:t>نام استاد:</a:t>
            </a:r>
            <a:endParaRPr lang="en-US" sz="3600" dirty="0">
              <a:cs typeface="B Elham" pitchFamily="2" charset="-78"/>
            </a:endParaRPr>
          </a:p>
        </p:txBody>
      </p:sp>
      <p:sp>
        <p:nvSpPr>
          <p:cNvPr id="17" name="TextBox 16"/>
          <p:cNvSpPr txBox="1"/>
          <p:nvPr/>
        </p:nvSpPr>
        <p:spPr>
          <a:xfrm>
            <a:off x="6654817" y="3987859"/>
            <a:ext cx="2265217" cy="646331"/>
          </a:xfrm>
          <a:prstGeom prst="rect">
            <a:avLst/>
          </a:prstGeom>
          <a:noFill/>
        </p:spPr>
        <p:txBody>
          <a:bodyPr wrap="square" rtlCol="0">
            <a:spAutoFit/>
          </a:bodyPr>
          <a:lstStyle/>
          <a:p>
            <a:r>
              <a:rPr lang="fa-IR" sz="3600" dirty="0" smtClean="0">
                <a:cs typeface="B Elham" pitchFamily="2" charset="-78"/>
              </a:rPr>
              <a:t>نام دانشجو:</a:t>
            </a:r>
            <a:endParaRPr lang="en-US" sz="3600" dirty="0">
              <a:cs typeface="B Elham" pitchFamily="2" charset="-78"/>
            </a:endParaRPr>
          </a:p>
        </p:txBody>
      </p:sp>
      <p:sp>
        <p:nvSpPr>
          <p:cNvPr id="2" name="TextBox 1"/>
          <p:cNvSpPr txBox="1"/>
          <p:nvPr/>
        </p:nvSpPr>
        <p:spPr>
          <a:xfrm>
            <a:off x="2514600" y="59720"/>
            <a:ext cx="4953000" cy="830997"/>
          </a:xfrm>
          <a:prstGeom prst="rect">
            <a:avLst/>
          </a:prstGeom>
          <a:noFill/>
        </p:spPr>
        <p:txBody>
          <a:bodyPr wrap="square" rtlCol="0">
            <a:spAutoFit/>
          </a:bodyPr>
          <a:lstStyle/>
          <a:p>
            <a:r>
              <a:rPr lang="fa-IR" sz="4800" b="1" dirty="0" smtClean="0">
                <a:cs typeface="B Davat" pitchFamily="2" charset="-78"/>
              </a:rPr>
              <a:t>بسم الله الرحمن الرحیم</a:t>
            </a:r>
            <a:endParaRPr lang="en-US" sz="4800" b="1" dirty="0">
              <a:cs typeface="B Davat" pitchFamily="2" charset="-78"/>
            </a:endParaRPr>
          </a:p>
        </p:txBody>
      </p:sp>
    </p:spTree>
    <p:extLst>
      <p:ext uri="{BB962C8B-B14F-4D97-AF65-F5344CB8AC3E}">
        <p14:creationId xmlns:p14="http://schemas.microsoft.com/office/powerpoint/2010/main" val="25302128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2" grpId="0"/>
      <p:bldP spid="13" grpId="0"/>
      <p:bldP spid="14" grpId="0"/>
      <p:bldP spid="15" grpId="0"/>
      <p:bldP spid="16" grpId="0"/>
      <p:bldP spid="1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610600" cy="1200329"/>
          </a:xfrm>
          <a:prstGeom prst="rect">
            <a:avLst/>
          </a:prstGeom>
          <a:noFill/>
        </p:spPr>
        <p:txBody>
          <a:bodyPr wrap="square" rtlCol="0">
            <a:spAutoFit/>
          </a:bodyPr>
          <a:lstStyle/>
          <a:p>
            <a:pPr algn="r"/>
            <a:r>
              <a:rPr lang="fa-IR" sz="2400" dirty="0" smtClean="0">
                <a:cs typeface="B Elham" pitchFamily="2" charset="-78"/>
              </a:rPr>
              <a:t>کمبوجیه در راه بازگشت به ایران در سال522پ.م در نزدیکی شامات در می گذرد ومزار او هم در جایی است که آن را زندان سلیمان می خوانند که در پاسارگاد واقع شده است.</a:t>
            </a:r>
          </a:p>
          <a:p>
            <a:pPr algn="r"/>
            <a:r>
              <a:rPr lang="fa-IR" sz="2400" dirty="0" smtClean="0">
                <a:cs typeface="B Elham" pitchFamily="2" charset="-78"/>
              </a:rPr>
              <a:t>مرگ کمبوجیه هم مانند مرگ پدرش در هاله ای از افسانه قرار دارد.</a:t>
            </a:r>
            <a:endParaRPr lang="en-US" sz="2400" dirty="0">
              <a:cs typeface="B Elham" pitchFamily="2" charset="-78"/>
            </a:endParaRPr>
          </a:p>
        </p:txBody>
      </p:sp>
      <p:pic>
        <p:nvPicPr>
          <p:cNvPr id="1026" name="Picture 2" descr="K:\Images\ca010000-1022-2000-0000-000000000020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34123"/>
            <a:ext cx="3792415" cy="5056553"/>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0800000">
            <a:off x="4267200" y="3962400"/>
            <a:ext cx="2209800"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6629400" y="3953392"/>
            <a:ext cx="2057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800" dirty="0" smtClean="0"/>
              <a:t>زندان سلیمان</a:t>
            </a:r>
            <a:endParaRPr lang="en-US" sz="2800" dirty="0"/>
          </a:p>
        </p:txBody>
      </p:sp>
    </p:spTree>
    <p:extLst>
      <p:ext uri="{BB962C8B-B14F-4D97-AF65-F5344CB8AC3E}">
        <p14:creationId xmlns:p14="http://schemas.microsoft.com/office/powerpoint/2010/main" val="427926994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8400" y="152400"/>
            <a:ext cx="2743200" cy="707886"/>
          </a:xfrm>
          <a:prstGeom prst="rect">
            <a:avLst/>
          </a:prstGeom>
          <a:noFill/>
        </p:spPr>
        <p:txBody>
          <a:bodyPr wrap="square" rtlCol="0">
            <a:spAutoFit/>
          </a:bodyPr>
          <a:lstStyle/>
          <a:p>
            <a:pPr algn="r"/>
            <a:r>
              <a:rPr lang="fa-IR" sz="4000" b="1" dirty="0" smtClean="0"/>
              <a:t>2)کمبوجیه:</a:t>
            </a:r>
            <a:endParaRPr lang="en-US" sz="4000" b="1" dirty="0"/>
          </a:p>
        </p:txBody>
      </p:sp>
      <p:sp>
        <p:nvSpPr>
          <p:cNvPr id="5" name="TextBox 4"/>
          <p:cNvSpPr txBox="1"/>
          <p:nvPr/>
        </p:nvSpPr>
        <p:spPr>
          <a:xfrm>
            <a:off x="0" y="1066800"/>
            <a:ext cx="9144000" cy="4401205"/>
          </a:xfrm>
          <a:prstGeom prst="rect">
            <a:avLst/>
          </a:prstGeom>
          <a:noFill/>
        </p:spPr>
        <p:txBody>
          <a:bodyPr wrap="square" rtlCol="0">
            <a:spAutoFit/>
          </a:bodyPr>
          <a:lstStyle/>
          <a:p>
            <a:pPr algn="r"/>
            <a:r>
              <a:rPr lang="fa-IR" sz="2800" dirty="0" smtClean="0">
                <a:cs typeface="B Elham" pitchFamily="2" charset="-78"/>
              </a:rPr>
              <a:t>کمبوجیه پسر ارشد کوروش بوده،هروردوت مادر او را کاسان دان دختر فرنس پس دانسته است ودر هست سال آخر سلطنت پدر،با وی شرکت و عنوان پادشاه بابل را داشت.</a:t>
            </a:r>
          </a:p>
          <a:p>
            <a:pPr algn="r"/>
            <a:r>
              <a:rPr lang="fa-IR" sz="2800" dirty="0" smtClean="0">
                <a:cs typeface="B Elham" pitchFamily="2" charset="-78"/>
              </a:rPr>
              <a:t>مقدمات لشکرکشی به مصر که در زمان کوروش آغاز شده بود در دوران حکومت کمبوجیه جامه عمل پوشانید ودر سال 525قبل از میلاد جامه عمل پوشانید.</a:t>
            </a:r>
          </a:p>
          <a:p>
            <a:pPr algn="r"/>
            <a:r>
              <a:rPr lang="fa-IR" sz="2800" dirty="0" smtClean="0">
                <a:cs typeface="B Elham" pitchFamily="2" charset="-78"/>
              </a:rPr>
              <a:t>پس از درگذشت کوروش بزرگ،کمبوجیه از مرگ فرعون آمازیس نهایت بهره را برد وبر فرزند وجانشین او پسامتیک سوم حمله برد و او را شکست داد.</a:t>
            </a:r>
          </a:p>
          <a:p>
            <a:pPr algn="r"/>
            <a:r>
              <a:rPr lang="fa-IR" sz="2800" dirty="0" smtClean="0">
                <a:cs typeface="B Elham" pitchFamily="2" charset="-78"/>
              </a:rPr>
              <a:t>کمبوجیه در این نبرد(نبرد با مصر)،یک نوآوری بزرگ را انجام داد و آن هم بنیان نهادن نیروی دریایی ایران بود.</a:t>
            </a:r>
            <a:endParaRPr lang="en-US" sz="2800" dirty="0">
              <a:cs typeface="B Elham" pitchFamily="2" charset="-78"/>
            </a:endParaRPr>
          </a:p>
        </p:txBody>
      </p:sp>
    </p:spTree>
    <p:extLst>
      <p:ext uri="{BB962C8B-B14F-4D97-AF65-F5344CB8AC3E}">
        <p14:creationId xmlns:p14="http://schemas.microsoft.com/office/powerpoint/2010/main" val="40622719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91400" y="-1"/>
            <a:ext cx="1752600" cy="646331"/>
          </a:xfrm>
          <a:prstGeom prst="rect">
            <a:avLst/>
          </a:prstGeom>
          <a:noFill/>
        </p:spPr>
        <p:txBody>
          <a:bodyPr wrap="square" rtlCol="0">
            <a:spAutoFit/>
          </a:bodyPr>
          <a:lstStyle/>
          <a:p>
            <a:pPr algn="r"/>
            <a:r>
              <a:rPr lang="fa-IR" sz="3600" b="1" dirty="0" smtClean="0"/>
              <a:t>3)بردیا:</a:t>
            </a:r>
            <a:endParaRPr lang="en-US" sz="3600" b="1" dirty="0"/>
          </a:p>
        </p:txBody>
      </p:sp>
      <p:sp>
        <p:nvSpPr>
          <p:cNvPr id="5" name="TextBox 4"/>
          <p:cNvSpPr txBox="1"/>
          <p:nvPr/>
        </p:nvSpPr>
        <p:spPr>
          <a:xfrm>
            <a:off x="250874" y="838200"/>
            <a:ext cx="8915400" cy="2246769"/>
          </a:xfrm>
          <a:prstGeom prst="rect">
            <a:avLst/>
          </a:prstGeom>
          <a:noFill/>
        </p:spPr>
        <p:txBody>
          <a:bodyPr wrap="square" rtlCol="0">
            <a:spAutoFit/>
          </a:bodyPr>
          <a:lstStyle/>
          <a:p>
            <a:pPr algn="r"/>
            <a:r>
              <a:rPr lang="fa-IR" sz="2000" dirty="0" smtClean="0">
                <a:cs typeface="B Elham" pitchFamily="2" charset="-78"/>
              </a:rPr>
              <a:t>بردیا طبق تاریخی که روایت شده است به دستور کمبوجیه کشته شده است،تا در غیاب کمبوجیه کودتا نکند وحکومت تنها ازان خود کمبوجیه باشد.</a:t>
            </a:r>
          </a:p>
          <a:p>
            <a:pPr algn="r"/>
            <a:r>
              <a:rPr lang="fa-IR" sz="2000" dirty="0" smtClean="0">
                <a:cs typeface="B Elham" pitchFamily="2" charset="-78"/>
              </a:rPr>
              <a:t>ولی فردی مادی به نام گیوماتا به شوند شباهت ظاهری اش با بردیادر پارس اعلام پادشاهی می کند.کمبوجیه با شنیدن این خبر به خشم آمده وعزم دیار پارس می کند،تا غاصب را به سزای عملش برساند.</a:t>
            </a:r>
          </a:p>
          <a:p>
            <a:pPr algn="r"/>
            <a:r>
              <a:rPr lang="fa-IR" sz="2000" dirty="0" smtClean="0">
                <a:cs typeface="B Elham" pitchFamily="2" charset="-78"/>
              </a:rPr>
              <a:t>در تاریخ فرد غاصب گیوماتا معرفی شده است ولی شواهدی هم است که می گوید فرد غاصب همان بردیا بوده است.</a:t>
            </a:r>
          </a:p>
          <a:p>
            <a:pPr algn="r"/>
            <a:r>
              <a:rPr lang="fa-IR" sz="2000" dirty="0" smtClean="0">
                <a:cs typeface="B Elham" pitchFamily="2" charset="-78"/>
              </a:rPr>
              <a:t>اما از سوی دیگر ما با کتیبه بیستون روبه رو هستیم که غاصب را گیوماته معرفی کرده است.</a:t>
            </a:r>
          </a:p>
        </p:txBody>
      </p:sp>
      <p:pic>
        <p:nvPicPr>
          <p:cNvPr id="1026" name="Picture 2" descr="H:\D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31" y="3084969"/>
            <a:ext cx="5715000" cy="356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7428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48399" y="181763"/>
            <a:ext cx="2868637" cy="584775"/>
          </a:xfrm>
          <a:prstGeom prst="rect">
            <a:avLst/>
          </a:prstGeom>
          <a:noFill/>
        </p:spPr>
        <p:txBody>
          <a:bodyPr wrap="square" rtlCol="0">
            <a:spAutoFit/>
          </a:bodyPr>
          <a:lstStyle/>
          <a:p>
            <a:pPr algn="r"/>
            <a:r>
              <a:rPr lang="fa-IR" sz="3200" b="1" dirty="0" smtClean="0"/>
              <a:t>4)داریوش بزرگ:</a:t>
            </a:r>
            <a:endParaRPr lang="en-US" sz="3200" b="1" dirty="0"/>
          </a:p>
        </p:txBody>
      </p:sp>
      <p:sp>
        <p:nvSpPr>
          <p:cNvPr id="6" name="TextBox 5"/>
          <p:cNvSpPr txBox="1"/>
          <p:nvPr/>
        </p:nvSpPr>
        <p:spPr>
          <a:xfrm>
            <a:off x="0" y="990600"/>
            <a:ext cx="9117036" cy="3970318"/>
          </a:xfrm>
          <a:prstGeom prst="rect">
            <a:avLst/>
          </a:prstGeom>
          <a:noFill/>
        </p:spPr>
        <p:txBody>
          <a:bodyPr wrap="square" rtlCol="0">
            <a:spAutoFit/>
          </a:bodyPr>
          <a:lstStyle/>
          <a:p>
            <a:pPr algn="r"/>
            <a:r>
              <a:rPr lang="fa-IR" sz="2800" dirty="0" smtClean="0">
                <a:cs typeface="B Elham" pitchFamily="2" charset="-78"/>
              </a:rPr>
              <a:t>داریوش بزرگ سومین فرمانروای دولت جهانی هخامنش بود،که پس از برافکندن فتنه گیوماتا(غاصب تاج و تخت)،با سازماندهی استوار حکومت مرکزی بر استان های کشور را تحکیم کرد،سکه زد،اوزان و مقادیر را  معین کردوراهها ساخت وکشاورزی وبازرگانی را تشویق کرد.وسپاه دایمی معروف به ((</a:t>
            </a:r>
            <a:r>
              <a:rPr lang="fa-IR" sz="2800" u="sng" dirty="0" smtClean="0">
                <a:solidFill>
                  <a:srgbClr val="C00000"/>
                </a:solidFill>
                <a:cs typeface="B Elham" pitchFamily="2" charset="-78"/>
              </a:rPr>
              <a:t>جاودان</a:t>
            </a:r>
            <a:r>
              <a:rPr lang="fa-IR" sz="2800" dirty="0" smtClean="0">
                <a:cs typeface="B Elham" pitchFamily="2" charset="-78"/>
              </a:rPr>
              <a:t>))ترتیب دادو دانش و هنر را خریدار شد و  برای ساختن جامعه ای منظم و قانونمندوهنرپذیرومبتنی بر عدالت اجتماعی و احترام به فرهنگ وعقاید اقوام کوشید.</a:t>
            </a:r>
          </a:p>
          <a:p>
            <a:pPr algn="r"/>
            <a:r>
              <a:rPr lang="fa-IR" sz="2800" dirty="0" smtClean="0">
                <a:cs typeface="B Elham" pitchFamily="2" charset="-78"/>
              </a:rPr>
              <a:t>به علاوه به علاوه بناهای زیبا و استوار ساخت که از همه مهمتر کاخ های شوش و تخت جمشید بودند...</a:t>
            </a:r>
          </a:p>
        </p:txBody>
      </p:sp>
    </p:spTree>
    <p:extLst>
      <p:ext uri="{BB962C8B-B14F-4D97-AF65-F5344CB8AC3E}">
        <p14:creationId xmlns:p14="http://schemas.microsoft.com/office/powerpoint/2010/main" val="18107765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پروژه\bahman\New Folder (2)\persepolis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95"/>
            <a:ext cx="3619500" cy="44386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پروژه\bahman\New Folder (2)\2766d_2sadeh-ga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534" y="2438400"/>
            <a:ext cx="5365102"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4610501"/>
            <a:ext cx="23622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800" b="1" dirty="0" smtClean="0">
                <a:cs typeface="B Elham" pitchFamily="2" charset="-78"/>
              </a:rPr>
              <a:t>پلان تخت جمشید</a:t>
            </a:r>
            <a:endParaRPr lang="en-US" sz="2800" b="1" dirty="0">
              <a:cs typeface="B Elham" pitchFamily="2" charset="-78"/>
            </a:endParaRPr>
          </a:p>
        </p:txBody>
      </p:sp>
      <p:sp>
        <p:nvSpPr>
          <p:cNvPr id="5" name="TextBox 4"/>
          <p:cNvSpPr txBox="1"/>
          <p:nvPr/>
        </p:nvSpPr>
        <p:spPr>
          <a:xfrm>
            <a:off x="4114800" y="6096000"/>
            <a:ext cx="44958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800" b="1" dirty="0" smtClean="0">
                <a:cs typeface="B Elham" pitchFamily="2" charset="-78"/>
              </a:rPr>
              <a:t>محوطه تاریخی تخت جمشید         </a:t>
            </a:r>
            <a:endParaRPr lang="en-US" sz="2800" b="1" dirty="0">
              <a:cs typeface="B Elham" pitchFamily="2" charset="-78"/>
            </a:endParaRPr>
          </a:p>
        </p:txBody>
      </p:sp>
    </p:spTree>
    <p:extLst>
      <p:ext uri="{BB962C8B-B14F-4D97-AF65-F5344CB8AC3E}">
        <p14:creationId xmlns:p14="http://schemas.microsoft.com/office/powerpoint/2010/main" val="29033909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randombar(horizontal)">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پروژه\bahman\New Folder (2)\26678075688721851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6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پروژه\bahman\New Folder (2)\70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37061"/>
            <a:ext cx="4657969" cy="3291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114800"/>
            <a:ext cx="38862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400" b="1" dirty="0" smtClean="0"/>
              <a:t>تصویری بازسازی شده تخت جمشید</a:t>
            </a:r>
            <a:endParaRPr lang="en-US" sz="2400" b="1" dirty="0"/>
          </a:p>
        </p:txBody>
      </p:sp>
      <p:sp>
        <p:nvSpPr>
          <p:cNvPr id="5" name="TextBox 4"/>
          <p:cNvSpPr txBox="1"/>
          <p:nvPr/>
        </p:nvSpPr>
        <p:spPr>
          <a:xfrm>
            <a:off x="252046" y="5641032"/>
            <a:ext cx="41148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400" b="1" dirty="0" smtClean="0">
                <a:cs typeface="B Elham" pitchFamily="2" charset="-78"/>
              </a:rPr>
              <a:t>دروازه ورودی معروف به دروازه ملل</a:t>
            </a:r>
            <a:endParaRPr lang="en-US" sz="2400" b="1" dirty="0">
              <a:cs typeface="B Elham" pitchFamily="2" charset="-78"/>
            </a:endParaRPr>
          </a:p>
        </p:txBody>
      </p:sp>
    </p:spTree>
    <p:extLst>
      <p:ext uri="{BB962C8B-B14F-4D97-AF65-F5344CB8AC3E}">
        <p14:creationId xmlns:p14="http://schemas.microsoft.com/office/powerpoint/2010/main" val="17270190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538" y="146065"/>
            <a:ext cx="9372600" cy="954107"/>
          </a:xfrm>
          <a:prstGeom prst="rect">
            <a:avLst/>
          </a:prstGeom>
          <a:noFill/>
        </p:spPr>
        <p:txBody>
          <a:bodyPr wrap="square" rtlCol="0">
            <a:spAutoFit/>
          </a:bodyPr>
          <a:lstStyle/>
          <a:p>
            <a:pPr algn="r"/>
            <a:r>
              <a:rPr lang="fa-IR" sz="2800" b="1" dirty="0" smtClean="0">
                <a:cs typeface="B Elham" pitchFamily="2" charset="-78"/>
              </a:rPr>
              <a:t>همچنین بزرگترین ومهمترین کتیبه ایران قدیم را به سینه کوه بیستون به یادگار گذاشت.</a:t>
            </a:r>
            <a:endParaRPr lang="en-US" sz="2800" b="1" dirty="0">
              <a:cs typeface="B Elham" pitchFamily="2" charset="-78"/>
            </a:endParaRPr>
          </a:p>
        </p:txBody>
      </p:sp>
      <p:pic>
        <p:nvPicPr>
          <p:cNvPr id="1026" name="Picture 2" descr="H:\ds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29136"/>
            <a:ext cx="7696201" cy="539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107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265" y="48065"/>
            <a:ext cx="8686800" cy="1015663"/>
          </a:xfrm>
          <a:prstGeom prst="rect">
            <a:avLst/>
          </a:prstGeom>
          <a:noFill/>
        </p:spPr>
        <p:txBody>
          <a:bodyPr wrap="square" rtlCol="0">
            <a:spAutoFit/>
          </a:bodyPr>
          <a:lstStyle/>
          <a:p>
            <a:pPr algn="r"/>
            <a:r>
              <a:rPr lang="fa-IR" sz="2000" dirty="0" smtClean="0">
                <a:cs typeface="B Elham" pitchFamily="2" charset="-78"/>
              </a:rPr>
              <a:t>داریوش قبل از عزیمت به مصر خشایارشاه را که از آتوسا دختر کوروش بود به ولیعهدی انتخاب کردوبه تدارک لشکرکشی به مصر مشغول بود که در سال 486پ.م بعد از36سال سلطنت درگذشت.</a:t>
            </a:r>
          </a:p>
          <a:p>
            <a:pPr algn="r"/>
            <a:r>
              <a:rPr lang="fa-IR" sz="2000" dirty="0" smtClean="0">
                <a:cs typeface="B Elham" pitchFamily="2" charset="-78"/>
              </a:rPr>
              <a:t>آرامگاه او در نقش رستم است.</a:t>
            </a:r>
            <a:endParaRPr lang="en-US" sz="2000" dirty="0">
              <a:cs typeface="B Elham" pitchFamily="2" charset="-78"/>
            </a:endParaRPr>
          </a:p>
        </p:txBody>
      </p:sp>
      <p:pic>
        <p:nvPicPr>
          <p:cNvPr id="2050" name="Picture 2" descr="H:\057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732" y="1102707"/>
            <a:ext cx="3810000" cy="5067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5562600"/>
            <a:ext cx="37338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400" b="1" dirty="0" smtClean="0">
                <a:cs typeface="B Elham" pitchFamily="2" charset="-78"/>
              </a:rPr>
              <a:t>نقش رستم آرامگاه شاهان پارسی</a:t>
            </a:r>
            <a:endParaRPr lang="en-US" sz="2400" b="1" dirty="0">
              <a:cs typeface="B Elham" pitchFamily="2" charset="-78"/>
            </a:endParaRPr>
          </a:p>
        </p:txBody>
      </p:sp>
      <p:sp>
        <p:nvSpPr>
          <p:cNvPr id="8" name="TextBox 7"/>
          <p:cNvSpPr txBox="1"/>
          <p:nvPr/>
        </p:nvSpPr>
        <p:spPr>
          <a:xfrm>
            <a:off x="5215597" y="6177989"/>
            <a:ext cx="32766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400" b="1" dirty="0" smtClean="0">
                <a:cs typeface="B Elham" pitchFamily="2" charset="-78"/>
              </a:rPr>
              <a:t>آرامگاه داریوش بزرگ        </a:t>
            </a:r>
            <a:endParaRPr lang="en-US" sz="2400" b="1" dirty="0">
              <a:cs typeface="B Elham" pitchFamily="2" charset="-78"/>
            </a:endParaRPr>
          </a:p>
        </p:txBody>
      </p:sp>
      <p:pic>
        <p:nvPicPr>
          <p:cNvPr id="11" name="Picture 2" descr="H:\پروژه\bahman\New folder\اطلاعات ودانستنیهای کامل ایران وجهان_files\naghsherost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65" y="1159423"/>
            <a:ext cx="47572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5028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randombar(horizontal)">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81800" y="5655"/>
            <a:ext cx="2400300" cy="584775"/>
          </a:xfrm>
          <a:prstGeom prst="rect">
            <a:avLst/>
          </a:prstGeom>
          <a:noFill/>
        </p:spPr>
        <p:txBody>
          <a:bodyPr wrap="square" rtlCol="0">
            <a:spAutoFit/>
          </a:bodyPr>
          <a:lstStyle/>
          <a:p>
            <a:pPr algn="r"/>
            <a:r>
              <a:rPr lang="fa-IR" sz="3200" b="1" dirty="0" smtClean="0"/>
              <a:t>5)خشایار شاه:</a:t>
            </a:r>
            <a:endParaRPr lang="en-US" sz="3200" b="1" dirty="0"/>
          </a:p>
        </p:txBody>
      </p:sp>
      <p:sp>
        <p:nvSpPr>
          <p:cNvPr id="5" name="TextBox 4"/>
          <p:cNvSpPr txBox="1"/>
          <p:nvPr/>
        </p:nvSpPr>
        <p:spPr>
          <a:xfrm>
            <a:off x="152400" y="838200"/>
            <a:ext cx="8763000" cy="1938992"/>
          </a:xfrm>
          <a:prstGeom prst="rect">
            <a:avLst/>
          </a:prstGeom>
          <a:noFill/>
        </p:spPr>
        <p:txBody>
          <a:bodyPr wrap="square" rtlCol="0">
            <a:spAutoFit/>
          </a:bodyPr>
          <a:lstStyle/>
          <a:p>
            <a:pPr algn="r"/>
            <a:r>
              <a:rPr lang="fa-IR" sz="2000" dirty="0" smtClean="0">
                <a:cs typeface="B Elham" pitchFamily="2" charset="-78"/>
              </a:rPr>
              <a:t>خشایار شاه پسروجانشین داریوش بزرگ از سوی مادر نواده کوروش بزرگ بودواز سال486تا466پ.م پادشاهی کرد بخاطر جنگ با یونانیان که به کشور او دست درازی کرده بودند،مشهور شده است.اما در واقع بیش از دیگر پادشاهان سازنده هنر شناس بود.در تخت جمشید،شوش وبابل وجاهای دیگر،کاخ های زیبایی از او باقی مانده است،که بیشترشان کتیبه دارند.</a:t>
            </a:r>
          </a:p>
          <a:p>
            <a:pPr algn="r"/>
            <a:r>
              <a:rPr lang="fa-IR" sz="2000" dirty="0" smtClean="0">
                <a:cs typeface="B Elham" pitchFamily="2" charset="-78"/>
              </a:rPr>
              <a:t>در آخر به دست خواجه حرمسرایش کشته شدوقتل او را به گردن ولیعهدش داریوش انداختند.وپسر دیگرش اردشیر هر دوی آن افراد را کشت.آرامگاه او در نقش رستم است.نام وی به معنی دلیر شاهان است.</a:t>
            </a:r>
          </a:p>
        </p:txBody>
      </p:sp>
      <p:pic>
        <p:nvPicPr>
          <p:cNvPr id="3074" name="Picture 2" descr="H:\خشایار شا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77192"/>
            <a:ext cx="426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91332" y="4182427"/>
            <a:ext cx="37338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400" b="1" dirty="0" smtClean="0">
                <a:cs typeface="B Elham" pitchFamily="2" charset="-78"/>
              </a:rPr>
              <a:t>آرامگاه خشایار شاه در نقش رستم  </a:t>
            </a:r>
            <a:endParaRPr lang="en-US" sz="2400" b="1" dirty="0">
              <a:cs typeface="B Elham" pitchFamily="2" charset="-78"/>
            </a:endParaRPr>
          </a:p>
        </p:txBody>
      </p:sp>
    </p:spTree>
    <p:extLst>
      <p:ext uri="{BB962C8B-B14F-4D97-AF65-F5344CB8AC3E}">
        <p14:creationId xmlns:p14="http://schemas.microsoft.com/office/powerpoint/2010/main" val="204657020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randombar(horizontal)">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43700" y="0"/>
            <a:ext cx="2247900" cy="584775"/>
          </a:xfrm>
          <a:prstGeom prst="rect">
            <a:avLst/>
          </a:prstGeom>
          <a:noFill/>
        </p:spPr>
        <p:txBody>
          <a:bodyPr wrap="square" rtlCol="0">
            <a:spAutoFit/>
          </a:bodyPr>
          <a:lstStyle/>
          <a:p>
            <a:pPr algn="r"/>
            <a:r>
              <a:rPr lang="fa-IR" sz="3200" b="1" dirty="0" smtClean="0"/>
              <a:t>6)اردشیر یکم:</a:t>
            </a:r>
            <a:endParaRPr lang="en-US" sz="3200" b="1" dirty="0"/>
          </a:p>
        </p:txBody>
      </p:sp>
      <p:sp>
        <p:nvSpPr>
          <p:cNvPr id="5" name="TextBox 4"/>
          <p:cNvSpPr txBox="1"/>
          <p:nvPr/>
        </p:nvSpPr>
        <p:spPr>
          <a:xfrm>
            <a:off x="152400" y="685800"/>
            <a:ext cx="8839200" cy="1569660"/>
          </a:xfrm>
          <a:prstGeom prst="rect">
            <a:avLst/>
          </a:prstGeom>
          <a:noFill/>
        </p:spPr>
        <p:txBody>
          <a:bodyPr wrap="square" rtlCol="0">
            <a:spAutoFit/>
          </a:bodyPr>
          <a:lstStyle/>
          <a:p>
            <a:pPr algn="r"/>
            <a:r>
              <a:rPr lang="fa-IR" sz="2400" dirty="0" smtClean="0">
                <a:cs typeface="B Elham" pitchFamily="2" charset="-78"/>
              </a:rPr>
              <a:t>اردشیر یکم پسر خشایار شاه بود و از466تا424پ.م پادشاهی کرد و به مهربانی وپرهوشی معروف بود.</a:t>
            </a:r>
          </a:p>
          <a:p>
            <a:pPr algn="r"/>
            <a:r>
              <a:rPr lang="fa-IR" sz="2400" dirty="0" smtClean="0">
                <a:cs typeface="B Elham" pitchFamily="2" charset="-78"/>
              </a:rPr>
              <a:t>از مهمترین کارهای او ساختن بناهای مهمی در تخت جمشیدو شوش بودوکتیبه های زیادی از خود به بادگار گذاشت.آرامگاه او در نقش رستم است.</a:t>
            </a:r>
          </a:p>
        </p:txBody>
      </p:sp>
      <p:pic>
        <p:nvPicPr>
          <p:cNvPr id="6" name="Picture 5" descr="http://www.madfan.ir/wp-content/uploads/2010/11/Naqshe_Rustam.jpg"/>
          <p:cNvPicPr/>
          <p:nvPr/>
        </p:nvPicPr>
        <p:blipFill>
          <a:blip r:embed="rId2"/>
          <a:srcRect/>
          <a:stretch>
            <a:fillRect/>
          </a:stretch>
        </p:blipFill>
        <p:spPr bwMode="auto">
          <a:xfrm>
            <a:off x="0" y="2255460"/>
            <a:ext cx="6096000" cy="3788896"/>
          </a:xfrm>
          <a:prstGeom prst="rect">
            <a:avLst/>
          </a:prstGeom>
          <a:noFill/>
          <a:ln w="9525">
            <a:noFill/>
            <a:miter lim="800000"/>
            <a:headEnd/>
            <a:tailEnd/>
          </a:ln>
        </p:spPr>
      </p:pic>
      <p:sp>
        <p:nvSpPr>
          <p:cNvPr id="7" name="TextBox 6"/>
          <p:cNvSpPr txBox="1"/>
          <p:nvPr/>
        </p:nvSpPr>
        <p:spPr>
          <a:xfrm>
            <a:off x="6324600" y="5029200"/>
            <a:ext cx="23622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400" dirty="0"/>
              <a:t>نقش رستم در فارس</a:t>
            </a:r>
            <a:endParaRPr lang="en-US" sz="2400" dirty="0"/>
          </a:p>
        </p:txBody>
      </p:sp>
      <p:sp>
        <p:nvSpPr>
          <p:cNvPr id="8" name="TextBox 7"/>
          <p:cNvSpPr txBox="1"/>
          <p:nvPr/>
        </p:nvSpPr>
        <p:spPr>
          <a:xfrm>
            <a:off x="609600" y="5831058"/>
            <a:ext cx="8077200" cy="830997"/>
          </a:xfrm>
          <a:prstGeom prst="rect">
            <a:avLst/>
          </a:prstGeom>
          <a:noFill/>
        </p:spPr>
        <p:txBody>
          <a:bodyPr wrap="square" rtlCol="0">
            <a:spAutoFit/>
          </a:bodyPr>
          <a:lstStyle/>
          <a:p>
            <a:pPr algn="r"/>
            <a:r>
              <a:rPr lang="fa-IR"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Elham" pitchFamily="2" charset="-78"/>
              </a:rPr>
              <a:t>به ترتیب از راست به چپ:</a:t>
            </a:r>
          </a:p>
          <a:p>
            <a:pPr algn="r"/>
            <a:r>
              <a:rPr lang="fa-IR"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Elham" pitchFamily="2" charset="-78"/>
              </a:rPr>
              <a:t>1-قبر داریوش       2-قبر خشایار شاه       3-قبر اردشیر اول        4-قبر اردشیر دوم</a:t>
            </a:r>
          </a:p>
        </p:txBody>
      </p:sp>
    </p:spTree>
    <p:extLst>
      <p:ext uri="{BB962C8B-B14F-4D97-AF65-F5344CB8AC3E}">
        <p14:creationId xmlns:p14="http://schemas.microsoft.com/office/powerpoint/2010/main" val="287122084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94764" y="35058"/>
            <a:ext cx="2438400" cy="523220"/>
          </a:xfrm>
          <a:prstGeom prst="rect">
            <a:avLst/>
          </a:prstGeom>
          <a:noFill/>
        </p:spPr>
        <p:txBody>
          <a:bodyPr wrap="square" rtlCol="0">
            <a:spAutoFit/>
          </a:bodyPr>
          <a:lstStyle/>
          <a:p>
            <a:r>
              <a:rPr lang="fa-IR" sz="2800" dirty="0" smtClean="0">
                <a:cs typeface="B Elham" pitchFamily="2" charset="-78"/>
              </a:rPr>
              <a:t>تاریخ هخامنشیان:</a:t>
            </a:r>
            <a:endParaRPr lang="en-US" sz="2800" dirty="0">
              <a:cs typeface="B Elham" pitchFamily="2" charset="-78"/>
            </a:endParaRPr>
          </a:p>
        </p:txBody>
      </p:sp>
      <p:sp>
        <p:nvSpPr>
          <p:cNvPr id="3" name="TextBox 2"/>
          <p:cNvSpPr txBox="1"/>
          <p:nvPr/>
        </p:nvSpPr>
        <p:spPr>
          <a:xfrm>
            <a:off x="-31225" y="558278"/>
            <a:ext cx="9067800" cy="6370975"/>
          </a:xfrm>
          <a:prstGeom prst="rect">
            <a:avLst/>
          </a:prstGeom>
          <a:noFill/>
        </p:spPr>
        <p:txBody>
          <a:bodyPr wrap="square" rtlCol="0">
            <a:spAutoFit/>
          </a:bodyPr>
          <a:lstStyle/>
          <a:p>
            <a:pPr algn="r"/>
            <a:r>
              <a:rPr lang="fa-IR" sz="2400" i="1" dirty="0" smtClean="0">
                <a:latin typeface="Ruqaah 1" pitchFamily="2" charset="2"/>
              </a:rPr>
              <a:t>در این سلسله که باشکوه ترین سلسله شاهنشاهی ایران و به زمان خود در جهان بوده،سیزده پادشاه در229سال حکومت کردند.</a:t>
            </a:r>
          </a:p>
          <a:p>
            <a:pPr algn="r"/>
            <a:r>
              <a:rPr lang="fa-IR" sz="2400" i="1" dirty="0" smtClean="0">
                <a:latin typeface="Ruqaah 1" pitchFamily="2" charset="2"/>
              </a:rPr>
              <a:t>دومین گروه از آریایها که وارد ایران زمین شدند،پارسیان بودند که با توجه به لیاقت،کفایت،هوشمندی و توانایی بزرگ شاهان همچون </a:t>
            </a:r>
            <a:r>
              <a:rPr lang="fa-IR" sz="2400" b="1" i="1" u="sng" dirty="0" smtClean="0">
                <a:latin typeface="Ruqaah 1" pitchFamily="2" charset="2"/>
              </a:rPr>
              <a:t>کوروش بزرگ </a:t>
            </a:r>
            <a:r>
              <a:rPr lang="fa-IR" sz="2400" i="1" dirty="0" smtClean="0">
                <a:latin typeface="Ruqaah 1" pitchFamily="2" charset="2"/>
              </a:rPr>
              <a:t>ودیگر شاهان موفق به تشکیل سلسله ای گردیدند که نامشان به تنهایی در دوران باستان ما همچنان بر تاریخ این مرز و بوم می درخشد.</a:t>
            </a:r>
          </a:p>
          <a:p>
            <a:pPr algn="r"/>
            <a:r>
              <a:rPr lang="fa-IR" sz="2400" i="1" dirty="0" smtClean="0">
                <a:latin typeface="Ruqaah 1" pitchFamily="2" charset="2"/>
              </a:rPr>
              <a:t>در سایه اقتدار این دولت که بنا به بنای بزرگشان هخامنش،که به این نام مشهورند،نیمی از دنیای باستان در سیطره قدرت آنان قرار گرفت،و همچنین به دلیل فرهیختگی شاهان هخامنشی و به لطف توجه آنان چنان آرامش،رفاه و پیشرفتی در کشور پدیدار شد که ایران را صاحب  باشکوه تردن تمدن،غنی ترین فرهنگ و وسیع ترین مرزها نمود.</a:t>
            </a:r>
          </a:p>
          <a:p>
            <a:pPr algn="r"/>
            <a:r>
              <a:rPr lang="fa-IR" sz="2400" i="1" dirty="0" smtClean="0">
                <a:latin typeface="Ruqaah 1" pitchFamily="2" charset="2"/>
              </a:rPr>
              <a:t>اوج پیشرفت سیستم های مختلف کشور از لحاظ ارکان سیاسی،اجتماعی،اقتصادی،فرهنگی،نظامی و از همه زیباتر هنری در آن زمان در ایران بوده است.</a:t>
            </a:r>
          </a:p>
          <a:p>
            <a:pPr algn="r"/>
            <a:r>
              <a:rPr lang="fa-IR" sz="2400" i="1" dirty="0" smtClean="0">
                <a:latin typeface="Ruqaah 1" pitchFamily="2" charset="2"/>
              </a:rPr>
              <a:t>پارس ها پس از ورود به ایران مسیر حرکت خود را تا نواحی جنوبی ادامه داده و با سکنی گزیدن در این منطقه به تدریج با اقوامی بومی فلات ایران که در آن ناحیه ساکن بودند،نظیر کاسی ها و آنزانی ها مخلوط شدند،و رفته رفته به دلیل بهره گیری قدرتی که در منطقه کسب کرده بودند،موفق به تشکیل سلطنت گردیدند.</a:t>
            </a:r>
            <a:endParaRPr lang="en-US" sz="2400" i="1" dirty="0">
              <a:latin typeface="Ruqaah 1" pitchFamily="2" charset="2"/>
            </a:endParaRPr>
          </a:p>
        </p:txBody>
      </p:sp>
    </p:spTree>
    <p:extLst>
      <p:ext uri="{BB962C8B-B14F-4D97-AF65-F5344CB8AC3E}">
        <p14:creationId xmlns:p14="http://schemas.microsoft.com/office/powerpoint/2010/main" val="159351459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0" y="19723"/>
            <a:ext cx="2209800" cy="584775"/>
          </a:xfrm>
          <a:prstGeom prst="rect">
            <a:avLst/>
          </a:prstGeom>
          <a:noFill/>
        </p:spPr>
        <p:txBody>
          <a:bodyPr wrap="square" rtlCol="0">
            <a:spAutoFit/>
          </a:bodyPr>
          <a:lstStyle/>
          <a:p>
            <a:pPr algn="r"/>
            <a:r>
              <a:rPr lang="fa-IR" sz="3200" b="1" dirty="0" smtClean="0"/>
              <a:t>8)اردشیردوم:</a:t>
            </a:r>
            <a:endParaRPr lang="en-US" sz="3200" b="1" dirty="0"/>
          </a:p>
        </p:txBody>
      </p:sp>
      <p:sp>
        <p:nvSpPr>
          <p:cNvPr id="5" name="TextBox 4"/>
          <p:cNvSpPr txBox="1"/>
          <p:nvPr/>
        </p:nvSpPr>
        <p:spPr>
          <a:xfrm>
            <a:off x="152400" y="917452"/>
            <a:ext cx="8763000" cy="1631216"/>
          </a:xfrm>
          <a:prstGeom prst="rect">
            <a:avLst/>
          </a:prstGeom>
          <a:noFill/>
        </p:spPr>
        <p:txBody>
          <a:bodyPr wrap="square" rtlCol="0">
            <a:spAutoFit/>
          </a:bodyPr>
          <a:lstStyle/>
          <a:p>
            <a:pPr algn="r"/>
            <a:r>
              <a:rPr lang="fa-IR" sz="2000" dirty="0" smtClean="0">
                <a:cs typeface="B Elham" pitchFamily="2" charset="-78"/>
              </a:rPr>
              <a:t> اردشیر دوم پسر داریوش دوم،از404تا359پ.م پادشاهی کردو در شوش کاخی ساخت وآپادانای داریوش بزرگ را که آتش گرفته بود بازسازی کردواز خود کتیبه هایی به جا گذاشت.</a:t>
            </a:r>
          </a:p>
          <a:p>
            <a:pPr algn="r"/>
            <a:r>
              <a:rPr lang="fa-IR" sz="2000" dirty="0" smtClean="0">
                <a:cs typeface="B Elham" pitchFamily="2" charset="-78"/>
              </a:rPr>
              <a:t>در اول پادشاهی با شورش ناموفق برادرش کوروش،به خطر افتاد و مصر را هم که شوریده بود از دست داد.</a:t>
            </a:r>
          </a:p>
          <a:p>
            <a:pPr algn="r"/>
            <a:r>
              <a:rPr lang="fa-IR" sz="2000" dirty="0" smtClean="0">
                <a:cs typeface="B Elham" pitchFamily="2" charset="-78"/>
              </a:rPr>
              <a:t>آرامگاه او در تخت جمشید بر روی دامن تپه شاهی است(دخمه جنوبی)...</a:t>
            </a:r>
          </a:p>
          <a:p>
            <a:pPr algn="r"/>
            <a:r>
              <a:rPr lang="fa-IR" sz="2000" dirty="0" smtClean="0">
                <a:cs typeface="B Elham" pitchFamily="2" charset="-78"/>
              </a:rPr>
              <a:t>وی به عیاشی و راحت طلبی مشور است...</a:t>
            </a:r>
          </a:p>
        </p:txBody>
      </p:sp>
      <p:sp>
        <p:nvSpPr>
          <p:cNvPr id="7" name="TextBox 6"/>
          <p:cNvSpPr txBox="1"/>
          <p:nvPr/>
        </p:nvSpPr>
        <p:spPr>
          <a:xfrm>
            <a:off x="6438900" y="3251775"/>
            <a:ext cx="2514600" cy="584775"/>
          </a:xfrm>
          <a:prstGeom prst="rect">
            <a:avLst/>
          </a:prstGeom>
          <a:noFill/>
        </p:spPr>
        <p:txBody>
          <a:bodyPr wrap="square" rtlCol="0">
            <a:spAutoFit/>
          </a:bodyPr>
          <a:lstStyle/>
          <a:p>
            <a:pPr algn="r"/>
            <a:r>
              <a:rPr lang="fa-IR" sz="3200" b="1" dirty="0" smtClean="0"/>
              <a:t>9)اردشیر سوم:</a:t>
            </a:r>
            <a:endParaRPr lang="en-US" sz="3200" b="1" dirty="0"/>
          </a:p>
        </p:txBody>
      </p:sp>
      <p:sp>
        <p:nvSpPr>
          <p:cNvPr id="8" name="TextBox 7"/>
          <p:cNvSpPr txBox="1"/>
          <p:nvPr/>
        </p:nvSpPr>
        <p:spPr>
          <a:xfrm>
            <a:off x="114300" y="4013775"/>
            <a:ext cx="8839200" cy="2246769"/>
          </a:xfrm>
          <a:prstGeom prst="rect">
            <a:avLst/>
          </a:prstGeom>
          <a:noFill/>
        </p:spPr>
        <p:txBody>
          <a:bodyPr wrap="square" rtlCol="0">
            <a:spAutoFit/>
          </a:bodyPr>
          <a:lstStyle/>
          <a:p>
            <a:pPr algn="r"/>
            <a:r>
              <a:rPr lang="fa-IR" sz="2000" dirty="0" smtClean="0">
                <a:cs typeface="B Elham" pitchFamily="2" charset="-78"/>
              </a:rPr>
              <a:t>اردشیر سوم،پسر اردشیر دوم از سال 358تا338پ.م پادشاهی کرد.واول اقدام به قتل عام خاندان سلطنتی کرد.</a:t>
            </a:r>
          </a:p>
          <a:p>
            <a:pPr algn="r"/>
            <a:r>
              <a:rPr lang="fa-IR" sz="2000" dirty="0" smtClean="0">
                <a:cs typeface="B Elham" pitchFamily="2" charset="-78"/>
              </a:rPr>
              <a:t>وی به جنگجویی و جاه طلبی مشهور بود.به مصر لشکر کشید وآنجا را باز گرفت...و در شوش وتخت جمشید کارهای ساختمانی کرد وکتیبه هایی به جای گذاردو برای نزدیک شدن ایرانیان با یونانیان کوشید.اما به وسیله خواجه حرمسرایش کشته شد.وبا قتل او دولت هخامنشی درست همان موقع که مقدونی ها برای حمله به ایران آماده می شدند از مدافعی قود محروم ماندند.</a:t>
            </a:r>
          </a:p>
          <a:p>
            <a:pPr algn="r"/>
            <a:r>
              <a:rPr lang="fa-IR" sz="2000" dirty="0" smtClean="0">
                <a:cs typeface="B Elham" pitchFamily="2" charset="-78"/>
              </a:rPr>
              <a:t>آرامگاه او در دامنه تپه شاهی در تخت جمشید است.(دخمه شمالی)</a:t>
            </a:r>
          </a:p>
        </p:txBody>
      </p:sp>
    </p:spTree>
    <p:extLst>
      <p:ext uri="{BB962C8B-B14F-4D97-AF65-F5344CB8AC3E}">
        <p14:creationId xmlns:p14="http://schemas.microsoft.com/office/powerpoint/2010/main" val="143660102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0" y="76200"/>
            <a:ext cx="2895600" cy="584775"/>
          </a:xfrm>
          <a:prstGeom prst="rect">
            <a:avLst/>
          </a:prstGeom>
          <a:noFill/>
        </p:spPr>
        <p:txBody>
          <a:bodyPr wrap="square" rtlCol="0">
            <a:spAutoFit/>
          </a:bodyPr>
          <a:lstStyle/>
          <a:p>
            <a:pPr algn="r"/>
            <a:r>
              <a:rPr lang="fa-IR" sz="3200" b="1" dirty="0" smtClean="0"/>
              <a:t>10)داریوش سوم:</a:t>
            </a:r>
            <a:endParaRPr lang="en-US" sz="3200" b="1" dirty="0"/>
          </a:p>
        </p:txBody>
      </p:sp>
      <p:sp>
        <p:nvSpPr>
          <p:cNvPr id="8" name="TextBox 7"/>
          <p:cNvSpPr txBox="1"/>
          <p:nvPr/>
        </p:nvSpPr>
        <p:spPr>
          <a:xfrm>
            <a:off x="228600" y="838200"/>
            <a:ext cx="8763000" cy="2246769"/>
          </a:xfrm>
          <a:prstGeom prst="rect">
            <a:avLst/>
          </a:prstGeom>
          <a:noFill/>
        </p:spPr>
        <p:txBody>
          <a:bodyPr wrap="square" rtlCol="0">
            <a:spAutoFit/>
          </a:bodyPr>
          <a:lstStyle/>
          <a:p>
            <a:pPr algn="r"/>
            <a:r>
              <a:rPr lang="fa-IR" sz="2000" dirty="0" smtClean="0">
                <a:cs typeface="B Elham" pitchFamily="2" charset="-78"/>
              </a:rPr>
              <a:t>داریوش سوم،از شاهزادگان هخامنشی بود که دو سالی پس از قتل اردشیر سوم،بر تخت نشست.</a:t>
            </a:r>
          </a:p>
          <a:p>
            <a:pPr algn="r"/>
            <a:r>
              <a:rPr lang="fa-IR" sz="2000" dirty="0" smtClean="0">
                <a:cs typeface="B Elham" pitchFamily="2" charset="-78"/>
              </a:rPr>
              <a:t>دلیر و جوانمرد بود اما تدبیر شاهان اولیه هخامنشی را نداشت.ودر زمان او اسکندر مقدونی با سپاهی بسیار قوی و تمرین دیده وتسنه قتل و تاراج به ایران تاخت و داریوش را شکست داد.</a:t>
            </a:r>
          </a:p>
          <a:p>
            <a:pPr algn="r"/>
            <a:r>
              <a:rPr lang="fa-IR" sz="2000" dirty="0" smtClean="0">
                <a:cs typeface="B Elham" pitchFamily="2" charset="-78"/>
              </a:rPr>
              <a:t>وی در سال330پ.م به هنگام فرار به سوی ایران شرقی در نزدیکی دامغان امروزی به دست دو تن از امرای خود کشته شد.</a:t>
            </a:r>
          </a:p>
          <a:p>
            <a:pPr algn="r"/>
            <a:r>
              <a:rPr lang="fa-IR" sz="2000" dirty="0" smtClean="0">
                <a:cs typeface="B Elham" pitchFamily="2" charset="-78"/>
              </a:rPr>
              <a:t>محل آرامگاه او مشخص نیست...</a:t>
            </a:r>
          </a:p>
          <a:p>
            <a:pPr algn="r"/>
            <a:r>
              <a:rPr lang="fa-IR" sz="2000" dirty="0" smtClean="0">
                <a:cs typeface="B Elham" pitchFamily="2" charset="-78"/>
              </a:rPr>
              <a:t>با مرگ او دولت هخامنشی بر افتاد...</a:t>
            </a:r>
            <a:endParaRPr lang="en-US" sz="2000" dirty="0">
              <a:cs typeface="B Elham" pitchFamily="2" charset="-78"/>
            </a:endParaRPr>
          </a:p>
        </p:txBody>
      </p:sp>
      <p:pic>
        <p:nvPicPr>
          <p:cNvPr id="5122" name="Picture 2" descr="H:\پروژه\bahman\New folder\اطلاعات ودانستنیهای کامل ایران وجهان_files\300px-Map_of_the_Achaemenid_Emp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54" y="2362200"/>
            <a:ext cx="5797986" cy="36013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11262" y="6154615"/>
            <a:ext cx="3501683"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400" dirty="0" smtClean="0"/>
              <a:t>امپراطوری عظیم هخامنشی    </a:t>
            </a:r>
            <a:endParaRPr lang="en-US" sz="2400" dirty="0"/>
          </a:p>
        </p:txBody>
      </p:sp>
    </p:spTree>
    <p:extLst>
      <p:ext uri="{BB962C8B-B14F-4D97-AF65-F5344CB8AC3E}">
        <p14:creationId xmlns:p14="http://schemas.microsoft.com/office/powerpoint/2010/main" val="232201702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randombar(horizontal)">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76200"/>
            <a:ext cx="4572000" cy="584775"/>
          </a:xfrm>
          <a:prstGeom prst="rect">
            <a:avLst/>
          </a:prstGeom>
          <a:noFill/>
        </p:spPr>
        <p:txBody>
          <a:bodyPr wrap="square" rtlCol="0">
            <a:spAutoFit/>
          </a:bodyPr>
          <a:lstStyle/>
          <a:p>
            <a:pPr algn="r"/>
            <a:r>
              <a:rPr lang="fa-IR" sz="3200" b="1" dirty="0" smtClean="0"/>
              <a:t>هنر،صنعت ومعماری هخامنشی:</a:t>
            </a:r>
            <a:endParaRPr lang="en-US" sz="3200" b="1" dirty="0"/>
          </a:p>
        </p:txBody>
      </p:sp>
      <p:sp>
        <p:nvSpPr>
          <p:cNvPr id="5" name="TextBox 4"/>
          <p:cNvSpPr txBox="1"/>
          <p:nvPr/>
        </p:nvSpPr>
        <p:spPr>
          <a:xfrm>
            <a:off x="457200" y="762000"/>
            <a:ext cx="8534400" cy="1323439"/>
          </a:xfrm>
          <a:prstGeom prst="rect">
            <a:avLst/>
          </a:prstGeom>
          <a:noFill/>
        </p:spPr>
        <p:txBody>
          <a:bodyPr wrap="square" rtlCol="0">
            <a:spAutoFit/>
          </a:bodyPr>
          <a:lstStyle/>
          <a:p>
            <a:pPr algn="r"/>
            <a:r>
              <a:rPr lang="fa-IR" sz="2000" dirty="0" smtClean="0">
                <a:cs typeface="B Elham" pitchFamily="2" charset="-78"/>
              </a:rPr>
              <a:t>آثاری هنری این دوره به معماری،فلزکاری،سفال سازی،پارچه بافی و...تقسیم می شوند.</a:t>
            </a:r>
          </a:p>
          <a:p>
            <a:pPr algn="r"/>
            <a:r>
              <a:rPr lang="fa-IR" sz="2000" dirty="0" smtClean="0">
                <a:cs typeface="B Elham" pitchFamily="2" charset="-78"/>
              </a:rPr>
              <a:t>مهمترین آثار این عهد در معماری،کاخ های شهریاران هخامنشی و مقبره های آنان است.</a:t>
            </a:r>
          </a:p>
          <a:p>
            <a:pPr algn="r"/>
            <a:r>
              <a:rPr lang="fa-IR" sz="2000" dirty="0" smtClean="0">
                <a:cs typeface="B Elham" pitchFamily="2" charset="-78"/>
              </a:rPr>
              <a:t>کوروش پس از تاسیس سلسله هخامنشی در پاسارگاد برای خود کاخی ساخت...واطراف آنرا با باغ های زیبایی تزیین کرد.</a:t>
            </a:r>
          </a:p>
        </p:txBody>
      </p:sp>
      <p:pic>
        <p:nvPicPr>
          <p:cNvPr id="1026" name="Picture 2" descr="H:\پروژه\استاد عبدالهی\bahman\کوروش\عکسها_files\post-3_files\800px-Pasargad_audience_h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941" y="2085439"/>
            <a:ext cx="7240918" cy="37924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56164" y="6154615"/>
            <a:ext cx="273733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400" dirty="0" smtClean="0"/>
              <a:t>بخشی از کاخ پاسارگاد  </a:t>
            </a:r>
            <a:endParaRPr lang="en-US" sz="2400" dirty="0"/>
          </a:p>
        </p:txBody>
      </p:sp>
    </p:spTree>
    <p:extLst>
      <p:ext uri="{BB962C8B-B14F-4D97-AF65-F5344CB8AC3E}">
        <p14:creationId xmlns:p14="http://schemas.microsoft.com/office/powerpoint/2010/main" val="21906283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پروژه\استاد عبدالهی\bahman\کوروش\محوطه پاسارگا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8108"/>
            <a:ext cx="7391400" cy="5543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42382" y="6152045"/>
            <a:ext cx="375841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400" dirty="0" smtClean="0"/>
              <a:t>نمایی دیگر از آثارکاخ پاسارگاد</a:t>
            </a:r>
            <a:endParaRPr lang="en-US" sz="2400" dirty="0"/>
          </a:p>
        </p:txBody>
      </p:sp>
    </p:spTree>
    <p:extLst>
      <p:ext uri="{BB962C8B-B14F-4D97-AF65-F5344CB8AC3E}">
        <p14:creationId xmlns:p14="http://schemas.microsoft.com/office/powerpoint/2010/main" val="356405134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839200" cy="2554545"/>
          </a:xfrm>
          <a:prstGeom prst="rect">
            <a:avLst/>
          </a:prstGeom>
          <a:noFill/>
        </p:spPr>
        <p:txBody>
          <a:bodyPr wrap="square" rtlCol="0">
            <a:spAutoFit/>
          </a:bodyPr>
          <a:lstStyle/>
          <a:p>
            <a:pPr algn="r"/>
            <a:r>
              <a:rPr lang="fa-IR" sz="2000" dirty="0" smtClean="0">
                <a:cs typeface="B Elham" pitchFamily="2" charset="-78"/>
              </a:rPr>
              <a:t>داریوش نیز برای نمایش دادن هیبت،عظمت وقدرتش دستور ساخت تخت جمشید را داد.</a:t>
            </a:r>
          </a:p>
          <a:p>
            <a:pPr algn="r"/>
            <a:r>
              <a:rPr lang="fa-IR" sz="2000" dirty="0" smtClean="0">
                <a:cs typeface="B Elham" pitchFamily="2" charset="-78"/>
              </a:rPr>
              <a:t>کار ساخت بنا در تخت جمشید بعد از داریوش نیز ادامه یافت وتا150سال بعد از او هم در این مکان بناهای دیگری نیز ساخته شد.</a:t>
            </a:r>
          </a:p>
          <a:p>
            <a:pPr algn="r"/>
            <a:r>
              <a:rPr lang="fa-IR" sz="2000" dirty="0" smtClean="0">
                <a:cs typeface="B Elham" pitchFamily="2" charset="-78"/>
              </a:rPr>
              <a:t>مهمترین ویژگی تخت جمشید برگزیده بودن هنرها و صنایع ملل گوناگون است که همگی در ساخت این بنای زیبای باستانی نقش داشته اندو در واقع می توان تخت جمشید را محل تلاقی و ترکیب تمدن های بارز دنیای آن روزگار دانست.</a:t>
            </a:r>
          </a:p>
          <a:p>
            <a:pPr algn="r"/>
            <a:r>
              <a:rPr lang="fa-IR" sz="2000" dirty="0" smtClean="0">
                <a:cs typeface="B Elham" pitchFamily="2" charset="-78"/>
              </a:rPr>
              <a:t>نقش برجسته ها ونیز آثاری مانند فرش مشهور پازیریک نشانگر وجود سنگتراشان وبافندگان هنرمند و خوش ذوق این عصر دانست.</a:t>
            </a:r>
          </a:p>
        </p:txBody>
      </p:sp>
      <p:pic>
        <p:nvPicPr>
          <p:cNvPr id="1026" name="Picture 2" descr="H:\پروژه\استاد عبدالهی\bahman\کوروش\فرش_files\post10166_fil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215676" y="1719870"/>
            <a:ext cx="3740849" cy="556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4884" y="4572000"/>
            <a:ext cx="273733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400" dirty="0" smtClean="0"/>
              <a:t>قسمتی از فرش پازیریک </a:t>
            </a:r>
            <a:endParaRPr lang="en-US" sz="2400" dirty="0"/>
          </a:p>
        </p:txBody>
      </p:sp>
    </p:spTree>
    <p:extLst>
      <p:ext uri="{BB962C8B-B14F-4D97-AF65-F5344CB8AC3E}">
        <p14:creationId xmlns:p14="http://schemas.microsoft.com/office/powerpoint/2010/main" val="93465888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52400"/>
            <a:ext cx="8382000" cy="1323439"/>
          </a:xfrm>
          <a:prstGeom prst="rect">
            <a:avLst/>
          </a:prstGeom>
        </p:spPr>
        <p:txBody>
          <a:bodyPr wrap="square">
            <a:spAutoFit/>
          </a:bodyPr>
          <a:lstStyle/>
          <a:p>
            <a:pPr algn="r"/>
            <a:r>
              <a:rPr lang="fa-IR" sz="2000" dirty="0" smtClean="0">
                <a:cs typeface="B Elham" pitchFamily="2" charset="-78"/>
              </a:rPr>
              <a:t>این </a:t>
            </a:r>
            <a:r>
              <a:rPr lang="fa-IR" sz="2000" dirty="0">
                <a:cs typeface="B Elham" pitchFamily="2" charset="-78"/>
              </a:rPr>
              <a:t>فرش به ابعاد تقریبا دو متر مربع(210×183سانتی متر)و در هر سانتیمتر مربع 36 گره دارد و رنگ های به کار رفته در این فرش، سبز، آجری، قرمز تیره، آبی و قهوه ای هستند.(البیته باید به این نکته اشاره کنم که گذر زمان باعث دگرگونی در رنگ قالی شده است و تنها دلیلی که باعث سالم ماندن نسبی قالی بوده است یخبندان شدید منطقه دره آلتای است</a:t>
            </a:r>
            <a:r>
              <a:rPr lang="fa-IR" sz="2000" dirty="0" smtClean="0">
                <a:cs typeface="B Elham" pitchFamily="2" charset="-78"/>
              </a:rPr>
              <a:t>).</a:t>
            </a:r>
            <a:endParaRPr lang="en-US" sz="2000" dirty="0">
              <a:cs typeface="B Elham" pitchFamily="2" charset="-78"/>
            </a:endParaRPr>
          </a:p>
        </p:txBody>
      </p:sp>
      <p:pic>
        <p:nvPicPr>
          <p:cNvPr id="2050" name="Picture 2" descr="H:\پروژه\استاد عبدالهی\bahman\کوروش\فرش_files\post10166_fil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75839"/>
            <a:ext cx="5562600" cy="5085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0" y="4592425"/>
            <a:ext cx="28956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fa-IR" sz="2400" dirty="0" smtClean="0"/>
              <a:t>فرش پازیریک قدیمی ترین فرش جهان</a:t>
            </a:r>
            <a:endParaRPr lang="en-US" sz="2400" dirty="0"/>
          </a:p>
        </p:txBody>
      </p:sp>
    </p:spTree>
    <p:extLst>
      <p:ext uri="{BB962C8B-B14F-4D97-AF65-F5344CB8AC3E}">
        <p14:creationId xmlns:p14="http://schemas.microsoft.com/office/powerpoint/2010/main" val="3109868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randombar(horizont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هخامنشیان.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7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3733800"/>
            <a:ext cx="3124200" cy="1446550"/>
          </a:xfrm>
          <a:prstGeom prst="rect">
            <a:avLst/>
          </a:prstGeom>
          <a:noFill/>
        </p:spPr>
        <p:txBody>
          <a:bodyPr wrap="square" rtlCol="0">
            <a:spAutoFit/>
          </a:bodyPr>
          <a:lstStyle/>
          <a:p>
            <a:r>
              <a:rPr lang="en-US" sz="8800" dirty="0" smtClean="0">
                <a:latin typeface="Bodoni MT Black" pitchFamily="18" charset="0"/>
              </a:rPr>
              <a:t>THE</a:t>
            </a:r>
            <a:endParaRPr lang="en-US" sz="8800" dirty="0">
              <a:latin typeface="Bodoni MT Black" pitchFamily="18" charset="0"/>
            </a:endParaRPr>
          </a:p>
        </p:txBody>
      </p:sp>
      <p:sp>
        <p:nvSpPr>
          <p:cNvPr id="6" name="TextBox 5"/>
          <p:cNvSpPr txBox="1"/>
          <p:nvPr/>
        </p:nvSpPr>
        <p:spPr>
          <a:xfrm>
            <a:off x="5019823" y="3733800"/>
            <a:ext cx="2981178" cy="1446550"/>
          </a:xfrm>
          <a:prstGeom prst="rect">
            <a:avLst/>
          </a:prstGeom>
          <a:noFill/>
        </p:spPr>
        <p:txBody>
          <a:bodyPr wrap="square" rtlCol="0">
            <a:spAutoFit/>
          </a:bodyPr>
          <a:lstStyle/>
          <a:p>
            <a:r>
              <a:rPr lang="en-US" sz="8800" dirty="0" smtClean="0">
                <a:latin typeface="Bodoni MT Black" pitchFamily="18" charset="0"/>
              </a:rPr>
              <a:t>END</a:t>
            </a:r>
            <a:endParaRPr lang="en-US" sz="8800" dirty="0">
              <a:latin typeface="Bodoni MT Black" pitchFamily="18" charset="0"/>
            </a:endParaRPr>
          </a:p>
        </p:txBody>
      </p:sp>
    </p:spTree>
    <p:extLst>
      <p:ext uri="{BB962C8B-B14F-4D97-AF65-F5344CB8AC3E}">
        <p14:creationId xmlns:p14="http://schemas.microsoft.com/office/powerpoint/2010/main" val="12202571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0036" y="-41563"/>
            <a:ext cx="4038600" cy="707886"/>
          </a:xfrm>
          <a:prstGeom prst="rect">
            <a:avLst/>
          </a:prstGeom>
          <a:noFill/>
        </p:spPr>
        <p:txBody>
          <a:bodyPr wrap="square" rtlCol="0">
            <a:spAutoFit/>
          </a:bodyPr>
          <a:lstStyle/>
          <a:p>
            <a:r>
              <a:rPr lang="fa-IR" sz="4000" b="1" dirty="0" smtClean="0">
                <a:effectLst>
                  <a:outerShdw blurRad="38100" dist="38100" dir="2700000" algn="tl">
                    <a:srgbClr val="000000">
                      <a:alpha val="43137"/>
                    </a:srgbClr>
                  </a:outerShdw>
                </a:effectLst>
                <a:cs typeface="B Jadid" pitchFamily="2" charset="-78"/>
              </a:rPr>
              <a:t>پادشاهان هخامنشی:</a:t>
            </a:r>
            <a:endParaRPr lang="en-US" sz="4000" b="1" dirty="0">
              <a:effectLst>
                <a:outerShdw blurRad="38100" dist="38100" dir="2700000" algn="tl">
                  <a:srgbClr val="000000">
                    <a:alpha val="43137"/>
                  </a:srgbClr>
                </a:outerShdw>
              </a:effectLst>
              <a:cs typeface="B Jadid" pitchFamily="2" charset="-78"/>
            </a:endParaRPr>
          </a:p>
        </p:txBody>
      </p:sp>
      <p:sp>
        <p:nvSpPr>
          <p:cNvPr id="5" name="TextBox 4"/>
          <p:cNvSpPr txBox="1"/>
          <p:nvPr/>
        </p:nvSpPr>
        <p:spPr>
          <a:xfrm>
            <a:off x="4508695" y="905473"/>
            <a:ext cx="4572000" cy="400110"/>
          </a:xfrm>
          <a:prstGeom prst="rect">
            <a:avLst/>
          </a:prstGeom>
          <a:noFill/>
        </p:spPr>
        <p:txBody>
          <a:bodyPr wrap="square" rtlCol="0">
            <a:spAutoFit/>
          </a:bodyPr>
          <a:lstStyle/>
          <a:p>
            <a:pPr algn="r"/>
            <a:r>
              <a:rPr lang="fa-IR" sz="2000" b="1" dirty="0" smtClean="0">
                <a:cs typeface="B Jadid" pitchFamily="2" charset="-78"/>
              </a:rPr>
              <a:t>1)کوروش بزرگ:559پ.م تا530پ.م(29سال)</a:t>
            </a:r>
            <a:endParaRPr lang="en-US" sz="2000" b="1" dirty="0">
              <a:cs typeface="B Jadid" pitchFamily="2" charset="-78"/>
            </a:endParaRPr>
          </a:p>
        </p:txBody>
      </p:sp>
      <p:sp>
        <p:nvSpPr>
          <p:cNvPr id="6" name="TextBox 5"/>
          <p:cNvSpPr txBox="1"/>
          <p:nvPr/>
        </p:nvSpPr>
        <p:spPr>
          <a:xfrm>
            <a:off x="3894406" y="1402220"/>
            <a:ext cx="5181600" cy="400110"/>
          </a:xfrm>
          <a:prstGeom prst="rect">
            <a:avLst/>
          </a:prstGeom>
          <a:noFill/>
        </p:spPr>
        <p:txBody>
          <a:bodyPr wrap="square" rtlCol="0">
            <a:spAutoFit/>
          </a:bodyPr>
          <a:lstStyle/>
          <a:p>
            <a:pPr algn="r"/>
            <a:r>
              <a:rPr lang="fa-IR" sz="2000" b="1" dirty="0" smtClean="0">
                <a:cs typeface="B Jadid" pitchFamily="2" charset="-78"/>
              </a:rPr>
              <a:t>2)کمبوجیه(پسر کوروش):529پ.م تا522پ.م(7سال)</a:t>
            </a:r>
            <a:endParaRPr lang="en-US" sz="2000" b="1" dirty="0">
              <a:cs typeface="B Jadid" pitchFamily="2" charset="-78"/>
            </a:endParaRPr>
          </a:p>
        </p:txBody>
      </p:sp>
      <p:sp>
        <p:nvSpPr>
          <p:cNvPr id="7" name="TextBox 6"/>
          <p:cNvSpPr txBox="1"/>
          <p:nvPr/>
        </p:nvSpPr>
        <p:spPr>
          <a:xfrm>
            <a:off x="5840756" y="1950013"/>
            <a:ext cx="3221182" cy="400110"/>
          </a:xfrm>
          <a:prstGeom prst="rect">
            <a:avLst/>
          </a:prstGeom>
          <a:noFill/>
        </p:spPr>
        <p:txBody>
          <a:bodyPr wrap="square" rtlCol="0">
            <a:spAutoFit/>
          </a:bodyPr>
          <a:lstStyle/>
          <a:p>
            <a:pPr algn="r"/>
            <a:r>
              <a:rPr lang="fa-IR" sz="2000" b="1" dirty="0" smtClean="0">
                <a:cs typeface="B Jadid" pitchFamily="2" charset="-78"/>
              </a:rPr>
              <a:t>3)بردیا(پسر کوروش)522پ.م</a:t>
            </a:r>
            <a:endParaRPr lang="en-US" sz="2000" b="1" dirty="0">
              <a:cs typeface="B Jadid" pitchFamily="2" charset="-78"/>
            </a:endParaRPr>
          </a:p>
        </p:txBody>
      </p:sp>
      <p:sp>
        <p:nvSpPr>
          <p:cNvPr id="16" name="TextBox 15"/>
          <p:cNvSpPr txBox="1"/>
          <p:nvPr/>
        </p:nvSpPr>
        <p:spPr>
          <a:xfrm>
            <a:off x="3063200" y="2431353"/>
            <a:ext cx="6017495" cy="400110"/>
          </a:xfrm>
          <a:prstGeom prst="rect">
            <a:avLst/>
          </a:prstGeom>
          <a:noFill/>
        </p:spPr>
        <p:txBody>
          <a:bodyPr wrap="square" rtlCol="0">
            <a:spAutoFit/>
          </a:bodyPr>
          <a:lstStyle/>
          <a:p>
            <a:pPr algn="r"/>
            <a:r>
              <a:rPr lang="fa-IR" sz="2000" b="1" dirty="0" smtClean="0">
                <a:cs typeface="B Jadid" pitchFamily="2" charset="-78"/>
              </a:rPr>
              <a:t>4)داریوش بزرگ(داماد کوروش)521پ.م تا486پ.م(35سال)</a:t>
            </a:r>
            <a:endParaRPr lang="en-US" sz="2000" b="1" dirty="0">
              <a:cs typeface="B Jadid" pitchFamily="2" charset="-78"/>
            </a:endParaRPr>
          </a:p>
        </p:txBody>
      </p:sp>
      <p:sp>
        <p:nvSpPr>
          <p:cNvPr id="17" name="TextBox 16"/>
          <p:cNvSpPr txBox="1"/>
          <p:nvPr/>
        </p:nvSpPr>
        <p:spPr>
          <a:xfrm>
            <a:off x="2207455" y="2895300"/>
            <a:ext cx="6858000" cy="400110"/>
          </a:xfrm>
          <a:prstGeom prst="rect">
            <a:avLst/>
          </a:prstGeom>
          <a:noFill/>
        </p:spPr>
        <p:txBody>
          <a:bodyPr wrap="square" rtlCol="0">
            <a:spAutoFit/>
          </a:bodyPr>
          <a:lstStyle/>
          <a:p>
            <a:pPr algn="r"/>
            <a:r>
              <a:rPr lang="fa-IR" sz="2000" b="1" dirty="0" smtClean="0">
                <a:cs typeface="B Jadid" pitchFamily="2" charset="-78"/>
              </a:rPr>
              <a:t>5)خشایارشاه(پسر داریوش)485پ.م تا465پ.م(20سال)</a:t>
            </a:r>
            <a:endParaRPr lang="en-US" sz="2000" b="1" dirty="0">
              <a:cs typeface="B Jadid" pitchFamily="2" charset="-78"/>
            </a:endParaRPr>
          </a:p>
        </p:txBody>
      </p:sp>
      <p:sp>
        <p:nvSpPr>
          <p:cNvPr id="18" name="TextBox 17"/>
          <p:cNvSpPr txBox="1"/>
          <p:nvPr/>
        </p:nvSpPr>
        <p:spPr>
          <a:xfrm>
            <a:off x="3333138" y="3447806"/>
            <a:ext cx="5732318" cy="400110"/>
          </a:xfrm>
          <a:prstGeom prst="rect">
            <a:avLst/>
          </a:prstGeom>
          <a:noFill/>
        </p:spPr>
        <p:txBody>
          <a:bodyPr wrap="square" rtlCol="0">
            <a:spAutoFit/>
          </a:bodyPr>
          <a:lstStyle/>
          <a:p>
            <a:pPr algn="r"/>
            <a:r>
              <a:rPr lang="fa-IR" sz="2000" b="1" dirty="0" smtClean="0">
                <a:cs typeface="B Jadid" pitchFamily="2" charset="-78"/>
              </a:rPr>
              <a:t>6)اردشیر یکم(پسرخشایارشاه)464پ.م تا424پ.م(40سال)</a:t>
            </a:r>
            <a:endParaRPr lang="en-US" sz="2000" b="1" dirty="0">
              <a:cs typeface="B Jadid" pitchFamily="2" charset="-78"/>
            </a:endParaRPr>
          </a:p>
        </p:txBody>
      </p:sp>
      <p:sp>
        <p:nvSpPr>
          <p:cNvPr id="19" name="TextBox 18"/>
          <p:cNvSpPr txBox="1"/>
          <p:nvPr/>
        </p:nvSpPr>
        <p:spPr>
          <a:xfrm>
            <a:off x="2823556" y="3920665"/>
            <a:ext cx="6213764" cy="400110"/>
          </a:xfrm>
          <a:prstGeom prst="rect">
            <a:avLst/>
          </a:prstGeom>
          <a:noFill/>
        </p:spPr>
        <p:txBody>
          <a:bodyPr wrap="square" rtlCol="0">
            <a:spAutoFit/>
          </a:bodyPr>
          <a:lstStyle/>
          <a:p>
            <a:pPr algn="r"/>
            <a:r>
              <a:rPr lang="fa-IR" sz="2000" b="1" dirty="0" smtClean="0">
                <a:cs typeface="B Jadid" pitchFamily="2" charset="-78"/>
              </a:rPr>
              <a:t>7-8)خشایاردوم و سوگدیا نوس:424پ.م</a:t>
            </a:r>
            <a:endParaRPr lang="en-US" sz="2000" b="1" dirty="0">
              <a:cs typeface="B Jadid" pitchFamily="2" charset="-78"/>
            </a:endParaRPr>
          </a:p>
        </p:txBody>
      </p:sp>
      <p:sp>
        <p:nvSpPr>
          <p:cNvPr id="21" name="TextBox 20"/>
          <p:cNvSpPr txBox="1"/>
          <p:nvPr/>
        </p:nvSpPr>
        <p:spPr>
          <a:xfrm>
            <a:off x="2997589" y="4335256"/>
            <a:ext cx="6096001" cy="400110"/>
          </a:xfrm>
          <a:prstGeom prst="rect">
            <a:avLst/>
          </a:prstGeom>
          <a:noFill/>
        </p:spPr>
        <p:txBody>
          <a:bodyPr wrap="square" rtlCol="0">
            <a:spAutoFit/>
          </a:bodyPr>
          <a:lstStyle/>
          <a:p>
            <a:pPr algn="r"/>
            <a:r>
              <a:rPr lang="fa-IR" sz="2000" b="1" dirty="0" smtClean="0">
                <a:cs typeface="B Jadid" pitchFamily="2" charset="-78"/>
              </a:rPr>
              <a:t>9)داریوش دوم(پسر اردشیر یکم)423پ.م تا405پ.م(18سال)</a:t>
            </a:r>
            <a:endParaRPr lang="en-US" sz="2000" b="1" dirty="0">
              <a:cs typeface="B Jadid" pitchFamily="2" charset="-78"/>
            </a:endParaRPr>
          </a:p>
        </p:txBody>
      </p:sp>
      <p:sp>
        <p:nvSpPr>
          <p:cNvPr id="22" name="TextBox 21"/>
          <p:cNvSpPr txBox="1"/>
          <p:nvPr/>
        </p:nvSpPr>
        <p:spPr>
          <a:xfrm>
            <a:off x="3228056" y="4872148"/>
            <a:ext cx="5867400" cy="400110"/>
          </a:xfrm>
          <a:prstGeom prst="rect">
            <a:avLst/>
          </a:prstGeom>
          <a:noFill/>
        </p:spPr>
        <p:txBody>
          <a:bodyPr wrap="square" rtlCol="0">
            <a:spAutoFit/>
          </a:bodyPr>
          <a:lstStyle/>
          <a:p>
            <a:pPr algn="r"/>
            <a:r>
              <a:rPr lang="fa-IR" sz="2000" b="1" dirty="0" smtClean="0">
                <a:cs typeface="B Jadid" pitchFamily="2" charset="-78"/>
              </a:rPr>
              <a:t>10)اردشیر دوم(پسرداریوش دوم)404پ.م تا359پ.م(43سال)</a:t>
            </a:r>
            <a:endParaRPr lang="en-US" sz="2000" b="1" dirty="0">
              <a:cs typeface="B Jadid" pitchFamily="2" charset="-78"/>
            </a:endParaRPr>
          </a:p>
        </p:txBody>
      </p:sp>
      <p:sp>
        <p:nvSpPr>
          <p:cNvPr id="23" name="TextBox 22"/>
          <p:cNvSpPr txBox="1"/>
          <p:nvPr/>
        </p:nvSpPr>
        <p:spPr>
          <a:xfrm>
            <a:off x="2518756" y="5426193"/>
            <a:ext cx="6518564" cy="400110"/>
          </a:xfrm>
          <a:prstGeom prst="rect">
            <a:avLst/>
          </a:prstGeom>
          <a:noFill/>
        </p:spPr>
        <p:txBody>
          <a:bodyPr wrap="square" rtlCol="0">
            <a:spAutoFit/>
          </a:bodyPr>
          <a:lstStyle/>
          <a:p>
            <a:pPr algn="r"/>
            <a:r>
              <a:rPr lang="fa-IR" sz="2000" b="1" dirty="0" smtClean="0">
                <a:cs typeface="B Jadid" pitchFamily="2" charset="-78"/>
              </a:rPr>
              <a:t>11)اردشیر سوم(پسر اردشیردوم)358پ.م تا338پ.م(20سال)</a:t>
            </a:r>
            <a:endParaRPr lang="en-US" sz="2000" b="1" dirty="0">
              <a:cs typeface="B Jadid" pitchFamily="2" charset="-78"/>
            </a:endParaRPr>
          </a:p>
        </p:txBody>
      </p:sp>
      <p:sp>
        <p:nvSpPr>
          <p:cNvPr id="24" name="TextBox 23"/>
          <p:cNvSpPr txBox="1"/>
          <p:nvPr/>
        </p:nvSpPr>
        <p:spPr>
          <a:xfrm>
            <a:off x="3274469" y="5970413"/>
            <a:ext cx="5774574" cy="400110"/>
          </a:xfrm>
          <a:prstGeom prst="rect">
            <a:avLst/>
          </a:prstGeom>
          <a:noFill/>
        </p:spPr>
        <p:txBody>
          <a:bodyPr wrap="square" rtlCol="0">
            <a:spAutoFit/>
          </a:bodyPr>
          <a:lstStyle/>
          <a:p>
            <a:pPr algn="r"/>
            <a:r>
              <a:rPr lang="fa-IR" sz="2000" dirty="0" smtClean="0">
                <a:cs typeface="B Jadid" pitchFamily="2" charset="-78"/>
              </a:rPr>
              <a:t>12)آرسش(پسر اردشیر سوم)337پ.م تا336پ.م(1سال)</a:t>
            </a:r>
            <a:endParaRPr lang="en-US" sz="2000" dirty="0">
              <a:cs typeface="B Jadid" pitchFamily="2" charset="-78"/>
            </a:endParaRPr>
          </a:p>
        </p:txBody>
      </p:sp>
      <p:sp>
        <p:nvSpPr>
          <p:cNvPr id="25" name="TextBox 24"/>
          <p:cNvSpPr txBox="1"/>
          <p:nvPr/>
        </p:nvSpPr>
        <p:spPr>
          <a:xfrm>
            <a:off x="3146476" y="6429345"/>
            <a:ext cx="5890844" cy="400110"/>
          </a:xfrm>
          <a:prstGeom prst="rect">
            <a:avLst/>
          </a:prstGeom>
          <a:noFill/>
        </p:spPr>
        <p:txBody>
          <a:bodyPr wrap="square" rtlCol="0">
            <a:spAutoFit/>
          </a:bodyPr>
          <a:lstStyle/>
          <a:p>
            <a:pPr algn="r"/>
            <a:r>
              <a:rPr lang="fa-IR" sz="2000" b="1" dirty="0" smtClean="0">
                <a:cs typeface="B Jadid" pitchFamily="2" charset="-78"/>
              </a:rPr>
              <a:t>13)داریوش سوم(نوه داریوش دوم)335پ.م تا330پ.م(5سال)</a:t>
            </a:r>
            <a:endParaRPr lang="en-US" sz="2000" b="1" dirty="0">
              <a:cs typeface="B Jadid" pitchFamily="2" charset="-78"/>
            </a:endParaRPr>
          </a:p>
        </p:txBody>
      </p:sp>
    </p:spTree>
    <p:extLst>
      <p:ext uri="{BB962C8B-B14F-4D97-AF65-F5344CB8AC3E}">
        <p14:creationId xmlns:p14="http://schemas.microsoft.com/office/powerpoint/2010/main" val="380782528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ppt_x"/>
                                          </p:val>
                                        </p:tav>
                                        <p:tav tm="100000">
                                          <p:val>
                                            <p:strVal val="#ppt_x"/>
                                          </p:val>
                                        </p:tav>
                                      </p:tavLst>
                                    </p:anim>
                                    <p:anim calcmode="lin" valueType="num">
                                      <p:cBhvr additive="base">
                                        <p:cTn id="7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ppt_x"/>
                                          </p:val>
                                        </p:tav>
                                        <p:tav tm="100000">
                                          <p:val>
                                            <p:strVal val="#ppt_x"/>
                                          </p:val>
                                        </p:tav>
                                      </p:tavLst>
                                    </p:anim>
                                    <p:anim calcmode="lin" valueType="num">
                                      <p:cBhvr additive="base">
                                        <p:cTn id="8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6" grpId="0"/>
      <p:bldP spid="17" grpId="0"/>
      <p:bldP spid="18" grpId="0"/>
      <p:bldP spid="19" grpId="0"/>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8271" y="25008"/>
            <a:ext cx="8305800" cy="646331"/>
          </a:xfrm>
          <a:prstGeom prst="rect">
            <a:avLst/>
          </a:prstGeom>
          <a:noFill/>
        </p:spPr>
        <p:txBody>
          <a:bodyPr wrap="square" rtlCol="0">
            <a:spAutoFit/>
          </a:bodyPr>
          <a:lstStyle/>
          <a:p>
            <a:pPr algn="r"/>
            <a:r>
              <a:rPr lang="fa-IR" sz="3600" b="1" dirty="0" smtClean="0">
                <a:effectLst>
                  <a:outerShdw blurRad="38100" dist="38100" dir="2700000" algn="tl">
                    <a:srgbClr val="000000">
                      <a:alpha val="43137"/>
                    </a:srgbClr>
                  </a:outerShdw>
                </a:effectLst>
                <a:cs typeface="B Nasim" pitchFamily="2" charset="-78"/>
              </a:rPr>
              <a:t>شرح کوتاهی از پادشاهان هخامنشی</a:t>
            </a:r>
            <a:endParaRPr lang="en-US" sz="3600" b="1" dirty="0">
              <a:effectLst>
                <a:outerShdw blurRad="38100" dist="38100" dir="2700000" algn="tl">
                  <a:srgbClr val="000000">
                    <a:alpha val="43137"/>
                  </a:srgbClr>
                </a:outerShdw>
              </a:effectLst>
              <a:cs typeface="B Nasim" pitchFamily="2" charset="-78"/>
            </a:endParaRPr>
          </a:p>
        </p:txBody>
      </p:sp>
      <p:sp>
        <p:nvSpPr>
          <p:cNvPr id="3" name="TextBox 2"/>
          <p:cNvSpPr txBox="1"/>
          <p:nvPr/>
        </p:nvSpPr>
        <p:spPr>
          <a:xfrm>
            <a:off x="6145237" y="675615"/>
            <a:ext cx="3028071" cy="584775"/>
          </a:xfrm>
          <a:prstGeom prst="rect">
            <a:avLst/>
          </a:prstGeom>
          <a:noFill/>
        </p:spPr>
        <p:txBody>
          <a:bodyPr wrap="square" rtlCol="0">
            <a:spAutoFit/>
          </a:bodyPr>
          <a:lstStyle/>
          <a:p>
            <a:pPr algn="r"/>
            <a:r>
              <a:rPr lang="fa-IR" sz="3200" b="1" dirty="0" smtClean="0"/>
              <a:t>1)کوروش بزرگ:</a:t>
            </a:r>
          </a:p>
        </p:txBody>
      </p:sp>
      <p:sp>
        <p:nvSpPr>
          <p:cNvPr id="4" name="TextBox 3"/>
          <p:cNvSpPr txBox="1"/>
          <p:nvPr/>
        </p:nvSpPr>
        <p:spPr>
          <a:xfrm>
            <a:off x="173502" y="1447800"/>
            <a:ext cx="8915400" cy="1569660"/>
          </a:xfrm>
          <a:prstGeom prst="rect">
            <a:avLst/>
          </a:prstGeom>
          <a:noFill/>
        </p:spPr>
        <p:txBody>
          <a:bodyPr wrap="square" rtlCol="0">
            <a:spAutoFit/>
          </a:bodyPr>
          <a:lstStyle/>
          <a:p>
            <a:pPr algn="r"/>
            <a:r>
              <a:rPr lang="fa-IR" sz="2400" dirty="0" smtClean="0">
                <a:cs typeface="B Elham" pitchFamily="2" charset="-78"/>
              </a:rPr>
              <a:t>کوروش پسر حکمران کمبوجیه اول است ومادر او ماندانا دختر آستیاگ پادشاه ماد می باشد.</a:t>
            </a:r>
          </a:p>
          <a:p>
            <a:pPr algn="r"/>
            <a:r>
              <a:rPr lang="fa-IR" sz="2400" dirty="0" smtClean="0">
                <a:cs typeface="B Elham" pitchFamily="2" charset="-78"/>
              </a:rPr>
              <a:t>کوروش پس از شکست مادها،در پاسارگاد شاهنشاهی پارسی را پایه گذاری کرد سلطنت اواز559تا530پ.م ادامه داشت .</a:t>
            </a:r>
          </a:p>
        </p:txBody>
      </p:sp>
      <p:pic>
        <p:nvPicPr>
          <p:cNvPr id="1026" name="Picture 2" descr="H:\پروژه\bahman\New folder\اطلاعات ودانستنیهای کامل ایران وجهان_files\koorosh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03556"/>
            <a:ext cx="3505200"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0800000">
            <a:off x="4064389" y="4622856"/>
            <a:ext cx="1658229" cy="40872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TextBox 6"/>
          <p:cNvSpPr txBox="1"/>
          <p:nvPr/>
        </p:nvSpPr>
        <p:spPr>
          <a:xfrm>
            <a:off x="5965873" y="4555228"/>
            <a:ext cx="2971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a-IR" sz="2400" b="1" dirty="0" smtClean="0">
                <a:solidFill>
                  <a:schemeClr val="bg1"/>
                </a:solidFill>
              </a:rPr>
              <a:t>تصویری از کوروش کبیر</a:t>
            </a:r>
            <a:endParaRPr lang="en-US" sz="2400" b="1" dirty="0">
              <a:solidFill>
                <a:schemeClr val="bg1"/>
              </a:solidFill>
            </a:endParaRPr>
          </a:p>
        </p:txBody>
      </p:sp>
    </p:spTree>
    <p:extLst>
      <p:ext uri="{BB962C8B-B14F-4D97-AF65-F5344CB8AC3E}">
        <p14:creationId xmlns:p14="http://schemas.microsoft.com/office/powerpoint/2010/main" val="29578198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randombar(horizontal)">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style.rotation</p:attrName>
                                        </p:attrNameLst>
                                      </p:cBhvr>
                                      <p:tavLst>
                                        <p:tav tm="0">
                                          <p:val>
                                            <p:fltVal val="90"/>
                                          </p:val>
                                        </p:tav>
                                        <p:tav tm="100000">
                                          <p:val>
                                            <p:fltVal val="0"/>
                                          </p:val>
                                        </p:tav>
                                      </p:tavLst>
                                    </p:anim>
                                    <p:animEffect transition="in" filter="fade">
                                      <p:cBhvr>
                                        <p:cTn id="37" dur="1000"/>
                                        <p:tgtEl>
                                          <p:spTgt spid="5"/>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062" y="1664677"/>
            <a:ext cx="8265188" cy="3785652"/>
          </a:xfrm>
          <a:prstGeom prst="rect">
            <a:avLst/>
          </a:prstGeom>
        </p:spPr>
        <p:txBody>
          <a:bodyPr wrap="square">
            <a:spAutoFit/>
          </a:bodyPr>
          <a:lstStyle/>
          <a:p>
            <a:pPr algn="r"/>
            <a:r>
              <a:rPr lang="fa-IR" sz="2000" dirty="0" smtClean="0">
                <a:latin typeface="Ruqaah 1" pitchFamily="2" charset="2"/>
                <a:cs typeface="B Homa" pitchFamily="2" charset="-78"/>
              </a:rPr>
              <a:t>با فتح نواحي شرقي و شمال غربي ، تنها رقيب باقي مانده ، پادشاهي کهن بابل بود . درآن زمان پادشاه بابل تمام وقت خود را صرف گردآوري تنديس خدايان باستاني و بازسازي معابد </a:t>
            </a:r>
            <a:r>
              <a:rPr lang="en-US" sz="2000" dirty="0" smtClean="0">
                <a:latin typeface="Ruqaah 1" pitchFamily="2" charset="2"/>
                <a:cs typeface="B Homa" pitchFamily="2" charset="-78"/>
              </a:rPr>
              <a:t>.</a:t>
            </a:r>
            <a:r>
              <a:rPr lang="fa-IR" sz="2000" dirty="0" smtClean="0">
                <a:latin typeface="Ruqaah 1" pitchFamily="2" charset="2"/>
                <a:cs typeface="B Homa" pitchFamily="2" charset="-78"/>
              </a:rPr>
              <a:t>آنها ميکرد ، هزينه ي اين کارها با وضع ماليات هاي سنگين تأمين ميشد </a:t>
            </a:r>
            <a:r>
              <a:rPr lang="fa-IR" sz="2000" dirty="0" smtClean="0">
                <a:cs typeface="B Homa" pitchFamily="2" charset="-78"/>
              </a:rPr>
              <a:t>فتح بابل براي پارسيان کار دشواري نبود ، نارضايتي مردم از پادشاه موجب شده بود که پارسيان حاميان فراواني در شهر بيابند بابل در آخرين روزهاي سال 539  ق . م  با کمترين درگيري فتح شد . نبونيد خود را تسليم کرد ولي پسرش که حاضر به اطاعت از کوروش نبود ، در درگيري با پارسيان کشته شد .</a:t>
            </a:r>
            <a:endParaRPr lang="en-US" sz="2000" dirty="0" smtClean="0">
              <a:cs typeface="B Homa" pitchFamily="2" charset="-78"/>
            </a:endParaRPr>
          </a:p>
          <a:p>
            <a:pPr algn="r"/>
            <a:endParaRPr lang="en-US" sz="2000" dirty="0">
              <a:cs typeface="B Homa" pitchFamily="2" charset="-78"/>
            </a:endParaRPr>
          </a:p>
          <a:p>
            <a:pPr algn="r"/>
            <a:r>
              <a:rPr lang="fa-IR" sz="2000" dirty="0" smtClean="0">
                <a:cs typeface="B Homa" pitchFamily="2" charset="-78"/>
              </a:rPr>
              <a:t> </a:t>
            </a:r>
            <a:r>
              <a:rPr lang="fa-IR" sz="2000" dirty="0">
                <a:cs typeface="B Homa" pitchFamily="2" charset="-78"/>
              </a:rPr>
              <a:t>فتح بابل ، سند آزادي يهوديان از تبعيد و اسارت بود . يهوديان با اجازه ي کوروش به فلسطين بازگشتند و به آباداني شهرهاي خود پرداختند . حرکت آنان از بابل در سال 537 ق . م صورت گرفت ، در اين سال ، بيش از 40000 يهودي ـ که در اسارت بابل بودند ـ به همراه غنيمت هاي گرانبهايي که آشوريان از بيت المقدس غارت کرده بودند ، به ارض موعود بازگشتند </a:t>
            </a:r>
            <a:r>
              <a:rPr lang="fa-IR" sz="2000" dirty="0" smtClean="0">
                <a:cs typeface="B Homa" pitchFamily="2" charset="-78"/>
              </a:rPr>
              <a:t>.</a:t>
            </a:r>
            <a:endParaRPr lang="en-US" sz="2000" dirty="0">
              <a:cs typeface="B Homa" pitchFamily="2" charset="-78"/>
            </a:endParaRPr>
          </a:p>
        </p:txBody>
      </p:sp>
      <p:sp>
        <p:nvSpPr>
          <p:cNvPr id="9" name="Rectangle 8"/>
          <p:cNvSpPr/>
          <p:nvPr/>
        </p:nvSpPr>
        <p:spPr>
          <a:xfrm>
            <a:off x="2229905" y="283283"/>
            <a:ext cx="6492483" cy="584775"/>
          </a:xfrm>
          <a:prstGeom prst="rect">
            <a:avLst/>
          </a:prstGeom>
        </p:spPr>
        <p:txBody>
          <a:bodyPr wrap="none">
            <a:spAutoFit/>
          </a:bodyPr>
          <a:lstStyle/>
          <a:p>
            <a:r>
              <a:rPr lang="fa-IR" sz="3200" b="1" dirty="0">
                <a:cs typeface="B Elham" pitchFamily="2" charset="-78"/>
              </a:rPr>
              <a:t>جنگ بابل نبرد کوروش کبیر و نبونید پادشاه بابل</a:t>
            </a:r>
            <a:endParaRPr lang="en-US" sz="3200" b="1" dirty="0">
              <a:cs typeface="B Elham" pitchFamily="2" charset="-78"/>
            </a:endParaRPr>
          </a:p>
        </p:txBody>
      </p:sp>
    </p:spTree>
    <p:extLst>
      <p:ext uri="{BB962C8B-B14F-4D97-AF65-F5344CB8AC3E}">
        <p14:creationId xmlns:p14="http://schemas.microsoft.com/office/powerpoint/2010/main" val="328329744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14400"/>
            <a:ext cx="8686800" cy="1015663"/>
          </a:xfrm>
          <a:prstGeom prst="rect">
            <a:avLst/>
          </a:prstGeom>
          <a:noFill/>
        </p:spPr>
        <p:txBody>
          <a:bodyPr wrap="square" rtlCol="0">
            <a:spAutoFit/>
          </a:bodyPr>
          <a:lstStyle/>
          <a:p>
            <a:pPr algn="r"/>
            <a:r>
              <a:rPr lang="fa-IR" sz="2000" dirty="0" smtClean="0">
                <a:cs typeface="B Homa" pitchFamily="2" charset="-78"/>
              </a:rPr>
              <a:t>کوروش در هنگام واردشدن به بابل،نخستین فرمان حقوق بشر را تدوین کرد .</a:t>
            </a:r>
          </a:p>
          <a:p>
            <a:pPr algn="r"/>
            <a:r>
              <a:rPr lang="fa-IR" sz="2000" dirty="0" smtClean="0">
                <a:cs typeface="B Homa" pitchFamily="2" charset="-78"/>
              </a:rPr>
              <a:t>استونه کوروش بزرگ اکنون یکی از مهمترین و بزرگترین مفاخر ایران است که اکنون در موزه بریتانیا نگه داری می شود.</a:t>
            </a:r>
            <a:endParaRPr lang="en-US" sz="2000" dirty="0">
              <a:cs typeface="B Homa" pitchFamily="2" charset="-78"/>
            </a:endParaRPr>
          </a:p>
        </p:txBody>
      </p:sp>
      <p:pic>
        <p:nvPicPr>
          <p:cNvPr id="1027" name="Picture 3" descr="H:\220px-London_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0"/>
            <a:ext cx="3683000" cy="276225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rot="9917833">
            <a:off x="3997957" y="3986614"/>
            <a:ext cx="1445846" cy="46672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TextBox 3"/>
          <p:cNvSpPr txBox="1"/>
          <p:nvPr/>
        </p:nvSpPr>
        <p:spPr>
          <a:xfrm>
            <a:off x="5610665" y="3810773"/>
            <a:ext cx="3223846"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000" b="1" dirty="0" smtClean="0"/>
              <a:t>منشور حقوق بشر کوروش کبیر</a:t>
            </a:r>
            <a:endParaRPr lang="en-US" sz="2000" b="1" dirty="0"/>
          </a:p>
        </p:txBody>
      </p:sp>
    </p:spTree>
    <p:extLst>
      <p:ext uri="{BB962C8B-B14F-4D97-AF65-F5344CB8AC3E}">
        <p14:creationId xmlns:p14="http://schemas.microsoft.com/office/powerpoint/2010/main" val="16956580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119567"/>
            <a:ext cx="5029200" cy="646331"/>
          </a:xfrm>
          <a:prstGeom prst="rect">
            <a:avLst/>
          </a:prstGeom>
          <a:noFill/>
        </p:spPr>
        <p:txBody>
          <a:bodyPr wrap="square" rtlCol="0">
            <a:spAutoFit/>
          </a:bodyPr>
          <a:lstStyle/>
          <a:p>
            <a:r>
              <a:rPr lang="fa-IR" sz="3600" b="1" dirty="0" smtClean="0">
                <a:cs typeface="B Elham" pitchFamily="2" charset="-78"/>
              </a:rPr>
              <a:t>فرازی از منشور کوروش بزرگ:</a:t>
            </a:r>
            <a:endParaRPr lang="en-US" sz="3600" b="1" dirty="0">
              <a:cs typeface="B Elham" pitchFamily="2" charset="-78"/>
            </a:endParaRPr>
          </a:p>
        </p:txBody>
      </p:sp>
      <p:sp>
        <p:nvSpPr>
          <p:cNvPr id="5" name="TextBox 4"/>
          <p:cNvSpPr txBox="1"/>
          <p:nvPr/>
        </p:nvSpPr>
        <p:spPr>
          <a:xfrm>
            <a:off x="152400" y="1066800"/>
            <a:ext cx="8763000" cy="1569660"/>
          </a:xfrm>
          <a:prstGeom prst="rect">
            <a:avLst/>
          </a:prstGeom>
          <a:noFill/>
        </p:spPr>
        <p:txBody>
          <a:bodyPr wrap="square" rtlCol="0">
            <a:spAutoFit/>
          </a:bodyPr>
          <a:lstStyle/>
          <a:p>
            <a:pPr algn="r"/>
            <a:r>
              <a:rPr lang="fa-IR" sz="3200" dirty="0" smtClean="0">
                <a:solidFill>
                  <a:srgbClr val="C00000"/>
                </a:solidFill>
                <a:cs typeface="Arabic Style" pitchFamily="2" charset="-78"/>
              </a:rPr>
              <a:t>آنگاه که بدون پیکار و جنگ وارد بابل شدم،همه مردم گامهای مرا با شادمانی پذیرفتند...نگذاشتم رنج وآزاری به این مردم این سرزمین وارد آید،برده ای را برانداختم وبه بدبختی آنان پایان بخشیدم...</a:t>
            </a:r>
            <a:endParaRPr lang="en-US" sz="3200" dirty="0">
              <a:solidFill>
                <a:srgbClr val="C00000"/>
              </a:solidFill>
              <a:cs typeface="Arabic Style" pitchFamily="2" charset="-78"/>
            </a:endParaRPr>
          </a:p>
        </p:txBody>
      </p:sp>
      <p:pic>
        <p:nvPicPr>
          <p:cNvPr id="2050" name="Picture 2" descr="H:\پروژه\bahman\New folder\اطلاعات ودانستنیهای کامل ایران وجهان_files\damghani_121320016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34751"/>
            <a:ext cx="6409436"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49841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538" y="452511"/>
            <a:ext cx="8763000" cy="830997"/>
          </a:xfrm>
          <a:prstGeom prst="rect">
            <a:avLst/>
          </a:prstGeom>
          <a:noFill/>
        </p:spPr>
        <p:txBody>
          <a:bodyPr wrap="square" rtlCol="0">
            <a:spAutoFit/>
          </a:bodyPr>
          <a:lstStyle/>
          <a:p>
            <a:pPr algn="r"/>
            <a:r>
              <a:rPr lang="fa-IR" sz="2400" dirty="0" smtClean="0">
                <a:cs typeface="B Elham" pitchFamily="2" charset="-78"/>
              </a:rPr>
              <a:t>آنگونه که در تاریخ گفته اند وقابل اتکا نمی باشد:کوروش بزرگ در جنگ با سکاییان جراحت برداشت وجان سپرد.</a:t>
            </a:r>
            <a:endParaRPr lang="en-US" sz="2400" dirty="0">
              <a:cs typeface="B Elham" pitchFamily="2" charset="-78"/>
            </a:endParaRPr>
          </a:p>
        </p:txBody>
      </p:sp>
      <p:sp>
        <p:nvSpPr>
          <p:cNvPr id="5" name="Rectangle 4"/>
          <p:cNvSpPr/>
          <p:nvPr/>
        </p:nvSpPr>
        <p:spPr>
          <a:xfrm>
            <a:off x="381000" y="1828800"/>
            <a:ext cx="8610600" cy="2862322"/>
          </a:xfrm>
          <a:prstGeom prst="rect">
            <a:avLst/>
          </a:prstGeom>
        </p:spPr>
        <p:txBody>
          <a:bodyPr wrap="square">
            <a:spAutoFit/>
          </a:bodyPr>
          <a:lstStyle/>
          <a:p>
            <a:pPr algn="r"/>
            <a:r>
              <a:rPr lang="fa-IR" sz="2000" dirty="0" smtClean="0">
                <a:cs typeface="B Elham" pitchFamily="2" charset="-78"/>
              </a:rPr>
              <a:t>انگيزه </a:t>
            </a:r>
            <a:r>
              <a:rPr lang="fa-IR" sz="2000" dirty="0">
                <a:cs typeface="B Elham" pitchFamily="2" charset="-78"/>
              </a:rPr>
              <a:t>لشكركشي كوروش به شمال شرقي ايران متعدد است. براي نمونه مي گويند كه كوروش ابتدا به ملكه ماساژت ها كه بيوه پادشاه آنها بود ، پيشنهاد اتحاد داد و حتي از او خوستگاري كرد ، اما ملكه ماساژت ها از آن بيم داشت كه كشورش در دست شاهي كه تمام منطقه را تسخير كرده بود ، گرفتار شود. در نتيجه پيشنهاد كوروش را رد كرد. اما كوروش با راهنمايي بزرگان و درباريان خود و با ترفندهاي ويژه اي به كشور آنها حمله مي كند و سربازان هخامنشي موفق مي شوند پسر ملكه ماساژت ها اسير كنند. ملكه از ترفندهاي كوروش بسيار ناراحت مي شود و با باقي مانده سپاهيان خود به ايرانيان حمله مي كند. در اين نبرد كوروش پس از 28 سال پادشاهي كشته مي شود و سپاه ايران شكست مي خورد. اين رويداد در سال 530 (پ. م ) واقع شد. البته كوروش توانست به اعماق قلمروي سكاها نفوذ كند و ازآمودريا هم بگذرد ولي بخت با او يار نبود. </a:t>
            </a:r>
            <a:r>
              <a:rPr lang="fa-IR" sz="2000" dirty="0" smtClean="0">
                <a:cs typeface="B Elham" pitchFamily="2" charset="-78"/>
              </a:rPr>
              <a:t>ومتاسفانه </a:t>
            </a:r>
            <a:r>
              <a:rPr lang="fa-IR" sz="2000" dirty="0">
                <a:cs typeface="B Elham" pitchFamily="2" charset="-78"/>
              </a:rPr>
              <a:t>در نبردي كه روي داد كشته شد.</a:t>
            </a:r>
            <a:endParaRPr lang="en-US" sz="2000" dirty="0">
              <a:cs typeface="B Elham" pitchFamily="2" charset="-78"/>
            </a:endParaRPr>
          </a:p>
        </p:txBody>
      </p:sp>
      <p:sp>
        <p:nvSpPr>
          <p:cNvPr id="6" name="TextBox 5"/>
          <p:cNvSpPr txBox="1"/>
          <p:nvPr/>
        </p:nvSpPr>
        <p:spPr>
          <a:xfrm>
            <a:off x="3499338" y="5218498"/>
            <a:ext cx="5410200" cy="523220"/>
          </a:xfrm>
          <a:prstGeom prst="rect">
            <a:avLst/>
          </a:prstGeom>
          <a:noFill/>
        </p:spPr>
        <p:txBody>
          <a:bodyPr wrap="square" rtlCol="0">
            <a:spAutoFit/>
          </a:bodyPr>
          <a:lstStyle/>
          <a:p>
            <a:r>
              <a:rPr lang="fa-IR" sz="2800" dirty="0" smtClean="0">
                <a:cs typeface="B Elham" pitchFamily="2" charset="-78"/>
              </a:rPr>
              <a:t>مقبره کوروش بزرگ در پاسارگاد واقع است.</a:t>
            </a:r>
            <a:endParaRPr lang="en-US" sz="2800" dirty="0">
              <a:cs typeface="B Elham" pitchFamily="2" charset="-78"/>
            </a:endParaRPr>
          </a:p>
        </p:txBody>
      </p:sp>
    </p:spTree>
    <p:extLst>
      <p:ext uri="{BB962C8B-B14F-4D97-AF65-F5344CB8AC3E}">
        <p14:creationId xmlns:p14="http://schemas.microsoft.com/office/powerpoint/2010/main" val="297259341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پروژه\bahman\New folder\اطلاعات ودانستنیهای کامل ایران وجهان_files\im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038600" cy="45339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پروژه\bahman\New folder\اطلاعات ودانستنیهای کامل ایران وجهان_files\Pasarga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883" y="2495550"/>
            <a:ext cx="4800600" cy="360045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0800000">
            <a:off x="3657600" y="1798318"/>
            <a:ext cx="1600200" cy="3810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TextBox 4"/>
          <p:cNvSpPr txBox="1"/>
          <p:nvPr/>
        </p:nvSpPr>
        <p:spPr>
          <a:xfrm>
            <a:off x="5410200" y="1798318"/>
            <a:ext cx="3581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800" dirty="0" smtClean="0"/>
              <a:t>مقبره کوروش کبیر(پاسارگاد)</a:t>
            </a:r>
            <a:endParaRPr lang="en-US" sz="2800" dirty="0"/>
          </a:p>
        </p:txBody>
      </p:sp>
      <p:sp>
        <p:nvSpPr>
          <p:cNvPr id="7" name="TextBox 6"/>
          <p:cNvSpPr txBox="1"/>
          <p:nvPr/>
        </p:nvSpPr>
        <p:spPr>
          <a:xfrm>
            <a:off x="4530383" y="6111611"/>
            <a:ext cx="36576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sz="2800" dirty="0" smtClean="0"/>
              <a:t>تصویر بازسازی شده پاسارگاد</a:t>
            </a:r>
            <a:endParaRPr lang="en-US" sz="2800" dirty="0"/>
          </a:p>
        </p:txBody>
      </p:sp>
    </p:spTree>
    <p:extLst>
      <p:ext uri="{BB962C8B-B14F-4D97-AF65-F5344CB8AC3E}">
        <p14:creationId xmlns:p14="http://schemas.microsoft.com/office/powerpoint/2010/main" val="399423055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075"/>
                                        </p:tgtEl>
                                        <p:attrNameLst>
                                          <p:attrName>style.visibility</p:attrName>
                                        </p:attrNameLst>
                                      </p:cBhvr>
                                      <p:to>
                                        <p:strVal val="visible"/>
                                      </p:to>
                                    </p:set>
                                    <p:anim calcmode="lin" valueType="num">
                                      <p:cBhvr>
                                        <p:cTn id="26" dur="1000" fill="hold"/>
                                        <p:tgtEl>
                                          <p:spTgt spid="3075"/>
                                        </p:tgtEl>
                                        <p:attrNameLst>
                                          <p:attrName>ppt_w</p:attrName>
                                        </p:attrNameLst>
                                      </p:cBhvr>
                                      <p:tavLst>
                                        <p:tav tm="0">
                                          <p:val>
                                            <p:fltVal val="0"/>
                                          </p:val>
                                        </p:tav>
                                        <p:tav tm="100000">
                                          <p:val>
                                            <p:strVal val="#ppt_w"/>
                                          </p:val>
                                        </p:tav>
                                      </p:tavLst>
                                    </p:anim>
                                    <p:anim calcmode="lin" valueType="num">
                                      <p:cBhvr>
                                        <p:cTn id="27" dur="1000" fill="hold"/>
                                        <p:tgtEl>
                                          <p:spTgt spid="3075"/>
                                        </p:tgtEl>
                                        <p:attrNameLst>
                                          <p:attrName>ppt_h</p:attrName>
                                        </p:attrNameLst>
                                      </p:cBhvr>
                                      <p:tavLst>
                                        <p:tav tm="0">
                                          <p:val>
                                            <p:fltVal val="0"/>
                                          </p:val>
                                        </p:tav>
                                        <p:tav tm="100000">
                                          <p:val>
                                            <p:strVal val="#ppt_h"/>
                                          </p:val>
                                        </p:tav>
                                      </p:tavLst>
                                    </p:anim>
                                    <p:anim calcmode="lin" valueType="num">
                                      <p:cBhvr>
                                        <p:cTn id="28" dur="1000" fill="hold"/>
                                        <p:tgtEl>
                                          <p:spTgt spid="3075"/>
                                        </p:tgtEl>
                                        <p:attrNameLst>
                                          <p:attrName>style.rotation</p:attrName>
                                        </p:attrNameLst>
                                      </p:cBhvr>
                                      <p:tavLst>
                                        <p:tav tm="0">
                                          <p:val>
                                            <p:fltVal val="90"/>
                                          </p:val>
                                        </p:tav>
                                        <p:tav tm="100000">
                                          <p:val>
                                            <p:fltVal val="0"/>
                                          </p:val>
                                        </p:tav>
                                      </p:tavLst>
                                    </p:anim>
                                    <p:animEffect transition="in" filter="fade">
                                      <p:cBhvr>
                                        <p:cTn id="29" dur="1000"/>
                                        <p:tgtEl>
                                          <p:spTgt spid="307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967</TotalTime>
  <Words>1863</Words>
  <Application>Microsoft Office PowerPoint</Application>
  <PresentationFormat>On-screen Show (4:3)</PresentationFormat>
  <Paragraphs>115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OFOGH</dc:creator>
  <cp:lastModifiedBy>OFOGH</cp:lastModifiedBy>
  <cp:revision>117</cp:revision>
  <dcterms:created xsi:type="dcterms:W3CDTF">2011-12-13T07:55:23Z</dcterms:created>
  <dcterms:modified xsi:type="dcterms:W3CDTF">2011-12-26T05:38:12Z</dcterms:modified>
</cp:coreProperties>
</file>