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89" r:id="rId2"/>
    <p:sldId id="283" r:id="rId3"/>
    <p:sldId id="269" r:id="rId4"/>
    <p:sldId id="334" r:id="rId5"/>
    <p:sldId id="259" r:id="rId6"/>
    <p:sldId id="285" r:id="rId7"/>
    <p:sldId id="261" r:id="rId8"/>
    <p:sldId id="287" r:id="rId9"/>
    <p:sldId id="260" r:id="rId10"/>
    <p:sldId id="286" r:id="rId11"/>
    <p:sldId id="262" r:id="rId12"/>
    <p:sldId id="331" r:id="rId13"/>
    <p:sldId id="333" r:id="rId14"/>
    <p:sldId id="335" r:id="rId15"/>
    <p:sldId id="336" r:id="rId16"/>
    <p:sldId id="300" r:id="rId17"/>
    <p:sldId id="332" r:id="rId18"/>
    <p:sldId id="301" r:id="rId19"/>
    <p:sldId id="274" r:id="rId20"/>
    <p:sldId id="307" r:id="rId21"/>
    <p:sldId id="308" r:id="rId22"/>
    <p:sldId id="309" r:id="rId23"/>
    <p:sldId id="275" r:id="rId24"/>
    <p:sldId id="311" r:id="rId25"/>
    <p:sldId id="312" r:id="rId26"/>
    <p:sldId id="314" r:id="rId27"/>
    <p:sldId id="276" r:id="rId28"/>
    <p:sldId id="315" r:id="rId29"/>
    <p:sldId id="316" r:id="rId30"/>
    <p:sldId id="317" r:id="rId31"/>
    <p:sldId id="277" r:id="rId32"/>
    <p:sldId id="319" r:id="rId33"/>
    <p:sldId id="320" r:id="rId34"/>
    <p:sldId id="321" r:id="rId35"/>
    <p:sldId id="278" r:id="rId36"/>
    <p:sldId id="323" r:id="rId37"/>
    <p:sldId id="324" r:id="rId38"/>
    <p:sldId id="325" r:id="rId39"/>
    <p:sldId id="279" r:id="rId40"/>
    <p:sldId id="327" r:id="rId41"/>
    <p:sldId id="328" r:id="rId42"/>
    <p:sldId id="329" r:id="rId43"/>
    <p:sldId id="280" r:id="rId44"/>
    <p:sldId id="304" r:id="rId45"/>
    <p:sldId id="305" r:id="rId46"/>
    <p:sldId id="29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FE00"/>
    <a:srgbClr val="8E9D01"/>
    <a:srgbClr val="108A00"/>
    <a:srgbClr val="3F933F"/>
    <a:srgbClr val="E917A3"/>
    <a:srgbClr val="7E3F00"/>
    <a:srgbClr val="82D537"/>
    <a:srgbClr val="3024CC"/>
    <a:srgbClr val="52F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9" autoAdjust="0"/>
    <p:restoredTop sz="94671" autoAdjust="0"/>
  </p:normalViewPr>
  <p:slideViewPr>
    <p:cSldViewPr>
      <p:cViewPr>
        <p:scale>
          <a:sx n="63" d="100"/>
          <a:sy n="63" d="100"/>
        </p:scale>
        <p:origin x="6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B2EC0-F246-40B5-9CB1-C31B5C9F0F03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777E0-9A5E-485D-8A2E-A3580A5E75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83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777E0-9A5E-485D-8A2E-A3580A5E753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1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C98-5071-4371-9606-DA1FBF2A6F88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BD4B-0BEA-4369-8832-02FF07A8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C98-5071-4371-9606-DA1FBF2A6F88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BD4B-0BEA-4369-8832-02FF07A8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C98-5071-4371-9606-DA1FBF2A6F88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BD4B-0BEA-4369-8832-02FF07A8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C98-5071-4371-9606-DA1FBF2A6F88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BD4B-0BEA-4369-8832-02FF07A8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C98-5071-4371-9606-DA1FBF2A6F88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BD4B-0BEA-4369-8832-02FF07A8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C98-5071-4371-9606-DA1FBF2A6F88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BD4B-0BEA-4369-8832-02FF07A8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C98-5071-4371-9606-DA1FBF2A6F88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BD4B-0BEA-4369-8832-02FF07A8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C98-5071-4371-9606-DA1FBF2A6F88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BD4B-0BEA-4369-8832-02FF07A8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C98-5071-4371-9606-DA1FBF2A6F88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BD4B-0BEA-4369-8832-02FF07A8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C98-5071-4371-9606-DA1FBF2A6F88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BD4B-0BEA-4369-8832-02FF07A8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77C98-5071-4371-9606-DA1FBF2A6F88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DBD4B-0BEA-4369-8832-02FF07A8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77C98-5071-4371-9606-DA1FBF2A6F88}" type="datetimeFigureOut">
              <a:rPr lang="en-US" smtClean="0"/>
              <a:pPr/>
              <a:t>1/31/2022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DBD4B-0BEA-4369-8832-02FF07A8E2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5.jpeg"/><Relationship Id="rId5" Type="http://schemas.openxmlformats.org/officeDocument/2006/relationships/image" Target="../media/image15.png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5.jpeg"/><Relationship Id="rId3" Type="http://schemas.openxmlformats.org/officeDocument/2006/relationships/slide" Target="slide31.xml"/><Relationship Id="rId7" Type="http://schemas.openxmlformats.org/officeDocument/2006/relationships/slide" Target="slide19.xml"/><Relationship Id="rId12" Type="http://schemas.openxmlformats.org/officeDocument/2006/relationships/slide" Target="slide3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3.xml"/><Relationship Id="rId11" Type="http://schemas.openxmlformats.org/officeDocument/2006/relationships/image" Target="../media/image17.jpeg"/><Relationship Id="rId5" Type="http://schemas.openxmlformats.org/officeDocument/2006/relationships/slide" Target="slide39.xml"/><Relationship Id="rId10" Type="http://schemas.openxmlformats.org/officeDocument/2006/relationships/slide" Target="slide46.xml"/><Relationship Id="rId4" Type="http://schemas.openxmlformats.org/officeDocument/2006/relationships/slide" Target="slide15.xml"/><Relationship Id="rId9" Type="http://schemas.openxmlformats.org/officeDocument/2006/relationships/slide" Target="slide27.xml"/><Relationship Id="rId1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1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7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5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slide" Target="slide1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5" Type="http://schemas.openxmlformats.org/officeDocument/2006/relationships/slide" Target="slide2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slide" Target="slide1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slide" Target="slide25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slide" Target="slide14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slide" Target="slide29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5.jpeg"/><Relationship Id="rId4" Type="http://schemas.openxmlformats.org/officeDocument/2006/relationships/slide" Target="slide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7" Type="http://schemas.openxmlformats.org/officeDocument/2006/relationships/slide" Target="slide14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5" Type="http://schemas.openxmlformats.org/officeDocument/2006/relationships/slide" Target="slide33.xml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5.xml"/><Relationship Id="rId7" Type="http://schemas.openxmlformats.org/officeDocument/2006/relationships/slide" Target="slide36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7.xml"/><Relationship Id="rId5" Type="http://schemas.openxmlformats.org/officeDocument/2006/relationships/image" Target="../media/image5.jpeg"/><Relationship Id="rId4" Type="http://schemas.openxmlformats.org/officeDocument/2006/relationships/slide" Target="slide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7" Type="http://schemas.openxmlformats.org/officeDocument/2006/relationships/slide" Target="slide14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0.xml"/><Relationship Id="rId5" Type="http://schemas.openxmlformats.org/officeDocument/2006/relationships/slide" Target="slide4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9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44.xml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59.png"/><Relationship Id="rId18" Type="http://schemas.openxmlformats.org/officeDocument/2006/relationships/slide" Target="slide14.xml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12" Type="http://schemas.openxmlformats.org/officeDocument/2006/relationships/slide" Target="slide11.xml"/><Relationship Id="rId17" Type="http://schemas.openxmlformats.org/officeDocument/2006/relationships/image" Target="../media/image5.jpeg"/><Relationship Id="rId2" Type="http://schemas.openxmlformats.org/officeDocument/2006/relationships/image" Target="../media/image53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58.png"/><Relationship Id="rId5" Type="http://schemas.openxmlformats.org/officeDocument/2006/relationships/image" Target="../media/image55.png"/><Relationship Id="rId15" Type="http://schemas.openxmlformats.org/officeDocument/2006/relationships/image" Target="../media/image60.png"/><Relationship Id="rId10" Type="http://schemas.openxmlformats.org/officeDocument/2006/relationships/slide" Target="slide7.xml"/><Relationship Id="rId4" Type="http://schemas.openxmlformats.org/officeDocument/2006/relationships/slide" Target="slide4.xml"/><Relationship Id="rId9" Type="http://schemas.openxmlformats.org/officeDocument/2006/relationships/image" Target="../media/image57.png"/><Relationship Id="rId14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5.jpe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s_80D96C2E-BE96-48E2-BE82-954C946D26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ert-s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1680" y="332656"/>
            <a:ext cx="61206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fa-IR" sz="32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Titr" pitchFamily="2" charset="-78"/>
            </a:endParaRPr>
          </a:p>
          <a:p>
            <a:pPr algn="ctr">
              <a:lnSpc>
                <a:spcPct val="150000"/>
              </a:lnSpc>
            </a:pPr>
            <a:endParaRPr lang="fa-IR" sz="32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B Titr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ويژگي ناحیه گرم وخشک  داخلی</a:t>
            </a:r>
          </a:p>
          <a:p>
            <a:pPr algn="ctr">
              <a:lnSpc>
                <a:spcPct val="150000"/>
              </a:lnSpc>
            </a:pPr>
            <a:r>
              <a:rPr lang="fa-IR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بارندگی کم</a:t>
            </a:r>
          </a:p>
          <a:p>
            <a:pPr algn="ctr">
              <a:lnSpc>
                <a:spcPct val="150000"/>
              </a:lnSpc>
            </a:pPr>
            <a:r>
              <a:rPr lang="fa-IR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توزیع نامناسب بارش</a:t>
            </a:r>
          </a:p>
          <a:p>
            <a:pPr algn="ctr">
              <a:lnSpc>
                <a:spcPct val="150000"/>
              </a:lnSpc>
            </a:pPr>
            <a:r>
              <a:rPr lang="fa-IR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اختلاف زیاد دمای شبانه روز</a:t>
            </a:r>
          </a:p>
          <a:p>
            <a:pPr algn="ctr">
              <a:lnSpc>
                <a:spcPct val="150000"/>
              </a:lnSpc>
            </a:pPr>
            <a:r>
              <a:rPr lang="fa-IR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B Titr" pitchFamily="2" charset="-78"/>
              </a:rPr>
              <a:t>از نظر پوشش فقیر</a:t>
            </a:r>
            <a:endParaRPr lang="en-US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8016984" y="5953864"/>
            <a:ext cx="357190" cy="571480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Left Arrow 6">
            <a:hlinkClick r:id="" action="ppaction://hlinkshowjump?jump=previousslide"/>
          </p:cNvPr>
          <p:cNvSpPr/>
          <p:nvPr/>
        </p:nvSpPr>
        <p:spPr>
          <a:xfrm>
            <a:off x="6588224" y="5953864"/>
            <a:ext cx="357190" cy="571480"/>
          </a:xfrm>
          <a:prstGeom prst="lef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7016852" y="6096740"/>
            <a:ext cx="928694" cy="2857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63813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li\Desktop\نقشه جغرافيا\اب وهواي ايران\شرجي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Flowchart: Alternate Process 2">
            <a:hlinkClick r:id="rId3" action="ppaction://hlinksldjump"/>
          </p:cNvPr>
          <p:cNvSpPr/>
          <p:nvPr/>
        </p:nvSpPr>
        <p:spPr>
          <a:xfrm>
            <a:off x="755576" y="5733256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2000" dirty="0" smtClean="0">
                <a:cs typeface="B Titr" pitchFamily="2" charset="-78"/>
              </a:rPr>
              <a:t>ويژگي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8463282" y="5661248"/>
            <a:ext cx="357190" cy="571480"/>
          </a:xfrm>
          <a:prstGeom prst="righ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Left Arrow 4">
            <a:hlinkClick r:id="" action="ppaction://hlinkshowjump?jump=previousslide"/>
          </p:cNvPr>
          <p:cNvSpPr/>
          <p:nvPr/>
        </p:nvSpPr>
        <p:spPr>
          <a:xfrm>
            <a:off x="7034522" y="5661248"/>
            <a:ext cx="357190" cy="571480"/>
          </a:xfrm>
          <a:prstGeom prst="lef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463150" y="5804124"/>
            <a:ext cx="928694" cy="28575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4797152"/>
            <a:ext cx="356388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2000" dirty="0" smtClean="0">
                <a:cs typeface="B Titr" pitchFamily="2" charset="-78"/>
              </a:rPr>
              <a:t>آب وهواي گرم وشرجي سواحل جنوب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251520" y="4869160"/>
            <a:ext cx="648072" cy="288032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1196752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200" b="1" dirty="0" smtClean="0">
                <a:solidFill>
                  <a:srgbClr val="FFFF00"/>
                </a:solidFill>
                <a:cs typeface="B Titr" pitchFamily="2" charset="-78"/>
              </a:rPr>
              <a:t>ناحیه گرم وشرجی سواحل جنوب</a:t>
            </a:r>
          </a:p>
          <a:p>
            <a:pPr algn="ctr" rtl="1">
              <a:lnSpc>
                <a:spcPct val="150000"/>
              </a:lnSpc>
            </a:pPr>
            <a:r>
              <a:rPr lang="fa-IR" sz="3200" dirty="0" smtClean="0">
                <a:solidFill>
                  <a:srgbClr val="FFFF00"/>
                </a:solidFill>
                <a:cs typeface="B Titr" pitchFamily="2" charset="-78"/>
              </a:rPr>
              <a:t>تابستان های بسیار گرم</a:t>
            </a:r>
          </a:p>
          <a:p>
            <a:pPr algn="ctr" rtl="1">
              <a:lnSpc>
                <a:spcPct val="150000"/>
              </a:lnSpc>
            </a:pPr>
            <a:r>
              <a:rPr lang="fa-IR" sz="3200" dirty="0" smtClean="0">
                <a:solidFill>
                  <a:srgbClr val="FFFF00"/>
                </a:solidFill>
                <a:cs typeface="B Titr" pitchFamily="2" charset="-78"/>
              </a:rPr>
              <a:t>زمستان های معتدل</a:t>
            </a:r>
          </a:p>
          <a:p>
            <a:pPr algn="ctr" rtl="1">
              <a:lnSpc>
                <a:spcPct val="150000"/>
              </a:lnSpc>
            </a:pPr>
            <a:r>
              <a:rPr lang="fa-IR" sz="3200" dirty="0" smtClean="0">
                <a:solidFill>
                  <a:srgbClr val="FFFF00"/>
                </a:solidFill>
                <a:cs typeface="B Titr" pitchFamily="2" charset="-78"/>
              </a:rPr>
              <a:t>بارندگی کم</a:t>
            </a:r>
          </a:p>
          <a:p>
            <a:pPr algn="ctr" rtl="1">
              <a:lnSpc>
                <a:spcPct val="150000"/>
              </a:lnSpc>
            </a:pPr>
            <a:r>
              <a:rPr lang="fa-IR" sz="3200" dirty="0" smtClean="0">
                <a:solidFill>
                  <a:srgbClr val="FFFF00"/>
                </a:solidFill>
                <a:cs typeface="B Titr" pitchFamily="2" charset="-78"/>
              </a:rPr>
              <a:t>رطوبت نسبی زیاد</a:t>
            </a:r>
            <a:endParaRPr lang="en-US" sz="3200" dirty="0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8016984" y="5953864"/>
            <a:ext cx="357190" cy="571480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Left Arrow 4">
            <a:hlinkClick r:id="" action="ppaction://hlinkshowjump?jump=previousslide"/>
          </p:cNvPr>
          <p:cNvSpPr/>
          <p:nvPr/>
        </p:nvSpPr>
        <p:spPr>
          <a:xfrm>
            <a:off x="6588224" y="5953864"/>
            <a:ext cx="357190" cy="571480"/>
          </a:xfrm>
          <a:prstGeom prst="lef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7016852" y="6096740"/>
            <a:ext cx="928694" cy="2857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li\Desktop\نقشه اب وهوا ايران وجهان\ايران پاور\خالي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Picture 2" descr="C:\Documents and Settings\ali\Desktop\نقشه اب وهوا ايران وجهان\ايران پاور\Copy of 754px-Iran-climate-map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87624" y="4653136"/>
            <a:ext cx="244827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Titr" pitchFamily="2" charset="-78"/>
              </a:rPr>
              <a:t>آب وهواي معتدل ومرطوب خزري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13" name="Pentagon 12">
            <a:hlinkClick r:id="rId4" action="ppaction://hlinksldjump"/>
          </p:cNvPr>
          <p:cNvSpPr/>
          <p:nvPr/>
        </p:nvSpPr>
        <p:spPr>
          <a:xfrm>
            <a:off x="251520" y="4653136"/>
            <a:ext cx="648072" cy="288032"/>
          </a:xfrm>
          <a:prstGeom prst="homePlate">
            <a:avLst/>
          </a:prstGeom>
          <a:solidFill>
            <a:srgbClr val="1EF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Documents and Settings\ali\Desktop\نقشه اب وهوا ايران وجهان\ايران پاور\Copy (2) of 754px-Iran-climate-map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187624" y="5157192"/>
            <a:ext cx="280831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Titr" pitchFamily="2" charset="-78"/>
              </a:rPr>
              <a:t>آب وهواي معتدل ونيمه خشك كوهستاني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4653136"/>
            <a:ext cx="244827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Titr" pitchFamily="2" charset="-78"/>
              </a:rPr>
              <a:t>آب وهواي معتدل ومرطوب خزري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17" name="Pentagon 16">
            <a:hlinkClick r:id="rId4" action="ppaction://hlinksldjump"/>
          </p:cNvPr>
          <p:cNvSpPr/>
          <p:nvPr/>
        </p:nvSpPr>
        <p:spPr>
          <a:xfrm>
            <a:off x="251520" y="4653136"/>
            <a:ext cx="648072" cy="288032"/>
          </a:xfrm>
          <a:prstGeom prst="homePlate">
            <a:avLst/>
          </a:prstGeom>
          <a:solidFill>
            <a:srgbClr val="1EF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agon 17">
            <a:hlinkClick r:id="rId6" action="ppaction://hlinksldjump"/>
          </p:cNvPr>
          <p:cNvSpPr/>
          <p:nvPr/>
        </p:nvSpPr>
        <p:spPr>
          <a:xfrm>
            <a:off x="251520" y="5157192"/>
            <a:ext cx="648072" cy="288032"/>
          </a:xfrm>
          <a:prstGeom prst="homePlate">
            <a:avLst/>
          </a:prstGeom>
          <a:solidFill>
            <a:srgbClr val="7E3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C:\Documents and Settings\ali\Desktop\نقشه اب وهوا ايران وجهان\ايران پاور\Copy (3) of 754px-Iran-climate-map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187624" y="5157192"/>
            <a:ext cx="280831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Titr" pitchFamily="2" charset="-78"/>
              </a:rPr>
              <a:t>آب وهواي معتدل ونيمه خشك كوهستاني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7624" y="4653136"/>
            <a:ext cx="244827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Titr" pitchFamily="2" charset="-78"/>
              </a:rPr>
              <a:t>آب وهواي معتدل ومرطوب خزري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22" name="Pentagon 21">
            <a:hlinkClick r:id="rId4" action="ppaction://hlinksldjump"/>
          </p:cNvPr>
          <p:cNvSpPr/>
          <p:nvPr/>
        </p:nvSpPr>
        <p:spPr>
          <a:xfrm>
            <a:off x="251520" y="4653136"/>
            <a:ext cx="648072" cy="288032"/>
          </a:xfrm>
          <a:prstGeom prst="homePlate">
            <a:avLst/>
          </a:prstGeom>
          <a:solidFill>
            <a:srgbClr val="1EF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entagon 22">
            <a:hlinkClick r:id="rId6" action="ppaction://hlinksldjump"/>
          </p:cNvPr>
          <p:cNvSpPr/>
          <p:nvPr/>
        </p:nvSpPr>
        <p:spPr>
          <a:xfrm>
            <a:off x="251520" y="5157192"/>
            <a:ext cx="648072" cy="288032"/>
          </a:xfrm>
          <a:prstGeom prst="homePlate">
            <a:avLst/>
          </a:prstGeom>
          <a:solidFill>
            <a:srgbClr val="7E3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entagon 23">
            <a:hlinkClick r:id="rId8" action="ppaction://hlinksldjump"/>
          </p:cNvPr>
          <p:cNvSpPr/>
          <p:nvPr/>
        </p:nvSpPr>
        <p:spPr>
          <a:xfrm>
            <a:off x="251520" y="5661248"/>
            <a:ext cx="648072" cy="288032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187624" y="5661248"/>
            <a:ext cx="201622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b="1" dirty="0" smtClean="0">
                <a:cs typeface="B Titr" pitchFamily="2" charset="-78"/>
              </a:rPr>
              <a:t>آب وهواي گرم وخشك</a:t>
            </a:r>
            <a:endParaRPr lang="en-US" sz="1400" b="1" dirty="0">
              <a:cs typeface="B Titr" pitchFamily="2" charset="-78"/>
            </a:endParaRPr>
          </a:p>
        </p:txBody>
      </p:sp>
      <p:pic>
        <p:nvPicPr>
          <p:cNvPr id="26" name="Picture 2" descr="C:\Documents and Settings\ali\Desktop\نقشه اب وهوا ايران وجهان\ايران پاور\Copy (5) of 754px-Iran-climate-map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1187624" y="6145559"/>
            <a:ext cx="266429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Titr" pitchFamily="2" charset="-78"/>
              </a:rPr>
              <a:t>آب وهواي گرم شرجي سواحل جنوب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7624" y="5157192"/>
            <a:ext cx="280831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Titr" pitchFamily="2" charset="-78"/>
              </a:rPr>
              <a:t>آب وهواي معتدل ونيمه خشك كوهستاني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87624" y="4653136"/>
            <a:ext cx="244827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Titr" pitchFamily="2" charset="-78"/>
              </a:rPr>
              <a:t>آب وهواي معتدل ومرطوب خزري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30" name="Pentagon 29">
            <a:hlinkClick r:id="rId4" action="ppaction://hlinksldjump"/>
          </p:cNvPr>
          <p:cNvSpPr/>
          <p:nvPr/>
        </p:nvSpPr>
        <p:spPr>
          <a:xfrm>
            <a:off x="251520" y="4653136"/>
            <a:ext cx="648072" cy="288032"/>
          </a:xfrm>
          <a:prstGeom prst="homePlate">
            <a:avLst/>
          </a:prstGeom>
          <a:solidFill>
            <a:srgbClr val="1EF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entagon 30">
            <a:hlinkClick r:id="rId6" action="ppaction://hlinksldjump"/>
          </p:cNvPr>
          <p:cNvSpPr/>
          <p:nvPr/>
        </p:nvSpPr>
        <p:spPr>
          <a:xfrm>
            <a:off x="251520" y="5157192"/>
            <a:ext cx="648072" cy="288032"/>
          </a:xfrm>
          <a:prstGeom prst="homePlate">
            <a:avLst/>
          </a:prstGeom>
          <a:solidFill>
            <a:srgbClr val="7E3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entagon 31">
            <a:hlinkClick r:id="rId8" action="ppaction://hlinksldjump"/>
          </p:cNvPr>
          <p:cNvSpPr/>
          <p:nvPr/>
        </p:nvSpPr>
        <p:spPr>
          <a:xfrm>
            <a:off x="251520" y="5661248"/>
            <a:ext cx="648072" cy="288032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entagon 32">
            <a:hlinkClick r:id="rId10" action="ppaction://hlinksldjump"/>
          </p:cNvPr>
          <p:cNvSpPr/>
          <p:nvPr/>
        </p:nvSpPr>
        <p:spPr>
          <a:xfrm>
            <a:off x="251520" y="6165304"/>
            <a:ext cx="648072" cy="288032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187624" y="5661248"/>
            <a:ext cx="201622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b="1" dirty="0" smtClean="0">
                <a:cs typeface="B Titr" pitchFamily="2" charset="-78"/>
              </a:rPr>
              <a:t>آب وهواي گرم وخشك</a:t>
            </a:r>
            <a:endParaRPr lang="en-US" sz="1400" b="1" dirty="0">
              <a:cs typeface="B Titr" pitchFamily="2" charset="-78"/>
            </a:endParaRPr>
          </a:p>
        </p:txBody>
      </p:sp>
      <p:sp>
        <p:nvSpPr>
          <p:cNvPr id="38" name="Right Arrow 37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11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Left Arrow 38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11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0" name="Rectangle 39">
            <a:hlinkClick r:id="rId4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27984" y="652534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0" presetClass="entr" presetSubtype="0" fill="hold" grpId="0" nodeType="click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/>
      <p:bldP spid="16" grpId="0"/>
      <p:bldP spid="17" grpId="0" animBg="1"/>
      <p:bldP spid="18" grpId="0" animBg="1"/>
      <p:bldP spid="20" grpId="0"/>
      <p:bldP spid="21" grpId="0"/>
      <p:bldP spid="22" grpId="0" animBg="1"/>
      <p:bldP spid="23" grpId="0" animBg="1"/>
      <p:bldP spid="24" grpId="0" animBg="1"/>
      <p:bldP spid="25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li\Desktop\Copy of ابو هواي كامل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6361583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معتدل مديترانه اي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877272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b="1" dirty="0" smtClean="0">
                <a:cs typeface="B Nazanin" pitchFamily="2" charset="-78"/>
              </a:rPr>
              <a:t>آب وهواي معتدل اقيانوسي</a:t>
            </a:r>
            <a:endParaRPr lang="en-US" sz="1400" b="1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5373216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معتدل بري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869160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سرد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4849415"/>
            <a:ext cx="201622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solidFill>
                  <a:schemeClr val="tx1"/>
                </a:solidFill>
                <a:cs typeface="B Nazanin" pitchFamily="2" charset="-78"/>
              </a:rPr>
              <a:t>آب وهواي گرم بياباني</a:t>
            </a:r>
            <a:endParaRPr lang="en-US" sz="14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5353471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گرم مداري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5857527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>
                <a:cs typeface="B Nazanin" pitchFamily="2" charset="-78"/>
              </a:rPr>
              <a:t>آ</a:t>
            </a:r>
            <a:r>
              <a:rPr lang="fa-IR" sz="1400" dirty="0" smtClean="0">
                <a:cs typeface="B Nazanin" pitchFamily="2" charset="-78"/>
              </a:rPr>
              <a:t>ب وهواي گرم استوايي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5936" y="6361583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 كوهستان هاي بلند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1" name="Pentagon 10">
            <a:hlinkClick r:id="rId3" action="ppaction://hlinksldjump"/>
          </p:cNvPr>
          <p:cNvSpPr/>
          <p:nvPr/>
        </p:nvSpPr>
        <p:spPr>
          <a:xfrm>
            <a:off x="3131840" y="4869160"/>
            <a:ext cx="648072" cy="288032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>
            <a:hlinkClick r:id="rId4" action="ppaction://hlinksldjump"/>
          </p:cNvPr>
          <p:cNvSpPr/>
          <p:nvPr/>
        </p:nvSpPr>
        <p:spPr>
          <a:xfrm>
            <a:off x="3131840" y="5373216"/>
            <a:ext cx="648072" cy="288032"/>
          </a:xfrm>
          <a:prstGeom prst="homePlate">
            <a:avLst/>
          </a:prstGeom>
          <a:solidFill>
            <a:srgbClr val="E37D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entagon 12">
            <a:hlinkClick r:id="rId5" action="ppaction://hlinksldjump"/>
          </p:cNvPr>
          <p:cNvSpPr/>
          <p:nvPr/>
        </p:nvSpPr>
        <p:spPr>
          <a:xfrm>
            <a:off x="3131840" y="5877272"/>
            <a:ext cx="648072" cy="288032"/>
          </a:xfrm>
          <a:prstGeom prst="homePlate">
            <a:avLst/>
          </a:prstGeom>
          <a:solidFill>
            <a:srgbClr val="EA2A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>
            <a:hlinkClick r:id="rId6" action="ppaction://hlinksldjump"/>
          </p:cNvPr>
          <p:cNvSpPr/>
          <p:nvPr/>
        </p:nvSpPr>
        <p:spPr>
          <a:xfrm>
            <a:off x="3131840" y="6381328"/>
            <a:ext cx="648072" cy="288032"/>
          </a:xfrm>
          <a:prstGeom prst="homePlate">
            <a:avLst/>
          </a:prstGeom>
          <a:solidFill>
            <a:srgbClr val="7729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>
            <a:hlinkClick r:id="rId4" action="ppaction://hlinksldjump"/>
          </p:cNvPr>
          <p:cNvSpPr/>
          <p:nvPr/>
        </p:nvSpPr>
        <p:spPr>
          <a:xfrm>
            <a:off x="107504" y="4869160"/>
            <a:ext cx="648072" cy="288032"/>
          </a:xfrm>
          <a:prstGeom prst="homePlate">
            <a:avLst/>
          </a:prstGeom>
          <a:solidFill>
            <a:srgbClr val="315A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>
            <a:hlinkClick r:id="rId7" action="ppaction://hlinksldjump"/>
          </p:cNvPr>
          <p:cNvSpPr/>
          <p:nvPr/>
        </p:nvSpPr>
        <p:spPr>
          <a:xfrm>
            <a:off x="107504" y="5373216"/>
            <a:ext cx="648072" cy="288032"/>
          </a:xfrm>
          <a:prstGeom prst="homePlate">
            <a:avLst/>
          </a:prstGeom>
          <a:solidFill>
            <a:srgbClr val="1A68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>
            <a:hlinkClick r:id="rId8" action="ppaction://hlinksldjump"/>
          </p:cNvPr>
          <p:cNvSpPr/>
          <p:nvPr/>
        </p:nvSpPr>
        <p:spPr>
          <a:xfrm>
            <a:off x="107504" y="5877272"/>
            <a:ext cx="648072" cy="288032"/>
          </a:xfrm>
          <a:prstGeom prst="homePlate">
            <a:avLst/>
          </a:prstGeom>
          <a:solidFill>
            <a:srgbClr val="52FC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entagon 17">
            <a:hlinkClick r:id="rId9" action="ppaction://hlinksldjump"/>
          </p:cNvPr>
          <p:cNvSpPr/>
          <p:nvPr/>
        </p:nvSpPr>
        <p:spPr>
          <a:xfrm>
            <a:off x="107504" y="6381328"/>
            <a:ext cx="648072" cy="288032"/>
          </a:xfrm>
          <a:prstGeom prst="homePlate">
            <a:avLst/>
          </a:prstGeom>
          <a:solidFill>
            <a:srgbClr val="771B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48264" y="4869160"/>
            <a:ext cx="219573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b="1" dirty="0" smtClean="0">
                <a:cs typeface="B Titr" pitchFamily="2" charset="-78"/>
              </a:rPr>
              <a:t>نقشه متحرك آب وهواي جهان</a:t>
            </a:r>
            <a:endParaRPr lang="en-US" sz="1400" b="1" dirty="0">
              <a:cs typeface="B Titr" pitchFamily="2" charset="-78"/>
            </a:endParaRPr>
          </a:p>
        </p:txBody>
      </p:sp>
      <p:sp>
        <p:nvSpPr>
          <p:cNvPr id="24" name="Pentagon 23">
            <a:hlinkClick r:id="rId10" action="ppaction://hlinksldjump"/>
          </p:cNvPr>
          <p:cNvSpPr/>
          <p:nvPr/>
        </p:nvSpPr>
        <p:spPr>
          <a:xfrm>
            <a:off x="6156176" y="4869160"/>
            <a:ext cx="648072" cy="288032"/>
          </a:xfrm>
          <a:prstGeom prst="homePlate">
            <a:avLst/>
          </a:prstGeom>
          <a:blipFill>
            <a:blip r:embed="rId11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995936" y="5373216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گرم مداري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6" name="Pentagon 25">
            <a:hlinkClick r:id="rId12" action="ppaction://hlinksldjump"/>
          </p:cNvPr>
          <p:cNvSpPr/>
          <p:nvPr/>
        </p:nvSpPr>
        <p:spPr>
          <a:xfrm>
            <a:off x="3131840" y="5392961"/>
            <a:ext cx="648072" cy="288032"/>
          </a:xfrm>
          <a:prstGeom prst="homePlate">
            <a:avLst/>
          </a:prstGeom>
          <a:solidFill>
            <a:srgbClr val="E37D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1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1" name="Left Arrow 30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1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2" name="Rectangle 31">
            <a:hlinkClick r:id="rId14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1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py (9) of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4509120"/>
            <a:ext cx="2232248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2000" dirty="0" smtClean="0">
                <a:cs typeface="B Nazanin" pitchFamily="2" charset="-78"/>
              </a:rPr>
              <a:t>آب وهواي سرد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2843808" y="4581128"/>
            <a:ext cx="648072" cy="288032"/>
          </a:xfrm>
          <a:prstGeom prst="homePlate">
            <a:avLst/>
          </a:prstGeom>
          <a:solidFill>
            <a:srgbClr val="315A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>
            <a:hlinkClick r:id="rId3" action="ppaction://hlinksldjump"/>
          </p:cNvPr>
          <p:cNvSpPr/>
          <p:nvPr/>
        </p:nvSpPr>
        <p:spPr>
          <a:xfrm>
            <a:off x="226774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دما وموقعيت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0" name="Flowchart: Alternate Process 9">
            <a:hlinkClick r:id="rId5" action="ppaction://hlinksldjump"/>
          </p:cNvPr>
          <p:cNvSpPr/>
          <p:nvPr/>
        </p:nvSpPr>
        <p:spPr>
          <a:xfrm>
            <a:off x="370790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پوشش گياهي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1" name="Flowchart: Alternate Process 10">
            <a:hlinkClick r:id="rId6" action="ppaction://hlinksldjump"/>
          </p:cNvPr>
          <p:cNvSpPr/>
          <p:nvPr/>
        </p:nvSpPr>
        <p:spPr>
          <a:xfrm>
            <a:off x="514806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ويژگي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Left Arrow 12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32039" y="0"/>
            <a:ext cx="4211961" cy="3046988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زمستان طولاني، سرد وخشن، بارندگي كم بصورت برف ،خاك يخ زده به صورت توندرا</a:t>
            </a:r>
            <a:endParaRPr lang="en-US" sz="3200" b="1" dirty="0">
              <a:cs typeface="B Nazanin" pitchFamily="2" charset="-78"/>
            </a:endParaRPr>
          </a:p>
        </p:txBody>
      </p:sp>
      <p:pic>
        <p:nvPicPr>
          <p:cNvPr id="4" name="Picture 3" descr="IMG123128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932040" cy="3140969"/>
          </a:xfrm>
          <a:prstGeom prst="rect">
            <a:avLst/>
          </a:prstGeom>
        </p:spPr>
      </p:pic>
      <p:pic>
        <p:nvPicPr>
          <p:cNvPr id="5" name="Picture 4" descr="good-quality-wallpaper-1280x1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34506"/>
            <a:ext cx="4932040" cy="3723494"/>
          </a:xfrm>
          <a:prstGeom prst="rect">
            <a:avLst/>
          </a:prstGeom>
        </p:spPr>
      </p:pic>
      <p:pic>
        <p:nvPicPr>
          <p:cNvPr id="6" name="Picture 5" descr="Damoy_Point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2996952"/>
            <a:ext cx="4211960" cy="3861048"/>
          </a:xfrm>
          <a:prstGeom prst="rect">
            <a:avLst/>
          </a:prstGeom>
        </p:spPr>
      </p:pic>
      <p:sp>
        <p:nvSpPr>
          <p:cNvPr id="18" name="Right Arrow 17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Left Arrow 18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49b25e7256413461b76edce9dcd84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8" cy="35414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44008" y="1"/>
            <a:ext cx="4499992" cy="4031873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</a:pPr>
            <a:r>
              <a:rPr lang="fa-IR" sz="3200" b="1" dirty="0" smtClean="0">
                <a:cs typeface="B Nazanin" pitchFamily="2" charset="-78"/>
              </a:rPr>
              <a:t>توندرا</a:t>
            </a:r>
          </a:p>
          <a:p>
            <a:pPr lvl="0" algn="ctr">
              <a:lnSpc>
                <a:spcPct val="200000"/>
              </a:lnSpc>
            </a:pPr>
            <a:r>
              <a:rPr lang="fa-IR" sz="3200" b="1" dirty="0" smtClean="0">
                <a:cs typeface="B Nazanin" pitchFamily="2" charset="-78"/>
              </a:rPr>
              <a:t>(خزه،گلسنگ و</a:t>
            </a:r>
          </a:p>
          <a:p>
            <a:pPr lvl="0" algn="ctr">
              <a:lnSpc>
                <a:spcPct val="200000"/>
              </a:lnSpc>
            </a:pPr>
            <a:r>
              <a:rPr lang="fa-IR" sz="3200" b="1" dirty="0" smtClean="0">
                <a:cs typeface="B Nazanin" pitchFamily="2" charset="-78"/>
              </a:rPr>
              <a:t>گياهان كوتاه قد)</a:t>
            </a:r>
          </a:p>
          <a:p>
            <a:pPr lvl="0" algn="ctr">
              <a:lnSpc>
                <a:spcPct val="200000"/>
              </a:lnSpc>
            </a:pPr>
            <a:endParaRPr lang="en-US" sz="3200" dirty="0">
              <a:cs typeface="B Nazanin" pitchFamily="2" charset="-78"/>
            </a:endParaRPr>
          </a:p>
        </p:txBody>
      </p:sp>
      <p:pic>
        <p:nvPicPr>
          <p:cNvPr id="4" name="Picture 3" descr="bryophy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501008"/>
            <a:ext cx="4499991" cy="3356992"/>
          </a:xfrm>
          <a:prstGeom prst="rect">
            <a:avLst/>
          </a:prstGeom>
        </p:spPr>
      </p:pic>
      <p:pic>
        <p:nvPicPr>
          <p:cNvPr id="5" name="Picture 4" descr="5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01008"/>
            <a:ext cx="4644008" cy="3356992"/>
          </a:xfrm>
          <a:prstGeom prst="rect">
            <a:avLst/>
          </a:prstGeom>
        </p:spPr>
      </p:pic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Left Arrow 12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84168" y="0"/>
            <a:ext cx="3059832" cy="6858000"/>
          </a:xfrm>
          <a:prstGeom prst="rect">
            <a:avLst/>
          </a:prstGeom>
          <a:solidFill>
            <a:schemeClr val="accent6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ميانگين دماي سالانه آن كمتر از 8درجه است.مناطق قطبي شمالي وجنوبي درعرض هاي جغرافيايي بالاتر از66/27درجه </a:t>
            </a:r>
          </a:p>
          <a:p>
            <a:pPr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تاقطب قرار دارند.</a:t>
            </a:r>
          </a:p>
          <a:p>
            <a:pPr algn="ctr">
              <a:lnSpc>
                <a:spcPct val="150000"/>
              </a:lnSpc>
            </a:pPr>
            <a:endParaRPr lang="en-US" sz="3200" dirty="0">
              <a:cs typeface="B Titr" pitchFamily="2" charset="-78"/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Left Arrow 12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7" name="Picture 6" descr="farapix_com_8f571660c5fbd41b152e99bccdcb6127_co9gsi69qjfydfjvtnw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084168" cy="6858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py (2) of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4437112"/>
            <a:ext cx="2592288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2000" dirty="0" smtClean="0">
                <a:cs typeface="B Nazanin" pitchFamily="2" charset="-78"/>
              </a:rPr>
              <a:t>آب وهواي معتدل بري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2915816" y="4509120"/>
            <a:ext cx="648072" cy="288032"/>
          </a:xfrm>
          <a:prstGeom prst="homePlate">
            <a:avLst/>
          </a:prstGeom>
          <a:solidFill>
            <a:srgbClr val="1A68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Alternate Process 12">
            <a:hlinkClick r:id="rId3" action="ppaction://hlinksldjump"/>
          </p:cNvPr>
          <p:cNvSpPr/>
          <p:nvPr/>
        </p:nvSpPr>
        <p:spPr>
          <a:xfrm>
            <a:off x="226774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دما وموقعيت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4" name="Flowchart: Alternate Process 13">
            <a:hlinkClick r:id="rId5" action="ppaction://hlinksldjump"/>
          </p:cNvPr>
          <p:cNvSpPr/>
          <p:nvPr/>
        </p:nvSpPr>
        <p:spPr>
          <a:xfrm>
            <a:off x="370790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پوشش گياهي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5" name="Flowchart: Alternate Process 14">
            <a:hlinkClick r:id="rId6" action="ppaction://hlinksldjump"/>
          </p:cNvPr>
          <p:cNvSpPr/>
          <p:nvPr/>
        </p:nvSpPr>
        <p:spPr>
          <a:xfrm>
            <a:off x="514806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ويژگي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6" name="Right Arrow 15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Left Arrow 16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i\Desktop\عكس جالب\2_38_mogh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99592" y="764704"/>
            <a:ext cx="7416824" cy="446276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endParaRPr lang="fa-IR" sz="3200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B Titr" pitchFamily="2" charset="-78"/>
            </a:endParaRPr>
          </a:p>
          <a:p>
            <a:pPr algn="ctr">
              <a:lnSpc>
                <a:spcPct val="200000"/>
              </a:lnSpc>
            </a:pPr>
            <a:r>
              <a:rPr lang="fa-IR" sz="5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cs typeface="2  Titr" pitchFamily="2" charset="-78"/>
              </a:rPr>
              <a:t>آب </a:t>
            </a:r>
            <a:r>
              <a:rPr lang="fa-IR" sz="5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cs typeface="2  Titr" pitchFamily="2" charset="-78"/>
              </a:rPr>
              <a:t>وهواي </a:t>
            </a:r>
            <a:r>
              <a:rPr lang="fa-IR" sz="5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cs typeface="2  Titr" pitchFamily="2" charset="-78"/>
              </a:rPr>
              <a:t>جهان وايران</a:t>
            </a:r>
          </a:p>
          <a:p>
            <a:pPr algn="ctr">
              <a:lnSpc>
                <a:spcPct val="200000"/>
              </a:lnSpc>
            </a:pPr>
            <a:r>
              <a:rPr lang="fa-IR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cs typeface="2  Zar" pitchFamily="2" charset="-78"/>
              </a:rPr>
              <a:t>تهيه </a:t>
            </a:r>
            <a:r>
              <a:rPr lang="en-US" sz="400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cs typeface="2  Zar" pitchFamily="2" charset="-78"/>
              </a:rPr>
              <a:t> </a:t>
            </a:r>
            <a:r>
              <a:rPr lang="fa-IR" sz="400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cs typeface="2  Zar" pitchFamily="2" charset="-78"/>
              </a:rPr>
              <a:t>وتنظيم:علي </a:t>
            </a:r>
            <a:r>
              <a:rPr lang="fa-IR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cs typeface="2  Zar" pitchFamily="2" charset="-78"/>
              </a:rPr>
              <a:t>فروتن</a:t>
            </a:r>
          </a:p>
          <a:p>
            <a:pPr algn="ctr">
              <a:lnSpc>
                <a:spcPct val="200000"/>
              </a:lnSpc>
            </a:pPr>
            <a:r>
              <a:rPr lang="fa-IR" sz="2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cs typeface="2  Zar" pitchFamily="2" charset="-78"/>
              </a:rPr>
              <a:t>دبيرمطالعات اجتماعي ناحيه يك اردبيل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83768" y="63813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03217-004-37485AF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44208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44208" y="0"/>
            <a:ext cx="2699792" cy="685800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در داخل قاره ها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وبه دورازدرياها،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هواخشك،</a:t>
            </a:r>
          </a:p>
          <a:p>
            <a:pPr lvl="0" algn="ctr" rtl="1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زمستان سرد تابستان گرم،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اختلاف شديد دمادرتابستان 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وزمستان</a:t>
            </a:r>
          </a:p>
          <a:p>
            <a:pPr lvl="0" algn="ctr">
              <a:lnSpc>
                <a:spcPct val="150000"/>
              </a:lnSpc>
            </a:pPr>
            <a:endParaRPr lang="en-US" sz="3200" b="1" dirty="0">
              <a:cs typeface="B Titr" pitchFamily="2" charset="-78"/>
            </a:endParaRPr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Left Arrow 11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7625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76256" y="0"/>
            <a:ext cx="2267744" cy="695575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a-IR" sz="4400" b="1" dirty="0" smtClean="0">
                <a:cs typeface="B Nazanin" pitchFamily="2" charset="-78"/>
              </a:rPr>
              <a:t>تايگا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(جنگل هاي مخروطي وسوزني برگ مانند:سرو ،نراد،اپيسه وكاج)</a:t>
            </a:r>
          </a:p>
          <a:p>
            <a:pPr lvl="0" algn="ctr">
              <a:lnSpc>
                <a:spcPct val="150000"/>
              </a:lnSpc>
            </a:pPr>
            <a:endParaRPr lang="fa-IR" sz="3200" b="1" dirty="0" smtClean="0">
              <a:cs typeface="B Nazanin" pitchFamily="2" charset="-78"/>
            </a:endParaRPr>
          </a:p>
          <a:p>
            <a:pPr lvl="0" algn="ctr">
              <a:lnSpc>
                <a:spcPct val="150000"/>
              </a:lnSpc>
            </a:pPr>
            <a:endParaRPr lang="fa-IR" sz="3200" b="1" dirty="0">
              <a:cs typeface="B Nazanin" pitchFamily="2" charset="-78"/>
            </a:endParaRPr>
          </a:p>
        </p:txBody>
      </p:sp>
      <p:sp>
        <p:nvSpPr>
          <p:cNvPr id="16" name="Right Arrow 15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Left Arrow 16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2160" y="0"/>
            <a:ext cx="3131840" cy="6858000"/>
          </a:xfrm>
          <a:prstGeom prst="rect">
            <a:avLst/>
          </a:prstGeom>
          <a:solidFill>
            <a:schemeClr val="accent6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ميانگين دماي سالانه آن بين 8-20درجه است.مناطق معتدل بين مدارهاي 23/33و66/27</a:t>
            </a:r>
          </a:p>
          <a:p>
            <a:pPr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درجه شمالي وجنوبي واقع شده </a:t>
            </a:r>
          </a:p>
          <a:p>
            <a:pPr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است.</a:t>
            </a:r>
          </a:p>
          <a:p>
            <a:pPr algn="ctr">
              <a:lnSpc>
                <a:spcPct val="150000"/>
              </a:lnSpc>
            </a:pPr>
            <a:endParaRPr lang="en-US" sz="3200" dirty="0">
              <a:cs typeface="B Nazanin" pitchFamily="2" charset="-78"/>
            </a:endParaRPr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Left Arrow 11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6" name="Picture 5" descr="kore.zamin_-300x3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01216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py (3) of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35896" y="4509120"/>
            <a:ext cx="2736304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2000" b="1" dirty="0" smtClean="0">
                <a:cs typeface="B Nazanin" pitchFamily="2" charset="-78"/>
              </a:rPr>
              <a:t>آب وهواي معتدل اقيانوسي</a:t>
            </a:r>
            <a:endParaRPr lang="en-US" sz="2000" b="1" dirty="0">
              <a:cs typeface="B Nazanin" pitchFamily="2" charset="-78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2771800" y="4581128"/>
            <a:ext cx="648072" cy="288032"/>
          </a:xfrm>
          <a:prstGeom prst="homePlate">
            <a:avLst/>
          </a:prstGeom>
          <a:solidFill>
            <a:srgbClr val="52FC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Alternate Process 12">
            <a:hlinkClick r:id="rId3" action="ppaction://hlinksldjump"/>
          </p:cNvPr>
          <p:cNvSpPr/>
          <p:nvPr/>
        </p:nvSpPr>
        <p:spPr>
          <a:xfrm>
            <a:off x="226774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دما وموقعيت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4" name="Flowchart: Alternate Process 13">
            <a:hlinkClick r:id="rId5" action="ppaction://hlinksldjump"/>
          </p:cNvPr>
          <p:cNvSpPr/>
          <p:nvPr/>
        </p:nvSpPr>
        <p:spPr>
          <a:xfrm>
            <a:off x="370790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پوشش گياهي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5" name="Flowchart: Alternate Process 14">
            <a:hlinkClick r:id="rId6" action="ppaction://hlinksldjump"/>
          </p:cNvPr>
          <p:cNvSpPr/>
          <p:nvPr/>
        </p:nvSpPr>
        <p:spPr>
          <a:xfrm>
            <a:off x="514806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ويژگي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6" name="Right Arrow 15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Left Arrow 16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6300192" y="-27384"/>
            <a:ext cx="2843618" cy="655564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a-IR" sz="2800" b="1" dirty="0" smtClean="0">
                <a:cs typeface="B Nazanin" pitchFamily="2" charset="-78"/>
              </a:rPr>
              <a:t>درسواحل اقيانوس،رطوبت دائمي درهوا،درزمستان به دليل عبورجريان هاي دريايي آب گرم از سواحل آنها،معتدل ودرتابستان ملايم </a:t>
            </a:r>
          </a:p>
          <a:p>
            <a:pPr lvl="0" algn="ctr">
              <a:lnSpc>
                <a:spcPct val="150000"/>
              </a:lnSpc>
            </a:pPr>
            <a:endParaRPr lang="fa-IR" sz="2800" b="1" dirty="0" smtClean="0">
              <a:cs typeface="B Nazanin" pitchFamily="2" charset="-78"/>
            </a:endParaRPr>
          </a:p>
          <a:p>
            <a:pPr lvl="0" algn="ctr">
              <a:lnSpc>
                <a:spcPct val="150000"/>
              </a:lnSpc>
            </a:pPr>
            <a:r>
              <a:rPr lang="fa-IR" sz="2800" b="1" dirty="0" smtClean="0">
                <a:cs typeface="B Nazanin" pitchFamily="2" charset="-78"/>
              </a:rPr>
              <a:t>وخنك،داراي جنگل</a:t>
            </a:r>
          </a:p>
          <a:p>
            <a:pPr lvl="0" algn="ctr" rtl="1">
              <a:lnSpc>
                <a:spcPct val="150000"/>
              </a:lnSpc>
            </a:pPr>
            <a:endParaRPr lang="en-US" sz="2800" b="1" dirty="0">
              <a:cs typeface="B Nazanin" pitchFamily="2" charset="-78"/>
            </a:endParaRP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Left Arrow 6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9" name="Picture 8" descr="nzland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00192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04248" y="1"/>
            <a:ext cx="2339752" cy="685800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endParaRPr lang="fa-IR" sz="3200" b="1" dirty="0" smtClean="0">
              <a:cs typeface="B Titr" pitchFamily="2" charset="-78"/>
            </a:endParaRP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جنگل هاي 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پهن برگ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(بلوط،افرا،</a:t>
            </a:r>
          </a:p>
          <a:p>
            <a:pPr lvl="0" algn="ctr" rtl="1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سپيدار،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راش و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زبان گنجشك)</a:t>
            </a:r>
          </a:p>
          <a:p>
            <a:pPr lvl="0" algn="ctr">
              <a:lnSpc>
                <a:spcPct val="150000"/>
              </a:lnSpc>
            </a:pPr>
            <a:endParaRPr lang="fa-IR" sz="3200" b="1" dirty="0" smtClean="0">
              <a:cs typeface="B Nazanin" pitchFamily="2" charset="-78"/>
            </a:endParaRPr>
          </a:p>
          <a:p>
            <a:pPr lvl="0" algn="ctr">
              <a:lnSpc>
                <a:spcPct val="150000"/>
              </a:lnSpc>
            </a:pPr>
            <a:endParaRPr lang="en-US" sz="3200" b="1" dirty="0">
              <a:cs typeface="B Nazanin" pitchFamily="2" charset="-78"/>
            </a:endParaRP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Left Arrow 6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9" name="Picture 8" descr="098d6485-ddcc-4bad-9302-46f4eeba3b7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804248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84168" y="0"/>
            <a:ext cx="3059832" cy="685800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ميانگين دماي سالانه آن بين 8-20درجه است.مناطق معتدل بين مدارهاي 23/33و66/27</a:t>
            </a:r>
          </a:p>
          <a:p>
            <a:pPr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درجه شمالي وجنوبي واقع شده </a:t>
            </a:r>
          </a:p>
          <a:p>
            <a:pPr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است.</a:t>
            </a:r>
          </a:p>
          <a:p>
            <a:pPr algn="ctr">
              <a:lnSpc>
                <a:spcPct val="150000"/>
              </a:lnSpc>
            </a:pPr>
            <a:endParaRPr lang="en-US" sz="3200" dirty="0">
              <a:cs typeface="B Nazanin" pitchFamily="2" charset="-78"/>
            </a:endParaRP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Left Arrow 6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10" name="Picture 9" descr="rjog3_24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084168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py (4) of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4509120"/>
            <a:ext cx="2736304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2000" dirty="0" smtClean="0">
                <a:cs typeface="B Nazanin" pitchFamily="2" charset="-78"/>
              </a:rPr>
              <a:t>آب وهواي معتدل مديترانه اي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2771800" y="4528865"/>
            <a:ext cx="648072" cy="288032"/>
          </a:xfrm>
          <a:prstGeom prst="homePlate">
            <a:avLst/>
          </a:prstGeom>
          <a:solidFill>
            <a:srgbClr val="771B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Alternate Process 12">
            <a:hlinkClick r:id="rId3" action="ppaction://hlinksldjump"/>
          </p:cNvPr>
          <p:cNvSpPr/>
          <p:nvPr/>
        </p:nvSpPr>
        <p:spPr>
          <a:xfrm>
            <a:off x="226774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دما وموقعيت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4" name="Flowchart: Alternate Process 13">
            <a:hlinkClick r:id="rId5" action="ppaction://hlinksldjump"/>
          </p:cNvPr>
          <p:cNvSpPr/>
          <p:nvPr/>
        </p:nvSpPr>
        <p:spPr>
          <a:xfrm>
            <a:off x="370790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پوشش گياهي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5" name="Flowchart: Alternate Process 14">
            <a:hlinkClick r:id="rId6" action="ppaction://hlinksldjump"/>
          </p:cNvPr>
          <p:cNvSpPr/>
          <p:nvPr/>
        </p:nvSpPr>
        <p:spPr>
          <a:xfrm>
            <a:off x="514806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ويژگي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6" name="Right Arrow 15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Left Arrow 16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60232" y="0"/>
            <a:ext cx="2483768" cy="685800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endParaRPr lang="fa-IR" sz="3200" b="1" dirty="0" smtClean="0">
              <a:cs typeface="B Titr" pitchFamily="2" charset="-78"/>
            </a:endParaRP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زمستان معتدل  ومرطوب 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تابستان گرم 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وخشك</a:t>
            </a:r>
          </a:p>
          <a:p>
            <a:pPr lvl="0" algn="ctr">
              <a:lnSpc>
                <a:spcPct val="150000"/>
              </a:lnSpc>
            </a:pPr>
            <a:endParaRPr lang="fa-IR" sz="3200" b="1" dirty="0" smtClean="0">
              <a:cs typeface="B Titr" pitchFamily="2" charset="-78"/>
            </a:endParaRPr>
          </a:p>
          <a:p>
            <a:pPr lvl="0" algn="ctr">
              <a:lnSpc>
                <a:spcPct val="150000"/>
              </a:lnSpc>
            </a:pPr>
            <a:endParaRPr lang="fa-IR" sz="3200" b="1" dirty="0" smtClean="0">
              <a:cs typeface="B Titr" pitchFamily="2" charset="-78"/>
            </a:endParaRPr>
          </a:p>
          <a:p>
            <a:pPr lvl="0" algn="ctr">
              <a:lnSpc>
                <a:spcPct val="150000"/>
              </a:lnSpc>
            </a:pPr>
            <a:endParaRPr lang="fa-IR" sz="3200" b="1" dirty="0" smtClean="0">
              <a:cs typeface="B Titr" pitchFamily="2" charset="-78"/>
            </a:endParaRPr>
          </a:p>
          <a:p>
            <a:pPr lvl="0" algn="ctr">
              <a:lnSpc>
                <a:spcPct val="150000"/>
              </a:lnSpc>
            </a:pPr>
            <a:endParaRPr lang="en-US" sz="3200" b="1" dirty="0">
              <a:cs typeface="B Titr" pitchFamily="2" charset="-78"/>
            </a:endParaRP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Left Arrow 6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11" name="Picture 10" descr="nf00093755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660232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20272" y="1"/>
            <a:ext cx="2123728" cy="641714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endParaRPr lang="fa-IR" sz="3200" b="1" dirty="0" smtClean="0">
              <a:cs typeface="B Titr" pitchFamily="2" charset="-78"/>
            </a:endParaRP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زيتون،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انگور،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توت 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ومركبات</a:t>
            </a:r>
          </a:p>
          <a:p>
            <a:pPr lvl="0" algn="ctr">
              <a:lnSpc>
                <a:spcPct val="150000"/>
              </a:lnSpc>
            </a:pPr>
            <a:endParaRPr lang="fa-IR" sz="3200" b="1" dirty="0" smtClean="0">
              <a:cs typeface="B Nazanin" pitchFamily="2" charset="-78"/>
            </a:endParaRPr>
          </a:p>
          <a:p>
            <a:pPr lvl="0" algn="ctr">
              <a:lnSpc>
                <a:spcPct val="150000"/>
              </a:lnSpc>
            </a:pPr>
            <a:endParaRPr lang="fa-IR" sz="3200" b="1" dirty="0" smtClean="0">
              <a:cs typeface="B Titr" pitchFamily="2" charset="-78"/>
            </a:endParaRPr>
          </a:p>
          <a:p>
            <a:pPr lvl="0" algn="ctr">
              <a:lnSpc>
                <a:spcPct val="150000"/>
              </a:lnSpc>
            </a:pPr>
            <a:endParaRPr lang="fa-IR" sz="3200" b="1" dirty="0" smtClean="0">
              <a:cs typeface="B Titr" pitchFamily="2" charset="-78"/>
            </a:endParaRPr>
          </a:p>
          <a:p>
            <a:pPr lvl="0" algn="ctr">
              <a:lnSpc>
                <a:spcPct val="150000"/>
              </a:lnSpc>
            </a:pPr>
            <a:endParaRPr lang="en-US" b="1" dirty="0">
              <a:cs typeface="B Titr" pitchFamily="2" charset="-78"/>
            </a:endParaRP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Left Arrow 7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6" name="Picture 5" descr="mediterranean-cypr_1368564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7020272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li\Desktop\نقشه جغرافيا\اب وهواي ايران\754px-Iran-climate-map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</p:spPr>
      </p:pic>
      <p:pic>
        <p:nvPicPr>
          <p:cNvPr id="3" name="Picture 3" descr="C:\Documents and Settings\ali\Desktop\Copy of ابو هواي كامل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6858000"/>
          </a:xfrm>
          <a:prstGeom prst="rect">
            <a:avLst/>
          </a:prstGeom>
          <a:noFill/>
        </p:spPr>
      </p:pic>
      <p:sp>
        <p:nvSpPr>
          <p:cNvPr id="4" name="Flowchart: Alternate Process 3">
            <a:hlinkClick r:id="rId4" action="ppaction://hlinksldjump"/>
          </p:cNvPr>
          <p:cNvSpPr/>
          <p:nvPr/>
        </p:nvSpPr>
        <p:spPr>
          <a:xfrm>
            <a:off x="5940152" y="4653136"/>
            <a:ext cx="1296144" cy="1512168"/>
          </a:xfrm>
          <a:prstGeom prst="flowChartAlternateProcess">
            <a:avLst/>
          </a:prstGeom>
          <a:blipFill>
            <a:blip r:embed="rId5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2000" dirty="0" smtClean="0">
                <a:solidFill>
                  <a:schemeClr val="bg1"/>
                </a:solidFill>
                <a:cs typeface="B Titr" pitchFamily="2" charset="-78"/>
              </a:rPr>
              <a:t>آب وهواي</a:t>
            </a:r>
          </a:p>
          <a:p>
            <a:pPr algn="ctr">
              <a:lnSpc>
                <a:spcPct val="150000"/>
              </a:lnSpc>
            </a:pPr>
            <a:r>
              <a:rPr lang="fa-IR" sz="2000" dirty="0" smtClean="0">
                <a:solidFill>
                  <a:schemeClr val="bg1"/>
                </a:solidFill>
                <a:cs typeface="B Titr" pitchFamily="2" charset="-78"/>
              </a:rPr>
              <a:t>جهان</a:t>
            </a:r>
            <a:endParaRPr lang="en-US" sz="20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5" name="Flowchart: Alternate Process 4">
            <a:hlinkClick r:id="rId6" action="ppaction://hlinksldjump"/>
          </p:cNvPr>
          <p:cNvSpPr/>
          <p:nvPr/>
        </p:nvSpPr>
        <p:spPr>
          <a:xfrm>
            <a:off x="1619672" y="4653136"/>
            <a:ext cx="1296144" cy="1512168"/>
          </a:xfrm>
          <a:prstGeom prst="flowChartAlternateProcess">
            <a:avLst/>
          </a:prstGeom>
          <a:blipFill>
            <a:blip r:embed="rId5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2000" dirty="0" smtClean="0">
                <a:cs typeface="B Titr" pitchFamily="2" charset="-78"/>
              </a:rPr>
              <a:t>آب وهواي</a:t>
            </a:r>
          </a:p>
          <a:p>
            <a:pPr algn="ctr">
              <a:lnSpc>
                <a:spcPct val="150000"/>
              </a:lnSpc>
            </a:pPr>
            <a:r>
              <a:rPr lang="fa-IR" sz="2000" dirty="0" smtClean="0">
                <a:cs typeface="B Titr" pitchFamily="2" charset="-78"/>
              </a:rPr>
              <a:t>ايران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5064656" y="5953864"/>
            <a:ext cx="357190" cy="571480"/>
          </a:xfrm>
          <a:prstGeom prst="rightArrow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Left Arrow 6">
            <a:hlinkClick r:id="" action="ppaction://hlinkshowjump?jump=previousslide"/>
          </p:cNvPr>
          <p:cNvSpPr/>
          <p:nvPr/>
        </p:nvSpPr>
        <p:spPr>
          <a:xfrm>
            <a:off x="3635896" y="5953864"/>
            <a:ext cx="357190" cy="571480"/>
          </a:xfrm>
          <a:prstGeom prst="leftArrow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4064524" y="6096740"/>
            <a:ext cx="928694" cy="28575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8224" y="0"/>
            <a:ext cx="2555776" cy="655564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b="1" dirty="0" smtClean="0">
                <a:cs typeface="B Nazanin" pitchFamily="2" charset="-78"/>
              </a:rPr>
              <a:t>ميانگين دماي سالانه آن بين 8-20درجه است.مناطق معتدل بين مدارهاي 23/33و66/27درجه شمالي وجنوبي واقع شده </a:t>
            </a:r>
          </a:p>
          <a:p>
            <a:pPr algn="ctr">
              <a:lnSpc>
                <a:spcPct val="150000"/>
              </a:lnSpc>
            </a:pPr>
            <a:r>
              <a:rPr lang="fa-IR" sz="2800" b="1" dirty="0" smtClean="0">
                <a:cs typeface="B Nazanin" pitchFamily="2" charset="-78"/>
              </a:rPr>
              <a:t>است.</a:t>
            </a:r>
          </a:p>
          <a:p>
            <a:pPr algn="ctr">
              <a:lnSpc>
                <a:spcPct val="150000"/>
              </a:lnSpc>
            </a:pPr>
            <a:endParaRPr lang="en-US" sz="2800" dirty="0">
              <a:cs typeface="B Titr" pitchFamily="2" charset="-78"/>
            </a:endParaRP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Left Arrow 7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10" name="Picture 9" descr="Mediterranean-Map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588224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py (5) of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4541058"/>
            <a:ext cx="230425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2000" dirty="0" smtClean="0">
                <a:solidFill>
                  <a:schemeClr val="tx1"/>
                </a:solidFill>
                <a:cs typeface="B Nazanin" pitchFamily="2" charset="-78"/>
              </a:rPr>
              <a:t>آب وهواي گرم بياباني</a:t>
            </a:r>
            <a:endParaRPr lang="en-US" sz="20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2627784" y="4560803"/>
            <a:ext cx="648072" cy="288032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Alternate Process 12">
            <a:hlinkClick r:id="rId3" action="ppaction://hlinksldjump"/>
          </p:cNvPr>
          <p:cNvSpPr/>
          <p:nvPr/>
        </p:nvSpPr>
        <p:spPr>
          <a:xfrm>
            <a:off x="226774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دما وموقعيت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4" name="Flowchart: Alternate Process 13">
            <a:hlinkClick r:id="rId5" action="ppaction://hlinksldjump"/>
          </p:cNvPr>
          <p:cNvSpPr/>
          <p:nvPr/>
        </p:nvSpPr>
        <p:spPr>
          <a:xfrm>
            <a:off x="370790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پوشش گياهي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5" name="Flowchart: Alternate Process 14">
            <a:hlinkClick r:id="rId6" action="ppaction://hlinksldjump"/>
          </p:cNvPr>
          <p:cNvSpPr/>
          <p:nvPr/>
        </p:nvSpPr>
        <p:spPr>
          <a:xfrm>
            <a:off x="514806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ويژگي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6" name="Right Arrow 15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Left Arrow 16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53895270982088586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32240" cy="6858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Rectangle 4"/>
          <p:cNvSpPr/>
          <p:nvPr/>
        </p:nvSpPr>
        <p:spPr>
          <a:xfrm>
            <a:off x="6732240" y="0"/>
            <a:ext cx="2411760" cy="685800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هواي خشك،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باران كم ونامنظم،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اختلاف زياد</a:t>
            </a:r>
          </a:p>
          <a:p>
            <a:pPr lvl="0" algn="ctr" rtl="1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درجه شب وروز،بيشترين دمادردنيادراين منطقه است.</a:t>
            </a:r>
          </a:p>
          <a:p>
            <a:pPr lvl="0" algn="ctr" rtl="1">
              <a:lnSpc>
                <a:spcPct val="150000"/>
              </a:lnSpc>
            </a:pPr>
            <a:endParaRPr lang="en-US" sz="3200" dirty="0">
              <a:solidFill>
                <a:schemeClr val="bg2">
                  <a:lumMod val="25000"/>
                </a:schemeClr>
              </a:solidFill>
              <a:cs typeface="B Titr" pitchFamily="2" charset="-78"/>
            </a:endParaRPr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Left Arrow 9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esr-desert-bike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04248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04248" y="0"/>
            <a:ext cx="2339752" cy="685800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استپ(گياهان كوتاه  قدودرخچه هاي خاردار كه با فاصله از هم  روييده اند)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نخل واقاقيا</a:t>
            </a:r>
          </a:p>
          <a:p>
            <a:pPr lvl="0" algn="ctr">
              <a:lnSpc>
                <a:spcPct val="150000"/>
              </a:lnSpc>
            </a:pPr>
            <a:endParaRPr lang="fa-IR" sz="3200" b="1" dirty="0" smtClean="0">
              <a:cs typeface="B Titr" pitchFamily="2" charset="-78"/>
            </a:endParaRPr>
          </a:p>
          <a:p>
            <a:pPr lvl="0" algn="ctr">
              <a:lnSpc>
                <a:spcPct val="150000"/>
              </a:lnSpc>
            </a:pPr>
            <a:endParaRPr lang="en-US" sz="3200" dirty="0">
              <a:cs typeface="B Titr" pitchFamily="2" charset="-78"/>
            </a:endParaRPr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Left Arrow 9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6347543599167674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722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72200" y="0"/>
            <a:ext cx="2771800" cy="685800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ميانگين دماي سالانه آن بيش از 20درجه است.مناطق گرم بين مدارهاي 23/33درجه شمالي و جنوبي قراردارد.</a:t>
            </a:r>
          </a:p>
          <a:p>
            <a:pPr algn="ctr">
              <a:lnSpc>
                <a:spcPct val="150000"/>
              </a:lnSpc>
            </a:pPr>
            <a:endParaRPr lang="en-US" sz="3200" dirty="0">
              <a:cs typeface="B Titr" pitchFamily="2" charset="-78"/>
            </a:endParaRPr>
          </a:p>
        </p:txBody>
      </p: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Left Arrow 9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py (6) of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91880" y="4437112"/>
            <a:ext cx="2520280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2000" dirty="0" smtClean="0">
                <a:cs typeface="B Nazanin" pitchFamily="2" charset="-78"/>
              </a:rPr>
              <a:t>آب وهواي گرم مداري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16" name="Pentagon 15">
            <a:hlinkClick r:id="rId3" action="ppaction://hlinksldjump"/>
          </p:cNvPr>
          <p:cNvSpPr/>
          <p:nvPr/>
        </p:nvSpPr>
        <p:spPr>
          <a:xfrm>
            <a:off x="2627784" y="4456857"/>
            <a:ext cx="648072" cy="288032"/>
          </a:xfrm>
          <a:prstGeom prst="homePlate">
            <a:avLst/>
          </a:prstGeom>
          <a:solidFill>
            <a:srgbClr val="E37D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Alternate Process 16">
            <a:hlinkClick r:id="rId4" action="ppaction://hlinksldjump"/>
          </p:cNvPr>
          <p:cNvSpPr/>
          <p:nvPr/>
        </p:nvSpPr>
        <p:spPr>
          <a:xfrm>
            <a:off x="2267744" y="5661248"/>
            <a:ext cx="1008112" cy="1008112"/>
          </a:xfrm>
          <a:prstGeom prst="flowChartAlternateProcess">
            <a:avLst/>
          </a:prstGeom>
          <a:blipFill>
            <a:blip r:embed="rId5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دما وموقعيت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8" name="Flowchart: Alternate Process 17">
            <a:hlinkClick r:id="rId6" action="ppaction://hlinksldjump"/>
          </p:cNvPr>
          <p:cNvSpPr/>
          <p:nvPr/>
        </p:nvSpPr>
        <p:spPr>
          <a:xfrm>
            <a:off x="3707904" y="5661248"/>
            <a:ext cx="1008112" cy="1008112"/>
          </a:xfrm>
          <a:prstGeom prst="flowChartAlternateProcess">
            <a:avLst/>
          </a:prstGeom>
          <a:blipFill>
            <a:blip r:embed="rId5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پوشش گياهي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23" name="Flowchart: Alternate Process 22">
            <a:hlinkClick r:id="rId7" action="ppaction://hlinksldjump"/>
          </p:cNvPr>
          <p:cNvSpPr/>
          <p:nvPr/>
        </p:nvSpPr>
        <p:spPr>
          <a:xfrm>
            <a:off x="5148064" y="5661248"/>
            <a:ext cx="1008112" cy="1008112"/>
          </a:xfrm>
          <a:prstGeom prst="flowChartAlternateProcess">
            <a:avLst/>
          </a:prstGeom>
          <a:blipFill>
            <a:blip r:embed="rId5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ويژگي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24" name="Right Arrow 23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Left Arrow 24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6" name="Rectangle 25">
            <a:hlinkClick r:id="rId8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651621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0"/>
            <a:ext cx="2627784" cy="685800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endParaRPr lang="fa-IR" sz="3200" b="1" dirty="0" smtClean="0">
              <a:cs typeface="B Titr" pitchFamily="2" charset="-78"/>
            </a:endParaRP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يك فصل خشك ويك فصل باراني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(آب وهواي موسمي جزء همين آب 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وهواست)</a:t>
            </a:r>
          </a:p>
          <a:p>
            <a:pPr lvl="0" algn="ctr">
              <a:lnSpc>
                <a:spcPct val="150000"/>
              </a:lnSpc>
            </a:pPr>
            <a:endParaRPr lang="fa-IR" sz="3200" b="1" dirty="0" smtClean="0">
              <a:cs typeface="B Nazanin" pitchFamily="2" charset="-78"/>
            </a:endParaRPr>
          </a:p>
          <a:p>
            <a:pPr lvl="0" algn="ctr">
              <a:lnSpc>
                <a:spcPct val="150000"/>
              </a:lnSpc>
            </a:pPr>
            <a:endParaRPr lang="en-US" sz="3200" b="1" dirty="0">
              <a:cs typeface="B Titr" pitchFamily="2" charset="-78"/>
            </a:endParaRPr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Left Arrow 5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CAXC0MM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51621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16216" y="0"/>
            <a:ext cx="2627784" cy="592534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endParaRPr lang="fa-IR" sz="3200" b="1" dirty="0" smtClean="0">
              <a:cs typeface="B Titr" pitchFamily="2" charset="-78"/>
            </a:endParaRP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ساوان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(علفزار هاي بلند با 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درختان پراكنده)</a:t>
            </a:r>
          </a:p>
          <a:p>
            <a:pPr lvl="0" algn="ctr">
              <a:lnSpc>
                <a:spcPct val="150000"/>
              </a:lnSpc>
            </a:pPr>
            <a:endParaRPr lang="fa-IR" sz="3200" b="1" dirty="0" smtClean="0">
              <a:cs typeface="B Titr" pitchFamily="2" charset="-78"/>
            </a:endParaRPr>
          </a:p>
          <a:p>
            <a:pPr lvl="0" algn="ctr">
              <a:lnSpc>
                <a:spcPct val="150000"/>
              </a:lnSpc>
            </a:pPr>
            <a:endParaRPr lang="fa-IR" sz="3200" b="1" dirty="0" smtClean="0">
              <a:cs typeface="B Titr" pitchFamily="2" charset="-78"/>
            </a:endParaRPr>
          </a:p>
          <a:p>
            <a:pPr lvl="0" algn="ctr">
              <a:lnSpc>
                <a:spcPct val="150000"/>
              </a:lnSpc>
            </a:pPr>
            <a:endParaRPr lang="en-US" sz="3200" b="1" dirty="0">
              <a:cs typeface="B Titr" pitchFamily="2" charset="-78"/>
            </a:endParaRPr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Left Arrow 5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2200" y="0"/>
            <a:ext cx="2771800" cy="685800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ميانگين دماي سالانه آن بيش از 20درجه است. مناطق گرم بين مدارهاي 23/33درجه شمالي و جنوبي </a:t>
            </a:r>
          </a:p>
          <a:p>
            <a:pPr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قراردارد.</a:t>
            </a:r>
          </a:p>
          <a:p>
            <a:pPr algn="ctr">
              <a:lnSpc>
                <a:spcPct val="150000"/>
              </a:lnSpc>
            </a:pPr>
            <a:endParaRPr lang="en-US" sz="3200" dirty="0">
              <a:cs typeface="B Nazanin" pitchFamily="2" charset="-78"/>
            </a:endParaRPr>
          </a:p>
        </p:txBody>
      </p:sp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eft Arrow 3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6" name="Picture 5" descr="dgeography2all-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7220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py (7) of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7" name="Flowchart: Alternate Process 6">
            <a:hlinkClick r:id="rId3" action="ppaction://hlinksldjump"/>
          </p:cNvPr>
          <p:cNvSpPr/>
          <p:nvPr/>
        </p:nvSpPr>
        <p:spPr>
          <a:xfrm>
            <a:off x="226774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دما وموقعيت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8" name="Flowchart: Alternate Process 7">
            <a:hlinkClick r:id="rId5" action="ppaction://hlinksldjump"/>
          </p:cNvPr>
          <p:cNvSpPr/>
          <p:nvPr/>
        </p:nvSpPr>
        <p:spPr>
          <a:xfrm>
            <a:off x="370790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پوشش گياهي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0" name="Flowchart: Alternate Process 9">
            <a:hlinkClick r:id="rId6" action="ppaction://hlinksldjump"/>
          </p:cNvPr>
          <p:cNvSpPr/>
          <p:nvPr/>
        </p:nvSpPr>
        <p:spPr>
          <a:xfrm>
            <a:off x="5148064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ويژگي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7904" y="4437112"/>
            <a:ext cx="2448272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2000" dirty="0">
                <a:cs typeface="B Nazanin" pitchFamily="2" charset="-78"/>
              </a:rPr>
              <a:t>آ</a:t>
            </a:r>
            <a:r>
              <a:rPr lang="fa-IR" sz="2000" dirty="0" smtClean="0">
                <a:cs typeface="B Nazanin" pitchFamily="2" charset="-78"/>
              </a:rPr>
              <a:t>ب وهواي گرم استوايي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13" name="Pentagon 12">
            <a:hlinkClick r:id="" action="ppaction://noaction"/>
          </p:cNvPr>
          <p:cNvSpPr/>
          <p:nvPr/>
        </p:nvSpPr>
        <p:spPr>
          <a:xfrm>
            <a:off x="2843808" y="4528865"/>
            <a:ext cx="648072" cy="288032"/>
          </a:xfrm>
          <a:prstGeom prst="homePlate">
            <a:avLst/>
          </a:prstGeom>
          <a:solidFill>
            <a:srgbClr val="EA2A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Left Arrow 17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li\Desktop\نقشه جغرافيا\اب وهواي ايران\754px-Iran-climate-map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6145559"/>
            <a:ext cx="266429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Titr" pitchFamily="2" charset="-78"/>
              </a:rPr>
              <a:t>آب وهواي گرم وشرجي سواحل جنوب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4149080"/>
            <a:ext cx="230425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b="1" dirty="0" smtClean="0">
                <a:cs typeface="B Titr" pitchFamily="2" charset="-78"/>
              </a:rPr>
              <a:t>نقشه متحرك آب وهواي ايران</a:t>
            </a:r>
            <a:endParaRPr lang="en-US" sz="1400" b="1" dirty="0">
              <a:cs typeface="B Titr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5157192"/>
            <a:ext cx="280831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Titr" pitchFamily="2" charset="-78"/>
              </a:rPr>
              <a:t>آب وهواي معتدل ونيمه خشك كوهستاني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4653136"/>
            <a:ext cx="2448272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Titr" pitchFamily="2" charset="-78"/>
              </a:rPr>
              <a:t>آب وهواي معتدل ومرطوب خزري</a:t>
            </a:r>
            <a:endParaRPr lang="en-US" sz="1400" dirty="0">
              <a:cs typeface="B Titr" pitchFamily="2" charset="-78"/>
            </a:endParaRPr>
          </a:p>
        </p:txBody>
      </p:sp>
      <p:sp>
        <p:nvSpPr>
          <p:cNvPr id="7" name="Pentagon 6">
            <a:hlinkClick r:id="rId3" action="ppaction://hlinksldjump"/>
          </p:cNvPr>
          <p:cNvSpPr/>
          <p:nvPr/>
        </p:nvSpPr>
        <p:spPr>
          <a:xfrm>
            <a:off x="251520" y="4653136"/>
            <a:ext cx="648072" cy="288032"/>
          </a:xfrm>
          <a:prstGeom prst="homePlate">
            <a:avLst/>
          </a:prstGeom>
          <a:solidFill>
            <a:srgbClr val="1EF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ntagon 7">
            <a:hlinkClick r:id="rId4" action="ppaction://hlinksldjump"/>
          </p:cNvPr>
          <p:cNvSpPr/>
          <p:nvPr/>
        </p:nvSpPr>
        <p:spPr>
          <a:xfrm>
            <a:off x="251520" y="5157192"/>
            <a:ext cx="648072" cy="288032"/>
          </a:xfrm>
          <a:prstGeom prst="homePlate">
            <a:avLst/>
          </a:prstGeom>
          <a:solidFill>
            <a:srgbClr val="7E3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entagon 8">
            <a:hlinkClick r:id="rId5" action="ppaction://hlinksldjump"/>
          </p:cNvPr>
          <p:cNvSpPr/>
          <p:nvPr/>
        </p:nvSpPr>
        <p:spPr>
          <a:xfrm>
            <a:off x="251520" y="5661248"/>
            <a:ext cx="648072" cy="288032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>
            <a:hlinkClick r:id="rId6" action="ppaction://hlinksldjump"/>
          </p:cNvPr>
          <p:cNvSpPr/>
          <p:nvPr/>
        </p:nvSpPr>
        <p:spPr>
          <a:xfrm>
            <a:off x="251520" y="6165304"/>
            <a:ext cx="648072" cy="288032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>
            <a:hlinkClick r:id="rId7" action="ppaction://hlinksldjump"/>
          </p:cNvPr>
          <p:cNvSpPr/>
          <p:nvPr/>
        </p:nvSpPr>
        <p:spPr>
          <a:xfrm>
            <a:off x="251520" y="4149080"/>
            <a:ext cx="648072" cy="288032"/>
          </a:xfrm>
          <a:prstGeom prst="homePlat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5661248"/>
            <a:ext cx="201622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b="1" dirty="0" smtClean="0">
                <a:cs typeface="B Titr" pitchFamily="2" charset="-78"/>
              </a:rPr>
              <a:t>آب وهواي گرم وخشك</a:t>
            </a:r>
            <a:endParaRPr lang="en-US" sz="1400" b="1" dirty="0">
              <a:cs typeface="B Titr" pitchFamily="2" charset="-78"/>
            </a:endParaRPr>
          </a:p>
        </p:txBody>
      </p:sp>
      <p:sp>
        <p:nvSpPr>
          <p:cNvPr id="13" name="Right Arrow 12">
            <a:hlinkClick r:id="" action="ppaction://hlinkshowjump?jump=nextslide"/>
          </p:cNvPr>
          <p:cNvSpPr/>
          <p:nvPr/>
        </p:nvSpPr>
        <p:spPr>
          <a:xfrm>
            <a:off x="8016984" y="5953864"/>
            <a:ext cx="357190" cy="571480"/>
          </a:xfrm>
          <a:prstGeom prst="rightArrow">
            <a:avLst/>
          </a:prstGeom>
          <a:blipFill>
            <a:blip r:embed="rId8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Left Arrow 13">
            <a:hlinkClick r:id="" action="ppaction://hlinkshowjump?jump=previousslide"/>
          </p:cNvPr>
          <p:cNvSpPr/>
          <p:nvPr/>
        </p:nvSpPr>
        <p:spPr>
          <a:xfrm>
            <a:off x="6588224" y="5953864"/>
            <a:ext cx="357190" cy="571480"/>
          </a:xfrm>
          <a:prstGeom prst="leftArrow">
            <a:avLst/>
          </a:prstGeom>
          <a:blipFill>
            <a:blip r:embed="rId8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ctangle 14">
            <a:hlinkClick r:id="rId9" action="ppaction://hlinksldjump"/>
          </p:cNvPr>
          <p:cNvSpPr/>
          <p:nvPr/>
        </p:nvSpPr>
        <p:spPr>
          <a:xfrm>
            <a:off x="7016852" y="6096740"/>
            <a:ext cx="928694" cy="285752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32240" y="0"/>
            <a:ext cx="2411760" cy="6858000"/>
          </a:xfrm>
          <a:prstGeom prst="rect">
            <a:avLst/>
          </a:prstGeom>
          <a:solidFill>
            <a:schemeClr val="accent6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endParaRPr lang="fa-IR" sz="3200" b="1" dirty="0" smtClean="0">
              <a:cs typeface="B Titr" pitchFamily="2" charset="-78"/>
            </a:endParaRP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در تمام سال گرم ومرطوب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(شرجي)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دمازياد ويكنواخت</a:t>
            </a:r>
          </a:p>
          <a:p>
            <a:pPr lvl="0" algn="ctr">
              <a:lnSpc>
                <a:spcPct val="150000"/>
              </a:lnSpc>
            </a:pPr>
            <a:endParaRPr lang="fa-IR" sz="3200" b="1" dirty="0" smtClean="0">
              <a:cs typeface="B Titr" pitchFamily="2" charset="-78"/>
            </a:endParaRPr>
          </a:p>
          <a:p>
            <a:pPr lvl="0" algn="ctr">
              <a:lnSpc>
                <a:spcPct val="150000"/>
              </a:lnSpc>
            </a:pPr>
            <a:endParaRPr lang="fa-IR" sz="3200" b="1" dirty="0" smtClean="0">
              <a:cs typeface="B Titr" pitchFamily="2" charset="-78"/>
            </a:endParaRPr>
          </a:p>
          <a:p>
            <a:pPr lvl="0" algn="ctr">
              <a:lnSpc>
                <a:spcPct val="150000"/>
              </a:lnSpc>
            </a:pPr>
            <a:endParaRPr lang="en-US" sz="3200" b="1" dirty="0">
              <a:cs typeface="B Titr" pitchFamily="2" charset="-78"/>
            </a:endParaRPr>
          </a:p>
        </p:txBody>
      </p:sp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eft Arrow 3">
            <a:hlinkClick r:id="" action="ppaction://hlinkshowjump?jump=previousslide"/>
          </p:cNvPr>
          <p:cNvSpPr/>
          <p:nvPr/>
        </p:nvSpPr>
        <p:spPr>
          <a:xfrm>
            <a:off x="6948264" y="6237312"/>
            <a:ext cx="357190" cy="571480"/>
          </a:xfrm>
          <a:prstGeom prst="lef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8" name="Picture 7" descr="dgcKEQWVM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732240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م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8416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2967335"/>
            <a:ext cx="4572000" cy="2985433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ctr">
              <a:lnSpc>
                <a:spcPct val="150000"/>
              </a:lnSpc>
            </a:pPr>
            <a:endParaRPr lang="en-US" sz="3200" b="1" dirty="0">
              <a:solidFill>
                <a:srgbClr val="FFFF00"/>
              </a:solidFill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4168" y="1"/>
            <a:ext cx="3059832" cy="6857999"/>
          </a:xfrm>
          <a:prstGeom prst="rect">
            <a:avLst/>
          </a:prstGeom>
          <a:solidFill>
            <a:schemeClr val="accent6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جنگل هاي انبوه گرمسيري(حاره اي)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،رشدگياه دراين منطقه متوقف </a:t>
            </a:r>
          </a:p>
          <a:p>
            <a:pPr lvl="0" algn="ctr" rtl="1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نمي شودوحالت خزان وزمستان براي آنهانيست.</a:t>
            </a:r>
          </a:p>
          <a:p>
            <a:pPr lvl="0" algn="ctr" rtl="1">
              <a:lnSpc>
                <a:spcPct val="150000"/>
              </a:lnSpc>
            </a:pPr>
            <a:endParaRPr lang="fa-IR" sz="3200" b="1" dirty="0" smtClean="0">
              <a:cs typeface="B Nazanin" pitchFamily="2" charset="-78"/>
            </a:endParaRPr>
          </a:p>
          <a:p>
            <a:pPr lvl="0" algn="ctr" rtl="1">
              <a:lnSpc>
                <a:spcPct val="150000"/>
              </a:lnSpc>
            </a:pPr>
            <a:endParaRPr lang="fa-IR" sz="3200" b="1" dirty="0" smtClean="0">
              <a:cs typeface="B Nazanin" pitchFamily="2" charset="-78"/>
            </a:endParaRPr>
          </a:p>
        </p:txBody>
      </p:sp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Left Arrow 6">
            <a:hlinkClick r:id="" action="ppaction://hlinkshowjump?jump=previousslide"/>
          </p:cNvPr>
          <p:cNvSpPr/>
          <p:nvPr/>
        </p:nvSpPr>
        <p:spPr>
          <a:xfrm>
            <a:off x="6948264" y="6241896"/>
            <a:ext cx="357190" cy="571480"/>
          </a:xfrm>
          <a:prstGeom prst="lef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00192" y="0"/>
            <a:ext cx="2843808" cy="685799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ميانگين دماي سالانه آن بيش از 20درجه است.مناطق گرم بين مدارهاي 23/27درجه شمالي و جنوبي قراردارد.</a:t>
            </a:r>
          </a:p>
          <a:p>
            <a:pPr algn="ctr">
              <a:lnSpc>
                <a:spcPct val="150000"/>
              </a:lnSpc>
            </a:pPr>
            <a:endParaRPr lang="en-US" sz="3200" dirty="0">
              <a:cs typeface="B Nazanin" pitchFamily="2" charset="-78"/>
            </a:endParaRPr>
          </a:p>
        </p:txBody>
      </p:sp>
      <p:sp>
        <p:nvSpPr>
          <p:cNvPr id="3" name="Right Arrow 2">
            <a:hlinkClick r:id="" action="ppaction://hlinkshowjump?jump=nextslide"/>
          </p:cNvPr>
          <p:cNvSpPr/>
          <p:nvPr/>
        </p:nvSpPr>
        <p:spPr>
          <a:xfrm>
            <a:off x="8377024" y="6241896"/>
            <a:ext cx="357190" cy="571480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Left Arrow 3">
            <a:hlinkClick r:id="" action="ppaction://hlinkshowjump?jump=previousslide"/>
          </p:cNvPr>
          <p:cNvSpPr/>
          <p:nvPr/>
        </p:nvSpPr>
        <p:spPr>
          <a:xfrm>
            <a:off x="6948264" y="6237312"/>
            <a:ext cx="357190" cy="571480"/>
          </a:xfrm>
          <a:prstGeom prst="lef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7376892" y="6384772"/>
            <a:ext cx="928694" cy="2857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6" name="Picture 5" descr="csequatortgi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00192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py (8) of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9" name="TextBox 18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8" name="Flowchart: Alternate Process 7">
            <a:hlinkClick r:id="rId3" action="ppaction://hlinksldjump"/>
          </p:cNvPr>
          <p:cNvSpPr/>
          <p:nvPr/>
        </p:nvSpPr>
        <p:spPr>
          <a:xfrm>
            <a:off x="3275856" y="5733256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پوشش گياهي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0" name="Flowchart: Alternate Process 9">
            <a:hlinkClick r:id="rId5" action="ppaction://hlinksldjump"/>
          </p:cNvPr>
          <p:cNvSpPr/>
          <p:nvPr/>
        </p:nvSpPr>
        <p:spPr>
          <a:xfrm>
            <a:off x="4716016" y="5733256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1600" dirty="0" smtClean="0">
                <a:cs typeface="B Titr" pitchFamily="2" charset="-78"/>
              </a:rPr>
              <a:t>ويژگي</a:t>
            </a:r>
            <a:endParaRPr lang="en-US" sz="1600" dirty="0">
              <a:cs typeface="B Titr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3888" y="4469050"/>
            <a:ext cx="2952328" cy="4001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2000" dirty="0" smtClean="0">
                <a:cs typeface="B Nazanin" pitchFamily="2" charset="-78"/>
              </a:rPr>
              <a:t>آب وهواي  كوهستان هاي بلند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14" name="Pentagon 13">
            <a:hlinkClick r:id="" action="ppaction://noaction"/>
          </p:cNvPr>
          <p:cNvSpPr/>
          <p:nvPr/>
        </p:nvSpPr>
        <p:spPr>
          <a:xfrm>
            <a:off x="2699792" y="4488795"/>
            <a:ext cx="648072" cy="288032"/>
          </a:xfrm>
          <a:prstGeom prst="homePlate">
            <a:avLst/>
          </a:prstGeom>
          <a:solidFill>
            <a:srgbClr val="7729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hlinkClick r:id="" action="ppaction://hlinkshowjump?jump=nextslide"/>
          </p:cNvPr>
          <p:cNvSpPr/>
          <p:nvPr/>
        </p:nvSpPr>
        <p:spPr>
          <a:xfrm>
            <a:off x="8016984" y="6093296"/>
            <a:ext cx="357190" cy="571480"/>
          </a:xfrm>
          <a:prstGeom prst="righ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Left Arrow 17">
            <a:hlinkClick r:id="" action="ppaction://hlinkshowjump?jump=previousslide"/>
          </p:cNvPr>
          <p:cNvSpPr/>
          <p:nvPr/>
        </p:nvSpPr>
        <p:spPr>
          <a:xfrm>
            <a:off x="6588224" y="6093296"/>
            <a:ext cx="357190" cy="571480"/>
          </a:xfrm>
          <a:prstGeom prst="lef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7016852" y="6236172"/>
            <a:ext cx="928694" cy="28575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4128" y="0"/>
            <a:ext cx="3419872" cy="6858000"/>
          </a:xfrm>
          <a:prstGeom prst="rect">
            <a:avLst/>
          </a:prstGeom>
          <a:solidFill>
            <a:schemeClr val="accent6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زمستان سرد طولاني ،بارش سنگين برف،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تابستان كوتاه وخنك،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به ازاي هر</a:t>
            </a:r>
            <a:r>
              <a:rPr lang="fa-IR" sz="3200" b="1" u="sng" dirty="0" smtClean="0">
                <a:cs typeface="B Nazanin" pitchFamily="2" charset="-78"/>
              </a:rPr>
              <a:t>1000</a:t>
            </a:r>
            <a:r>
              <a:rPr lang="fa-IR" sz="3200" b="1" dirty="0" smtClean="0">
                <a:cs typeface="B Nazanin" pitchFamily="2" charset="-78"/>
              </a:rPr>
              <a:t>متر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افزايش ارتفاع دما</a:t>
            </a:r>
            <a:r>
              <a:rPr lang="fa-IR" sz="3200" b="1" u="sng" dirty="0" smtClean="0">
                <a:cs typeface="B Nazanin" pitchFamily="2" charset="-78"/>
              </a:rPr>
              <a:t>6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درجه سانتيگرادكاهش مي يابد،ميانگين دماي سالانه كمتراز</a:t>
            </a:r>
            <a:r>
              <a:rPr lang="fa-IR" sz="3200" b="1" u="sng" dirty="0" smtClean="0">
                <a:cs typeface="B Nazanin" pitchFamily="2" charset="-78"/>
              </a:rPr>
              <a:t>8</a:t>
            </a:r>
            <a:r>
              <a:rPr lang="fa-IR" sz="3200" b="1" dirty="0" smtClean="0">
                <a:cs typeface="B Nazanin" pitchFamily="2" charset="-78"/>
              </a:rPr>
              <a:t>درجه</a:t>
            </a:r>
          </a:p>
          <a:p>
            <a:pPr lvl="0" algn="ctr">
              <a:lnSpc>
                <a:spcPct val="150000"/>
              </a:lnSpc>
            </a:pPr>
            <a:endParaRPr lang="en-US" sz="3200" b="1" dirty="0">
              <a:cs typeface="B Titr" pitchFamily="2" charset="-78"/>
            </a:endParaRPr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8016984" y="6241896"/>
            <a:ext cx="357190" cy="571480"/>
          </a:xfrm>
          <a:prstGeom prst="righ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Left Arrow 5">
            <a:hlinkClick r:id="" action="ppaction://hlinkshowjump?jump=previousslide"/>
          </p:cNvPr>
          <p:cNvSpPr/>
          <p:nvPr/>
        </p:nvSpPr>
        <p:spPr>
          <a:xfrm>
            <a:off x="6588224" y="6241896"/>
            <a:ext cx="357190" cy="571480"/>
          </a:xfrm>
          <a:prstGeom prst="leftArrow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7016852" y="6384772"/>
            <a:ext cx="928694" cy="2857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8" name="Picture 7" descr="Install as Mountain Wallpap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724128" cy="68580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24921966617327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722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72200" y="1"/>
            <a:ext cx="2771800" cy="685799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به علت اختلاف درجه حرارت نوع وميزان رويش گياهان درمناطق مختلف متفاوت است.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(چمنزار،راش،</a:t>
            </a:r>
          </a:p>
          <a:p>
            <a:pPr lvl="0" algn="ctr">
              <a:lnSpc>
                <a:spcPct val="150000"/>
              </a:lnSpc>
            </a:pPr>
            <a:r>
              <a:rPr lang="fa-IR" sz="3200" b="1" dirty="0" smtClean="0">
                <a:cs typeface="B Nazanin" pitchFamily="2" charset="-78"/>
              </a:rPr>
              <a:t>بلوط وكاج)</a:t>
            </a:r>
          </a:p>
          <a:p>
            <a:pPr lvl="0" algn="ctr">
              <a:lnSpc>
                <a:spcPct val="150000"/>
              </a:lnSpc>
            </a:pPr>
            <a:endParaRPr lang="en-US" sz="3200" b="1" dirty="0">
              <a:cs typeface="B Titr" pitchFamily="2" charset="-78"/>
            </a:endParaRPr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8319266" y="6241896"/>
            <a:ext cx="357190" cy="571480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Left Arrow 6">
            <a:hlinkClick r:id="" action="ppaction://hlinkshowjump?jump=previousslide"/>
          </p:cNvPr>
          <p:cNvSpPr/>
          <p:nvPr/>
        </p:nvSpPr>
        <p:spPr>
          <a:xfrm>
            <a:off x="6890506" y="6241896"/>
            <a:ext cx="357190" cy="571480"/>
          </a:xfrm>
          <a:prstGeom prst="lef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7319134" y="6384772"/>
            <a:ext cx="928694" cy="2857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py (10) of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pic>
        <p:nvPicPr>
          <p:cNvPr id="23" name="Picture 22" descr="Copy (9) of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99592" y="4869160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سرد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5" name="Pentagon 24">
            <a:hlinkClick r:id="rId4" action="ppaction://hlinksldjump"/>
          </p:cNvPr>
          <p:cNvSpPr/>
          <p:nvPr/>
        </p:nvSpPr>
        <p:spPr>
          <a:xfrm>
            <a:off x="107504" y="4869160"/>
            <a:ext cx="648072" cy="288032"/>
          </a:xfrm>
          <a:prstGeom prst="homePlate">
            <a:avLst/>
          </a:prstGeom>
          <a:solidFill>
            <a:srgbClr val="315A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pic>
        <p:nvPicPr>
          <p:cNvPr id="30" name="Picture 29" descr="Copy (2) of 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99592" y="5373216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معتدل بري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99592" y="4869160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سرد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33" name="Pentagon 32">
            <a:hlinkClick r:id="rId4" action="ppaction://hlinksldjump"/>
          </p:cNvPr>
          <p:cNvSpPr/>
          <p:nvPr/>
        </p:nvSpPr>
        <p:spPr>
          <a:xfrm>
            <a:off x="107504" y="4869160"/>
            <a:ext cx="648072" cy="288032"/>
          </a:xfrm>
          <a:prstGeom prst="homePlate">
            <a:avLst/>
          </a:prstGeom>
          <a:solidFill>
            <a:srgbClr val="315A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entagon 33">
            <a:hlinkClick r:id="rId6" action="ppaction://hlinksldjump"/>
          </p:cNvPr>
          <p:cNvSpPr/>
          <p:nvPr/>
        </p:nvSpPr>
        <p:spPr>
          <a:xfrm>
            <a:off x="107504" y="5373216"/>
            <a:ext cx="648072" cy="288032"/>
          </a:xfrm>
          <a:prstGeom prst="homePlate">
            <a:avLst/>
          </a:prstGeom>
          <a:solidFill>
            <a:srgbClr val="1A68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pic>
        <p:nvPicPr>
          <p:cNvPr id="46" name="Picture 45" descr="Copy (3) of 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99592" y="5877272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b="1" dirty="0" smtClean="0">
                <a:cs typeface="B Nazanin" pitchFamily="2" charset="-78"/>
              </a:rPr>
              <a:t>آب وهواي معتدل اقيانوسي</a:t>
            </a:r>
            <a:endParaRPr lang="en-US" sz="1400" b="1" dirty="0">
              <a:cs typeface="B Nazanin" pitchFamily="2" charset="-7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9592" y="5373216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معتدل بري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99592" y="4869160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سرد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50" name="Pentagon 49">
            <a:hlinkClick r:id="rId4" action="ppaction://hlinksldjump"/>
          </p:cNvPr>
          <p:cNvSpPr/>
          <p:nvPr/>
        </p:nvSpPr>
        <p:spPr>
          <a:xfrm>
            <a:off x="107504" y="4869160"/>
            <a:ext cx="648072" cy="288032"/>
          </a:xfrm>
          <a:prstGeom prst="homePlate">
            <a:avLst/>
          </a:prstGeom>
          <a:solidFill>
            <a:srgbClr val="315A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entagon 50">
            <a:hlinkClick r:id="rId6" action="ppaction://hlinksldjump"/>
          </p:cNvPr>
          <p:cNvSpPr/>
          <p:nvPr/>
        </p:nvSpPr>
        <p:spPr>
          <a:xfrm>
            <a:off x="107504" y="5373216"/>
            <a:ext cx="648072" cy="288032"/>
          </a:xfrm>
          <a:prstGeom prst="homePlate">
            <a:avLst/>
          </a:prstGeom>
          <a:solidFill>
            <a:srgbClr val="1A68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Pentagon 51">
            <a:hlinkClick r:id="rId8" action="ppaction://hlinksldjump"/>
          </p:cNvPr>
          <p:cNvSpPr/>
          <p:nvPr/>
        </p:nvSpPr>
        <p:spPr>
          <a:xfrm>
            <a:off x="107504" y="5877272"/>
            <a:ext cx="648072" cy="288032"/>
          </a:xfrm>
          <a:prstGeom prst="homePlate">
            <a:avLst/>
          </a:prstGeom>
          <a:solidFill>
            <a:srgbClr val="52FC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pic>
        <p:nvPicPr>
          <p:cNvPr id="57" name="Picture 56" descr="Copy (4) of 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899592" y="6361583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معتدل مديترانه اي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99592" y="5877272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b="1" dirty="0" smtClean="0">
                <a:cs typeface="B Nazanin" pitchFamily="2" charset="-78"/>
              </a:rPr>
              <a:t>آب وهواي معتدل اقيانوسي</a:t>
            </a:r>
            <a:endParaRPr lang="en-US" sz="1400" b="1" dirty="0">
              <a:cs typeface="B Nazanin" pitchFamily="2" charset="-7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99592" y="5373216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معتدل بري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9592" y="4869160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سرد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62" name="Pentagon 61">
            <a:hlinkClick r:id="rId4" action="ppaction://hlinksldjump"/>
          </p:cNvPr>
          <p:cNvSpPr/>
          <p:nvPr/>
        </p:nvSpPr>
        <p:spPr>
          <a:xfrm>
            <a:off x="107504" y="4869160"/>
            <a:ext cx="648072" cy="288032"/>
          </a:xfrm>
          <a:prstGeom prst="homePlate">
            <a:avLst/>
          </a:prstGeom>
          <a:solidFill>
            <a:srgbClr val="315A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Pentagon 62">
            <a:hlinkClick r:id="rId6" action="ppaction://hlinksldjump"/>
          </p:cNvPr>
          <p:cNvSpPr/>
          <p:nvPr/>
        </p:nvSpPr>
        <p:spPr>
          <a:xfrm>
            <a:off x="107504" y="5373216"/>
            <a:ext cx="648072" cy="288032"/>
          </a:xfrm>
          <a:prstGeom prst="homePlate">
            <a:avLst/>
          </a:prstGeom>
          <a:solidFill>
            <a:srgbClr val="1A68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entagon 63">
            <a:hlinkClick r:id="rId8" action="ppaction://hlinksldjump"/>
          </p:cNvPr>
          <p:cNvSpPr/>
          <p:nvPr/>
        </p:nvSpPr>
        <p:spPr>
          <a:xfrm>
            <a:off x="107504" y="5877272"/>
            <a:ext cx="648072" cy="288032"/>
          </a:xfrm>
          <a:prstGeom prst="homePlate">
            <a:avLst/>
          </a:prstGeom>
          <a:solidFill>
            <a:srgbClr val="52FC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entagon 64">
            <a:hlinkClick r:id="rId10" action="ppaction://hlinksldjump"/>
          </p:cNvPr>
          <p:cNvSpPr/>
          <p:nvPr/>
        </p:nvSpPr>
        <p:spPr>
          <a:xfrm>
            <a:off x="107504" y="6381328"/>
            <a:ext cx="648072" cy="288032"/>
          </a:xfrm>
          <a:prstGeom prst="homePlate">
            <a:avLst/>
          </a:prstGeom>
          <a:solidFill>
            <a:srgbClr val="771B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pic>
        <p:nvPicPr>
          <p:cNvPr id="80" name="Picture 79" descr="Copy (5) of 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899592" y="6361583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معتدل مديترانه اي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99592" y="5877272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b="1" dirty="0" smtClean="0">
                <a:cs typeface="B Nazanin" pitchFamily="2" charset="-78"/>
              </a:rPr>
              <a:t>آب وهواي معتدل اقيانوسي</a:t>
            </a:r>
            <a:endParaRPr lang="en-US" sz="1400" b="1" dirty="0">
              <a:cs typeface="B Nazanin" pitchFamily="2" charset="-78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99592" y="5373216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معتدل بري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99592" y="4869160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سرد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995936" y="4849415"/>
            <a:ext cx="201622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solidFill>
                  <a:schemeClr val="tx1"/>
                </a:solidFill>
                <a:cs typeface="B Nazanin" pitchFamily="2" charset="-78"/>
              </a:rPr>
              <a:t>آب وهواي گرم بياباني</a:t>
            </a:r>
            <a:endParaRPr lang="en-US" sz="14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86" name="Pentagon 85">
            <a:hlinkClick r:id="rId12" action="ppaction://hlinksldjump"/>
          </p:cNvPr>
          <p:cNvSpPr/>
          <p:nvPr/>
        </p:nvSpPr>
        <p:spPr>
          <a:xfrm>
            <a:off x="3131840" y="4869160"/>
            <a:ext cx="648072" cy="288032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Pentagon 86">
            <a:hlinkClick r:id="rId4" action="ppaction://hlinksldjump"/>
          </p:cNvPr>
          <p:cNvSpPr/>
          <p:nvPr/>
        </p:nvSpPr>
        <p:spPr>
          <a:xfrm>
            <a:off x="107504" y="4869160"/>
            <a:ext cx="648072" cy="288032"/>
          </a:xfrm>
          <a:prstGeom prst="homePlate">
            <a:avLst/>
          </a:prstGeom>
          <a:solidFill>
            <a:srgbClr val="315A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Pentagon 87">
            <a:hlinkClick r:id="rId6" action="ppaction://hlinksldjump"/>
          </p:cNvPr>
          <p:cNvSpPr/>
          <p:nvPr/>
        </p:nvSpPr>
        <p:spPr>
          <a:xfrm>
            <a:off x="107504" y="5373216"/>
            <a:ext cx="648072" cy="288032"/>
          </a:xfrm>
          <a:prstGeom prst="homePlate">
            <a:avLst/>
          </a:prstGeom>
          <a:solidFill>
            <a:srgbClr val="1A68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Pentagon 88">
            <a:hlinkClick r:id="rId8" action="ppaction://hlinksldjump"/>
          </p:cNvPr>
          <p:cNvSpPr/>
          <p:nvPr/>
        </p:nvSpPr>
        <p:spPr>
          <a:xfrm>
            <a:off x="107504" y="5877272"/>
            <a:ext cx="648072" cy="288032"/>
          </a:xfrm>
          <a:prstGeom prst="homePlate">
            <a:avLst/>
          </a:prstGeom>
          <a:solidFill>
            <a:srgbClr val="52FC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Pentagon 89">
            <a:hlinkClick r:id="rId10" action="ppaction://hlinksldjump"/>
          </p:cNvPr>
          <p:cNvSpPr/>
          <p:nvPr/>
        </p:nvSpPr>
        <p:spPr>
          <a:xfrm>
            <a:off x="107504" y="6381328"/>
            <a:ext cx="648072" cy="288032"/>
          </a:xfrm>
          <a:prstGeom prst="homePlate">
            <a:avLst/>
          </a:prstGeom>
          <a:solidFill>
            <a:srgbClr val="771B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pic>
        <p:nvPicPr>
          <p:cNvPr id="95" name="Picture 94" descr="Copy (6) of 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899592" y="6361583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معتدل مديترانه اي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99592" y="5877272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b="1" dirty="0" smtClean="0">
                <a:cs typeface="B Nazanin" pitchFamily="2" charset="-78"/>
              </a:rPr>
              <a:t>آب وهواي معتدل اقيانوسي</a:t>
            </a:r>
            <a:endParaRPr lang="en-US" sz="1400" b="1" dirty="0">
              <a:cs typeface="B Nazanin" pitchFamily="2" charset="-78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99592" y="5373216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معتدل بري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99592" y="4869160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سرد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995936" y="4849415"/>
            <a:ext cx="201622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solidFill>
                  <a:schemeClr val="tx1"/>
                </a:solidFill>
                <a:cs typeface="B Nazanin" pitchFamily="2" charset="-78"/>
              </a:rPr>
              <a:t>آب وهواي گرم بياباني</a:t>
            </a:r>
            <a:endParaRPr lang="en-US" sz="14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995936" y="5353471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گرم مداري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02" name="Pentagon 101">
            <a:hlinkClick r:id="rId12" action="ppaction://hlinksldjump"/>
          </p:cNvPr>
          <p:cNvSpPr/>
          <p:nvPr/>
        </p:nvSpPr>
        <p:spPr>
          <a:xfrm>
            <a:off x="3131840" y="4869160"/>
            <a:ext cx="648072" cy="288032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Pentagon 102">
            <a:hlinkClick r:id="rId14" action="ppaction://hlinksldjump"/>
          </p:cNvPr>
          <p:cNvSpPr/>
          <p:nvPr/>
        </p:nvSpPr>
        <p:spPr>
          <a:xfrm>
            <a:off x="3131840" y="5373216"/>
            <a:ext cx="648072" cy="288032"/>
          </a:xfrm>
          <a:prstGeom prst="homePlate">
            <a:avLst/>
          </a:prstGeom>
          <a:solidFill>
            <a:srgbClr val="E37D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Pentagon 103">
            <a:hlinkClick r:id="rId4" action="ppaction://hlinksldjump"/>
          </p:cNvPr>
          <p:cNvSpPr/>
          <p:nvPr/>
        </p:nvSpPr>
        <p:spPr>
          <a:xfrm>
            <a:off x="107504" y="4869160"/>
            <a:ext cx="648072" cy="288032"/>
          </a:xfrm>
          <a:prstGeom prst="homePlate">
            <a:avLst/>
          </a:prstGeom>
          <a:solidFill>
            <a:srgbClr val="315A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Pentagon 104">
            <a:hlinkClick r:id="rId6" action="ppaction://hlinksldjump"/>
          </p:cNvPr>
          <p:cNvSpPr/>
          <p:nvPr/>
        </p:nvSpPr>
        <p:spPr>
          <a:xfrm>
            <a:off x="107504" y="5373216"/>
            <a:ext cx="648072" cy="288032"/>
          </a:xfrm>
          <a:prstGeom prst="homePlate">
            <a:avLst/>
          </a:prstGeom>
          <a:solidFill>
            <a:srgbClr val="1A68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Pentagon 105">
            <a:hlinkClick r:id="rId8" action="ppaction://hlinksldjump"/>
          </p:cNvPr>
          <p:cNvSpPr/>
          <p:nvPr/>
        </p:nvSpPr>
        <p:spPr>
          <a:xfrm>
            <a:off x="107504" y="5877272"/>
            <a:ext cx="648072" cy="288032"/>
          </a:xfrm>
          <a:prstGeom prst="homePlate">
            <a:avLst/>
          </a:prstGeom>
          <a:solidFill>
            <a:srgbClr val="52FC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Pentagon 106">
            <a:hlinkClick r:id="rId10" action="ppaction://hlinksldjump"/>
          </p:cNvPr>
          <p:cNvSpPr/>
          <p:nvPr/>
        </p:nvSpPr>
        <p:spPr>
          <a:xfrm>
            <a:off x="107504" y="6381328"/>
            <a:ext cx="648072" cy="288032"/>
          </a:xfrm>
          <a:prstGeom prst="homePlate">
            <a:avLst/>
          </a:prstGeom>
          <a:solidFill>
            <a:srgbClr val="771B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pic>
        <p:nvPicPr>
          <p:cNvPr id="112" name="Picture 111" descr="Copy (7) of 2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3" name="TextBox 112"/>
          <p:cNvSpPr txBox="1"/>
          <p:nvPr/>
        </p:nvSpPr>
        <p:spPr>
          <a:xfrm>
            <a:off x="899592" y="6361583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معتدل مديترانه اي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99592" y="5877272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b="1" dirty="0" smtClean="0">
                <a:cs typeface="B Nazanin" pitchFamily="2" charset="-78"/>
              </a:rPr>
              <a:t>آب وهواي معتدل اقيانوسي</a:t>
            </a:r>
            <a:endParaRPr lang="en-US" sz="1400" b="1" dirty="0">
              <a:cs typeface="B Nazanin" pitchFamily="2" charset="-78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899592" y="5373216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معتدل بري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899592" y="4869160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سرد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995936" y="4849415"/>
            <a:ext cx="201622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solidFill>
                  <a:schemeClr val="tx1"/>
                </a:solidFill>
                <a:cs typeface="B Nazanin" pitchFamily="2" charset="-78"/>
              </a:rPr>
              <a:t>آب وهواي گرم بياباني</a:t>
            </a:r>
            <a:endParaRPr lang="en-US" sz="14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995936" y="5353471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گرم مداري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995936" y="5857527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>
                <a:cs typeface="B Nazanin" pitchFamily="2" charset="-78"/>
              </a:rPr>
              <a:t>آ</a:t>
            </a:r>
            <a:r>
              <a:rPr lang="fa-IR" sz="1400" dirty="0" smtClean="0">
                <a:cs typeface="B Nazanin" pitchFamily="2" charset="-78"/>
              </a:rPr>
              <a:t>ب وهواي گرم استوايي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20" name="Pentagon 119">
            <a:hlinkClick r:id="rId12" action="ppaction://hlinksldjump"/>
          </p:cNvPr>
          <p:cNvSpPr/>
          <p:nvPr/>
        </p:nvSpPr>
        <p:spPr>
          <a:xfrm>
            <a:off x="3131840" y="4869160"/>
            <a:ext cx="648072" cy="288032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Pentagon 120">
            <a:hlinkClick r:id="rId14" action="ppaction://hlinksldjump"/>
          </p:cNvPr>
          <p:cNvSpPr/>
          <p:nvPr/>
        </p:nvSpPr>
        <p:spPr>
          <a:xfrm>
            <a:off x="3131840" y="5373216"/>
            <a:ext cx="648072" cy="288032"/>
          </a:xfrm>
          <a:prstGeom prst="homePlate">
            <a:avLst/>
          </a:prstGeom>
          <a:solidFill>
            <a:srgbClr val="E37D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Pentagon 121">
            <a:hlinkClick r:id="" action="ppaction://noaction"/>
          </p:cNvPr>
          <p:cNvSpPr/>
          <p:nvPr/>
        </p:nvSpPr>
        <p:spPr>
          <a:xfrm>
            <a:off x="3131840" y="5877272"/>
            <a:ext cx="648072" cy="288032"/>
          </a:xfrm>
          <a:prstGeom prst="homePlate">
            <a:avLst/>
          </a:prstGeom>
          <a:solidFill>
            <a:srgbClr val="EA2A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Pentagon 122">
            <a:hlinkClick r:id="rId4" action="ppaction://hlinksldjump"/>
          </p:cNvPr>
          <p:cNvSpPr/>
          <p:nvPr/>
        </p:nvSpPr>
        <p:spPr>
          <a:xfrm>
            <a:off x="107504" y="4869160"/>
            <a:ext cx="648072" cy="288032"/>
          </a:xfrm>
          <a:prstGeom prst="homePlate">
            <a:avLst/>
          </a:prstGeom>
          <a:solidFill>
            <a:srgbClr val="315A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Pentagon 123">
            <a:hlinkClick r:id="rId6" action="ppaction://hlinksldjump"/>
          </p:cNvPr>
          <p:cNvSpPr/>
          <p:nvPr/>
        </p:nvSpPr>
        <p:spPr>
          <a:xfrm>
            <a:off x="107504" y="5373216"/>
            <a:ext cx="648072" cy="288032"/>
          </a:xfrm>
          <a:prstGeom prst="homePlate">
            <a:avLst/>
          </a:prstGeom>
          <a:solidFill>
            <a:srgbClr val="1A68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Pentagon 124">
            <a:hlinkClick r:id="rId8" action="ppaction://hlinksldjump"/>
          </p:cNvPr>
          <p:cNvSpPr/>
          <p:nvPr/>
        </p:nvSpPr>
        <p:spPr>
          <a:xfrm>
            <a:off x="107504" y="5877272"/>
            <a:ext cx="648072" cy="288032"/>
          </a:xfrm>
          <a:prstGeom prst="homePlate">
            <a:avLst/>
          </a:prstGeom>
          <a:solidFill>
            <a:srgbClr val="52FC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Pentagon 125">
            <a:hlinkClick r:id="rId10" action="ppaction://hlinksldjump"/>
          </p:cNvPr>
          <p:cNvSpPr/>
          <p:nvPr/>
        </p:nvSpPr>
        <p:spPr>
          <a:xfrm>
            <a:off x="107504" y="6381328"/>
            <a:ext cx="648072" cy="288032"/>
          </a:xfrm>
          <a:prstGeom prst="homePlate">
            <a:avLst/>
          </a:prstGeom>
          <a:solidFill>
            <a:srgbClr val="771B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pic>
        <p:nvPicPr>
          <p:cNvPr id="131" name="Picture 130" descr="Copy (8) of 2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899592" y="6361583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معتدل مديترانه اي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899592" y="5877272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b="1" dirty="0" smtClean="0">
                <a:cs typeface="B Nazanin" pitchFamily="2" charset="-78"/>
              </a:rPr>
              <a:t>آب وهواي معتدل اقيانوسي</a:t>
            </a:r>
            <a:endParaRPr lang="en-US" sz="1400" b="1" dirty="0">
              <a:cs typeface="B Nazanin" pitchFamily="2" charset="-78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899592" y="5373216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معتدل بري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899592" y="4869160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سرد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995936" y="4849415"/>
            <a:ext cx="201622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solidFill>
                  <a:schemeClr val="tx1"/>
                </a:solidFill>
                <a:cs typeface="B Nazanin" pitchFamily="2" charset="-78"/>
              </a:rPr>
              <a:t>آب وهواي گرم بياباني</a:t>
            </a:r>
            <a:endParaRPr lang="en-US" sz="1400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995936" y="5353471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گرم مداري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995936" y="5857527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>
                <a:cs typeface="B Nazanin" pitchFamily="2" charset="-78"/>
              </a:rPr>
              <a:t>آ</a:t>
            </a:r>
            <a:r>
              <a:rPr lang="fa-IR" sz="1400" dirty="0" smtClean="0">
                <a:cs typeface="B Nazanin" pitchFamily="2" charset="-78"/>
              </a:rPr>
              <a:t>ب وهواي گرم استوايي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995936" y="6361583"/>
            <a:ext cx="2016224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آب وهواي  كوهستان هاي بلند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40" name="Pentagon 139">
            <a:hlinkClick r:id="rId12" action="ppaction://hlinksldjump"/>
          </p:cNvPr>
          <p:cNvSpPr/>
          <p:nvPr/>
        </p:nvSpPr>
        <p:spPr>
          <a:xfrm>
            <a:off x="3131840" y="4869160"/>
            <a:ext cx="648072" cy="288032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Pentagon 140">
            <a:hlinkClick r:id="rId14" action="ppaction://hlinksldjump"/>
          </p:cNvPr>
          <p:cNvSpPr/>
          <p:nvPr/>
        </p:nvSpPr>
        <p:spPr>
          <a:xfrm>
            <a:off x="3131840" y="5373216"/>
            <a:ext cx="648072" cy="288032"/>
          </a:xfrm>
          <a:prstGeom prst="homePlate">
            <a:avLst/>
          </a:prstGeom>
          <a:solidFill>
            <a:srgbClr val="E37D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Pentagon 141">
            <a:hlinkClick r:id="" action="ppaction://noaction"/>
          </p:cNvPr>
          <p:cNvSpPr/>
          <p:nvPr/>
        </p:nvSpPr>
        <p:spPr>
          <a:xfrm>
            <a:off x="3131840" y="5877272"/>
            <a:ext cx="648072" cy="288032"/>
          </a:xfrm>
          <a:prstGeom prst="homePlate">
            <a:avLst/>
          </a:prstGeom>
          <a:solidFill>
            <a:srgbClr val="EA2AD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Pentagon 142">
            <a:hlinkClick r:id="" action="ppaction://noaction"/>
          </p:cNvPr>
          <p:cNvSpPr/>
          <p:nvPr/>
        </p:nvSpPr>
        <p:spPr>
          <a:xfrm>
            <a:off x="3131840" y="6381328"/>
            <a:ext cx="648072" cy="288032"/>
          </a:xfrm>
          <a:prstGeom prst="homePlate">
            <a:avLst/>
          </a:prstGeom>
          <a:solidFill>
            <a:srgbClr val="7729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Pentagon 143">
            <a:hlinkClick r:id="rId4" action="ppaction://hlinksldjump"/>
          </p:cNvPr>
          <p:cNvSpPr/>
          <p:nvPr/>
        </p:nvSpPr>
        <p:spPr>
          <a:xfrm>
            <a:off x="107504" y="4869160"/>
            <a:ext cx="648072" cy="288032"/>
          </a:xfrm>
          <a:prstGeom prst="homePlate">
            <a:avLst/>
          </a:prstGeom>
          <a:solidFill>
            <a:srgbClr val="315AC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Pentagon 144">
            <a:hlinkClick r:id="rId6" action="ppaction://hlinksldjump"/>
          </p:cNvPr>
          <p:cNvSpPr/>
          <p:nvPr/>
        </p:nvSpPr>
        <p:spPr>
          <a:xfrm>
            <a:off x="107504" y="5373216"/>
            <a:ext cx="648072" cy="288032"/>
          </a:xfrm>
          <a:prstGeom prst="homePlate">
            <a:avLst/>
          </a:prstGeom>
          <a:solidFill>
            <a:srgbClr val="1A681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Pentagon 145">
            <a:hlinkClick r:id="rId8" action="ppaction://hlinksldjump"/>
          </p:cNvPr>
          <p:cNvSpPr/>
          <p:nvPr/>
        </p:nvSpPr>
        <p:spPr>
          <a:xfrm>
            <a:off x="107504" y="5877272"/>
            <a:ext cx="648072" cy="288032"/>
          </a:xfrm>
          <a:prstGeom prst="homePlate">
            <a:avLst/>
          </a:prstGeom>
          <a:solidFill>
            <a:srgbClr val="52FC2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Pentagon 146">
            <a:hlinkClick r:id="rId10" action="ppaction://hlinksldjump"/>
          </p:cNvPr>
          <p:cNvSpPr/>
          <p:nvPr/>
        </p:nvSpPr>
        <p:spPr>
          <a:xfrm>
            <a:off x="107504" y="6381328"/>
            <a:ext cx="648072" cy="288032"/>
          </a:xfrm>
          <a:prstGeom prst="homePlate">
            <a:avLst/>
          </a:prstGeom>
          <a:solidFill>
            <a:srgbClr val="771B7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/>
          <p:cNvSpPr txBox="1"/>
          <p:nvPr/>
        </p:nvSpPr>
        <p:spPr>
          <a:xfrm>
            <a:off x="7884368" y="168895"/>
            <a:ext cx="1224136" cy="27699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200" dirty="0" smtClean="0">
                <a:cs typeface="B Nazanin" pitchFamily="2" charset="-78"/>
              </a:rPr>
              <a:t>مدارقطبي شمالي</a:t>
            </a:r>
            <a:endParaRPr lang="en-US" sz="1200" dirty="0">
              <a:cs typeface="B Nazanin" pitchFamily="2" charset="-78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8316416" y="3068960"/>
            <a:ext cx="72008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مدارراس الجدي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7956376" y="1412776"/>
            <a:ext cx="108012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a-IR" sz="1400" dirty="0" smtClean="0">
                <a:cs typeface="B Nazanin" pitchFamily="2" charset="-78"/>
              </a:rPr>
              <a:t>مدار</a:t>
            </a:r>
          </a:p>
          <a:p>
            <a:pPr algn="ctr"/>
            <a:r>
              <a:rPr lang="fa-IR" sz="1400" dirty="0" smtClean="0">
                <a:cs typeface="B Nazanin" pitchFamily="2" charset="-78"/>
              </a:rPr>
              <a:t>راس السرطان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8532440" y="2348880"/>
            <a:ext cx="504056" cy="30777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1400" dirty="0" smtClean="0">
                <a:cs typeface="B Nazanin" pitchFamily="2" charset="-78"/>
              </a:rPr>
              <a:t>استوا</a:t>
            </a:r>
            <a:endParaRPr lang="en-US" sz="1400" dirty="0">
              <a:cs typeface="B Nazanin" pitchFamily="2" charset="-78"/>
            </a:endParaRPr>
          </a:p>
        </p:txBody>
      </p:sp>
      <p:sp>
        <p:nvSpPr>
          <p:cNvPr id="154" name="Right Arrow 153">
            <a:hlinkClick r:id="" action="ppaction://hlinkshowjump?jump=nextslide"/>
          </p:cNvPr>
          <p:cNvSpPr/>
          <p:nvPr/>
        </p:nvSpPr>
        <p:spPr>
          <a:xfrm>
            <a:off x="8016984" y="6093296"/>
            <a:ext cx="357190" cy="571480"/>
          </a:xfrm>
          <a:prstGeom prst="rightArrow">
            <a:avLst/>
          </a:prstGeom>
          <a:blipFill>
            <a:blip r:embed="rId17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5" name="Left Arrow 154">
            <a:hlinkClick r:id="" action="ppaction://hlinkshowjump?jump=previousslide"/>
          </p:cNvPr>
          <p:cNvSpPr/>
          <p:nvPr/>
        </p:nvSpPr>
        <p:spPr>
          <a:xfrm>
            <a:off x="6588224" y="6093296"/>
            <a:ext cx="357190" cy="571480"/>
          </a:xfrm>
          <a:prstGeom prst="leftArrow">
            <a:avLst/>
          </a:prstGeom>
          <a:blipFill>
            <a:blip r:embed="rId17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6" name="Rectangle 155">
            <a:hlinkClick r:id="rId18" action="ppaction://hlinksldjump"/>
          </p:cNvPr>
          <p:cNvSpPr/>
          <p:nvPr/>
        </p:nvSpPr>
        <p:spPr>
          <a:xfrm>
            <a:off x="7016852" y="6236172"/>
            <a:ext cx="928694" cy="285752"/>
          </a:xfrm>
          <a:prstGeom prst="rect">
            <a:avLst/>
          </a:prstGeom>
          <a:blipFill>
            <a:blip r:embed="rId17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 advTm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3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3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1" dur="3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4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3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3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3" dur="3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3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9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2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5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8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3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6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3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2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5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8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1" dur="3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4" dur="3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7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0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3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6" dur="3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9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2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5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0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3" dur="3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6" dur="3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9" dur="3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2" dur="3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5" dur="3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8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1" dur="3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4" dur="3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7" dur="3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0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3" dur="3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6" dur="3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9" dur="3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2" dur="3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5" dur="3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8" dur="3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1" grpId="0" animBg="1"/>
      <p:bldP spid="32" grpId="0" animBg="1"/>
      <p:bldP spid="33" grpId="0" animBg="1"/>
      <p:bldP spid="3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li\Desktop\نقشه جغرافيا\اب وهواي ايران\خزري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9" name="Flowchart: Alternate Process 8">
            <a:hlinkClick r:id="rId3" action="ppaction://hlinksldjump"/>
          </p:cNvPr>
          <p:cNvSpPr/>
          <p:nvPr/>
        </p:nvSpPr>
        <p:spPr>
          <a:xfrm>
            <a:off x="539552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2000" dirty="0" smtClean="0">
                <a:cs typeface="B Titr" pitchFamily="2" charset="-78"/>
              </a:rPr>
              <a:t>ويژگي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8391274" y="5877272"/>
            <a:ext cx="357190" cy="571480"/>
          </a:xfrm>
          <a:prstGeom prst="righ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Left Arrow 5">
            <a:hlinkClick r:id="" action="ppaction://hlinkshowjump?jump=previousslide"/>
          </p:cNvPr>
          <p:cNvSpPr/>
          <p:nvPr/>
        </p:nvSpPr>
        <p:spPr>
          <a:xfrm>
            <a:off x="6962514" y="5877272"/>
            <a:ext cx="357190" cy="571480"/>
          </a:xfrm>
          <a:prstGeom prst="lef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7391142" y="6020148"/>
            <a:ext cx="928694" cy="28575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4581128"/>
            <a:ext cx="345638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2000" dirty="0" smtClean="0">
                <a:cs typeface="B Titr" pitchFamily="2" charset="-78"/>
              </a:rPr>
              <a:t>آب وهواي معتدل ومرطوب خزري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12" name="Pentagon 11">
            <a:hlinkClick r:id="rId6" action="ppaction://hlinksldjump"/>
          </p:cNvPr>
          <p:cNvSpPr/>
          <p:nvPr/>
        </p:nvSpPr>
        <p:spPr>
          <a:xfrm>
            <a:off x="251520" y="4653136"/>
            <a:ext cx="648072" cy="288032"/>
          </a:xfrm>
          <a:prstGeom prst="homePlate">
            <a:avLst/>
          </a:prstGeom>
          <a:solidFill>
            <a:srgbClr val="1EF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چ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5576" y="404664"/>
            <a:ext cx="7848872" cy="592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b="1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ويژگي هاي ناحیه معتدل ومرطوب خزری</a:t>
            </a:r>
          </a:p>
          <a:p>
            <a:pPr algn="ctr" rtl="1">
              <a:lnSpc>
                <a:spcPct val="150000"/>
              </a:lnSpc>
            </a:pPr>
            <a:r>
              <a:rPr lang="fa-IR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بارندگی زیاد</a:t>
            </a:r>
          </a:p>
          <a:p>
            <a:pPr algn="ctr" rtl="1">
              <a:lnSpc>
                <a:spcPct val="150000"/>
              </a:lnSpc>
            </a:pPr>
            <a:r>
              <a:rPr lang="fa-IR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بارندگی در تمام طول سال </a:t>
            </a:r>
          </a:p>
          <a:p>
            <a:pPr algn="ctr" rtl="1">
              <a:lnSpc>
                <a:spcPct val="150000"/>
              </a:lnSpc>
            </a:pPr>
            <a:r>
              <a:rPr lang="fa-IR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تابستان های ملایم وزمستان های معتدل</a:t>
            </a:r>
          </a:p>
          <a:p>
            <a:pPr algn="ctr" rtl="1">
              <a:lnSpc>
                <a:spcPct val="150000"/>
              </a:lnSpc>
            </a:pPr>
            <a:r>
              <a:rPr lang="fa-IR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پوشش گیاهی زیاد ودائمی</a:t>
            </a:r>
          </a:p>
          <a:p>
            <a:pPr algn="ctr" rtl="1">
              <a:lnSpc>
                <a:spcPct val="150000"/>
              </a:lnSpc>
            </a:pPr>
            <a:r>
              <a:rPr lang="fa-IR" sz="32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B Titr" pitchFamily="2" charset="-78"/>
              </a:rPr>
              <a:t>مناسب برای کشت دیم</a:t>
            </a:r>
          </a:p>
          <a:p>
            <a:pPr algn="ctr" rtl="1">
              <a:lnSpc>
                <a:spcPct val="150000"/>
              </a:lnSpc>
            </a:pPr>
            <a:endParaRPr lang="en-US" sz="32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5" name="Right Arrow 4">
            <a:hlinkClick r:id="" action="ppaction://hlinkshowjump?jump=nextslide"/>
          </p:cNvPr>
          <p:cNvSpPr/>
          <p:nvPr/>
        </p:nvSpPr>
        <p:spPr>
          <a:xfrm>
            <a:off x="8016984" y="5953864"/>
            <a:ext cx="357190" cy="571480"/>
          </a:xfrm>
          <a:prstGeom prst="righ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Left Arrow 5">
            <a:hlinkClick r:id="" action="ppaction://hlinkshowjump?jump=previousslide"/>
          </p:cNvPr>
          <p:cNvSpPr/>
          <p:nvPr/>
        </p:nvSpPr>
        <p:spPr>
          <a:xfrm>
            <a:off x="6588224" y="5953864"/>
            <a:ext cx="357190" cy="571480"/>
          </a:xfrm>
          <a:prstGeom prst="leftArrow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7016852" y="6096740"/>
            <a:ext cx="928694" cy="28575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63813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li\Desktop\نقشه جغرافيا\اب وهواي ايران\كوهستاني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Flowchart: Alternate Process 2">
            <a:hlinkClick r:id="rId3" action="ppaction://hlinksldjump"/>
          </p:cNvPr>
          <p:cNvSpPr/>
          <p:nvPr/>
        </p:nvSpPr>
        <p:spPr>
          <a:xfrm>
            <a:off x="539552" y="5661248"/>
            <a:ext cx="1008112" cy="1008112"/>
          </a:xfrm>
          <a:prstGeom prst="flowChartAlternateProcess">
            <a:avLst/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2000" dirty="0" smtClean="0">
                <a:cs typeface="B Titr" pitchFamily="2" charset="-78"/>
              </a:rPr>
              <a:t>ويژگي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8391274" y="5877272"/>
            <a:ext cx="357190" cy="571480"/>
          </a:xfrm>
          <a:prstGeom prst="righ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Left Arrow 4">
            <a:hlinkClick r:id="" action="ppaction://hlinkshowjump?jump=previousslide"/>
          </p:cNvPr>
          <p:cNvSpPr/>
          <p:nvPr/>
        </p:nvSpPr>
        <p:spPr>
          <a:xfrm>
            <a:off x="6962514" y="5877272"/>
            <a:ext cx="357190" cy="571480"/>
          </a:xfrm>
          <a:prstGeom prst="lef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391142" y="6020148"/>
            <a:ext cx="928694" cy="28575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4869160"/>
            <a:ext cx="4032448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2000" dirty="0" smtClean="0">
                <a:cs typeface="B Titr" pitchFamily="2" charset="-78"/>
              </a:rPr>
              <a:t>آب وهواي معتدل ونيمه خشك كوهستاني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51520" y="4941168"/>
            <a:ext cx="648072" cy="288032"/>
          </a:xfrm>
          <a:prstGeom prst="homePlate">
            <a:avLst/>
          </a:prstGeom>
          <a:solidFill>
            <a:srgbClr val="7E3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ba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03648" y="1155516"/>
            <a:ext cx="54543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b="1" dirty="0" smtClean="0">
                <a:solidFill>
                  <a:srgbClr val="FF0000"/>
                </a:solidFill>
                <a:cs typeface="B Titr" pitchFamily="2" charset="-78"/>
              </a:rPr>
              <a:t>ناحیه معتدل ونیمه خشک کوهستانی</a:t>
            </a:r>
          </a:p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زمستان های سرد </a:t>
            </a:r>
          </a:p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تابستانهای معتدل </a:t>
            </a:r>
          </a:p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بارندگی در نه ماه ازسال</a:t>
            </a:r>
          </a:p>
          <a:p>
            <a:pPr algn="ctr">
              <a:lnSpc>
                <a:spcPct val="150000"/>
              </a:lnSpc>
            </a:pPr>
            <a:r>
              <a:rPr lang="fa-IR" sz="3200" dirty="0" smtClean="0">
                <a:solidFill>
                  <a:srgbClr val="FF0000"/>
                </a:solidFill>
                <a:cs typeface="B Titr" pitchFamily="2" charset="-78"/>
              </a:rPr>
              <a:t>مناسب برای کشت دیم</a:t>
            </a:r>
            <a:endParaRPr lang="en-US" sz="32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8016984" y="5953864"/>
            <a:ext cx="357190" cy="571480"/>
          </a:xfrm>
          <a:prstGeom prst="rightArrow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Left Arrow 4">
            <a:hlinkClick r:id="" action="ppaction://hlinkshowjump?jump=previousslide"/>
          </p:cNvPr>
          <p:cNvSpPr/>
          <p:nvPr/>
        </p:nvSpPr>
        <p:spPr>
          <a:xfrm>
            <a:off x="6588224" y="5953864"/>
            <a:ext cx="357190" cy="571480"/>
          </a:xfrm>
          <a:prstGeom prst="leftArrow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7016852" y="6096740"/>
            <a:ext cx="928694" cy="285752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li\Desktop\نقشه جغرافيا\اب وهواي ايران\بياباني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Flowchart: Alternate Process 2">
            <a:hlinkClick r:id="rId4" action="ppaction://hlinksldjump"/>
          </p:cNvPr>
          <p:cNvSpPr/>
          <p:nvPr/>
        </p:nvSpPr>
        <p:spPr>
          <a:xfrm>
            <a:off x="611560" y="5661248"/>
            <a:ext cx="1008112" cy="1008112"/>
          </a:xfrm>
          <a:prstGeom prst="flowChartAlternateProcess">
            <a:avLst/>
          </a:prstGeom>
          <a:blipFill>
            <a:blip r:embed="rId5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a-IR" sz="2000" dirty="0" smtClean="0">
                <a:cs typeface="B Titr" pitchFamily="2" charset="-78"/>
              </a:rPr>
              <a:t>ويژگي</a:t>
            </a:r>
            <a:endParaRPr lang="en-US" sz="2000" dirty="0">
              <a:cs typeface="B Titr" pitchFamily="2" charset="-78"/>
            </a:endParaRPr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8463282" y="5805264"/>
            <a:ext cx="357190" cy="571480"/>
          </a:xfrm>
          <a:prstGeom prst="rightArrow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Left Arrow 4">
            <a:hlinkClick r:id="" action="ppaction://hlinkshowjump?jump=previousslide"/>
          </p:cNvPr>
          <p:cNvSpPr/>
          <p:nvPr/>
        </p:nvSpPr>
        <p:spPr>
          <a:xfrm>
            <a:off x="7034522" y="5805264"/>
            <a:ext cx="357190" cy="571480"/>
          </a:xfrm>
          <a:prstGeom prst="leftArrow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7463150" y="5948140"/>
            <a:ext cx="928694" cy="28575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400" b="1" dirty="0" smtClean="0">
                <a:solidFill>
                  <a:schemeClr val="bg1"/>
                </a:solidFill>
                <a:cs typeface="B Titr" pitchFamily="2" charset="-78"/>
              </a:rPr>
              <a:t>صفحه اصلي</a:t>
            </a:r>
            <a:endParaRPr lang="en-US" sz="1400" b="1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251520" y="4869160"/>
            <a:ext cx="648072" cy="288032"/>
          </a:xfrm>
          <a:prstGeom prst="homePlat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87624" y="4797152"/>
            <a:ext cx="2880320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a-IR" sz="2000" b="1" dirty="0" smtClean="0">
                <a:cs typeface="B Titr" pitchFamily="2" charset="-78"/>
              </a:rPr>
              <a:t>آب وهواي گرم وخشك</a:t>
            </a:r>
            <a:endParaRPr lang="en-US" sz="1400" b="1" dirty="0">
              <a:cs typeface="B Titr" pitchFamily="2" charset="-78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آموزشی درس 24-17 مطالعات اجتماعی هشتم ابتدایی-آب و هوای جهان و ایران</Template>
  <TotalTime>0</TotalTime>
  <Words>1048</Words>
  <Application>Microsoft Office PowerPoint</Application>
  <PresentationFormat>On-screen Show (4:3)</PresentationFormat>
  <Paragraphs>351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2  Titr</vt:lpstr>
      <vt:lpstr>2  Zar</vt:lpstr>
      <vt:lpstr>Arial</vt:lpstr>
      <vt:lpstr>B Nazanin</vt:lpstr>
      <vt:lpstr>B Titr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omid arzi</dc:creator>
  <cp:lastModifiedBy>omid arzi</cp:lastModifiedBy>
  <cp:revision>1</cp:revision>
  <dcterms:created xsi:type="dcterms:W3CDTF">2022-02-01T07:46:35Z</dcterms:created>
  <dcterms:modified xsi:type="dcterms:W3CDTF">2022-02-01T07:46:53Z</dcterms:modified>
</cp:coreProperties>
</file>