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383" r:id="rId3"/>
    <p:sldId id="385" r:id="rId4"/>
    <p:sldId id="390" r:id="rId5"/>
    <p:sldId id="393" r:id="rId6"/>
    <p:sldId id="391" r:id="rId7"/>
    <p:sldId id="262" r:id="rId8"/>
    <p:sldId id="259" r:id="rId9"/>
    <p:sldId id="263" r:id="rId10"/>
    <p:sldId id="266" r:id="rId11"/>
    <p:sldId id="270" r:id="rId12"/>
    <p:sldId id="273" r:id="rId13"/>
    <p:sldId id="272" r:id="rId14"/>
    <p:sldId id="276" r:id="rId15"/>
    <p:sldId id="277" r:id="rId16"/>
    <p:sldId id="278" r:id="rId17"/>
    <p:sldId id="281" r:id="rId18"/>
    <p:sldId id="282" r:id="rId19"/>
    <p:sldId id="286" r:id="rId20"/>
    <p:sldId id="297" r:id="rId21"/>
    <p:sldId id="288" r:id="rId22"/>
    <p:sldId id="289" r:id="rId23"/>
    <p:sldId id="290" r:id="rId24"/>
    <p:sldId id="362" r:id="rId25"/>
    <p:sldId id="293" r:id="rId26"/>
    <p:sldId id="295" r:id="rId27"/>
    <p:sldId id="298" r:id="rId28"/>
    <p:sldId id="299" r:id="rId29"/>
    <p:sldId id="300" r:id="rId30"/>
    <p:sldId id="301" r:id="rId31"/>
    <p:sldId id="302" r:id="rId32"/>
    <p:sldId id="303" r:id="rId33"/>
    <p:sldId id="304" r:id="rId34"/>
    <p:sldId id="306" r:id="rId35"/>
    <p:sldId id="307" r:id="rId36"/>
    <p:sldId id="308" r:id="rId37"/>
    <p:sldId id="309" r:id="rId38"/>
    <p:sldId id="311" r:id="rId39"/>
    <p:sldId id="312" r:id="rId40"/>
    <p:sldId id="313" r:id="rId41"/>
    <p:sldId id="314" r:id="rId42"/>
    <p:sldId id="315" r:id="rId43"/>
    <p:sldId id="317" r:id="rId44"/>
    <p:sldId id="318" r:id="rId45"/>
    <p:sldId id="320" r:id="rId46"/>
    <p:sldId id="321" r:id="rId47"/>
    <p:sldId id="322" r:id="rId48"/>
    <p:sldId id="323" r:id="rId49"/>
    <p:sldId id="324" r:id="rId50"/>
    <p:sldId id="325" r:id="rId51"/>
    <p:sldId id="326" r:id="rId52"/>
    <p:sldId id="327" r:id="rId53"/>
    <p:sldId id="395" r:id="rId54"/>
    <p:sldId id="328" r:id="rId55"/>
    <p:sldId id="329" r:id="rId56"/>
    <p:sldId id="330" r:id="rId57"/>
    <p:sldId id="331" r:id="rId58"/>
    <p:sldId id="332" r:id="rId59"/>
    <p:sldId id="333" r:id="rId60"/>
    <p:sldId id="334" r:id="rId61"/>
    <p:sldId id="335" r:id="rId62"/>
    <p:sldId id="337" r:id="rId63"/>
    <p:sldId id="338" r:id="rId64"/>
    <p:sldId id="339" r:id="rId65"/>
    <p:sldId id="396" r:id="rId66"/>
    <p:sldId id="397" r:id="rId67"/>
    <p:sldId id="406" r:id="rId68"/>
    <p:sldId id="398" r:id="rId69"/>
    <p:sldId id="399" r:id="rId70"/>
    <p:sldId id="400" r:id="rId71"/>
    <p:sldId id="401" r:id="rId72"/>
    <p:sldId id="402" r:id="rId73"/>
    <p:sldId id="342" r:id="rId74"/>
    <p:sldId id="343" r:id="rId75"/>
    <p:sldId id="345" r:id="rId76"/>
    <p:sldId id="346" r:id="rId77"/>
    <p:sldId id="381" r:id="rId78"/>
    <p:sldId id="347" r:id="rId79"/>
    <p:sldId id="407" r:id="rId80"/>
    <p:sldId id="359" r:id="rId81"/>
    <p:sldId id="360" r:id="rId82"/>
    <p:sldId id="361" r:id="rId83"/>
    <p:sldId id="363" r:id="rId84"/>
    <p:sldId id="368"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434" autoAdjust="0"/>
  </p:normalViewPr>
  <p:slideViewPr>
    <p:cSldViewPr>
      <p:cViewPr varScale="1">
        <p:scale>
          <a:sx n="74" d="100"/>
          <a:sy n="74" d="100"/>
        </p:scale>
        <p:origin x="120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25BD3FB3-F166-4C2F-9ECD-DAC993E6F3A6}" type="datetimeFigureOut">
              <a:rPr lang="en-US" smtClean="0"/>
              <a:pPr/>
              <a:t>1/26/2022</a:t>
            </a:fld>
            <a:endParaRPr lang="en-GB"/>
          </a:p>
        </p:txBody>
      </p:sp>
      <p:sp>
        <p:nvSpPr>
          <p:cNvPr id="5" name="Footer Placeholder 4"/>
          <p:cNvSpPr>
            <a:spLocks noGrp="1"/>
          </p:cNvSpPr>
          <p:nvPr>
            <p:ph type="ftr" sz="quarter" idx="11"/>
          </p:nvPr>
        </p:nvSpPr>
        <p:spPr>
          <a:xfrm>
            <a:off x="1900237" y="5410202"/>
            <a:ext cx="3843665" cy="365125"/>
          </a:xfrm>
        </p:spPr>
        <p:txBody>
          <a:bodyPr/>
          <a:lstStyle/>
          <a:p>
            <a:endParaRPr lang="en-GB"/>
          </a:p>
        </p:txBody>
      </p:sp>
      <p:sp>
        <p:nvSpPr>
          <p:cNvPr id="6" name="Slide Number Placeholder 5"/>
          <p:cNvSpPr>
            <a:spLocks noGrp="1"/>
          </p:cNvSpPr>
          <p:nvPr>
            <p:ph type="sldNum" sz="quarter" idx="12"/>
          </p:nvPr>
        </p:nvSpPr>
        <p:spPr>
          <a:xfrm>
            <a:off x="7915603" y="5410200"/>
            <a:ext cx="578317" cy="365125"/>
          </a:xfrm>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106956537"/>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27049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18740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800392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868562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5BD3FB3-F166-4C2F-9ECD-DAC993E6F3A6}" type="datetimeFigureOut">
              <a:rPr lang="en-US" smtClean="0"/>
              <a:pPr/>
              <a:t>1/26/2022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2634250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5BD3FB3-F166-4C2F-9ECD-DAC993E6F3A6}" type="datetimeFigureOut">
              <a:rPr lang="en-US" smtClean="0"/>
              <a:pPr/>
              <a:t>1/26/2022</a:t>
            </a:fld>
            <a:endParaRPr lang="en-GB"/>
          </a:p>
        </p:txBody>
      </p:sp>
      <p:sp>
        <p:nvSpPr>
          <p:cNvPr id="4" name="Footer Placeholder 3"/>
          <p:cNvSpPr>
            <a:spLocks noGrp="1"/>
          </p:cNvSpPr>
          <p:nvPr>
            <p:ph type="ftr" sz="quarter" idx="11"/>
          </p:nvPr>
        </p:nvSpPr>
        <p:spPr/>
        <p:txBody>
          <a:bodyPr/>
          <a:lstStyle>
            <a:lvl1pPr>
              <a:defRPr cap="all" baseline="0"/>
            </a:lvl1pPr>
          </a:lstStyle>
          <a:p>
            <a:endParaRPr lang="en-GB"/>
          </a:p>
        </p:txBody>
      </p:sp>
      <p:sp>
        <p:nvSpPr>
          <p:cNvPr id="5" name="Slide Number Placeholder 4"/>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33350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BD3FB3-F166-4C2F-9ECD-DAC993E6F3A6}" type="datetimeFigureOut">
              <a:rPr lang="en-US" smtClean="0"/>
              <a:pPr/>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521226793"/>
      </p:ext>
    </p:extLst>
  </p:cSld>
  <p:clrMapOvr>
    <a:masterClrMapping/>
  </p:clrMapOvr>
  <p:transition>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BD3FB3-F166-4C2F-9ECD-DAC993E6F3A6}" type="datetimeFigureOut">
              <a:rPr lang="en-US" smtClean="0"/>
              <a:pPr/>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17114008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25BD3FB3-F166-4C2F-9ECD-DAC993E6F3A6}" type="datetimeFigureOut">
              <a:rPr lang="en-US" smtClean="0"/>
              <a:pPr/>
              <a:t>1/26/2022</a:t>
            </a:fld>
            <a:endParaRPr lang="en-GB"/>
          </a:p>
        </p:txBody>
      </p:sp>
      <p:sp>
        <p:nvSpPr>
          <p:cNvPr id="50" name="Footer Placeholder 4"/>
          <p:cNvSpPr>
            <a:spLocks noGrp="1"/>
          </p:cNvSpPr>
          <p:nvPr>
            <p:ph type="ftr" sz="quarter" idx="11"/>
          </p:nvPr>
        </p:nvSpPr>
        <p:spPr>
          <a:xfrm>
            <a:off x="856059" y="5883276"/>
            <a:ext cx="4679482" cy="365125"/>
          </a:xfrm>
        </p:spPr>
        <p:txBody>
          <a:bodyPr/>
          <a:lstStyle/>
          <a:p>
            <a:endParaRPr lang="en-GB"/>
          </a:p>
        </p:txBody>
      </p:sp>
      <p:sp>
        <p:nvSpPr>
          <p:cNvPr id="51" name="Slide Number Placeholder 5"/>
          <p:cNvSpPr>
            <a:spLocks noGrp="1"/>
          </p:cNvSpPr>
          <p:nvPr>
            <p:ph type="sldNum" sz="quarter" idx="12"/>
          </p:nvPr>
        </p:nvSpPr>
        <p:spPr>
          <a:xfrm>
            <a:off x="7707241" y="5883275"/>
            <a:ext cx="578317" cy="365125"/>
          </a:xfrm>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3595476527"/>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D3FB3-F166-4C2F-9ECD-DAC993E6F3A6}" type="datetimeFigureOut">
              <a:rPr lang="en-US" smtClean="0"/>
              <a:pPr/>
              <a:t>1/26/2022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59727227"/>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2771949742"/>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BD3FB3-F166-4C2F-9ECD-DAC993E6F3A6}" type="datetimeFigureOut">
              <a:rPr lang="en-US" smtClean="0"/>
              <a:pPr/>
              <a:t>1/26/2022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214748239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5BD3FB3-F166-4C2F-9ECD-DAC993E6F3A6}" type="datetimeFigureOut">
              <a:rPr lang="en-US" smtClean="0"/>
              <a:pPr/>
              <a:t>1/26/2022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2658100997"/>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D3FB3-F166-4C2F-9ECD-DAC993E6F3A6}" type="datetimeFigureOut">
              <a:rPr lang="en-US" smtClean="0"/>
              <a:pPr/>
              <a:t>1/26/2022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2871929331"/>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135824410"/>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D3FB3-F166-4C2F-9ECD-DAC993E6F3A6}" type="datetimeFigureOut">
              <a:rPr lang="en-US" smtClean="0"/>
              <a:pPr/>
              <a:t>1/26/2022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6A78A23-D57C-41D2-98CE-769A6E1A3167}" type="slidenum">
              <a:rPr lang="en-GB" smtClean="0"/>
              <a:pPr/>
              <a:t>‹#›</a:t>
            </a:fld>
            <a:endParaRPr lang="en-GB"/>
          </a:p>
        </p:txBody>
      </p:sp>
    </p:spTree>
    <p:extLst>
      <p:ext uri="{BB962C8B-B14F-4D97-AF65-F5344CB8AC3E}">
        <p14:creationId xmlns:p14="http://schemas.microsoft.com/office/powerpoint/2010/main" val="1641712644"/>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5BD3FB3-F166-4C2F-9ECD-DAC993E6F3A6}" type="datetimeFigureOut">
              <a:rPr lang="en-US" smtClean="0"/>
              <a:pPr/>
              <a:t>1/26/2022</a:t>
            </a:fld>
            <a:endParaRPr lang="en-GB"/>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6A78A23-D57C-41D2-98CE-769A6E1A3167}" type="slidenum">
              <a:rPr lang="en-GB" smtClean="0"/>
              <a:pPr/>
              <a:t>‹#›</a:t>
            </a:fld>
            <a:endParaRPr lang="en-GB"/>
          </a:p>
        </p:txBody>
      </p:sp>
    </p:spTree>
    <p:extLst>
      <p:ext uri="{BB962C8B-B14F-4D97-AF65-F5344CB8AC3E}">
        <p14:creationId xmlns:p14="http://schemas.microsoft.com/office/powerpoint/2010/main" val="319455699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ransition>
    <p:fade thruBlk="1"/>
  </p:transition>
  <p:timing>
    <p:tnLst>
      <p:par>
        <p:cTn id="1" dur="indefinite" restart="never" nodeType="tmRoot"/>
      </p:par>
    </p:tnLst>
  </p:timing>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fa.wikipedia.org/wiki/%D8%B2%D8%B1%D8%AF%D8%B4%D8%AA" TargetMode="External"/><Relationship Id="rId13" Type="http://schemas.openxmlformats.org/officeDocument/2006/relationships/hyperlink" Target="http://fa.wikipedia.org/wiki/%D8%A2%D8%B3%DB%8C%D8%A7%DB%8C_%D8%B5%D8%BA%DB%8C%D8%B1" TargetMode="External"/><Relationship Id="rId3" Type="http://schemas.openxmlformats.org/officeDocument/2006/relationships/hyperlink" Target="http://fa.wikipedia.org/wiki/%D8%A7%D8%B3%D8%AA%D8%A7%D9%86_%D8%A2%D8%B0%D8%B1%D8%A8%D8%A7%DB%8C%D8%AC%D8%A7%D9%86_%D8%BA%D8%B1%D8%A8%DB%8C" TargetMode="External"/><Relationship Id="rId7" Type="http://schemas.openxmlformats.org/officeDocument/2006/relationships/hyperlink" Target="http://fa.wikipedia.org/wiki/%DB%8C%D9%88%D9%86%D8%B3%DA%A9%D9%88" TargetMode="External"/><Relationship Id="rId12" Type="http://schemas.openxmlformats.org/officeDocument/2006/relationships/hyperlink" Target="http://fa.wikipedia.org/wiki/%D9%85%DB%8C%D8%A7%D9%86%E2%80%8C%D8%B1%D9%88%D8%AF%D8%A7%D9%86" TargetMode="External"/><Relationship Id="rId17" Type="http://schemas.openxmlformats.org/officeDocument/2006/relationships/hyperlink" Target="http://fa.wikipedia.org/wiki/%D8%AF%D9%88%D8%B1%D9%87_%D9%BE%D9%87%D9%84%D9%88%DB%8C" TargetMode="External"/><Relationship Id="rId2" Type="http://schemas.openxmlformats.org/officeDocument/2006/relationships/hyperlink" Target="http://fa.wikipedia.org/wiki/%D9%81%D9%87%D8%B1%D8%B3%D8%AA_%DA%A9%D9%84%D8%A7%D9%86%E2%80%8C%D8%B4%D9%87%D8%B1%D9%87%D8%A7%DB%8C_%D8%A7%DB%8C%D8%B1%D8%A7%D9%86" TargetMode="External"/><Relationship Id="rId16" Type="http://schemas.openxmlformats.org/officeDocument/2006/relationships/hyperlink" Target="http://fa.wikipedia.org/wiki/%D8%A7%D8%B1%D9%88%D9%85%DB%8C%D9%87" TargetMode="External"/><Relationship Id="rId1" Type="http://schemas.openxmlformats.org/officeDocument/2006/relationships/slideLayout" Target="../slideLayouts/slideLayout2.xml"/><Relationship Id="rId6" Type="http://schemas.openxmlformats.org/officeDocument/2006/relationships/hyperlink" Target="http://fa.wikipedia.org/wiki/%D8%A2%D8%B0%D8%B1%D8%A8%D8%A7%DB%8C%D8%AC%D8%A7%D9%86" TargetMode="External"/><Relationship Id="rId11" Type="http://schemas.openxmlformats.org/officeDocument/2006/relationships/hyperlink" Target="http://fa.wikipedia.org/wiki/%D9%82%D9%81%D9%82%D8%A7%D8%B2" TargetMode="External"/><Relationship Id="rId5" Type="http://schemas.openxmlformats.org/officeDocument/2006/relationships/hyperlink" Target="http://fa.wikipedia.org/wiki/%D8%A7%DB%8C%D8%B1%D8%A7%D9%86" TargetMode="External"/><Relationship Id="rId15" Type="http://schemas.openxmlformats.org/officeDocument/2006/relationships/hyperlink" Target="http://fa.wikipedia.org/wiki/%D8%A7%DB%8C%D9%84_%D8%A7%D9%81%D8%B4%D8%A7%D8%B1" TargetMode="External"/><Relationship Id="rId10" Type="http://schemas.openxmlformats.org/officeDocument/2006/relationships/hyperlink" Target="http://fa.wikipedia.org/wiki/%D8%B1%D9%88%D8%B3%DB%8C%D9%87_%D8%AA%D8%B2%D8%A7%D8%B1%DB%8C" TargetMode="External"/><Relationship Id="rId4" Type="http://schemas.openxmlformats.org/officeDocument/2006/relationships/hyperlink" Target="http://fa.wikipedia.org/wiki/%D8%B4%D9%87%D8%B1%D8%B3%D8%AA%D8%A7%D9%86_%D8%A7%D8%B1%D9%88%D9%85%DB%8C%D9%87" TargetMode="External"/><Relationship Id="rId9" Type="http://schemas.openxmlformats.org/officeDocument/2006/relationships/hyperlink" Target="http://fa.wikipedia.org/wiki/%D8%B9%D8%AB%D9%85%D8%A7%D9%86%DB%8C%E2%80%8C%D9%87%D8%A7" TargetMode="External"/><Relationship Id="rId14" Type="http://schemas.openxmlformats.org/officeDocument/2006/relationships/hyperlink" Target="http://fa.wikipedia.org/wiki/%D9%84%D8%B1%D8%AF_%DA%A9%D8%B1%D8%B2%D9%86"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32" name="Picture 8" descr="C:\Users\orum system\Desktop\PPT\Untitled-1.jpg"/>
          <p:cNvPicPr>
            <a:picLocks noChangeAspect="1" noChangeArrowheads="1"/>
          </p:cNvPicPr>
          <p:nvPr/>
        </p:nvPicPr>
        <p:blipFill>
          <a:blip r:embed="rId2" cstate="print"/>
          <a:srcRect/>
          <a:stretch>
            <a:fillRect/>
          </a:stretch>
        </p:blipFill>
        <p:spPr bwMode="auto">
          <a:xfrm>
            <a:off x="228600" y="304800"/>
            <a:ext cx="8572500" cy="6191251"/>
          </a:xfrm>
          <a:prstGeom prst="rect">
            <a:avLst/>
          </a:prstGeom>
          <a:ln>
            <a:noFill/>
          </a:ln>
          <a:effectLst>
            <a:softEdge rad="112500"/>
          </a:effectLst>
        </p:spPr>
      </p:pic>
      <p:sp>
        <p:nvSpPr>
          <p:cNvPr id="5" name="Rectangle 4"/>
          <p:cNvSpPr/>
          <p:nvPr/>
        </p:nvSpPr>
        <p:spPr>
          <a:xfrm>
            <a:off x="0" y="76200"/>
            <a:ext cx="8991600" cy="2696444"/>
          </a:xfrm>
          <a:prstGeom prst="rect">
            <a:avLst/>
          </a:prstGeom>
          <a:noFill/>
        </p:spPr>
        <p:txBody>
          <a:bodyPr wrap="square" lIns="91440" tIns="45720" rIns="91440" bIns="45720">
            <a:spAutoFit/>
          </a:bodyPr>
          <a:lstStyle/>
          <a:p>
            <a:pPr algn="ctr" rtl="1">
              <a:lnSpc>
                <a:spcPct val="150000"/>
              </a:lnSpc>
            </a:pPr>
            <a:r>
              <a:rPr lang="fa-IR" sz="6000" b="1" cap="none" spc="0" dirty="0" smtClean="0">
                <a:ln w="10541" cmpd="sng">
                  <a:solidFill>
                    <a:srgbClr val="7D7D7D">
                      <a:tint val="100000"/>
                      <a:shade val="100000"/>
                      <a:satMod val="110000"/>
                    </a:srgbClr>
                  </a:solidFill>
                  <a:prstDash val="solid"/>
                </a:ln>
                <a:solidFill>
                  <a:schemeClr val="tx2">
                    <a:lumMod val="75000"/>
                  </a:schemeClr>
                </a:solidFill>
                <a:effectLst/>
                <a:latin typeface="IranNastaliq" pitchFamily="18" charset="0"/>
                <a:cs typeface="IranNastaliq" pitchFamily="18" charset="0"/>
              </a:rPr>
              <a:t>معماری اسلامی </a:t>
            </a:r>
            <a:endParaRPr lang="en-GB" sz="6000" b="1" cap="none" spc="0" dirty="0">
              <a:ln w="10541" cmpd="sng">
                <a:solidFill>
                  <a:srgbClr val="7D7D7D">
                    <a:tint val="100000"/>
                    <a:shade val="100000"/>
                    <a:satMod val="110000"/>
                  </a:srgbClr>
                </a:solidFill>
                <a:prstDash val="solid"/>
              </a:ln>
              <a:solidFill>
                <a:schemeClr val="tx2">
                  <a:lumMod val="75000"/>
                </a:schemeClr>
              </a:solidFill>
              <a:effectLst/>
              <a:latin typeface="IranNastaliq" pitchFamily="18" charset="0"/>
              <a:cs typeface="IranNastaliq" pitchFamily="18" charset="0"/>
            </a:endParaRPr>
          </a:p>
          <a:p>
            <a:pPr algn="ctr" rtl="1">
              <a:lnSpc>
                <a:spcPct val="150000"/>
              </a:lnSpc>
            </a:pPr>
            <a:r>
              <a:rPr lang="fa-IR" sz="6000" b="1" cap="none" spc="0" dirty="0" smtClean="0">
                <a:ln w="10541" cmpd="sng">
                  <a:solidFill>
                    <a:srgbClr val="7D7D7D">
                      <a:tint val="100000"/>
                      <a:shade val="100000"/>
                      <a:satMod val="110000"/>
                    </a:srgbClr>
                  </a:solidFill>
                  <a:prstDash val="solid"/>
                </a:ln>
                <a:solidFill>
                  <a:schemeClr val="tx2">
                    <a:lumMod val="75000"/>
                  </a:schemeClr>
                </a:solidFill>
                <a:effectLst/>
                <a:latin typeface="IranNastaliq" pitchFamily="18" charset="0"/>
                <a:cs typeface="IranNastaliq" pitchFamily="18" charset="0"/>
              </a:rPr>
              <a:t>طرح تحقیقاتی مسجد جامع ارومیه</a:t>
            </a:r>
            <a:endParaRPr lang="fa-IR" sz="6000" b="1" cap="none" spc="0" dirty="0">
              <a:ln w="10541" cmpd="sng">
                <a:solidFill>
                  <a:srgbClr val="7D7D7D">
                    <a:tint val="100000"/>
                    <a:shade val="100000"/>
                    <a:satMod val="110000"/>
                  </a:srgbClr>
                </a:solidFill>
                <a:prstDash val="solid"/>
              </a:ln>
              <a:solidFill>
                <a:schemeClr val="tx2">
                  <a:lumMod val="75000"/>
                </a:schemeClr>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8096"/>
            <a:ext cx="7772400" cy="2279904"/>
          </a:xfrm>
        </p:spPr>
        <p:txBody>
          <a:bodyPr>
            <a:noAutofit/>
          </a:bodyPr>
          <a:lstStyle/>
          <a:p>
            <a:pPr algn="r" rtl="1"/>
            <a:r>
              <a:rPr lang="fa-IR" sz="2400" dirty="0" smtClean="0">
                <a:cs typeface="Aban Bold" pitchFamily="2" charset="-78"/>
              </a:rPr>
              <a:t>قديمي‌ترين نقشه شهر </a:t>
            </a:r>
            <a:r>
              <a:rPr lang="fa-IR" sz="2400" dirty="0" err="1" smtClean="0">
                <a:cs typeface="Aban Bold" pitchFamily="2" charset="-78"/>
              </a:rPr>
              <a:t>اروميه</a:t>
            </a:r>
            <a:r>
              <a:rPr lang="fa-IR" sz="2400" dirty="0" smtClean="0">
                <a:cs typeface="Aban Bold" pitchFamily="2" charset="-78"/>
              </a:rPr>
              <a:t> مربوط به دوره </a:t>
            </a:r>
            <a:r>
              <a:rPr lang="fa-IR" sz="2400" dirty="0" err="1" smtClean="0">
                <a:cs typeface="Aban Bold" pitchFamily="2" charset="-78"/>
              </a:rPr>
              <a:t>قاجاريه</a:t>
            </a:r>
            <a:r>
              <a:rPr lang="fa-IR" sz="2400" dirty="0" smtClean="0">
                <a:cs typeface="Aban Bold" pitchFamily="2" charset="-78"/>
              </a:rPr>
              <a:t> است </a:t>
            </a:r>
            <a:r>
              <a:rPr lang="fa-IR" sz="2400" dirty="0" err="1" smtClean="0">
                <a:cs typeface="Aban Bold" pitchFamily="2" charset="-78"/>
              </a:rPr>
              <a:t>كه</a:t>
            </a:r>
            <a:r>
              <a:rPr lang="fa-IR" sz="2400" dirty="0" smtClean="0">
                <a:cs typeface="Aban Bold" pitchFamily="2" charset="-78"/>
              </a:rPr>
              <a:t> توسط </a:t>
            </a:r>
            <a:r>
              <a:rPr lang="fa-IR" sz="2400" dirty="0" err="1" smtClean="0">
                <a:cs typeface="Aban Bold" pitchFamily="2" charset="-78"/>
              </a:rPr>
              <a:t>يك</a:t>
            </a:r>
            <a:r>
              <a:rPr lang="fa-IR" sz="2400" dirty="0" smtClean="0">
                <a:cs typeface="Aban Bold" pitchFamily="2" charset="-78"/>
              </a:rPr>
              <a:t> فرد </a:t>
            </a:r>
            <a:r>
              <a:rPr lang="fa-IR" sz="2400" dirty="0" err="1" smtClean="0">
                <a:cs typeface="Aban Bold" pitchFamily="2" charset="-78"/>
              </a:rPr>
              <a:t>خارجي</a:t>
            </a:r>
            <a:r>
              <a:rPr lang="fa-IR" sz="2400" dirty="0" smtClean="0">
                <a:cs typeface="Aban Bold" pitchFamily="2" charset="-78"/>
              </a:rPr>
              <a:t> به نام </a:t>
            </a:r>
            <a:r>
              <a:rPr lang="fa-IR" sz="2400" dirty="0" err="1" smtClean="0">
                <a:cs typeface="Aban Bold" pitchFamily="2" charset="-78"/>
              </a:rPr>
              <a:t>كاپاتي</a:t>
            </a:r>
            <a:r>
              <a:rPr lang="fa-IR" sz="2400" dirty="0" smtClean="0">
                <a:cs typeface="Aban Bold" pitchFamily="2" charset="-78"/>
              </a:rPr>
              <a:t> </a:t>
            </a:r>
            <a:r>
              <a:rPr lang="fa-IR" sz="2400" dirty="0" err="1" smtClean="0">
                <a:cs typeface="Aban Bold" pitchFamily="2" charset="-78"/>
              </a:rPr>
              <a:t>واگنر</a:t>
            </a:r>
            <a:r>
              <a:rPr lang="fa-IR" sz="2400" dirty="0" smtClean="0">
                <a:cs typeface="Aban Bold" pitchFamily="2" charset="-78"/>
              </a:rPr>
              <a:t> و اسدالله خان سلطان </a:t>
            </a:r>
            <a:r>
              <a:rPr lang="fa-IR" sz="2400" dirty="0" err="1" smtClean="0">
                <a:cs typeface="Aban Bold" pitchFamily="2" charset="-78"/>
              </a:rPr>
              <a:t>تهيه</a:t>
            </a:r>
            <a:r>
              <a:rPr lang="fa-IR" sz="2400" dirty="0" smtClean="0">
                <a:cs typeface="Aban Bold" pitchFamily="2" charset="-78"/>
              </a:rPr>
              <a:t> شده است </a:t>
            </a:r>
            <a:r>
              <a:rPr lang="fa-IR" sz="2400" dirty="0" err="1" smtClean="0">
                <a:cs typeface="Aban Bold" pitchFamily="2" charset="-78"/>
              </a:rPr>
              <a:t>كه</a:t>
            </a:r>
            <a:r>
              <a:rPr lang="fa-IR" sz="2400" dirty="0" smtClean="0">
                <a:cs typeface="Aban Bold" pitchFamily="2" charset="-78"/>
              </a:rPr>
              <a:t> در آن اطلاعاتی </a:t>
            </a:r>
            <a:r>
              <a:rPr lang="fa-IR" sz="2400" dirty="0" err="1" smtClean="0">
                <a:cs typeface="Aban Bold" pitchFamily="2" charset="-78"/>
              </a:rPr>
              <a:t>راجب</a:t>
            </a:r>
            <a:r>
              <a:rPr lang="fa-IR" sz="2400" dirty="0" smtClean="0">
                <a:cs typeface="Aban Bold" pitchFamily="2" charset="-78"/>
              </a:rPr>
              <a:t> برج بارو، دروازه‌هاي محل توپخانه و </a:t>
            </a:r>
            <a:r>
              <a:rPr lang="fa-IR" sz="2400" dirty="0" err="1" smtClean="0">
                <a:cs typeface="Aban Bold" pitchFamily="2" charset="-78"/>
              </a:rPr>
              <a:t>كوچه</a:t>
            </a:r>
            <a:r>
              <a:rPr lang="fa-IR" sz="2400" dirty="0" smtClean="0">
                <a:cs typeface="Aban Bold" pitchFamily="2" charset="-78"/>
              </a:rPr>
              <a:t> </a:t>
            </a:r>
            <a:r>
              <a:rPr lang="fa-IR" sz="2400" dirty="0" err="1" smtClean="0">
                <a:cs typeface="Aban Bold" pitchFamily="2" charset="-78"/>
              </a:rPr>
              <a:t>بندي</a:t>
            </a:r>
            <a:r>
              <a:rPr lang="fa-IR" sz="2400" dirty="0" smtClean="0">
                <a:cs typeface="Aban Bold" pitchFamily="2" charset="-78"/>
              </a:rPr>
              <a:t> شهر </a:t>
            </a:r>
            <a:r>
              <a:rPr lang="fa-IR" sz="2400" dirty="0" err="1" smtClean="0">
                <a:cs typeface="Aban Bold" pitchFamily="2" charset="-78"/>
              </a:rPr>
              <a:t>بصورت</a:t>
            </a:r>
            <a:r>
              <a:rPr lang="fa-IR" sz="2400" dirty="0" smtClean="0">
                <a:cs typeface="Aban Bold" pitchFamily="2" charset="-78"/>
              </a:rPr>
              <a:t> </a:t>
            </a:r>
            <a:r>
              <a:rPr lang="fa-IR" sz="2400" dirty="0" err="1" smtClean="0">
                <a:cs typeface="Aban Bold" pitchFamily="2" charset="-78"/>
              </a:rPr>
              <a:t>فرضي</a:t>
            </a:r>
            <a:r>
              <a:rPr lang="fa-IR" sz="2400" dirty="0" smtClean="0">
                <a:cs typeface="Aban Bold" pitchFamily="2" charset="-78"/>
              </a:rPr>
              <a:t> مشخص مي‌باشد طبق نقشه، شهر را </a:t>
            </a:r>
            <a:r>
              <a:rPr lang="fa-IR" sz="2400" dirty="0" err="1" smtClean="0">
                <a:cs typeface="Aban Bold" pitchFamily="2" charset="-78"/>
              </a:rPr>
              <a:t>حصاري</a:t>
            </a:r>
            <a:r>
              <a:rPr lang="fa-IR" sz="2400" dirty="0" smtClean="0">
                <a:cs typeface="Aban Bold" pitchFamily="2" charset="-78"/>
              </a:rPr>
              <a:t> مدور </a:t>
            </a:r>
            <a:r>
              <a:rPr lang="fa-IR" sz="2400" dirty="0" err="1" smtClean="0">
                <a:cs typeface="Aban Bold" pitchFamily="2" charset="-78"/>
              </a:rPr>
              <a:t>خندقي</a:t>
            </a:r>
            <a:r>
              <a:rPr lang="fa-IR" sz="2400" dirty="0" smtClean="0">
                <a:cs typeface="Aban Bold" pitchFamily="2" charset="-78"/>
              </a:rPr>
              <a:t> به دوره آن با هفت دروازه احاطه مي‌كند </a:t>
            </a:r>
            <a:r>
              <a:rPr lang="fa-IR" sz="2400" dirty="0" err="1" smtClean="0">
                <a:cs typeface="Aban Bold" pitchFamily="2" charset="-78"/>
              </a:rPr>
              <a:t>اين</a:t>
            </a:r>
            <a:r>
              <a:rPr lang="fa-IR" sz="2400" dirty="0" smtClean="0">
                <a:cs typeface="Aban Bold" pitchFamily="2" charset="-78"/>
              </a:rPr>
              <a:t> نقشه با اهداف </a:t>
            </a:r>
            <a:r>
              <a:rPr lang="fa-IR" sz="2400" dirty="0" err="1" smtClean="0">
                <a:cs typeface="Aban Bold" pitchFamily="2" charset="-78"/>
              </a:rPr>
              <a:t>نظامي</a:t>
            </a:r>
            <a:r>
              <a:rPr lang="fa-IR" sz="2400" dirty="0" smtClean="0">
                <a:cs typeface="Aban Bold" pitchFamily="2" charset="-78"/>
              </a:rPr>
              <a:t> ‌و به منظور </a:t>
            </a:r>
            <a:r>
              <a:rPr lang="fa-IR" sz="2400" dirty="0" err="1" smtClean="0">
                <a:cs typeface="Aban Bold" pitchFamily="2" charset="-78"/>
              </a:rPr>
              <a:t>بررسي</a:t>
            </a:r>
            <a:r>
              <a:rPr lang="fa-IR" sz="2400" dirty="0" smtClean="0">
                <a:cs typeface="Aban Bold" pitchFamily="2" charset="-78"/>
              </a:rPr>
              <a:t> و ارائه </a:t>
            </a:r>
            <a:r>
              <a:rPr lang="fa-IR" sz="2400" dirty="0" err="1" smtClean="0">
                <a:cs typeface="Aban Bold" pitchFamily="2" charset="-78"/>
              </a:rPr>
              <a:t>وضعيت</a:t>
            </a:r>
            <a:r>
              <a:rPr lang="fa-IR" sz="2400" dirty="0" smtClean="0">
                <a:cs typeface="Aban Bold" pitchFamily="2" charset="-78"/>
              </a:rPr>
              <a:t> </a:t>
            </a:r>
            <a:r>
              <a:rPr lang="fa-IR" sz="2400" dirty="0" err="1" smtClean="0">
                <a:cs typeface="Aban Bold" pitchFamily="2" charset="-78"/>
              </a:rPr>
              <a:t>شماتيك</a:t>
            </a:r>
            <a:r>
              <a:rPr lang="fa-IR" sz="2400" dirty="0" smtClean="0">
                <a:cs typeface="Aban Bold" pitchFamily="2" charset="-78"/>
              </a:rPr>
              <a:t> نقاط حساس و مهم (ضعف و قوت </a:t>
            </a:r>
            <a:r>
              <a:rPr lang="fa-IR" sz="2400" dirty="0" err="1" smtClean="0">
                <a:cs typeface="Aban Bold" pitchFamily="2" charset="-78"/>
              </a:rPr>
              <a:t>دفاعي</a:t>
            </a:r>
            <a:r>
              <a:rPr lang="fa-IR" sz="2400" dirty="0" smtClean="0">
                <a:cs typeface="Aban Bold" pitchFamily="2" charset="-78"/>
              </a:rPr>
              <a:t>) </a:t>
            </a:r>
            <a:r>
              <a:rPr lang="fa-IR" sz="2400" dirty="0" err="1" smtClean="0">
                <a:cs typeface="Aban Bold" pitchFamily="2" charset="-78"/>
              </a:rPr>
              <a:t>تهيه</a:t>
            </a:r>
            <a:r>
              <a:rPr lang="fa-IR" sz="2400" dirty="0" smtClean="0">
                <a:cs typeface="Aban Bold" pitchFamily="2" charset="-78"/>
              </a:rPr>
              <a:t> شده است </a:t>
            </a:r>
            <a:r>
              <a:rPr lang="fa-IR" sz="2400" dirty="0" err="1" smtClean="0">
                <a:cs typeface="Aban Bold" pitchFamily="2" charset="-78"/>
              </a:rPr>
              <a:t>همچنين</a:t>
            </a:r>
            <a:r>
              <a:rPr lang="fa-IR" sz="2400" dirty="0" smtClean="0">
                <a:cs typeface="Aban Bold" pitchFamily="2" charset="-78"/>
              </a:rPr>
              <a:t> در </a:t>
            </a:r>
            <a:r>
              <a:rPr lang="fa-IR" sz="2400" dirty="0" err="1" smtClean="0">
                <a:cs typeface="Aban Bold" pitchFamily="2" charset="-78"/>
              </a:rPr>
              <a:t>حاشيه</a:t>
            </a:r>
            <a:r>
              <a:rPr lang="fa-IR" sz="2400" dirty="0" smtClean="0">
                <a:cs typeface="Aban Bold" pitchFamily="2" charset="-78"/>
              </a:rPr>
              <a:t> نقشه وصف مي‌شوند (چون در شهر </a:t>
            </a:r>
            <a:r>
              <a:rPr lang="fa-IR" sz="2400" dirty="0" err="1" smtClean="0">
                <a:cs typeface="Aban Bold" pitchFamily="2" charset="-78"/>
              </a:rPr>
              <a:t>قريب</a:t>
            </a:r>
            <a:r>
              <a:rPr lang="fa-IR" sz="2400" dirty="0" smtClean="0">
                <a:cs typeface="Aban Bold" pitchFamily="2" charset="-78"/>
              </a:rPr>
              <a:t> به شانزده قبرستان بزرگ است و همه باعث انواع اقسام </a:t>
            </a:r>
            <a:r>
              <a:rPr lang="fa-IR" sz="2400" dirty="0" err="1" smtClean="0">
                <a:cs typeface="Aban Bold" pitchFamily="2" charset="-78"/>
              </a:rPr>
              <a:t>ناخوشيها</a:t>
            </a:r>
            <a:r>
              <a:rPr lang="fa-IR" sz="2400" dirty="0" smtClean="0">
                <a:cs typeface="Aban Bold" pitchFamily="2" charset="-78"/>
              </a:rPr>
              <a:t> مي‌شود.... </a:t>
            </a:r>
            <a:r>
              <a:rPr lang="fa-IR" sz="2400" dirty="0" err="1" smtClean="0">
                <a:cs typeface="Aban Bold" pitchFamily="2" charset="-78"/>
              </a:rPr>
              <a:t>حكم</a:t>
            </a:r>
            <a:r>
              <a:rPr lang="fa-IR" sz="2400" dirty="0" smtClean="0">
                <a:cs typeface="Aban Bold" pitchFamily="2" charset="-78"/>
              </a:rPr>
              <a:t> داد بعد از </a:t>
            </a:r>
            <a:r>
              <a:rPr lang="fa-IR" sz="2400" dirty="0" err="1" smtClean="0">
                <a:cs typeface="Aban Bold" pitchFamily="2" charset="-78"/>
              </a:rPr>
              <a:t>اين</a:t>
            </a:r>
            <a:r>
              <a:rPr lang="fa-IR" sz="2400" dirty="0" smtClean="0">
                <a:cs typeface="Aban Bold" pitchFamily="2" charset="-78"/>
              </a:rPr>
              <a:t> مرده‌ها را در خارج از شهر دفن </a:t>
            </a:r>
            <a:r>
              <a:rPr lang="fa-IR" sz="2400" dirty="0" err="1" smtClean="0">
                <a:cs typeface="Aban Bold" pitchFamily="2" charset="-78"/>
              </a:rPr>
              <a:t>كنند</a:t>
            </a:r>
            <a:r>
              <a:rPr lang="fa-IR" sz="2400" dirty="0" smtClean="0">
                <a:cs typeface="Aban Bold" pitchFamily="2" charset="-78"/>
              </a:rPr>
              <a:t>.)</a:t>
            </a:r>
            <a:endParaRPr lang="en-GB" sz="2400" dirty="0">
              <a:cs typeface="Aban Bold" pitchFamily="2" charset="-78"/>
            </a:endParaRPr>
          </a:p>
        </p:txBody>
      </p:sp>
      <p:sp>
        <p:nvSpPr>
          <p:cNvPr id="3075" name="Text Box 3"/>
          <p:cNvSpPr txBox="1">
            <a:spLocks noChangeArrowheads="1"/>
          </p:cNvSpPr>
          <p:nvPr/>
        </p:nvSpPr>
        <p:spPr bwMode="auto">
          <a:xfrm>
            <a:off x="4114800" y="6248400"/>
            <a:ext cx="2971800" cy="265113"/>
          </a:xfrm>
          <a:prstGeom prst="rect">
            <a:avLst/>
          </a:prstGeom>
          <a:noFill/>
          <a:ln w="9525">
            <a:noFill/>
            <a:miter lim="800000"/>
            <a:headEnd/>
            <a:tailEnd/>
          </a:ln>
        </p:spPr>
        <p:txBody>
          <a:bodyPr vert="horz" wrap="square" lIns="0" tIns="45720" rIns="3600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ban Bold" pitchFamily="2" charset="-78"/>
            </a:endParaRPr>
          </a:p>
        </p:txBody>
      </p:sp>
      <p:pic>
        <p:nvPicPr>
          <p:cNvPr id="3" name="Picture 2"/>
          <p:cNvPicPr>
            <a:picLocks noChangeAspect="1"/>
          </p:cNvPicPr>
          <p:nvPr/>
        </p:nvPicPr>
        <p:blipFill>
          <a:blip r:embed="rId2"/>
          <a:stretch>
            <a:fillRect/>
          </a:stretch>
        </p:blipFill>
        <p:spPr>
          <a:xfrm>
            <a:off x="304800" y="3048000"/>
            <a:ext cx="5486592" cy="3523793"/>
          </a:xfrm>
          <a:prstGeom prst="rect">
            <a:avLst/>
          </a:prstGeom>
          <a:ln>
            <a:noFill/>
          </a:ln>
          <a:effectLst>
            <a:softEdge rad="112500"/>
          </a:effectLst>
        </p:spPr>
      </p:pic>
      <p:sp>
        <p:nvSpPr>
          <p:cNvPr id="4" name="Rectangle 3"/>
          <p:cNvSpPr/>
          <p:nvPr/>
        </p:nvSpPr>
        <p:spPr>
          <a:xfrm>
            <a:off x="6248400" y="4009120"/>
            <a:ext cx="2101857" cy="1077218"/>
          </a:xfrm>
          <a:prstGeom prst="rect">
            <a:avLst/>
          </a:prstGeom>
        </p:spPr>
        <p:txBody>
          <a:bodyPr wrap="square">
            <a:spAutoFit/>
          </a:bodyPr>
          <a:lstStyle/>
          <a:p>
            <a:pPr lvl="0" fontAlgn="base">
              <a:spcBef>
                <a:spcPct val="0"/>
              </a:spcBef>
              <a:spcAft>
                <a:spcPts val="1000"/>
              </a:spcAft>
            </a:pPr>
            <a:r>
              <a:rPr lang="fa-IR" sz="3200" b="1" dirty="0">
                <a:solidFill>
                  <a:srgbClr val="FF0000"/>
                </a:solidFill>
                <a:latin typeface="Calibri" pitchFamily="34" charset="0"/>
                <a:ea typeface="Arial" pitchFamily="34" charset="0"/>
                <a:cs typeface="Aban Bold" pitchFamily="2" charset="-78"/>
              </a:rPr>
              <a:t>نقشه ارومیه در دوره قاجاریه</a:t>
            </a:r>
            <a:endParaRPr lang="en-US" sz="3200" b="1" dirty="0">
              <a:solidFill>
                <a:srgbClr val="FF0000"/>
              </a:solidFill>
              <a:latin typeface="Calibri" pitchFamily="34" charset="0"/>
              <a:ea typeface="Arial" pitchFamily="34" charset="0"/>
              <a:cs typeface="Aban Bold" pitchFamily="2" charset="-78"/>
            </a:endParaRPr>
          </a:p>
        </p:txBody>
      </p:sp>
      <p:sp>
        <p:nvSpPr>
          <p:cNvPr id="6" name="Rectangle 5"/>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22" descr="87"/>
          <p:cNvPicPr>
            <a:picLocks noChangeAspect="1" noChangeArrowheads="1"/>
          </p:cNvPicPr>
          <p:nvPr/>
        </p:nvPicPr>
        <p:blipFill>
          <a:blip r:embed="rId2" cstate="print"/>
          <a:srcRect/>
          <a:stretch>
            <a:fillRect/>
          </a:stretch>
        </p:blipFill>
        <p:spPr bwMode="auto">
          <a:xfrm>
            <a:off x="1219200" y="304800"/>
            <a:ext cx="7086600" cy="6097473"/>
          </a:xfrm>
          <a:prstGeom prst="rect">
            <a:avLst/>
          </a:prstGeom>
          <a:ln>
            <a:noFill/>
          </a:ln>
          <a:effectLst>
            <a:softEdge rad="112500"/>
          </a:effectLst>
        </p:spPr>
      </p:pic>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5660136"/>
          </a:xfrm>
        </p:spPr>
        <p:txBody>
          <a:bodyPr/>
          <a:lstStyle/>
          <a:p>
            <a:pPr algn="r" rtl="1"/>
            <a:r>
              <a:rPr lang="fa-IR" sz="2200" dirty="0" smtClean="0">
                <a:cs typeface="Aban Bold" pitchFamily="2" charset="-78"/>
              </a:rPr>
              <a:t>مطالعات اسناد </a:t>
            </a:r>
            <a:r>
              <a:rPr lang="fa-IR" sz="2200" dirty="0" err="1" smtClean="0">
                <a:cs typeface="Aban Bold" pitchFamily="2" charset="-78"/>
              </a:rPr>
              <a:t>تاريخي</a:t>
            </a:r>
            <a:r>
              <a:rPr lang="fa-IR" sz="2200" dirty="0" smtClean="0">
                <a:cs typeface="Aban Bold" pitchFamily="2" charset="-78"/>
              </a:rPr>
              <a:t> و نقشه‌هاي موجود (1312 ه.ش) نشان مي‌دهد </a:t>
            </a:r>
            <a:r>
              <a:rPr lang="fa-IR" sz="2200" dirty="0" err="1" smtClean="0">
                <a:cs typeface="Aban Bold" pitchFamily="2" charset="-78"/>
              </a:rPr>
              <a:t>كه</a:t>
            </a:r>
            <a:r>
              <a:rPr lang="fa-IR" sz="2200" dirty="0" smtClean="0">
                <a:cs typeface="Aban Bold" pitchFamily="2" charset="-78"/>
              </a:rPr>
              <a:t> محدوده بازار و مسجد جامع از </a:t>
            </a:r>
            <a:r>
              <a:rPr lang="fa-IR" sz="2200" dirty="0" err="1" smtClean="0">
                <a:cs typeface="Aban Bold" pitchFamily="2" charset="-78"/>
              </a:rPr>
              <a:t>قديمترين</a:t>
            </a:r>
            <a:r>
              <a:rPr lang="fa-IR" sz="2200" dirty="0" smtClean="0">
                <a:cs typeface="Aban Bold" pitchFamily="2" charset="-78"/>
              </a:rPr>
              <a:t> </a:t>
            </a:r>
            <a:r>
              <a:rPr lang="fa-IR" sz="2200" dirty="0" err="1" smtClean="0">
                <a:cs typeface="Aban Bold" pitchFamily="2" charset="-78"/>
              </a:rPr>
              <a:t>بخشهاي</a:t>
            </a:r>
            <a:r>
              <a:rPr lang="fa-IR" sz="2200" dirty="0" smtClean="0">
                <a:cs typeface="Aban Bold" pitchFamily="2" charset="-78"/>
              </a:rPr>
              <a:t> شهر مي‌باشد. </a:t>
            </a:r>
            <a:r>
              <a:rPr lang="fa-IR" sz="2200" dirty="0" err="1" smtClean="0">
                <a:cs typeface="Aban Bold" pitchFamily="2" charset="-78"/>
              </a:rPr>
              <a:t>اشيا</a:t>
            </a:r>
            <a:r>
              <a:rPr lang="fa-IR" sz="2200" dirty="0" smtClean="0">
                <a:cs typeface="Aban Bold" pitchFamily="2" charset="-78"/>
              </a:rPr>
              <a:t> بدست آمده از لايه‌هاي </a:t>
            </a:r>
            <a:r>
              <a:rPr lang="fa-IR" sz="2200" dirty="0" err="1" smtClean="0">
                <a:cs typeface="Aban Bold" pitchFamily="2" charset="-78"/>
              </a:rPr>
              <a:t>تاريخي</a:t>
            </a:r>
            <a:r>
              <a:rPr lang="fa-IR" sz="2200" dirty="0" smtClean="0">
                <a:cs typeface="Aban Bold" pitchFamily="2" charset="-78"/>
              </a:rPr>
              <a:t> در موقع </a:t>
            </a:r>
            <a:r>
              <a:rPr lang="fa-IR" sz="2200" dirty="0" err="1" smtClean="0">
                <a:cs typeface="Aban Bold" pitchFamily="2" charset="-78"/>
              </a:rPr>
              <a:t>حفاري</a:t>
            </a:r>
            <a:r>
              <a:rPr lang="fa-IR" sz="2200" dirty="0" smtClean="0">
                <a:cs typeface="Aban Bold" pitchFamily="2" charset="-78"/>
              </a:rPr>
              <a:t>  محل پناهگاه، وجود قنات قديمي ‌در دل بازار و </a:t>
            </a:r>
            <a:r>
              <a:rPr lang="fa-IR" sz="2200" dirty="0" err="1" smtClean="0">
                <a:cs typeface="Aban Bold" pitchFamily="2" charset="-78"/>
              </a:rPr>
              <a:t>همچنين</a:t>
            </a:r>
            <a:r>
              <a:rPr lang="fa-IR" sz="2200" dirty="0" smtClean="0">
                <a:cs typeface="Aban Bold" pitchFamily="2" charset="-78"/>
              </a:rPr>
              <a:t> احاطه شدن بازار با </a:t>
            </a:r>
            <a:r>
              <a:rPr lang="fa-IR" sz="2200" dirty="0" err="1" smtClean="0">
                <a:cs typeface="Aban Bold" pitchFamily="2" charset="-78"/>
              </a:rPr>
              <a:t>بناهاي</a:t>
            </a:r>
            <a:r>
              <a:rPr lang="fa-IR" sz="2200" dirty="0" smtClean="0">
                <a:cs typeface="Aban Bold" pitchFamily="2" charset="-78"/>
              </a:rPr>
              <a:t> </a:t>
            </a:r>
            <a:r>
              <a:rPr lang="fa-IR" sz="2200" dirty="0" err="1" smtClean="0">
                <a:cs typeface="Aban Bold" pitchFamily="2" charset="-78"/>
              </a:rPr>
              <a:t>مذهبي</a:t>
            </a:r>
            <a:r>
              <a:rPr lang="fa-IR" sz="2200" dirty="0" smtClean="0">
                <a:cs typeface="Aban Bold" pitchFamily="2" charset="-78"/>
              </a:rPr>
              <a:t> از </a:t>
            </a:r>
            <a:r>
              <a:rPr lang="fa-IR" sz="2200" dirty="0" err="1" smtClean="0">
                <a:cs typeface="Aban Bold" pitchFamily="2" charset="-78"/>
              </a:rPr>
              <a:t>قبيل</a:t>
            </a:r>
            <a:r>
              <a:rPr lang="fa-IR" sz="2200" dirty="0" smtClean="0">
                <a:cs typeface="Aban Bold" pitchFamily="2" charset="-78"/>
              </a:rPr>
              <a:t> مسجد، </a:t>
            </a:r>
            <a:r>
              <a:rPr lang="fa-IR" sz="2200" dirty="0" err="1" smtClean="0">
                <a:cs typeface="Aban Bold" pitchFamily="2" charset="-78"/>
              </a:rPr>
              <a:t>كليسا</a:t>
            </a:r>
            <a:r>
              <a:rPr lang="fa-IR" sz="2200" dirty="0" smtClean="0">
                <a:cs typeface="Aban Bold" pitchFamily="2" charset="-78"/>
              </a:rPr>
              <a:t>، </a:t>
            </a:r>
            <a:r>
              <a:rPr lang="fa-IR" sz="2200" dirty="0" err="1" smtClean="0">
                <a:cs typeface="Aban Bold" pitchFamily="2" charset="-78"/>
              </a:rPr>
              <a:t>كنيسه</a:t>
            </a:r>
            <a:r>
              <a:rPr lang="fa-IR" sz="2200" dirty="0" smtClean="0">
                <a:cs typeface="Aban Bold" pitchFamily="2" charset="-78"/>
              </a:rPr>
              <a:t> و طبق </a:t>
            </a:r>
            <a:r>
              <a:rPr lang="fa-IR" sz="2200" dirty="0" err="1" smtClean="0">
                <a:cs typeface="Aban Bold" pitchFamily="2" charset="-78"/>
              </a:rPr>
              <a:t>روايات</a:t>
            </a:r>
            <a:r>
              <a:rPr lang="fa-IR" sz="2200" dirty="0" smtClean="0">
                <a:cs typeface="Aban Bold" pitchFamily="2" charset="-78"/>
              </a:rPr>
              <a:t> متعدد درباره </a:t>
            </a:r>
            <a:r>
              <a:rPr lang="fa-IR" sz="2200" dirty="0" err="1" smtClean="0">
                <a:cs typeface="Aban Bold" pitchFamily="2" charset="-78"/>
              </a:rPr>
              <a:t>آتشكده</a:t>
            </a:r>
            <a:r>
              <a:rPr lang="fa-IR" sz="2200" dirty="0" smtClean="0">
                <a:cs typeface="Aban Bold" pitchFamily="2" charset="-78"/>
              </a:rPr>
              <a:t>، </a:t>
            </a:r>
            <a:r>
              <a:rPr lang="fa-IR" sz="2200" dirty="0" err="1" smtClean="0">
                <a:cs typeface="Aban Bold" pitchFamily="2" charset="-78"/>
              </a:rPr>
              <a:t>شاهدي</a:t>
            </a:r>
            <a:r>
              <a:rPr lang="fa-IR" sz="2200" dirty="0" smtClean="0">
                <a:cs typeface="Aban Bold" pitchFamily="2" charset="-78"/>
              </a:rPr>
              <a:t> بر </a:t>
            </a:r>
            <a:r>
              <a:rPr lang="fa-IR" sz="2200" dirty="0" err="1" smtClean="0">
                <a:cs typeface="Aban Bold" pitchFamily="2" charset="-78"/>
              </a:rPr>
              <a:t>اين</a:t>
            </a:r>
            <a:r>
              <a:rPr lang="fa-IR" sz="2200" dirty="0" smtClean="0">
                <a:cs typeface="Aban Bold" pitchFamily="2" charset="-78"/>
              </a:rPr>
              <a:t> </a:t>
            </a:r>
            <a:r>
              <a:rPr lang="fa-IR" sz="2200" dirty="0" err="1" smtClean="0">
                <a:cs typeface="Aban Bold" pitchFamily="2" charset="-78"/>
              </a:rPr>
              <a:t>ادعاست</a:t>
            </a:r>
            <a:r>
              <a:rPr lang="fa-IR" sz="2200" dirty="0" smtClean="0">
                <a:cs typeface="Aban Bold" pitchFamily="2" charset="-78"/>
              </a:rPr>
              <a:t>.</a:t>
            </a:r>
            <a:r>
              <a:rPr lang="en-GB" sz="2200" dirty="0" smtClean="0">
                <a:cs typeface="Aban Bold" pitchFamily="2" charset="-78"/>
              </a:rPr>
              <a:t/>
            </a:r>
            <a:br>
              <a:rPr lang="en-GB" sz="2200" dirty="0" smtClean="0">
                <a:cs typeface="Aban Bold" pitchFamily="2" charset="-78"/>
              </a:rPr>
            </a:br>
            <a:r>
              <a:rPr lang="fa-IR" sz="2200" dirty="0" err="1" smtClean="0">
                <a:cs typeface="Aban Bold" pitchFamily="2" charset="-78"/>
              </a:rPr>
              <a:t>مهمترين</a:t>
            </a:r>
            <a:r>
              <a:rPr lang="fa-IR" sz="2200" dirty="0" smtClean="0">
                <a:cs typeface="Aban Bold" pitchFamily="2" charset="-78"/>
              </a:rPr>
              <a:t> آثار </a:t>
            </a:r>
            <a:r>
              <a:rPr lang="fa-IR" sz="2200" dirty="0" err="1" smtClean="0">
                <a:cs typeface="Aban Bold" pitchFamily="2" charset="-78"/>
              </a:rPr>
              <a:t>باقي</a:t>
            </a:r>
            <a:r>
              <a:rPr lang="fa-IR" sz="2200" dirty="0" smtClean="0">
                <a:cs typeface="Aban Bold" pitchFamily="2" charset="-78"/>
              </a:rPr>
              <a:t> مانده دوره‌هاي </a:t>
            </a:r>
            <a:r>
              <a:rPr lang="fa-IR" sz="2200" dirty="0" err="1" smtClean="0">
                <a:cs typeface="Aban Bold" pitchFamily="2" charset="-78"/>
              </a:rPr>
              <a:t>تاريخي</a:t>
            </a:r>
            <a:r>
              <a:rPr lang="fa-IR" sz="2200" dirty="0" smtClean="0">
                <a:cs typeface="Aban Bold" pitchFamily="2" charset="-78"/>
              </a:rPr>
              <a:t> در محدوده قديمي ‌شهر، مسجد جامع، مقبره سه گنبد و </a:t>
            </a:r>
            <a:r>
              <a:rPr lang="fa-IR" sz="2200" dirty="0" err="1" smtClean="0">
                <a:cs typeface="Aban Bold" pitchFamily="2" charset="-78"/>
              </a:rPr>
              <a:t>بخشهايي</a:t>
            </a:r>
            <a:r>
              <a:rPr lang="fa-IR" sz="2200" dirty="0" smtClean="0">
                <a:cs typeface="Aban Bold" pitchFamily="2" charset="-78"/>
              </a:rPr>
              <a:t> از بازار نمونه‌هايي از آثار </a:t>
            </a:r>
            <a:r>
              <a:rPr lang="fa-IR" sz="2200" dirty="0" err="1" smtClean="0">
                <a:cs typeface="Aban Bold" pitchFamily="2" charset="-78"/>
              </a:rPr>
              <a:t>قرنهاي</a:t>
            </a:r>
            <a:r>
              <a:rPr lang="fa-IR" sz="2200" dirty="0" smtClean="0">
                <a:cs typeface="Aban Bold" pitchFamily="2" charset="-78"/>
              </a:rPr>
              <a:t> چهار و تا شش ه. ق مي‌باشند. </a:t>
            </a:r>
            <a:r>
              <a:rPr lang="fa-IR" sz="2200" dirty="0" err="1" smtClean="0">
                <a:cs typeface="Aban Bold" pitchFamily="2" charset="-78"/>
              </a:rPr>
              <a:t>چنين</a:t>
            </a:r>
            <a:r>
              <a:rPr lang="fa-IR" sz="2200" dirty="0" smtClean="0">
                <a:cs typeface="Aban Bold" pitchFamily="2" charset="-78"/>
              </a:rPr>
              <a:t> عنصر‌هاي </a:t>
            </a:r>
            <a:r>
              <a:rPr lang="fa-IR" sz="2200" dirty="0" err="1" smtClean="0">
                <a:cs typeface="Aban Bold" pitchFamily="2" charset="-78"/>
              </a:rPr>
              <a:t>اصلي</a:t>
            </a:r>
            <a:r>
              <a:rPr lang="fa-IR" sz="2200" dirty="0" smtClean="0">
                <a:cs typeface="Aban Bold" pitchFamily="2" charset="-78"/>
              </a:rPr>
              <a:t> شهر (مسجد جامع و بازار) </a:t>
            </a:r>
            <a:r>
              <a:rPr lang="fa-IR" sz="2200" dirty="0" err="1" smtClean="0">
                <a:cs typeface="Aban Bold" pitchFamily="2" charset="-78"/>
              </a:rPr>
              <a:t>تاثير</a:t>
            </a:r>
            <a:r>
              <a:rPr lang="fa-IR" sz="2200" dirty="0" smtClean="0">
                <a:cs typeface="Aban Bold" pitchFamily="2" charset="-78"/>
              </a:rPr>
              <a:t> زيادي بر نحوه گسترش شهر </a:t>
            </a:r>
            <a:r>
              <a:rPr lang="fa-IR" sz="2200" dirty="0" err="1" smtClean="0">
                <a:cs typeface="Aban Bold" pitchFamily="2" charset="-78"/>
              </a:rPr>
              <a:t>مركز</a:t>
            </a:r>
            <a:r>
              <a:rPr lang="fa-IR" sz="2200" dirty="0" smtClean="0">
                <a:cs typeface="Aban Bold" pitchFamily="2" charset="-78"/>
              </a:rPr>
              <a:t> محلات و </a:t>
            </a:r>
            <a:r>
              <a:rPr lang="fa-IR" sz="2200" dirty="0" err="1" smtClean="0">
                <a:cs typeface="Aban Bold" pitchFamily="2" charset="-78"/>
              </a:rPr>
              <a:t>مسيرهاي</a:t>
            </a:r>
            <a:r>
              <a:rPr lang="fa-IR" sz="2200" dirty="0" smtClean="0">
                <a:cs typeface="Aban Bold" pitchFamily="2" charset="-78"/>
              </a:rPr>
              <a:t> </a:t>
            </a:r>
            <a:r>
              <a:rPr lang="fa-IR" sz="2200" dirty="0" err="1" smtClean="0">
                <a:cs typeface="Aban Bold" pitchFamily="2" charset="-78"/>
              </a:rPr>
              <a:t>دسترسي</a:t>
            </a:r>
            <a:r>
              <a:rPr lang="fa-IR" sz="2200" dirty="0" smtClean="0">
                <a:cs typeface="Aban Bold" pitchFamily="2" charset="-78"/>
              </a:rPr>
              <a:t> داشته و دوره‌هاي مختلف </a:t>
            </a:r>
            <a:r>
              <a:rPr lang="fa-IR" sz="2200" dirty="0" err="1" smtClean="0">
                <a:cs typeface="Aban Bold" pitchFamily="2" charset="-78"/>
              </a:rPr>
              <a:t>سعي</a:t>
            </a:r>
            <a:r>
              <a:rPr lang="fa-IR" sz="2200" dirty="0" smtClean="0">
                <a:cs typeface="Aban Bold" pitchFamily="2" charset="-78"/>
              </a:rPr>
              <a:t> بر </a:t>
            </a:r>
            <a:r>
              <a:rPr lang="fa-IR" sz="2200" dirty="0" err="1" smtClean="0">
                <a:cs typeface="Aban Bold" pitchFamily="2" charset="-78"/>
              </a:rPr>
              <a:t>نگهداري</a:t>
            </a:r>
            <a:r>
              <a:rPr lang="fa-IR" sz="2200" dirty="0" smtClean="0">
                <a:cs typeface="Aban Bold" pitchFamily="2" charset="-78"/>
              </a:rPr>
              <a:t> و </a:t>
            </a:r>
            <a:r>
              <a:rPr lang="fa-IR" sz="2200" dirty="0" err="1" smtClean="0">
                <a:cs typeface="Aban Bold" pitchFamily="2" charset="-78"/>
              </a:rPr>
              <a:t>تكميل</a:t>
            </a:r>
            <a:r>
              <a:rPr lang="fa-IR" sz="2200" dirty="0" smtClean="0">
                <a:cs typeface="Aban Bold" pitchFamily="2" charset="-78"/>
              </a:rPr>
              <a:t> </a:t>
            </a:r>
            <a:r>
              <a:rPr lang="fa-IR" sz="2200" dirty="0" err="1" smtClean="0">
                <a:cs typeface="Aban Bold" pitchFamily="2" charset="-78"/>
              </a:rPr>
              <a:t>امكانات</a:t>
            </a:r>
            <a:r>
              <a:rPr lang="fa-IR" sz="2200" dirty="0" smtClean="0">
                <a:cs typeface="Aban Bold" pitchFamily="2" charset="-78"/>
              </a:rPr>
              <a:t> </a:t>
            </a:r>
            <a:r>
              <a:rPr lang="fa-IR" sz="2200" dirty="0" err="1" smtClean="0">
                <a:cs typeface="Aban Bold" pitchFamily="2" charset="-78"/>
              </a:rPr>
              <a:t>رفاهي</a:t>
            </a:r>
            <a:r>
              <a:rPr lang="fa-IR" sz="2200" dirty="0" smtClean="0">
                <a:cs typeface="Aban Bold" pitchFamily="2" charset="-78"/>
              </a:rPr>
              <a:t> و حفظ و </a:t>
            </a:r>
            <a:r>
              <a:rPr lang="fa-IR" sz="2200" dirty="0" err="1" smtClean="0">
                <a:cs typeface="Aban Bold" pitchFamily="2" charset="-78"/>
              </a:rPr>
              <a:t>ارزشهاي</a:t>
            </a:r>
            <a:r>
              <a:rPr lang="fa-IR" sz="2200" dirty="0" smtClean="0">
                <a:cs typeface="Aban Bold" pitchFamily="2" charset="-78"/>
              </a:rPr>
              <a:t> </a:t>
            </a:r>
            <a:r>
              <a:rPr lang="fa-IR" sz="2200" dirty="0" err="1" smtClean="0">
                <a:cs typeface="Aban Bold" pitchFamily="2" charset="-78"/>
              </a:rPr>
              <a:t>زيبايي</a:t>
            </a:r>
            <a:r>
              <a:rPr lang="fa-IR" sz="2200" dirty="0" smtClean="0">
                <a:cs typeface="Aban Bold" pitchFamily="2" charset="-78"/>
              </a:rPr>
              <a:t> (همانند محراب دوره </a:t>
            </a:r>
            <a:r>
              <a:rPr lang="fa-IR" sz="2200" dirty="0" err="1" smtClean="0">
                <a:cs typeface="Aban Bold" pitchFamily="2" charset="-78"/>
              </a:rPr>
              <a:t>ايلخان</a:t>
            </a:r>
            <a:r>
              <a:rPr lang="fa-IR" sz="2200" dirty="0" smtClean="0">
                <a:cs typeface="Aban Bold" pitchFamily="2" charset="-78"/>
              </a:rPr>
              <a:t> مسجد جامع) را داشته‌اند. </a:t>
            </a:r>
            <a:r>
              <a:rPr lang="fa-IR" sz="2200" dirty="0" err="1" smtClean="0">
                <a:cs typeface="Aban Bold" pitchFamily="2" charset="-78"/>
              </a:rPr>
              <a:t>اين</a:t>
            </a:r>
            <a:r>
              <a:rPr lang="fa-IR" sz="2200" dirty="0" smtClean="0">
                <a:cs typeface="Aban Bold" pitchFamily="2" charset="-78"/>
              </a:rPr>
              <a:t> تحولات در دوره </a:t>
            </a:r>
            <a:r>
              <a:rPr lang="fa-IR" sz="2200" dirty="0" err="1" smtClean="0">
                <a:cs typeface="Aban Bold" pitchFamily="2" charset="-78"/>
              </a:rPr>
              <a:t>صفويه</a:t>
            </a:r>
            <a:r>
              <a:rPr lang="fa-IR" sz="2200" dirty="0" smtClean="0">
                <a:cs typeface="Aban Bold" pitchFamily="2" charset="-78"/>
              </a:rPr>
              <a:t> و </a:t>
            </a:r>
            <a:r>
              <a:rPr lang="fa-IR" sz="2200" dirty="0" err="1" smtClean="0">
                <a:cs typeface="Aban Bold" pitchFamily="2" charset="-78"/>
              </a:rPr>
              <a:t>زنديه</a:t>
            </a:r>
            <a:r>
              <a:rPr lang="fa-IR" sz="2200" dirty="0" smtClean="0">
                <a:cs typeface="Aban Bold" pitchFamily="2" charset="-78"/>
              </a:rPr>
              <a:t> </a:t>
            </a:r>
            <a:r>
              <a:rPr lang="fa-IR" sz="2200" dirty="0" err="1" smtClean="0">
                <a:cs typeface="Aban Bold" pitchFamily="2" charset="-78"/>
              </a:rPr>
              <a:t>نيز</a:t>
            </a:r>
            <a:r>
              <a:rPr lang="fa-IR" sz="2200" dirty="0" smtClean="0">
                <a:cs typeface="Aban Bold" pitchFamily="2" charset="-78"/>
              </a:rPr>
              <a:t> ادامه داشته است. حمام بجا مانده از دوران </a:t>
            </a:r>
            <a:r>
              <a:rPr lang="fa-IR" sz="2200" dirty="0" err="1" smtClean="0">
                <a:cs typeface="Aban Bold" pitchFamily="2" charset="-78"/>
              </a:rPr>
              <a:t>صفويه</a:t>
            </a:r>
            <a:r>
              <a:rPr lang="fa-IR" sz="2200" dirty="0" smtClean="0">
                <a:cs typeface="Aban Bold" pitchFamily="2" charset="-78"/>
              </a:rPr>
              <a:t> و </a:t>
            </a:r>
            <a:r>
              <a:rPr lang="fa-IR" sz="2200" dirty="0" err="1" smtClean="0">
                <a:cs typeface="Aban Bold" pitchFamily="2" charset="-78"/>
              </a:rPr>
              <a:t>بخشي</a:t>
            </a:r>
            <a:r>
              <a:rPr lang="fa-IR" sz="2200" dirty="0" smtClean="0">
                <a:cs typeface="Aban Bold" pitchFamily="2" charset="-78"/>
              </a:rPr>
              <a:t> از بازار، خاطرات </a:t>
            </a:r>
            <a:r>
              <a:rPr lang="fa-IR" sz="2200" dirty="0" err="1" smtClean="0">
                <a:cs typeface="Aban Bold" pitchFamily="2" charset="-78"/>
              </a:rPr>
              <a:t>زنديه</a:t>
            </a:r>
            <a:r>
              <a:rPr lang="fa-IR" sz="2200" dirty="0" smtClean="0">
                <a:cs typeface="Aban Bold" pitchFamily="2" charset="-78"/>
              </a:rPr>
              <a:t> را </a:t>
            </a:r>
            <a:r>
              <a:rPr lang="fa-IR" sz="2200" dirty="0" err="1" smtClean="0">
                <a:cs typeface="Aban Bold" pitchFamily="2" charset="-78"/>
              </a:rPr>
              <a:t>ياد</a:t>
            </a:r>
            <a:r>
              <a:rPr lang="fa-IR" sz="2200" dirty="0" smtClean="0">
                <a:cs typeface="Aban Bold" pitchFamily="2" charset="-78"/>
              </a:rPr>
              <a:t> آور مي‌شوند و </a:t>
            </a:r>
            <a:r>
              <a:rPr lang="fa-IR" sz="2200" dirty="0" err="1" smtClean="0">
                <a:cs typeface="Aban Bold" pitchFamily="2" charset="-78"/>
              </a:rPr>
              <a:t>ديگر</a:t>
            </a:r>
            <a:r>
              <a:rPr lang="fa-IR" sz="2200" dirty="0" smtClean="0">
                <a:cs typeface="Aban Bold" pitchFamily="2" charset="-78"/>
              </a:rPr>
              <a:t> </a:t>
            </a:r>
            <a:r>
              <a:rPr lang="fa-IR" sz="2200" dirty="0" err="1" smtClean="0">
                <a:cs typeface="Aban Bold" pitchFamily="2" charset="-78"/>
              </a:rPr>
              <a:t>بخشهاي</a:t>
            </a:r>
            <a:r>
              <a:rPr lang="fa-IR" sz="2200" dirty="0" smtClean="0">
                <a:cs typeface="Aban Bold" pitchFamily="2" charset="-78"/>
              </a:rPr>
              <a:t> بازار نشان از توسعه آن در دوره </a:t>
            </a:r>
            <a:r>
              <a:rPr lang="fa-IR" sz="2200" dirty="0" err="1" smtClean="0">
                <a:cs typeface="Aban Bold" pitchFamily="2" charset="-78"/>
              </a:rPr>
              <a:t>قاجاريه</a:t>
            </a:r>
            <a:r>
              <a:rPr lang="fa-IR" sz="2200" dirty="0" smtClean="0">
                <a:cs typeface="Aban Bold" pitchFamily="2" charset="-78"/>
              </a:rPr>
              <a:t> است.</a:t>
            </a:r>
            <a:r>
              <a:rPr lang="en-GB" sz="2200" dirty="0" smtClean="0">
                <a:cs typeface="Aban Bold" pitchFamily="2" charset="-78"/>
              </a:rPr>
              <a:t/>
            </a:r>
            <a:br>
              <a:rPr lang="en-GB" sz="2200" dirty="0" smtClean="0">
                <a:cs typeface="Aban Bold" pitchFamily="2" charset="-78"/>
              </a:rPr>
            </a:br>
            <a:r>
              <a:rPr lang="fa-IR" sz="2200" dirty="0" smtClean="0">
                <a:cs typeface="Aban Bold" pitchFamily="2" charset="-78"/>
              </a:rPr>
              <a:t>در دوره </a:t>
            </a:r>
            <a:r>
              <a:rPr lang="fa-IR" sz="2200" dirty="0" err="1" smtClean="0">
                <a:cs typeface="Aban Bold" pitchFamily="2" charset="-78"/>
              </a:rPr>
              <a:t>پهلوي</a:t>
            </a:r>
            <a:r>
              <a:rPr lang="fa-IR" sz="2200" dirty="0" smtClean="0">
                <a:cs typeface="Aban Bold" pitchFamily="2" charset="-78"/>
              </a:rPr>
              <a:t> با </a:t>
            </a:r>
            <a:r>
              <a:rPr lang="fa-IR" sz="2200" dirty="0" err="1" smtClean="0">
                <a:cs typeface="Aban Bold" pitchFamily="2" charset="-78"/>
              </a:rPr>
              <a:t>تاثير</a:t>
            </a:r>
            <a:r>
              <a:rPr lang="fa-IR" sz="2200" dirty="0" smtClean="0">
                <a:cs typeface="Aban Bold" pitchFamily="2" charset="-78"/>
              </a:rPr>
              <a:t> </a:t>
            </a:r>
            <a:r>
              <a:rPr lang="fa-IR" sz="2200" dirty="0" err="1" smtClean="0">
                <a:cs typeface="Aban Bold" pitchFamily="2" charset="-78"/>
              </a:rPr>
              <a:t>مدرنيسم</a:t>
            </a:r>
            <a:r>
              <a:rPr lang="fa-IR" sz="2200" dirty="0" smtClean="0">
                <a:cs typeface="Aban Bold" pitchFamily="2" charset="-78"/>
              </a:rPr>
              <a:t> </a:t>
            </a:r>
            <a:r>
              <a:rPr lang="fa-IR" sz="2200" dirty="0" err="1" smtClean="0">
                <a:cs typeface="Aban Bold" pitchFamily="2" charset="-78"/>
              </a:rPr>
              <a:t>اروپايي</a:t>
            </a:r>
            <a:r>
              <a:rPr lang="fa-IR" sz="2200" dirty="0" smtClean="0">
                <a:cs typeface="Aban Bold" pitchFamily="2" charset="-78"/>
              </a:rPr>
              <a:t> نظام محله </a:t>
            </a:r>
            <a:r>
              <a:rPr lang="fa-IR" sz="2200" dirty="0" err="1" smtClean="0">
                <a:cs typeface="Aban Bold" pitchFamily="2" charset="-78"/>
              </a:rPr>
              <a:t>بندي</a:t>
            </a:r>
            <a:r>
              <a:rPr lang="fa-IR" sz="2200" dirty="0" smtClean="0">
                <a:cs typeface="Aban Bold" pitchFamily="2" charset="-78"/>
              </a:rPr>
              <a:t> (</a:t>
            </a:r>
            <a:r>
              <a:rPr lang="fa-IR" sz="2200" dirty="0" err="1" smtClean="0">
                <a:cs typeface="Aban Bold" pitchFamily="2" charset="-78"/>
              </a:rPr>
              <a:t>مركز</a:t>
            </a:r>
            <a:r>
              <a:rPr lang="fa-IR" sz="2200" dirty="0" smtClean="0">
                <a:cs typeface="Aban Bold" pitchFamily="2" charset="-78"/>
              </a:rPr>
              <a:t> محله) شهر در هم </a:t>
            </a:r>
            <a:r>
              <a:rPr lang="fa-IR" sz="2200" dirty="0" err="1" smtClean="0">
                <a:cs typeface="Aban Bold" pitchFamily="2" charset="-78"/>
              </a:rPr>
              <a:t>ريخت</a:t>
            </a:r>
            <a:r>
              <a:rPr lang="fa-IR" sz="2200" dirty="0" smtClean="0">
                <a:cs typeface="Aban Bold" pitchFamily="2" charset="-78"/>
              </a:rPr>
              <a:t> و </a:t>
            </a:r>
            <a:r>
              <a:rPr lang="fa-IR" sz="2200" dirty="0" err="1" smtClean="0">
                <a:cs typeface="Aban Bold" pitchFamily="2" charset="-78"/>
              </a:rPr>
              <a:t>سيستم</a:t>
            </a:r>
            <a:r>
              <a:rPr lang="fa-IR" sz="2200" dirty="0" smtClean="0">
                <a:cs typeface="Aban Bold" pitchFamily="2" charset="-78"/>
              </a:rPr>
              <a:t> </a:t>
            </a:r>
            <a:r>
              <a:rPr lang="fa-IR" sz="2200" dirty="0" err="1" smtClean="0">
                <a:cs typeface="Aban Bold" pitchFamily="2" charset="-78"/>
              </a:rPr>
              <a:t>متمركز</a:t>
            </a:r>
            <a:r>
              <a:rPr lang="fa-IR" sz="2200" dirty="0" smtClean="0">
                <a:cs typeface="Aban Bold" pitchFamily="2" charset="-78"/>
              </a:rPr>
              <a:t> و منظم </a:t>
            </a:r>
            <a:r>
              <a:rPr lang="fa-IR" sz="2200" dirty="0" err="1" smtClean="0">
                <a:cs typeface="Aban Bold" pitchFamily="2" charset="-78"/>
              </a:rPr>
              <a:t>اداري</a:t>
            </a:r>
            <a:r>
              <a:rPr lang="fa-IR" sz="2200" dirty="0" smtClean="0">
                <a:cs typeface="Aban Bold" pitchFamily="2" charset="-78"/>
              </a:rPr>
              <a:t> </a:t>
            </a:r>
            <a:r>
              <a:rPr lang="fa-IR" sz="2200" dirty="0" err="1" smtClean="0">
                <a:cs typeface="Aban Bold" pitchFamily="2" charset="-78"/>
              </a:rPr>
              <a:t>شكل</a:t>
            </a:r>
            <a:r>
              <a:rPr lang="fa-IR" sz="2200" dirty="0" smtClean="0">
                <a:cs typeface="Aban Bold" pitchFamily="2" charset="-78"/>
              </a:rPr>
              <a:t> گرفت. با توسعه شهرها </a:t>
            </a:r>
            <a:r>
              <a:rPr lang="fa-IR" sz="2200" dirty="0" err="1" smtClean="0">
                <a:cs typeface="Aban Bold" pitchFamily="2" charset="-78"/>
              </a:rPr>
              <a:t>حصارهاي</a:t>
            </a:r>
            <a:r>
              <a:rPr lang="fa-IR" sz="2200" dirty="0" smtClean="0">
                <a:cs typeface="Aban Bold" pitchFamily="2" charset="-78"/>
              </a:rPr>
              <a:t> </a:t>
            </a:r>
            <a:r>
              <a:rPr lang="fa-IR" sz="2200" dirty="0" err="1" smtClean="0">
                <a:cs typeface="Aban Bold" pitchFamily="2" charset="-78"/>
              </a:rPr>
              <a:t>بيروني</a:t>
            </a:r>
            <a:r>
              <a:rPr lang="fa-IR" sz="2200" dirty="0" smtClean="0">
                <a:cs typeface="Aban Bold" pitchFamily="2" charset="-78"/>
              </a:rPr>
              <a:t> شهر از </a:t>
            </a:r>
            <a:r>
              <a:rPr lang="fa-IR" sz="2200" dirty="0" err="1" smtClean="0">
                <a:cs typeface="Aban Bold" pitchFamily="2" charset="-78"/>
              </a:rPr>
              <a:t>بين</a:t>
            </a:r>
            <a:r>
              <a:rPr lang="fa-IR" sz="2200" dirty="0" smtClean="0">
                <a:cs typeface="Aban Bold" pitchFamily="2" charset="-78"/>
              </a:rPr>
              <a:t> رفت و با </a:t>
            </a:r>
            <a:r>
              <a:rPr lang="fa-IR" sz="2200" dirty="0" err="1" smtClean="0">
                <a:cs typeface="Aban Bold" pitchFamily="2" charset="-78"/>
              </a:rPr>
              <a:t>تغيير</a:t>
            </a:r>
            <a:r>
              <a:rPr lang="fa-IR" sz="2200" dirty="0" smtClean="0">
                <a:cs typeface="Aban Bold" pitchFamily="2" charset="-78"/>
              </a:rPr>
              <a:t> نظام و ساختار </a:t>
            </a:r>
            <a:r>
              <a:rPr lang="fa-IR" sz="2200" dirty="0" err="1" smtClean="0">
                <a:cs typeface="Aban Bold" pitchFamily="2" charset="-78"/>
              </a:rPr>
              <a:t>خانوادگي</a:t>
            </a:r>
            <a:r>
              <a:rPr lang="fa-IR" sz="2200" dirty="0" smtClean="0">
                <a:cs typeface="Aban Bold" pitchFamily="2" charset="-78"/>
              </a:rPr>
              <a:t> و با الهام </a:t>
            </a:r>
            <a:r>
              <a:rPr lang="fa-IR" sz="2200" dirty="0" err="1" smtClean="0">
                <a:cs typeface="Aban Bold" pitchFamily="2" charset="-78"/>
              </a:rPr>
              <a:t>گيري</a:t>
            </a:r>
            <a:r>
              <a:rPr lang="fa-IR" sz="2200" dirty="0" smtClean="0">
                <a:cs typeface="Aban Bold" pitchFamily="2" charset="-78"/>
              </a:rPr>
              <a:t> از </a:t>
            </a:r>
            <a:r>
              <a:rPr lang="fa-IR" sz="2200" dirty="0" err="1" smtClean="0">
                <a:cs typeface="Aban Bold" pitchFamily="2" charset="-78"/>
              </a:rPr>
              <a:t>معماري</a:t>
            </a:r>
            <a:r>
              <a:rPr lang="fa-IR" sz="2200" dirty="0" smtClean="0">
                <a:cs typeface="Aban Bold" pitchFamily="2" charset="-78"/>
              </a:rPr>
              <a:t> غرب، </a:t>
            </a:r>
            <a:r>
              <a:rPr lang="fa-IR" sz="2200" dirty="0" err="1" smtClean="0">
                <a:cs typeface="Aban Bold" pitchFamily="2" charset="-78"/>
              </a:rPr>
              <a:t>پيشرفت</a:t>
            </a:r>
            <a:r>
              <a:rPr lang="fa-IR" sz="2200" dirty="0" smtClean="0">
                <a:cs typeface="Aban Bold" pitchFamily="2" charset="-78"/>
              </a:rPr>
              <a:t> </a:t>
            </a:r>
            <a:r>
              <a:rPr lang="fa-IR" sz="2200" dirty="0" err="1" smtClean="0">
                <a:cs typeface="Aban Bold" pitchFamily="2" charset="-78"/>
              </a:rPr>
              <a:t>تكنولوژي</a:t>
            </a:r>
            <a:r>
              <a:rPr lang="fa-IR" sz="2200" dirty="0" smtClean="0">
                <a:cs typeface="Aban Bold" pitchFamily="2" charset="-78"/>
              </a:rPr>
              <a:t> و </a:t>
            </a:r>
            <a:r>
              <a:rPr lang="fa-IR" sz="2200" dirty="0" err="1" smtClean="0">
                <a:cs typeface="Aban Bold" pitchFamily="2" charset="-78"/>
              </a:rPr>
              <a:t>تغيير</a:t>
            </a:r>
            <a:r>
              <a:rPr lang="fa-IR" sz="2200" dirty="0" smtClean="0">
                <a:cs typeface="Aban Bold" pitchFamily="2" charset="-78"/>
              </a:rPr>
              <a:t> مواد </a:t>
            </a:r>
            <a:r>
              <a:rPr lang="fa-IR" sz="2200" dirty="0" err="1" smtClean="0">
                <a:cs typeface="Aban Bold" pitchFamily="2" charset="-78"/>
              </a:rPr>
              <a:t>مصرفي</a:t>
            </a:r>
            <a:r>
              <a:rPr lang="fa-IR" sz="2200" dirty="0" smtClean="0">
                <a:cs typeface="Aban Bold" pitchFamily="2" charset="-78"/>
              </a:rPr>
              <a:t> در ساختمان، روند دگر شدن </a:t>
            </a:r>
            <a:r>
              <a:rPr lang="fa-IR" sz="2200" dirty="0" err="1" smtClean="0">
                <a:cs typeface="Aban Bold" pitchFamily="2" charset="-78"/>
              </a:rPr>
              <a:t>شكل</a:t>
            </a:r>
            <a:r>
              <a:rPr lang="fa-IR" sz="2200" dirty="0" smtClean="0">
                <a:cs typeface="Aban Bold" pitchFamily="2" charset="-78"/>
              </a:rPr>
              <a:t> و ساختار </a:t>
            </a:r>
            <a:r>
              <a:rPr lang="fa-IR" sz="2200" dirty="0" err="1" smtClean="0">
                <a:cs typeface="Aban Bold" pitchFamily="2" charset="-78"/>
              </a:rPr>
              <a:t>شهري</a:t>
            </a:r>
            <a:r>
              <a:rPr lang="fa-IR" sz="2200" dirty="0" smtClean="0">
                <a:cs typeface="Aban Bold" pitchFamily="2" charset="-78"/>
              </a:rPr>
              <a:t> سرعت </a:t>
            </a:r>
            <a:r>
              <a:rPr lang="fa-IR" sz="2200" dirty="0" err="1" smtClean="0">
                <a:cs typeface="Aban Bold" pitchFamily="2" charset="-78"/>
              </a:rPr>
              <a:t>بيشتر</a:t>
            </a:r>
            <a:r>
              <a:rPr lang="fa-IR" sz="2200" dirty="0" smtClean="0">
                <a:cs typeface="Aban Bold" pitchFamily="2" charset="-78"/>
              </a:rPr>
              <a:t> گرفت.</a:t>
            </a:r>
            <a:endParaRPr lang="en-GB" sz="2200" dirty="0">
              <a:cs typeface="Aban Bold" pitchFamily="2" charset="-78"/>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38400"/>
            <a:ext cx="7772400" cy="914400"/>
          </a:xfrm>
        </p:spPr>
        <p:txBody>
          <a:bodyPr>
            <a:normAutofit fontScale="90000"/>
          </a:bodyPr>
          <a:lstStyle/>
          <a:p>
            <a:pPr algn="ctr"/>
            <a:r>
              <a:rPr lang="fa-IR" sz="8800" dirty="0" smtClean="0">
                <a:latin typeface="IranNastaliq" pitchFamily="18" charset="0"/>
                <a:cs typeface="IranNastaliq" pitchFamily="18" charset="0"/>
              </a:rPr>
              <a:t>شناخت مسجد</a:t>
            </a:r>
            <a:endParaRPr lang="en-GB" sz="8800" dirty="0">
              <a:latin typeface="IranNastaliq" pitchFamily="18" charset="0"/>
              <a:cs typeface="IranNastaliq" pitchFamily="18" charset="0"/>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52400"/>
            <a:ext cx="8305800" cy="6324600"/>
          </a:xfrm>
        </p:spPr>
        <p:txBody>
          <a:bodyPr>
            <a:normAutofit/>
          </a:bodyPr>
          <a:lstStyle/>
          <a:p>
            <a:pPr algn="r" rtl="1">
              <a:lnSpc>
                <a:spcPct val="100000"/>
              </a:lnSpc>
            </a:pPr>
            <a:r>
              <a:rPr lang="fa-IR" sz="3100" dirty="0" smtClean="0">
                <a:ln>
                  <a:solidFill>
                    <a:srgbClr val="FF0000"/>
                  </a:solidFill>
                </a:ln>
                <a:solidFill>
                  <a:srgbClr val="FF0000"/>
                </a:solidFill>
                <a:cs typeface="Aban Bold" pitchFamily="2" charset="-78"/>
              </a:rPr>
              <a:t>موقعيت مسجد در شهر قديم ارومیه</a:t>
            </a:r>
            <a:br>
              <a:rPr lang="fa-IR" sz="3100" dirty="0" smtClean="0">
                <a:ln>
                  <a:solidFill>
                    <a:srgbClr val="FF0000"/>
                  </a:solidFill>
                </a:ln>
                <a:solidFill>
                  <a:srgbClr val="FF0000"/>
                </a:solidFill>
                <a:cs typeface="Aban Bold" pitchFamily="2" charset="-78"/>
              </a:rPr>
            </a:b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 </a:t>
            </a:r>
            <a:r>
              <a:rPr lang="fa-IR" sz="2800" b="1" dirty="0" smtClean="0">
                <a:solidFill>
                  <a:schemeClr val="tx2">
                    <a:lumMod val="20000"/>
                    <a:lumOff val="80000"/>
                  </a:schemeClr>
                </a:solidFill>
                <a:cs typeface="Aban Bold" pitchFamily="2" charset="-78"/>
              </a:rPr>
              <a:t>مسجد جامع </a:t>
            </a:r>
            <a:r>
              <a:rPr lang="fa-IR" sz="2800" b="1" dirty="0" err="1" smtClean="0">
                <a:solidFill>
                  <a:schemeClr val="tx2">
                    <a:lumMod val="20000"/>
                    <a:lumOff val="80000"/>
                  </a:schemeClr>
                </a:solidFill>
                <a:cs typeface="Aban Bold" pitchFamily="2" charset="-78"/>
              </a:rPr>
              <a:t>اروميه</a:t>
            </a:r>
            <a:r>
              <a:rPr lang="fa-IR" sz="2800" b="1" dirty="0" smtClean="0">
                <a:solidFill>
                  <a:schemeClr val="tx2">
                    <a:lumMod val="20000"/>
                    <a:lumOff val="80000"/>
                  </a:schemeClr>
                </a:solidFill>
                <a:cs typeface="Aban Bold" pitchFamily="2" charset="-78"/>
              </a:rPr>
              <a:t> با سابقه و قدمت </a:t>
            </a:r>
            <a:r>
              <a:rPr lang="fa-IR" sz="2800" b="1" dirty="0" err="1" smtClean="0">
                <a:solidFill>
                  <a:schemeClr val="tx2">
                    <a:lumMod val="20000"/>
                    <a:lumOff val="80000"/>
                  </a:schemeClr>
                </a:solidFill>
                <a:cs typeface="Aban Bold" pitchFamily="2" charset="-78"/>
              </a:rPr>
              <a:t>ديرينش</a:t>
            </a:r>
            <a:r>
              <a:rPr lang="fa-IR" sz="2800" b="1" dirty="0" smtClean="0">
                <a:solidFill>
                  <a:schemeClr val="tx2">
                    <a:lumMod val="20000"/>
                    <a:lumOff val="80000"/>
                  </a:schemeClr>
                </a:solidFill>
                <a:cs typeface="Aban Bold" pitchFamily="2" charset="-78"/>
              </a:rPr>
              <a:t> در بافت قديمي‌ و هسته اوليه شهر در سمت  </a:t>
            </a:r>
            <a:r>
              <a:rPr lang="fa-IR" sz="2800" b="1" dirty="0" err="1" smtClean="0">
                <a:solidFill>
                  <a:schemeClr val="tx2">
                    <a:lumMod val="20000"/>
                    <a:lumOff val="80000"/>
                  </a:schemeClr>
                </a:solidFill>
                <a:cs typeface="Aban Bold" pitchFamily="2" charset="-78"/>
              </a:rPr>
              <a:t>شرقي</a:t>
            </a:r>
            <a:r>
              <a:rPr lang="fa-IR" sz="2800" b="1" dirty="0" smtClean="0">
                <a:solidFill>
                  <a:schemeClr val="tx2">
                    <a:lumMod val="20000"/>
                    <a:lumOff val="80000"/>
                  </a:schemeClr>
                </a:solidFill>
                <a:cs typeface="Aban Bold" pitchFamily="2" charset="-78"/>
              </a:rPr>
              <a:t> بازار احداث </a:t>
            </a:r>
            <a:r>
              <a:rPr lang="fa-IR" sz="2800" b="1" dirty="0" err="1" smtClean="0">
                <a:solidFill>
                  <a:schemeClr val="tx2">
                    <a:lumMod val="20000"/>
                    <a:lumOff val="80000"/>
                  </a:schemeClr>
                </a:solidFill>
                <a:cs typeface="Aban Bold" pitchFamily="2" charset="-78"/>
              </a:rPr>
              <a:t>گرديده</a:t>
            </a:r>
            <a:r>
              <a:rPr lang="fa-IR" sz="2800" b="1" dirty="0" smtClean="0">
                <a:solidFill>
                  <a:schemeClr val="tx2">
                    <a:lumMod val="20000"/>
                    <a:lumOff val="80000"/>
                  </a:schemeClr>
                </a:solidFill>
                <a:cs typeface="Aban Bold" pitchFamily="2" charset="-78"/>
              </a:rPr>
              <a:t> است. طبق نقشه‌هاي موجود، </a:t>
            </a:r>
            <a:r>
              <a:rPr lang="fa-IR" sz="2800" b="1" dirty="0" err="1" smtClean="0">
                <a:solidFill>
                  <a:schemeClr val="tx2">
                    <a:lumMod val="20000"/>
                    <a:lumOff val="80000"/>
                  </a:schemeClr>
                </a:solidFill>
                <a:cs typeface="Aban Bold" pitchFamily="2" charset="-78"/>
              </a:rPr>
              <a:t>نزديكترين</a:t>
            </a:r>
            <a:r>
              <a:rPr lang="fa-IR" sz="2800" b="1" dirty="0" smtClean="0">
                <a:solidFill>
                  <a:schemeClr val="tx2">
                    <a:lumMod val="20000"/>
                    <a:lumOff val="80000"/>
                  </a:schemeClr>
                </a:solidFill>
                <a:cs typeface="Aban Bold" pitchFamily="2" charset="-78"/>
              </a:rPr>
              <a:t> دروازه‌ها به مسجد </a:t>
            </a:r>
            <a:r>
              <a:rPr lang="fa-IR" sz="2800" b="1" dirty="0" err="1" smtClean="0">
                <a:solidFill>
                  <a:schemeClr val="tx2">
                    <a:lumMod val="20000"/>
                    <a:lumOff val="80000"/>
                  </a:schemeClr>
                </a:solidFill>
                <a:cs typeface="Aban Bold" pitchFamily="2" charset="-78"/>
              </a:rPr>
              <a:t>بازارباش</a:t>
            </a:r>
            <a:r>
              <a:rPr lang="fa-IR" sz="2800" b="1" dirty="0" smtClean="0">
                <a:solidFill>
                  <a:schemeClr val="tx2">
                    <a:lumMod val="20000"/>
                    <a:lumOff val="80000"/>
                  </a:schemeClr>
                </a:solidFill>
                <a:cs typeface="Aban Bold" pitchFamily="2" charset="-78"/>
              </a:rPr>
              <a:t> و هزاران بود </a:t>
            </a:r>
            <a:r>
              <a:rPr lang="fa-IR" sz="2800" b="1" dirty="0" err="1" smtClean="0">
                <a:solidFill>
                  <a:schemeClr val="tx2">
                    <a:lumMod val="20000"/>
                    <a:lumOff val="80000"/>
                  </a:schemeClr>
                </a:solidFill>
                <a:cs typeface="Aban Bold" pitchFamily="2" charset="-78"/>
              </a:rPr>
              <a:t>شكل</a:t>
            </a:r>
            <a:r>
              <a:rPr lang="fa-IR" sz="2800" b="1" dirty="0" smtClean="0">
                <a:solidFill>
                  <a:schemeClr val="tx2">
                    <a:lumMod val="20000"/>
                    <a:lumOff val="80000"/>
                  </a:schemeClr>
                </a:solidFill>
                <a:cs typeface="Aban Bold" pitchFamily="2" charset="-78"/>
              </a:rPr>
              <a:t> </a:t>
            </a:r>
            <a:r>
              <a:rPr lang="fa-IR" sz="2800" b="1" dirty="0" err="1" smtClean="0">
                <a:solidFill>
                  <a:schemeClr val="tx2">
                    <a:lumMod val="20000"/>
                    <a:lumOff val="80000"/>
                  </a:schemeClr>
                </a:solidFill>
                <a:cs typeface="Aban Bold" pitchFamily="2" charset="-78"/>
              </a:rPr>
              <a:t>گيري</a:t>
            </a:r>
            <a:r>
              <a:rPr lang="fa-IR" sz="2800" b="1" dirty="0" smtClean="0">
                <a:solidFill>
                  <a:schemeClr val="tx2">
                    <a:lumMod val="20000"/>
                    <a:lumOff val="80000"/>
                  </a:schemeClr>
                </a:solidFill>
                <a:cs typeface="Aban Bold" pitchFamily="2" charset="-78"/>
              </a:rPr>
              <a:t> مسجد در </a:t>
            </a:r>
            <a:r>
              <a:rPr lang="fa-IR" sz="2800" b="1" dirty="0" err="1" smtClean="0">
                <a:solidFill>
                  <a:schemeClr val="tx2">
                    <a:lumMod val="20000"/>
                    <a:lumOff val="80000"/>
                  </a:schemeClr>
                </a:solidFill>
                <a:cs typeface="Aban Bold" pitchFamily="2" charset="-78"/>
              </a:rPr>
              <a:t>كنار</a:t>
            </a:r>
            <a:r>
              <a:rPr lang="fa-IR" sz="2800" b="1" dirty="0" smtClean="0">
                <a:solidFill>
                  <a:schemeClr val="tx2">
                    <a:lumMod val="20000"/>
                    <a:lumOff val="80000"/>
                  </a:schemeClr>
                </a:solidFill>
                <a:cs typeface="Aban Bold" pitchFamily="2" charset="-78"/>
              </a:rPr>
              <a:t> بازار و در </a:t>
            </a:r>
            <a:r>
              <a:rPr lang="fa-IR" sz="2800" b="1" dirty="0" err="1" smtClean="0">
                <a:solidFill>
                  <a:schemeClr val="tx2">
                    <a:lumMod val="20000"/>
                    <a:lumOff val="80000"/>
                  </a:schemeClr>
                </a:solidFill>
                <a:cs typeface="Aban Bold" pitchFamily="2" charset="-78"/>
              </a:rPr>
              <a:t>كنار</a:t>
            </a:r>
            <a:r>
              <a:rPr lang="fa-IR" sz="2800" b="1" dirty="0" smtClean="0">
                <a:solidFill>
                  <a:schemeClr val="tx2">
                    <a:lumMod val="20000"/>
                    <a:lumOff val="80000"/>
                  </a:schemeClr>
                </a:solidFill>
                <a:cs typeface="Aban Bold" pitchFamily="2" charset="-78"/>
              </a:rPr>
              <a:t> مسير‌هاي </a:t>
            </a:r>
            <a:r>
              <a:rPr lang="fa-IR" sz="2800" b="1" dirty="0" err="1" smtClean="0">
                <a:solidFill>
                  <a:schemeClr val="tx2">
                    <a:lumMod val="20000"/>
                    <a:lumOff val="80000"/>
                  </a:schemeClr>
                </a:solidFill>
                <a:cs typeface="Aban Bold" pitchFamily="2" charset="-78"/>
              </a:rPr>
              <a:t>اصلي</a:t>
            </a:r>
            <a:r>
              <a:rPr lang="fa-IR" sz="2800" b="1" dirty="0" smtClean="0">
                <a:solidFill>
                  <a:schemeClr val="tx2">
                    <a:lumMod val="20000"/>
                    <a:lumOff val="80000"/>
                  </a:schemeClr>
                </a:solidFill>
                <a:cs typeface="Aban Bold" pitchFamily="2" charset="-78"/>
              </a:rPr>
              <a:t> شهر نقش و </a:t>
            </a:r>
            <a:r>
              <a:rPr lang="fa-IR" sz="2800" b="1" dirty="0" err="1" smtClean="0">
                <a:solidFill>
                  <a:schemeClr val="tx2">
                    <a:lumMod val="20000"/>
                    <a:lumOff val="80000"/>
                  </a:schemeClr>
                </a:solidFill>
                <a:cs typeface="Aban Bold" pitchFamily="2" charset="-78"/>
              </a:rPr>
              <a:t>اهميت</a:t>
            </a:r>
            <a:r>
              <a:rPr lang="fa-IR" sz="2800" b="1" dirty="0" smtClean="0">
                <a:solidFill>
                  <a:schemeClr val="tx2">
                    <a:lumMod val="20000"/>
                    <a:lumOff val="80000"/>
                  </a:schemeClr>
                </a:solidFill>
                <a:cs typeface="Aban Bold" pitchFamily="2" charset="-78"/>
              </a:rPr>
              <a:t> آن را بهتر نشان مي‌دهد. مسير‌هاي </a:t>
            </a:r>
            <a:r>
              <a:rPr lang="fa-IR" sz="2800" b="1" dirty="0" err="1" smtClean="0">
                <a:solidFill>
                  <a:schemeClr val="tx2">
                    <a:lumMod val="20000"/>
                    <a:lumOff val="80000"/>
                  </a:schemeClr>
                </a:solidFill>
                <a:cs typeface="Aban Bold" pitchFamily="2" charset="-78"/>
              </a:rPr>
              <a:t>دسترسي</a:t>
            </a:r>
            <a:r>
              <a:rPr lang="fa-IR" sz="2800" b="1" dirty="0" smtClean="0">
                <a:solidFill>
                  <a:schemeClr val="tx2">
                    <a:lumMod val="20000"/>
                    <a:lumOff val="80000"/>
                  </a:schemeClr>
                </a:solidFill>
                <a:cs typeface="Aban Bold" pitchFamily="2" charset="-78"/>
              </a:rPr>
              <a:t> از داخل سرا در جبهه </a:t>
            </a:r>
            <a:r>
              <a:rPr lang="fa-IR" sz="2800" b="1" dirty="0" err="1" smtClean="0">
                <a:solidFill>
                  <a:schemeClr val="tx2">
                    <a:lumMod val="20000"/>
                    <a:lumOff val="80000"/>
                  </a:schemeClr>
                </a:solidFill>
                <a:cs typeface="Aban Bold" pitchFamily="2" charset="-78"/>
              </a:rPr>
              <a:t>شمالي</a:t>
            </a:r>
            <a:r>
              <a:rPr lang="fa-IR" sz="2800" b="1" dirty="0" smtClean="0">
                <a:solidFill>
                  <a:schemeClr val="tx2">
                    <a:lumMod val="20000"/>
                    <a:lumOff val="80000"/>
                  </a:schemeClr>
                </a:solidFill>
                <a:cs typeface="Aban Bold" pitchFamily="2" charset="-78"/>
              </a:rPr>
              <a:t> </a:t>
            </a:r>
            <a:r>
              <a:rPr lang="fa-IR" sz="2800" b="1" dirty="0" err="1" smtClean="0">
                <a:solidFill>
                  <a:schemeClr val="tx2">
                    <a:lumMod val="20000"/>
                    <a:lumOff val="80000"/>
                  </a:schemeClr>
                </a:solidFill>
                <a:cs typeface="Aban Bold" pitchFamily="2" charset="-78"/>
              </a:rPr>
              <a:t>كه</a:t>
            </a:r>
            <a:r>
              <a:rPr lang="fa-IR" sz="2800" b="1" dirty="0" smtClean="0">
                <a:solidFill>
                  <a:schemeClr val="tx2">
                    <a:lumMod val="20000"/>
                    <a:lumOff val="80000"/>
                  </a:schemeClr>
                </a:solidFill>
                <a:cs typeface="Aban Bold" pitchFamily="2" charset="-78"/>
              </a:rPr>
              <a:t> </a:t>
            </a:r>
            <a:r>
              <a:rPr lang="fa-IR" sz="2800" b="1" dirty="0" err="1" smtClean="0">
                <a:solidFill>
                  <a:schemeClr val="tx2">
                    <a:lumMod val="20000"/>
                    <a:lumOff val="80000"/>
                  </a:schemeClr>
                </a:solidFill>
                <a:cs typeface="Aban Bold" pitchFamily="2" charset="-78"/>
              </a:rPr>
              <a:t>هميشه</a:t>
            </a:r>
            <a:r>
              <a:rPr lang="fa-IR" sz="2800" b="1" dirty="0" smtClean="0">
                <a:solidFill>
                  <a:schemeClr val="tx2">
                    <a:lumMod val="20000"/>
                    <a:lumOff val="80000"/>
                  </a:schemeClr>
                </a:solidFill>
                <a:cs typeface="Aban Bold" pitchFamily="2" charset="-78"/>
              </a:rPr>
              <a:t> تجار و </a:t>
            </a:r>
            <a:r>
              <a:rPr lang="fa-IR" sz="2800" b="1" dirty="0" err="1" smtClean="0">
                <a:solidFill>
                  <a:schemeClr val="tx2">
                    <a:lumMod val="20000"/>
                    <a:lumOff val="80000"/>
                  </a:schemeClr>
                </a:solidFill>
                <a:cs typeface="Aban Bold" pitchFamily="2" charset="-78"/>
              </a:rPr>
              <a:t>مسافرين</a:t>
            </a:r>
            <a:r>
              <a:rPr lang="fa-IR" sz="2800" b="1" dirty="0" smtClean="0">
                <a:solidFill>
                  <a:schemeClr val="tx2">
                    <a:lumMod val="20000"/>
                    <a:lumOff val="80000"/>
                  </a:schemeClr>
                </a:solidFill>
                <a:cs typeface="Aban Bold" pitchFamily="2" charset="-78"/>
              </a:rPr>
              <a:t> در آنجا اتراق مي‌كردند و از سمت </a:t>
            </a:r>
            <a:r>
              <a:rPr lang="fa-IR" sz="2800" b="1" dirty="0" err="1" smtClean="0">
                <a:solidFill>
                  <a:schemeClr val="tx2">
                    <a:lumMod val="20000"/>
                    <a:lumOff val="80000"/>
                  </a:schemeClr>
                </a:solidFill>
                <a:cs typeface="Aban Bold" pitchFamily="2" charset="-78"/>
              </a:rPr>
              <a:t>غربي</a:t>
            </a:r>
            <a:r>
              <a:rPr lang="fa-IR" sz="2800" b="1" dirty="0" smtClean="0">
                <a:solidFill>
                  <a:schemeClr val="tx2">
                    <a:lumMod val="20000"/>
                    <a:lumOff val="80000"/>
                  </a:schemeClr>
                </a:solidFill>
                <a:cs typeface="Aban Bold" pitchFamily="2" charset="-78"/>
              </a:rPr>
              <a:t>، راسته عطاران بود. در </a:t>
            </a:r>
            <a:r>
              <a:rPr lang="fa-IR" sz="2800" b="1" dirty="0" err="1" smtClean="0">
                <a:solidFill>
                  <a:schemeClr val="tx2">
                    <a:lumMod val="20000"/>
                    <a:lumOff val="80000"/>
                  </a:schemeClr>
                </a:solidFill>
                <a:cs typeface="Aban Bold" pitchFamily="2" charset="-78"/>
              </a:rPr>
              <a:t>نزديكي</a:t>
            </a:r>
            <a:r>
              <a:rPr lang="fa-IR" sz="2800" b="1" dirty="0" smtClean="0">
                <a:solidFill>
                  <a:schemeClr val="tx2">
                    <a:lumMod val="20000"/>
                    <a:lumOff val="80000"/>
                  </a:schemeClr>
                </a:solidFill>
                <a:cs typeface="Aban Bold" pitchFamily="2" charset="-78"/>
              </a:rPr>
              <a:t> مسجد چند حمام و </a:t>
            </a:r>
            <a:r>
              <a:rPr lang="fa-IR" sz="2800" b="1" dirty="0" err="1" smtClean="0">
                <a:solidFill>
                  <a:schemeClr val="tx2">
                    <a:lumMod val="20000"/>
                    <a:lumOff val="80000"/>
                  </a:schemeClr>
                </a:solidFill>
                <a:cs typeface="Aban Bold" pitchFamily="2" charset="-78"/>
              </a:rPr>
              <a:t>ساير</a:t>
            </a:r>
            <a:r>
              <a:rPr lang="fa-IR" sz="2800" b="1" dirty="0" smtClean="0">
                <a:solidFill>
                  <a:schemeClr val="tx2">
                    <a:lumMod val="20000"/>
                    <a:lumOff val="80000"/>
                  </a:schemeClr>
                </a:solidFill>
                <a:cs typeface="Aban Bold" pitchFamily="2" charset="-78"/>
              </a:rPr>
              <a:t> خدمات </a:t>
            </a:r>
            <a:r>
              <a:rPr lang="fa-IR" sz="2800" b="1" dirty="0" err="1" smtClean="0">
                <a:solidFill>
                  <a:schemeClr val="tx2">
                    <a:lumMod val="20000"/>
                    <a:lumOff val="80000"/>
                  </a:schemeClr>
                </a:solidFill>
                <a:cs typeface="Aban Bold" pitchFamily="2" charset="-78"/>
              </a:rPr>
              <a:t>شهري</a:t>
            </a:r>
            <a:r>
              <a:rPr lang="fa-IR" sz="2800" b="1" dirty="0" smtClean="0">
                <a:solidFill>
                  <a:schemeClr val="tx2">
                    <a:lumMod val="20000"/>
                    <a:lumOff val="80000"/>
                  </a:schemeClr>
                </a:solidFill>
                <a:cs typeface="Aban Bold" pitchFamily="2" charset="-78"/>
              </a:rPr>
              <a:t> وجود داشت </a:t>
            </a:r>
            <a:r>
              <a:rPr lang="fa-IR" sz="2800" b="1" dirty="0" err="1" smtClean="0">
                <a:solidFill>
                  <a:schemeClr val="tx2">
                    <a:lumMod val="20000"/>
                    <a:lumOff val="80000"/>
                  </a:schemeClr>
                </a:solidFill>
                <a:cs typeface="Aban Bold" pitchFamily="2" charset="-78"/>
              </a:rPr>
              <a:t>كه</a:t>
            </a:r>
            <a:r>
              <a:rPr lang="fa-IR" sz="2800" b="1" dirty="0" smtClean="0">
                <a:solidFill>
                  <a:schemeClr val="tx2">
                    <a:lumMod val="20000"/>
                    <a:lumOff val="80000"/>
                  </a:schemeClr>
                </a:solidFill>
                <a:cs typeface="Aban Bold" pitchFamily="2" charset="-78"/>
              </a:rPr>
              <a:t> تمام آنها </a:t>
            </a:r>
            <a:r>
              <a:rPr lang="fa-IR" sz="2800" b="1" dirty="0" err="1" smtClean="0">
                <a:solidFill>
                  <a:schemeClr val="tx2">
                    <a:lumMod val="20000"/>
                    <a:lumOff val="80000"/>
                  </a:schemeClr>
                </a:solidFill>
                <a:cs typeface="Aban Bold" pitchFamily="2" charset="-78"/>
              </a:rPr>
              <a:t>بصورت</a:t>
            </a:r>
            <a:r>
              <a:rPr lang="fa-IR" sz="2800" b="1" dirty="0" smtClean="0">
                <a:solidFill>
                  <a:schemeClr val="tx2">
                    <a:lumMod val="20000"/>
                    <a:lumOff val="80000"/>
                  </a:schemeClr>
                </a:solidFill>
                <a:cs typeface="Aban Bold" pitchFamily="2" charset="-78"/>
              </a:rPr>
              <a:t> زنجيره‌اي به هم ارتباط دارند، بودن بازار و مسجد جامع در جوار و در </a:t>
            </a:r>
            <a:r>
              <a:rPr lang="fa-IR" sz="2800" b="1" dirty="0" err="1" smtClean="0">
                <a:solidFill>
                  <a:schemeClr val="tx2">
                    <a:lumMod val="20000"/>
                    <a:lumOff val="80000"/>
                  </a:schemeClr>
                </a:solidFill>
                <a:cs typeface="Aban Bold" pitchFamily="2" charset="-78"/>
              </a:rPr>
              <a:t>نزديكي</a:t>
            </a:r>
            <a:r>
              <a:rPr lang="fa-IR" sz="2800" b="1" dirty="0" smtClean="0">
                <a:solidFill>
                  <a:schemeClr val="tx2">
                    <a:lumMod val="20000"/>
                    <a:lumOff val="80000"/>
                  </a:schemeClr>
                </a:solidFill>
                <a:cs typeface="Aban Bold" pitchFamily="2" charset="-78"/>
              </a:rPr>
              <a:t> هم </a:t>
            </a:r>
            <a:r>
              <a:rPr lang="fa-IR" sz="2800" b="1" dirty="0" err="1" smtClean="0">
                <a:solidFill>
                  <a:schemeClr val="tx2">
                    <a:lumMod val="20000"/>
                    <a:lumOff val="80000"/>
                  </a:schemeClr>
                </a:solidFill>
                <a:cs typeface="Aban Bold" pitchFamily="2" charset="-78"/>
              </a:rPr>
              <a:t>بيشترين</a:t>
            </a:r>
            <a:r>
              <a:rPr lang="fa-IR" sz="2800" b="1" dirty="0" smtClean="0">
                <a:solidFill>
                  <a:schemeClr val="tx2">
                    <a:lumMod val="20000"/>
                    <a:lumOff val="80000"/>
                  </a:schemeClr>
                </a:solidFill>
                <a:cs typeface="Aban Bold" pitchFamily="2" charset="-78"/>
              </a:rPr>
              <a:t> نقش </a:t>
            </a:r>
            <a:r>
              <a:rPr lang="fa-IR" sz="2800" b="1" dirty="0" err="1" smtClean="0">
                <a:solidFill>
                  <a:schemeClr val="tx2">
                    <a:lumMod val="20000"/>
                    <a:lumOff val="80000"/>
                  </a:schemeClr>
                </a:solidFill>
                <a:cs typeface="Aban Bold" pitchFamily="2" charset="-78"/>
              </a:rPr>
              <a:t>معنوي</a:t>
            </a:r>
            <a:r>
              <a:rPr lang="fa-IR" sz="2800" b="1" dirty="0" smtClean="0">
                <a:solidFill>
                  <a:schemeClr val="tx2">
                    <a:lumMod val="20000"/>
                    <a:lumOff val="80000"/>
                  </a:schemeClr>
                </a:solidFill>
                <a:cs typeface="Aban Bold" pitchFamily="2" charset="-78"/>
              </a:rPr>
              <a:t> و </a:t>
            </a:r>
            <a:r>
              <a:rPr lang="fa-IR" sz="2800" b="1" dirty="0" err="1" smtClean="0">
                <a:solidFill>
                  <a:schemeClr val="tx2">
                    <a:lumMod val="20000"/>
                    <a:lumOff val="80000"/>
                  </a:schemeClr>
                </a:solidFill>
                <a:cs typeface="Aban Bold" pitchFamily="2" charset="-78"/>
              </a:rPr>
              <a:t>فرهنگي</a:t>
            </a:r>
            <a:r>
              <a:rPr lang="fa-IR" sz="2800" b="1" dirty="0" smtClean="0">
                <a:solidFill>
                  <a:schemeClr val="tx2">
                    <a:lumMod val="20000"/>
                    <a:lumOff val="80000"/>
                  </a:schemeClr>
                </a:solidFill>
                <a:cs typeface="Aban Bold" pitchFamily="2" charset="-78"/>
              </a:rPr>
              <a:t> جامعه را بر عهده داشت. </a:t>
            </a:r>
            <a:endParaRPr lang="en-GB" sz="2800" b="1" dirty="0">
              <a:solidFill>
                <a:schemeClr val="tx2">
                  <a:lumMod val="20000"/>
                  <a:lumOff val="80000"/>
                </a:schemeClr>
              </a:solidFill>
              <a:cs typeface="Aban Bold" pitchFamily="2" charset="-78"/>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838200" y="381000"/>
            <a:ext cx="7660039" cy="5983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05800" cy="2628900"/>
          </a:xfrm>
        </p:spPr>
        <p:txBody>
          <a:bodyPr>
            <a:normAutofit fontScale="90000"/>
          </a:bodyPr>
          <a:lstStyle/>
          <a:p>
            <a:pPr algn="r"/>
            <a:r>
              <a:rPr lang="fa-IR" sz="2800" b="1" dirty="0" smtClean="0">
                <a:ln>
                  <a:solidFill>
                    <a:srgbClr val="FF0000"/>
                  </a:solidFill>
                </a:ln>
                <a:solidFill>
                  <a:srgbClr val="FF0000"/>
                </a:solidFill>
                <a:cs typeface="Aban Bold" pitchFamily="2" charset="-78"/>
              </a:rPr>
              <a:t>مسجد جامع ارومیه</a:t>
            </a:r>
            <a:r>
              <a:rPr lang="fa-IR" sz="2400" b="1" dirty="0" smtClean="0">
                <a:ln>
                  <a:solidFill>
                    <a:srgbClr val="FF0000"/>
                  </a:solidFill>
                </a:ln>
                <a:solidFill>
                  <a:srgbClr val="FF0000"/>
                </a:solidFill>
                <a:cs typeface="Aban Bold" pitchFamily="2" charset="-78"/>
              </a:rPr>
              <a:t/>
            </a:r>
            <a:br>
              <a:rPr lang="fa-IR" sz="2400" b="1" dirty="0" smtClean="0">
                <a:ln>
                  <a:solidFill>
                    <a:srgbClr val="FF0000"/>
                  </a:solidFill>
                </a:ln>
                <a:solidFill>
                  <a:srgbClr val="FF0000"/>
                </a:solidFill>
                <a:cs typeface="Aban Bold" pitchFamily="2" charset="-78"/>
              </a:rPr>
            </a:br>
            <a:r>
              <a:rPr lang="fa-IR" sz="2400" b="1" dirty="0" smtClean="0">
                <a:ln>
                  <a:solidFill>
                    <a:srgbClr val="FF0000"/>
                  </a:solidFill>
                </a:ln>
                <a:solidFill>
                  <a:srgbClr val="FF0000"/>
                </a:solidFill>
                <a:cs typeface="Aban Bold" pitchFamily="2" charset="-78"/>
              </a:rPr>
              <a:t> </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با نگرش به بافت قدیمی شهر ارومیه، مسجدی را می بینیم که گذر زمان آن را پیر و فرسوده کرده و با چهره‌ای خسته، نظاره‌گر زمان می‌باشد. این مسجد در مرکز تجاری شهر و در کنار بازار قرار گرفته است و شامل بخشهای متعدد قدیمی و جدید می‌باشد. واحدهای معماری مربوطه، در دوره‌های مختلف زمانی در اطراف شبستان </a:t>
            </a:r>
            <a:r>
              <a:rPr lang="fa-IR" sz="2700" dirty="0" err="1" smtClean="0">
                <a:cs typeface="Aban Bold" pitchFamily="2" charset="-78"/>
              </a:rPr>
              <a:t>گنبددار</a:t>
            </a:r>
            <a:r>
              <a:rPr lang="fa-IR" sz="2700" dirty="0" smtClean="0">
                <a:cs typeface="Aban Bold" pitchFamily="2" charset="-78"/>
              </a:rPr>
              <a:t> اضافه شده و شکل عملکردی پیدا کرده‌اند.</a:t>
            </a:r>
            <a:r>
              <a:rPr lang="en-GB" sz="2700" dirty="0" smtClean="0">
                <a:cs typeface="Aban Bold" pitchFamily="2" charset="-78"/>
              </a:rPr>
              <a:t> </a:t>
            </a:r>
            <a:endParaRPr lang="en-GB" sz="2700" dirty="0">
              <a:cs typeface="Aban Bold" pitchFamily="2" charset="-78"/>
            </a:endParaRPr>
          </a:p>
        </p:txBody>
      </p:sp>
      <p:pic>
        <p:nvPicPr>
          <p:cNvPr id="1028" name="Picture 373" descr="Picture 037"/>
          <p:cNvPicPr>
            <a:picLocks noChangeAspect="1" noChangeArrowheads="1"/>
          </p:cNvPicPr>
          <p:nvPr/>
        </p:nvPicPr>
        <p:blipFill>
          <a:blip r:embed="rId2" cstate="print"/>
          <a:srcRect/>
          <a:stretch>
            <a:fillRect/>
          </a:stretch>
        </p:blipFill>
        <p:spPr bwMode="auto">
          <a:xfrm>
            <a:off x="838200" y="3122195"/>
            <a:ext cx="3505200" cy="2819400"/>
          </a:xfrm>
          <a:prstGeom prst="ellipse">
            <a:avLst/>
          </a:prstGeom>
          <a:ln>
            <a:noFill/>
          </a:ln>
          <a:effectLst>
            <a:softEdge rad="112500"/>
          </a:effectLst>
        </p:spPr>
      </p:pic>
      <p:pic>
        <p:nvPicPr>
          <p:cNvPr id="1029" name="Picture 374" descr="Picture 104"/>
          <p:cNvPicPr>
            <a:picLocks noChangeAspect="1" noChangeArrowheads="1"/>
          </p:cNvPicPr>
          <p:nvPr/>
        </p:nvPicPr>
        <p:blipFill>
          <a:blip r:embed="rId3" cstate="print"/>
          <a:srcRect/>
          <a:stretch>
            <a:fillRect/>
          </a:stretch>
        </p:blipFill>
        <p:spPr bwMode="auto">
          <a:xfrm>
            <a:off x="4614558" y="3086100"/>
            <a:ext cx="4108337"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31" name="Text Box 7"/>
          <p:cNvSpPr txBox="1">
            <a:spLocks noChangeArrowheads="1"/>
          </p:cNvSpPr>
          <p:nvPr/>
        </p:nvSpPr>
        <p:spPr bwMode="auto">
          <a:xfrm>
            <a:off x="1524000" y="6266447"/>
            <a:ext cx="2133600" cy="342900"/>
          </a:xfrm>
          <a:prstGeom prst="rect">
            <a:avLst/>
          </a:prstGeom>
          <a:solidFill>
            <a:srgbClr val="FFFFFF">
              <a:alpha val="0"/>
            </a:srgbClr>
          </a:solid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0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جبهه </a:t>
            </a:r>
            <a:r>
              <a:rPr kumimoji="0" lang="fa-IR" sz="20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شمالي</a:t>
            </a:r>
            <a:r>
              <a:rPr kumimoji="0" lang="fa-IR" sz="20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مسجد</a:t>
            </a:r>
            <a:endParaRPr kumimoji="0" lang="en-US" sz="2000" b="1" i="0" u="none" strike="noStrike" cap="none" normalizeH="0" baseline="0" dirty="0" smtClean="0">
              <a:ln>
                <a:solidFill>
                  <a:srgbClr val="FF0000"/>
                </a:solidFill>
              </a:ln>
              <a:solidFill>
                <a:srgbClr val="FF0000"/>
              </a:solidFill>
              <a:effectLst/>
              <a:latin typeface="Arial" pitchFamily="34" charset="0"/>
              <a:cs typeface="Arial" pitchFamily="34" charset="0"/>
            </a:endParaRPr>
          </a:p>
        </p:txBody>
      </p:sp>
      <p:sp>
        <p:nvSpPr>
          <p:cNvPr id="1032" name="Text Box 8"/>
          <p:cNvSpPr txBox="1">
            <a:spLocks noChangeArrowheads="1"/>
          </p:cNvSpPr>
          <p:nvPr/>
        </p:nvSpPr>
        <p:spPr bwMode="auto">
          <a:xfrm>
            <a:off x="5562600" y="6126079"/>
            <a:ext cx="2514600" cy="342900"/>
          </a:xfrm>
          <a:prstGeom prst="rect">
            <a:avLst/>
          </a:prstGeom>
          <a:solidFill>
            <a:srgbClr val="FFFFFF">
              <a:alpha val="0"/>
            </a:srgbClr>
          </a:solid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2000" b="1" i="0" u="none" strike="noStrike" cap="none" normalizeH="0" baseline="0" dirty="0" smtClean="0">
                <a:ln>
                  <a:solidFill>
                    <a:srgbClr val="FF0000"/>
                  </a:solidFill>
                </a:ln>
                <a:solidFill>
                  <a:srgbClr val="FF0000"/>
                </a:solidFill>
                <a:effectLst/>
                <a:latin typeface="+mj-lt"/>
                <a:ea typeface="Arial" pitchFamily="34" charset="0"/>
                <a:cs typeface="B Lotus" pitchFamily="2" charset="-78"/>
              </a:rPr>
              <a:t>جبهه </a:t>
            </a:r>
            <a:r>
              <a:rPr kumimoji="0" lang="fa-IR" sz="2000" b="1" i="0" u="none" strike="noStrike" cap="none" normalizeH="0" baseline="0" dirty="0" err="1" smtClean="0">
                <a:ln>
                  <a:solidFill>
                    <a:srgbClr val="FF0000"/>
                  </a:solidFill>
                </a:ln>
                <a:solidFill>
                  <a:srgbClr val="FF0000"/>
                </a:solidFill>
                <a:effectLst/>
                <a:latin typeface="+mj-lt"/>
                <a:ea typeface="Arial" pitchFamily="34" charset="0"/>
                <a:cs typeface="B Lotus" pitchFamily="2" charset="-78"/>
              </a:rPr>
              <a:t>غربي</a:t>
            </a:r>
            <a:r>
              <a:rPr kumimoji="0" lang="fa-IR" sz="2000" b="1" i="0" u="none" strike="noStrike" cap="none" normalizeH="0" baseline="0" dirty="0" smtClean="0">
                <a:ln>
                  <a:solidFill>
                    <a:srgbClr val="FF0000"/>
                  </a:solidFill>
                </a:ln>
                <a:solidFill>
                  <a:srgbClr val="FF0000"/>
                </a:solidFill>
                <a:effectLst/>
                <a:latin typeface="+mj-lt"/>
                <a:ea typeface="Arial" pitchFamily="34" charset="0"/>
                <a:cs typeface="B Lotus" pitchFamily="2" charset="-78"/>
              </a:rPr>
              <a:t> مسجد</a:t>
            </a:r>
            <a:r>
              <a:rPr kumimoji="0" lang="en-GB" sz="2000" b="1" i="0" u="none" strike="noStrike" cap="none" normalizeH="0" baseline="0" dirty="0" smtClean="0">
                <a:ln>
                  <a:solidFill>
                    <a:srgbClr val="FF0000"/>
                  </a:solidFill>
                </a:ln>
                <a:solidFill>
                  <a:srgbClr val="FF0000"/>
                </a:solidFill>
                <a:effectLst/>
                <a:latin typeface="+mj-lt"/>
                <a:ea typeface="Arial" pitchFamily="34" charset="0"/>
                <a:cs typeface="B Lotus" pitchFamily="2" charset="-78"/>
              </a:rPr>
              <a:t> </a:t>
            </a:r>
            <a:endParaRPr kumimoji="0" lang="en-US" sz="2000" b="1" i="0" u="none" strike="noStrike" cap="none" normalizeH="0" baseline="0" dirty="0" smtClean="0">
              <a:ln>
                <a:solidFill>
                  <a:srgbClr val="FF0000"/>
                </a:solidFill>
              </a:ln>
              <a:solidFill>
                <a:srgbClr val="FF0000"/>
              </a:solidFill>
              <a:effectLst/>
              <a:latin typeface="+mj-lt"/>
              <a:ea typeface="Arial" pitchFamily="34" charset="0"/>
              <a:cs typeface="B Lotus" pitchFamily="2" charset="-7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7" name="Rectangle 6"/>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382000" cy="5486400"/>
          </a:xfrm>
        </p:spPr>
        <p:txBody>
          <a:bodyPr>
            <a:normAutofit/>
          </a:bodyPr>
          <a:lstStyle/>
          <a:p>
            <a:pPr algn="r" rtl="1"/>
            <a:r>
              <a:rPr lang="ar-SA" sz="2800" b="1" dirty="0" smtClean="0">
                <a:ln>
                  <a:solidFill>
                    <a:srgbClr val="FF0000"/>
                  </a:solidFill>
                </a:ln>
                <a:solidFill>
                  <a:srgbClr val="FF0000"/>
                </a:solidFill>
                <a:cs typeface="Aban Bold" pitchFamily="2" charset="-78"/>
              </a:rPr>
              <a:t>ارتباط بازار و مسجد</a:t>
            </a:r>
            <a:r>
              <a:rPr lang="fa-IR" sz="2800" b="1" dirty="0" smtClean="0">
                <a:ln>
                  <a:solidFill>
                    <a:srgbClr val="FF0000"/>
                  </a:solidFill>
                </a:ln>
                <a:solidFill>
                  <a:srgbClr val="FF0000"/>
                </a:solidFill>
                <a:cs typeface="Aban Bold" pitchFamily="2" charset="-78"/>
              </a:rPr>
              <a:t/>
            </a:r>
            <a:br>
              <a:rPr lang="fa-IR" sz="2800" b="1" dirty="0" smtClean="0">
                <a:ln>
                  <a:solidFill>
                    <a:srgbClr val="FF0000"/>
                  </a:solidFill>
                </a:ln>
                <a:solidFill>
                  <a:srgbClr val="FF0000"/>
                </a:solidFill>
                <a:cs typeface="Aban Bold" pitchFamily="2" charset="-78"/>
              </a:rPr>
            </a:br>
            <a:r>
              <a:rPr lang="en-GB" sz="2000" dirty="0" smtClean="0">
                <a:cs typeface="Aban Bold" pitchFamily="2" charset="-78"/>
              </a:rPr>
              <a:t/>
            </a:r>
            <a:br>
              <a:rPr lang="en-GB" sz="2000" dirty="0" smtClean="0">
                <a:cs typeface="Aban Bold" pitchFamily="2" charset="-78"/>
              </a:rPr>
            </a:br>
            <a:r>
              <a:rPr lang="fa-IR" sz="2400" dirty="0" smtClean="0">
                <a:cs typeface="Aban Bold" pitchFamily="2" charset="-78"/>
              </a:rPr>
              <a:t>بازار قديمي ‌‌اروميه به صورت خطي است و حجم نسبتاً زيادي دارد و از راسته</a:t>
            </a:r>
            <a:r>
              <a:rPr lang="ar-SA" sz="2400" dirty="0" smtClean="0">
                <a:cs typeface="Aban Bold" pitchFamily="2" charset="-78"/>
              </a:rPr>
              <a:t>‌هاي متعدد تشكيل شده است معماري بازار به صورت طاق و گنبد با فرمهاي متنوع است و در آن تيمچه‌ها، چهارسوها و چند حمام قديمي ‌وجود دارد كه همه اين فضاهاي معماري با توجه به اقليم خاص منطقه تقسيم‌بندي شده و همگي داراي توازن و رابطه منطقي بين فضاها هستند. با توجه به نقشه‌ها و بقاياي ساختمانهاي قديمي‌ معلوم مي‌گردد كه اين بازار در گذشته بسيار بزرگ بوده، به دليل گسترش خيابانهاي اطراف ازجمله: بعثت، اقبال، امام، آيت‌الله منتظري و ميدان قيام مقدار بسياري از اين بافت تخريب شده و اتصالات مجموعه قديمي ‌به صورت از هم گسيخته درآمده است. در چند محل ديگر در اطراف خيابانهاي ذكر شده، تعداد اماكن قديمي ‌و </a:t>
            </a:r>
            <a:r>
              <a:rPr lang="fa-IR" sz="2400" dirty="0" smtClean="0">
                <a:cs typeface="Aban Bold" pitchFamily="2" charset="-78"/>
              </a:rPr>
              <a:t>نقشه </a:t>
            </a:r>
            <a:r>
              <a:rPr lang="ar-SA" sz="2400" dirty="0" smtClean="0">
                <a:cs typeface="Aban Bold" pitchFamily="2" charset="-78"/>
              </a:rPr>
              <a:t>راسته‌هاي بازار سرپوشيده وجود دارد كه در اصل اينها هم، جزء بازار بزرگ شهر بوده‌اند. اكنون بازار قديمي ‌به ثبت آثار تاريخي رسيده است ولي ساير واحدهايي كه در اضلاع شرقي و شمالي مسجد قرار دارند اكثراً نوسازي شده‌اند.</a:t>
            </a:r>
            <a:endParaRPr lang="en-GB" sz="2400" dirty="0">
              <a:cs typeface="Aban Bold" pitchFamily="2" charset="-78"/>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09600" y="609600"/>
            <a:ext cx="8146051"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0"/>
            <a:ext cx="7772400" cy="3200400"/>
          </a:xfrm>
        </p:spPr>
        <p:txBody>
          <a:bodyPr/>
          <a:lstStyle/>
          <a:p>
            <a:pPr algn="r" rtl="1"/>
            <a:r>
              <a:rPr lang="fa-IR" sz="2400" b="1" dirty="0" smtClean="0">
                <a:ln>
                  <a:solidFill>
                    <a:srgbClr val="FF0000"/>
                  </a:solidFill>
                </a:ln>
                <a:solidFill>
                  <a:srgbClr val="FF0000"/>
                </a:solidFill>
                <a:cs typeface="Aban Bold" pitchFamily="2" charset="-78"/>
              </a:rPr>
              <a:t>ورودي‌هاي مسجد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راه‌های </a:t>
            </a:r>
            <a:r>
              <a:rPr lang="fa-IR" sz="2400" dirty="0" err="1" smtClean="0">
                <a:cs typeface="Aban Bold" pitchFamily="2" charset="-78"/>
              </a:rPr>
              <a:t>ورودي</a:t>
            </a:r>
            <a:r>
              <a:rPr lang="fa-IR" sz="2400" dirty="0" smtClean="0">
                <a:cs typeface="Aban Bold" pitchFamily="2" charset="-78"/>
              </a:rPr>
              <a:t> مسجد با سه در ورودی که یکی از آنها به راسته عطاران و دیگری به خیابان اقبال و در دیگر به راسته </a:t>
            </a:r>
            <a:r>
              <a:rPr lang="fa-IR" sz="2400" dirty="0" err="1" smtClean="0">
                <a:cs typeface="Aban Bold" pitchFamily="2" charset="-78"/>
              </a:rPr>
              <a:t>سنگتراشان</a:t>
            </a:r>
            <a:r>
              <a:rPr lang="fa-IR" sz="2400" dirty="0" smtClean="0">
                <a:cs typeface="Aban Bold" pitchFamily="2" charset="-78"/>
              </a:rPr>
              <a:t> راه دارد، متصل می‌شود. با توجه به نحوه شکل گیری شهرها در قرون گذشته که مسجد، بازار و دارالحکومه به عنوان سه قطب مهم شهر عمل می‌کردند و مسجد نقش قلب تپنده شهر بود. در شهر ارومیه نیز مسجد جامع عنوان قلب تپنده شهر را داشته است. ولی در سالهای اخیر به علت گسترش و نوسازی شهر، اتصال بافت قدیمی در این بخش بهم خورده است. و مسجد جامع دیگر، کاربری گذشته را ندارد.</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pic>
        <p:nvPicPr>
          <p:cNvPr id="6149" name="Picture 5" descr="PB140013"/>
          <p:cNvPicPr>
            <a:picLocks noChangeAspect="1" noChangeArrowheads="1"/>
          </p:cNvPicPr>
          <p:nvPr/>
        </p:nvPicPr>
        <p:blipFill>
          <a:blip r:embed="rId2" cstate="print"/>
          <a:srcRect/>
          <a:stretch>
            <a:fillRect/>
          </a:stretch>
        </p:blipFill>
        <p:spPr bwMode="auto">
          <a:xfrm>
            <a:off x="609600" y="2971800"/>
            <a:ext cx="2438400" cy="325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0" name="Picture 6" descr="PB140014"/>
          <p:cNvPicPr>
            <a:picLocks noChangeAspect="1" noChangeArrowheads="1"/>
          </p:cNvPicPr>
          <p:nvPr/>
        </p:nvPicPr>
        <p:blipFill>
          <a:blip r:embed="rId3" cstate="print"/>
          <a:srcRect/>
          <a:stretch>
            <a:fillRect/>
          </a:stretch>
        </p:blipFill>
        <p:spPr bwMode="auto">
          <a:xfrm>
            <a:off x="3276823" y="3452808"/>
            <a:ext cx="2933477"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51" name="Picture 7" descr="PB140010"/>
          <p:cNvPicPr>
            <a:picLocks noChangeAspect="1" noChangeArrowheads="1"/>
          </p:cNvPicPr>
          <p:nvPr/>
        </p:nvPicPr>
        <p:blipFill>
          <a:blip r:embed="rId4" cstate="print"/>
          <a:srcRect/>
          <a:stretch>
            <a:fillRect/>
          </a:stretch>
        </p:blipFill>
        <p:spPr bwMode="auto">
          <a:xfrm>
            <a:off x="6400800" y="2971800"/>
            <a:ext cx="2438400" cy="3248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52" name="Text Box 8"/>
          <p:cNvSpPr txBox="1">
            <a:spLocks noChangeArrowheads="1"/>
          </p:cNvSpPr>
          <p:nvPr/>
        </p:nvSpPr>
        <p:spPr bwMode="auto">
          <a:xfrm>
            <a:off x="685800" y="6248400"/>
            <a:ext cx="2171700" cy="319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ورودي</a:t>
            </a:r>
            <a:r>
              <a:rPr kumimoji="0" lang="fa-IR"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مسجد از طرف </a:t>
            </a:r>
            <a:r>
              <a:rPr kumimoji="0" lang="fa-IR" sz="14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خيابان</a:t>
            </a:r>
            <a:r>
              <a:rPr kumimoji="0" lang="fa-IR"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اقبال</a:t>
            </a:r>
            <a:r>
              <a:rPr kumimoji="0" lang="en-GB"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a:t>
            </a:r>
            <a:endParaRPr kumimoji="0" lang="en-US"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6153" name="Text Box 9"/>
          <p:cNvSpPr txBox="1">
            <a:spLocks noChangeArrowheads="1"/>
          </p:cNvSpPr>
          <p:nvPr/>
        </p:nvSpPr>
        <p:spPr bwMode="auto">
          <a:xfrm>
            <a:off x="3429000" y="5915017"/>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ورودي</a:t>
            </a:r>
            <a:r>
              <a:rPr kumimoji="0" lang="fa-IR"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مسجد از طرف راسته </a:t>
            </a:r>
            <a:r>
              <a:rPr kumimoji="0" lang="fa-IR" sz="14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سنگتراشان</a:t>
            </a:r>
            <a:r>
              <a:rPr kumimoji="0" lang="en-GB"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a:t>
            </a:r>
            <a:endParaRPr kumimoji="0" lang="en-US"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6154" name="Text Box 10"/>
          <p:cNvSpPr txBox="1">
            <a:spLocks noChangeArrowheads="1"/>
          </p:cNvSpPr>
          <p:nvPr/>
        </p:nvSpPr>
        <p:spPr bwMode="auto">
          <a:xfrm>
            <a:off x="6400800" y="6248400"/>
            <a:ext cx="2476500" cy="3190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1400" b="1" i="0" u="none" strike="noStrike" cap="none" normalizeH="0" baseline="0" dirty="0" err="1" smtClean="0">
                <a:ln>
                  <a:solidFill>
                    <a:srgbClr val="FF0000"/>
                  </a:solidFill>
                </a:ln>
                <a:solidFill>
                  <a:srgbClr val="FF0000"/>
                </a:solidFill>
                <a:effectLst/>
                <a:latin typeface="Calibri" pitchFamily="34" charset="0"/>
                <a:ea typeface="Arial" pitchFamily="34" charset="0"/>
                <a:cs typeface="B Lotus" pitchFamily="2" charset="-78"/>
              </a:rPr>
              <a:t>ورودي</a:t>
            </a:r>
            <a:r>
              <a:rPr kumimoji="0" lang="fa-IR"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مسجد از طرف راسته عطاران</a:t>
            </a:r>
            <a:r>
              <a:rPr kumimoji="0" lang="en-GB"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rPr>
              <a:t> </a:t>
            </a:r>
            <a:endParaRPr kumimoji="0" lang="en-US" sz="1400" b="1" i="0" u="none" strike="noStrike" cap="none" normalizeH="0" baseline="0" dirty="0" smtClean="0">
              <a:ln>
                <a:solidFill>
                  <a:srgbClr val="FF0000"/>
                </a:solidFill>
              </a:ln>
              <a:solidFill>
                <a:srgbClr val="FF0000"/>
              </a:solidFill>
              <a:effectLst/>
              <a:latin typeface="Calibri" pitchFamily="34" charset="0"/>
              <a:ea typeface="Arial" pitchFamily="34" charset="0"/>
              <a:cs typeface="B Lotus" pitchFamily="2" charset="-7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16" descr="azar-gh"/>
          <p:cNvPicPr>
            <a:picLocks noChangeAspect="1" noChangeArrowheads="1"/>
          </p:cNvPicPr>
          <p:nvPr/>
        </p:nvPicPr>
        <p:blipFill>
          <a:blip r:embed="rId2" cstate="print"/>
          <a:srcRect/>
          <a:stretch>
            <a:fillRect/>
          </a:stretch>
        </p:blipFill>
        <p:spPr bwMode="auto">
          <a:xfrm>
            <a:off x="685800" y="1219200"/>
            <a:ext cx="3071091" cy="4572000"/>
          </a:xfrm>
          <a:prstGeom prst="rect">
            <a:avLst/>
          </a:prstGeom>
          <a:ln>
            <a:noFill/>
          </a:ln>
          <a:effectLst>
            <a:softEdge rad="112500"/>
          </a:effectLst>
        </p:spPr>
      </p:pic>
      <p:pic>
        <p:nvPicPr>
          <p:cNvPr id="2052" name="Picture 4"/>
          <p:cNvPicPr>
            <a:picLocks noChangeAspect="1" noChangeArrowheads="1"/>
          </p:cNvPicPr>
          <p:nvPr/>
        </p:nvPicPr>
        <p:blipFill>
          <a:blip r:embed="rId3" cstate="print"/>
          <a:srcRect l="54465" t="34375" r="25037" b="32292"/>
          <a:stretch>
            <a:fillRect/>
          </a:stretch>
        </p:blipFill>
        <p:spPr bwMode="auto">
          <a:xfrm>
            <a:off x="4495800" y="1676400"/>
            <a:ext cx="4083844" cy="3733800"/>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89" y="609600"/>
            <a:ext cx="7772400" cy="1752600"/>
          </a:xfrm>
        </p:spPr>
        <p:txBody>
          <a:bodyPr>
            <a:normAutofit fontScale="90000"/>
          </a:bodyPr>
          <a:lstStyle/>
          <a:p>
            <a:pPr algn="r">
              <a:lnSpc>
                <a:spcPct val="150000"/>
              </a:lnSpc>
            </a:pPr>
            <a:r>
              <a:rPr lang="fa-IR" sz="2800" b="1" dirty="0" smtClean="0">
                <a:ln>
                  <a:solidFill>
                    <a:srgbClr val="FF0000"/>
                  </a:solidFill>
                </a:ln>
                <a:solidFill>
                  <a:srgbClr val="FF0000"/>
                </a:solidFill>
                <a:cs typeface="Aban Bold" pitchFamily="2" charset="-78"/>
              </a:rPr>
              <a:t>تاریخچه بنا</a:t>
            </a:r>
            <a:br>
              <a:rPr lang="fa-IR" sz="2800" b="1" dirty="0" smtClean="0">
                <a:ln>
                  <a:solidFill>
                    <a:srgbClr val="FF0000"/>
                  </a:solidFill>
                </a:ln>
                <a:solidFill>
                  <a:srgbClr val="FF0000"/>
                </a:solidFill>
                <a:cs typeface="Aban Bold" pitchFamily="2" charset="-78"/>
              </a:rPr>
            </a:b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همان طور که گفته شد مسجد جامع دارای بخش‌های متعدد قدیمی و جدید است که در دوره‌های مختلف ساخته شده است. بر اساس نظر کارشناسان دوره‌های تاریخی این بنا به گونه زیر می باشد.</a:t>
            </a:r>
            <a:endParaRPr lang="en-GB" sz="2800" dirty="0"/>
          </a:p>
        </p:txBody>
      </p:sp>
      <p:sp>
        <p:nvSpPr>
          <p:cNvPr id="3" name="Title 1"/>
          <p:cNvSpPr txBox="1">
            <a:spLocks/>
          </p:cNvSpPr>
          <p:nvPr/>
        </p:nvSpPr>
        <p:spPr>
          <a:xfrm>
            <a:off x="762000" y="5943600"/>
            <a:ext cx="7772400" cy="381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rtl="1"/>
            <a:r>
              <a:rPr lang="fa-IR" sz="9600" b="1" dirty="0" smtClean="0">
                <a:ln>
                  <a:solidFill>
                    <a:srgbClr val="FF0000"/>
                  </a:solidFill>
                </a:ln>
                <a:solidFill>
                  <a:srgbClr val="FF0000"/>
                </a:solidFill>
                <a:cs typeface="Aban Bold" pitchFamily="2" charset="-78"/>
              </a:rPr>
              <a:t>دوره اول: دوره سلجوقی</a:t>
            </a:r>
          </a:p>
          <a:p>
            <a:pPr algn="r" rtl="1">
              <a:lnSpc>
                <a:spcPct val="170000"/>
              </a:lnSpc>
            </a:pPr>
            <a:r>
              <a:rPr lang="en-GB" sz="11200" dirty="0" smtClean="0">
                <a:cs typeface="Aban Bold" pitchFamily="2" charset="-78"/>
              </a:rPr>
              <a:t/>
            </a:r>
            <a:br>
              <a:rPr lang="en-GB" sz="11200" dirty="0" smtClean="0">
                <a:cs typeface="Aban Bold" pitchFamily="2" charset="-78"/>
              </a:rPr>
            </a:br>
            <a:r>
              <a:rPr lang="fa-IR" sz="11200" dirty="0" smtClean="0">
                <a:cs typeface="Aban Bold" pitchFamily="2" charset="-78"/>
              </a:rPr>
              <a:t>هسته اولیه مسجد گنبدخانه است که به احتمال زیاد این بنا مربوط به دوره سلجوقی است که بعدها چهلستون به آن اضافه شد. </a:t>
            </a:r>
            <a:br>
              <a:rPr lang="fa-IR" sz="11200" dirty="0" smtClean="0">
                <a:cs typeface="Aban Bold" pitchFamily="2" charset="-78"/>
              </a:rPr>
            </a:br>
            <a:r>
              <a:rPr lang="en-GB" sz="11200" dirty="0" smtClean="0">
                <a:cs typeface="Aban Bold" pitchFamily="2" charset="-78"/>
              </a:rPr>
              <a:t/>
            </a:r>
            <a:br>
              <a:rPr lang="en-GB" sz="11200" dirty="0" smtClean="0">
                <a:cs typeface="Aban Bold" pitchFamily="2" charset="-78"/>
              </a:rPr>
            </a:br>
            <a:r>
              <a:rPr lang="fa-IR" sz="11200" dirty="0" smtClean="0">
                <a:cs typeface="Aban Bold" pitchFamily="2" charset="-78"/>
              </a:rPr>
              <a:t> </a:t>
            </a:r>
            <a:r>
              <a:rPr lang="en-GB" sz="11200" dirty="0" smtClean="0">
                <a:cs typeface="Aban Bold" pitchFamily="2" charset="-78"/>
              </a:rPr>
              <a:t/>
            </a:r>
            <a:br>
              <a:rPr lang="en-GB" sz="11200" dirty="0" smtClean="0">
                <a:cs typeface="Aban Bold" pitchFamily="2" charset="-78"/>
              </a:rPr>
            </a:br>
            <a:r>
              <a:rPr lang="fa-IR" sz="11200" dirty="0" smtClean="0">
                <a:cs typeface="Aban Bold" pitchFamily="2" charset="-78"/>
              </a:rPr>
              <a:t> </a:t>
            </a:r>
            <a:r>
              <a:rPr lang="en-GB" sz="11200" dirty="0" smtClean="0">
                <a:cs typeface="Aban Bold" pitchFamily="2" charset="-78"/>
              </a:rPr>
              <a:t/>
            </a:r>
            <a:br>
              <a:rPr lang="en-GB" sz="11200" dirty="0" smtClean="0">
                <a:cs typeface="Aban Bold" pitchFamily="2" charset="-78"/>
              </a:rPr>
            </a:br>
            <a:r>
              <a:rPr lang="en-GB" sz="11200" dirty="0" smtClean="0">
                <a:cs typeface="Aban Bold" pitchFamily="2" charset="-78"/>
              </a:rPr>
              <a:t/>
            </a:r>
            <a:br>
              <a:rPr lang="en-GB" sz="11200" dirty="0" smtClean="0">
                <a:cs typeface="Aban Bold" pitchFamily="2" charset="-78"/>
              </a:rPr>
            </a:br>
            <a:endParaRPr lang="en-GB" sz="112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772400" cy="4745736"/>
          </a:xfrm>
        </p:spPr>
        <p:txBody>
          <a:bodyPr/>
          <a:lstStyle/>
          <a:p>
            <a:pPr algn="r"/>
            <a:r>
              <a:rPr lang="fa-IR" sz="2400" b="1" dirty="0" smtClean="0">
                <a:cs typeface="Aban Bold" pitchFamily="2" charset="-78"/>
              </a:rPr>
              <a:t>دوره دوم: (ایلخانی تا صفویه)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 در این دوره شبستان غربی (چهلستون) به آن اضافه شد و چندین بار مورد بازسازی قرار گرفت که این بازسازی‌ها حتی در دوران زندیه نیز صورت گرفته است. به طور مثال در دوره  زندیه، حجرات ضلع جنوب غربی با برداشتن دیوار شمالی چهلستون ایجاد شده‌اند که همین امر باعث انحراف ستونهای چهلستون گردید. در این دوره (ایلخانی) محراب نفیسی بر روی محراب قدیمی (دوره سلجوقی) ساخته شد. این محراب زیبا که به صورت برجسته و الحاقی است جزء قدیمی ترین و پرکارترین محراب‌های دوره مغولی (</a:t>
            </a:r>
            <a:r>
              <a:rPr lang="fa-IR" sz="2400" dirty="0" err="1" smtClean="0">
                <a:cs typeface="Aban Bold" pitchFamily="2" charset="-78"/>
              </a:rPr>
              <a:t>ایلخانیان</a:t>
            </a:r>
            <a:r>
              <a:rPr lang="fa-IR" sz="2400" dirty="0" smtClean="0">
                <a:cs typeface="Aban Bold" pitchFamily="2" charset="-78"/>
              </a:rPr>
              <a:t>) است که در سال 676 هجری بدست هنرمندی توانا به نام </a:t>
            </a:r>
            <a:r>
              <a:rPr lang="fa-IR" sz="2400" dirty="0" err="1" smtClean="0">
                <a:cs typeface="Aban Bold" pitchFamily="2" charset="-78"/>
              </a:rPr>
              <a:t>عبدالمومن</a:t>
            </a:r>
            <a:r>
              <a:rPr lang="fa-IR" sz="2400" dirty="0" smtClean="0">
                <a:cs typeface="Aban Bold" pitchFamily="2" charset="-78"/>
              </a:rPr>
              <a:t> بن </a:t>
            </a:r>
            <a:r>
              <a:rPr lang="fa-IR" sz="2400" dirty="0" err="1" smtClean="0">
                <a:cs typeface="Aban Bold" pitchFamily="2" charset="-78"/>
              </a:rPr>
              <a:t>شرفشاه</a:t>
            </a:r>
            <a:r>
              <a:rPr lang="fa-IR" sz="2400" dirty="0" smtClean="0">
                <a:cs typeface="Aban Bold" pitchFamily="2" charset="-78"/>
              </a:rPr>
              <a:t> تبریزی ساخته شده است </a:t>
            </a:r>
            <a:r>
              <a:rPr lang="fa-IR" sz="2400" dirty="0" err="1" smtClean="0">
                <a:cs typeface="Aban Bold" pitchFamily="2" charset="-78"/>
              </a:rPr>
              <a:t>كه</a:t>
            </a:r>
            <a:r>
              <a:rPr lang="fa-IR" sz="2400" dirty="0" smtClean="0">
                <a:cs typeface="Aban Bold" pitchFamily="2" charset="-78"/>
              </a:rPr>
              <a:t> متن این کتیبه بدین مضمون است: «عمل </a:t>
            </a:r>
            <a:r>
              <a:rPr lang="fa-IR" sz="2400" dirty="0" err="1" smtClean="0">
                <a:cs typeface="Aban Bold" pitchFamily="2" charset="-78"/>
              </a:rPr>
              <a:t>عبدالمومن</a:t>
            </a:r>
            <a:r>
              <a:rPr lang="fa-IR" sz="2400" dirty="0" smtClean="0">
                <a:cs typeface="Aban Bold" pitchFamily="2" charset="-78"/>
              </a:rPr>
              <a:t> بن </a:t>
            </a:r>
            <a:r>
              <a:rPr lang="fa-IR" sz="2400" dirty="0" err="1" smtClean="0">
                <a:cs typeface="Aban Bold" pitchFamily="2" charset="-78"/>
              </a:rPr>
              <a:t>شرفشاه</a:t>
            </a:r>
            <a:r>
              <a:rPr lang="fa-IR" sz="2400" dirty="0" smtClean="0">
                <a:cs typeface="Aban Bold" pitchFamily="2" charset="-78"/>
              </a:rPr>
              <a:t> </a:t>
            </a:r>
            <a:r>
              <a:rPr lang="fa-IR" sz="2400" dirty="0" err="1" smtClean="0">
                <a:cs typeface="Aban Bold" pitchFamily="2" charset="-78"/>
              </a:rPr>
              <a:t>النقاش</a:t>
            </a:r>
            <a:r>
              <a:rPr lang="fa-IR" sz="2400" dirty="0" smtClean="0">
                <a:cs typeface="Aban Bold" pitchFamily="2" charset="-78"/>
              </a:rPr>
              <a:t> </a:t>
            </a:r>
            <a:r>
              <a:rPr lang="fa-IR" sz="2400" dirty="0" err="1" smtClean="0">
                <a:cs typeface="Aban Bold" pitchFamily="2" charset="-78"/>
              </a:rPr>
              <a:t>التبریزی</a:t>
            </a:r>
            <a:r>
              <a:rPr lang="fa-IR" sz="2400" dirty="0" smtClean="0">
                <a:cs typeface="Aban Bold" pitchFamily="2" charset="-78"/>
              </a:rPr>
              <a:t> فی شهر ربیع </a:t>
            </a:r>
            <a:r>
              <a:rPr lang="fa-IR" sz="2400" dirty="0" err="1" smtClean="0">
                <a:cs typeface="Aban Bold" pitchFamily="2" charset="-78"/>
              </a:rPr>
              <a:t>الاول</a:t>
            </a:r>
            <a:r>
              <a:rPr lang="fa-IR" sz="2400" dirty="0" smtClean="0">
                <a:cs typeface="Aban Bold" pitchFamily="2" charset="-78"/>
              </a:rPr>
              <a:t> سند سته و سبعین و </a:t>
            </a:r>
            <a:r>
              <a:rPr lang="fa-IR" sz="2400" dirty="0" err="1" smtClean="0">
                <a:cs typeface="Aban Bold" pitchFamily="2" charset="-78"/>
              </a:rPr>
              <a:t>سمانه</a:t>
            </a:r>
            <a:r>
              <a:rPr lang="fa-IR" sz="2400" dirty="0" smtClean="0">
                <a:cs typeface="Aban Bold" pitchFamily="2" charset="-78"/>
              </a:rPr>
              <a:t>»</a:t>
            </a:r>
            <a:endParaRPr lang="en-GB" sz="2400" dirty="0"/>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0999"/>
            <a:ext cx="8001000" cy="3661611"/>
          </a:xfrm>
        </p:spPr>
        <p:txBody>
          <a:bodyPr>
            <a:normAutofit/>
          </a:bodyPr>
          <a:lstStyle/>
          <a:p>
            <a:pPr algn="r"/>
            <a:r>
              <a:rPr lang="fa-IR" b="1" dirty="0" smtClean="0">
                <a:ln>
                  <a:solidFill>
                    <a:srgbClr val="FFC000"/>
                  </a:solidFill>
                </a:ln>
                <a:solidFill>
                  <a:srgbClr val="FFC000"/>
                </a:solidFill>
                <a:cs typeface="Aban Bold" pitchFamily="2" charset="-78"/>
              </a:rPr>
              <a:t>دوره سوم: (زندیه)</a:t>
            </a:r>
            <a:r>
              <a:rPr lang="fa-IR" sz="2400" dirty="0" smtClean="0">
                <a:cs typeface="Aban Bold" pitchFamily="2" charset="-78"/>
              </a:rPr>
              <a:t/>
            </a:r>
            <a:br>
              <a:rPr lang="fa-IR" sz="2400" dirty="0" smtClean="0">
                <a:cs typeface="Aban Bold" pitchFamily="2" charset="-78"/>
              </a:rPr>
            </a:br>
            <a:r>
              <a:rPr lang="fa-IR" sz="2400" dirty="0">
                <a:cs typeface="Aban Bold" pitchFamily="2" charset="-78"/>
              </a:rPr>
              <a:t/>
            </a:r>
            <a:br>
              <a:rPr lang="fa-IR" sz="2400" dirty="0">
                <a:cs typeface="Aban Bold" pitchFamily="2" charset="-78"/>
              </a:rPr>
            </a:br>
            <a:r>
              <a:rPr lang="fa-IR" sz="2400" dirty="0" smtClean="0">
                <a:cs typeface="Aban Bold" pitchFamily="2" charset="-78"/>
              </a:rPr>
              <a:t>با توجه به کتیبه‌ای که بر سر در یکی از ورودی‌های چهلستون نصب شده در این دوره حجره‌هایی برای سکونت طلبه‌ها ساخته شد که این ساخت و سازها مربوط به سال 1184 ه . ق می‌باشد که توسط رضا قلی خان </a:t>
            </a:r>
            <a:r>
              <a:rPr lang="fa-IR" sz="2400" dirty="0" err="1" smtClean="0">
                <a:cs typeface="Aban Bold" pitchFamily="2" charset="-78"/>
              </a:rPr>
              <a:t>بیگلر</a:t>
            </a:r>
            <a:r>
              <a:rPr lang="fa-IR" sz="2400" dirty="0" smtClean="0">
                <a:cs typeface="Aban Bold" pitchFamily="2" charset="-78"/>
              </a:rPr>
              <a:t> </a:t>
            </a:r>
            <a:r>
              <a:rPr lang="fa-IR" sz="2400" dirty="0" err="1" smtClean="0">
                <a:cs typeface="Aban Bold" pitchFamily="2" charset="-78"/>
              </a:rPr>
              <a:t>بیگی</a:t>
            </a:r>
            <a:r>
              <a:rPr lang="fa-IR" sz="2400" dirty="0" smtClean="0">
                <a:cs typeface="Aban Bold" pitchFamily="2" charset="-78"/>
              </a:rPr>
              <a:t>، حاکم ارومیه انجام شده است. همچنین شبستان شرقی نیز متعلق به این دوره است. لازم به ذکر است که در این دوره دو ورودی شمالی و غربی برای مسجد ایجاد گردیده است. در دوره </a:t>
            </a:r>
            <a:r>
              <a:rPr lang="fa-IR" sz="2400" dirty="0" err="1" smtClean="0">
                <a:cs typeface="Aban Bold" pitchFamily="2" charset="-78"/>
              </a:rPr>
              <a:t>قاجاريه</a:t>
            </a:r>
            <a:r>
              <a:rPr lang="fa-IR" sz="2400" dirty="0" smtClean="0">
                <a:cs typeface="Aban Bold" pitchFamily="2" charset="-78"/>
              </a:rPr>
              <a:t> باغچه بندی، تعمیرات جزئی و نماسازی‌ها در بخش‌های حجره‌ها، پوشش گنبد و </a:t>
            </a:r>
            <a:r>
              <a:rPr lang="fa-IR" sz="2400" dirty="0" err="1" smtClean="0">
                <a:cs typeface="Aban Bold" pitchFamily="2" charset="-78"/>
              </a:rPr>
              <a:t>شبستانها</a:t>
            </a:r>
            <a:r>
              <a:rPr lang="fa-IR" sz="2400" dirty="0" smtClean="0">
                <a:cs typeface="Aban Bold" pitchFamily="2" charset="-78"/>
              </a:rPr>
              <a:t> ایجاد می‌گردد. در دوره </a:t>
            </a:r>
            <a:r>
              <a:rPr lang="fa-IR" sz="2400" dirty="0" err="1" smtClean="0">
                <a:cs typeface="Aban Bold" pitchFamily="2" charset="-78"/>
              </a:rPr>
              <a:t>پهلوي</a:t>
            </a:r>
            <a:r>
              <a:rPr lang="fa-IR" sz="2400" dirty="0" smtClean="0">
                <a:cs typeface="Aban Bold" pitchFamily="2" charset="-78"/>
              </a:rPr>
              <a:t> اول حجره‌های شرقی تخریب گشته و یک ورودی در ضلع شمال شرقی ایجاد می گردد.</a:t>
            </a:r>
            <a:endParaRPr lang="en-GB" sz="2400" dirty="0"/>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772400" cy="3962400"/>
          </a:xfrm>
        </p:spPr>
        <p:txBody>
          <a:bodyPr>
            <a:normAutofit fontScale="90000"/>
          </a:bodyPr>
          <a:lstStyle/>
          <a:p>
            <a:pPr algn="r" rtl="1"/>
            <a:r>
              <a:rPr lang="fa-IR" sz="3100" dirty="0" smtClean="0">
                <a:ln>
                  <a:solidFill>
                    <a:srgbClr val="FFC000"/>
                  </a:solidFill>
                </a:ln>
                <a:solidFill>
                  <a:srgbClr val="FFC000"/>
                </a:solidFill>
                <a:cs typeface="Aban Bold" pitchFamily="2" charset="-78"/>
              </a:rPr>
              <a:t>بررسی زمانی احداث حجره‌ها از روی کتیبه و روایات:</a:t>
            </a:r>
            <a:r>
              <a:rPr lang="fa-IR" sz="2400" dirty="0" smtClean="0">
                <a:ln>
                  <a:solidFill>
                    <a:srgbClr val="FFC000"/>
                  </a:solidFill>
                </a:ln>
                <a:solidFill>
                  <a:srgbClr val="FFC000"/>
                </a:solidFill>
                <a:cs typeface="Aban Bold" pitchFamily="2" charset="-78"/>
              </a:rPr>
              <a:t/>
            </a:r>
            <a:br>
              <a:rPr lang="fa-IR" sz="2400" dirty="0" smtClean="0">
                <a:ln>
                  <a:solidFill>
                    <a:srgbClr val="FFC000"/>
                  </a:solidFill>
                </a:ln>
                <a:solidFill>
                  <a:srgbClr val="FFC000"/>
                </a:solidFill>
                <a:cs typeface="Aban Bold" pitchFamily="2" charset="-78"/>
              </a:rPr>
            </a:br>
            <a:r>
              <a:rPr lang="en-GB" sz="2700" dirty="0" smtClean="0">
                <a:cs typeface="Aban Bold" pitchFamily="2" charset="-78"/>
              </a:rPr>
              <a:t/>
            </a:r>
            <a:br>
              <a:rPr lang="en-GB" sz="2700" dirty="0" smtClean="0">
                <a:cs typeface="Aban Bold" pitchFamily="2" charset="-78"/>
              </a:rPr>
            </a:br>
            <a:r>
              <a:rPr lang="fa-IR" sz="3100" dirty="0" smtClean="0">
                <a:cs typeface="Aban Bold" pitchFamily="2" charset="-78"/>
              </a:rPr>
              <a:t>همانطور که گفته شد با توجه به کتیبه‌ای که بر سر در یکی از </a:t>
            </a:r>
            <a:r>
              <a:rPr lang="fa-IR" sz="3100" dirty="0" err="1" smtClean="0">
                <a:cs typeface="Aban Bold" pitchFamily="2" charset="-78"/>
              </a:rPr>
              <a:t>ورودهای</a:t>
            </a:r>
            <a:r>
              <a:rPr lang="fa-IR" sz="3100" dirty="0" smtClean="0">
                <a:cs typeface="Aban Bold" pitchFamily="2" charset="-78"/>
              </a:rPr>
              <a:t> چهلستون نصب شده و مربوط به سال 1184 ه . ق می باشد ساخت و سازهای اطراف </a:t>
            </a:r>
            <a:r>
              <a:rPr lang="fa-IR" sz="3100" dirty="0" err="1" smtClean="0">
                <a:cs typeface="Aban Bold" pitchFamily="2" charset="-78"/>
              </a:rPr>
              <a:t>گنبدخانه</a:t>
            </a:r>
            <a:r>
              <a:rPr lang="fa-IR" sz="3100" dirty="0" smtClean="0">
                <a:cs typeface="Aban Bold" pitchFamily="2" charset="-78"/>
              </a:rPr>
              <a:t> توسط رضا قلی خان </a:t>
            </a:r>
            <a:r>
              <a:rPr lang="fa-IR" sz="3100" dirty="0" err="1" smtClean="0">
                <a:cs typeface="Aban Bold" pitchFamily="2" charset="-78"/>
              </a:rPr>
              <a:t>بیگلر</a:t>
            </a:r>
            <a:r>
              <a:rPr lang="fa-IR" sz="3100" dirty="0" smtClean="0">
                <a:cs typeface="Aban Bold" pitchFamily="2" charset="-78"/>
              </a:rPr>
              <a:t> </a:t>
            </a:r>
            <a:r>
              <a:rPr lang="fa-IR" sz="3100" dirty="0" err="1" smtClean="0">
                <a:cs typeface="Aban Bold" pitchFamily="2" charset="-78"/>
              </a:rPr>
              <a:t>بیگی</a:t>
            </a:r>
            <a:r>
              <a:rPr lang="fa-IR" sz="3100" dirty="0" smtClean="0">
                <a:cs typeface="Aban Bold" pitchFamily="2" charset="-78"/>
              </a:rPr>
              <a:t> حاکم ارومیه انجام شده است و متن این کتیبه چنین است:</a:t>
            </a:r>
            <a:br>
              <a:rPr lang="fa-IR" sz="3100" dirty="0" smtClean="0">
                <a:cs typeface="Aban Bold" pitchFamily="2" charset="-78"/>
              </a:rPr>
            </a:br>
            <a:r>
              <a:rPr lang="en-GB" sz="3100" dirty="0" smtClean="0">
                <a:cs typeface="Aban Bold" pitchFamily="2" charset="-78"/>
              </a:rPr>
              <a:t/>
            </a:r>
            <a:br>
              <a:rPr lang="en-GB" sz="3100" dirty="0" smtClean="0">
                <a:cs typeface="Aban Bold" pitchFamily="2" charset="-78"/>
              </a:rPr>
            </a:br>
            <a:r>
              <a:rPr lang="fa-IR" sz="3100" dirty="0" smtClean="0">
                <a:cs typeface="Aban Bold" pitchFamily="2" charset="-78"/>
              </a:rPr>
              <a:t>«</a:t>
            </a:r>
            <a:r>
              <a:rPr lang="fa-IR" sz="3100" dirty="0" err="1" smtClean="0">
                <a:cs typeface="Aban Bold" pitchFamily="2" charset="-78"/>
              </a:rPr>
              <a:t>بسم</a:t>
            </a:r>
            <a:r>
              <a:rPr lang="fa-IR" sz="3100" dirty="0" smtClean="0">
                <a:cs typeface="Aban Bold" pitchFamily="2" charset="-78"/>
              </a:rPr>
              <a:t> </a:t>
            </a:r>
            <a:r>
              <a:rPr lang="fa-IR" sz="3100" dirty="0" err="1" smtClean="0">
                <a:cs typeface="Aban Bold" pitchFamily="2" charset="-78"/>
              </a:rPr>
              <a:t>ا…</a:t>
            </a:r>
            <a:r>
              <a:rPr lang="fa-IR" sz="3100" dirty="0" smtClean="0">
                <a:cs typeface="Aban Bold" pitchFamily="2" charset="-78"/>
              </a:rPr>
              <a:t> </a:t>
            </a:r>
            <a:r>
              <a:rPr lang="fa-IR" sz="3100" dirty="0" err="1" smtClean="0">
                <a:cs typeface="Aban Bold" pitchFamily="2" charset="-78"/>
              </a:rPr>
              <a:t>الرحمن</a:t>
            </a:r>
            <a:r>
              <a:rPr lang="fa-IR" sz="3100" dirty="0" smtClean="0">
                <a:cs typeface="Aban Bold" pitchFamily="2" charset="-78"/>
              </a:rPr>
              <a:t> </a:t>
            </a:r>
            <a:r>
              <a:rPr lang="fa-IR" sz="3100" dirty="0" err="1" smtClean="0">
                <a:cs typeface="Aban Bold" pitchFamily="2" charset="-78"/>
              </a:rPr>
              <a:t>الرحیم</a:t>
            </a:r>
            <a:r>
              <a:rPr lang="fa-IR" sz="3100" dirty="0" smtClean="0">
                <a:cs typeface="Aban Bold" pitchFamily="2" charset="-78"/>
              </a:rPr>
              <a:t>، چون توفیق رب </a:t>
            </a:r>
            <a:r>
              <a:rPr lang="fa-IR" sz="3100" dirty="0" err="1" smtClean="0">
                <a:cs typeface="Aban Bold" pitchFamily="2" charset="-78"/>
              </a:rPr>
              <a:t>الارباب</a:t>
            </a:r>
            <a:r>
              <a:rPr lang="fa-IR" sz="3100" dirty="0" smtClean="0">
                <a:cs typeface="Aban Bold" pitchFamily="2" charset="-78"/>
              </a:rPr>
              <a:t> شامل حال </a:t>
            </a:r>
            <a:r>
              <a:rPr lang="fa-IR" sz="3100" dirty="0" err="1" smtClean="0">
                <a:cs typeface="Aban Bold" pitchFamily="2" charset="-78"/>
              </a:rPr>
              <a:t>عالیجاه</a:t>
            </a:r>
            <a:r>
              <a:rPr lang="fa-IR" sz="3100" dirty="0" smtClean="0">
                <a:cs typeface="Aban Bold" pitchFamily="2" charset="-78"/>
              </a:rPr>
              <a:t> رفیع جایگاه امیر </a:t>
            </a:r>
            <a:r>
              <a:rPr lang="fa-IR" sz="3100" dirty="0" err="1" smtClean="0">
                <a:cs typeface="Aban Bold" pitchFamily="2" charset="-78"/>
              </a:rPr>
              <a:t>الامر</a:t>
            </a:r>
            <a:r>
              <a:rPr lang="fa-IR" sz="3100" dirty="0" smtClean="0">
                <a:cs typeface="Aban Bold" pitchFamily="2" charset="-78"/>
              </a:rPr>
              <a:t> </a:t>
            </a:r>
            <a:r>
              <a:rPr lang="fa-IR" sz="3100" dirty="0" err="1" smtClean="0">
                <a:cs typeface="Aban Bold" pitchFamily="2" charset="-78"/>
              </a:rPr>
              <a:t>العظام</a:t>
            </a:r>
            <a:r>
              <a:rPr lang="fa-IR" sz="3100" dirty="0" smtClean="0">
                <a:cs typeface="Aban Bold" pitchFamily="2" charset="-78"/>
              </a:rPr>
              <a:t> رضا قلی‌خان </a:t>
            </a:r>
            <a:r>
              <a:rPr lang="fa-IR" sz="3100" dirty="0" err="1" smtClean="0">
                <a:cs typeface="Aban Bold" pitchFamily="2" charset="-78"/>
              </a:rPr>
              <a:t>بیگلر</a:t>
            </a:r>
            <a:r>
              <a:rPr lang="fa-IR" sz="3100" dirty="0" smtClean="0">
                <a:cs typeface="Aban Bold" pitchFamily="2" charset="-78"/>
              </a:rPr>
              <a:t> </a:t>
            </a:r>
            <a:r>
              <a:rPr lang="fa-IR" sz="3100" dirty="0" err="1" smtClean="0">
                <a:cs typeface="Aban Bold" pitchFamily="2" charset="-78"/>
              </a:rPr>
              <a:t>بیگی</a:t>
            </a:r>
            <a:r>
              <a:rPr lang="fa-IR" sz="3100" dirty="0" smtClean="0">
                <a:cs typeface="Aban Bold" pitchFamily="2" charset="-78"/>
              </a:rPr>
              <a:t> </a:t>
            </a:r>
            <a:r>
              <a:rPr lang="fa-IR" sz="3100" dirty="0" err="1" smtClean="0">
                <a:cs typeface="Aban Bold" pitchFamily="2" charset="-78"/>
              </a:rPr>
              <a:t>ارومی</a:t>
            </a:r>
            <a:r>
              <a:rPr lang="fa-IR" sz="3100" dirty="0" smtClean="0">
                <a:cs typeface="Aban Bold" pitchFamily="2" charset="-78"/>
              </a:rPr>
              <a:t> افشار خلف جفت آرامگاه محمد موسی خان </a:t>
            </a:r>
            <a:r>
              <a:rPr lang="fa-IR" sz="3100" dirty="0" err="1" smtClean="0">
                <a:cs typeface="Aban Bold" pitchFamily="2" charset="-78"/>
              </a:rPr>
              <a:t>قاسملو</a:t>
            </a:r>
            <a:r>
              <a:rPr lang="fa-IR" sz="3100" dirty="0" smtClean="0">
                <a:cs typeface="Aban Bold" pitchFamily="2" charset="-78"/>
              </a:rPr>
              <a:t> گردید. این مدرسه را در ایام خجسته انجام خود بر جنب مسجد جامع به جهت طالبان علوم دین مبین حضرت سید </a:t>
            </a:r>
            <a:r>
              <a:rPr lang="fa-IR" sz="3100" dirty="0" err="1" smtClean="0">
                <a:cs typeface="Aban Bold" pitchFamily="2" charset="-78"/>
              </a:rPr>
              <a:t>المرسلبن</a:t>
            </a:r>
            <a:r>
              <a:rPr lang="fa-IR" sz="3100" dirty="0" smtClean="0">
                <a:cs typeface="Aban Bold" pitchFamily="2" charset="-78"/>
              </a:rPr>
              <a:t> و ائمه معصومین صلوات </a:t>
            </a:r>
            <a:r>
              <a:rPr lang="fa-IR" sz="3100" dirty="0" err="1" smtClean="0">
                <a:cs typeface="Aban Bold" pitchFamily="2" charset="-78"/>
              </a:rPr>
              <a:t>العلیهم</a:t>
            </a:r>
            <a:r>
              <a:rPr lang="fa-IR" sz="3100" dirty="0" smtClean="0">
                <a:cs typeface="Aban Bold" pitchFamily="2" charset="-78"/>
              </a:rPr>
              <a:t> اجمعین احداث نمود. فی شهر رجب سته 1184»</a:t>
            </a:r>
            <a:r>
              <a:rPr lang="en-GB" sz="3100" dirty="0" smtClean="0">
                <a:cs typeface="Aban Bold" pitchFamily="2" charset="-78"/>
              </a:rPr>
              <a:t/>
            </a:r>
            <a:br>
              <a:rPr lang="en-GB" sz="3100" dirty="0" smtClean="0">
                <a:cs typeface="Aban Bold" pitchFamily="2" charset="-78"/>
              </a:rPr>
            </a:br>
            <a:endParaRPr lang="en-GB" sz="31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27" descr="00000003"/>
          <p:cNvPicPr>
            <a:picLocks noChangeAspect="1" noChangeArrowheads="1"/>
          </p:cNvPicPr>
          <p:nvPr/>
        </p:nvPicPr>
        <p:blipFill>
          <a:blip r:embed="rId2" cstate="print"/>
          <a:srcRect l="4390" t="4668" r="10977" b="2724"/>
          <a:stretch>
            <a:fillRect/>
          </a:stretch>
        </p:blipFill>
        <p:spPr bwMode="auto">
          <a:xfrm>
            <a:off x="2438400" y="304800"/>
            <a:ext cx="4038600" cy="626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14400"/>
            <a:ext cx="7772400" cy="3810000"/>
          </a:xfrm>
        </p:spPr>
        <p:txBody>
          <a:bodyPr>
            <a:normAutofit/>
          </a:bodyPr>
          <a:lstStyle/>
          <a:p>
            <a:pPr algn="r" rtl="1"/>
            <a:r>
              <a:rPr lang="fa-IR" b="1" dirty="0" smtClean="0">
                <a:ln>
                  <a:solidFill>
                    <a:srgbClr val="FFC000"/>
                  </a:solidFill>
                </a:ln>
                <a:solidFill>
                  <a:srgbClr val="FFC000"/>
                </a:solidFill>
                <a:cs typeface="Aban Bold" pitchFamily="2" charset="-78"/>
              </a:rPr>
              <a:t>دوره چهارم: (احتمالاً </a:t>
            </a:r>
            <a:r>
              <a:rPr lang="fa-IR" b="1" dirty="0" err="1" smtClean="0">
                <a:ln>
                  <a:solidFill>
                    <a:srgbClr val="FFC000"/>
                  </a:solidFill>
                </a:ln>
                <a:solidFill>
                  <a:srgbClr val="FFC000"/>
                </a:solidFill>
                <a:cs typeface="Aban Bold" pitchFamily="2" charset="-78"/>
              </a:rPr>
              <a:t>قاجاريه</a:t>
            </a:r>
            <a:r>
              <a:rPr lang="fa-IR" b="1" dirty="0" smtClean="0">
                <a:ln>
                  <a:solidFill>
                    <a:srgbClr val="FFC000"/>
                  </a:solidFill>
                </a:ln>
                <a:solidFill>
                  <a:srgbClr val="FFC000"/>
                </a:solidFill>
                <a:cs typeface="Aban Bold" pitchFamily="2" charset="-78"/>
              </a:rPr>
              <a:t>)</a:t>
            </a:r>
            <a:r>
              <a:rPr lang="en-GB" sz="2400" dirty="0" smtClean="0">
                <a:cs typeface="Aban Bold" pitchFamily="2" charset="-78"/>
              </a:rPr>
              <a:t/>
            </a:r>
            <a:br>
              <a:rPr lang="en-GB" sz="2400" dirty="0" smtClean="0">
                <a:cs typeface="Aban Bold" pitchFamily="2" charset="-78"/>
              </a:rPr>
            </a:br>
            <a:r>
              <a:rPr lang="fa-IR" sz="2400" b="1" dirty="0" smtClean="0">
                <a:cs typeface="Aban Bold" pitchFamily="2" charset="-78"/>
              </a:rPr>
              <a:t> </a:t>
            </a:r>
            <a:r>
              <a:rPr lang="en-GB" sz="2400" dirty="0" smtClean="0">
                <a:cs typeface="Aban Bold" pitchFamily="2" charset="-78"/>
              </a:rPr>
              <a:t/>
            </a:r>
            <a:br>
              <a:rPr lang="en-GB" sz="2400" dirty="0" smtClean="0">
                <a:cs typeface="Aban Bold" pitchFamily="2" charset="-78"/>
              </a:rPr>
            </a:br>
            <a:r>
              <a:rPr lang="fa-IR" sz="3200" dirty="0" smtClean="0">
                <a:cs typeface="Aban Bold" pitchFamily="2" charset="-78"/>
              </a:rPr>
              <a:t>در این دوره ورودی ضلع شمالی مورد بازسازی قرار گرفته و شبستان شرقی با سقف شیروانی ایجاد می‌گردد. باغچه ‌بندی تغییر </a:t>
            </a:r>
            <a:r>
              <a:rPr lang="fa-IR" sz="3200" dirty="0" err="1" smtClean="0">
                <a:cs typeface="Aban Bold" pitchFamily="2" charset="-78"/>
              </a:rPr>
              <a:t>كرده</a:t>
            </a:r>
            <a:r>
              <a:rPr lang="fa-IR" sz="3200" dirty="0" smtClean="0">
                <a:cs typeface="Aban Bold" pitchFamily="2" charset="-78"/>
              </a:rPr>
              <a:t> و حوض دوم نصب می‌گردد. (شکل حوض مربع بوده است)</a:t>
            </a:r>
            <a:r>
              <a:rPr lang="en-GB" sz="3200" dirty="0" smtClean="0">
                <a:cs typeface="Aban Bold" pitchFamily="2" charset="-78"/>
              </a:rPr>
              <a:t/>
            </a:r>
            <a:br>
              <a:rPr lang="en-GB" sz="3200" dirty="0" smtClean="0">
                <a:cs typeface="Aban Bold" pitchFamily="2" charset="-78"/>
              </a:rPr>
            </a:br>
            <a:r>
              <a:rPr lang="fa-IR" sz="3200" dirty="0" smtClean="0">
                <a:cs typeface="Aban Bold" pitchFamily="2" charset="-78"/>
              </a:rPr>
              <a:t>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84"/>
          <p:cNvPicPr>
            <a:picLocks noChangeAspect="1" noChangeArrowheads="1"/>
          </p:cNvPicPr>
          <p:nvPr/>
        </p:nvPicPr>
        <p:blipFill>
          <a:blip r:embed="rId2" cstate="print"/>
          <a:srcRect/>
          <a:stretch>
            <a:fillRect/>
          </a:stretch>
        </p:blipFill>
        <p:spPr bwMode="auto">
          <a:xfrm>
            <a:off x="990600" y="381000"/>
            <a:ext cx="7438666"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71" name="Text Box 3"/>
          <p:cNvSpPr txBox="1">
            <a:spLocks noChangeArrowheads="1"/>
          </p:cNvSpPr>
          <p:nvPr/>
        </p:nvSpPr>
        <p:spPr bwMode="auto">
          <a:xfrm>
            <a:off x="3124200" y="5975684"/>
            <a:ext cx="3275013" cy="577516"/>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دوره </a:t>
            </a:r>
            <a:r>
              <a:rPr kumimoji="0" lang="fa-IR" sz="32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بندي</a:t>
            </a:r>
            <a:r>
              <a:rPr kumimoji="0" lang="fa-IR" sz="32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مسجد</a:t>
            </a:r>
            <a:endParaRPr kumimoji="0" lang="en-US" sz="32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86"/>
          <p:cNvPicPr>
            <a:picLocks noChangeAspect="1" noChangeArrowheads="1"/>
          </p:cNvPicPr>
          <p:nvPr/>
        </p:nvPicPr>
        <p:blipFill>
          <a:blip r:embed="rId2" cstate="print"/>
          <a:srcRect/>
          <a:stretch>
            <a:fillRect/>
          </a:stretch>
        </p:blipFill>
        <p:spPr bwMode="auto">
          <a:xfrm>
            <a:off x="761999" y="533400"/>
            <a:ext cx="7821863"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195" name="Text Box 3"/>
          <p:cNvSpPr txBox="1">
            <a:spLocks noChangeArrowheads="1"/>
          </p:cNvSpPr>
          <p:nvPr/>
        </p:nvSpPr>
        <p:spPr bwMode="auto">
          <a:xfrm>
            <a:off x="3505200" y="6096000"/>
            <a:ext cx="26670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وضعيت</a:t>
            </a:r>
            <a:r>
              <a:rPr kumimoji="0" lang="fa-IR" sz="28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كنوني</a:t>
            </a:r>
            <a:r>
              <a:rPr kumimoji="0" lang="fa-IR" sz="28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مسجد</a:t>
            </a:r>
            <a:endParaRPr kumimoji="0" lang="en-US" sz="28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1" descr="DSC01900"/>
          <p:cNvPicPr>
            <a:picLocks noChangeAspect="1" noChangeArrowheads="1"/>
          </p:cNvPicPr>
          <p:nvPr/>
        </p:nvPicPr>
        <p:blipFill>
          <a:blip r:embed="rId2" cstate="print"/>
          <a:srcRect/>
          <a:stretch>
            <a:fillRect/>
          </a:stretch>
        </p:blipFill>
        <p:spPr bwMode="auto">
          <a:xfrm>
            <a:off x="4114800" y="838200"/>
            <a:ext cx="4800600" cy="3684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9" name="Picture 100" descr="Picture 013"/>
          <p:cNvPicPr>
            <a:picLocks noChangeAspect="1" noChangeArrowheads="1"/>
          </p:cNvPicPr>
          <p:nvPr/>
        </p:nvPicPr>
        <p:blipFill>
          <a:blip r:embed="rId3" cstate="print"/>
          <a:srcRect t="7724" r="10994"/>
          <a:stretch>
            <a:fillRect/>
          </a:stretch>
        </p:blipFill>
        <p:spPr bwMode="auto">
          <a:xfrm>
            <a:off x="609600" y="685800"/>
            <a:ext cx="3200400" cy="4011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220" name="Text Box 4"/>
          <p:cNvSpPr txBox="1">
            <a:spLocks noChangeArrowheads="1"/>
          </p:cNvSpPr>
          <p:nvPr/>
        </p:nvSpPr>
        <p:spPr bwMode="auto">
          <a:xfrm>
            <a:off x="4648200" y="5029200"/>
            <a:ext cx="3733800" cy="1143000"/>
          </a:xfrm>
          <a:prstGeom prst="rect">
            <a:avLst/>
          </a:prstGeom>
          <a:solidFill>
            <a:srgbClr val="FFFFFF">
              <a:alpha val="0"/>
            </a:srgbClr>
          </a:solid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مسجد در دوره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قاجاريه</a:t>
            </a:r>
            <a:r>
              <a:rPr kumimoji="0" lang="en-GB"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endParaRPr kumimoji="0" lang="en-US"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ماخذ: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آرشيو</a:t>
            </a: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ميراث</a:t>
            </a: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فرهنگي</a:t>
            </a:r>
            <a:r>
              <a:rPr kumimoji="0" lang="en-GB"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endParaRPr kumimoji="0" lang="en-US"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9221" name="Text Box 5"/>
          <p:cNvSpPr txBox="1">
            <a:spLocks noChangeArrowheads="1"/>
          </p:cNvSpPr>
          <p:nvPr/>
        </p:nvSpPr>
        <p:spPr bwMode="auto">
          <a:xfrm>
            <a:off x="782053" y="5205663"/>
            <a:ext cx="3352800" cy="990600"/>
          </a:xfrm>
          <a:prstGeom prst="rect">
            <a:avLst/>
          </a:prstGeom>
          <a:solidFill>
            <a:srgbClr val="FFFFFF">
              <a:alpha val="0"/>
            </a:srgbClr>
          </a:solid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مسجد قبل از احداث حوزه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علميه</a:t>
            </a:r>
            <a:endParaRPr kumimoji="0" lang="en-US"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ماخذ: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آرشيو</a:t>
            </a: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ميراث</a:t>
            </a:r>
            <a:r>
              <a:rPr kumimoji="0" lang="fa-IR"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فرهنگي</a:t>
            </a:r>
            <a:r>
              <a:rPr kumimoji="0" lang="en-GB"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endParaRPr kumimoji="0" lang="en-US" sz="2400" b="0"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267699" cy="5638800"/>
          </a:xfrm>
        </p:spPr>
        <p:txBody>
          <a:bodyPr>
            <a:normAutofit fontScale="90000"/>
          </a:bodyPr>
          <a:lstStyle/>
          <a:p>
            <a:pPr algn="r" rtl="1"/>
            <a:r>
              <a:rPr lang="fa-IR" sz="2800" b="1" dirty="0" smtClean="0">
                <a:ln>
                  <a:solidFill>
                    <a:srgbClr val="FFC000"/>
                  </a:solidFill>
                </a:ln>
                <a:solidFill>
                  <a:srgbClr val="FFC000"/>
                </a:solidFill>
                <a:cs typeface="Aban Bold" pitchFamily="2" charset="-78"/>
              </a:rPr>
              <a:t>نظریات گوناگون در مورد بنای مسجد</a:t>
            </a:r>
            <a:br>
              <a:rPr lang="fa-IR" sz="2800" b="1" dirty="0" smtClean="0">
                <a:ln>
                  <a:solidFill>
                    <a:srgbClr val="FFC000"/>
                  </a:solidFill>
                </a:ln>
                <a:solidFill>
                  <a:srgbClr val="FFC000"/>
                </a:solidFill>
                <a:cs typeface="Aban Bold" pitchFamily="2" charset="-78"/>
              </a:rPr>
            </a:br>
            <a:r>
              <a:rPr lang="en-GB" sz="3100" dirty="0" smtClean="0">
                <a:ln>
                  <a:solidFill>
                    <a:srgbClr val="FFC000"/>
                  </a:solidFill>
                </a:ln>
                <a:solidFill>
                  <a:srgbClr val="FFC000"/>
                </a:solidFill>
                <a:cs typeface="Aban Bold" pitchFamily="2" charset="-78"/>
              </a:rPr>
              <a:t/>
            </a:r>
            <a:br>
              <a:rPr lang="en-GB" sz="3100" dirty="0" smtClean="0">
                <a:ln>
                  <a:solidFill>
                    <a:srgbClr val="FFC000"/>
                  </a:solidFill>
                </a:ln>
                <a:solidFill>
                  <a:srgbClr val="FFC000"/>
                </a:solidFill>
                <a:cs typeface="Aban Bold" pitchFamily="2" charset="-78"/>
              </a:rPr>
            </a:br>
            <a:r>
              <a:rPr lang="fa-IR" sz="2700" dirty="0" smtClean="0">
                <a:cs typeface="Aban Bold" pitchFamily="2" charset="-78"/>
              </a:rPr>
              <a:t>در مورد بنای مسجد نقل قول‌های بسیاری وجود دارد. و با توجه به متون تاریخی که از مسجد جامع در کنار بازار ارومیه در قرن چهارم اسم می‌برند و روایات مذهبی علمای مسیحی و مسلمان مبنی بر آتشکده بودن محل قبلی مسجد جامع و از همه مهمتر مشابهت </a:t>
            </a:r>
            <a:r>
              <a:rPr lang="fa-IR" sz="2700" dirty="0" err="1" smtClean="0">
                <a:cs typeface="Aban Bold" pitchFamily="2" charset="-78"/>
              </a:rPr>
              <a:t>پلان</a:t>
            </a:r>
            <a:r>
              <a:rPr lang="fa-IR" sz="2700" dirty="0" smtClean="0">
                <a:cs typeface="Aban Bold" pitchFamily="2" charset="-78"/>
              </a:rPr>
              <a:t> </a:t>
            </a:r>
            <a:r>
              <a:rPr lang="fa-IR" sz="2700" dirty="0" err="1" smtClean="0">
                <a:cs typeface="Aban Bold" pitchFamily="2" charset="-78"/>
              </a:rPr>
              <a:t>گنبدخانه</a:t>
            </a:r>
            <a:r>
              <a:rPr lang="fa-IR" sz="2700" dirty="0" smtClean="0">
                <a:cs typeface="Aban Bold" pitchFamily="2" charset="-78"/>
              </a:rPr>
              <a:t> با کاخ‌های ساسانی (بخصوص کاخ ساسانی دامغان) و همچنین کشف آثار و بقایای دیوار و ته ستونهای قدیمی به هنگام </a:t>
            </a:r>
            <a:r>
              <a:rPr lang="fa-IR" sz="2700" dirty="0" err="1" smtClean="0">
                <a:cs typeface="Aban Bold" pitchFamily="2" charset="-78"/>
              </a:rPr>
              <a:t>مرمتهای</a:t>
            </a:r>
            <a:r>
              <a:rPr lang="fa-IR" sz="2700" dirty="0" smtClean="0">
                <a:cs typeface="Aban Bold" pitchFamily="2" charset="-78"/>
              </a:rPr>
              <a:t> قبلی که در داخل چهلستون انجام شد، این فرضیه قوت می بخشد که در محل فعلی مسجد، </a:t>
            </a:r>
            <a:r>
              <a:rPr lang="fa-IR" sz="2700" dirty="0" err="1" smtClean="0">
                <a:cs typeface="Aban Bold" pitchFamily="2" charset="-78"/>
              </a:rPr>
              <a:t>معبدی</a:t>
            </a:r>
            <a:r>
              <a:rPr lang="fa-IR" sz="2700" dirty="0" smtClean="0">
                <a:cs typeface="Aban Bold" pitchFamily="2" charset="-78"/>
              </a:rPr>
              <a:t> مربوط به دوره قبل از اسلام وجود داشته است. </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در مورد این بنا نظرهای مختلفی وجود دارد که ما به اختصار آنها را بیان می‌کنیم.</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 برخی عقیده دارند که این ساختمان کلیسا بوده، ولی اگر این مکان کلیسا بوده باید محرابی (رو به غرب) داشته باشد، در حالی که محل محراب باز و آزاد است و اثری از محراب نیست. </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 برخی‌ها عقیده دارند که این بنا از اول مسجد بوده، در این حالت نیز می بایست محرابی داشته باشد که ندارد. و جای محراب فعلی، محلی باز بوده و حتی می‌توانسته درب ورودی باشد. </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 و عده دیگری هم عقیده دارند که این بنا </a:t>
            </a:r>
            <a:r>
              <a:rPr lang="fa-IR" sz="2700" dirty="0" err="1" smtClean="0">
                <a:cs typeface="Aban Bold" pitchFamily="2" charset="-78"/>
              </a:rPr>
              <a:t>معبدی</a:t>
            </a:r>
            <a:r>
              <a:rPr lang="fa-IR" sz="2700" dirty="0" smtClean="0">
                <a:cs typeface="Aban Bold" pitchFamily="2" charset="-78"/>
              </a:rPr>
              <a:t> بوده که بین </a:t>
            </a:r>
            <a:r>
              <a:rPr lang="fa-IR" sz="2700" dirty="0" err="1" smtClean="0">
                <a:cs typeface="Aban Bold" pitchFamily="2" charset="-78"/>
              </a:rPr>
              <a:t>اضلاع</a:t>
            </a:r>
            <a:r>
              <a:rPr lang="fa-IR" sz="2700" dirty="0" smtClean="0">
                <a:cs typeface="Aban Bold" pitchFamily="2" charset="-78"/>
              </a:rPr>
              <a:t> طبقه اول و دوم آن آزاد بوده تا هوای پاک در آن جریان یابد و هوای کثیف بیرون رود و دود حاصله از افروختن آتش تهویه شود. </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«صاحب برهان این معبد را درخش خوانده و می‌نویسد که یکی از حواریون زردشت به نام راس </a:t>
            </a:r>
            <a:r>
              <a:rPr lang="fa-IR" sz="2700" dirty="0" err="1" smtClean="0">
                <a:cs typeface="Aban Bold" pitchFamily="2" charset="-78"/>
              </a:rPr>
              <a:t>البغل</a:t>
            </a:r>
            <a:r>
              <a:rPr lang="fa-IR" sz="2700" dirty="0" smtClean="0">
                <a:cs typeface="Aban Bold" pitchFamily="2" charset="-78"/>
              </a:rPr>
              <a:t> آن را بنا کرده است.»</a:t>
            </a:r>
            <a:endParaRPr lang="en-GB" sz="27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18" descr="43"/>
          <p:cNvPicPr>
            <a:picLocks noChangeAspect="1" noChangeArrowheads="1"/>
          </p:cNvPicPr>
          <p:nvPr/>
        </p:nvPicPr>
        <p:blipFill>
          <a:blip r:embed="rId2" cstate="print"/>
          <a:srcRect/>
          <a:stretch>
            <a:fillRect/>
          </a:stretch>
        </p:blipFill>
        <p:spPr bwMode="auto">
          <a:xfrm>
            <a:off x="1295400" y="1295400"/>
            <a:ext cx="6324600" cy="4637551"/>
          </a:xfrm>
          <a:prstGeom prst="rect">
            <a:avLst/>
          </a:prstGeom>
          <a:ln>
            <a:noFill/>
          </a:ln>
          <a:effectLst>
            <a:softEdge rad="112500"/>
          </a:effectLst>
        </p:spPr>
      </p:pic>
      <p:sp>
        <p:nvSpPr>
          <p:cNvPr id="5" name="Oval 4"/>
          <p:cNvSpPr/>
          <p:nvPr/>
        </p:nvSpPr>
        <p:spPr>
          <a:xfrm rot="2186399">
            <a:off x="2111191" y="2776075"/>
            <a:ext cx="2008651" cy="1868605"/>
          </a:xfrm>
          <a:prstGeom prst="ellipse">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4191000"/>
          </a:xfrm>
        </p:spPr>
        <p:txBody>
          <a:bodyPr>
            <a:normAutofit/>
          </a:bodyPr>
          <a:lstStyle/>
          <a:p>
            <a:pPr algn="r" rtl="1"/>
            <a:r>
              <a:rPr lang="fa-IR" sz="2400" dirty="0" smtClean="0">
                <a:cs typeface="Aban Bold" pitchFamily="2" charset="-78"/>
              </a:rPr>
              <a:t>به روایتی دیگر «این مسجد نخست معبد زردشتیان بوده و قبل از انوشیروان عادل ساخته شده و درب ورودی آن از طرف محراب باز می‌شد. که اکنون نیز آثارش باقی است و دو باب اطاق مانند رو به محراب (مقابل درب ورودی پیشین) </a:t>
            </a:r>
            <a:r>
              <a:rPr lang="fa-IR" sz="2400" dirty="0" err="1" smtClean="0">
                <a:cs typeface="Aban Bold" pitchFamily="2" charset="-78"/>
              </a:rPr>
              <a:t>قرارداشته</a:t>
            </a:r>
            <a:r>
              <a:rPr lang="fa-IR" sz="2400" dirty="0" smtClean="0">
                <a:cs typeface="Aban Bold" pitchFamily="2" charset="-78"/>
              </a:rPr>
              <a:t> که جایگاه موبدان بوده است» </a:t>
            </a:r>
            <a:r>
              <a:rPr lang="fa-IR" sz="2400" dirty="0" err="1" smtClean="0">
                <a:cs typeface="Aban Bold" pitchFamily="2" charset="-78"/>
              </a:rPr>
              <a:t>كه</a:t>
            </a:r>
            <a:r>
              <a:rPr lang="fa-IR" sz="2400" dirty="0" smtClean="0">
                <a:cs typeface="Aban Bold" pitchFamily="2" charset="-78"/>
              </a:rPr>
              <a:t> البته در حال حاضر هیچ اثری از این دو باب اطاق وجود ندارد.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از شواهد دیگر این است که «ابن شهر آشوب (متوفی 588 هجری) در کتاب </a:t>
            </a:r>
            <a:r>
              <a:rPr lang="fa-IR" sz="2400" dirty="0" err="1" smtClean="0">
                <a:cs typeface="Aban Bold" pitchFamily="2" charset="-78"/>
              </a:rPr>
              <a:t>مناقب</a:t>
            </a:r>
            <a:r>
              <a:rPr lang="fa-IR" sz="2400" dirty="0" smtClean="0">
                <a:cs typeface="Aban Bold" pitchFamily="2" charset="-78"/>
              </a:rPr>
              <a:t> به یکی از احادیث نبوی اشاره و پیشگویی آن حضرت را درباره معبد ارومیه نقل و بعد اظهار نظر کرده به طوری که می‌بینیم معبد مزبور (معبد ارومیه) طبق فرموده حضرت رسول به مسجد تبدیل شده است» این شواهد به قضیه معبد بودن مسجد قوت می بخشد.</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429499" cy="5715000"/>
          </a:xfrm>
        </p:spPr>
        <p:txBody>
          <a:bodyPr>
            <a:normAutofit fontScale="90000"/>
          </a:bodyPr>
          <a:lstStyle/>
          <a:p>
            <a:pPr algn="r" rtl="1"/>
            <a:r>
              <a:rPr lang="fa-IR" sz="4400" b="1" dirty="0" smtClean="0">
                <a:ln>
                  <a:solidFill>
                    <a:srgbClr val="FFC000"/>
                  </a:solidFill>
                </a:ln>
                <a:solidFill>
                  <a:srgbClr val="FFC000"/>
                </a:solidFill>
                <a:cs typeface="Aban Bold" pitchFamily="2" charset="-78"/>
              </a:rPr>
              <a:t>اتفاقات و رويدادها در مسجد</a:t>
            </a:r>
            <a:br>
              <a:rPr lang="fa-IR" sz="4400" b="1" dirty="0" smtClean="0">
                <a:ln>
                  <a:solidFill>
                    <a:srgbClr val="FFC000"/>
                  </a:solidFill>
                </a:ln>
                <a:solidFill>
                  <a:srgbClr val="FFC000"/>
                </a:solidFill>
                <a:cs typeface="Aban Bold" pitchFamily="2" charset="-78"/>
              </a:rPr>
            </a:br>
            <a:r>
              <a:rPr lang="en-GB" sz="2400" dirty="0" smtClean="0">
                <a:cs typeface="Aban Bold" pitchFamily="2" charset="-78"/>
              </a:rPr>
              <a:t/>
            </a:r>
            <a:br>
              <a:rPr lang="en-GB" sz="2400" dirty="0" smtClean="0">
                <a:cs typeface="Aban Bold" pitchFamily="2" charset="-78"/>
              </a:rPr>
            </a:br>
            <a:r>
              <a:rPr lang="fa-IR" sz="2700" dirty="0" smtClean="0">
                <a:cs typeface="Aban Bold" pitchFamily="2" charset="-78"/>
              </a:rPr>
              <a:t>با توجه به آنچه در کتاب ارومیه در گذر زمان آمده است درب حقیقی این معبد در محل محراب کنونی بوده است که با کاوش‌های انجام شده توسط محمد تمدن درب حقیقی در </a:t>
            </a:r>
            <a:r>
              <a:rPr lang="fa-IR" sz="2700" dirty="0" err="1" smtClean="0">
                <a:cs typeface="Aban Bold" pitchFamily="2" charset="-78"/>
              </a:rPr>
              <a:t>دومتری</a:t>
            </a:r>
            <a:r>
              <a:rPr lang="fa-IR" sz="2700" dirty="0" smtClean="0">
                <a:cs typeface="Aban Bold" pitchFamily="2" charset="-78"/>
              </a:rPr>
              <a:t> زیرزمین پیدا شد. این مطلب نشانگر این است که به مرور زمان محل این معبد به اندازه 2 الی </a:t>
            </a:r>
            <a:r>
              <a:rPr lang="en-GB" sz="2700" dirty="0" smtClean="0">
                <a:cs typeface="Aban Bold" pitchFamily="2" charset="-78"/>
              </a:rPr>
              <a:t>5</a:t>
            </a:r>
            <a:r>
              <a:rPr lang="fa-IR" sz="2700" dirty="0" smtClean="0">
                <a:cs typeface="Aban Bold" pitchFamily="2" charset="-78"/>
              </a:rPr>
              <a:t>/2 متر پر شده است. البته از پشت دیوار محراب فعلی آثار آن به چشم می‌خورد که در سمت چپ در مزبور گودالی به طول </a:t>
            </a:r>
            <a:r>
              <a:rPr lang="en-GB" sz="2700" dirty="0" smtClean="0">
                <a:cs typeface="Aban Bold" pitchFamily="2" charset="-78"/>
              </a:rPr>
              <a:t>5</a:t>
            </a:r>
            <a:r>
              <a:rPr lang="fa-IR" sz="2700" dirty="0" smtClean="0">
                <a:cs typeface="Aban Bold" pitchFamily="2" charset="-78"/>
              </a:rPr>
              <a:t>/1 متر و به عرض 20 سانتی متر در بین سالهای 1229 شمسی </a:t>
            </a:r>
            <a:r>
              <a:rPr lang="fa-IR" sz="2700" dirty="0" err="1" smtClean="0">
                <a:cs typeface="Aban Bold" pitchFamily="2" charset="-78"/>
              </a:rPr>
              <a:t>میسیونرهای</a:t>
            </a:r>
            <a:r>
              <a:rPr lang="fa-IR" sz="2700" dirty="0" smtClean="0">
                <a:cs typeface="Aban Bold" pitchFamily="2" charset="-78"/>
              </a:rPr>
              <a:t> خارجی با پرداخت </a:t>
            </a:r>
            <a:r>
              <a:rPr lang="fa-IR" sz="2700" dirty="0" err="1" smtClean="0">
                <a:cs typeface="Aban Bold" pitchFamily="2" charset="-78"/>
              </a:rPr>
              <a:t>وجهی</a:t>
            </a:r>
            <a:r>
              <a:rPr lang="fa-IR" sz="2700" dirty="0" smtClean="0">
                <a:cs typeface="Aban Bold" pitchFamily="2" charset="-78"/>
              </a:rPr>
              <a:t> به صاحب خانه پشت معبد آن را کنده و برده‌اند.»</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دکتر محمد </a:t>
            </a:r>
            <a:r>
              <a:rPr lang="fa-IR" sz="2700" dirty="0" err="1" smtClean="0">
                <a:cs typeface="Aban Bold" pitchFamily="2" charset="-78"/>
              </a:rPr>
              <a:t>جودت</a:t>
            </a:r>
            <a:r>
              <a:rPr lang="fa-IR" sz="2700" dirty="0" smtClean="0">
                <a:cs typeface="Aban Bold" pitchFamily="2" charset="-78"/>
              </a:rPr>
              <a:t>  </a:t>
            </a:r>
            <a:r>
              <a:rPr lang="fa-IR" sz="2700" dirty="0" err="1" smtClean="0">
                <a:cs typeface="Aban Bold" pitchFamily="2" charset="-78"/>
              </a:rPr>
              <a:t>مشکور</a:t>
            </a:r>
            <a:r>
              <a:rPr lang="fa-IR" sz="2700" dirty="0" smtClean="0">
                <a:cs typeface="Aban Bold" pitchFamily="2" charset="-78"/>
              </a:rPr>
              <a:t> در کتاب نظری به تاریخ آذربایجان، در مورد مسجد جامع ارومیه می‌نویسد:</a:t>
            </a: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«در آن زمان مسجد جامع شامل شبستان مربع </a:t>
            </a:r>
            <a:r>
              <a:rPr lang="fa-IR" sz="2700" dirty="0" err="1" smtClean="0">
                <a:cs typeface="Aban Bold" pitchFamily="2" charset="-78"/>
              </a:rPr>
              <a:t>گنبددار</a:t>
            </a:r>
            <a:r>
              <a:rPr lang="fa-IR" sz="2700" dirty="0" smtClean="0">
                <a:cs typeface="Aban Bold" pitchFamily="2" charset="-78"/>
              </a:rPr>
              <a:t> بود که از سه طرف آن در ورودی داشت.» با توجه به مطلب بالا می‌توان نتیجه گرفت که نقشه گنبد خانه یا طرح آن، کوشک مانند بوده زیرا از 3 طرف در ورودی داشته است. همچنین با توجه به اشارات ابن </a:t>
            </a:r>
            <a:r>
              <a:rPr lang="fa-IR" sz="2700" dirty="0" err="1" smtClean="0">
                <a:cs typeface="Aban Bold" pitchFamily="2" charset="-78"/>
              </a:rPr>
              <a:t>حوقل</a:t>
            </a:r>
            <a:r>
              <a:rPr lang="fa-IR" sz="2700" dirty="0" smtClean="0">
                <a:cs typeface="Aban Bold" pitchFamily="2" charset="-78"/>
              </a:rPr>
              <a:t> که در قرن 4 ه.ق از مسجد دیدن کرده و توضیحاتی که حمد </a:t>
            </a:r>
            <a:r>
              <a:rPr lang="fa-IR" sz="2700" dirty="0" err="1" smtClean="0">
                <a:cs typeface="Aban Bold" pitchFamily="2" charset="-78"/>
              </a:rPr>
              <a:t>ا…</a:t>
            </a:r>
            <a:r>
              <a:rPr lang="fa-IR" sz="2700" dirty="0" smtClean="0">
                <a:cs typeface="Aban Bold" pitchFamily="2" charset="-78"/>
              </a:rPr>
              <a:t> مستوفی در سال 617 از آن داده است می‌بایست بنای </a:t>
            </a:r>
            <a:r>
              <a:rPr lang="fa-IR" sz="2700" dirty="0" err="1" smtClean="0">
                <a:cs typeface="Aban Bold" pitchFamily="2" charset="-78"/>
              </a:rPr>
              <a:t>گنبدخانه</a:t>
            </a:r>
            <a:r>
              <a:rPr lang="fa-IR" sz="2700" dirty="0" smtClean="0">
                <a:cs typeface="Aban Bold" pitchFamily="2" charset="-78"/>
              </a:rPr>
              <a:t> قدیمی‌تر از تاریخ محراب باشد.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429499" cy="5638800"/>
          </a:xfrm>
        </p:spPr>
        <p:txBody>
          <a:bodyPr>
            <a:normAutofit/>
          </a:bodyPr>
          <a:lstStyle/>
          <a:p>
            <a:pPr algn="r" rtl="1"/>
            <a:r>
              <a:rPr lang="fa-IR" sz="2400" dirty="0" smtClean="0">
                <a:cs typeface="Aban Bold" pitchFamily="2" charset="-78"/>
              </a:rPr>
              <a:t>این معبد که بعدها به مسجد تبدیل شد به عنوان مسجد جامع لقب گرفت و در طی سالیان دراز بارها از طرف سلاطین و </a:t>
            </a:r>
            <a:r>
              <a:rPr lang="fa-IR" sz="2400" dirty="0" err="1" smtClean="0">
                <a:cs typeface="Aban Bold" pitchFamily="2" charset="-78"/>
              </a:rPr>
              <a:t>بزرگواران</a:t>
            </a:r>
            <a:r>
              <a:rPr lang="fa-IR" sz="2400" dirty="0" smtClean="0">
                <a:cs typeface="Aban Bold" pitchFamily="2" charset="-78"/>
              </a:rPr>
              <a:t> دیگر تعمیر گردید. در سال 1184 هجری همانطور که گفته شد توسط </a:t>
            </a:r>
            <a:r>
              <a:rPr lang="fa-IR" sz="2400" dirty="0" err="1" smtClean="0">
                <a:cs typeface="Aban Bold" pitchFamily="2" charset="-78"/>
              </a:rPr>
              <a:t>رضاقلی</a:t>
            </a:r>
            <a:r>
              <a:rPr lang="fa-IR" sz="2400" dirty="0" smtClean="0">
                <a:cs typeface="Aban Bold" pitchFamily="2" charset="-78"/>
              </a:rPr>
              <a:t> خان </a:t>
            </a:r>
            <a:r>
              <a:rPr lang="fa-IR" sz="2400" dirty="0" err="1" smtClean="0">
                <a:cs typeface="Aban Bold" pitchFamily="2" charset="-78"/>
              </a:rPr>
              <a:t>بیگلر</a:t>
            </a:r>
            <a:r>
              <a:rPr lang="fa-IR" sz="2400" dirty="0" smtClean="0">
                <a:cs typeface="Aban Bold" pitchFamily="2" charset="-78"/>
              </a:rPr>
              <a:t> </a:t>
            </a:r>
            <a:r>
              <a:rPr lang="fa-IR" sz="2400" dirty="0" err="1" smtClean="0">
                <a:cs typeface="Aban Bold" pitchFamily="2" charset="-78"/>
              </a:rPr>
              <a:t>بیگی</a:t>
            </a:r>
            <a:r>
              <a:rPr lang="fa-IR" sz="2400" dirty="0" smtClean="0">
                <a:cs typeface="Aban Bold" pitchFamily="2" charset="-78"/>
              </a:rPr>
              <a:t> (از روسای افشار) در دو طرف گنبد مزبور، شبستان بسیار محکمی ساخته شد و صحن وسیعی به آن اضافه گردید همچنین در چهار سمت آن حجره‌هایی برای طلاب به وجود آورده‌اند. (امروزه این حجره‌ها تخریب و بجای آنها مدرسه طلاب احداث گردیده است. در سال 1287 هجری به دستور شجاع </a:t>
            </a:r>
            <a:r>
              <a:rPr lang="fa-IR" sz="2400" dirty="0" err="1" smtClean="0">
                <a:cs typeface="Aban Bold" pitchFamily="2" charset="-78"/>
              </a:rPr>
              <a:t>الدوله</a:t>
            </a:r>
            <a:r>
              <a:rPr lang="fa-IR" sz="2400" dirty="0" smtClean="0">
                <a:cs typeface="Aban Bold" pitchFamily="2" charset="-78"/>
              </a:rPr>
              <a:t>  افشار حاکم ارومیه و خوی گنبد آن را تعمیر کردند. در این تعمیرات به </a:t>
            </a:r>
            <a:r>
              <a:rPr lang="fa-IR" sz="2400" dirty="0" err="1" smtClean="0">
                <a:cs typeface="Aban Bold" pitchFamily="2" charset="-78"/>
              </a:rPr>
              <a:t>خیارکهای</a:t>
            </a:r>
            <a:r>
              <a:rPr lang="fa-IR" sz="2400" dirty="0" smtClean="0">
                <a:cs typeface="Aban Bold" pitchFamily="2" charset="-78"/>
              </a:rPr>
              <a:t> مارپیچی سطح خارجی گنبد (و شاید به حذف خطوط منقوش داخلی) صدمه وارد شده است.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بالاخره مرحوم آیت </a:t>
            </a:r>
            <a:r>
              <a:rPr lang="fa-IR" sz="2400" dirty="0" err="1" smtClean="0">
                <a:cs typeface="Aban Bold" pitchFamily="2" charset="-78"/>
              </a:rPr>
              <a:t>ا…</a:t>
            </a:r>
            <a:r>
              <a:rPr lang="fa-IR" sz="2400" dirty="0" smtClean="0">
                <a:cs typeface="Aban Bold" pitchFamily="2" charset="-78"/>
              </a:rPr>
              <a:t> عرب باغی دستور دادند گنبد را که قبلاً از روی نادانی </a:t>
            </a:r>
            <a:r>
              <a:rPr lang="fa-IR" sz="2400" dirty="0" err="1" smtClean="0">
                <a:cs typeface="Aban Bold" pitchFamily="2" charset="-78"/>
              </a:rPr>
              <a:t>خیارکهایش</a:t>
            </a:r>
            <a:r>
              <a:rPr lang="fa-IR" sz="2400" dirty="0" smtClean="0">
                <a:cs typeface="Aban Bold" pitchFamily="2" charset="-78"/>
              </a:rPr>
              <a:t> را کنده و کاه گل کرده بودند، دوباره تعمیر و از نو کاشی کاری و صحن و حجره‌ها را نیز از وضع پریشانی در آورند. این معبد که بعدها به مسجد تبدیل شد به عنوان مسجد جامع ارومیه لقب گرفت و در طی سالیان دراز بارها از طرف سلاطین و </a:t>
            </a:r>
            <a:r>
              <a:rPr lang="fa-IR" sz="2400" dirty="0" err="1" smtClean="0">
                <a:cs typeface="Aban Bold" pitchFamily="2" charset="-78"/>
              </a:rPr>
              <a:t>بزرگواران</a:t>
            </a:r>
            <a:r>
              <a:rPr lang="fa-IR" sz="2400" dirty="0" smtClean="0">
                <a:cs typeface="Aban Bold" pitchFamily="2" charset="-78"/>
              </a:rPr>
              <a:t> دیگر تعمیر گردید.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7772400" cy="3429000"/>
          </a:xfrm>
        </p:spPr>
        <p:txBody>
          <a:bodyPr>
            <a:noAutofit/>
          </a:bodyPr>
          <a:lstStyle/>
          <a:p>
            <a:pPr algn="r" rtl="1"/>
            <a:r>
              <a:rPr lang="fa-IR" sz="2800" dirty="0" smtClean="0">
                <a:cs typeface="Aban Bold" pitchFamily="2" charset="-78"/>
              </a:rPr>
              <a:t>بر طبق روایات گذشته بر بالای گنبد یک شبکه طلایی یا پری به شکل آفتاب وجود داشته که دارای عملکردی خاص بوده است ولی در حال حاضر اثری از آن نیست و ما تنها به نقل آنها اکتفا می‌کنیم. «بر راس گنبد مسجد، شبکه طلایی از روی اصول فنی و قواعد هندسی نصب شده بود که بر اثر حرارت و تابش آفتاب ساعات روز و نصف </a:t>
            </a:r>
            <a:r>
              <a:rPr lang="fa-IR" sz="2800" dirty="0" err="1" smtClean="0">
                <a:cs typeface="Aban Bold" pitchFamily="2" charset="-78"/>
              </a:rPr>
              <a:t>النهار</a:t>
            </a:r>
            <a:r>
              <a:rPr lang="fa-IR" sz="2800" dirty="0" smtClean="0">
                <a:cs typeface="Aban Bold" pitchFamily="2" charset="-78"/>
              </a:rPr>
              <a:t> ظهر را تعیین می‌نموده که بعد به واسطه  تعمیر گنبد، اسباب مزبور را از محل اصلی خود منحرف کردند و خاصیت مربوط هم از بین رفت.» و به </a:t>
            </a:r>
            <a:r>
              <a:rPr lang="fa-IR" sz="2800" dirty="0" err="1" smtClean="0">
                <a:cs typeface="Aban Bold" pitchFamily="2" charset="-78"/>
              </a:rPr>
              <a:t>روايت</a:t>
            </a:r>
            <a:r>
              <a:rPr lang="fa-IR" sz="2800" dirty="0" smtClean="0">
                <a:cs typeface="Aban Bold" pitchFamily="2" charset="-78"/>
              </a:rPr>
              <a:t> دیگر: در بالای گنبد این معبد، پری به شکل آفتاب نصب شده بود که این پر با حرکت خورشید تغییر جهت می‌داد، ولی به هنگام </a:t>
            </a:r>
            <a:r>
              <a:rPr lang="fa-IR" sz="2800" dirty="0" err="1" smtClean="0">
                <a:cs typeface="Aban Bold" pitchFamily="2" charset="-78"/>
              </a:rPr>
              <a:t>بلوای</a:t>
            </a:r>
            <a:r>
              <a:rPr lang="fa-IR" sz="2800" dirty="0" smtClean="0">
                <a:cs typeface="Aban Bold" pitchFamily="2" charset="-78"/>
              </a:rPr>
              <a:t> مسیحیان ارمنی، این پر هدف گلوله قرار گرفته و از کار افتاده است. </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 </a:t>
            </a:r>
            <a:r>
              <a:rPr lang="en-GB" sz="2800" dirty="0" smtClean="0">
                <a:cs typeface="Aban Bold" pitchFamily="2" charset="-78"/>
              </a:rPr>
              <a:t/>
            </a:r>
            <a:br>
              <a:rPr lang="en-GB" sz="2800" dirty="0" smtClean="0">
                <a:cs typeface="Aban Bold" pitchFamily="2" charset="-78"/>
              </a:rPr>
            </a:br>
            <a:endParaRPr lang="en-GB" sz="28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44958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r" rtl="1"/>
            <a:r>
              <a:rPr lang="fa-IR" sz="3200" b="1" dirty="0" smtClean="0">
                <a:ln>
                  <a:solidFill>
                    <a:srgbClr val="FFC000"/>
                  </a:solidFill>
                </a:ln>
                <a:solidFill>
                  <a:srgbClr val="FFC000"/>
                </a:solidFill>
                <a:cs typeface="Aban Bold" pitchFamily="2" charset="-78"/>
              </a:rPr>
              <a:t>شناخت معماري مسجد </a:t>
            </a:r>
            <a:r>
              <a:rPr lang="fa-IR" sz="2800" b="1" dirty="0" smtClean="0">
                <a:ln>
                  <a:solidFill>
                    <a:srgbClr val="FFC000"/>
                  </a:solidFill>
                </a:ln>
                <a:solidFill>
                  <a:srgbClr val="FFC000"/>
                </a:solidFill>
                <a:cs typeface="Aban Bold" pitchFamily="2" charset="-78"/>
              </a:rPr>
              <a:t/>
            </a:r>
            <a:br>
              <a:rPr lang="fa-IR" sz="2800" b="1" dirty="0" smtClean="0">
                <a:ln>
                  <a:solidFill>
                    <a:srgbClr val="FFC000"/>
                  </a:solidFill>
                </a:ln>
                <a:solidFill>
                  <a:srgbClr val="FFC000"/>
                </a:solidFill>
                <a:cs typeface="Aban Bold" pitchFamily="2" charset="-78"/>
              </a:rPr>
            </a:br>
            <a:r>
              <a:rPr lang="en-GB" sz="2400" dirty="0" smtClean="0">
                <a:cs typeface="Aban Bold" pitchFamily="2" charset="-78"/>
              </a:rPr>
              <a:t/>
            </a:r>
            <a:br>
              <a:rPr lang="en-GB" sz="2400" dirty="0" smtClean="0">
                <a:cs typeface="Aban Bold" pitchFamily="2" charset="-78"/>
              </a:rPr>
            </a:br>
            <a:r>
              <a:rPr lang="fa-IR" sz="3200" dirty="0" smtClean="0">
                <a:cs typeface="Aban Bold" pitchFamily="2" charset="-78"/>
              </a:rPr>
              <a:t>مسجد جامع </a:t>
            </a:r>
            <a:r>
              <a:rPr lang="fa-IR" sz="3200" dirty="0" err="1" smtClean="0">
                <a:cs typeface="Aban Bold" pitchFamily="2" charset="-78"/>
              </a:rPr>
              <a:t>كنوني</a:t>
            </a:r>
            <a:r>
              <a:rPr lang="fa-IR" sz="3200" dirty="0" smtClean="0">
                <a:cs typeface="Aban Bold" pitchFamily="2" charset="-78"/>
              </a:rPr>
              <a:t> </a:t>
            </a:r>
            <a:r>
              <a:rPr lang="fa-IR" sz="3200" dirty="0" err="1" smtClean="0">
                <a:cs typeface="Aban Bold" pitchFamily="2" charset="-78"/>
              </a:rPr>
              <a:t>اروميه</a:t>
            </a:r>
            <a:r>
              <a:rPr lang="fa-IR" sz="3200" dirty="0" smtClean="0">
                <a:cs typeface="Aban Bold" pitchFamily="2" charset="-78"/>
              </a:rPr>
              <a:t> </a:t>
            </a:r>
            <a:r>
              <a:rPr lang="fa-IR" sz="3200" dirty="0" err="1" smtClean="0">
                <a:cs typeface="Aban Bold" pitchFamily="2" charset="-78"/>
              </a:rPr>
              <a:t>داراي</a:t>
            </a:r>
            <a:r>
              <a:rPr lang="fa-IR" sz="3200" dirty="0" smtClean="0">
                <a:cs typeface="Aban Bold" pitchFamily="2" charset="-78"/>
              </a:rPr>
              <a:t> </a:t>
            </a:r>
            <a:r>
              <a:rPr lang="fa-IR" sz="3200" dirty="0" err="1" smtClean="0">
                <a:cs typeface="Aban Bold" pitchFamily="2" charset="-78"/>
              </a:rPr>
              <a:t>پلان</a:t>
            </a:r>
            <a:r>
              <a:rPr lang="fa-IR" sz="3200" dirty="0" smtClean="0">
                <a:cs typeface="Aban Bold" pitchFamily="2" charset="-78"/>
              </a:rPr>
              <a:t> </a:t>
            </a:r>
            <a:r>
              <a:rPr lang="fa-IR" sz="3200" dirty="0" err="1" smtClean="0">
                <a:cs typeface="Aban Bold" pitchFamily="2" charset="-78"/>
              </a:rPr>
              <a:t>مستطيل</a:t>
            </a:r>
            <a:r>
              <a:rPr lang="fa-IR" sz="3200" dirty="0" smtClean="0">
                <a:cs typeface="Aban Bold" pitchFamily="2" charset="-78"/>
              </a:rPr>
              <a:t> </a:t>
            </a:r>
            <a:r>
              <a:rPr lang="fa-IR" sz="3200" dirty="0" err="1" smtClean="0">
                <a:cs typeface="Aban Bold" pitchFamily="2" charset="-78"/>
              </a:rPr>
              <a:t>شكل</a:t>
            </a:r>
            <a:r>
              <a:rPr lang="fa-IR" sz="3200" dirty="0" smtClean="0">
                <a:cs typeface="Aban Bold" pitchFamily="2" charset="-78"/>
              </a:rPr>
              <a:t>، </a:t>
            </a:r>
            <a:r>
              <a:rPr lang="fa-IR" sz="3200" dirty="0" err="1" smtClean="0">
                <a:cs typeface="Aban Bold" pitchFamily="2" charset="-78"/>
              </a:rPr>
              <a:t>كه</a:t>
            </a:r>
            <a:r>
              <a:rPr lang="fa-IR" sz="3200" dirty="0" smtClean="0">
                <a:cs typeface="Aban Bold" pitchFamily="2" charset="-78"/>
              </a:rPr>
              <a:t> از دو بخش </a:t>
            </a:r>
            <a:r>
              <a:rPr lang="fa-IR" sz="3200" dirty="0" err="1" smtClean="0">
                <a:cs typeface="Aban Bold" pitchFamily="2" charset="-78"/>
              </a:rPr>
              <a:t>گنبدخانه</a:t>
            </a:r>
            <a:r>
              <a:rPr lang="fa-IR" sz="3200" dirty="0" smtClean="0">
                <a:cs typeface="Aban Bold" pitchFamily="2" charset="-78"/>
              </a:rPr>
              <a:t> و شبستان </a:t>
            </a:r>
            <a:r>
              <a:rPr lang="fa-IR" sz="3200" dirty="0" err="1" smtClean="0">
                <a:cs typeface="Aban Bold" pitchFamily="2" charset="-78"/>
              </a:rPr>
              <a:t>سرپوشيده</a:t>
            </a:r>
            <a:r>
              <a:rPr lang="fa-IR" sz="3200" dirty="0" smtClean="0">
                <a:cs typeface="Aban Bold" pitchFamily="2" charset="-78"/>
              </a:rPr>
              <a:t> </a:t>
            </a:r>
            <a:r>
              <a:rPr lang="fa-IR" sz="3200" dirty="0" err="1" smtClean="0">
                <a:cs typeface="Aban Bold" pitchFamily="2" charset="-78"/>
              </a:rPr>
              <a:t>تشكيل</a:t>
            </a:r>
            <a:r>
              <a:rPr lang="fa-IR" sz="3200" dirty="0" smtClean="0">
                <a:cs typeface="Aban Bold" pitchFamily="2" charset="-78"/>
              </a:rPr>
              <a:t> </a:t>
            </a:r>
            <a:r>
              <a:rPr lang="fa-IR" sz="3200" dirty="0" err="1" smtClean="0">
                <a:cs typeface="Aban Bold" pitchFamily="2" charset="-78"/>
              </a:rPr>
              <a:t>يافته</a:t>
            </a:r>
            <a:r>
              <a:rPr lang="fa-IR" sz="3200" dirty="0" smtClean="0">
                <a:cs typeface="Aban Bold" pitchFamily="2" charset="-78"/>
              </a:rPr>
              <a:t> است. هر چند مسجد در دوره‌هاي مختلف تحولات و </a:t>
            </a:r>
            <a:r>
              <a:rPr lang="fa-IR" sz="3200" dirty="0" err="1" smtClean="0">
                <a:cs typeface="Aban Bold" pitchFamily="2" charset="-78"/>
              </a:rPr>
              <a:t>تغييرات</a:t>
            </a:r>
            <a:r>
              <a:rPr lang="fa-IR" sz="3200" dirty="0" smtClean="0">
                <a:cs typeface="Aban Bold" pitchFamily="2" charset="-78"/>
              </a:rPr>
              <a:t> زيادي </a:t>
            </a:r>
            <a:r>
              <a:rPr lang="fa-IR" sz="3200" dirty="0" err="1" smtClean="0">
                <a:cs typeface="Aban Bold" pitchFamily="2" charset="-78"/>
              </a:rPr>
              <a:t>ديده</a:t>
            </a:r>
            <a:r>
              <a:rPr lang="fa-IR" sz="3200" dirty="0" smtClean="0">
                <a:cs typeface="Aban Bold" pitchFamily="2" charset="-78"/>
              </a:rPr>
              <a:t> است </a:t>
            </a:r>
            <a:r>
              <a:rPr lang="fa-IR" sz="3200" dirty="0" err="1" smtClean="0">
                <a:cs typeface="Aban Bold" pitchFamily="2" charset="-78"/>
              </a:rPr>
              <a:t>ولي</a:t>
            </a:r>
            <a:r>
              <a:rPr lang="fa-IR" sz="3200" dirty="0" smtClean="0">
                <a:cs typeface="Aban Bold" pitchFamily="2" charset="-78"/>
              </a:rPr>
              <a:t> </a:t>
            </a:r>
            <a:r>
              <a:rPr lang="fa-IR" sz="3200" dirty="0" err="1" smtClean="0">
                <a:cs typeface="Aban Bold" pitchFamily="2" charset="-78"/>
              </a:rPr>
              <a:t>فضاي</a:t>
            </a:r>
            <a:r>
              <a:rPr lang="fa-IR" sz="3200" dirty="0" smtClean="0">
                <a:cs typeface="Aban Bold" pitchFamily="2" charset="-78"/>
              </a:rPr>
              <a:t> </a:t>
            </a:r>
            <a:r>
              <a:rPr lang="fa-IR" sz="3200" dirty="0" err="1" smtClean="0">
                <a:cs typeface="Aban Bold" pitchFamily="2" charset="-78"/>
              </a:rPr>
              <a:t>معماري</a:t>
            </a:r>
            <a:r>
              <a:rPr lang="fa-IR" sz="3200" dirty="0" smtClean="0">
                <a:cs typeface="Aban Bold" pitchFamily="2" charset="-78"/>
              </a:rPr>
              <a:t> آن با شاخه‌هاي آميختگي‌اش و </a:t>
            </a:r>
            <a:r>
              <a:rPr lang="fa-IR" sz="3200" dirty="0" err="1" smtClean="0">
                <a:cs typeface="Aban Bold" pitchFamily="2" charset="-78"/>
              </a:rPr>
              <a:t>تزئينات</a:t>
            </a:r>
            <a:r>
              <a:rPr lang="fa-IR" sz="3200" dirty="0" smtClean="0">
                <a:cs typeface="Aban Bold" pitchFamily="2" charset="-78"/>
              </a:rPr>
              <a:t> منحصر به فرد آن </a:t>
            </a:r>
            <a:r>
              <a:rPr lang="fa-IR" sz="3200" dirty="0" err="1" smtClean="0">
                <a:cs typeface="Aban Bold" pitchFamily="2" charset="-78"/>
              </a:rPr>
              <a:t>روحنواز</a:t>
            </a:r>
            <a:r>
              <a:rPr lang="fa-IR" sz="3200" dirty="0" smtClean="0">
                <a:cs typeface="Aban Bold" pitchFamily="2" charset="-78"/>
              </a:rPr>
              <a:t> نظاره‌گران آن مي‌باشد.</a:t>
            </a:r>
            <a:r>
              <a:rPr lang="en-GB" sz="3200" dirty="0" smtClean="0">
                <a:cs typeface="Aban Bold" pitchFamily="2" charset="-78"/>
              </a:rPr>
              <a:t/>
            </a:r>
            <a:br>
              <a:rPr lang="en-GB" sz="3200" dirty="0" smtClean="0">
                <a:cs typeface="Aban Bold" pitchFamily="2" charset="-78"/>
              </a:rPr>
            </a:br>
            <a:endParaRPr lang="en-GB" sz="32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5"/>
          <p:cNvPicPr>
            <a:picLocks noChangeAspect="1" noChangeArrowheads="1"/>
          </p:cNvPicPr>
          <p:nvPr/>
        </p:nvPicPr>
        <p:blipFill>
          <a:blip r:embed="rId2" cstate="print"/>
          <a:srcRect/>
          <a:stretch>
            <a:fillRect/>
          </a:stretch>
        </p:blipFill>
        <p:spPr bwMode="auto">
          <a:xfrm>
            <a:off x="1066800" y="609600"/>
            <a:ext cx="7497233" cy="5867400"/>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3" descr="DSC02531"/>
          <p:cNvPicPr>
            <a:picLocks noChangeAspect="1" noChangeArrowheads="1"/>
          </p:cNvPicPr>
          <p:nvPr/>
        </p:nvPicPr>
        <p:blipFill>
          <a:blip r:embed="rId2" cstate="print"/>
          <a:srcRect t="3845" b="1416"/>
          <a:stretch>
            <a:fillRect/>
          </a:stretch>
        </p:blipFill>
        <p:spPr bwMode="auto">
          <a:xfrm>
            <a:off x="4038600" y="152400"/>
            <a:ext cx="4947537" cy="3302512"/>
          </a:xfrm>
          <a:prstGeom prst="rect">
            <a:avLst/>
          </a:prstGeom>
          <a:ln>
            <a:noFill/>
          </a:ln>
          <a:effectLst>
            <a:softEdge rad="112500"/>
          </a:effectLst>
        </p:spPr>
      </p:pic>
      <p:pic>
        <p:nvPicPr>
          <p:cNvPr id="12291" name="Picture 147" descr="Picture 012"/>
          <p:cNvPicPr>
            <a:picLocks noChangeAspect="1" noChangeArrowheads="1"/>
          </p:cNvPicPr>
          <p:nvPr/>
        </p:nvPicPr>
        <p:blipFill>
          <a:blip r:embed="rId3" cstate="print"/>
          <a:srcRect/>
          <a:stretch>
            <a:fillRect/>
          </a:stretch>
        </p:blipFill>
        <p:spPr bwMode="auto">
          <a:xfrm>
            <a:off x="457200" y="3552033"/>
            <a:ext cx="4724400" cy="3153567"/>
          </a:xfrm>
          <a:prstGeom prst="rect">
            <a:avLst/>
          </a:prstGeom>
          <a:ln>
            <a:noFill/>
          </a:ln>
          <a:effectLst>
            <a:softEdge rad="112500"/>
          </a:effectLst>
        </p:spPr>
      </p:pic>
      <p:sp>
        <p:nvSpPr>
          <p:cNvPr id="12292" name="Text Box 4"/>
          <p:cNvSpPr txBox="1">
            <a:spLocks noChangeArrowheads="1"/>
          </p:cNvSpPr>
          <p:nvPr/>
        </p:nvSpPr>
        <p:spPr bwMode="auto">
          <a:xfrm>
            <a:off x="5715000" y="4648200"/>
            <a:ext cx="1908175" cy="327025"/>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جبهه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شرقي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مسجد</a:t>
            </a:r>
            <a:r>
              <a:rPr kumimoji="0" lang="en-GB"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endParaRPr kumimoji="0" lang="en-US"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12293" name="Text Box 5"/>
          <p:cNvSpPr txBox="1">
            <a:spLocks noChangeArrowheads="1"/>
          </p:cNvSpPr>
          <p:nvPr/>
        </p:nvSpPr>
        <p:spPr bwMode="auto">
          <a:xfrm>
            <a:off x="838200" y="1143000"/>
            <a:ext cx="2593975" cy="3048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بافت </a:t>
            </a: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پيرامون</a:t>
            </a: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غربي</a:t>
            </a: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مسجد</a:t>
            </a:r>
            <a:r>
              <a:rPr kumimoji="0" lang="en-GB"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endParaRPr kumimoji="0" lang="en-US"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8" descr="Picture 014"/>
          <p:cNvPicPr>
            <a:picLocks noChangeAspect="1" noChangeArrowheads="1"/>
          </p:cNvPicPr>
          <p:nvPr/>
        </p:nvPicPr>
        <p:blipFill>
          <a:blip r:embed="rId2" cstate="print"/>
          <a:srcRect r="5151" b="5070"/>
          <a:stretch>
            <a:fillRect/>
          </a:stretch>
        </p:blipFill>
        <p:spPr bwMode="auto">
          <a:xfrm>
            <a:off x="4038600" y="152400"/>
            <a:ext cx="4954023" cy="3308926"/>
          </a:xfrm>
          <a:prstGeom prst="rect">
            <a:avLst/>
          </a:prstGeom>
          <a:ln>
            <a:noFill/>
          </a:ln>
          <a:effectLst>
            <a:softEdge rad="112500"/>
          </a:effectLst>
        </p:spPr>
      </p:pic>
      <p:pic>
        <p:nvPicPr>
          <p:cNvPr id="13315" name="Picture 149" descr="Picture 024"/>
          <p:cNvPicPr>
            <a:picLocks noChangeAspect="1" noChangeArrowheads="1"/>
          </p:cNvPicPr>
          <p:nvPr/>
        </p:nvPicPr>
        <p:blipFill>
          <a:blip r:embed="rId3" cstate="print"/>
          <a:srcRect/>
          <a:stretch>
            <a:fillRect/>
          </a:stretch>
        </p:blipFill>
        <p:spPr bwMode="auto">
          <a:xfrm>
            <a:off x="457200" y="3533207"/>
            <a:ext cx="4724400" cy="3158533"/>
          </a:xfrm>
          <a:prstGeom prst="rect">
            <a:avLst/>
          </a:prstGeom>
          <a:ln>
            <a:noFill/>
          </a:ln>
          <a:effectLst>
            <a:softEdge rad="112500"/>
          </a:effectLst>
        </p:spPr>
      </p:pic>
      <p:sp>
        <p:nvSpPr>
          <p:cNvPr id="13316" name="Text Box 4"/>
          <p:cNvSpPr txBox="1">
            <a:spLocks noChangeArrowheads="1"/>
          </p:cNvSpPr>
          <p:nvPr/>
        </p:nvSpPr>
        <p:spPr bwMode="auto">
          <a:xfrm>
            <a:off x="1295400" y="1219200"/>
            <a:ext cx="24003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نمايي</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از سمت </a:t>
            </a: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جنوبي</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مسجد</a:t>
            </a:r>
            <a:endParaRPr kumimoji="0" lang="en-US"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13317" name="Text Box 5"/>
          <p:cNvSpPr txBox="1">
            <a:spLocks noChangeArrowheads="1"/>
          </p:cNvSpPr>
          <p:nvPr/>
        </p:nvSpPr>
        <p:spPr bwMode="auto">
          <a:xfrm>
            <a:off x="5943600" y="4495800"/>
            <a:ext cx="2057400" cy="13716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نمايي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از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خيابان</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اقبال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ديد</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از جنوب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شرقي</a:t>
            </a:r>
            <a:endParaRPr kumimoji="0" lang="en-US"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mj-lt"/>
                <a:ea typeface="Arial" pitchFamily="34" charset="0"/>
                <a:cs typeface="B Lotus" pitchFamily="2" charset="-78"/>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nd2d-Model"/>
          <p:cNvPicPr>
            <a:picLocks noChangeAspect="1" noChangeArrowheads="1"/>
          </p:cNvPicPr>
          <p:nvPr/>
        </p:nvPicPr>
        <p:blipFill>
          <a:blip r:embed="rId2" cstate="print"/>
          <a:srcRect/>
          <a:stretch>
            <a:fillRect/>
          </a:stretch>
        </p:blipFill>
        <p:spPr bwMode="auto">
          <a:xfrm>
            <a:off x="381000" y="609600"/>
            <a:ext cx="8559694"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 Box 4"/>
          <p:cNvSpPr txBox="1">
            <a:spLocks noChangeArrowheads="1"/>
          </p:cNvSpPr>
          <p:nvPr/>
        </p:nvSpPr>
        <p:spPr bwMode="auto">
          <a:xfrm>
            <a:off x="3048000" y="5943600"/>
            <a:ext cx="6248400" cy="11430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نقشه مسجد جامع</a:t>
            </a:r>
            <a:endParaRPr kumimoji="0" lang="en-US"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mj-lt"/>
                <a:ea typeface="Arial" pitchFamily="34" charset="0"/>
                <a:cs typeface="B Lotus" pitchFamily="2" charset="-78"/>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4" name="Rectangle 3"/>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end2d-Moddel copy"/>
          <p:cNvPicPr>
            <a:picLocks noChangeAspect="1" noChangeArrowheads="1"/>
          </p:cNvPicPr>
          <p:nvPr/>
        </p:nvPicPr>
        <p:blipFill>
          <a:blip r:embed="rId2" cstate="print"/>
          <a:srcRect l="2046" t="5624" r="2046" b="5624"/>
          <a:stretch>
            <a:fillRect/>
          </a:stretch>
        </p:blipFill>
        <p:spPr bwMode="auto">
          <a:xfrm>
            <a:off x="533400" y="152400"/>
            <a:ext cx="838361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388" name="Picture 263"/>
          <p:cNvPicPr>
            <a:picLocks noChangeAspect="1" noChangeArrowheads="1"/>
          </p:cNvPicPr>
          <p:nvPr/>
        </p:nvPicPr>
        <p:blipFill>
          <a:blip r:embed="rId3" cstate="print"/>
          <a:srcRect t="1653" b="13774"/>
          <a:stretch>
            <a:fillRect/>
          </a:stretch>
        </p:blipFill>
        <p:spPr bwMode="auto">
          <a:xfrm>
            <a:off x="553452" y="3390900"/>
            <a:ext cx="3027947" cy="3260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389" name="Text Box 5"/>
          <p:cNvSpPr txBox="1">
            <a:spLocks noChangeArrowheads="1"/>
          </p:cNvSpPr>
          <p:nvPr/>
        </p:nvSpPr>
        <p:spPr bwMode="auto">
          <a:xfrm>
            <a:off x="6073942" y="3390900"/>
            <a:ext cx="28956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نماي</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شمالي</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مسجد</a:t>
            </a:r>
            <a:r>
              <a:rPr kumimoji="0" lang="en-GB"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endParaRPr kumimoji="0" lang="en-US" sz="2800" b="1" i="0" u="none" strike="noStrike" cap="none" normalizeH="0" baseline="0" dirty="0" smtClean="0">
              <a:ln>
                <a:solidFill>
                  <a:srgbClr val="FFC000"/>
                </a:solidFill>
              </a:ln>
              <a:solidFill>
                <a:srgbClr val="FFC000"/>
              </a:solidFill>
              <a:effectLst/>
              <a:latin typeface="+mj-lt"/>
              <a:cs typeface="Arial" pitchFamily="34" charset="0"/>
            </a:endParaRPr>
          </a:p>
        </p:txBody>
      </p:sp>
      <p:sp>
        <p:nvSpPr>
          <p:cNvPr id="16390" name="Text Box 6"/>
          <p:cNvSpPr txBox="1">
            <a:spLocks noChangeArrowheads="1"/>
          </p:cNvSpPr>
          <p:nvPr/>
        </p:nvSpPr>
        <p:spPr bwMode="auto">
          <a:xfrm>
            <a:off x="3856120" y="5257800"/>
            <a:ext cx="3382880" cy="9906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پلان</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معكوس</a:t>
            </a:r>
            <a:r>
              <a:rPr kumimoji="0" lang="fa-IR" sz="28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8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گنبدخانه</a:t>
            </a:r>
            <a:endParaRPr kumimoji="0" lang="en-US" sz="2800" b="1" i="0" u="none" strike="noStrike" cap="none" normalizeH="0" baseline="0" dirty="0" smtClean="0">
              <a:ln>
                <a:solidFill>
                  <a:srgbClr val="FFC000"/>
                </a:solidFill>
              </a:ln>
              <a:solidFill>
                <a:srgbClr val="FFC000"/>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orum system\Desktop\New\4.jpg"/>
          <p:cNvPicPr>
            <a:picLocks noChangeAspect="1" noChangeArrowheads="1"/>
          </p:cNvPicPr>
          <p:nvPr/>
        </p:nvPicPr>
        <p:blipFill>
          <a:blip r:embed="rId2" cstate="print"/>
          <a:srcRect/>
          <a:stretch>
            <a:fillRect/>
          </a:stretch>
        </p:blipFill>
        <p:spPr bwMode="auto">
          <a:xfrm>
            <a:off x="380999" y="228600"/>
            <a:ext cx="8365173" cy="6019799"/>
          </a:xfrm>
          <a:prstGeom prst="rect">
            <a:avLst/>
          </a:prstGeom>
          <a:ln>
            <a:noFill/>
          </a:ln>
          <a:effectLst>
            <a:softEdge rad="112500"/>
          </a:effectLst>
        </p:spPr>
      </p:pic>
      <p:sp>
        <p:nvSpPr>
          <p:cNvPr id="5" name="Oval 4"/>
          <p:cNvSpPr/>
          <p:nvPr/>
        </p:nvSpPr>
        <p:spPr>
          <a:xfrm rot="2186399">
            <a:off x="3597793" y="3675326"/>
            <a:ext cx="1079400" cy="1180224"/>
          </a:xfrm>
          <a:prstGeom prst="ellipse">
            <a:avLst/>
          </a:prstGeom>
          <a:solidFill>
            <a:schemeClr val="accent1">
              <a:alpha val="0"/>
            </a:schemeClr>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563586" y="5231005"/>
            <a:ext cx="3962400" cy="461665"/>
          </a:xfrm>
          <a:prstGeom prst="rect">
            <a:avLst/>
          </a:prstGeom>
          <a:noFill/>
        </p:spPr>
        <p:txBody>
          <a:bodyPr wrap="square" rtlCol="0">
            <a:prstTxWarp prst="textArchUp">
              <a:avLst/>
            </a:prstTxWarp>
            <a:spAutoFit/>
          </a:bodyPr>
          <a:lstStyle/>
          <a:p>
            <a:pPr algn="ctr"/>
            <a:r>
              <a:rPr lang="fa-IR" sz="2400" b="1" dirty="0" smtClean="0">
                <a:solidFill>
                  <a:schemeClr val="bg1">
                    <a:lumMod val="95000"/>
                    <a:lumOff val="5000"/>
                  </a:schemeClr>
                </a:solidFill>
                <a:effectLst>
                  <a:outerShdw blurRad="38100" dist="38100" dir="2700000" algn="tl">
                    <a:srgbClr val="000000">
                      <a:alpha val="43137"/>
                    </a:srgbClr>
                  </a:outerShdw>
                </a:effectLst>
                <a:latin typeface="+mj-lt"/>
              </a:rPr>
              <a:t>موقعیت شهری مسجد جامع</a:t>
            </a:r>
            <a:endParaRPr lang="en-GB" sz="2400" b="1" dirty="0">
              <a:solidFill>
                <a:schemeClr val="bg1">
                  <a:lumMod val="95000"/>
                  <a:lumOff val="5000"/>
                </a:schemeClr>
              </a:solidFill>
              <a:effectLst>
                <a:outerShdw blurRad="38100" dist="38100" dir="2700000" algn="tl">
                  <a:srgbClr val="000000">
                    <a:alpha val="43137"/>
                  </a:srgbClr>
                </a:outerShdw>
              </a:effectLst>
              <a:latin typeface="+mj-lt"/>
            </a:endParaRPr>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06" descr="a"/>
          <p:cNvPicPr>
            <a:picLocks noChangeAspect="1" noChangeArrowheads="1"/>
          </p:cNvPicPr>
          <p:nvPr/>
        </p:nvPicPr>
        <p:blipFill>
          <a:blip r:embed="rId2" cstate="print"/>
          <a:srcRect t="-4686"/>
          <a:stretch>
            <a:fillRect/>
          </a:stretch>
        </p:blipFill>
        <p:spPr bwMode="auto">
          <a:xfrm>
            <a:off x="685800" y="0"/>
            <a:ext cx="8156892"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411" name="Picture 173" descr="b"/>
          <p:cNvPicPr>
            <a:picLocks noChangeAspect="1" noChangeArrowheads="1"/>
          </p:cNvPicPr>
          <p:nvPr/>
        </p:nvPicPr>
        <p:blipFill>
          <a:blip r:embed="rId3" cstate="print"/>
          <a:srcRect/>
          <a:stretch>
            <a:fillRect/>
          </a:stretch>
        </p:blipFill>
        <p:spPr bwMode="auto">
          <a:xfrm>
            <a:off x="685800" y="3505200"/>
            <a:ext cx="8153400" cy="2868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412" name="Text Box 4"/>
          <p:cNvSpPr txBox="1">
            <a:spLocks noChangeArrowheads="1"/>
          </p:cNvSpPr>
          <p:nvPr/>
        </p:nvSpPr>
        <p:spPr bwMode="auto">
          <a:xfrm>
            <a:off x="3810000" y="30480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smtClean="0">
                <a:ln>
                  <a:noFill/>
                </a:ln>
                <a:solidFill>
                  <a:srgbClr val="FFC000"/>
                </a:solidFill>
                <a:effectLst/>
                <a:latin typeface="+mj-lt"/>
                <a:ea typeface="Arial" pitchFamily="34" charset="0"/>
                <a:cs typeface="B Lotus" pitchFamily="2" charset="-78"/>
              </a:rPr>
              <a:t>برش</a:t>
            </a:r>
            <a:r>
              <a:rPr kumimoji="0" lang="en-GB" sz="2400" b="1" i="0" u="none" strike="noStrike" cap="none" normalizeH="0" baseline="0" dirty="0" smtClean="0">
                <a:ln>
                  <a:noFill/>
                </a:ln>
                <a:solidFill>
                  <a:srgbClr val="FFC000"/>
                </a:solidFill>
                <a:effectLst/>
                <a:latin typeface="+mj-lt"/>
                <a:ea typeface="Arial" pitchFamily="34" charset="0"/>
                <a:cs typeface="B Lotus" pitchFamily="2" charset="-78"/>
              </a:rPr>
              <a:t> (a-a)</a:t>
            </a:r>
            <a:endParaRPr kumimoji="0" lang="en-US" sz="2400" b="1" i="0" u="none" strike="noStrike" cap="none" normalizeH="0" baseline="0" dirty="0" smtClean="0">
              <a:ln>
                <a:noFill/>
              </a:ln>
              <a:solidFill>
                <a:srgbClr val="FFC000"/>
              </a:solidFill>
              <a:effectLst/>
              <a:latin typeface="+mj-lt"/>
              <a:cs typeface="Arial" pitchFamily="34" charset="0"/>
            </a:endParaRPr>
          </a:p>
        </p:txBody>
      </p:sp>
      <p:sp>
        <p:nvSpPr>
          <p:cNvPr id="17413" name="Text Box 5"/>
          <p:cNvSpPr txBox="1">
            <a:spLocks noChangeArrowheads="1"/>
          </p:cNvSpPr>
          <p:nvPr/>
        </p:nvSpPr>
        <p:spPr bwMode="auto">
          <a:xfrm>
            <a:off x="4114800" y="6400800"/>
            <a:ext cx="2171700" cy="4572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برش</a:t>
            </a:r>
            <a:r>
              <a:rPr kumimoji="0" lang="en-GB"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 b-b )</a:t>
            </a:r>
            <a:endParaRPr kumimoji="0" lang="en-US" sz="2400" b="1" i="0" u="none" strike="noStrike" cap="none" normalizeH="0" baseline="0" dirty="0" smtClean="0">
              <a:ln>
                <a:solidFill>
                  <a:srgbClr val="FFC000"/>
                </a:solidFill>
              </a:ln>
              <a:solidFill>
                <a:srgbClr val="FFC000"/>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nd2d3-Model"/>
          <p:cNvPicPr>
            <a:picLocks noChangeAspect="1" noChangeArrowheads="1"/>
          </p:cNvPicPr>
          <p:nvPr/>
        </p:nvPicPr>
        <p:blipFill>
          <a:blip r:embed="rId2" cstate="print"/>
          <a:srcRect t="23622" b="23622"/>
          <a:stretch>
            <a:fillRect/>
          </a:stretch>
        </p:blipFill>
        <p:spPr bwMode="auto">
          <a:xfrm>
            <a:off x="1600200" y="152400"/>
            <a:ext cx="682190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435" name="Picture 266" descr="d"/>
          <p:cNvPicPr>
            <a:picLocks noChangeAspect="1" noChangeArrowheads="1"/>
          </p:cNvPicPr>
          <p:nvPr/>
        </p:nvPicPr>
        <p:blipFill>
          <a:blip r:embed="rId3" cstate="print"/>
          <a:srcRect t="-3461"/>
          <a:stretch>
            <a:fillRect/>
          </a:stretch>
        </p:blipFill>
        <p:spPr bwMode="auto">
          <a:xfrm>
            <a:off x="1600200" y="3505200"/>
            <a:ext cx="6858000" cy="2891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436" name="Text Box 4"/>
          <p:cNvSpPr txBox="1">
            <a:spLocks noChangeArrowheads="1"/>
          </p:cNvSpPr>
          <p:nvPr/>
        </p:nvSpPr>
        <p:spPr bwMode="auto">
          <a:xfrm>
            <a:off x="228600" y="8382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برش</a:t>
            </a:r>
            <a:r>
              <a:rPr kumimoji="0" lang="en-GB"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(c-c)</a:t>
            </a:r>
            <a:endParaRPr kumimoji="0" lang="en-US" sz="2400" b="1" i="0" u="none" strike="noStrike" cap="none" normalizeH="0" baseline="0" dirty="0" smtClean="0">
              <a:ln>
                <a:solidFill>
                  <a:srgbClr val="FFC000"/>
                </a:solidFill>
              </a:ln>
              <a:solidFill>
                <a:srgbClr val="FFC000"/>
              </a:solidFill>
              <a:effectLst/>
              <a:latin typeface="+mj-lt"/>
              <a:cs typeface="Arial" pitchFamily="34" charset="0"/>
            </a:endParaRPr>
          </a:p>
        </p:txBody>
      </p:sp>
      <p:sp>
        <p:nvSpPr>
          <p:cNvPr id="18437" name="Text Box 5"/>
          <p:cNvSpPr txBox="1">
            <a:spLocks noChangeArrowheads="1"/>
          </p:cNvSpPr>
          <p:nvPr/>
        </p:nvSpPr>
        <p:spPr bwMode="auto">
          <a:xfrm>
            <a:off x="228600" y="44196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a-IR" sz="20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برش</a:t>
            </a:r>
            <a:r>
              <a:rPr kumimoji="0" lang="en-GB" sz="20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(d-d)</a:t>
            </a:r>
            <a:endParaRPr kumimoji="0" lang="en-US" sz="2000" b="1" i="0" u="none" strike="noStrike" cap="none" normalizeH="0" baseline="0" dirty="0" smtClean="0">
              <a:ln>
                <a:solidFill>
                  <a:srgbClr val="FFC000"/>
                </a:solidFill>
              </a:ln>
              <a:solidFill>
                <a:srgbClr val="FFC000"/>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87" descr="138"/>
          <p:cNvPicPr>
            <a:picLocks noChangeAspect="1" noChangeArrowheads="1"/>
          </p:cNvPicPr>
          <p:nvPr/>
        </p:nvPicPr>
        <p:blipFill>
          <a:blip r:embed="rId2" cstate="print"/>
          <a:srcRect/>
          <a:stretch>
            <a:fillRect/>
          </a:stretch>
        </p:blipFill>
        <p:spPr bwMode="auto">
          <a:xfrm>
            <a:off x="4191000" y="304800"/>
            <a:ext cx="4621215"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459" name="Picture 286" descr="Picture 090"/>
          <p:cNvPicPr>
            <a:picLocks noChangeArrowheads="1"/>
          </p:cNvPicPr>
          <p:nvPr/>
        </p:nvPicPr>
        <p:blipFill>
          <a:blip r:embed="rId3" cstate="print"/>
          <a:srcRect/>
          <a:stretch>
            <a:fillRect/>
          </a:stretch>
        </p:blipFill>
        <p:spPr bwMode="auto">
          <a:xfrm>
            <a:off x="228600" y="3409950"/>
            <a:ext cx="4648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60" name="Text Box 4"/>
          <p:cNvSpPr txBox="1">
            <a:spLocks noChangeArrowheads="1"/>
          </p:cNvSpPr>
          <p:nvPr/>
        </p:nvSpPr>
        <p:spPr bwMode="auto">
          <a:xfrm>
            <a:off x="204537" y="990600"/>
            <a:ext cx="3571875"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نماي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قدیمی</a:t>
            </a:r>
            <a:r>
              <a:rPr kumimoji="0" lang="fa-IR" sz="2400" b="1" i="0" u="none" strike="noStrike" cap="none" normalizeH="0" dirty="0" smtClean="0">
                <a:ln>
                  <a:solidFill>
                    <a:srgbClr val="FFC000"/>
                  </a:solidFill>
                </a:ln>
                <a:solidFill>
                  <a:srgbClr val="FFC000"/>
                </a:solidFill>
                <a:effectLst/>
                <a:latin typeface="+mj-lt"/>
                <a:ea typeface="Arial" pitchFamily="34" charset="0"/>
                <a:cs typeface="B Lotus" pitchFamily="2" charset="-78"/>
              </a:rPr>
              <a:t> مسجد</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ماخذ: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آرشيو</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ميراث</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فرهنگي</a:t>
            </a:r>
            <a:endParaRPr kumimoji="0" lang="en-US"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19461" name="Text Box 5"/>
          <p:cNvSpPr txBox="1">
            <a:spLocks noChangeArrowheads="1"/>
          </p:cNvSpPr>
          <p:nvPr/>
        </p:nvSpPr>
        <p:spPr bwMode="auto">
          <a:xfrm>
            <a:off x="5638800" y="4572000"/>
            <a:ext cx="23622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نماي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غربي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ماخذ: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آرشيو</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ميراث</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فرهنگي</a:t>
            </a:r>
            <a:endParaRPr kumimoji="0" lang="en-US"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268" descr="Picture 067"/>
          <p:cNvPicPr>
            <a:picLocks noChangeAspect="1" noChangeArrowheads="1"/>
          </p:cNvPicPr>
          <p:nvPr/>
        </p:nvPicPr>
        <p:blipFill>
          <a:blip r:embed="rId2" cstate="print"/>
          <a:srcRect/>
          <a:stretch>
            <a:fillRect/>
          </a:stretch>
        </p:blipFill>
        <p:spPr bwMode="auto">
          <a:xfrm>
            <a:off x="5029200" y="685800"/>
            <a:ext cx="3352800" cy="2240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5" name="Picture 272" descr="Picture 044"/>
          <p:cNvPicPr>
            <a:picLocks noChangeAspect="1" noChangeArrowheads="1"/>
          </p:cNvPicPr>
          <p:nvPr/>
        </p:nvPicPr>
        <p:blipFill>
          <a:blip r:embed="rId3" cstate="print"/>
          <a:srcRect/>
          <a:stretch>
            <a:fillRect/>
          </a:stretch>
        </p:blipFill>
        <p:spPr bwMode="auto">
          <a:xfrm>
            <a:off x="762000" y="685800"/>
            <a:ext cx="3359150" cy="2244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6" name="Picture 8" descr="DSC00014"/>
          <p:cNvPicPr>
            <a:picLocks noChangeArrowheads="1"/>
          </p:cNvPicPr>
          <p:nvPr/>
        </p:nvPicPr>
        <p:blipFill>
          <a:blip r:embed="rId4" cstate="print"/>
          <a:srcRect/>
          <a:stretch>
            <a:fillRect/>
          </a:stretch>
        </p:blipFill>
        <p:spPr bwMode="auto">
          <a:xfrm>
            <a:off x="4953000" y="3657600"/>
            <a:ext cx="33528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7" name="Picture 9" descr="Picture 170"/>
          <p:cNvPicPr>
            <a:picLocks noChangeArrowheads="1"/>
          </p:cNvPicPr>
          <p:nvPr/>
        </p:nvPicPr>
        <p:blipFill>
          <a:blip r:embed="rId5" cstate="print"/>
          <a:srcRect/>
          <a:stretch>
            <a:fillRect/>
          </a:stretch>
        </p:blipFill>
        <p:spPr bwMode="auto">
          <a:xfrm>
            <a:off x="685800" y="3657600"/>
            <a:ext cx="335915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538" name="Text Box 10" descr="Text Box: تصوير حياط مسجد&#10;"/>
          <p:cNvSpPr txBox="1">
            <a:spLocks noChangeArrowheads="1"/>
          </p:cNvSpPr>
          <p:nvPr/>
        </p:nvSpPr>
        <p:spPr bwMode="auto">
          <a:xfrm>
            <a:off x="1371600" y="3124200"/>
            <a:ext cx="21717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جبهه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شمالي</a:t>
            </a: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ديد</a:t>
            </a: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 از شرق</a:t>
            </a:r>
            <a:endParaRPr kumimoji="0" lang="en-US"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22539" name="Text Box 11"/>
          <p:cNvSpPr txBox="1">
            <a:spLocks noChangeArrowheads="1"/>
          </p:cNvSpPr>
          <p:nvPr/>
        </p:nvSpPr>
        <p:spPr bwMode="auto">
          <a:xfrm>
            <a:off x="5791200" y="29718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جبهه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شمالي</a:t>
            </a:r>
            <a:endParaRPr kumimoji="0" lang="en-US"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22540" name="Text Box 12" descr="Text Box: تصوير حياط مسجد&#10;"/>
          <p:cNvSpPr txBox="1">
            <a:spLocks noChangeArrowheads="1"/>
          </p:cNvSpPr>
          <p:nvPr/>
        </p:nvSpPr>
        <p:spPr bwMode="auto">
          <a:xfrm>
            <a:off x="5638800" y="58674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نماي</a:t>
            </a: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داخلي</a:t>
            </a: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گنبدخانه</a:t>
            </a:r>
            <a:endParaRPr kumimoji="0" lang="en-US"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22541" name="Text Box 13" descr="Text Box: تصوير حياط مسجد&#10;"/>
          <p:cNvSpPr txBox="1">
            <a:spLocks noChangeArrowheads="1"/>
          </p:cNvSpPr>
          <p:nvPr/>
        </p:nvSpPr>
        <p:spPr bwMode="auto">
          <a:xfrm>
            <a:off x="1066800" y="6019800"/>
            <a:ext cx="2514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ورودي</a:t>
            </a:r>
            <a:r>
              <a:rPr lang="fa-IR" b="1" dirty="0" smtClean="0">
                <a:latin typeface="+mj-lt"/>
                <a:ea typeface="Arial" pitchFamily="34" charset="0"/>
                <a:cs typeface="B Lotus" pitchFamily="2" charset="-78"/>
              </a:rPr>
              <a:t> </a:t>
            </a:r>
            <a:r>
              <a:rPr kumimoji="0" lang="fa-IR" b="1" i="0" u="none" strike="noStrike" cap="none" normalizeH="0" baseline="0" dirty="0" smtClean="0">
                <a:ln>
                  <a:noFill/>
                </a:ln>
                <a:solidFill>
                  <a:schemeClr val="tx1"/>
                </a:solidFill>
                <a:effectLst/>
                <a:latin typeface="+mj-lt"/>
                <a:ea typeface="Arial" pitchFamily="34" charset="0"/>
                <a:cs typeface="B Lotus" pitchFamily="2" charset="-78"/>
              </a:rPr>
              <a:t>شبستان از </a:t>
            </a:r>
            <a:r>
              <a:rPr kumimoji="0" lang="fa-IR" b="1" i="0" u="none" strike="noStrike" cap="none" normalizeH="0" baseline="0" dirty="0" err="1" smtClean="0">
                <a:ln>
                  <a:noFill/>
                </a:ln>
                <a:solidFill>
                  <a:schemeClr val="tx1"/>
                </a:solidFill>
                <a:effectLst/>
                <a:latin typeface="+mj-lt"/>
                <a:ea typeface="Arial" pitchFamily="34" charset="0"/>
                <a:cs typeface="B Lotus" pitchFamily="2" charset="-78"/>
              </a:rPr>
              <a:t>گنبدخانه</a:t>
            </a:r>
            <a:endParaRPr kumimoji="0" lang="en-US"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45"/>
          <p:cNvPicPr>
            <a:picLocks noChangeAspect="1" noChangeArrowheads="1"/>
          </p:cNvPicPr>
          <p:nvPr/>
        </p:nvPicPr>
        <p:blipFill>
          <a:blip r:embed="rId2" cstate="print"/>
          <a:srcRect/>
          <a:stretch>
            <a:fillRect/>
          </a:stretch>
        </p:blipFill>
        <p:spPr bwMode="auto">
          <a:xfrm>
            <a:off x="2438400" y="609600"/>
            <a:ext cx="6030883"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555" name="Text Box 3"/>
          <p:cNvSpPr txBox="1">
            <a:spLocks noChangeArrowheads="1"/>
          </p:cNvSpPr>
          <p:nvPr/>
        </p:nvSpPr>
        <p:spPr bwMode="auto">
          <a:xfrm>
            <a:off x="152400" y="2133600"/>
            <a:ext cx="2400300" cy="18288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ايزومتريك</a:t>
            </a: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گنبدخانه</a:t>
            </a:r>
            <a:r>
              <a:rPr kumimoji="0" lang="en-GB"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endParaRPr kumimoji="0" lang="en-US"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46"/>
          <p:cNvPicPr>
            <a:picLocks noChangeAspect="1" noChangeArrowheads="1"/>
          </p:cNvPicPr>
          <p:nvPr/>
        </p:nvPicPr>
        <p:blipFill>
          <a:blip r:embed="rId2" cstate="print"/>
          <a:srcRect/>
          <a:stretch>
            <a:fillRect/>
          </a:stretch>
        </p:blipFill>
        <p:spPr bwMode="auto">
          <a:xfrm>
            <a:off x="1524000" y="152400"/>
            <a:ext cx="6019800" cy="4097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681"/>
          <p:cNvPicPr>
            <a:picLocks noChangeAspect="1" noChangeArrowheads="1"/>
          </p:cNvPicPr>
          <p:nvPr/>
        </p:nvPicPr>
        <p:blipFill>
          <a:blip r:embed="rId3" cstate="print"/>
          <a:srcRect t="-3069" b="-2760"/>
          <a:stretch>
            <a:fillRect/>
          </a:stretch>
        </p:blipFill>
        <p:spPr bwMode="auto">
          <a:xfrm>
            <a:off x="4572000" y="4343400"/>
            <a:ext cx="2971800" cy="2181282"/>
          </a:xfrm>
          <a:prstGeom prst="rect">
            <a:avLst/>
          </a:prstGeom>
          <a:ln>
            <a:noFill/>
          </a:ln>
          <a:effectLst>
            <a:outerShdw blurRad="292100" dist="139700" dir="2700000" algn="tl" rotWithShape="0">
              <a:srgbClr val="333333">
                <a:alpha val="65000"/>
              </a:srgbClr>
            </a:outerShdw>
          </a:effectLst>
        </p:spPr>
      </p:pic>
      <p:pic>
        <p:nvPicPr>
          <p:cNvPr id="2052" name="Picture 638"/>
          <p:cNvPicPr>
            <a:picLocks noChangeAspect="1" noChangeArrowheads="1"/>
          </p:cNvPicPr>
          <p:nvPr/>
        </p:nvPicPr>
        <p:blipFill>
          <a:blip r:embed="rId4" cstate="print"/>
          <a:srcRect l="3532" t="-16106" r="3532"/>
          <a:stretch>
            <a:fillRect/>
          </a:stretch>
        </p:blipFill>
        <p:spPr bwMode="auto">
          <a:xfrm>
            <a:off x="1371600" y="4114800"/>
            <a:ext cx="3033712" cy="2076682"/>
          </a:xfrm>
          <a:prstGeom prst="rect">
            <a:avLst/>
          </a:prstGeom>
          <a:ln>
            <a:noFill/>
          </a:ln>
          <a:effectLst>
            <a:outerShdw blurRad="292100" dist="139700" dir="2700000" algn="tl" rotWithShape="0">
              <a:srgbClr val="333333">
                <a:alpha val="65000"/>
              </a:srgbClr>
            </a:outerShdw>
          </a:effectLst>
        </p:spPr>
      </p:pic>
      <p:sp>
        <p:nvSpPr>
          <p:cNvPr id="2053" name="Text Box 5"/>
          <p:cNvSpPr txBox="1">
            <a:spLocks noChangeArrowheads="1"/>
          </p:cNvSpPr>
          <p:nvPr/>
        </p:nvSpPr>
        <p:spPr bwMode="auto">
          <a:xfrm>
            <a:off x="1905000" y="6248400"/>
            <a:ext cx="19431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پرسپكتيو</a:t>
            </a:r>
            <a:r>
              <a:rPr kumimoji="0" lang="fa-IR"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اجرايي</a:t>
            </a:r>
            <a:r>
              <a:rPr kumimoji="0" lang="fa-IR"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r>
              <a:rPr kumimoji="0" lang="fa-IR"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تويزه</a:t>
            </a:r>
            <a:endParaRPr kumimoji="0" lang="en-US"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40"/>
          <p:cNvPicPr>
            <a:picLocks noChangeAspect="1" noChangeArrowheads="1"/>
          </p:cNvPicPr>
          <p:nvPr/>
        </p:nvPicPr>
        <p:blipFill>
          <a:blip r:embed="rId2" cstate="print"/>
          <a:srcRect t="-3566" b="17828"/>
          <a:stretch>
            <a:fillRect/>
          </a:stretch>
        </p:blipFill>
        <p:spPr bwMode="auto">
          <a:xfrm>
            <a:off x="685800" y="838200"/>
            <a:ext cx="3962076"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636"/>
          <p:cNvPicPr>
            <a:picLocks noChangeAspect="1" noChangeArrowheads="1"/>
          </p:cNvPicPr>
          <p:nvPr/>
        </p:nvPicPr>
        <p:blipFill>
          <a:blip r:embed="rId3" cstate="print"/>
          <a:srcRect b="17102"/>
          <a:stretch>
            <a:fillRect/>
          </a:stretch>
        </p:blipFill>
        <p:spPr bwMode="auto">
          <a:xfrm>
            <a:off x="5105400" y="914400"/>
            <a:ext cx="3576759"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647"/>
          <p:cNvPicPr>
            <a:picLocks noChangeAspect="1" noChangeArrowheads="1"/>
          </p:cNvPicPr>
          <p:nvPr/>
        </p:nvPicPr>
        <p:blipFill>
          <a:blip r:embed="rId4" cstate="print"/>
          <a:srcRect/>
          <a:stretch>
            <a:fillRect/>
          </a:stretch>
        </p:blipFill>
        <p:spPr bwMode="auto">
          <a:xfrm>
            <a:off x="685800" y="3505200"/>
            <a:ext cx="3904121"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644"/>
          <p:cNvPicPr>
            <a:picLocks noChangeAspect="1" noChangeArrowheads="1"/>
          </p:cNvPicPr>
          <p:nvPr/>
        </p:nvPicPr>
        <p:blipFill>
          <a:blip r:embed="rId5" cstate="print"/>
          <a:srcRect t="4285" b="21426"/>
          <a:stretch>
            <a:fillRect/>
          </a:stretch>
        </p:blipFill>
        <p:spPr bwMode="auto">
          <a:xfrm>
            <a:off x="5105400" y="3505200"/>
            <a:ext cx="3581400" cy="2501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078" name="Text Box 6"/>
          <p:cNvSpPr txBox="1">
            <a:spLocks noChangeArrowheads="1"/>
          </p:cNvSpPr>
          <p:nvPr/>
        </p:nvSpPr>
        <p:spPr bwMode="auto">
          <a:xfrm>
            <a:off x="5029200" y="2590800"/>
            <a:ext cx="21717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1200" b="0" i="0" u="none" strike="noStrike" cap="none" normalizeH="0" baseline="0" dirty="0" err="1" smtClean="0">
                <a:ln>
                  <a:noFill/>
                </a:ln>
                <a:solidFill>
                  <a:schemeClr val="bg1"/>
                </a:solidFill>
                <a:effectLst/>
                <a:latin typeface="Calibri" pitchFamily="34" charset="0"/>
                <a:ea typeface="Arial" pitchFamily="34" charset="0"/>
                <a:cs typeface="+mj-cs"/>
              </a:rPr>
              <a:t>جزييات</a:t>
            </a:r>
            <a:r>
              <a:rPr kumimoji="0" lang="fa-IR" sz="1200" b="0" i="0" u="none" strike="noStrike" cap="none" normalizeH="0" baseline="0" dirty="0" smtClean="0">
                <a:ln>
                  <a:noFill/>
                </a:ln>
                <a:solidFill>
                  <a:schemeClr val="bg1"/>
                </a:solidFill>
                <a:effectLst/>
                <a:latin typeface="Calibri" pitchFamily="34" charset="0"/>
                <a:ea typeface="Arial" pitchFamily="34" charset="0"/>
                <a:cs typeface="+mj-cs"/>
              </a:rPr>
              <a:t> </a:t>
            </a:r>
            <a:r>
              <a:rPr kumimoji="0" lang="fa-IR" sz="1200" b="0" i="0" u="none" strike="noStrike" cap="none" normalizeH="0" baseline="0" dirty="0" err="1" smtClean="0">
                <a:ln>
                  <a:noFill/>
                </a:ln>
                <a:solidFill>
                  <a:schemeClr val="bg1"/>
                </a:solidFill>
                <a:effectLst/>
                <a:latin typeface="Calibri" pitchFamily="34" charset="0"/>
                <a:ea typeface="Arial" pitchFamily="34" charset="0"/>
                <a:cs typeface="+mj-cs"/>
              </a:rPr>
              <a:t>اجرايي</a:t>
            </a:r>
            <a:r>
              <a:rPr kumimoji="0" lang="fa-IR" sz="1200" b="0" i="0" u="none" strike="noStrike" cap="none" normalizeH="0" baseline="0" dirty="0" smtClean="0">
                <a:ln>
                  <a:noFill/>
                </a:ln>
                <a:solidFill>
                  <a:schemeClr val="bg1"/>
                </a:solidFill>
                <a:effectLst/>
                <a:latin typeface="Calibri" pitchFamily="34" charset="0"/>
                <a:ea typeface="Arial" pitchFamily="34" charset="0"/>
                <a:cs typeface="+mj-cs"/>
              </a:rPr>
              <a:t> پله </a:t>
            </a:r>
            <a:r>
              <a:rPr kumimoji="0" lang="fa-IR" sz="1200" b="0" i="0" u="none" strike="noStrike" cap="none" normalizeH="0" baseline="0" dirty="0" err="1" smtClean="0">
                <a:ln>
                  <a:noFill/>
                </a:ln>
                <a:solidFill>
                  <a:schemeClr val="bg1"/>
                </a:solidFill>
                <a:effectLst/>
                <a:latin typeface="Calibri" pitchFamily="34" charset="0"/>
                <a:ea typeface="Arial" pitchFamily="34" charset="0"/>
                <a:cs typeface="+mj-cs"/>
              </a:rPr>
              <a:t>ورودي</a:t>
            </a:r>
            <a:r>
              <a:rPr kumimoji="0" lang="fa-IR" sz="1200" b="0" i="0" u="none" strike="noStrike" cap="none" normalizeH="0" baseline="0" dirty="0" smtClean="0">
                <a:ln>
                  <a:noFill/>
                </a:ln>
                <a:solidFill>
                  <a:schemeClr val="bg1"/>
                </a:solidFill>
                <a:effectLst/>
                <a:latin typeface="Calibri" pitchFamily="34" charset="0"/>
                <a:ea typeface="Arial" pitchFamily="34" charset="0"/>
                <a:cs typeface="+mj-cs"/>
              </a:rPr>
              <a:t> </a:t>
            </a:r>
            <a:r>
              <a:rPr kumimoji="0" lang="fa-IR" sz="1200" b="0" i="0" u="none" strike="noStrike" cap="none" normalizeH="0" baseline="0" dirty="0" err="1" smtClean="0">
                <a:ln>
                  <a:noFill/>
                </a:ln>
                <a:solidFill>
                  <a:schemeClr val="bg1"/>
                </a:solidFill>
                <a:effectLst/>
                <a:latin typeface="Calibri" pitchFamily="34" charset="0"/>
                <a:ea typeface="Arial" pitchFamily="34" charset="0"/>
                <a:cs typeface="+mj-cs"/>
              </a:rPr>
              <a:t>گنبدخانه</a:t>
            </a:r>
            <a:endParaRPr kumimoji="0" lang="en-US" sz="1200" b="0" i="0" u="none" strike="noStrike" cap="none" normalizeH="0" baseline="0" dirty="0" smtClean="0">
              <a:ln>
                <a:noFill/>
              </a:ln>
              <a:solidFill>
                <a:schemeClr val="bg1"/>
              </a:solidFill>
              <a:effectLst/>
              <a:latin typeface="Calibri" pitchFamily="34" charset="0"/>
              <a:ea typeface="Arial" pitchFamily="34" charset="0"/>
              <a:cs typeface="+mj-cs"/>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mj-cs"/>
            </a:endParaRPr>
          </a:p>
        </p:txBody>
      </p:sp>
      <p:sp>
        <p:nvSpPr>
          <p:cNvPr id="3079" name="Text Box 7"/>
          <p:cNvSpPr txBox="1">
            <a:spLocks noChangeArrowheads="1"/>
          </p:cNvSpPr>
          <p:nvPr/>
        </p:nvSpPr>
        <p:spPr bwMode="auto">
          <a:xfrm>
            <a:off x="1371600" y="2819400"/>
            <a:ext cx="24765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1400" b="0" i="0" u="none" strike="noStrike" cap="none" normalizeH="0" baseline="0" dirty="0" smtClean="0">
                <a:ln>
                  <a:noFill/>
                </a:ln>
                <a:solidFill>
                  <a:schemeClr val="bg1"/>
                </a:solidFill>
                <a:effectLst/>
                <a:latin typeface="Calibri" pitchFamily="34" charset="0"/>
                <a:ea typeface="Arial" pitchFamily="34" charset="0"/>
                <a:cs typeface="+mj-cs"/>
              </a:rPr>
              <a:t>نحوه سنگ </a:t>
            </a:r>
            <a:r>
              <a:rPr kumimoji="0" lang="fa-IR" sz="1400" b="0" i="0" u="none" strike="noStrike" cap="none" normalizeH="0" baseline="0" dirty="0" err="1" smtClean="0">
                <a:ln>
                  <a:noFill/>
                </a:ln>
                <a:solidFill>
                  <a:schemeClr val="bg1"/>
                </a:solidFill>
                <a:effectLst/>
                <a:latin typeface="Calibri" pitchFamily="34" charset="0"/>
                <a:ea typeface="Arial" pitchFamily="34" charset="0"/>
                <a:cs typeface="+mj-cs"/>
              </a:rPr>
              <a:t>چيني</a:t>
            </a:r>
            <a:r>
              <a:rPr kumimoji="0" lang="fa-IR" sz="1400" b="0" i="0" u="none" strike="noStrike" cap="none" normalizeH="0" baseline="0" dirty="0" smtClean="0">
                <a:ln>
                  <a:noFill/>
                </a:ln>
                <a:solidFill>
                  <a:schemeClr val="bg1"/>
                </a:solidFill>
                <a:effectLst/>
                <a:latin typeface="Calibri" pitchFamily="34" charset="0"/>
                <a:ea typeface="Arial" pitchFamily="34" charset="0"/>
                <a:cs typeface="+mj-cs"/>
              </a:rPr>
              <a:t> ستونها</a:t>
            </a:r>
            <a:r>
              <a:rPr kumimoji="0" lang="en-GB" sz="1400" b="0" i="0" u="none" strike="noStrike" cap="none" normalizeH="0" baseline="0" dirty="0" smtClean="0">
                <a:ln>
                  <a:noFill/>
                </a:ln>
                <a:solidFill>
                  <a:schemeClr val="bg1"/>
                </a:solidFill>
                <a:effectLst/>
                <a:latin typeface="Calibri" pitchFamily="34" charset="0"/>
                <a:ea typeface="Arial" pitchFamily="34" charset="0"/>
                <a:cs typeface="+mj-cs"/>
              </a:rPr>
              <a:t> </a:t>
            </a:r>
            <a:endParaRPr kumimoji="0" lang="en-US" sz="1400" b="0" i="0" u="none" strike="noStrike" cap="none" normalizeH="0" baseline="0" dirty="0" smtClean="0">
              <a:ln>
                <a:noFill/>
              </a:ln>
              <a:solidFill>
                <a:schemeClr val="bg1"/>
              </a:solidFill>
              <a:effectLst/>
              <a:latin typeface="Calibri" pitchFamily="34" charset="0"/>
              <a:ea typeface="Arial" pitchFamily="34" charset="0"/>
              <a:cs typeface="+mj-cs"/>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mj-cs"/>
            </a:endParaRPr>
          </a:p>
        </p:txBody>
      </p:sp>
      <p:sp>
        <p:nvSpPr>
          <p:cNvPr id="3080" name="Text Box 8"/>
          <p:cNvSpPr txBox="1">
            <a:spLocks noChangeArrowheads="1"/>
          </p:cNvSpPr>
          <p:nvPr/>
        </p:nvSpPr>
        <p:spPr bwMode="auto">
          <a:xfrm>
            <a:off x="5638800" y="6215821"/>
            <a:ext cx="2474179"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20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mj-cs"/>
              </a:rPr>
              <a:t>جزييات</a:t>
            </a:r>
            <a:r>
              <a:rPr kumimoji="0" lang="fa-IR" sz="2000" b="0" i="0" u="none" strike="noStrike" cap="none" normalizeH="0" baseline="0" dirty="0" smtClean="0">
                <a:ln>
                  <a:solidFill>
                    <a:srgbClr val="FFC000"/>
                  </a:solidFill>
                </a:ln>
                <a:solidFill>
                  <a:srgbClr val="FFC000"/>
                </a:solidFill>
                <a:effectLst/>
                <a:latin typeface="Calibri" pitchFamily="34" charset="0"/>
                <a:ea typeface="Arial" pitchFamily="34" charset="0"/>
                <a:cs typeface="+mj-cs"/>
              </a:rPr>
              <a:t> </a:t>
            </a:r>
            <a:r>
              <a:rPr kumimoji="0" lang="fa-IR" sz="20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mj-cs"/>
              </a:rPr>
              <a:t>كفسازي</a:t>
            </a:r>
            <a:r>
              <a:rPr kumimoji="0" lang="fa-IR" sz="2000" b="0" i="0" u="none" strike="noStrike" cap="none" normalizeH="0" baseline="0" dirty="0" smtClean="0">
                <a:ln>
                  <a:solidFill>
                    <a:srgbClr val="FFC000"/>
                  </a:solidFill>
                </a:ln>
                <a:solidFill>
                  <a:srgbClr val="FFC000"/>
                </a:solidFill>
                <a:effectLst/>
                <a:latin typeface="Calibri" pitchFamily="34" charset="0"/>
                <a:ea typeface="Arial" pitchFamily="34" charset="0"/>
                <a:cs typeface="+mj-cs"/>
              </a:rPr>
              <a:t> </a:t>
            </a:r>
            <a:r>
              <a:rPr kumimoji="0" lang="fa-IR" sz="2000" b="0" i="0" u="none" strike="noStrike" cap="none" normalizeH="0" baseline="0" dirty="0" err="1" smtClean="0">
                <a:ln>
                  <a:solidFill>
                    <a:srgbClr val="FFC000"/>
                  </a:solidFill>
                </a:ln>
                <a:solidFill>
                  <a:srgbClr val="FFC000"/>
                </a:solidFill>
                <a:effectLst/>
                <a:latin typeface="Calibri" pitchFamily="34" charset="0"/>
                <a:ea typeface="Arial" pitchFamily="34" charset="0"/>
                <a:cs typeface="+mj-cs"/>
              </a:rPr>
              <a:t>گنبدخانه</a:t>
            </a:r>
            <a:r>
              <a:rPr kumimoji="0" lang="en-GB" sz="2000" b="0" i="0" u="none" strike="noStrike" cap="none" normalizeH="0" baseline="0" dirty="0" smtClean="0">
                <a:ln>
                  <a:solidFill>
                    <a:srgbClr val="FFC000"/>
                  </a:solidFill>
                </a:ln>
                <a:solidFill>
                  <a:srgbClr val="FFC000"/>
                </a:solidFill>
                <a:effectLst/>
                <a:latin typeface="Calibri" pitchFamily="34" charset="0"/>
                <a:ea typeface="Arial" pitchFamily="34" charset="0"/>
                <a:cs typeface="+mj-cs"/>
              </a:rPr>
              <a:t> </a:t>
            </a:r>
            <a:endParaRPr kumimoji="0" lang="en-US" sz="2000" b="0" i="0" u="none" strike="noStrike" cap="none" normalizeH="0" baseline="0" dirty="0" smtClean="0">
              <a:ln>
                <a:solidFill>
                  <a:srgbClr val="FFC000"/>
                </a:solidFill>
              </a:ln>
              <a:solidFill>
                <a:srgbClr val="FFC000"/>
              </a:solidFill>
              <a:effectLst/>
              <a:latin typeface="Calibri" pitchFamily="34" charset="0"/>
              <a:ea typeface="Arial" pitchFamily="34" charset="0"/>
              <a:cs typeface="+mj-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cs typeface="+mj-cs"/>
            </a:endParaRPr>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990600"/>
            <a:ext cx="2496052" cy="448282"/>
          </a:xfrm>
        </p:spPr>
        <p:txBody>
          <a:bodyPr>
            <a:noAutofit/>
          </a:bodyPr>
          <a:lstStyle/>
          <a:p>
            <a:pPr algn="r"/>
            <a:r>
              <a:rPr lang="fa-IR" sz="4000" dirty="0" smtClean="0">
                <a:ln>
                  <a:solidFill>
                    <a:srgbClr val="FF0000"/>
                  </a:solidFill>
                </a:ln>
                <a:solidFill>
                  <a:srgbClr val="FF0000"/>
                </a:solidFill>
                <a:cs typeface="Aban Bold" pitchFamily="2" charset="-78"/>
              </a:rPr>
              <a:t>تحلیل معماری</a:t>
            </a:r>
            <a:endParaRPr lang="en-GB" sz="4000" dirty="0">
              <a:ln>
                <a:solidFill>
                  <a:srgbClr val="FF0000"/>
                </a:solidFill>
              </a:ln>
              <a:solidFill>
                <a:srgbClr val="FF0000"/>
              </a:solidFill>
              <a:cs typeface="Aban Bold" pitchFamily="2" charset="-78"/>
            </a:endParaRPr>
          </a:p>
        </p:txBody>
      </p:sp>
      <p:pic>
        <p:nvPicPr>
          <p:cNvPr id="4098" name="Picture 612"/>
          <p:cNvPicPr>
            <a:picLocks noChangeAspect="1" noChangeArrowheads="1"/>
          </p:cNvPicPr>
          <p:nvPr/>
        </p:nvPicPr>
        <p:blipFill>
          <a:blip r:embed="rId2" cstate="print"/>
          <a:srcRect l="-9842" r="-4921"/>
          <a:stretch>
            <a:fillRect/>
          </a:stretch>
        </p:blipFill>
        <p:spPr bwMode="auto">
          <a:xfrm>
            <a:off x="6019800" y="560022"/>
            <a:ext cx="2837948"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611"/>
          <p:cNvPicPr>
            <a:picLocks noChangeAspect="1" noChangeArrowheads="1"/>
          </p:cNvPicPr>
          <p:nvPr/>
        </p:nvPicPr>
        <p:blipFill>
          <a:blip r:embed="rId3" cstate="print"/>
          <a:srcRect l="-12352" r="-12352"/>
          <a:stretch>
            <a:fillRect/>
          </a:stretch>
        </p:blipFill>
        <p:spPr bwMode="auto">
          <a:xfrm>
            <a:off x="304800" y="556358"/>
            <a:ext cx="2743200" cy="2948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00" name="Picture 614"/>
          <p:cNvPicPr>
            <a:picLocks noChangeAspect="1" noChangeArrowheads="1"/>
          </p:cNvPicPr>
          <p:nvPr/>
        </p:nvPicPr>
        <p:blipFill>
          <a:blip r:embed="rId4" cstate="print"/>
          <a:srcRect/>
          <a:stretch>
            <a:fillRect/>
          </a:stretch>
        </p:blipFill>
        <p:spPr bwMode="auto">
          <a:xfrm>
            <a:off x="2581274" y="4287390"/>
            <a:ext cx="6248400" cy="2314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01" name="Text Box 5"/>
          <p:cNvSpPr txBox="1">
            <a:spLocks noChangeArrowheads="1"/>
          </p:cNvSpPr>
          <p:nvPr/>
        </p:nvSpPr>
        <p:spPr bwMode="auto">
          <a:xfrm>
            <a:off x="6019800" y="3547656"/>
            <a:ext cx="2456948"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هندسه ترسيمي‌قوسهاي </a:t>
            </a:r>
            <a:r>
              <a:rPr kumimoji="0" lang="fa-IR"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تويزه</a:t>
            </a:r>
            <a:endParaRPr kumimoji="0" lang="en-US"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mj-lt"/>
              <a:cs typeface="Arial" pitchFamily="34" charset="0"/>
            </a:endParaRPr>
          </a:p>
        </p:txBody>
      </p:sp>
      <p:sp>
        <p:nvSpPr>
          <p:cNvPr id="4102" name="Text Box 6"/>
          <p:cNvSpPr txBox="1">
            <a:spLocks noChangeArrowheads="1"/>
          </p:cNvSpPr>
          <p:nvPr/>
        </p:nvSpPr>
        <p:spPr bwMode="auto">
          <a:xfrm>
            <a:off x="275221" y="3602697"/>
            <a:ext cx="2752726"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0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هندسه </a:t>
            </a:r>
            <a:r>
              <a:rPr kumimoji="0" lang="fa-IR" sz="20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ترسيمي</a:t>
            </a:r>
            <a:r>
              <a:rPr kumimoji="0" lang="fa-IR" sz="20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‌قوس </a:t>
            </a:r>
            <a:r>
              <a:rPr kumimoji="0" lang="fa-IR" sz="20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تويزه</a:t>
            </a:r>
            <a:endParaRPr kumimoji="0" lang="en-US" sz="20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ts val="1000"/>
              </a:spcAft>
              <a:buClrTx/>
              <a:buSzTx/>
              <a:buFontTx/>
              <a:buNone/>
              <a:tabLst/>
            </a:pPr>
            <a:endParaRPr kumimoji="0" lang="en-US" sz="1600"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mj-lt"/>
              <a:cs typeface="Arial" pitchFamily="34" charset="0"/>
            </a:endParaRPr>
          </a:p>
        </p:txBody>
      </p:sp>
      <p:sp>
        <p:nvSpPr>
          <p:cNvPr id="4103" name="Text Box 7"/>
          <p:cNvSpPr txBox="1">
            <a:spLocks noChangeArrowheads="1"/>
          </p:cNvSpPr>
          <p:nvPr/>
        </p:nvSpPr>
        <p:spPr bwMode="auto">
          <a:xfrm>
            <a:off x="76200" y="4965720"/>
            <a:ext cx="2438400" cy="113028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سيركولاسيون</a:t>
            </a:r>
            <a:r>
              <a:rPr kumimoji="0" lang="fa-IR"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فضاي</a:t>
            </a:r>
            <a:r>
              <a:rPr kumimoji="0" lang="fa-IR"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داخلي</a:t>
            </a:r>
            <a:r>
              <a:rPr kumimoji="0" lang="fa-IR"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اثر</a:t>
            </a:r>
            <a:r>
              <a:rPr kumimoji="0" lang="en-GB"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endParaRPr kumimoji="0" lang="en-US"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16"/>
          <p:cNvPicPr>
            <a:picLocks noChangeAspect="1" noChangeArrowheads="1"/>
          </p:cNvPicPr>
          <p:nvPr/>
        </p:nvPicPr>
        <p:blipFill>
          <a:blip r:embed="rId2" cstate="print"/>
          <a:srcRect/>
          <a:stretch>
            <a:fillRect/>
          </a:stretch>
        </p:blipFill>
        <p:spPr bwMode="auto">
          <a:xfrm>
            <a:off x="1676400" y="594403"/>
            <a:ext cx="7239000" cy="2834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615"/>
          <p:cNvPicPr>
            <a:picLocks noChangeAspect="1" noChangeArrowheads="1"/>
          </p:cNvPicPr>
          <p:nvPr/>
        </p:nvPicPr>
        <p:blipFill>
          <a:blip r:embed="rId3" cstate="print"/>
          <a:srcRect t="6895"/>
          <a:stretch>
            <a:fillRect/>
          </a:stretch>
        </p:blipFill>
        <p:spPr bwMode="auto">
          <a:xfrm>
            <a:off x="1676400" y="4044290"/>
            <a:ext cx="7239000" cy="2470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24" name="Text Box 4"/>
          <p:cNvSpPr txBox="1">
            <a:spLocks noChangeArrowheads="1"/>
          </p:cNvSpPr>
          <p:nvPr/>
        </p:nvSpPr>
        <p:spPr bwMode="auto">
          <a:xfrm>
            <a:off x="38099" y="1143000"/>
            <a:ext cx="1503947"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تقارنها</a:t>
            </a:r>
            <a:r>
              <a:rPr kumimoji="0" lang="fa-IR"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در </a:t>
            </a:r>
            <a:r>
              <a:rPr kumimoji="0" lang="fa-IR" sz="32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پلان</a:t>
            </a:r>
            <a:r>
              <a:rPr kumimoji="0" lang="en-GB"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a:t>
            </a:r>
            <a:endParaRPr kumimoji="0" lang="en-US" sz="32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5125" name="Text Box 5"/>
          <p:cNvSpPr txBox="1">
            <a:spLocks noChangeArrowheads="1"/>
          </p:cNvSpPr>
          <p:nvPr/>
        </p:nvSpPr>
        <p:spPr bwMode="auto">
          <a:xfrm>
            <a:off x="226593" y="4419600"/>
            <a:ext cx="1315453"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فضاهاي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پر و </a:t>
            </a:r>
            <a:r>
              <a:rPr kumimoji="0" lang="fa-IR" sz="2400" b="1" i="0" u="none" strike="noStrike" cap="none" normalizeH="0" baseline="0" dirty="0" err="1" smtClean="0">
                <a:ln>
                  <a:solidFill>
                    <a:srgbClr val="FFC000"/>
                  </a:solidFill>
                </a:ln>
                <a:solidFill>
                  <a:srgbClr val="FFC000"/>
                </a:solidFill>
                <a:effectLst/>
                <a:latin typeface="+mj-lt"/>
                <a:ea typeface="Arial" pitchFamily="34" charset="0"/>
                <a:cs typeface="B Lotus" pitchFamily="2" charset="-78"/>
              </a:rPr>
              <a:t>خالي</a:t>
            </a:r>
            <a:r>
              <a:rPr kumimoji="0" lang="fa-IR"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rPr>
              <a:t> در نما</a:t>
            </a:r>
            <a:endParaRPr kumimoji="0" lang="en-US" sz="2400" b="1" i="0" u="none" strike="noStrike" cap="none" normalizeH="0" baseline="0" dirty="0" smtClean="0">
              <a:ln>
                <a:solidFill>
                  <a:srgbClr val="FFC000"/>
                </a:solidFill>
              </a:ln>
              <a:solidFill>
                <a:srgbClr val="FFC000"/>
              </a:solidFill>
              <a:effectLst/>
              <a:latin typeface="+mj-lt"/>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6" name="Rectangle 5"/>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3"/>
          <p:cNvPicPr>
            <a:picLocks noChangeAspect="1" noChangeArrowheads="1"/>
          </p:cNvPicPr>
          <p:nvPr/>
        </p:nvPicPr>
        <p:blipFill>
          <a:blip r:embed="rId2" cstate="print"/>
          <a:srcRect/>
          <a:stretch>
            <a:fillRect/>
          </a:stretch>
        </p:blipFill>
        <p:spPr bwMode="auto">
          <a:xfrm>
            <a:off x="1828800" y="595313"/>
            <a:ext cx="7092432" cy="245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620"/>
          <p:cNvPicPr>
            <a:picLocks noChangeAspect="1" noChangeArrowheads="1"/>
          </p:cNvPicPr>
          <p:nvPr/>
        </p:nvPicPr>
        <p:blipFill>
          <a:blip r:embed="rId3" cstate="print"/>
          <a:srcRect/>
          <a:stretch>
            <a:fillRect/>
          </a:stretch>
        </p:blipFill>
        <p:spPr bwMode="auto">
          <a:xfrm>
            <a:off x="1746601" y="3657600"/>
            <a:ext cx="7256829"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48" name="Text Box 4"/>
          <p:cNvSpPr txBox="1">
            <a:spLocks noChangeArrowheads="1"/>
          </p:cNvSpPr>
          <p:nvPr/>
        </p:nvSpPr>
        <p:spPr bwMode="auto">
          <a:xfrm>
            <a:off x="-24063" y="1478756"/>
            <a:ext cx="2057400" cy="6858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نورهاي</a:t>
            </a:r>
            <a:r>
              <a:rPr kumimoji="0" lang="fa-IR"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طبيعي</a:t>
            </a:r>
            <a:r>
              <a:rPr kumimoji="0" lang="en-GB"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endParaRPr kumimoji="0" lang="en-US"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
        <p:nvSpPr>
          <p:cNvPr id="6149" name="Text Box 5"/>
          <p:cNvSpPr txBox="1">
            <a:spLocks noChangeArrowheads="1"/>
          </p:cNvSpPr>
          <p:nvPr/>
        </p:nvSpPr>
        <p:spPr bwMode="auto">
          <a:xfrm>
            <a:off x="-152400" y="4541044"/>
            <a:ext cx="20574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نورهاي</a:t>
            </a:r>
            <a:r>
              <a:rPr kumimoji="0" lang="fa-IR"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rgbClr val="FFC000"/>
                  </a:solidFill>
                </a:ln>
                <a:solidFill>
                  <a:srgbClr val="FFC000"/>
                </a:solidFill>
                <a:effectLst/>
                <a:latin typeface="Calibri" pitchFamily="34" charset="0"/>
                <a:ea typeface="Arial" pitchFamily="34" charset="0"/>
                <a:cs typeface="B Lotus" pitchFamily="2" charset="-78"/>
              </a:rPr>
              <a:t>طبيعي</a:t>
            </a:r>
            <a:endParaRPr kumimoji="0" lang="en-US" sz="2400" b="1" i="0" u="none" strike="noStrike" cap="none" normalizeH="0" baseline="0" dirty="0" smtClean="0">
              <a:ln>
                <a:solidFill>
                  <a:srgbClr val="FFC000"/>
                </a:solidFill>
              </a:ln>
              <a:solidFill>
                <a:srgbClr val="FFC000"/>
              </a:solidFill>
              <a:effectLst/>
              <a:latin typeface="Calibri" pitchFamily="34" charset="0"/>
              <a:ea typeface="Arial" pitchFamily="34" charset="0"/>
              <a:cs typeface="B Lotus" pitchFamily="2" charset="-78"/>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78" descr="t"/>
          <p:cNvPicPr>
            <a:picLocks noChangeAspect="1" noChangeArrowheads="1"/>
          </p:cNvPicPr>
          <p:nvPr/>
        </p:nvPicPr>
        <p:blipFill>
          <a:blip r:embed="rId2" cstate="print"/>
          <a:srcRect/>
          <a:stretch>
            <a:fillRect/>
          </a:stretch>
        </p:blipFill>
        <p:spPr bwMode="auto">
          <a:xfrm>
            <a:off x="609600" y="685800"/>
            <a:ext cx="8341132"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51" name="Oval 3"/>
          <p:cNvSpPr>
            <a:spLocks noChangeArrowheads="1"/>
          </p:cNvSpPr>
          <p:nvPr/>
        </p:nvSpPr>
        <p:spPr bwMode="auto">
          <a:xfrm rot="1420714">
            <a:off x="3454660" y="4322302"/>
            <a:ext cx="3490389" cy="859465"/>
          </a:xfrm>
          <a:prstGeom prst="ellipse">
            <a:avLst/>
          </a:prstGeom>
          <a:noFill/>
          <a:ln w="28575" algn="ctr">
            <a:solidFill>
              <a:srgbClr val="FF0000"/>
            </a:solidFill>
            <a:prstDash val="dash"/>
            <a:round/>
            <a:headEnd/>
            <a:tailEnd/>
          </a:ln>
          <a:effectLst/>
        </p:spPr>
        <p:txBody>
          <a:bodyPr vert="horz" wrap="square" lIns="91440" tIns="45720" rIns="91440" bIns="45720" numCol="1" anchor="t" anchorCtr="0" compatLnSpc="1">
            <a:prstTxWarp prst="textNoShape">
              <a:avLst/>
            </a:prstTxWarp>
          </a:bodyPr>
          <a:lstStyle/>
          <a:p>
            <a:endParaRPr lang="en-GB"/>
          </a:p>
        </p:txBody>
      </p:sp>
      <p:sp>
        <p:nvSpPr>
          <p:cNvPr id="2052" name="Text Box 4"/>
          <p:cNvSpPr txBox="1">
            <a:spLocks noChangeArrowheads="1"/>
          </p:cNvSpPr>
          <p:nvPr/>
        </p:nvSpPr>
        <p:spPr bwMode="auto">
          <a:xfrm>
            <a:off x="2514600" y="6096000"/>
            <a:ext cx="4114800" cy="342900"/>
          </a:xfrm>
          <a:prstGeom prst="rect">
            <a:avLst/>
          </a:prstGeom>
          <a:solidFill>
            <a:srgbClr val="FFFFFF">
              <a:alpha val="0"/>
            </a:srgbClr>
          </a:solid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fa-IR" sz="2000" b="1" i="0" u="none" strike="noStrike" cap="none" normalizeH="0" baseline="0" dirty="0" err="1" smtClean="0">
                <a:ln>
                  <a:noFill/>
                </a:ln>
                <a:solidFill>
                  <a:schemeClr val="tx1"/>
                </a:solidFill>
                <a:effectLst/>
                <a:latin typeface="+mj-lt"/>
                <a:ea typeface="Arial" pitchFamily="34" charset="0"/>
                <a:cs typeface="B Lotus" pitchFamily="2" charset="-78"/>
              </a:rPr>
              <a:t>عكس</a:t>
            </a:r>
            <a:r>
              <a:rPr kumimoji="0" lang="fa-IR" sz="2000" b="1" i="0" u="none" strike="noStrike" cap="none" normalizeH="0" baseline="0" dirty="0" smtClean="0">
                <a:ln>
                  <a:noFill/>
                </a:ln>
                <a:solidFill>
                  <a:schemeClr val="tx1"/>
                </a:solidFill>
                <a:effectLst/>
                <a:latin typeface="+mj-lt"/>
                <a:ea typeface="Arial" pitchFamily="34" charset="0"/>
                <a:cs typeface="B Lotus" pitchFamily="2" charset="-78"/>
              </a:rPr>
              <a:t> </a:t>
            </a:r>
            <a:r>
              <a:rPr kumimoji="0" lang="fa-IR" sz="2000" b="1" i="0" u="none" strike="noStrike" cap="none" normalizeH="0" baseline="0" dirty="0" err="1" smtClean="0">
                <a:ln>
                  <a:noFill/>
                </a:ln>
                <a:solidFill>
                  <a:schemeClr val="tx1"/>
                </a:solidFill>
                <a:effectLst/>
                <a:latin typeface="+mj-lt"/>
                <a:ea typeface="Arial" pitchFamily="34" charset="0"/>
                <a:cs typeface="B Lotus" pitchFamily="2" charset="-78"/>
              </a:rPr>
              <a:t>هوايي</a:t>
            </a:r>
            <a:r>
              <a:rPr kumimoji="0" lang="fa-IR" sz="2000" b="1" i="0" u="none" strike="noStrike" cap="none" normalizeH="0" baseline="0" dirty="0" smtClean="0">
                <a:ln>
                  <a:noFill/>
                </a:ln>
                <a:solidFill>
                  <a:schemeClr val="tx1"/>
                </a:solidFill>
                <a:effectLst/>
                <a:latin typeface="+mj-lt"/>
                <a:ea typeface="Arial" pitchFamily="34" charset="0"/>
                <a:cs typeface="B Lotus" pitchFamily="2" charset="-78"/>
              </a:rPr>
              <a:t> </a:t>
            </a:r>
            <a:r>
              <a:rPr kumimoji="0" lang="fa-IR" sz="2000" b="1" i="0" u="none" strike="noStrike" cap="none" normalizeH="0" baseline="0" dirty="0" err="1" smtClean="0">
                <a:ln>
                  <a:noFill/>
                </a:ln>
                <a:solidFill>
                  <a:schemeClr val="tx1"/>
                </a:solidFill>
                <a:effectLst/>
                <a:latin typeface="+mj-lt"/>
                <a:ea typeface="Arial" pitchFamily="34" charset="0"/>
                <a:cs typeface="B Lotus" pitchFamily="2" charset="-78"/>
              </a:rPr>
              <a:t>اروميه</a:t>
            </a:r>
            <a:r>
              <a:rPr kumimoji="0" lang="fa-IR" sz="2000" b="1" i="0" u="none" strike="noStrike" cap="none" normalizeH="0" baseline="0" dirty="0" smtClean="0">
                <a:ln>
                  <a:noFill/>
                </a:ln>
                <a:solidFill>
                  <a:schemeClr val="tx1"/>
                </a:solidFill>
                <a:effectLst/>
                <a:latin typeface="+mj-lt"/>
                <a:ea typeface="Arial" pitchFamily="34" charset="0"/>
                <a:cs typeface="B Lotus" pitchFamily="2" charset="-78"/>
              </a:rPr>
              <a:t>  ماخذ: </a:t>
            </a:r>
            <a:r>
              <a:rPr kumimoji="0" lang="fa-IR" sz="2000" b="1" i="0" u="none" strike="noStrike" cap="none" normalizeH="0" baseline="0" dirty="0" err="1" smtClean="0">
                <a:ln>
                  <a:noFill/>
                </a:ln>
                <a:solidFill>
                  <a:schemeClr val="tx1"/>
                </a:solidFill>
                <a:effectLst/>
                <a:latin typeface="+mj-lt"/>
                <a:ea typeface="Arial" pitchFamily="34" charset="0"/>
                <a:cs typeface="B Lotus" pitchFamily="2" charset="-78"/>
              </a:rPr>
              <a:t>كتاب</a:t>
            </a:r>
            <a:r>
              <a:rPr kumimoji="0" lang="fa-IR" sz="2000" b="1" i="0" u="none" strike="noStrike" cap="none" normalizeH="0" baseline="0" dirty="0" smtClean="0">
                <a:ln>
                  <a:noFill/>
                </a:ln>
                <a:solidFill>
                  <a:schemeClr val="tx1"/>
                </a:solidFill>
                <a:effectLst/>
                <a:latin typeface="+mj-lt"/>
                <a:ea typeface="Arial" pitchFamily="34" charset="0"/>
                <a:cs typeface="B Lotus" pitchFamily="2" charset="-78"/>
              </a:rPr>
              <a:t> از آسمان </a:t>
            </a:r>
            <a:r>
              <a:rPr kumimoji="0" lang="fa-IR" sz="2000" b="1" i="0" u="none" strike="noStrike" cap="none" normalizeH="0" baseline="0" dirty="0" err="1" smtClean="0">
                <a:ln>
                  <a:noFill/>
                </a:ln>
                <a:solidFill>
                  <a:schemeClr val="tx1"/>
                </a:solidFill>
                <a:effectLst/>
                <a:latin typeface="+mj-lt"/>
                <a:ea typeface="Arial" pitchFamily="34" charset="0"/>
                <a:cs typeface="B Lotus" pitchFamily="2" charset="-78"/>
              </a:rPr>
              <a:t>ايران</a:t>
            </a:r>
            <a:endParaRPr kumimoji="0" lang="en-US" sz="2000" b="1" i="0" u="none" strike="noStrike" cap="none" normalizeH="0" baseline="0" dirty="0" smtClean="0">
              <a:ln>
                <a:noFill/>
              </a:ln>
              <a:solidFill>
                <a:schemeClr val="tx1"/>
              </a:solidFill>
              <a:effectLst/>
              <a:latin typeface="+mj-lt"/>
              <a:ea typeface="Arial" pitchFamily="34" charset="0"/>
              <a:cs typeface="B Lotus" pitchFamily="2" charset="-78"/>
            </a:endParaRPr>
          </a:p>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mj-lt"/>
                <a:ea typeface="Arial" pitchFamily="34" charset="0"/>
                <a:cs typeface="B Lotus" pitchFamily="2" charset="-78"/>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590800"/>
            <a:ext cx="7772400" cy="914400"/>
          </a:xfrm>
        </p:spPr>
        <p:txBody>
          <a:bodyPr>
            <a:normAutofit fontScale="90000"/>
          </a:bodyPr>
          <a:lstStyle/>
          <a:p>
            <a:pPr algn="ctr"/>
            <a:r>
              <a:rPr lang="fa-IR" sz="8000" dirty="0" err="1" smtClean="0">
                <a:latin typeface="IranNastaliq" pitchFamily="18" charset="0"/>
                <a:cs typeface="IranNastaliq" pitchFamily="18" charset="0"/>
              </a:rPr>
              <a:t>بخشهاي</a:t>
            </a:r>
            <a:r>
              <a:rPr lang="fa-IR" sz="8000" dirty="0" smtClean="0">
                <a:latin typeface="IranNastaliq" pitchFamily="18" charset="0"/>
                <a:cs typeface="IranNastaliq" pitchFamily="18" charset="0"/>
              </a:rPr>
              <a:t> مختلف مسجد</a:t>
            </a:r>
            <a:endParaRPr lang="en-GB" sz="8000" dirty="0">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0"/>
            <a:ext cx="7772400" cy="1676400"/>
          </a:xfrm>
        </p:spPr>
        <p:txBody>
          <a:bodyPr>
            <a:normAutofit fontScale="90000"/>
          </a:bodyPr>
          <a:lstStyle/>
          <a:p>
            <a:pPr algn="r" rtl="1"/>
            <a:r>
              <a:rPr lang="fa-IR" sz="3100" b="1" dirty="0" smtClean="0">
                <a:ln>
                  <a:solidFill>
                    <a:srgbClr val="FFC000"/>
                  </a:solidFill>
                </a:ln>
                <a:solidFill>
                  <a:srgbClr val="FFC000"/>
                </a:solidFill>
                <a:cs typeface="Aban Bold" pitchFamily="2" charset="-78"/>
              </a:rPr>
              <a:t>شبستان گنبددار مربع شکل (گنبدخانه)</a:t>
            </a:r>
            <a:r>
              <a:rPr lang="fa-IR" sz="2400" b="1" dirty="0" smtClean="0">
                <a:ln>
                  <a:solidFill>
                    <a:schemeClr val="bg1">
                      <a:lumMod val="95000"/>
                      <a:lumOff val="5000"/>
                    </a:schemeClr>
                  </a:solidFill>
                </a:ln>
                <a:solidFill>
                  <a:schemeClr val="bg1">
                    <a:lumMod val="95000"/>
                    <a:lumOff val="5000"/>
                  </a:schemeClr>
                </a:solidFill>
                <a:cs typeface="Aban Bold" pitchFamily="2" charset="-78"/>
              </a:rPr>
              <a:t/>
            </a:r>
            <a:br>
              <a:rPr lang="fa-IR" sz="2400" b="1" dirty="0" smtClean="0">
                <a:ln>
                  <a:solidFill>
                    <a:schemeClr val="bg1">
                      <a:lumMod val="95000"/>
                      <a:lumOff val="5000"/>
                    </a:schemeClr>
                  </a:solidFill>
                </a:ln>
                <a:solidFill>
                  <a:schemeClr val="bg1">
                    <a:lumMod val="95000"/>
                    <a:lumOff val="5000"/>
                  </a:schemeClr>
                </a:solidFill>
                <a:cs typeface="Aban Bold" pitchFamily="2" charset="-78"/>
              </a:rPr>
            </a:br>
            <a:r>
              <a:rPr lang="en-GB" sz="2700" dirty="0" smtClean="0">
                <a:cs typeface="Aban Bold" pitchFamily="2" charset="-78"/>
              </a:rPr>
              <a:t/>
            </a:r>
            <a:br>
              <a:rPr lang="en-GB" sz="2700" dirty="0" smtClean="0">
                <a:cs typeface="Aban Bold" pitchFamily="2" charset="-78"/>
              </a:rPr>
            </a:br>
            <a:r>
              <a:rPr lang="fa-IR" sz="3100" dirty="0" smtClean="0">
                <a:cs typeface="Aban Bold" pitchFamily="2" charset="-78"/>
              </a:rPr>
              <a:t>هسته اولیه و قدیمی‌ترین بخش مجموعه مسجد </a:t>
            </a:r>
            <a:r>
              <a:rPr lang="fa-IR" sz="3100" dirty="0" err="1" smtClean="0">
                <a:cs typeface="Aban Bold" pitchFamily="2" charset="-78"/>
              </a:rPr>
              <a:t>گنبدخانه</a:t>
            </a:r>
            <a:r>
              <a:rPr lang="fa-IR" sz="3100" dirty="0" smtClean="0">
                <a:cs typeface="Aban Bold" pitchFamily="2" charset="-78"/>
              </a:rPr>
              <a:t> آن مي‌باشد </a:t>
            </a:r>
            <a:r>
              <a:rPr lang="fa-IR" sz="3100" dirty="0" err="1" smtClean="0">
                <a:cs typeface="Aban Bold" pitchFamily="2" charset="-78"/>
              </a:rPr>
              <a:t>كه</a:t>
            </a:r>
            <a:r>
              <a:rPr lang="fa-IR" sz="3100" dirty="0" smtClean="0">
                <a:cs typeface="Aban Bold" pitchFamily="2" charset="-78"/>
              </a:rPr>
              <a:t> با تناسبات </a:t>
            </a:r>
            <a:r>
              <a:rPr lang="fa-IR" sz="3100" dirty="0" err="1" smtClean="0">
                <a:cs typeface="Aban Bold" pitchFamily="2" charset="-78"/>
              </a:rPr>
              <a:t>دقيق</a:t>
            </a:r>
            <a:r>
              <a:rPr lang="fa-IR" sz="3100" dirty="0" smtClean="0">
                <a:cs typeface="Aban Bold" pitchFamily="2" charset="-78"/>
              </a:rPr>
              <a:t> معماري‌اش چشم هر بيننده‌اي را نوازش مي‌دهد. گنبد و تقسیم بندی‌های نمای خارجی و داخلی به ویژه محراب گچبری زیبای آن، که مربوط به دوره ایلخانی است و کتیبه‌های متعدد کوفی و نسخ و ثلث آن در زمره </a:t>
            </a:r>
            <a:r>
              <a:rPr lang="fa-IR" sz="3100" dirty="0" err="1" smtClean="0">
                <a:cs typeface="Aban Bold" pitchFamily="2" charset="-78"/>
              </a:rPr>
              <a:t>بهترين</a:t>
            </a:r>
            <a:r>
              <a:rPr lang="fa-IR" sz="3100" dirty="0" smtClean="0">
                <a:cs typeface="Aban Bold" pitchFamily="2" charset="-78"/>
              </a:rPr>
              <a:t> آثار </a:t>
            </a:r>
            <a:r>
              <a:rPr lang="fa-IR" sz="3100" dirty="0" err="1" smtClean="0">
                <a:cs typeface="Aban Bold" pitchFamily="2" charset="-78"/>
              </a:rPr>
              <a:t>هنري</a:t>
            </a:r>
            <a:r>
              <a:rPr lang="fa-IR" sz="3100" dirty="0" smtClean="0">
                <a:cs typeface="Aban Bold" pitchFamily="2" charset="-78"/>
              </a:rPr>
              <a:t>  هستند.</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pic>
        <p:nvPicPr>
          <p:cNvPr id="3" name="Picture 2" descr="C:\Users\orum system\Desktop\Islamic\Photos\scan003.jpg"/>
          <p:cNvPicPr>
            <a:picLocks noChangeAspect="1" noChangeArrowheads="1"/>
          </p:cNvPicPr>
          <p:nvPr/>
        </p:nvPicPr>
        <p:blipFill>
          <a:blip r:embed="rId2" cstate="print"/>
          <a:srcRect/>
          <a:stretch>
            <a:fillRect/>
          </a:stretch>
        </p:blipFill>
        <p:spPr bwMode="auto">
          <a:xfrm>
            <a:off x="-228600" y="2438400"/>
            <a:ext cx="6705600" cy="4280170"/>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105400"/>
          </a:xfrm>
        </p:spPr>
        <p:txBody>
          <a:bodyPr>
            <a:noAutofit/>
          </a:bodyPr>
          <a:lstStyle/>
          <a:p>
            <a:pPr algn="r" rtl="1"/>
            <a:r>
              <a:rPr lang="fa-IR" sz="2400" dirty="0" smtClean="0">
                <a:cs typeface="Aban Bold" pitchFamily="2" charset="-78"/>
              </a:rPr>
              <a:t> </a:t>
            </a:r>
            <a:r>
              <a:rPr lang="fa-IR" sz="2400" dirty="0" err="1" smtClean="0">
                <a:cs typeface="Aban Bold" pitchFamily="2" charset="-78"/>
              </a:rPr>
              <a:t>پلان</a:t>
            </a:r>
            <a:r>
              <a:rPr lang="fa-IR" sz="2400" dirty="0" smtClean="0">
                <a:cs typeface="Aban Bold" pitchFamily="2" charset="-78"/>
              </a:rPr>
              <a:t> این گنبد </a:t>
            </a:r>
            <a:r>
              <a:rPr lang="fa-IR" sz="2400" dirty="0" err="1" smtClean="0">
                <a:cs typeface="Aban Bold" pitchFamily="2" charset="-78"/>
              </a:rPr>
              <a:t>مربعی</a:t>
            </a:r>
            <a:r>
              <a:rPr lang="fa-IR" sz="2400" dirty="0" smtClean="0">
                <a:cs typeface="Aban Bold" pitchFamily="2" charset="-78"/>
              </a:rPr>
              <a:t> به ابعاد 10/60 </a:t>
            </a:r>
            <a:r>
              <a:rPr lang="en-US" sz="2400" dirty="0" smtClean="0">
                <a:cs typeface="Aban Bold" pitchFamily="2" charset="-78"/>
                <a:sym typeface="Wingdings 2"/>
              </a:rPr>
              <a:t></a:t>
            </a:r>
            <a:r>
              <a:rPr lang="fa-IR" sz="2400" dirty="0" smtClean="0">
                <a:cs typeface="Aban Bold" pitchFamily="2" charset="-78"/>
              </a:rPr>
              <a:t> 10/60 متر می‌باشد.(</a:t>
            </a:r>
            <a:r>
              <a:rPr lang="fa-IR" sz="2400" dirty="0" err="1" smtClean="0">
                <a:cs typeface="Aban Bold" pitchFamily="2" charset="-78"/>
              </a:rPr>
              <a:t>پلان</a:t>
            </a:r>
            <a:r>
              <a:rPr lang="fa-IR" sz="2400" dirty="0" smtClean="0">
                <a:cs typeface="Aban Bold" pitchFamily="2" charset="-78"/>
              </a:rPr>
              <a:t> </a:t>
            </a:r>
            <a:r>
              <a:rPr lang="fa-IR" sz="2400" dirty="0" err="1" smtClean="0">
                <a:cs typeface="Aban Bold" pitchFamily="2" charset="-78"/>
              </a:rPr>
              <a:t>گنبدخانه</a:t>
            </a:r>
            <a:r>
              <a:rPr lang="fa-IR" sz="2400" dirty="0" smtClean="0">
                <a:cs typeface="Aban Bold" pitchFamily="2" charset="-78"/>
              </a:rPr>
              <a:t>) که شالوده آن بر روی چهار </a:t>
            </a:r>
            <a:r>
              <a:rPr lang="fa-IR" sz="2400" dirty="0" err="1" smtClean="0">
                <a:cs typeface="Aban Bold" pitchFamily="2" charset="-78"/>
              </a:rPr>
              <a:t>جرز</a:t>
            </a:r>
            <a:r>
              <a:rPr lang="fa-IR" sz="2400" dirty="0" smtClean="0">
                <a:cs typeface="Aban Bold" pitchFamily="2" charset="-78"/>
              </a:rPr>
              <a:t> سنگی بنا نهاده شده است. در هر ضلع از این شبستان به استثنای ضلع جنوبی (که در آن محراب قرار دارد) دو </a:t>
            </a:r>
            <a:r>
              <a:rPr lang="fa-IR" sz="2400" dirty="0" err="1" smtClean="0">
                <a:cs typeface="Aban Bold" pitchFamily="2" charset="-78"/>
              </a:rPr>
              <a:t>طاقنمای</a:t>
            </a:r>
            <a:r>
              <a:rPr lang="fa-IR" sz="2400" dirty="0" smtClean="0">
                <a:cs typeface="Aban Bold" pitchFamily="2" charset="-78"/>
              </a:rPr>
              <a:t> بزرگ وجود دارد، که با توجه به طرح کوشک مانند این بخش، که قبلاً سه در ورودی داشته و ویژگی‌های معماری، نحوه ساخت گنبد، تقسیم بندی ‌های هندسی، گوشه‌سازی‌های آن، بسیار نزدیک به مساجد شمال غرب ایران بخصوص مساجد قزوین در دوره سلجوقی و از نظر </a:t>
            </a:r>
            <a:r>
              <a:rPr lang="fa-IR" sz="2400" dirty="0" err="1" smtClean="0">
                <a:cs typeface="Aban Bold" pitchFamily="2" charset="-78"/>
              </a:rPr>
              <a:t>پلان</a:t>
            </a:r>
            <a:r>
              <a:rPr lang="fa-IR" sz="2400" dirty="0" smtClean="0">
                <a:cs typeface="Aban Bold" pitchFamily="2" charset="-78"/>
              </a:rPr>
              <a:t>، قابل مقایسه با مساجد جامع </a:t>
            </a:r>
            <a:r>
              <a:rPr lang="fa-IR" sz="2400" dirty="0" err="1" smtClean="0">
                <a:cs typeface="Aban Bold" pitchFamily="2" charset="-78"/>
              </a:rPr>
              <a:t>ورامین</a:t>
            </a:r>
            <a:r>
              <a:rPr lang="fa-IR" sz="2400" dirty="0" smtClean="0">
                <a:cs typeface="Aban Bold" pitchFamily="2" charset="-78"/>
              </a:rPr>
              <a:t>، ساوه و اصفهان و نوع گنبد آن از نوع </a:t>
            </a:r>
            <a:r>
              <a:rPr lang="fa-IR" sz="2400" dirty="0" err="1" smtClean="0">
                <a:cs typeface="Aban Bold" pitchFamily="2" charset="-78"/>
              </a:rPr>
              <a:t>گنبدهای</a:t>
            </a:r>
            <a:r>
              <a:rPr lang="fa-IR" sz="2400" dirty="0" smtClean="0">
                <a:cs typeface="Aban Bold" pitchFamily="2" charset="-78"/>
              </a:rPr>
              <a:t> تاج </a:t>
            </a:r>
            <a:r>
              <a:rPr lang="fa-IR" sz="2400" dirty="0" err="1" smtClean="0">
                <a:cs typeface="Aban Bold" pitchFamily="2" charset="-78"/>
              </a:rPr>
              <a:t>الملک</a:t>
            </a:r>
            <a:r>
              <a:rPr lang="fa-IR" sz="2400" dirty="0" smtClean="0">
                <a:cs typeface="Aban Bold" pitchFamily="2" charset="-78"/>
              </a:rPr>
              <a:t> اصفهان و مساجد جامع </a:t>
            </a:r>
            <a:r>
              <a:rPr lang="fa-IR" sz="2400" dirty="0" err="1" smtClean="0">
                <a:cs typeface="Aban Bold" pitchFamily="2" charset="-78"/>
              </a:rPr>
              <a:t>ورامین</a:t>
            </a:r>
            <a:r>
              <a:rPr lang="fa-IR" sz="2400" dirty="0" smtClean="0">
                <a:cs typeface="Aban Bold" pitchFamily="2" charset="-78"/>
              </a:rPr>
              <a:t> است. اما به دلیل دخل و </a:t>
            </a:r>
            <a:r>
              <a:rPr lang="fa-IR" sz="2400" dirty="0" err="1" smtClean="0">
                <a:cs typeface="Aban Bold" pitchFamily="2" charset="-78"/>
              </a:rPr>
              <a:t>تصرفات</a:t>
            </a:r>
            <a:r>
              <a:rPr lang="fa-IR" sz="2400" dirty="0" smtClean="0">
                <a:cs typeface="Aban Bold" pitchFamily="2" charset="-78"/>
              </a:rPr>
              <a:t> سالهای گذشته ورودی سمت حیاط مسدود و تنها از چهار </a:t>
            </a:r>
            <a:r>
              <a:rPr lang="fa-IR" sz="2400" dirty="0" err="1" smtClean="0">
                <a:cs typeface="Aban Bold" pitchFamily="2" charset="-78"/>
              </a:rPr>
              <a:t>طاقنمای</a:t>
            </a:r>
            <a:r>
              <a:rPr lang="fa-IR" sz="2400" dirty="0" smtClean="0">
                <a:cs typeface="Aban Bold" pitchFamily="2" charset="-78"/>
              </a:rPr>
              <a:t> شرقی و غربی به عنوان دربهای رابط با چهلستون و سالن </a:t>
            </a:r>
            <a:r>
              <a:rPr lang="fa-IR" sz="2400" dirty="0" err="1" smtClean="0">
                <a:cs typeface="Aban Bold" pitchFamily="2" charset="-78"/>
              </a:rPr>
              <a:t>نوساز</a:t>
            </a:r>
            <a:r>
              <a:rPr lang="fa-IR" sz="2400" dirty="0" smtClean="0">
                <a:cs typeface="Aban Bold" pitchFamily="2" charset="-78"/>
              </a:rPr>
              <a:t> استفاده می‌کنند.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در 3 ضلع از 4 ضلع </a:t>
            </a:r>
            <a:r>
              <a:rPr lang="fa-IR" sz="2400" dirty="0" err="1" smtClean="0">
                <a:cs typeface="Aban Bold" pitchFamily="2" charset="-78"/>
              </a:rPr>
              <a:t>فضاي</a:t>
            </a:r>
            <a:r>
              <a:rPr lang="fa-IR" sz="2400" dirty="0" smtClean="0">
                <a:cs typeface="Aban Bold" pitchFamily="2" charset="-78"/>
              </a:rPr>
              <a:t> مربع 6 پنجره قوس دار تعبیه شده (دو باب از این پنجره‌ها در پشت محراب است و مسدود شده‌اند) این پنجره‌ها در بالای طاق نماهای اطراف شبستان منظور شده‌اند، و در حدود </a:t>
            </a:r>
            <a:r>
              <a:rPr lang="en-US" sz="2400" dirty="0" smtClean="0">
                <a:cs typeface="Aban Bold" pitchFamily="2" charset="-78"/>
              </a:rPr>
              <a:t>cm</a:t>
            </a:r>
            <a:r>
              <a:rPr lang="fa-IR" sz="2400" dirty="0" smtClean="0">
                <a:cs typeface="Aban Bold" pitchFamily="2" charset="-78"/>
              </a:rPr>
              <a:t> 70 بالاتر از پنجره‌های مذکور در محلی که فرم گنبد از 4 ضلعی به 8 و 24 ضلعی تبدیل می گردد، 4 باب پنجره در 4 طرف گنبد وجود دارند، قوس این پنجره‌ها مانند </a:t>
            </a:r>
            <a:r>
              <a:rPr lang="fa-IR" sz="2400" dirty="0" err="1" smtClean="0">
                <a:cs typeface="Aban Bold" pitchFamily="2" charset="-78"/>
              </a:rPr>
              <a:t>نغول</a:t>
            </a:r>
            <a:r>
              <a:rPr lang="fa-IR" sz="2400" dirty="0" smtClean="0">
                <a:cs typeface="Aban Bold" pitchFamily="2" charset="-78"/>
              </a:rPr>
              <a:t> محراب به فرم طاق 3 برگ می‌باشد.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rum system\Desktop\Islamic\Photos\P1180293.JPG"/>
          <p:cNvPicPr>
            <a:picLocks noChangeAspect="1" noChangeArrowheads="1"/>
          </p:cNvPicPr>
          <p:nvPr/>
        </p:nvPicPr>
        <p:blipFill>
          <a:blip r:embed="rId2" cstate="print"/>
          <a:srcRect/>
          <a:stretch>
            <a:fillRect/>
          </a:stretch>
        </p:blipFill>
        <p:spPr bwMode="auto">
          <a:xfrm>
            <a:off x="762000" y="457200"/>
            <a:ext cx="7772400" cy="58292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762000" y="1143000"/>
            <a:ext cx="7391400" cy="3581400"/>
          </a:xfrm>
        </p:spPr>
        <p:txBody>
          <a:bodyPr>
            <a:normAutofit/>
          </a:bodyPr>
          <a:lstStyle/>
          <a:p>
            <a:pPr algn="r" rtl="1"/>
            <a:r>
              <a:rPr lang="fa-IR" sz="2800" dirty="0" smtClean="0">
                <a:cs typeface="Aban Bold" pitchFamily="2" charset="-78"/>
              </a:rPr>
              <a:t>برای تبدیل </a:t>
            </a:r>
            <a:r>
              <a:rPr lang="fa-IR" sz="2800" dirty="0" err="1" smtClean="0">
                <a:cs typeface="Aban Bold" pitchFamily="2" charset="-78"/>
              </a:rPr>
              <a:t>فضاي</a:t>
            </a:r>
            <a:r>
              <a:rPr lang="fa-IR" sz="2800" dirty="0" smtClean="0">
                <a:cs typeface="Aban Bold" pitchFamily="2" charset="-78"/>
              </a:rPr>
              <a:t> مربع به </a:t>
            </a:r>
            <a:r>
              <a:rPr lang="fa-IR" sz="2800" dirty="0" err="1" smtClean="0">
                <a:cs typeface="Aban Bold" pitchFamily="2" charset="-78"/>
              </a:rPr>
              <a:t>کثیرالاضلاع</a:t>
            </a:r>
            <a:r>
              <a:rPr lang="fa-IR" sz="2800" dirty="0" smtClean="0">
                <a:cs typeface="Aban Bold" pitchFamily="2" charset="-78"/>
              </a:rPr>
              <a:t> از گوشواره و فیلپوش‌های مناسب به نحو بسیار ماهرانه‌ای استفاده کرده‌اند، پایه‌های مدور گنبد از روی تقسیمات 24 شروع و با خیز نسبتاً کشیده‌ای به انتها ختم می‌شود. در داخل </a:t>
            </a:r>
            <a:r>
              <a:rPr lang="fa-IR" sz="2800" dirty="0" err="1" smtClean="0">
                <a:cs typeface="Aban Bold" pitchFamily="2" charset="-78"/>
              </a:rPr>
              <a:t>گنبدخانه</a:t>
            </a:r>
            <a:r>
              <a:rPr lang="fa-IR" sz="2800" dirty="0" smtClean="0">
                <a:cs typeface="Aban Bold" pitchFamily="2" charset="-78"/>
              </a:rPr>
              <a:t> هیچ گونه تزئینات آجر وجود ندارد. اما فرم </a:t>
            </a:r>
            <a:r>
              <a:rPr lang="fa-IR" sz="2800" dirty="0" err="1" smtClean="0">
                <a:cs typeface="Aban Bold" pitchFamily="2" charset="-78"/>
              </a:rPr>
              <a:t>رگهای</a:t>
            </a:r>
            <a:r>
              <a:rPr lang="fa-IR" sz="2800" dirty="0" smtClean="0">
                <a:cs typeface="Aban Bold" pitchFamily="2" charset="-78"/>
              </a:rPr>
              <a:t> آجری گنبد از نظم خاصی برخوردار است. </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تا محل شروع گنبد، </a:t>
            </a:r>
            <a:r>
              <a:rPr lang="fa-IR" sz="2800" dirty="0" err="1" smtClean="0">
                <a:cs typeface="Aban Bold" pitchFamily="2" charset="-78"/>
              </a:rPr>
              <a:t>ديوارها</a:t>
            </a:r>
            <a:r>
              <a:rPr lang="fa-IR" sz="2800" dirty="0" smtClean="0">
                <a:cs typeface="Aban Bold" pitchFamily="2" charset="-78"/>
              </a:rPr>
              <a:t> و </a:t>
            </a:r>
            <a:r>
              <a:rPr lang="fa-IR" sz="2800" dirty="0" err="1" smtClean="0">
                <a:cs typeface="Aban Bold" pitchFamily="2" charset="-78"/>
              </a:rPr>
              <a:t>جرزها</a:t>
            </a:r>
            <a:r>
              <a:rPr lang="fa-IR" sz="2800" dirty="0" smtClean="0">
                <a:cs typeface="Aban Bold" pitchFamily="2" charset="-78"/>
              </a:rPr>
              <a:t> دارای اندود گچی می‌باشد ولی سقف زیر گنبد آجری است. به گفته برخی </a:t>
            </a:r>
            <a:r>
              <a:rPr lang="fa-IR" sz="2800" dirty="0" err="1" smtClean="0">
                <a:cs typeface="Aban Bold" pitchFamily="2" charset="-78"/>
              </a:rPr>
              <a:t>معمرین</a:t>
            </a:r>
            <a:r>
              <a:rPr lang="fa-IR" sz="2800" dirty="0" smtClean="0">
                <a:cs typeface="Aban Bold" pitchFamily="2" charset="-78"/>
              </a:rPr>
              <a:t> سقف گنبد تا حدود 30 – 35 سال قبل دارای اندود گچی به رنگ آبی آسمانی بوده است. </a:t>
            </a:r>
            <a:r>
              <a:rPr lang="en-GB" sz="2800" dirty="0" smtClean="0">
                <a:cs typeface="Aban Bold" pitchFamily="2" charset="-78"/>
              </a:rPr>
              <a:t/>
            </a:r>
            <a:br>
              <a:rPr lang="en-GB" sz="2800" dirty="0" smtClean="0">
                <a:cs typeface="Aban Bold" pitchFamily="2" charset="-78"/>
              </a:rPr>
            </a:br>
            <a:endParaRPr lang="en-GB" sz="2800" dirty="0">
              <a:cs typeface="Aban Bold" pitchFamily="2" charset="-78"/>
            </a:endParaRPr>
          </a:p>
        </p:txBody>
      </p:sp>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30" descr="Picture 139"/>
          <p:cNvPicPr>
            <a:picLocks noChangeAspect="1" noChangeArrowheads="1"/>
          </p:cNvPicPr>
          <p:nvPr/>
        </p:nvPicPr>
        <p:blipFill>
          <a:blip r:embed="rId2" cstate="print"/>
          <a:srcRect r="4359"/>
          <a:stretch>
            <a:fillRect/>
          </a:stretch>
        </p:blipFill>
        <p:spPr bwMode="auto">
          <a:xfrm rot="16200000">
            <a:off x="-176444" y="1184430"/>
            <a:ext cx="6466053" cy="4893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71" name="Text Box 3"/>
          <p:cNvSpPr txBox="1">
            <a:spLocks noChangeArrowheads="1"/>
          </p:cNvSpPr>
          <p:nvPr/>
        </p:nvSpPr>
        <p:spPr bwMode="auto">
          <a:xfrm>
            <a:off x="6172200" y="2667000"/>
            <a:ext cx="19431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cs typeface="Arial" pitchFamily="34" charset="0"/>
            </a:endParaRPr>
          </a:p>
        </p:txBody>
      </p:sp>
      <p:sp>
        <p:nvSpPr>
          <p:cNvPr id="2" name="Rectangle 1"/>
          <p:cNvSpPr/>
          <p:nvPr/>
        </p:nvSpPr>
        <p:spPr>
          <a:xfrm>
            <a:off x="6144949" y="2700270"/>
            <a:ext cx="2218877" cy="584775"/>
          </a:xfrm>
          <a:prstGeom prst="rect">
            <a:avLst/>
          </a:prstGeom>
        </p:spPr>
        <p:txBody>
          <a:bodyPr wrap="none">
            <a:spAutoFit/>
          </a:bodyPr>
          <a:lstStyle/>
          <a:p>
            <a:pPr lvl="0" algn="ctr" fontAlgn="base">
              <a:spcBef>
                <a:spcPct val="0"/>
              </a:spcBef>
              <a:spcAft>
                <a:spcPts val="1000"/>
              </a:spcAft>
            </a:pPr>
            <a:r>
              <a:rPr lang="fa-IR" sz="3200" b="1" dirty="0">
                <a:ln>
                  <a:solidFill>
                    <a:schemeClr val="accent2"/>
                  </a:solidFill>
                </a:ln>
                <a:solidFill>
                  <a:schemeClr val="accent2"/>
                </a:solidFill>
                <a:latin typeface="+mj-lt"/>
                <a:ea typeface="Arial" pitchFamily="34" charset="0"/>
                <a:cs typeface="B Lotus" pitchFamily="2" charset="-78"/>
              </a:rPr>
              <a:t>نماي پاييني گنبد</a:t>
            </a:r>
            <a:r>
              <a:rPr lang="en-GB" sz="3200" b="1" dirty="0">
                <a:ln>
                  <a:solidFill>
                    <a:schemeClr val="accent2"/>
                  </a:solidFill>
                </a:ln>
                <a:solidFill>
                  <a:schemeClr val="accent2"/>
                </a:solidFill>
                <a:latin typeface="+mj-lt"/>
                <a:ea typeface="Arial" pitchFamily="34" charset="0"/>
                <a:cs typeface="B Lotus" pitchFamily="2" charset="-78"/>
              </a:rPr>
              <a:t> </a:t>
            </a:r>
            <a:endParaRPr lang="en-US" sz="3200" b="1" dirty="0">
              <a:ln>
                <a:solidFill>
                  <a:schemeClr val="accent2"/>
                </a:solidFill>
              </a:ln>
              <a:solidFill>
                <a:schemeClr val="accent2"/>
              </a:solidFill>
              <a:latin typeface="+mj-lt"/>
              <a:ea typeface="Arial" pitchFamily="34" charset="0"/>
              <a:cs typeface="B Lotus" pitchFamily="2" charset="-78"/>
            </a:endParaRPr>
          </a:p>
        </p:txBody>
      </p:sp>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33"/>
          <p:cNvPicPr>
            <a:picLocks noChangeAspect="1" noChangeArrowheads="1"/>
          </p:cNvPicPr>
          <p:nvPr/>
        </p:nvPicPr>
        <p:blipFill>
          <a:blip r:embed="rId2" cstate="print"/>
          <a:srcRect/>
          <a:stretch>
            <a:fillRect/>
          </a:stretch>
        </p:blipFill>
        <p:spPr bwMode="auto">
          <a:xfrm>
            <a:off x="4800600" y="990600"/>
            <a:ext cx="3429000" cy="3932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31"/>
          <p:cNvPicPr>
            <a:picLocks noChangeAspect="1" noChangeArrowheads="1"/>
          </p:cNvPicPr>
          <p:nvPr/>
        </p:nvPicPr>
        <p:blipFill>
          <a:blip r:embed="rId3" cstate="print"/>
          <a:srcRect r="-4858"/>
          <a:stretch>
            <a:fillRect/>
          </a:stretch>
        </p:blipFill>
        <p:spPr bwMode="auto">
          <a:xfrm>
            <a:off x="762000" y="990600"/>
            <a:ext cx="3482673"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196" name="Text Box 4"/>
          <p:cNvSpPr txBox="1">
            <a:spLocks noChangeArrowheads="1"/>
          </p:cNvSpPr>
          <p:nvPr/>
        </p:nvSpPr>
        <p:spPr bwMode="auto">
          <a:xfrm>
            <a:off x="5257800" y="5410200"/>
            <a:ext cx="2305050" cy="9906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نحوه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اجراي</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پاكار</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گنبد</a:t>
            </a:r>
            <a:endParaRPr kumimoji="0" lang="en-US" sz="2800" b="1" i="0" u="none" strike="noStrike" cap="none" normalizeH="0" baseline="0" dirty="0" smtClean="0">
              <a:ln>
                <a:solidFill>
                  <a:schemeClr val="accent2"/>
                </a:solidFill>
              </a:ln>
              <a:solidFill>
                <a:schemeClr val="accent2"/>
              </a:solidFill>
              <a:effectLst/>
              <a:latin typeface="+mj-lt"/>
              <a:cs typeface="Arial" pitchFamily="34" charset="0"/>
            </a:endParaRPr>
          </a:p>
        </p:txBody>
      </p:sp>
      <p:sp>
        <p:nvSpPr>
          <p:cNvPr id="8197" name="Text Box 5"/>
          <p:cNvSpPr txBox="1">
            <a:spLocks noChangeArrowheads="1"/>
          </p:cNvSpPr>
          <p:nvPr/>
        </p:nvSpPr>
        <p:spPr bwMode="auto">
          <a:xfrm>
            <a:off x="990600" y="5439177"/>
            <a:ext cx="2743200"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نحوه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اجراي</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گوشه‌ها در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گنبدخانه</a:t>
            </a:r>
            <a:endParaRPr kumimoji="0" lang="en-US" sz="2800" b="1" i="0" u="none" strike="noStrike" cap="none" normalizeH="0" baseline="0" dirty="0" smtClean="0">
              <a:ln>
                <a:solidFill>
                  <a:schemeClr val="accent2"/>
                </a:solidFill>
              </a:ln>
              <a:solidFill>
                <a:schemeClr val="accent2"/>
              </a:solidFill>
              <a:effectLst/>
              <a:latin typeface="+mj-lt"/>
              <a:cs typeface="Arial" pitchFamily="34" charset="0"/>
            </a:endParaRPr>
          </a:p>
        </p:txBody>
      </p:sp>
    </p:spTree>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29" descr="Picture 167"/>
          <p:cNvPicPr>
            <a:picLocks noChangeAspect="1" noChangeArrowheads="1"/>
          </p:cNvPicPr>
          <p:nvPr/>
        </p:nvPicPr>
        <p:blipFill>
          <a:blip r:embed="rId2" cstate="print"/>
          <a:srcRect/>
          <a:stretch>
            <a:fillRect/>
          </a:stretch>
        </p:blipFill>
        <p:spPr bwMode="auto">
          <a:xfrm>
            <a:off x="3276600" y="267465"/>
            <a:ext cx="4876800" cy="624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220" name="Text Box 4"/>
          <p:cNvSpPr txBox="1">
            <a:spLocks noChangeArrowheads="1"/>
          </p:cNvSpPr>
          <p:nvPr/>
        </p:nvSpPr>
        <p:spPr bwMode="auto">
          <a:xfrm>
            <a:off x="685800" y="2286000"/>
            <a:ext cx="1943100"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گوشه </a:t>
            </a:r>
            <a:r>
              <a:rPr kumimoji="0" lang="fa-IR" sz="32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سازي</a:t>
            </a:r>
            <a:r>
              <a:rPr kumimoji="0" lang="fa-IR" sz="32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a:t>
            </a:r>
            <a:r>
              <a:rPr kumimoji="0" lang="fa-IR" sz="32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گنبدخانه</a:t>
            </a:r>
            <a:endParaRPr kumimoji="0" lang="en-US" sz="3200" b="1" i="0" u="none" strike="noStrike" cap="none" normalizeH="0" baseline="0" dirty="0" smtClean="0">
              <a:ln>
                <a:solidFill>
                  <a:schemeClr val="accent2"/>
                </a:solidFill>
              </a:ln>
              <a:solidFill>
                <a:schemeClr val="accent2"/>
              </a:solidFill>
              <a:effectLst/>
              <a:latin typeface="+mj-lt"/>
              <a:cs typeface="Arial" pitchFamily="34" charset="0"/>
            </a:endParaRP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73"/>
          <p:cNvPicPr>
            <a:picLocks noChangeAspect="1" noChangeArrowheads="1"/>
          </p:cNvPicPr>
          <p:nvPr/>
        </p:nvPicPr>
        <p:blipFill>
          <a:blip r:embed="rId2" cstate="print"/>
          <a:srcRect t="-7971" b="12856"/>
          <a:stretch>
            <a:fillRect/>
          </a:stretch>
        </p:blipFill>
        <p:spPr bwMode="auto">
          <a:xfrm>
            <a:off x="4515118" y="422309"/>
            <a:ext cx="4278464" cy="2930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3" name="Picture 336" descr="ty"/>
          <p:cNvPicPr>
            <a:picLocks noChangeAspect="1" noChangeArrowheads="1"/>
          </p:cNvPicPr>
          <p:nvPr/>
        </p:nvPicPr>
        <p:blipFill>
          <a:blip r:embed="rId3" cstate="print"/>
          <a:srcRect b="2048"/>
          <a:stretch>
            <a:fillRect/>
          </a:stretch>
        </p:blipFill>
        <p:spPr bwMode="auto">
          <a:xfrm>
            <a:off x="582769" y="425529"/>
            <a:ext cx="3650578" cy="2860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4" name="Picture 672"/>
          <p:cNvPicPr>
            <a:picLocks noChangeAspect="1" noChangeArrowheads="1"/>
          </p:cNvPicPr>
          <p:nvPr/>
        </p:nvPicPr>
        <p:blipFill>
          <a:blip r:embed="rId4" cstate="print"/>
          <a:srcRect t="-7130" b="-2710"/>
          <a:stretch>
            <a:fillRect/>
          </a:stretch>
        </p:blipFill>
        <p:spPr bwMode="auto">
          <a:xfrm>
            <a:off x="5257800" y="4343400"/>
            <a:ext cx="2825750" cy="140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45" name="Picture 652"/>
          <p:cNvPicPr>
            <a:picLocks noChangeAspect="1" noChangeArrowheads="1"/>
          </p:cNvPicPr>
          <p:nvPr/>
        </p:nvPicPr>
        <p:blipFill>
          <a:blip r:embed="rId5" cstate="print"/>
          <a:srcRect t="1643" r="621"/>
          <a:stretch>
            <a:fillRect/>
          </a:stretch>
        </p:blipFill>
        <p:spPr bwMode="auto">
          <a:xfrm>
            <a:off x="1295400" y="4343400"/>
            <a:ext cx="2743200" cy="134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47"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46" name="Text Box 6"/>
          <p:cNvSpPr txBox="1">
            <a:spLocks noChangeArrowheads="1"/>
          </p:cNvSpPr>
          <p:nvPr/>
        </p:nvSpPr>
        <p:spPr bwMode="auto">
          <a:xfrm>
            <a:off x="5486400" y="3505200"/>
            <a:ext cx="2657475" cy="2286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err="1" smtClean="0">
                <a:ln>
                  <a:solidFill>
                    <a:schemeClr val="accent2"/>
                  </a:solidFill>
                </a:ln>
                <a:solidFill>
                  <a:schemeClr val="accent2"/>
                </a:solidFill>
                <a:effectLst/>
                <a:latin typeface="Arial" pitchFamily="34" charset="0"/>
                <a:ea typeface="Times New Roman" pitchFamily="18" charset="0"/>
                <a:cs typeface="B Lotus" pitchFamily="2" charset="-78"/>
              </a:rPr>
              <a:t>جزييات</a:t>
            </a:r>
            <a:r>
              <a:rPr kumimoji="0" lang="fa-IR" sz="2000" b="1" i="0" u="none" strike="noStrike" cap="none" normalizeH="0" baseline="0" dirty="0" smtClean="0">
                <a:ln>
                  <a:solidFill>
                    <a:schemeClr val="accent2"/>
                  </a:solidFill>
                </a:ln>
                <a:solidFill>
                  <a:schemeClr val="accent2"/>
                </a:solidFill>
                <a:effectLst/>
                <a:latin typeface="Arial" pitchFamily="34" charset="0"/>
                <a:ea typeface="Times New Roman" pitchFamily="18" charset="0"/>
                <a:cs typeface="B Lotus" pitchFamily="2" charset="-78"/>
              </a:rPr>
              <a:t> </a:t>
            </a:r>
            <a:r>
              <a:rPr kumimoji="0" lang="fa-IR" sz="2000" b="1" i="0" u="none" strike="noStrike" cap="none" normalizeH="0" baseline="0" dirty="0" err="1" smtClean="0">
                <a:ln>
                  <a:solidFill>
                    <a:schemeClr val="accent2"/>
                  </a:solidFill>
                </a:ln>
                <a:solidFill>
                  <a:schemeClr val="accent2"/>
                </a:solidFill>
                <a:effectLst/>
                <a:latin typeface="Arial" pitchFamily="34" charset="0"/>
                <a:ea typeface="Times New Roman" pitchFamily="18" charset="0"/>
                <a:cs typeface="B Lotus" pitchFamily="2" charset="-78"/>
              </a:rPr>
              <a:t>اجرايي</a:t>
            </a:r>
            <a:r>
              <a:rPr kumimoji="0" lang="fa-IR" sz="2000" b="1" i="0" u="none" strike="noStrike" cap="none" normalizeH="0" baseline="0" dirty="0" smtClean="0">
                <a:ln>
                  <a:solidFill>
                    <a:schemeClr val="accent2"/>
                  </a:solidFill>
                </a:ln>
                <a:solidFill>
                  <a:schemeClr val="accent2"/>
                </a:solidFill>
                <a:effectLst/>
                <a:latin typeface="Arial" pitchFamily="34" charset="0"/>
                <a:ea typeface="Times New Roman" pitchFamily="18" charset="0"/>
                <a:cs typeface="B Lotus" pitchFamily="2" charset="-78"/>
              </a:rPr>
              <a:t> </a:t>
            </a:r>
            <a:r>
              <a:rPr kumimoji="0" lang="fa-IR" sz="2000" b="1" i="0" u="none" strike="noStrike" cap="none" normalizeH="0" baseline="0" dirty="0" err="1" smtClean="0">
                <a:ln>
                  <a:solidFill>
                    <a:schemeClr val="accent2"/>
                  </a:solidFill>
                </a:ln>
                <a:solidFill>
                  <a:schemeClr val="accent2"/>
                </a:solidFill>
                <a:effectLst/>
                <a:latin typeface="Arial" pitchFamily="34" charset="0"/>
                <a:ea typeface="Times New Roman" pitchFamily="18" charset="0"/>
                <a:cs typeface="B Lotus" pitchFamily="2" charset="-78"/>
              </a:rPr>
              <a:t>گنبدهاي</a:t>
            </a:r>
            <a:r>
              <a:rPr kumimoji="0" lang="fa-IR" sz="2000" b="1" i="0" u="none" strike="noStrike" cap="none" normalizeH="0" baseline="0" dirty="0" smtClean="0">
                <a:ln>
                  <a:solidFill>
                    <a:schemeClr val="accent2"/>
                  </a:solidFill>
                </a:ln>
                <a:solidFill>
                  <a:schemeClr val="accent2"/>
                </a:solidFill>
                <a:effectLst/>
                <a:latin typeface="Arial" pitchFamily="34" charset="0"/>
                <a:ea typeface="Times New Roman" pitchFamily="18" charset="0"/>
                <a:cs typeface="B Lotus" pitchFamily="2" charset="-78"/>
              </a:rPr>
              <a:t> شبستان</a:t>
            </a:r>
            <a:endParaRPr kumimoji="0" lang="en-GB" sz="20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b="1" i="0" u="none" strike="noStrike" cap="none" normalizeH="0" baseline="0" dirty="0" smtClean="0">
              <a:ln>
                <a:noFill/>
              </a:ln>
              <a:solidFill>
                <a:schemeClr val="tx1"/>
              </a:solidFill>
              <a:effectLst/>
              <a:latin typeface="Arial" pitchFamily="34" charset="0"/>
              <a:cs typeface="Arial" pitchFamily="34" charset="0"/>
            </a:endParaRPr>
          </a:p>
        </p:txBody>
      </p:sp>
      <p:sp>
        <p:nvSpPr>
          <p:cNvPr id="10248" name="Rectangle 8"/>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smtClean="0">
                <a:ln>
                  <a:noFill/>
                </a:ln>
                <a:solidFill>
                  <a:schemeClr val="tx1"/>
                </a:solidFill>
                <a:effectLst/>
                <a:latin typeface="Arial" pitchFamily="34" charset="0"/>
                <a:cs typeface="B Lotus" pitchFamily="2" charset="-78"/>
              </a:rPr>
              <a:t>	</a:t>
            </a:r>
            <a:endParaRPr kumimoji="0" lang="en-GB"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10249" name="Text Box 9"/>
          <p:cNvSpPr txBox="1">
            <a:spLocks noChangeArrowheads="1"/>
          </p:cNvSpPr>
          <p:nvPr/>
        </p:nvSpPr>
        <p:spPr bwMode="auto">
          <a:xfrm>
            <a:off x="1066800" y="3352800"/>
            <a:ext cx="2971800" cy="3175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0"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تزيينات</a:t>
            </a:r>
            <a:r>
              <a:rPr kumimoji="0" lang="fa-IR" sz="2400" b="0"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آجري</a:t>
            </a:r>
            <a:r>
              <a:rPr kumimoji="0" lang="fa-IR" sz="2400" b="0"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نماي</a:t>
            </a:r>
            <a:r>
              <a:rPr kumimoji="0" lang="fa-IR" sz="2400" b="0"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شمالي</a:t>
            </a:r>
            <a:r>
              <a:rPr kumimoji="0" lang="fa-IR" sz="2400" b="0"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0"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400" b="0"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10250" name="Text Box 10"/>
          <p:cNvSpPr txBox="1">
            <a:spLocks noChangeArrowheads="1"/>
          </p:cNvSpPr>
          <p:nvPr/>
        </p:nvSpPr>
        <p:spPr bwMode="auto">
          <a:xfrm>
            <a:off x="5715000" y="5867400"/>
            <a:ext cx="1943100"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جزييات</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گنبد دو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جداره</a:t>
            </a:r>
            <a:r>
              <a:rPr kumimoji="0" lang="en-GB"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endParaRPr kumimoji="0" lang="en-US" sz="24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10251" name="Text Box 11"/>
          <p:cNvSpPr txBox="1">
            <a:spLocks noChangeArrowheads="1"/>
          </p:cNvSpPr>
          <p:nvPr/>
        </p:nvSpPr>
        <p:spPr bwMode="auto">
          <a:xfrm>
            <a:off x="582769" y="5753100"/>
            <a:ext cx="43434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تزيينات</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آجري</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دوره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سلجوقي</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در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نماي</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شمالي</a:t>
            </a:r>
            <a:r>
              <a:rPr kumimoji="0" lang="fa-IR" sz="24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4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4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12" name="Rectangle 11"/>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342" descr="DSC01941"/>
          <p:cNvPicPr>
            <a:picLocks noChangeAspect="1" noChangeArrowheads="1"/>
          </p:cNvPicPr>
          <p:nvPr/>
        </p:nvPicPr>
        <p:blipFill>
          <a:blip r:embed="rId2" cstate="print"/>
          <a:srcRect l="1122" t="13922" r="11591" b="3458"/>
          <a:stretch>
            <a:fillRect/>
          </a:stretch>
        </p:blipFill>
        <p:spPr bwMode="auto">
          <a:xfrm>
            <a:off x="4800600" y="457200"/>
            <a:ext cx="3920919"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8" name="Picture 341" descr="DSC04961"/>
          <p:cNvPicPr>
            <a:picLocks noChangeAspect="1" noChangeArrowheads="1"/>
          </p:cNvPicPr>
          <p:nvPr/>
        </p:nvPicPr>
        <p:blipFill>
          <a:blip r:embed="rId3" cstate="print"/>
          <a:srcRect t="2972" b="2972"/>
          <a:stretch>
            <a:fillRect/>
          </a:stretch>
        </p:blipFill>
        <p:spPr bwMode="auto">
          <a:xfrm>
            <a:off x="552450" y="490618"/>
            <a:ext cx="3886200" cy="4919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939" name="Text Box 3"/>
          <p:cNvSpPr txBox="1">
            <a:spLocks noChangeArrowheads="1"/>
          </p:cNvSpPr>
          <p:nvPr/>
        </p:nvSpPr>
        <p:spPr bwMode="auto">
          <a:xfrm>
            <a:off x="5333154" y="5647565"/>
            <a:ext cx="2855809" cy="3175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درب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ورودي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r>
              <a:rPr kumimoji="0" lang="en-GB"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39940" name="Text Box 4"/>
          <p:cNvSpPr txBox="1">
            <a:spLocks noChangeArrowheads="1"/>
          </p:cNvSpPr>
          <p:nvPr/>
        </p:nvSpPr>
        <p:spPr bwMode="auto">
          <a:xfrm>
            <a:off x="895350" y="5662591"/>
            <a:ext cx="3200400" cy="3175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نماي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شمالي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sz="8000" dirty="0" smtClean="0">
                <a:solidFill>
                  <a:schemeClr val="tx2">
                    <a:lumMod val="75000"/>
                  </a:schemeClr>
                </a:solidFill>
                <a:latin typeface="IranNastaliq" pitchFamily="18" charset="0"/>
                <a:cs typeface="IranNastaliq" pitchFamily="18" charset="0"/>
              </a:rPr>
              <a:t>فهرست</a:t>
            </a:r>
            <a:endParaRPr lang="en-GB" sz="8000" dirty="0">
              <a:solidFill>
                <a:schemeClr val="tx2">
                  <a:lumMod val="75000"/>
                </a:schemeClr>
              </a:solidFill>
              <a:latin typeface="IranNastaliq" pitchFamily="18" charset="0"/>
              <a:cs typeface="IranNastaliq" pitchFamily="18" charset="0"/>
            </a:endParaRPr>
          </a:p>
        </p:txBody>
      </p:sp>
      <p:sp>
        <p:nvSpPr>
          <p:cNvPr id="6" name="TextBox 5"/>
          <p:cNvSpPr txBox="1"/>
          <p:nvPr/>
        </p:nvSpPr>
        <p:spPr>
          <a:xfrm>
            <a:off x="0" y="1905000"/>
            <a:ext cx="8839200" cy="4247317"/>
          </a:xfrm>
          <a:prstGeom prst="rect">
            <a:avLst/>
          </a:prstGeom>
          <a:noFill/>
        </p:spPr>
        <p:txBody>
          <a:bodyPr wrap="square" numCol="2" rtlCol="1">
            <a:spAutoFit/>
          </a:bodyPr>
          <a:lstStyle/>
          <a:p>
            <a:pPr algn="r" rtl="1"/>
            <a:r>
              <a:rPr lang="fa-IR" sz="2400" dirty="0" smtClean="0">
                <a:latin typeface="IranNastaliq" pitchFamily="18" charset="0"/>
                <a:cs typeface="Aban Bold" pitchFamily="2" charset="-78"/>
              </a:rPr>
              <a:t>چکیده</a:t>
            </a:r>
          </a:p>
          <a:p>
            <a:pPr algn="r" rtl="1"/>
            <a:r>
              <a:rPr lang="fa-IR" sz="2400" dirty="0" smtClean="0">
                <a:latin typeface="IranNastaliq" pitchFamily="18" charset="0"/>
                <a:cs typeface="Aban Bold" pitchFamily="2" charset="-78"/>
              </a:rPr>
              <a:t>مقدمه</a:t>
            </a:r>
          </a:p>
          <a:p>
            <a:pPr algn="r" rtl="1"/>
            <a:r>
              <a:rPr lang="fa-IR" sz="2400" dirty="0" smtClean="0">
                <a:latin typeface="IranNastaliq" pitchFamily="18" charset="0"/>
                <a:cs typeface="Aban Bold" pitchFamily="2" charset="-78"/>
              </a:rPr>
              <a:t>شناخت تاریخی شهر</a:t>
            </a:r>
          </a:p>
          <a:p>
            <a:pPr algn="r" rtl="1"/>
            <a:r>
              <a:rPr lang="fa-IR" sz="2400" dirty="0" smtClean="0">
                <a:latin typeface="IranNastaliq" pitchFamily="18" charset="0"/>
                <a:cs typeface="Aban Bold" pitchFamily="2" charset="-78"/>
              </a:rPr>
              <a:t>دین و زبان</a:t>
            </a:r>
          </a:p>
          <a:p>
            <a:pPr algn="r" rtl="1"/>
            <a:r>
              <a:rPr lang="fa-IR" sz="2400" dirty="0" smtClean="0">
                <a:latin typeface="IranNastaliq" pitchFamily="18" charset="0"/>
                <a:cs typeface="Aban Bold" pitchFamily="2" charset="-78"/>
              </a:rPr>
              <a:t>وجه </a:t>
            </a:r>
            <a:r>
              <a:rPr lang="fa-IR" sz="2400" dirty="0" err="1" smtClean="0">
                <a:latin typeface="IranNastaliq" pitchFamily="18" charset="0"/>
                <a:cs typeface="Aban Bold" pitchFamily="2" charset="-78"/>
              </a:rPr>
              <a:t>تسمیه</a:t>
            </a:r>
            <a:r>
              <a:rPr lang="fa-IR" sz="2400" dirty="0" smtClean="0">
                <a:latin typeface="IranNastaliq" pitchFamily="18" charset="0"/>
                <a:cs typeface="Aban Bold" pitchFamily="2" charset="-78"/>
              </a:rPr>
              <a:t> شهر</a:t>
            </a:r>
          </a:p>
          <a:p>
            <a:pPr algn="r" rtl="1"/>
            <a:r>
              <a:rPr lang="fa-IR" sz="2400" dirty="0" smtClean="0">
                <a:latin typeface="IranNastaliq" pitchFamily="18" charset="0"/>
                <a:cs typeface="Aban Bold" pitchFamily="2" charset="-78"/>
              </a:rPr>
              <a:t>قدمت شهر</a:t>
            </a:r>
          </a:p>
          <a:p>
            <a:pPr algn="r" rtl="1"/>
            <a:r>
              <a:rPr lang="fa-IR" sz="2400" dirty="0" smtClean="0">
                <a:latin typeface="IranNastaliq" pitchFamily="18" charset="0"/>
                <a:cs typeface="Aban Bold" pitchFamily="2" charset="-78"/>
              </a:rPr>
              <a:t>موقعیت شهری مسجد و مسیر های دسترسی آن</a:t>
            </a:r>
          </a:p>
          <a:p>
            <a:pPr algn="r" rtl="1"/>
            <a:r>
              <a:rPr lang="fa-IR" sz="2400" dirty="0" smtClean="0">
                <a:latin typeface="IranNastaliq" pitchFamily="18" charset="0"/>
                <a:cs typeface="Aban Bold" pitchFamily="2" charset="-78"/>
              </a:rPr>
              <a:t>موقعیت مسجد در شهر قدیم</a:t>
            </a:r>
          </a:p>
          <a:p>
            <a:pPr algn="r" rtl="1"/>
            <a:r>
              <a:rPr lang="fa-IR" sz="2400" dirty="0" smtClean="0">
                <a:latin typeface="IranNastaliq" pitchFamily="18" charset="0"/>
                <a:cs typeface="Aban Bold" pitchFamily="2" charset="-78"/>
              </a:rPr>
              <a:t>شناخت و اهمیت مسجد</a:t>
            </a:r>
          </a:p>
          <a:p>
            <a:pPr algn="r" rtl="1"/>
            <a:r>
              <a:rPr lang="fa-IR" sz="2400" dirty="0" smtClean="0">
                <a:latin typeface="IranNastaliq" pitchFamily="18" charset="0"/>
                <a:cs typeface="Aban Bold" pitchFamily="2" charset="-78"/>
              </a:rPr>
              <a:t>عناصر تشکیل دهنده مسجد</a:t>
            </a:r>
            <a:endParaRPr lang="fa-IR" sz="2800" dirty="0" smtClean="0">
              <a:latin typeface="IranNastaliq" pitchFamily="18" charset="0"/>
              <a:cs typeface="Aban Bold" pitchFamily="2" charset="-78"/>
            </a:endParaRPr>
          </a:p>
          <a:p>
            <a:pPr algn="r" rtl="1"/>
            <a:r>
              <a:rPr lang="fa-IR" sz="2800" dirty="0" smtClean="0">
                <a:latin typeface="IranNastaliq" pitchFamily="18" charset="0"/>
                <a:cs typeface="Aban Bold" pitchFamily="2" charset="-78"/>
              </a:rPr>
              <a:t>مساجد دوره سلجوقی</a:t>
            </a:r>
          </a:p>
          <a:p>
            <a:pPr algn="r" rtl="1"/>
            <a:r>
              <a:rPr lang="fa-IR" sz="2800" dirty="0" smtClean="0">
                <a:latin typeface="IranNastaliq" pitchFamily="18" charset="0"/>
                <a:cs typeface="Aban Bold" pitchFamily="2" charset="-78"/>
              </a:rPr>
              <a:t>شناخت مسجد جامع</a:t>
            </a:r>
          </a:p>
          <a:p>
            <a:pPr algn="r" rtl="1"/>
            <a:r>
              <a:rPr lang="fa-IR" sz="2800" dirty="0" smtClean="0">
                <a:latin typeface="IranNastaliq" pitchFamily="18" charset="0"/>
                <a:cs typeface="Aban Bold" pitchFamily="2" charset="-78"/>
              </a:rPr>
              <a:t>ارتباط بازار و مسجد</a:t>
            </a:r>
          </a:p>
          <a:p>
            <a:pPr algn="r" rtl="1"/>
            <a:r>
              <a:rPr lang="fa-IR" sz="2800" dirty="0" smtClean="0">
                <a:latin typeface="IranNastaliq" pitchFamily="18" charset="0"/>
                <a:cs typeface="Aban Bold" pitchFamily="2" charset="-78"/>
              </a:rPr>
              <a:t>تاریخچه بنا</a:t>
            </a:r>
          </a:p>
          <a:p>
            <a:pPr algn="r" rtl="1"/>
            <a:r>
              <a:rPr lang="fa-IR" sz="2800" dirty="0" smtClean="0">
                <a:latin typeface="IranNastaliq" pitchFamily="18" charset="0"/>
                <a:cs typeface="Aban Bold" pitchFamily="2" charset="-78"/>
              </a:rPr>
              <a:t>نظریات در مورد بنا</a:t>
            </a:r>
          </a:p>
          <a:p>
            <a:pPr algn="r" rtl="1"/>
            <a:r>
              <a:rPr lang="fa-IR" sz="2800" dirty="0" smtClean="0">
                <a:latin typeface="IranNastaliq" pitchFamily="18" charset="0"/>
                <a:cs typeface="Aban Bold" pitchFamily="2" charset="-78"/>
              </a:rPr>
              <a:t>اتفاقات و رویدادهای مسجد</a:t>
            </a:r>
          </a:p>
          <a:p>
            <a:pPr algn="r" rtl="1"/>
            <a:r>
              <a:rPr lang="fa-IR" sz="2800" dirty="0" smtClean="0">
                <a:latin typeface="IranNastaliq" pitchFamily="18" charset="0"/>
                <a:cs typeface="Aban Bold" pitchFamily="2" charset="-78"/>
              </a:rPr>
              <a:t>شناخت معماری مسجد</a:t>
            </a:r>
          </a:p>
          <a:p>
            <a:pPr algn="r" rtl="1"/>
            <a:r>
              <a:rPr lang="fa-IR" sz="2800" dirty="0" smtClean="0">
                <a:latin typeface="IranNastaliq" pitchFamily="18" charset="0"/>
                <a:cs typeface="Aban Bold" pitchFamily="2" charset="-78"/>
              </a:rPr>
              <a:t>محراب مسجد</a:t>
            </a:r>
          </a:p>
          <a:p>
            <a:pPr algn="r" rtl="1"/>
            <a:r>
              <a:rPr lang="fa-IR" sz="2800" dirty="0" smtClean="0">
                <a:latin typeface="IranNastaliq" pitchFamily="18" charset="0"/>
                <a:cs typeface="Aban Bold" pitchFamily="2" charset="-78"/>
              </a:rPr>
              <a:t>چهلستون قدیمی مسجد</a:t>
            </a:r>
          </a:p>
          <a:p>
            <a:pPr algn="r" rtl="1"/>
            <a:r>
              <a:rPr lang="fa-IR" sz="2800" dirty="0" smtClean="0">
                <a:latin typeface="IranNastaliq" pitchFamily="18" charset="0"/>
                <a:cs typeface="Aban Bold" pitchFamily="2" charset="-78"/>
              </a:rPr>
              <a:t> منابع</a:t>
            </a:r>
          </a:p>
        </p:txBody>
      </p:sp>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84" descr="DSC05368"/>
          <p:cNvPicPr>
            <a:picLocks noChangeAspect="1" noChangeArrowheads="1"/>
          </p:cNvPicPr>
          <p:nvPr/>
        </p:nvPicPr>
        <p:blipFill>
          <a:blip r:embed="rId2" cstate="print"/>
          <a:srcRect t="22162"/>
          <a:stretch>
            <a:fillRect/>
          </a:stretch>
        </p:blipFill>
        <p:spPr bwMode="auto">
          <a:xfrm>
            <a:off x="4800600" y="685800"/>
            <a:ext cx="3304157"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14" name="Picture 343" descr="DSC04948"/>
          <p:cNvPicPr>
            <a:picLocks noChangeAspect="1" noChangeArrowheads="1"/>
          </p:cNvPicPr>
          <p:nvPr/>
        </p:nvPicPr>
        <p:blipFill>
          <a:blip r:embed="rId3" cstate="print"/>
          <a:srcRect t="11046" b="9077"/>
          <a:stretch>
            <a:fillRect/>
          </a:stretch>
        </p:blipFill>
        <p:spPr bwMode="auto">
          <a:xfrm>
            <a:off x="1066800" y="685800"/>
            <a:ext cx="3275865" cy="381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8915" name="Text Box 3"/>
          <p:cNvSpPr txBox="1">
            <a:spLocks noChangeArrowheads="1"/>
          </p:cNvSpPr>
          <p:nvPr/>
        </p:nvSpPr>
        <p:spPr bwMode="auto">
          <a:xfrm>
            <a:off x="4800600" y="5160225"/>
            <a:ext cx="2400300" cy="3175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نورگير</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38916" name="Text Box 4"/>
          <p:cNvSpPr txBox="1">
            <a:spLocks noChangeArrowheads="1"/>
          </p:cNvSpPr>
          <p:nvPr/>
        </p:nvSpPr>
        <p:spPr bwMode="auto">
          <a:xfrm>
            <a:off x="1524000" y="5001475"/>
            <a:ext cx="2133600"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بازشوي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شمالي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44" descr="2"/>
          <p:cNvPicPr>
            <a:picLocks noChangeAspect="1" noChangeArrowheads="1"/>
          </p:cNvPicPr>
          <p:nvPr/>
        </p:nvPicPr>
        <p:blipFill>
          <a:blip r:embed="rId2" cstate="print"/>
          <a:srcRect l="2187" r="2187" b="5933"/>
          <a:stretch>
            <a:fillRect/>
          </a:stretch>
        </p:blipFill>
        <p:spPr bwMode="auto">
          <a:xfrm>
            <a:off x="4953000" y="533400"/>
            <a:ext cx="403217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890" name="Picture 758" descr="Picture 132"/>
          <p:cNvPicPr>
            <a:picLocks noChangeAspect="1" noChangeArrowheads="1"/>
          </p:cNvPicPr>
          <p:nvPr/>
        </p:nvPicPr>
        <p:blipFill>
          <a:blip r:embed="rId3" cstate="print"/>
          <a:srcRect/>
          <a:stretch>
            <a:fillRect/>
          </a:stretch>
        </p:blipFill>
        <p:spPr bwMode="auto">
          <a:xfrm>
            <a:off x="457200" y="533400"/>
            <a:ext cx="410718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891" name="Text Box 3"/>
          <p:cNvSpPr txBox="1">
            <a:spLocks noChangeArrowheads="1"/>
          </p:cNvSpPr>
          <p:nvPr/>
        </p:nvSpPr>
        <p:spPr bwMode="auto">
          <a:xfrm>
            <a:off x="5181600" y="4572000"/>
            <a:ext cx="3276600" cy="319087"/>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بازشوهاي</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فوقاني</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گنبدخانه</a:t>
            </a:r>
            <a:r>
              <a:rPr kumimoji="0" lang="fa-IR" sz="2800" b="1" i="0" u="none" strike="noStrike" cap="none" normalizeH="0" baseline="0" dirty="0" smtClean="0">
                <a:ln>
                  <a:solidFill>
                    <a:schemeClr val="accent2"/>
                  </a:solidFill>
                </a:ln>
                <a:solidFill>
                  <a:schemeClr val="accent2"/>
                </a:solidFill>
                <a:effectLst/>
                <a:latin typeface="+mj-lt"/>
                <a:ea typeface="Arial" pitchFamily="34" charset="0"/>
                <a:cs typeface="B Lotus" pitchFamily="2" charset="-78"/>
              </a:rPr>
              <a:t> در ضلع </a:t>
            </a:r>
            <a:r>
              <a:rPr kumimoji="0" lang="fa-IR" sz="2800" b="1" i="0" u="none" strike="noStrike" cap="none" normalizeH="0" baseline="0" dirty="0" err="1" smtClean="0">
                <a:ln>
                  <a:solidFill>
                    <a:schemeClr val="accent2"/>
                  </a:solidFill>
                </a:ln>
                <a:solidFill>
                  <a:schemeClr val="accent2"/>
                </a:solidFill>
                <a:effectLst/>
                <a:latin typeface="+mj-lt"/>
                <a:ea typeface="Arial" pitchFamily="34" charset="0"/>
                <a:cs typeface="B Lotus" pitchFamily="2" charset="-78"/>
              </a:rPr>
              <a:t>شمالي</a:t>
            </a:r>
            <a:endParaRPr kumimoji="0" lang="en-US" sz="2800" b="1" i="0" u="none" strike="noStrike" cap="none" normalizeH="0" baseline="0" dirty="0" smtClean="0">
              <a:ln>
                <a:solidFill>
                  <a:schemeClr val="accent2"/>
                </a:solidFill>
              </a:ln>
              <a:solidFill>
                <a:schemeClr val="accent2"/>
              </a:solidFill>
              <a:effectLst/>
              <a:latin typeface="+mj-lt"/>
              <a:cs typeface="Arial" pitchFamily="34" charset="0"/>
            </a:endParaRPr>
          </a:p>
        </p:txBody>
      </p:sp>
      <p:sp>
        <p:nvSpPr>
          <p:cNvPr id="37892" name="Text Box 4"/>
          <p:cNvSpPr txBox="1">
            <a:spLocks noChangeArrowheads="1"/>
          </p:cNvSpPr>
          <p:nvPr/>
        </p:nvSpPr>
        <p:spPr bwMode="auto">
          <a:xfrm>
            <a:off x="762000" y="4572000"/>
            <a:ext cx="3200400"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بخشي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از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تزيينات</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محراب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r>
              <a:rPr kumimoji="0" lang="en-GB"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8586"/>
            <a:ext cx="5739637" cy="6620814"/>
          </a:xfrm>
        </p:spPr>
        <p:txBody>
          <a:bodyPr>
            <a:normAutofit/>
          </a:bodyPr>
          <a:lstStyle/>
          <a:p>
            <a:pPr algn="r" rtl="1"/>
            <a:r>
              <a:rPr lang="fa-IR" sz="3200" dirty="0" smtClean="0">
                <a:ln>
                  <a:solidFill>
                    <a:schemeClr val="accent2"/>
                  </a:solidFill>
                </a:ln>
                <a:solidFill>
                  <a:schemeClr val="accent2"/>
                </a:solidFill>
                <a:cs typeface="Aban Bold" pitchFamily="2" charset="-78"/>
              </a:rPr>
              <a:t>مصالح بکار رفته </a:t>
            </a:r>
            <a:r>
              <a:rPr lang="fa-IR" sz="3200" dirty="0">
                <a:ln>
                  <a:solidFill>
                    <a:schemeClr val="accent2"/>
                  </a:solidFill>
                </a:ln>
                <a:solidFill>
                  <a:schemeClr val="accent2"/>
                </a:solidFill>
                <a:cs typeface="Aban Bold" pitchFamily="2" charset="-78"/>
              </a:rPr>
              <a:t>د</a:t>
            </a:r>
            <a:r>
              <a:rPr lang="fa-IR" sz="3200" dirty="0" smtClean="0">
                <a:ln>
                  <a:solidFill>
                    <a:schemeClr val="accent2"/>
                  </a:solidFill>
                </a:ln>
                <a:solidFill>
                  <a:schemeClr val="accent2"/>
                </a:solidFill>
                <a:cs typeface="Aban Bold" pitchFamily="2" charset="-78"/>
              </a:rPr>
              <a:t>ر ساخت گنبد</a:t>
            </a:r>
            <a:br>
              <a:rPr lang="fa-IR" sz="3200" dirty="0" smtClean="0">
                <a:ln>
                  <a:solidFill>
                    <a:schemeClr val="accent2"/>
                  </a:solidFill>
                </a:ln>
                <a:solidFill>
                  <a:schemeClr val="accent2"/>
                </a:solidFill>
                <a:cs typeface="Aban Bold" pitchFamily="2" charset="-78"/>
              </a:rPr>
            </a:br>
            <a:r>
              <a:rPr lang="fa-IR" sz="2400" dirty="0" smtClean="0">
                <a:cs typeface="Aban Bold" pitchFamily="2" charset="-78"/>
              </a:rPr>
              <a:t/>
            </a:r>
            <a:br>
              <a:rPr lang="fa-IR" sz="2400" dirty="0" smtClean="0">
                <a:cs typeface="Aban Bold" pitchFamily="2" charset="-78"/>
              </a:rPr>
            </a:br>
            <a:r>
              <a:rPr lang="fa-IR" sz="2400" dirty="0" smtClean="0">
                <a:cs typeface="Aban Bold" pitchFamily="2" charset="-78"/>
              </a:rPr>
              <a:t>مصالح بکار رفته در ساختمان گنبدخانه از دو ماده متفاوت آجر و سنگ بوده و بدنه‌ اين فضا تا ارتفاع حدود 5/</a:t>
            </a:r>
            <a:r>
              <a:rPr lang="en-GB" sz="2400" dirty="0" smtClean="0">
                <a:cs typeface="Aban Bold" pitchFamily="2" charset="-78"/>
              </a:rPr>
              <a:t>4</a:t>
            </a:r>
            <a:r>
              <a:rPr lang="fa-IR" sz="2400" dirty="0" smtClean="0">
                <a:cs typeface="Aban Bold" pitchFamily="2" charset="-78"/>
              </a:rPr>
              <a:t> متر از کف فعلی از سنگهای منظم خاکستری رنگ بدون نماسازی و </a:t>
            </a:r>
            <a:r>
              <a:rPr lang="fa-IR" sz="2400" dirty="0" err="1" smtClean="0">
                <a:cs typeface="Aban Bold" pitchFamily="2" charset="-78"/>
              </a:rPr>
              <a:t>اندودكاري</a:t>
            </a:r>
            <a:r>
              <a:rPr lang="fa-IR" sz="2400" dirty="0" smtClean="0">
                <a:cs typeface="Aban Bold" pitchFamily="2" charset="-78"/>
              </a:rPr>
              <a:t> ساخته شده است. از بدنه سنگی یاد شده به بالا مصالح شبستان تبدیل به آجر می‌گردد. تکنیک کار و انتخاب مصالح در </a:t>
            </a:r>
            <a:r>
              <a:rPr lang="fa-IR" sz="2400" dirty="0" err="1" smtClean="0">
                <a:cs typeface="Aban Bold" pitchFamily="2" charset="-78"/>
              </a:rPr>
              <a:t>گنبدخانه</a:t>
            </a:r>
            <a:r>
              <a:rPr lang="fa-IR" sz="2400" dirty="0" smtClean="0">
                <a:cs typeface="Aban Bold" pitchFamily="2" charset="-78"/>
              </a:rPr>
              <a:t> مانند بنای تاریخی سه گنبد در دوره سلجوقی است. با توجه به قسمتهایی از نمای آجری متوجه فواصل زیاد و یکنواخت بین آجرها می‌شویم که مانند سایر بناهای دوره سلجوقی، محل نقش مهر (توپي‌هاي </a:t>
            </a:r>
            <a:r>
              <a:rPr lang="fa-IR" sz="2400" dirty="0" err="1" smtClean="0">
                <a:cs typeface="Aban Bold" pitchFamily="2" charset="-78"/>
              </a:rPr>
              <a:t>گچي</a:t>
            </a:r>
            <a:r>
              <a:rPr lang="fa-IR" sz="2400" dirty="0" smtClean="0">
                <a:cs typeface="Aban Bold" pitchFamily="2" charset="-78"/>
              </a:rPr>
              <a:t>) و یا طرحهای دیگر بوده که متاسفانه </a:t>
            </a:r>
            <a:r>
              <a:rPr lang="fa-IR" sz="2400" dirty="0" err="1" smtClean="0">
                <a:cs typeface="Aban Bold" pitchFamily="2" charset="-78"/>
              </a:rPr>
              <a:t>بدلیل</a:t>
            </a:r>
            <a:r>
              <a:rPr lang="fa-IR" sz="2400" dirty="0" smtClean="0">
                <a:cs typeface="Aban Bold" pitchFamily="2" charset="-78"/>
              </a:rPr>
              <a:t> شرایط جوی منطقه و تعمیرات سالهای گذشته این نقوش از بین رفته‌اند.</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 با توجه به مطالب گفته شده می‌توان نتیجه گرفت که </a:t>
            </a:r>
            <a:r>
              <a:rPr lang="fa-IR" sz="2400" dirty="0" err="1" smtClean="0">
                <a:cs typeface="Aban Bold" pitchFamily="2" charset="-78"/>
              </a:rPr>
              <a:t>گنبدخانه</a:t>
            </a:r>
            <a:r>
              <a:rPr lang="fa-IR" sz="2400" dirty="0" smtClean="0">
                <a:cs typeface="Aban Bold" pitchFamily="2" charset="-78"/>
              </a:rPr>
              <a:t> در زمان </a:t>
            </a:r>
            <a:r>
              <a:rPr lang="fa-IR" sz="2400" dirty="0" err="1" smtClean="0">
                <a:cs typeface="Aban Bold" pitchFamily="2" charset="-78"/>
              </a:rPr>
              <a:t>سلجوقیان</a:t>
            </a:r>
            <a:r>
              <a:rPr lang="fa-IR" sz="2400" dirty="0" smtClean="0">
                <a:cs typeface="Aban Bold" pitchFamily="2" charset="-78"/>
              </a:rPr>
              <a:t> احداث شده و سایر بخشها به آن اضافه گردیده است.</a:t>
            </a:r>
            <a:endParaRPr lang="en-GB" sz="2400" dirty="0">
              <a:cs typeface="Aban Bold" pitchFamily="2" charset="-78"/>
            </a:endParaRPr>
          </a:p>
        </p:txBody>
      </p:sp>
      <p:pic>
        <p:nvPicPr>
          <p:cNvPr id="3" name="Picture 2" descr="D:\مسجد جامع ارومیه\نور گیرهای مسجد جامع.gif"/>
          <p:cNvPicPr>
            <a:picLocks noChangeAspect="1" noChangeArrowheads="1"/>
          </p:cNvPicPr>
          <p:nvPr/>
        </p:nvPicPr>
        <p:blipFill>
          <a:blip r:embed="rId2"/>
          <a:srcRect/>
          <a:stretch>
            <a:fillRect/>
          </a:stretch>
        </p:blipFill>
        <p:spPr bwMode="auto">
          <a:xfrm>
            <a:off x="118569" y="4427538"/>
            <a:ext cx="3175763" cy="2201862"/>
          </a:xfrm>
          <a:prstGeom prst="rect">
            <a:avLst/>
          </a:prstGeom>
          <a:noFill/>
        </p:spPr>
      </p:pic>
      <p:pic>
        <p:nvPicPr>
          <p:cNvPr id="4" name="Picture 330" descr="Picture 139"/>
          <p:cNvPicPr>
            <a:picLocks noChangeAspect="1" noChangeArrowheads="1"/>
          </p:cNvPicPr>
          <p:nvPr/>
        </p:nvPicPr>
        <p:blipFill>
          <a:blip r:embed="rId3" cstate="print"/>
          <a:srcRect r="4359"/>
          <a:stretch>
            <a:fillRect/>
          </a:stretch>
        </p:blipFill>
        <p:spPr bwMode="auto">
          <a:xfrm rot="16200000">
            <a:off x="-412609" y="806591"/>
            <a:ext cx="4025619" cy="289560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457199"/>
            <a:ext cx="4876800" cy="5816009"/>
          </a:xfrm>
        </p:spPr>
        <p:txBody>
          <a:bodyPr>
            <a:normAutofit/>
          </a:bodyPr>
          <a:lstStyle/>
          <a:p>
            <a:pPr algn="r" rtl="1"/>
            <a:r>
              <a:rPr lang="fa-IR" sz="3100" dirty="0" smtClean="0">
                <a:ln>
                  <a:solidFill>
                    <a:schemeClr val="accent2"/>
                  </a:solidFill>
                </a:ln>
                <a:solidFill>
                  <a:schemeClr val="accent2"/>
                </a:solidFill>
                <a:cs typeface="Aban Bold" pitchFamily="2" charset="-78"/>
              </a:rPr>
              <a:t>فضاي داخلي گنبدخانه </a:t>
            </a:r>
            <a:br>
              <a:rPr lang="fa-IR" sz="3100" dirty="0" smtClean="0">
                <a:ln>
                  <a:solidFill>
                    <a:schemeClr val="accent2"/>
                  </a:solidFill>
                </a:ln>
                <a:solidFill>
                  <a:schemeClr val="accent2"/>
                </a:solidFill>
                <a:cs typeface="Aban Bold" pitchFamily="2" charset="-78"/>
              </a:rPr>
            </a:br>
            <a:r>
              <a:rPr lang="en-GB" sz="2700" dirty="0" smtClean="0">
                <a:cs typeface="Aban Bold" pitchFamily="2" charset="-78"/>
              </a:rPr>
              <a:t/>
            </a:r>
            <a:br>
              <a:rPr lang="en-GB" sz="2700" dirty="0" smtClean="0">
                <a:cs typeface="Aban Bold" pitchFamily="2" charset="-78"/>
              </a:rPr>
            </a:br>
            <a:r>
              <a:rPr lang="fa-IR" sz="2700" dirty="0" smtClean="0">
                <a:cs typeface="Aban Bold" pitchFamily="2" charset="-78"/>
              </a:rPr>
              <a:t>خود گنبد از نوع دو پوسته گسسته می‌باشد و مصالح آن نیز آجر است و نحوه اجرای آن از تبدیل مربع به چند ضلعی 8 و 16 و 32 و ... است. درست در مکانی که دایره شروع می‌شود گوشه‌سازی </a:t>
            </a:r>
            <a:r>
              <a:rPr lang="fa-IR" sz="2700" dirty="0" err="1" smtClean="0">
                <a:cs typeface="Aban Bold" pitchFamily="2" charset="-78"/>
              </a:rPr>
              <a:t>پتکانه</a:t>
            </a:r>
            <a:r>
              <a:rPr lang="fa-IR" sz="2700" dirty="0" smtClean="0">
                <a:cs typeface="Aban Bold" pitchFamily="2" charset="-78"/>
              </a:rPr>
              <a:t> داریم و روی آن نیز سه کنج دیده می‌شود. در محل شروع گنبد کتیبه‌ای وجود دارد که </a:t>
            </a:r>
            <a:r>
              <a:rPr lang="fa-IR" sz="2700" dirty="0" err="1" smtClean="0">
                <a:cs typeface="Aban Bold" pitchFamily="2" charset="-78"/>
              </a:rPr>
              <a:t>كمي</a:t>
            </a:r>
            <a:r>
              <a:rPr lang="fa-IR" sz="2700" dirty="0" smtClean="0">
                <a:cs typeface="Aban Bold" pitchFamily="2" charset="-78"/>
              </a:rPr>
              <a:t> از آن باقی مانده و بیشتر آن در اثر عوامل جوی و یا رطوبت نفوذی فرو ریخته است. در وسط </a:t>
            </a:r>
            <a:r>
              <a:rPr lang="fa-IR" sz="2700" dirty="0" err="1" smtClean="0">
                <a:cs typeface="Aban Bold" pitchFamily="2" charset="-78"/>
              </a:rPr>
              <a:t>اضلاع</a:t>
            </a:r>
            <a:r>
              <a:rPr lang="fa-IR" sz="2700" dirty="0" smtClean="0">
                <a:cs typeface="Aban Bold" pitchFamily="2" charset="-78"/>
              </a:rPr>
              <a:t> </a:t>
            </a:r>
            <a:r>
              <a:rPr lang="fa-IR" sz="2700" dirty="0" err="1" smtClean="0">
                <a:cs typeface="Aban Bold" pitchFamily="2" charset="-78"/>
              </a:rPr>
              <a:t>پلان</a:t>
            </a:r>
            <a:r>
              <a:rPr lang="fa-IR" sz="2700" dirty="0" smtClean="0">
                <a:cs typeface="Aban Bold" pitchFamily="2" charset="-78"/>
              </a:rPr>
              <a:t>، مربع شکل دو پنجره وجود دارد که شبیه </a:t>
            </a:r>
            <a:r>
              <a:rPr lang="fa-IR" sz="2700" dirty="0" err="1" smtClean="0">
                <a:cs typeface="Aban Bold" pitchFamily="2" charset="-78"/>
              </a:rPr>
              <a:t>تورفتگی</a:t>
            </a:r>
            <a:r>
              <a:rPr lang="fa-IR" sz="2700" dirty="0" smtClean="0">
                <a:cs typeface="Aban Bold" pitchFamily="2" charset="-78"/>
              </a:rPr>
              <a:t> محراب است و دور پنجره قابی از گچبری (کتیبه) وجود دارد. الف) زمینه قرمز رنگ و ب) زمینه‌ای سیاه رنگ که در هر دو کتیبه‌هایی به خط نسخ نوشته شده است</a:t>
            </a:r>
            <a:endParaRPr lang="en-GB" sz="2400" dirty="0">
              <a:cs typeface="Aban Bold" pitchFamily="2" charset="-78"/>
            </a:endParaRPr>
          </a:p>
        </p:txBody>
      </p:sp>
      <p:pic>
        <p:nvPicPr>
          <p:cNvPr id="3" name="Picture 330" descr="Picture 139"/>
          <p:cNvPicPr>
            <a:picLocks noChangeAspect="1" noChangeArrowheads="1"/>
          </p:cNvPicPr>
          <p:nvPr/>
        </p:nvPicPr>
        <p:blipFill>
          <a:blip r:embed="rId2" cstate="print"/>
          <a:srcRect r="4359"/>
          <a:stretch>
            <a:fillRect/>
          </a:stretch>
        </p:blipFill>
        <p:spPr bwMode="auto">
          <a:xfrm rot="16200000">
            <a:off x="-469603" y="1917405"/>
            <a:ext cx="5130207"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457200"/>
            <a:ext cx="3962400" cy="5791200"/>
          </a:xfrm>
        </p:spPr>
        <p:txBody>
          <a:bodyPr>
            <a:noAutofit/>
          </a:bodyPr>
          <a:lstStyle/>
          <a:p>
            <a:pPr algn="r"/>
            <a:r>
              <a:rPr lang="fa-IR" sz="2800" dirty="0" smtClean="0">
                <a:cs typeface="Aban Bold" pitchFamily="2" charset="-78"/>
              </a:rPr>
              <a:t>در پایین پنجره‌هاي </a:t>
            </a:r>
            <a:r>
              <a:rPr lang="fa-IR" sz="2800" dirty="0" err="1" smtClean="0">
                <a:cs typeface="Aban Bold" pitchFamily="2" charset="-78"/>
              </a:rPr>
              <a:t>گنبدخانه</a:t>
            </a:r>
            <a:r>
              <a:rPr lang="fa-IR" sz="2800" dirty="0" smtClean="0">
                <a:cs typeface="Aban Bold" pitchFamily="2" charset="-78"/>
              </a:rPr>
              <a:t> کتیبه گچبری نفیسی وجود دارد، که به نظر می‌رسد با محراب هم زمان باشد این کتیبه‌ها در یک کادر عریض با خط کوفی تزئینی گلدار به صورت برجسته در دو حاشیه باریک با نقوش گل و بوته تزئین شده است. (مساحت آن در حدود 43 متر مربع) در </a:t>
            </a:r>
            <a:r>
              <a:rPr lang="fa-IR" sz="2800" dirty="0" err="1" smtClean="0">
                <a:cs typeface="Aban Bold" pitchFamily="2" charset="-78"/>
              </a:rPr>
              <a:t>بالاي</a:t>
            </a:r>
            <a:r>
              <a:rPr lang="fa-IR" sz="2800" dirty="0" smtClean="0">
                <a:cs typeface="Aban Bold" pitchFamily="2" charset="-78"/>
              </a:rPr>
              <a:t> کتیبه در 4 ضلع مربع 2 پنجره وجود دارد که مجموعاً 8 پنجره می شود </a:t>
            </a:r>
            <a:r>
              <a:rPr lang="fa-IR" sz="2800" dirty="0" err="1" smtClean="0">
                <a:cs typeface="Aban Bold" pitchFamily="2" charset="-78"/>
              </a:rPr>
              <a:t>ولي</a:t>
            </a:r>
            <a:r>
              <a:rPr lang="fa-IR" sz="2800" dirty="0" smtClean="0">
                <a:cs typeface="Aban Bold" pitchFamily="2" charset="-78"/>
              </a:rPr>
              <a:t> 2 پنجره  ضلع جنوبی آن </a:t>
            </a:r>
            <a:r>
              <a:rPr lang="fa-IR" sz="2800" dirty="0" err="1" smtClean="0">
                <a:cs typeface="Aban Bold" pitchFamily="2" charset="-78"/>
              </a:rPr>
              <a:t>بدلیل</a:t>
            </a:r>
            <a:r>
              <a:rPr lang="fa-IR" sz="2800" dirty="0" smtClean="0">
                <a:cs typeface="Aban Bold" pitchFamily="2" charset="-78"/>
              </a:rPr>
              <a:t> اجرای محراب مسدود شده است. </a:t>
            </a:r>
            <a:endParaRPr lang="en-GB" sz="2800" dirty="0">
              <a:cs typeface="Aban Bold" pitchFamily="2" charset="-78"/>
            </a:endParaRPr>
          </a:p>
        </p:txBody>
      </p:sp>
      <p:pic>
        <p:nvPicPr>
          <p:cNvPr id="23553" name="Picture 683" descr="Picture 083"/>
          <p:cNvPicPr>
            <a:picLocks noChangeAspect="1" noChangeArrowheads="1"/>
          </p:cNvPicPr>
          <p:nvPr/>
        </p:nvPicPr>
        <p:blipFill>
          <a:blip r:embed="rId2" cstate="print"/>
          <a:srcRect/>
          <a:stretch>
            <a:fillRect/>
          </a:stretch>
        </p:blipFill>
        <p:spPr bwMode="auto">
          <a:xfrm>
            <a:off x="533400" y="609600"/>
            <a:ext cx="3962400" cy="5958571"/>
          </a:xfrm>
          <a:prstGeom prst="rect">
            <a:avLst/>
          </a:prstGeom>
          <a:noFill/>
          <a:ln w="19050">
            <a:solidFill>
              <a:srgbClr val="000000"/>
            </a:solidFill>
            <a:miter lim="800000"/>
            <a:headEnd/>
            <a:tailEnd/>
          </a:ln>
        </p:spPr>
      </p:pic>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343261"/>
            <a:ext cx="4191000" cy="5333999"/>
          </a:xfrm>
        </p:spPr>
        <p:txBody>
          <a:bodyPr>
            <a:normAutofit fontScale="90000"/>
          </a:bodyPr>
          <a:lstStyle/>
          <a:p>
            <a:pPr algn="r" rtl="1"/>
            <a:r>
              <a:rPr lang="fa-IR" sz="3100" b="1" dirty="0" smtClean="0">
                <a:ln>
                  <a:solidFill>
                    <a:schemeClr val="accent2"/>
                  </a:solidFill>
                </a:ln>
                <a:solidFill>
                  <a:schemeClr val="accent2"/>
                </a:solidFill>
                <a:cs typeface="Aban Bold" pitchFamily="2" charset="-78"/>
              </a:rPr>
              <a:t>کتیبه‌های داخل گنبدخانه</a:t>
            </a:r>
            <a:r>
              <a:rPr lang="en-US" sz="3100" b="1" dirty="0" smtClean="0">
                <a:ln>
                  <a:solidFill>
                    <a:schemeClr val="accent2"/>
                  </a:solidFill>
                </a:ln>
                <a:solidFill>
                  <a:schemeClr val="accent2"/>
                </a:solidFill>
                <a:cs typeface="Aban Bold" pitchFamily="2" charset="-78"/>
              </a:rPr>
              <a:t>.</a:t>
            </a:r>
            <a:br>
              <a:rPr lang="en-US" sz="3100" b="1" dirty="0" smtClean="0">
                <a:ln>
                  <a:solidFill>
                    <a:schemeClr val="accent2"/>
                  </a:solidFill>
                </a:ln>
                <a:solidFill>
                  <a:schemeClr val="accent2"/>
                </a:solidFill>
                <a:cs typeface="Aban Bold" pitchFamily="2" charset="-78"/>
              </a:rPr>
            </a:br>
            <a:r>
              <a:rPr lang="fa-IR" sz="3100" b="1" dirty="0" smtClean="0">
                <a:ln>
                  <a:solidFill>
                    <a:schemeClr val="accent2"/>
                  </a:solidFill>
                </a:ln>
                <a:solidFill>
                  <a:schemeClr val="accent2"/>
                </a:solidFill>
                <a:cs typeface="Aban Bold" pitchFamily="2" charset="-78"/>
              </a:rPr>
              <a:t/>
            </a:r>
            <a:br>
              <a:rPr lang="fa-IR" sz="3100" b="1" dirty="0" smtClean="0">
                <a:ln>
                  <a:solidFill>
                    <a:schemeClr val="accent2"/>
                  </a:solidFill>
                </a:ln>
                <a:solidFill>
                  <a:schemeClr val="accent2"/>
                </a:solidFill>
                <a:cs typeface="Aban Bold" pitchFamily="2" charset="-78"/>
              </a:rPr>
            </a:br>
            <a:r>
              <a:rPr lang="fa-IR" sz="2800" dirty="0" smtClean="0">
                <a:cs typeface="Aban Bold" pitchFamily="2" charset="-78"/>
              </a:rPr>
              <a:t>کتیبه‌های گوناگونی با خطوط کوفی و ثلث و نسخ در داخل شبستان وجود دارد که هر کدام مربوط به زمانی خاص است که در این میان کتیبه کوفی منقوش بالای محراب و چهار ضلع شبستان قدیمی‌ترین و کتیبه‌های دور پنجره‌ها و طاق نماها جدیدترین آن</a:t>
            </a:r>
            <a:r>
              <a:rPr lang="en-US" sz="2800" dirty="0" smtClean="0">
                <a:cs typeface="Aban Bold" pitchFamily="2" charset="-78"/>
              </a:rPr>
              <a:t> </a:t>
            </a:r>
            <a:r>
              <a:rPr lang="fa-IR" sz="2800" dirty="0" smtClean="0">
                <a:cs typeface="Aban Bold" pitchFamily="2" charset="-78"/>
              </a:rPr>
              <a:t>هستند. </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کتیبه‌ها به 4 دسته تقسیم می شوند: 1. کتیبه‌های دور طاق نماها و پنجره‌ها 2. کتیبه‌های ساقه گنبد 3. کتیبه کوفی دور اتاق شبستان 4. کتیبه‌های محراب</a:t>
            </a:r>
            <a:endParaRPr lang="en-GB" sz="2800" dirty="0">
              <a:cs typeface="Aban Bold" pitchFamily="2" charset="-78"/>
            </a:endParaRPr>
          </a:p>
        </p:txBody>
      </p:sp>
      <p:pic>
        <p:nvPicPr>
          <p:cNvPr id="3" name="Content Placeholder 2" descr="D:\مسجد جامع ارومیه\محراب مسجد جامع ارومیه 2.jpg"/>
          <p:cNvPicPr>
            <a:picLocks noGrp="1" noChangeAspect="1" noChangeArrowheads="1"/>
          </p:cNvPicPr>
          <p:nvPr>
            <p:ph idx="1"/>
          </p:nvPr>
        </p:nvPicPr>
        <p:blipFill>
          <a:blip r:embed="rId2"/>
          <a:srcRect/>
          <a:stretch>
            <a:fillRect/>
          </a:stretch>
        </p:blipFill>
        <p:spPr bwMode="auto">
          <a:xfrm>
            <a:off x="152400" y="1447800"/>
            <a:ext cx="4343400" cy="4234826"/>
          </a:xfrm>
          <a:prstGeom prst="rect">
            <a:avLst/>
          </a:prstGeom>
          <a:noFill/>
        </p:spPr>
      </p:pic>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914400"/>
            <a:ext cx="4267200" cy="4800600"/>
          </a:xfrm>
        </p:spPr>
        <p:txBody>
          <a:bodyPr>
            <a:normAutofit fontScale="90000"/>
          </a:bodyPr>
          <a:lstStyle/>
          <a:p>
            <a:pPr algn="justLow" rtl="1"/>
            <a:r>
              <a:rPr lang="fa-IR" sz="2400" b="1" dirty="0" smtClean="0">
                <a:cs typeface="Aban Bold" pitchFamily="2" charset="-78"/>
              </a:rPr>
              <a:t>- </a:t>
            </a:r>
            <a:r>
              <a:rPr lang="fa-IR" dirty="0" smtClean="0">
                <a:ln>
                  <a:solidFill>
                    <a:schemeClr val="accent2"/>
                  </a:solidFill>
                </a:ln>
                <a:solidFill>
                  <a:schemeClr val="accent2"/>
                </a:solidFill>
                <a:cs typeface="Aban Bold" pitchFamily="2" charset="-78"/>
              </a:rPr>
              <a:t>کتیبه‌های دور طاق نماها و پنجره‌ها </a:t>
            </a:r>
            <a:br>
              <a:rPr lang="fa-IR" dirty="0" smtClean="0">
                <a:ln>
                  <a:solidFill>
                    <a:schemeClr val="accent2"/>
                  </a:solidFill>
                </a:ln>
                <a:solidFill>
                  <a:schemeClr val="accent2"/>
                </a:solidFill>
                <a:cs typeface="Aban Bold" pitchFamily="2" charset="-78"/>
              </a:rPr>
            </a:br>
            <a:r>
              <a:rPr lang="fa-IR" sz="3100" dirty="0">
                <a:ln>
                  <a:solidFill>
                    <a:schemeClr val="accent2"/>
                  </a:solidFill>
                </a:ln>
                <a:solidFill>
                  <a:schemeClr val="accent2"/>
                </a:solidFill>
                <a:cs typeface="Aban Bold" pitchFamily="2" charset="-78"/>
              </a:rPr>
              <a:t/>
            </a:r>
            <a:br>
              <a:rPr lang="fa-IR" sz="3100" dirty="0">
                <a:ln>
                  <a:solidFill>
                    <a:schemeClr val="accent2"/>
                  </a:solidFill>
                </a:ln>
                <a:solidFill>
                  <a:schemeClr val="accent2"/>
                </a:solidFill>
                <a:cs typeface="Aban Bold" pitchFamily="2" charset="-78"/>
              </a:rPr>
            </a:br>
            <a:r>
              <a:rPr lang="fa-IR" sz="3100" dirty="0" smtClean="0">
                <a:cs typeface="Aban Bold" pitchFamily="2" charset="-78"/>
              </a:rPr>
              <a:t>شبستان گنبد دار دارای 6 طاق نما می‌باشد که اطراف آنها را به وسیله اندود گچ کادر بندی کرده‌اند و در داخل، حاشیه نسبتاً باریکی بر روی قاب اطراف آنها وجود دارد و کتیبه‌هایی به خط نسخ سفید بر روی زمینه مشکی نوشته شده که اکثر آنها از نظر کار و ظرافت کم مایه‌اند، در اطراف پنجره‌های نورگیر اطراف نیز بعد از حاشیه سازی کتیبه‌هایی به همان صورت نوشته شده است. </a:t>
            </a:r>
            <a:r>
              <a:rPr lang="en-GB" sz="3100" dirty="0" smtClean="0">
                <a:cs typeface="Aban Bold" pitchFamily="2" charset="-78"/>
              </a:rPr>
              <a:t/>
            </a:r>
            <a:br>
              <a:rPr lang="en-GB" sz="3100" dirty="0" smtClean="0">
                <a:cs typeface="Aban Bold" pitchFamily="2" charset="-78"/>
              </a:rPr>
            </a:br>
            <a:endParaRPr lang="en-GB" sz="3100" dirty="0">
              <a:cs typeface="Aban Bold" pitchFamily="2" charset="-78"/>
            </a:endParaRPr>
          </a:p>
        </p:txBody>
      </p:sp>
      <p:pic>
        <p:nvPicPr>
          <p:cNvPr id="3" name="Picture 542" descr="DSC05369"/>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304801" y="3733800"/>
            <a:ext cx="3517006" cy="30345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D:\مسجد جامع ارومیه\New folder\سفید کاری بنا.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16606" y="304800"/>
            <a:ext cx="3505200" cy="32262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36" descr="DSC05382"/>
          <p:cNvPicPr>
            <a:picLocks noChangeAspect="1" noChangeArrowheads="1"/>
          </p:cNvPicPr>
          <p:nvPr/>
        </p:nvPicPr>
        <p:blipFill>
          <a:blip r:embed="rId2" cstate="print"/>
          <a:srcRect/>
          <a:stretch>
            <a:fillRect/>
          </a:stretch>
        </p:blipFill>
        <p:spPr bwMode="auto">
          <a:xfrm>
            <a:off x="838200" y="552002"/>
            <a:ext cx="3359150" cy="2519362"/>
          </a:xfrm>
          <a:prstGeom prst="rect">
            <a:avLst/>
          </a:prstGeom>
          <a:noFill/>
          <a:ln w="19050">
            <a:solidFill>
              <a:srgbClr val="000000"/>
            </a:solidFill>
            <a:miter lim="800000"/>
            <a:headEnd/>
            <a:tailEnd/>
          </a:ln>
        </p:spPr>
      </p:pic>
      <p:pic>
        <p:nvPicPr>
          <p:cNvPr id="3076" name="Picture 517" descr="DSC05300"/>
          <p:cNvPicPr>
            <a:picLocks noChangeAspect="1" noChangeArrowheads="1"/>
          </p:cNvPicPr>
          <p:nvPr/>
        </p:nvPicPr>
        <p:blipFill>
          <a:blip r:embed="rId3" cstate="print"/>
          <a:srcRect t="6662" b="3998"/>
          <a:stretch>
            <a:fillRect/>
          </a:stretch>
        </p:blipFill>
        <p:spPr bwMode="auto">
          <a:xfrm>
            <a:off x="838200" y="3479319"/>
            <a:ext cx="3359150" cy="2252830"/>
          </a:xfrm>
          <a:prstGeom prst="rect">
            <a:avLst/>
          </a:prstGeom>
          <a:noFill/>
          <a:ln w="19050">
            <a:solidFill>
              <a:srgbClr val="000000"/>
            </a:solidFill>
            <a:miter lim="800000"/>
            <a:headEnd/>
            <a:tailEnd/>
          </a:ln>
        </p:spPr>
      </p:pic>
      <p:pic>
        <p:nvPicPr>
          <p:cNvPr id="3077" name="Picture 518" descr="IMG_4863"/>
          <p:cNvPicPr>
            <a:picLocks noChangeAspect="1" noChangeArrowheads="1"/>
          </p:cNvPicPr>
          <p:nvPr/>
        </p:nvPicPr>
        <p:blipFill>
          <a:blip r:embed="rId4" cstate="print"/>
          <a:srcRect/>
          <a:stretch>
            <a:fillRect/>
          </a:stretch>
        </p:blipFill>
        <p:spPr bwMode="auto">
          <a:xfrm>
            <a:off x="4734068" y="3479319"/>
            <a:ext cx="3686032" cy="2286000"/>
          </a:xfrm>
          <a:prstGeom prst="rect">
            <a:avLst/>
          </a:prstGeom>
          <a:noFill/>
          <a:ln w="19050">
            <a:solidFill>
              <a:srgbClr val="000000"/>
            </a:solidFill>
            <a:miter lim="800000"/>
            <a:headEnd/>
            <a:tailEnd/>
          </a:ln>
        </p:spPr>
      </p:pic>
      <p:sp>
        <p:nvSpPr>
          <p:cNvPr id="3078" name="Text Box 6"/>
          <p:cNvSpPr txBox="1">
            <a:spLocks noChangeArrowheads="1"/>
          </p:cNvSpPr>
          <p:nvPr/>
        </p:nvSpPr>
        <p:spPr bwMode="auto">
          <a:xfrm>
            <a:off x="2676668" y="5965334"/>
            <a:ext cx="41148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كتيبه‌هاي دور </a:t>
            </a:r>
            <a:r>
              <a:rPr kumimoji="0" lang="fa-IR" sz="32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32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pic>
        <p:nvPicPr>
          <p:cNvPr id="7" name="Picture 3" descr="D:\مسجد جامع ارومیه\کتیبه کوفی مسجد جامع ارومیه.jpg"/>
          <p:cNvPicPr>
            <a:picLocks noChangeAspect="1" noChangeArrowheads="1"/>
          </p:cNvPicPr>
          <p:nvPr/>
        </p:nvPicPr>
        <p:blipFill>
          <a:blip r:embed="rId5"/>
          <a:srcRect/>
          <a:stretch>
            <a:fillRect/>
          </a:stretch>
        </p:blipFill>
        <p:spPr bwMode="auto">
          <a:xfrm>
            <a:off x="4457700" y="516283"/>
            <a:ext cx="3962400" cy="2590800"/>
          </a:xfrm>
          <a:prstGeom prst="rect">
            <a:avLst/>
          </a:prstGeom>
          <a:noFill/>
        </p:spPr>
      </p:pic>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3962400" cy="6324600"/>
          </a:xfrm>
        </p:spPr>
        <p:txBody>
          <a:bodyPr>
            <a:normAutofit fontScale="90000"/>
          </a:bodyPr>
          <a:lstStyle/>
          <a:p>
            <a:pPr algn="r" rtl="1"/>
            <a:r>
              <a:rPr lang="fa-IR" dirty="0" smtClean="0">
                <a:ln>
                  <a:solidFill>
                    <a:schemeClr val="accent2"/>
                  </a:solidFill>
                </a:ln>
                <a:solidFill>
                  <a:schemeClr val="accent2"/>
                </a:solidFill>
                <a:cs typeface="Aban Bold" pitchFamily="2" charset="-78"/>
              </a:rPr>
              <a:t>- کتیبه ساقه گنبد:</a:t>
            </a:r>
            <a:r>
              <a:rPr lang="en-GB" sz="2400" dirty="0" smtClean="0">
                <a:cs typeface="Aban Bold" pitchFamily="2" charset="-78"/>
              </a:rPr>
              <a:t/>
            </a:r>
            <a:br>
              <a:rPr lang="en-GB" sz="2400" dirty="0" smtClean="0">
                <a:cs typeface="Aban Bold" pitchFamily="2" charset="-78"/>
              </a:rPr>
            </a:br>
            <a:r>
              <a:rPr lang="fa-IR" dirty="0" smtClean="0">
                <a:cs typeface="Aban Bold" pitchFamily="2" charset="-78"/>
              </a:rPr>
              <a:t>در ساقه گنبد آخرین کتیبه از جنس گچ به رنگ سفید بر زمینه مشکی دیده می‌شود که قسمت اعظم آن ریخته و از بین رفته است. این کتیبه مربوط به سال 1309 هجری است. کتیبه ساقه گنبد به خط ثلث است با آیه 35 سوره نور شروع و با آیه 89 سوره </a:t>
            </a:r>
            <a:r>
              <a:rPr lang="fa-IR" dirty="0" err="1" smtClean="0">
                <a:cs typeface="Aban Bold" pitchFamily="2" charset="-78"/>
              </a:rPr>
              <a:t>الشعرا</a:t>
            </a:r>
            <a:r>
              <a:rPr lang="fa-IR" dirty="0" smtClean="0">
                <a:cs typeface="Aban Bold" pitchFamily="2" charset="-78"/>
              </a:rPr>
              <a:t> ختم می‌شود. و به علت از بین رفتن بخش زیادی از این کتیبه معلوم نیست چند آیه از دو سوره مذکور نوشته شده بود.</a:t>
            </a:r>
            <a:r>
              <a:rPr lang="en-GB" dirty="0" smtClean="0">
                <a:cs typeface="Aban Bold" pitchFamily="2" charset="-78"/>
              </a:rPr>
              <a:t/>
            </a:r>
            <a:br>
              <a:rPr lang="en-GB" dirty="0" smtClean="0">
                <a:cs typeface="Aban Bold" pitchFamily="2" charset="-78"/>
              </a:rPr>
            </a:br>
            <a:endParaRPr lang="en-GB" dirty="0">
              <a:cs typeface="Aban Bold" pitchFamily="2" charset="-78"/>
            </a:endParaRPr>
          </a:p>
        </p:txBody>
      </p:sp>
      <p:pic>
        <p:nvPicPr>
          <p:cNvPr id="3" name="Picture 519" descr="IMG_4865"/>
          <p:cNvPicPr>
            <a:picLocks noChangeAspect="1" noChangeArrowheads="1"/>
          </p:cNvPicPr>
          <p:nvPr/>
        </p:nvPicPr>
        <p:blipFill>
          <a:blip r:embed="rId2" cstate="print"/>
          <a:srcRect/>
          <a:stretch>
            <a:fillRect/>
          </a:stretch>
        </p:blipFill>
        <p:spPr bwMode="auto">
          <a:xfrm>
            <a:off x="529107" y="2057400"/>
            <a:ext cx="4267200" cy="3124200"/>
          </a:xfrm>
          <a:prstGeom prst="rect">
            <a:avLst/>
          </a:prstGeom>
          <a:noFill/>
          <a:ln w="19050">
            <a:solidFill>
              <a:srgbClr val="000000"/>
            </a:solidFill>
            <a:miter lim="800000"/>
            <a:headEnd/>
            <a:tailEnd/>
          </a:ln>
        </p:spPr>
      </p:pic>
      <p:sp>
        <p:nvSpPr>
          <p:cNvPr id="4" name="Rectangle 3"/>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1143000"/>
            <a:ext cx="4114800" cy="4572000"/>
          </a:xfrm>
        </p:spPr>
        <p:txBody>
          <a:bodyPr>
            <a:normAutofit fontScale="90000"/>
          </a:bodyPr>
          <a:lstStyle/>
          <a:p>
            <a:pPr algn="r" rtl="1"/>
            <a:r>
              <a:rPr lang="fa-IR" sz="2400" dirty="0" smtClean="0">
                <a:cs typeface="Aban Bold" pitchFamily="2" charset="-78"/>
              </a:rPr>
              <a:t>- </a:t>
            </a:r>
            <a:r>
              <a:rPr lang="fa-IR" sz="3200" dirty="0" smtClean="0">
                <a:ln>
                  <a:solidFill>
                    <a:schemeClr val="accent2"/>
                  </a:solidFill>
                </a:ln>
                <a:solidFill>
                  <a:schemeClr val="accent2"/>
                </a:solidFill>
                <a:cs typeface="Aban Bold" pitchFamily="2" charset="-78"/>
              </a:rPr>
              <a:t>کتیبه کوفی دور تا دور شبستان:</a:t>
            </a:r>
            <a:br>
              <a:rPr lang="fa-IR" sz="3200" dirty="0" smtClean="0">
                <a:ln>
                  <a:solidFill>
                    <a:schemeClr val="accent2"/>
                  </a:solidFill>
                </a:ln>
                <a:solidFill>
                  <a:schemeClr val="accent2"/>
                </a:solidFill>
                <a:cs typeface="Aban Bold" pitchFamily="2" charset="-78"/>
              </a:rPr>
            </a:br>
            <a:r>
              <a:rPr lang="en-GB" dirty="0" smtClean="0">
                <a:cs typeface="Aban Bold" pitchFamily="2" charset="-78"/>
              </a:rPr>
              <a:t/>
            </a:r>
            <a:br>
              <a:rPr lang="en-GB" dirty="0" smtClean="0">
                <a:cs typeface="Aban Bold" pitchFamily="2" charset="-78"/>
              </a:rPr>
            </a:br>
            <a:r>
              <a:rPr lang="fa-IR" dirty="0" smtClean="0">
                <a:cs typeface="Aban Bold" pitchFamily="2" charset="-78"/>
              </a:rPr>
              <a:t>قبل از اینکه اتاق مربع شکل به کثیر الاضلاع تبدیل شود، در بالای محراب، گچبری نفیسی در یک کادر نسبتاً عریض وجود دارد و کتیبه‌ای به خط کوفی با تزئینات گلدار برجسته، محصور در دو حاشیه باریک با نقوش گل و بته تزئین شده به نظر می‌رسد که شروع کتیبه از گوشه جنوب غربی شبستان باشد که پس از دور زدن چهار ضلع به همان محل ختم می‌شود. مساحت این کتیبه حدود 43 متر مربع است</a:t>
            </a:r>
            <a:endParaRPr lang="en-GB" dirty="0">
              <a:cs typeface="Aban Bold" pitchFamily="2" charset="-78"/>
            </a:endParaRPr>
          </a:p>
        </p:txBody>
      </p:sp>
      <p:pic>
        <p:nvPicPr>
          <p:cNvPr id="4" name="Picture 510" descr="Picture 141"/>
          <p:cNvPicPr>
            <a:picLocks noChangeAspect="1" noChangeArrowheads="1"/>
          </p:cNvPicPr>
          <p:nvPr/>
        </p:nvPicPr>
        <p:blipFill>
          <a:blip r:embed="rId2" cstate="print"/>
          <a:srcRect/>
          <a:stretch>
            <a:fillRect/>
          </a:stretch>
        </p:blipFill>
        <p:spPr bwMode="auto">
          <a:xfrm>
            <a:off x="228601" y="1447800"/>
            <a:ext cx="3886200" cy="3581400"/>
          </a:xfrm>
          <a:prstGeom prst="rect">
            <a:avLst/>
          </a:prstGeom>
          <a:noFill/>
          <a:ln w="19050">
            <a:solidFill>
              <a:srgbClr val="000000"/>
            </a:solidFill>
            <a:miter lim="800000"/>
            <a:headEnd/>
            <a:tailEnd/>
          </a:ln>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09800"/>
            <a:ext cx="7772400" cy="2590800"/>
          </a:xfrm>
        </p:spPr>
        <p:txBody>
          <a:bodyPr>
            <a:normAutofit/>
          </a:bodyPr>
          <a:lstStyle/>
          <a:p>
            <a:pPr algn="ctr" rtl="1"/>
            <a:r>
              <a:rPr lang="fa-IR" sz="8800" dirty="0" smtClean="0">
                <a:latin typeface="IranNastaliq" pitchFamily="18" charset="0"/>
                <a:cs typeface="IranNastaliq" pitchFamily="18" charset="0"/>
              </a:rPr>
              <a:t>شناخت تاریخی شهر</a:t>
            </a:r>
            <a:endParaRPr lang="en-GB" sz="8800" dirty="0">
              <a:latin typeface="IranNastaliq" pitchFamily="18" charset="0"/>
              <a:cs typeface="IranNastaliq" pitchFamily="18" charset="0"/>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91400" cy="5181600"/>
          </a:xfrm>
        </p:spPr>
        <p:txBody>
          <a:bodyPr>
            <a:normAutofit fontScale="90000"/>
          </a:bodyPr>
          <a:lstStyle/>
          <a:p>
            <a:pPr algn="r" rtl="1"/>
            <a:r>
              <a:rPr lang="fa-IR" dirty="0" smtClean="0">
                <a:ln>
                  <a:solidFill>
                    <a:schemeClr val="accent2"/>
                  </a:solidFill>
                </a:ln>
                <a:solidFill>
                  <a:schemeClr val="accent2"/>
                </a:solidFill>
                <a:cs typeface="Aban Bold" pitchFamily="2" charset="-78"/>
              </a:rPr>
              <a:t>متن كتيبه‌هاي گنبدخانه</a:t>
            </a:r>
            <a:br>
              <a:rPr lang="fa-IR" dirty="0" smtClean="0">
                <a:ln>
                  <a:solidFill>
                    <a:schemeClr val="accent2"/>
                  </a:solidFill>
                </a:ln>
                <a:solidFill>
                  <a:schemeClr val="accent2"/>
                </a:solidFill>
                <a:cs typeface="Aban Bold" pitchFamily="2" charset="-78"/>
              </a:rPr>
            </a:br>
            <a:r>
              <a:rPr lang="en-GB" sz="2400" dirty="0" smtClean="0">
                <a:cs typeface="Aban Bold" pitchFamily="2" charset="-78"/>
              </a:rPr>
              <a:t/>
            </a:r>
            <a:br>
              <a:rPr lang="en-GB" sz="2400" dirty="0" smtClean="0">
                <a:cs typeface="Aban Bold" pitchFamily="2" charset="-78"/>
              </a:rPr>
            </a:br>
            <a:r>
              <a:rPr lang="fa-IR" sz="3100" dirty="0" smtClean="0">
                <a:cs typeface="Aban Bold" pitchFamily="2" charset="-78"/>
              </a:rPr>
              <a:t>محراب مسجد سراسر پوشیده است به کتیبه‌هایی به خط کوفی و ثلث که شامل آیات قرآنی و احادیث پیامبر و نام سازنده محراب می‌باشد. </a:t>
            </a:r>
            <a:r>
              <a:rPr lang="en-GB" sz="3100" dirty="0" smtClean="0">
                <a:cs typeface="Aban Bold" pitchFamily="2" charset="-78"/>
              </a:rPr>
              <a:t/>
            </a:r>
            <a:br>
              <a:rPr lang="en-GB" sz="3100" dirty="0" smtClean="0">
                <a:cs typeface="Aban Bold" pitchFamily="2" charset="-78"/>
              </a:rPr>
            </a:br>
            <a:r>
              <a:rPr lang="fa-IR" sz="3100" dirty="0" smtClean="0">
                <a:cs typeface="Aban Bold" pitchFamily="2" charset="-78"/>
              </a:rPr>
              <a:t>در حاشیه بیرونی محراب و به خط کوفی آیه 255 و قسمتی از آیه 256 سوره </a:t>
            </a:r>
            <a:r>
              <a:rPr lang="fa-IR" sz="3100" dirty="0" err="1" smtClean="0">
                <a:cs typeface="Aban Bold" pitchFamily="2" charset="-78"/>
              </a:rPr>
              <a:t>البقره</a:t>
            </a:r>
            <a:r>
              <a:rPr lang="fa-IR" sz="3100" dirty="0" smtClean="0">
                <a:cs typeface="Aban Bold" pitchFamily="2" charset="-78"/>
              </a:rPr>
              <a:t> (آیه </a:t>
            </a:r>
            <a:r>
              <a:rPr lang="fa-IR" sz="3100" dirty="0" err="1" smtClean="0">
                <a:cs typeface="Aban Bold" pitchFamily="2" charset="-78"/>
              </a:rPr>
              <a:t>الکرسی</a:t>
            </a:r>
            <a:r>
              <a:rPr lang="fa-IR" sz="3100" dirty="0" smtClean="0">
                <a:cs typeface="Aban Bold" pitchFamily="2" charset="-78"/>
              </a:rPr>
              <a:t> و آیه بعد از آن) گچبری شده است لازم به یادآوری است که به علت مرمت و قرار دادن چند ردیف کاشی در دوره‌های بعدی قسمتی از شروع و پایان آیات مذکور از بین رفته است که در سمت راست جملات «</a:t>
            </a:r>
            <a:r>
              <a:rPr lang="fa-IR" sz="3100" dirty="0" err="1" smtClean="0">
                <a:cs typeface="Aban Bold" pitchFamily="2" charset="-78"/>
              </a:rPr>
              <a:t>بسم</a:t>
            </a:r>
            <a:r>
              <a:rPr lang="fa-IR" sz="3100" dirty="0" smtClean="0">
                <a:cs typeface="Aban Bold" pitchFamily="2" charset="-78"/>
              </a:rPr>
              <a:t> الله </a:t>
            </a:r>
            <a:r>
              <a:rPr lang="fa-IR" sz="3100" dirty="0" err="1" smtClean="0">
                <a:cs typeface="Aban Bold" pitchFamily="2" charset="-78"/>
              </a:rPr>
              <a:t>الرحمن</a:t>
            </a:r>
            <a:r>
              <a:rPr lang="fa-IR" sz="3100" dirty="0" smtClean="0">
                <a:cs typeface="Aban Bold" pitchFamily="2" charset="-78"/>
              </a:rPr>
              <a:t> </a:t>
            </a:r>
            <a:r>
              <a:rPr lang="fa-IR" sz="3100" dirty="0" err="1" smtClean="0">
                <a:cs typeface="Aban Bold" pitchFamily="2" charset="-78"/>
              </a:rPr>
              <a:t>الرحیم</a:t>
            </a:r>
            <a:r>
              <a:rPr lang="fa-IR" sz="3100" dirty="0" smtClean="0">
                <a:cs typeface="Aban Bold" pitchFamily="2" charset="-78"/>
              </a:rPr>
              <a:t> الله لا اله الا» از بین رفته است و اکنون در شروع کتیبه با «</a:t>
            </a:r>
            <a:r>
              <a:rPr lang="fa-IR" sz="3100" dirty="0" err="1" smtClean="0">
                <a:cs typeface="Aban Bold" pitchFamily="2" charset="-78"/>
              </a:rPr>
              <a:t>هوالحی</a:t>
            </a:r>
            <a:r>
              <a:rPr lang="fa-IR" sz="3100" dirty="0" smtClean="0">
                <a:cs typeface="Aban Bold" pitchFamily="2" charset="-78"/>
              </a:rPr>
              <a:t> </a:t>
            </a:r>
            <a:r>
              <a:rPr lang="fa-IR" sz="3100" dirty="0" err="1" smtClean="0">
                <a:cs typeface="Aban Bold" pitchFamily="2" charset="-78"/>
              </a:rPr>
              <a:t>القیوم</a:t>
            </a:r>
            <a:r>
              <a:rPr lang="fa-IR" sz="3100" dirty="0" smtClean="0">
                <a:cs typeface="Aban Bold" pitchFamily="2" charset="-78"/>
              </a:rPr>
              <a:t>» می‌باشد، و در سمت چپ با جمله «</a:t>
            </a:r>
            <a:r>
              <a:rPr lang="fa-IR" sz="3100" dirty="0" err="1" smtClean="0">
                <a:cs typeface="Aban Bold" pitchFamily="2" charset="-78"/>
              </a:rPr>
              <a:t>فمن</a:t>
            </a:r>
            <a:r>
              <a:rPr lang="fa-IR" sz="3100" dirty="0" smtClean="0">
                <a:cs typeface="Aban Bold" pitchFamily="2" charset="-78"/>
              </a:rPr>
              <a:t> </a:t>
            </a:r>
            <a:r>
              <a:rPr lang="fa-IR" sz="3100" dirty="0" err="1" smtClean="0">
                <a:cs typeface="Aban Bold" pitchFamily="2" charset="-78"/>
              </a:rPr>
              <a:t>یکفر</a:t>
            </a:r>
            <a:r>
              <a:rPr lang="fa-IR" sz="3100" dirty="0" smtClean="0">
                <a:cs typeface="Aban Bold" pitchFamily="2" charset="-78"/>
              </a:rPr>
              <a:t>» پایان گرفته است</a:t>
            </a:r>
            <a:endParaRPr lang="en-GB" sz="2400" dirty="0">
              <a:cs typeface="Aban Bold" pitchFamily="2" charset="-78"/>
            </a:endParaRPr>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990600" y="1066800"/>
            <a:ext cx="7010400" cy="4800600"/>
          </a:xfrm>
        </p:spPr>
        <p:txBody>
          <a:bodyPr>
            <a:normAutofit/>
          </a:bodyPr>
          <a:lstStyle/>
          <a:p>
            <a:pPr algn="r" rtl="1"/>
            <a:r>
              <a:rPr lang="fa-IR" sz="2400" dirty="0" smtClean="0">
                <a:cs typeface="Aban Bold" pitchFamily="2" charset="-78"/>
              </a:rPr>
              <a:t> </a:t>
            </a:r>
            <a:r>
              <a:rPr lang="fa-IR" sz="2800" dirty="0" smtClean="0">
                <a:cs typeface="Aban Bold" pitchFamily="2" charset="-78"/>
              </a:rPr>
              <a:t>متن دو آیه مذکور چنین است:</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a:t>
            </a:r>
            <a:r>
              <a:rPr lang="fa-IR" sz="2800" dirty="0" err="1" smtClean="0">
                <a:cs typeface="Aban Bold" pitchFamily="2" charset="-78"/>
              </a:rPr>
              <a:t>بسم</a:t>
            </a:r>
            <a:r>
              <a:rPr lang="fa-IR" sz="2800" dirty="0" smtClean="0">
                <a:cs typeface="Aban Bold" pitchFamily="2" charset="-78"/>
              </a:rPr>
              <a:t> الله </a:t>
            </a:r>
            <a:r>
              <a:rPr lang="fa-IR" sz="2800" dirty="0" err="1" smtClean="0">
                <a:cs typeface="Aban Bold" pitchFamily="2" charset="-78"/>
              </a:rPr>
              <a:t>الرحمن</a:t>
            </a:r>
            <a:r>
              <a:rPr lang="fa-IR" sz="2800" dirty="0" smtClean="0">
                <a:cs typeface="Aban Bold" pitchFamily="2" charset="-78"/>
              </a:rPr>
              <a:t> </a:t>
            </a:r>
            <a:r>
              <a:rPr lang="fa-IR" sz="2800" dirty="0" err="1" smtClean="0">
                <a:cs typeface="Aban Bold" pitchFamily="2" charset="-78"/>
              </a:rPr>
              <a:t>الرحیم</a:t>
            </a:r>
            <a:r>
              <a:rPr lang="fa-IR" sz="2800" dirty="0" smtClean="0">
                <a:cs typeface="Aban Bold" pitchFamily="2" charset="-78"/>
              </a:rPr>
              <a:t> الله </a:t>
            </a:r>
            <a:r>
              <a:rPr lang="fa-IR" sz="2800" dirty="0" err="1" smtClean="0">
                <a:cs typeface="Aban Bold" pitchFamily="2" charset="-78"/>
              </a:rPr>
              <a:t>لااله</a:t>
            </a:r>
            <a:r>
              <a:rPr lang="fa-IR" sz="2800" dirty="0" smtClean="0">
                <a:cs typeface="Aban Bold" pitchFamily="2" charset="-78"/>
              </a:rPr>
              <a:t> الا} </a:t>
            </a:r>
            <a:r>
              <a:rPr lang="fa-IR" sz="2800" dirty="0" err="1" smtClean="0">
                <a:cs typeface="Aban Bold" pitchFamily="2" charset="-78"/>
              </a:rPr>
              <a:t>هوالحی</a:t>
            </a:r>
            <a:r>
              <a:rPr lang="fa-IR" sz="2800" dirty="0" smtClean="0">
                <a:cs typeface="Aban Bold" pitchFamily="2" charset="-78"/>
              </a:rPr>
              <a:t> </a:t>
            </a:r>
            <a:r>
              <a:rPr lang="fa-IR" sz="2800" dirty="0" err="1" smtClean="0">
                <a:cs typeface="Aban Bold" pitchFamily="2" charset="-78"/>
              </a:rPr>
              <a:t>القیوم</a:t>
            </a:r>
            <a:r>
              <a:rPr lang="fa-IR" sz="2800" dirty="0" smtClean="0">
                <a:cs typeface="Aban Bold" pitchFamily="2" charset="-78"/>
              </a:rPr>
              <a:t> لا </a:t>
            </a:r>
            <a:r>
              <a:rPr lang="fa-IR" sz="2800" dirty="0" err="1" smtClean="0">
                <a:cs typeface="Aban Bold" pitchFamily="2" charset="-78"/>
              </a:rPr>
              <a:t>تاخذه</a:t>
            </a:r>
            <a:r>
              <a:rPr lang="fa-IR" sz="2800" dirty="0" smtClean="0">
                <a:cs typeface="Aban Bold" pitchFamily="2" charset="-78"/>
              </a:rPr>
              <a:t> سنه و لا </a:t>
            </a:r>
            <a:r>
              <a:rPr lang="fa-IR" sz="2800" dirty="0" err="1" smtClean="0">
                <a:cs typeface="Aban Bold" pitchFamily="2" charset="-78"/>
              </a:rPr>
              <a:t>نوم</a:t>
            </a:r>
            <a:r>
              <a:rPr lang="fa-IR" sz="2800" dirty="0" smtClean="0">
                <a:cs typeface="Aban Bold" pitchFamily="2" charset="-78"/>
              </a:rPr>
              <a:t> له ما فی </a:t>
            </a:r>
            <a:r>
              <a:rPr lang="fa-IR" sz="2800" dirty="0" err="1" smtClean="0">
                <a:cs typeface="Aban Bold" pitchFamily="2" charset="-78"/>
              </a:rPr>
              <a:t>السموات</a:t>
            </a:r>
            <a:r>
              <a:rPr lang="fa-IR" sz="2800" dirty="0" smtClean="0">
                <a:cs typeface="Aban Bold" pitchFamily="2" charset="-78"/>
              </a:rPr>
              <a:t> و ما فی </a:t>
            </a:r>
            <a:r>
              <a:rPr lang="fa-IR" sz="2800" dirty="0" err="1" smtClean="0">
                <a:cs typeface="Aban Bold" pitchFamily="2" charset="-78"/>
              </a:rPr>
              <a:t>الارض</a:t>
            </a:r>
            <a:r>
              <a:rPr lang="fa-IR" sz="2800" dirty="0" smtClean="0">
                <a:cs typeface="Aban Bold" pitchFamily="2" charset="-78"/>
              </a:rPr>
              <a:t> من </a:t>
            </a:r>
            <a:r>
              <a:rPr lang="fa-IR" sz="2800" dirty="0" err="1" smtClean="0">
                <a:cs typeface="Aban Bold" pitchFamily="2" charset="-78"/>
              </a:rPr>
              <a:t>ذا</a:t>
            </a:r>
            <a:r>
              <a:rPr lang="fa-IR" sz="2800" dirty="0" smtClean="0">
                <a:cs typeface="Aban Bold" pitchFamily="2" charset="-78"/>
              </a:rPr>
              <a:t> </a:t>
            </a:r>
            <a:r>
              <a:rPr lang="fa-IR" sz="2800" dirty="0" err="1" smtClean="0">
                <a:cs typeface="Aban Bold" pitchFamily="2" charset="-78"/>
              </a:rPr>
              <a:t>الذی</a:t>
            </a:r>
            <a:r>
              <a:rPr lang="fa-IR" sz="2800" dirty="0" smtClean="0">
                <a:cs typeface="Aban Bold" pitchFamily="2" charset="-78"/>
              </a:rPr>
              <a:t> </a:t>
            </a:r>
            <a:r>
              <a:rPr lang="fa-IR" sz="2800" dirty="0" err="1" smtClean="0">
                <a:cs typeface="Aban Bold" pitchFamily="2" charset="-78"/>
              </a:rPr>
              <a:t>یشفع</a:t>
            </a:r>
            <a:r>
              <a:rPr lang="fa-IR" sz="2800" dirty="0" smtClean="0">
                <a:cs typeface="Aban Bold" pitchFamily="2" charset="-78"/>
              </a:rPr>
              <a:t> </a:t>
            </a:r>
            <a:r>
              <a:rPr lang="fa-IR" sz="2800" dirty="0" err="1" smtClean="0">
                <a:cs typeface="Aban Bold" pitchFamily="2" charset="-78"/>
              </a:rPr>
              <a:t>عنده</a:t>
            </a:r>
            <a:r>
              <a:rPr lang="fa-IR" sz="2800" dirty="0" smtClean="0">
                <a:cs typeface="Aban Bold" pitchFamily="2" charset="-78"/>
              </a:rPr>
              <a:t> الا </a:t>
            </a:r>
            <a:r>
              <a:rPr lang="fa-IR" sz="2800" dirty="0" err="1" smtClean="0">
                <a:cs typeface="Aban Bold" pitchFamily="2" charset="-78"/>
              </a:rPr>
              <a:t>باذنه</a:t>
            </a:r>
            <a:r>
              <a:rPr lang="fa-IR" sz="2800" dirty="0" smtClean="0">
                <a:cs typeface="Aban Bold" pitchFamily="2" charset="-78"/>
              </a:rPr>
              <a:t> </a:t>
            </a:r>
            <a:r>
              <a:rPr lang="fa-IR" sz="2800" dirty="0" err="1" smtClean="0">
                <a:cs typeface="Aban Bold" pitchFamily="2" charset="-78"/>
              </a:rPr>
              <a:t>یعلم</a:t>
            </a:r>
            <a:r>
              <a:rPr lang="fa-IR" sz="2800" dirty="0" smtClean="0">
                <a:cs typeface="Aban Bold" pitchFamily="2" charset="-78"/>
              </a:rPr>
              <a:t> ما بین </a:t>
            </a:r>
            <a:r>
              <a:rPr lang="fa-IR" sz="2800" dirty="0" err="1" smtClean="0">
                <a:cs typeface="Aban Bold" pitchFamily="2" charset="-78"/>
              </a:rPr>
              <a:t>ایدیهم</a:t>
            </a:r>
            <a:r>
              <a:rPr lang="fa-IR" sz="2800" dirty="0" smtClean="0">
                <a:cs typeface="Aban Bold" pitchFamily="2" charset="-78"/>
              </a:rPr>
              <a:t> و ما </a:t>
            </a:r>
            <a:r>
              <a:rPr lang="fa-IR" sz="2800" dirty="0" err="1" smtClean="0">
                <a:cs typeface="Aban Bold" pitchFamily="2" charset="-78"/>
              </a:rPr>
              <a:t>خلفهم</a:t>
            </a:r>
            <a:r>
              <a:rPr lang="fa-IR" sz="2800" dirty="0" smtClean="0">
                <a:cs typeface="Aban Bold" pitchFamily="2" charset="-78"/>
              </a:rPr>
              <a:t> و لا </a:t>
            </a:r>
            <a:r>
              <a:rPr lang="fa-IR" sz="2800" dirty="0" err="1" smtClean="0">
                <a:cs typeface="Aban Bold" pitchFamily="2" charset="-78"/>
              </a:rPr>
              <a:t>یحیطون</a:t>
            </a:r>
            <a:r>
              <a:rPr lang="fa-IR" sz="2800" dirty="0" smtClean="0">
                <a:cs typeface="Aban Bold" pitchFamily="2" charset="-78"/>
              </a:rPr>
              <a:t> </a:t>
            </a:r>
            <a:r>
              <a:rPr lang="fa-IR" sz="2800" dirty="0" err="1" smtClean="0">
                <a:cs typeface="Aban Bold" pitchFamily="2" charset="-78"/>
              </a:rPr>
              <a:t>بشی</a:t>
            </a:r>
            <a:r>
              <a:rPr lang="fa-IR" sz="2800" dirty="0" smtClean="0">
                <a:cs typeface="Aban Bold" pitchFamily="2" charset="-78"/>
              </a:rPr>
              <a:t> من </a:t>
            </a:r>
            <a:r>
              <a:rPr lang="fa-IR" sz="2800" dirty="0" err="1" smtClean="0">
                <a:cs typeface="Aban Bold" pitchFamily="2" charset="-78"/>
              </a:rPr>
              <a:t>علمه</a:t>
            </a:r>
            <a:r>
              <a:rPr lang="fa-IR" sz="2800" dirty="0" smtClean="0">
                <a:cs typeface="Aban Bold" pitchFamily="2" charset="-78"/>
              </a:rPr>
              <a:t> الا </a:t>
            </a:r>
            <a:r>
              <a:rPr lang="fa-IR" sz="2800" dirty="0" err="1" smtClean="0">
                <a:cs typeface="Aban Bold" pitchFamily="2" charset="-78"/>
              </a:rPr>
              <a:t>بما</a:t>
            </a:r>
            <a:r>
              <a:rPr lang="fa-IR" sz="2800" dirty="0" smtClean="0">
                <a:cs typeface="Aban Bold" pitchFamily="2" charset="-78"/>
              </a:rPr>
              <a:t> </a:t>
            </a:r>
            <a:r>
              <a:rPr lang="fa-IR" sz="2800" dirty="0" err="1" smtClean="0">
                <a:cs typeface="Aban Bold" pitchFamily="2" charset="-78"/>
              </a:rPr>
              <a:t>شاء</a:t>
            </a:r>
            <a:r>
              <a:rPr lang="fa-IR" sz="2800" dirty="0" smtClean="0">
                <a:cs typeface="Aban Bold" pitchFamily="2" charset="-78"/>
              </a:rPr>
              <a:t> وسع </a:t>
            </a:r>
            <a:r>
              <a:rPr lang="fa-IR" sz="2800" dirty="0" err="1" smtClean="0">
                <a:cs typeface="Aban Bold" pitchFamily="2" charset="-78"/>
              </a:rPr>
              <a:t>کرسیه</a:t>
            </a:r>
            <a:r>
              <a:rPr lang="fa-IR" sz="2800" dirty="0" smtClean="0">
                <a:cs typeface="Aban Bold" pitchFamily="2" charset="-78"/>
              </a:rPr>
              <a:t> </a:t>
            </a:r>
            <a:r>
              <a:rPr lang="fa-IR" sz="2800" dirty="0" err="1" smtClean="0">
                <a:cs typeface="Aban Bold" pitchFamily="2" charset="-78"/>
              </a:rPr>
              <a:t>السموات</a:t>
            </a:r>
            <a:r>
              <a:rPr lang="fa-IR" sz="2800" dirty="0" smtClean="0">
                <a:cs typeface="Aban Bold" pitchFamily="2" charset="-78"/>
              </a:rPr>
              <a:t> </a:t>
            </a:r>
            <a:r>
              <a:rPr lang="fa-IR" sz="2800" dirty="0" err="1" smtClean="0">
                <a:cs typeface="Aban Bold" pitchFamily="2" charset="-78"/>
              </a:rPr>
              <a:t>والارض</a:t>
            </a:r>
            <a:r>
              <a:rPr lang="fa-IR" sz="2800" dirty="0" smtClean="0">
                <a:cs typeface="Aban Bold" pitchFamily="2" charset="-78"/>
              </a:rPr>
              <a:t> و لا </a:t>
            </a:r>
            <a:r>
              <a:rPr lang="fa-IR" sz="2800" dirty="0" err="1" smtClean="0">
                <a:cs typeface="Aban Bold" pitchFamily="2" charset="-78"/>
              </a:rPr>
              <a:t>یوده</a:t>
            </a:r>
            <a:r>
              <a:rPr lang="fa-IR" sz="2800" dirty="0" smtClean="0">
                <a:cs typeface="Aban Bold" pitchFamily="2" charset="-78"/>
              </a:rPr>
              <a:t> </a:t>
            </a:r>
            <a:r>
              <a:rPr lang="fa-IR" sz="2800" dirty="0" err="1" smtClean="0">
                <a:cs typeface="Aban Bold" pitchFamily="2" charset="-78"/>
              </a:rPr>
              <a:t>حفظهما</a:t>
            </a:r>
            <a:r>
              <a:rPr lang="fa-IR" sz="2800" dirty="0" smtClean="0">
                <a:cs typeface="Aban Bold" pitchFamily="2" charset="-78"/>
              </a:rPr>
              <a:t> و هو </a:t>
            </a:r>
            <a:r>
              <a:rPr lang="fa-IR" sz="2800" dirty="0" err="1" smtClean="0">
                <a:cs typeface="Aban Bold" pitchFamily="2" charset="-78"/>
              </a:rPr>
              <a:t>العلی</a:t>
            </a:r>
            <a:r>
              <a:rPr lang="fa-IR" sz="2800" dirty="0" smtClean="0">
                <a:cs typeface="Aban Bold" pitchFamily="2" charset="-78"/>
              </a:rPr>
              <a:t> </a:t>
            </a:r>
            <a:r>
              <a:rPr lang="fa-IR" sz="2800" dirty="0" err="1" smtClean="0">
                <a:cs typeface="Aban Bold" pitchFamily="2" charset="-78"/>
              </a:rPr>
              <a:t>العظیم</a:t>
            </a:r>
            <a:r>
              <a:rPr lang="fa-IR" sz="2800" dirty="0" smtClean="0">
                <a:cs typeface="Aban Bold" pitchFamily="2" charset="-78"/>
              </a:rPr>
              <a:t>. لا اکراه فی </a:t>
            </a:r>
            <a:r>
              <a:rPr lang="fa-IR" sz="2800" dirty="0" err="1" smtClean="0">
                <a:cs typeface="Aban Bold" pitchFamily="2" charset="-78"/>
              </a:rPr>
              <a:t>الدین</a:t>
            </a:r>
            <a:r>
              <a:rPr lang="fa-IR" sz="2800" dirty="0" smtClean="0">
                <a:cs typeface="Aban Bold" pitchFamily="2" charset="-78"/>
              </a:rPr>
              <a:t> قد تبین </a:t>
            </a:r>
            <a:r>
              <a:rPr lang="fa-IR" sz="2800" dirty="0" err="1" smtClean="0">
                <a:cs typeface="Aban Bold" pitchFamily="2" charset="-78"/>
              </a:rPr>
              <a:t>الرشد</a:t>
            </a:r>
            <a:r>
              <a:rPr lang="fa-IR" sz="2800" dirty="0" smtClean="0">
                <a:cs typeface="Aban Bold" pitchFamily="2" charset="-78"/>
              </a:rPr>
              <a:t> من </a:t>
            </a:r>
            <a:r>
              <a:rPr lang="fa-IR" sz="2800" dirty="0" err="1" smtClean="0">
                <a:cs typeface="Aban Bold" pitchFamily="2" charset="-78"/>
              </a:rPr>
              <a:t>الغی</a:t>
            </a:r>
            <a:r>
              <a:rPr lang="fa-IR" sz="2800" dirty="0" smtClean="0">
                <a:cs typeface="Aban Bold" pitchFamily="2" charset="-78"/>
              </a:rPr>
              <a:t> </a:t>
            </a:r>
            <a:r>
              <a:rPr lang="fa-IR" sz="2800" dirty="0" err="1" smtClean="0">
                <a:cs typeface="Aban Bold" pitchFamily="2" charset="-78"/>
              </a:rPr>
              <a:t>فمن</a:t>
            </a:r>
            <a:r>
              <a:rPr lang="fa-IR" sz="2800" dirty="0" smtClean="0">
                <a:cs typeface="Aban Bold" pitchFamily="2" charset="-78"/>
              </a:rPr>
              <a:t> </a:t>
            </a:r>
            <a:r>
              <a:rPr lang="fa-IR" sz="2800" dirty="0" err="1" smtClean="0">
                <a:cs typeface="Aban Bold" pitchFamily="2" charset="-78"/>
              </a:rPr>
              <a:t>یکفر</a:t>
            </a:r>
            <a:r>
              <a:rPr lang="fa-IR" sz="2800" dirty="0" smtClean="0">
                <a:cs typeface="Aban Bold" pitchFamily="2" charset="-78"/>
              </a:rPr>
              <a:t>. </a:t>
            </a:r>
            <a:br>
              <a:rPr lang="fa-IR" sz="2800" dirty="0" smtClean="0">
                <a:cs typeface="Aban Bold" pitchFamily="2" charset="-78"/>
              </a:rPr>
            </a:br>
            <a:r>
              <a:rPr lang="fa-IR" sz="2800" dirty="0" smtClean="0">
                <a:cs typeface="Aban Bold" pitchFamily="2" charset="-78"/>
              </a:rPr>
              <a:t/>
            </a:r>
            <a:br>
              <a:rPr lang="fa-IR" sz="2800" dirty="0" smtClean="0">
                <a:cs typeface="Aban Bold" pitchFamily="2" charset="-78"/>
              </a:rPr>
            </a:br>
            <a:r>
              <a:rPr lang="fa-IR" sz="2800" dirty="0" smtClean="0">
                <a:cs typeface="Aban Bold" pitchFamily="2" charset="-78"/>
              </a:rPr>
              <a:t>در یک حاشیه دیگر که به طرف داخل محراب قرار دارد آیات یک تا 12 سوره </a:t>
            </a:r>
            <a:r>
              <a:rPr lang="fa-IR" sz="2800" dirty="0" err="1" smtClean="0">
                <a:cs typeface="Aban Bold" pitchFamily="2" charset="-78"/>
              </a:rPr>
              <a:t>المومنون</a:t>
            </a:r>
            <a:r>
              <a:rPr lang="fa-IR" sz="2800" dirty="0" smtClean="0">
                <a:cs typeface="Aban Bold" pitchFamily="2" charset="-78"/>
              </a:rPr>
              <a:t> به خط ثلث گچبری شده است و همانند آیات قبلی به علت مرمت جمله «</a:t>
            </a:r>
            <a:r>
              <a:rPr lang="fa-IR" sz="2800" dirty="0" err="1" smtClean="0">
                <a:cs typeface="Aban Bold" pitchFamily="2" charset="-78"/>
              </a:rPr>
              <a:t>بسم</a:t>
            </a:r>
            <a:r>
              <a:rPr lang="fa-IR" sz="2800" dirty="0" smtClean="0">
                <a:cs typeface="Aban Bold" pitchFamily="2" charset="-78"/>
              </a:rPr>
              <a:t> الله </a:t>
            </a:r>
            <a:r>
              <a:rPr lang="fa-IR" sz="2800" dirty="0" err="1" smtClean="0">
                <a:cs typeface="Aban Bold" pitchFamily="2" charset="-78"/>
              </a:rPr>
              <a:t>الرحمن</a:t>
            </a:r>
            <a:r>
              <a:rPr lang="fa-IR" sz="2800" dirty="0" smtClean="0">
                <a:cs typeface="Aban Bold" pitchFamily="2" charset="-78"/>
              </a:rPr>
              <a:t> </a:t>
            </a:r>
            <a:r>
              <a:rPr lang="fa-IR" sz="2800" dirty="0" err="1" smtClean="0">
                <a:cs typeface="Aban Bold" pitchFamily="2" charset="-78"/>
              </a:rPr>
              <a:t>الرحیم</a:t>
            </a:r>
            <a:r>
              <a:rPr lang="fa-IR" sz="2800" dirty="0" smtClean="0">
                <a:cs typeface="Aban Bold" pitchFamily="2" charset="-78"/>
              </a:rPr>
              <a:t>» از ابتدا از بین رفته است و پایان آیات اکنون با جمله «قرار </a:t>
            </a:r>
            <a:r>
              <a:rPr lang="fa-IR" sz="2800" dirty="0" err="1" smtClean="0">
                <a:cs typeface="Aban Bold" pitchFamily="2" charset="-78"/>
              </a:rPr>
              <a:t>مک</a:t>
            </a:r>
            <a:r>
              <a:rPr lang="fa-IR" sz="2800" dirty="0" smtClean="0">
                <a:cs typeface="Aban Bold" pitchFamily="2" charset="-78"/>
              </a:rPr>
              <a:t>» می‌باشد.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772400" cy="6172200"/>
          </a:xfrm>
        </p:spPr>
        <p:txBody>
          <a:bodyPr>
            <a:noAutofit/>
          </a:bodyPr>
          <a:lstStyle/>
          <a:p>
            <a:pPr algn="r" rtl="1"/>
            <a:r>
              <a:rPr lang="fa-IR" sz="2800" dirty="0" smtClean="0">
                <a:cs typeface="Aban Bold" pitchFamily="2" charset="-78"/>
              </a:rPr>
              <a:t>در جایگاه </a:t>
            </a:r>
            <a:r>
              <a:rPr lang="fa-IR" sz="2800" dirty="0" err="1" smtClean="0">
                <a:cs typeface="Aban Bold" pitchFamily="2" charset="-78"/>
              </a:rPr>
              <a:t>پیشنماز</a:t>
            </a:r>
            <a:r>
              <a:rPr lang="fa-IR" sz="2800" dirty="0" smtClean="0">
                <a:cs typeface="Aban Bold" pitchFamily="2" charset="-78"/>
              </a:rPr>
              <a:t> قسمت پایین، آیه 18 سوره آل عمران به خط کوفی گچبری شده است، ابتدا و انتهای این کتیبه نیز به علت مرمت و قرار دادن کاشی از بین رفته است و از ابتدای آن جمله «</a:t>
            </a:r>
            <a:r>
              <a:rPr lang="fa-IR" sz="2800" dirty="0" err="1" smtClean="0">
                <a:cs typeface="Aban Bold" pitchFamily="2" charset="-78"/>
              </a:rPr>
              <a:t>بسم</a:t>
            </a:r>
            <a:r>
              <a:rPr lang="fa-IR" sz="2800" dirty="0" smtClean="0">
                <a:cs typeface="Aban Bold" pitchFamily="2" charset="-78"/>
              </a:rPr>
              <a:t> الله </a:t>
            </a:r>
            <a:r>
              <a:rPr lang="fa-IR" sz="2800" dirty="0" err="1" smtClean="0">
                <a:cs typeface="Aban Bold" pitchFamily="2" charset="-78"/>
              </a:rPr>
              <a:t>الرحمن</a:t>
            </a:r>
            <a:r>
              <a:rPr lang="fa-IR" sz="2800" dirty="0" smtClean="0">
                <a:cs typeface="Aban Bold" pitchFamily="2" charset="-78"/>
              </a:rPr>
              <a:t> </a:t>
            </a:r>
            <a:r>
              <a:rPr lang="fa-IR" sz="2800" dirty="0" err="1" smtClean="0">
                <a:cs typeface="Aban Bold" pitchFamily="2" charset="-78"/>
              </a:rPr>
              <a:t>الرحیم</a:t>
            </a:r>
            <a:r>
              <a:rPr lang="fa-IR" sz="2800" dirty="0" smtClean="0">
                <a:cs typeface="Aban Bold" pitchFamily="2" charset="-78"/>
              </a:rPr>
              <a:t>» از بین رفته است و شروع آیه اکنون با «</a:t>
            </a:r>
            <a:r>
              <a:rPr lang="fa-IR" sz="2800" dirty="0" err="1" smtClean="0">
                <a:cs typeface="Aban Bold" pitchFamily="2" charset="-78"/>
              </a:rPr>
              <a:t>الرحیم</a:t>
            </a:r>
            <a:r>
              <a:rPr lang="fa-IR" sz="2800" dirty="0" smtClean="0">
                <a:cs typeface="Aban Bold" pitchFamily="2" charset="-78"/>
              </a:rPr>
              <a:t> شهد» می‌باشد و انتهای که نیز ناقص است به «</a:t>
            </a:r>
            <a:r>
              <a:rPr lang="fa-IR" sz="2800" dirty="0" err="1" smtClean="0">
                <a:cs typeface="Aban Bold" pitchFamily="2" charset="-78"/>
              </a:rPr>
              <a:t>قائما</a:t>
            </a:r>
            <a:r>
              <a:rPr lang="fa-IR" sz="2800" dirty="0" smtClean="0">
                <a:cs typeface="Aban Bold" pitchFamily="2" charset="-78"/>
              </a:rPr>
              <a:t> </a:t>
            </a:r>
            <a:r>
              <a:rPr lang="fa-IR" sz="2800" dirty="0" err="1" smtClean="0">
                <a:cs typeface="Aban Bold" pitchFamily="2" charset="-78"/>
              </a:rPr>
              <a:t>بالق</a:t>
            </a:r>
            <a:r>
              <a:rPr lang="fa-IR" sz="2800" dirty="0" smtClean="0">
                <a:cs typeface="Aban Bold" pitchFamily="2" charset="-78"/>
              </a:rPr>
              <a:t> » ختم می‌شود</a:t>
            </a:r>
            <a:br>
              <a:rPr lang="fa-IR" sz="2800" dirty="0" smtClean="0">
                <a:cs typeface="Aban Bold" pitchFamily="2" charset="-78"/>
              </a:rPr>
            </a:br>
            <a:r>
              <a:rPr lang="fa-IR" sz="2800" dirty="0" smtClean="0">
                <a:cs typeface="Aban Bold" pitchFamily="2" charset="-78"/>
              </a:rPr>
              <a:t/>
            </a:r>
            <a:br>
              <a:rPr lang="fa-IR" sz="2800" dirty="0" smtClean="0">
                <a:cs typeface="Aban Bold" pitchFamily="2" charset="-78"/>
              </a:rPr>
            </a:br>
            <a:r>
              <a:rPr lang="fa-IR" sz="2800" dirty="0" smtClean="0">
                <a:cs typeface="Aban Bold" pitchFamily="2" charset="-78"/>
              </a:rPr>
              <a:t>در بالای کتیبه مزبور، نام سازنده محراب و تاریخ ساخت که ربیع </a:t>
            </a:r>
            <a:r>
              <a:rPr lang="fa-IR" sz="2800" dirty="0" err="1" smtClean="0">
                <a:cs typeface="Aban Bold" pitchFamily="2" charset="-78"/>
              </a:rPr>
              <a:t>الاخر</a:t>
            </a:r>
            <a:r>
              <a:rPr lang="fa-IR" sz="2800" dirty="0" smtClean="0">
                <a:cs typeface="Aban Bold" pitchFamily="2" charset="-78"/>
              </a:rPr>
              <a:t> 676 هجری می‌باشد به صورت زیر آمده است :</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عمل </a:t>
            </a:r>
            <a:r>
              <a:rPr lang="fa-IR" sz="2800" dirty="0" err="1" smtClean="0">
                <a:cs typeface="Aban Bold" pitchFamily="2" charset="-78"/>
              </a:rPr>
              <a:t>عبدالمومن</a:t>
            </a:r>
            <a:r>
              <a:rPr lang="fa-IR" sz="2800" dirty="0" smtClean="0">
                <a:cs typeface="Aban Bold" pitchFamily="2" charset="-78"/>
              </a:rPr>
              <a:t> بن </a:t>
            </a:r>
            <a:r>
              <a:rPr lang="fa-IR" sz="2800" dirty="0" err="1" smtClean="0">
                <a:cs typeface="Aban Bold" pitchFamily="2" charset="-78"/>
              </a:rPr>
              <a:t>شرفشاه</a:t>
            </a:r>
            <a:r>
              <a:rPr lang="fa-IR" sz="2800" dirty="0" smtClean="0">
                <a:cs typeface="Aban Bold" pitchFamily="2" charset="-78"/>
              </a:rPr>
              <a:t> </a:t>
            </a:r>
            <a:r>
              <a:rPr lang="fa-IR" sz="2800" dirty="0" err="1" smtClean="0">
                <a:cs typeface="Aban Bold" pitchFamily="2" charset="-78"/>
              </a:rPr>
              <a:t>النقاش</a:t>
            </a:r>
            <a:r>
              <a:rPr lang="fa-IR" sz="2800" dirty="0" smtClean="0">
                <a:cs typeface="Aban Bold" pitchFamily="2" charset="-78"/>
              </a:rPr>
              <a:t> </a:t>
            </a:r>
            <a:r>
              <a:rPr lang="fa-IR" sz="2800" dirty="0" err="1" smtClean="0">
                <a:cs typeface="Aban Bold" pitchFamily="2" charset="-78"/>
              </a:rPr>
              <a:t>التبریزی</a:t>
            </a:r>
            <a:r>
              <a:rPr lang="fa-IR" sz="2800" dirty="0" smtClean="0">
                <a:cs typeface="Aban Bold" pitchFamily="2" charset="-78"/>
              </a:rPr>
              <a:t> فی شهر ربیع </a:t>
            </a:r>
            <a:r>
              <a:rPr lang="fa-IR" sz="2800" dirty="0" err="1" smtClean="0">
                <a:cs typeface="Aban Bold" pitchFamily="2" charset="-78"/>
              </a:rPr>
              <a:t>الاخر</a:t>
            </a:r>
            <a:r>
              <a:rPr lang="fa-IR" sz="2800" dirty="0" smtClean="0">
                <a:cs typeface="Aban Bold" pitchFamily="2" charset="-78"/>
              </a:rPr>
              <a:t> سنه سته و سبعین و </a:t>
            </a:r>
            <a:r>
              <a:rPr lang="fa-IR" sz="2800" dirty="0" err="1" smtClean="0">
                <a:cs typeface="Aban Bold" pitchFamily="2" charset="-78"/>
              </a:rPr>
              <a:t>ستمائه</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در بالای کتیبه مذکور دو حدیث از پیامبر اکرم (ص) به خط ثلث چنین آمده است:</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قال </a:t>
            </a:r>
            <a:r>
              <a:rPr lang="fa-IR" sz="2800" dirty="0" err="1" smtClean="0">
                <a:cs typeface="Aban Bold" pitchFamily="2" charset="-78"/>
              </a:rPr>
              <a:t>النبی</a:t>
            </a:r>
            <a:r>
              <a:rPr lang="fa-IR" sz="2800" dirty="0" smtClean="0">
                <a:cs typeface="Aban Bold" pitchFamily="2" charset="-78"/>
              </a:rPr>
              <a:t> علیه </a:t>
            </a:r>
            <a:r>
              <a:rPr lang="fa-IR" sz="2800" dirty="0" err="1" smtClean="0">
                <a:cs typeface="Aban Bold" pitchFamily="2" charset="-78"/>
              </a:rPr>
              <a:t>الصلوه</a:t>
            </a:r>
            <a:r>
              <a:rPr lang="fa-IR" sz="2800" dirty="0" smtClean="0">
                <a:cs typeface="Aban Bold" pitchFamily="2" charset="-78"/>
              </a:rPr>
              <a:t> </a:t>
            </a:r>
            <a:r>
              <a:rPr lang="fa-IR" sz="2800" dirty="0" err="1" smtClean="0">
                <a:cs typeface="Aban Bold" pitchFamily="2" charset="-78"/>
              </a:rPr>
              <a:t>والسلام</a:t>
            </a:r>
            <a:r>
              <a:rPr lang="fa-IR" sz="2800" dirty="0" smtClean="0">
                <a:cs typeface="Aban Bold" pitchFamily="2" charset="-78"/>
              </a:rPr>
              <a:t> </a:t>
            </a:r>
            <a:r>
              <a:rPr lang="fa-IR" sz="2800" dirty="0" err="1" smtClean="0">
                <a:cs typeface="Aban Bold" pitchFamily="2" charset="-78"/>
              </a:rPr>
              <a:t>اقبل</a:t>
            </a:r>
            <a:r>
              <a:rPr lang="fa-IR" sz="2800" dirty="0" smtClean="0">
                <a:cs typeface="Aban Bold" pitchFamily="2" charset="-78"/>
              </a:rPr>
              <a:t> علی </a:t>
            </a:r>
            <a:r>
              <a:rPr lang="fa-IR" sz="2800" dirty="0" err="1" smtClean="0">
                <a:cs typeface="Aban Bold" pitchFamily="2" charset="-78"/>
              </a:rPr>
              <a:t>صلوتک</a:t>
            </a:r>
            <a:r>
              <a:rPr lang="fa-IR" sz="2800" dirty="0" smtClean="0">
                <a:cs typeface="Aban Bold" pitchFamily="2" charset="-78"/>
              </a:rPr>
              <a:t> و لا </a:t>
            </a:r>
            <a:r>
              <a:rPr lang="fa-IR" sz="2800" dirty="0" err="1" smtClean="0">
                <a:cs typeface="Aban Bold" pitchFamily="2" charset="-78"/>
              </a:rPr>
              <a:t>تکن</a:t>
            </a:r>
            <a:r>
              <a:rPr lang="fa-IR" sz="2800" dirty="0" smtClean="0">
                <a:cs typeface="Aban Bold" pitchFamily="2" charset="-78"/>
              </a:rPr>
              <a:t> من </a:t>
            </a:r>
            <a:r>
              <a:rPr lang="fa-IR" sz="2800" dirty="0" err="1" smtClean="0">
                <a:cs typeface="Aban Bold" pitchFamily="2" charset="-78"/>
              </a:rPr>
              <a:t>الغافلین</a:t>
            </a:r>
            <a:r>
              <a:rPr lang="fa-IR" sz="2800" dirty="0" smtClean="0">
                <a:cs typeface="Aban Bold" pitchFamily="2" charset="-78"/>
              </a:rPr>
              <a:t> و قال </a:t>
            </a:r>
            <a:r>
              <a:rPr lang="fa-IR" sz="2800" dirty="0" err="1" smtClean="0">
                <a:cs typeface="Aban Bold" pitchFamily="2" charset="-78"/>
              </a:rPr>
              <a:t>النبی</a:t>
            </a:r>
            <a:r>
              <a:rPr lang="fa-IR" sz="2800" dirty="0" smtClean="0">
                <a:cs typeface="Aban Bold" pitchFamily="2" charset="-78"/>
              </a:rPr>
              <a:t> علیه </a:t>
            </a:r>
            <a:r>
              <a:rPr lang="fa-IR" sz="2800" dirty="0" err="1" smtClean="0">
                <a:cs typeface="Aban Bold" pitchFamily="2" charset="-78"/>
              </a:rPr>
              <a:t>السلام</a:t>
            </a:r>
            <a:r>
              <a:rPr lang="fa-IR" sz="2800" dirty="0" smtClean="0">
                <a:cs typeface="Aban Bold" pitchFamily="2" charset="-78"/>
              </a:rPr>
              <a:t> </a:t>
            </a:r>
            <a:r>
              <a:rPr lang="fa-IR" sz="2800" dirty="0" err="1" smtClean="0">
                <a:cs typeface="Aban Bold" pitchFamily="2" charset="-78"/>
              </a:rPr>
              <a:t>کونوا</a:t>
            </a:r>
            <a:r>
              <a:rPr lang="fa-IR" sz="2800" dirty="0" smtClean="0">
                <a:cs typeface="Aban Bold" pitchFamily="2" charset="-78"/>
              </a:rPr>
              <a:t> فی </a:t>
            </a:r>
            <a:r>
              <a:rPr lang="fa-IR" sz="2800" dirty="0" err="1" smtClean="0">
                <a:cs typeface="Aban Bold" pitchFamily="2" charset="-78"/>
              </a:rPr>
              <a:t>الدنیا</a:t>
            </a:r>
            <a:r>
              <a:rPr lang="fa-IR" sz="2800" dirty="0" smtClean="0">
                <a:cs typeface="Aban Bold" pitchFamily="2" charset="-78"/>
              </a:rPr>
              <a:t> </a:t>
            </a:r>
            <a:r>
              <a:rPr lang="fa-IR" sz="2800" dirty="0" err="1" smtClean="0">
                <a:cs typeface="Aban Bold" pitchFamily="2" charset="-78"/>
              </a:rPr>
              <a:t>اصنافاً</a:t>
            </a:r>
            <a:r>
              <a:rPr lang="fa-IR" sz="2800" dirty="0" smtClean="0">
                <a:cs typeface="Aban Bold" pitchFamily="2" charset="-78"/>
              </a:rPr>
              <a:t> </a:t>
            </a:r>
            <a:r>
              <a:rPr lang="fa-IR" sz="2800" dirty="0" err="1" smtClean="0">
                <a:cs typeface="Aban Bold" pitchFamily="2" charset="-78"/>
              </a:rPr>
              <a:t>واتخذوا</a:t>
            </a:r>
            <a:r>
              <a:rPr lang="fa-IR" sz="2800" dirty="0" smtClean="0">
                <a:cs typeface="Aban Bold" pitchFamily="2" charset="-78"/>
              </a:rPr>
              <a:t> </a:t>
            </a:r>
            <a:r>
              <a:rPr lang="fa-IR" sz="2800" dirty="0" err="1" smtClean="0">
                <a:cs typeface="Aban Bold" pitchFamily="2" charset="-78"/>
              </a:rPr>
              <a:t>المساجد</a:t>
            </a:r>
            <a:r>
              <a:rPr lang="fa-IR" sz="2800" dirty="0" smtClean="0">
                <a:cs typeface="Aban Bold" pitchFamily="2" charset="-78"/>
              </a:rPr>
              <a:t> </a:t>
            </a:r>
            <a:r>
              <a:rPr lang="fa-IR" sz="2800" dirty="0" err="1" smtClean="0">
                <a:cs typeface="Aban Bold" pitchFamily="2" charset="-78"/>
              </a:rPr>
              <a:t>بیوتاً</a:t>
            </a:r>
            <a:r>
              <a:rPr lang="en-GB" sz="2800" dirty="0" smtClean="0">
                <a:cs typeface="Aban Bold" pitchFamily="2" charset="-78"/>
              </a:rPr>
              <a:t/>
            </a:r>
            <a:br>
              <a:rPr lang="en-GB" sz="2800" dirty="0" smtClean="0">
                <a:cs typeface="Aban Bold" pitchFamily="2" charset="-78"/>
              </a:rPr>
            </a:br>
            <a:endParaRPr lang="en-GB" sz="2800" dirty="0">
              <a:cs typeface="Aban Bold" pitchFamily="2" charset="-78"/>
            </a:endParaRPr>
          </a:p>
        </p:txBody>
      </p:sp>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391400" cy="5029200"/>
          </a:xfrm>
        </p:spPr>
        <p:txBody>
          <a:bodyPr>
            <a:normAutofit fontScale="90000"/>
          </a:bodyPr>
          <a:lstStyle/>
          <a:p>
            <a:pPr algn="r" rtl="1"/>
            <a:r>
              <a:rPr lang="fa-IR" sz="3200" b="1" dirty="0" smtClean="0">
                <a:ln>
                  <a:solidFill>
                    <a:schemeClr val="accent2"/>
                  </a:solidFill>
                </a:ln>
                <a:solidFill>
                  <a:schemeClr val="accent2"/>
                </a:solidFill>
                <a:cs typeface="Aban Bold" pitchFamily="2" charset="-78"/>
              </a:rPr>
              <a:t>محراب مسجد جامع ارومیه</a:t>
            </a:r>
            <a:br>
              <a:rPr lang="fa-IR" sz="3200" b="1" dirty="0" smtClean="0">
                <a:ln>
                  <a:solidFill>
                    <a:schemeClr val="accent2"/>
                  </a:solidFill>
                </a:ln>
                <a:solidFill>
                  <a:schemeClr val="accent2"/>
                </a:solidFill>
                <a:cs typeface="Aban Bold" pitchFamily="2" charset="-78"/>
              </a:rPr>
            </a:br>
            <a:r>
              <a:rPr lang="en-GB" sz="3100" dirty="0" smtClean="0">
                <a:cs typeface="Aban Bold" pitchFamily="2" charset="-78"/>
              </a:rPr>
              <a:t/>
            </a:r>
            <a:br>
              <a:rPr lang="en-GB" sz="3100" dirty="0" smtClean="0">
                <a:cs typeface="Aban Bold" pitchFamily="2" charset="-78"/>
              </a:rPr>
            </a:br>
            <a:r>
              <a:rPr lang="fa-IR" sz="3100" dirty="0" smtClean="0">
                <a:cs typeface="Aban Bold" pitchFamily="2" charset="-78"/>
              </a:rPr>
              <a:t>محراب بزرگ و </a:t>
            </a:r>
            <a:r>
              <a:rPr lang="fa-IR" sz="3100" dirty="0" err="1" smtClean="0">
                <a:cs typeface="Aban Bold" pitchFamily="2" charset="-78"/>
              </a:rPr>
              <a:t>گچبري</a:t>
            </a:r>
            <a:r>
              <a:rPr lang="fa-IR" sz="3100" dirty="0" smtClean="0">
                <a:cs typeface="Aban Bold" pitchFamily="2" charset="-78"/>
              </a:rPr>
              <a:t> شده مسجد در ضلع جنوبی شبستان </a:t>
            </a:r>
            <a:r>
              <a:rPr lang="fa-IR" sz="3100" dirty="0" err="1" smtClean="0">
                <a:cs typeface="Aban Bold" pitchFamily="2" charset="-78"/>
              </a:rPr>
              <a:t>گنبددار</a:t>
            </a:r>
            <a:r>
              <a:rPr lang="fa-IR" sz="3100" dirty="0" smtClean="0">
                <a:cs typeface="Aban Bold" pitchFamily="2" charset="-78"/>
              </a:rPr>
              <a:t> محل محراب قدیمی به صورت برجسته و </a:t>
            </a:r>
            <a:r>
              <a:rPr lang="fa-IR" sz="3100" dirty="0" err="1" smtClean="0">
                <a:cs typeface="Aban Bold" pitchFamily="2" charset="-78"/>
              </a:rPr>
              <a:t>الحاقي</a:t>
            </a:r>
            <a:r>
              <a:rPr lang="fa-IR" sz="3100" dirty="0" smtClean="0">
                <a:cs typeface="Aban Bold" pitchFamily="2" charset="-78"/>
              </a:rPr>
              <a:t> قرار گرفته است و در ردیف پرکارترین، بزرگترین و قدیمی ترین </a:t>
            </a:r>
            <a:r>
              <a:rPr lang="fa-IR" sz="3100" dirty="0" err="1" smtClean="0">
                <a:cs typeface="Aban Bold" pitchFamily="2" charset="-78"/>
              </a:rPr>
              <a:t>محرابهای</a:t>
            </a:r>
            <a:r>
              <a:rPr lang="fa-IR" sz="3100" dirty="0" smtClean="0">
                <a:cs typeface="Aban Bold" pitchFamily="2" charset="-78"/>
              </a:rPr>
              <a:t> گچبری زمان ایلخانی است. که در سال 676 هجری بدست هنرمندی توانا به نام </a:t>
            </a:r>
            <a:r>
              <a:rPr lang="fa-IR" sz="3100" dirty="0" err="1" smtClean="0">
                <a:cs typeface="Aban Bold" pitchFamily="2" charset="-78"/>
              </a:rPr>
              <a:t>عبدالمومن</a:t>
            </a:r>
            <a:r>
              <a:rPr lang="fa-IR" sz="3100" dirty="0" smtClean="0">
                <a:cs typeface="Aban Bold" pitchFamily="2" charset="-78"/>
              </a:rPr>
              <a:t> بن </a:t>
            </a:r>
            <a:r>
              <a:rPr lang="fa-IR" sz="3100" dirty="0" err="1" smtClean="0">
                <a:cs typeface="Aban Bold" pitchFamily="2" charset="-78"/>
              </a:rPr>
              <a:t>شرفشاه</a:t>
            </a:r>
            <a:r>
              <a:rPr lang="fa-IR" sz="3100" dirty="0" smtClean="0">
                <a:cs typeface="Aban Bold" pitchFamily="2" charset="-78"/>
              </a:rPr>
              <a:t> تبریزی ساخته شده و از لحاظ تکنیک کار و طرح‌های هندسی، خطوط کوفی به کار رفته و نقش و نگار، بی نظیر است و </a:t>
            </a:r>
            <a:r>
              <a:rPr lang="fa-IR" sz="3100" dirty="0" err="1" smtClean="0">
                <a:cs typeface="Aban Bold" pitchFamily="2" charset="-78"/>
              </a:rPr>
              <a:t>مساحتی</a:t>
            </a:r>
            <a:r>
              <a:rPr lang="fa-IR" sz="3100" dirty="0" smtClean="0">
                <a:cs typeface="Aban Bold" pitchFamily="2" charset="-78"/>
              </a:rPr>
              <a:t> در حدود 60 متر مربع را به خود اختصاص داده است. </a:t>
            </a:r>
            <a:br>
              <a:rPr lang="fa-IR" sz="3100" dirty="0" smtClean="0">
                <a:cs typeface="Aban Bold" pitchFamily="2" charset="-78"/>
              </a:rPr>
            </a:br>
            <a:r>
              <a:rPr lang="ar-SA" sz="3100" dirty="0" smtClean="0">
                <a:cs typeface="Aban Bold" pitchFamily="2" charset="-78"/>
              </a:rPr>
              <a:t>ارتفاع آن </a:t>
            </a:r>
            <a:r>
              <a:rPr lang="fa-IR" sz="3100" dirty="0" smtClean="0">
                <a:cs typeface="Aban Bold" pitchFamily="2" charset="-78"/>
              </a:rPr>
              <a:t>7/82</a:t>
            </a:r>
            <a:r>
              <a:rPr lang="ar-SA" sz="3100" dirty="0" smtClean="0">
                <a:cs typeface="Aban Bold" pitchFamily="2" charset="-78"/>
              </a:rPr>
              <a:t>متر و عرض آن </a:t>
            </a:r>
            <a:r>
              <a:rPr lang="fa-IR" sz="3100" dirty="0" smtClean="0">
                <a:cs typeface="Aban Bold" pitchFamily="2" charset="-78"/>
              </a:rPr>
              <a:t>5/48</a:t>
            </a:r>
            <a:r>
              <a:rPr lang="ar-SA" sz="3100" dirty="0" smtClean="0">
                <a:cs typeface="Aban Bold" pitchFamily="2" charset="-78"/>
              </a:rPr>
              <a:t>متر است. گچ‌بري بسيار زيباي آن شبيه به پارچه توري است. این توری‌های زیبای گچی روی گچبری‌های قدیمی‌تر سلجوقی کشیده شده‌اند، تا هم هنرنمایی ایلخانیان را نشان بدهند و هم هنر بی نظیر سلجوقیان را در خود نگه دارند</a:t>
            </a:r>
            <a:r>
              <a:rPr lang="en-US" sz="3100" dirty="0" smtClean="0">
                <a:cs typeface="Aban Bold" pitchFamily="2" charset="-78"/>
              </a:rPr>
              <a:t>.</a:t>
            </a:r>
            <a:r>
              <a:rPr lang="ar-SA" sz="3100" dirty="0" smtClean="0">
                <a:cs typeface="Aban Bold" pitchFamily="2" charset="-78"/>
              </a:rPr>
              <a:t> حالت توری مانند گچبری این محراب سبکی جدید در گچبری به حساب می‌آید. </a:t>
            </a:r>
            <a:r>
              <a:rPr lang="en-GB" sz="3100" dirty="0" smtClean="0">
                <a:cs typeface="Aban Bold" pitchFamily="2" charset="-78"/>
              </a:rPr>
              <a:t/>
            </a:r>
            <a:br>
              <a:rPr lang="en-GB" sz="3100" dirty="0" smtClean="0">
                <a:cs typeface="Aban Bold" pitchFamily="2" charset="-78"/>
              </a:rPr>
            </a:br>
            <a:endParaRPr lang="en-GB" sz="3100" dirty="0">
              <a:cs typeface="Aban Bold" pitchFamily="2" charset="-78"/>
            </a:endParaRPr>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11" descr="Picture 126"/>
          <p:cNvPicPr>
            <a:picLocks noChangeAspect="1" noChangeArrowheads="1"/>
          </p:cNvPicPr>
          <p:nvPr/>
        </p:nvPicPr>
        <p:blipFill>
          <a:blip r:embed="rId2" cstate="print"/>
          <a:srcRect t="4350" b="989"/>
          <a:stretch>
            <a:fillRect/>
          </a:stretch>
        </p:blipFill>
        <p:spPr bwMode="auto">
          <a:xfrm>
            <a:off x="685800" y="381000"/>
            <a:ext cx="3657600" cy="5191805"/>
          </a:xfrm>
          <a:prstGeom prst="rect">
            <a:avLst/>
          </a:prstGeom>
          <a:noFill/>
          <a:ln w="19050">
            <a:solidFill>
              <a:srgbClr val="000000"/>
            </a:solidFill>
            <a:miter lim="800000"/>
            <a:headEnd/>
            <a:tailEnd/>
          </a:ln>
        </p:spPr>
      </p:pic>
      <p:pic>
        <p:nvPicPr>
          <p:cNvPr id="1027" name="Picture 516" descr="Picture 134"/>
          <p:cNvPicPr>
            <a:picLocks noChangeAspect="1" noChangeArrowheads="1"/>
          </p:cNvPicPr>
          <p:nvPr/>
        </p:nvPicPr>
        <p:blipFill>
          <a:blip r:embed="rId3" cstate="print"/>
          <a:srcRect t="9862"/>
          <a:stretch>
            <a:fillRect/>
          </a:stretch>
        </p:blipFill>
        <p:spPr bwMode="auto">
          <a:xfrm>
            <a:off x="4369628" y="381000"/>
            <a:ext cx="3936172" cy="2514600"/>
          </a:xfrm>
          <a:prstGeom prst="rect">
            <a:avLst/>
          </a:prstGeom>
          <a:noFill/>
          <a:ln w="19050">
            <a:solidFill>
              <a:srgbClr val="000000"/>
            </a:solidFill>
            <a:miter lim="800000"/>
            <a:headEnd/>
            <a:tailEnd/>
          </a:ln>
        </p:spPr>
      </p:pic>
      <p:pic>
        <p:nvPicPr>
          <p:cNvPr id="1028" name="Picture 514" descr="Picture 133"/>
          <p:cNvPicPr>
            <a:picLocks noChangeAspect="1" noChangeArrowheads="1"/>
          </p:cNvPicPr>
          <p:nvPr/>
        </p:nvPicPr>
        <p:blipFill>
          <a:blip r:embed="rId4" cstate="print"/>
          <a:srcRect/>
          <a:stretch>
            <a:fillRect/>
          </a:stretch>
        </p:blipFill>
        <p:spPr bwMode="auto">
          <a:xfrm>
            <a:off x="4369628" y="2895600"/>
            <a:ext cx="3922220" cy="2677205"/>
          </a:xfrm>
          <a:prstGeom prst="rect">
            <a:avLst/>
          </a:prstGeom>
          <a:noFill/>
          <a:ln w="19050">
            <a:solidFill>
              <a:srgbClr val="000000"/>
            </a:solidFill>
            <a:miter lim="800000"/>
            <a:headEnd/>
            <a:tailEnd/>
          </a:ln>
        </p:spPr>
      </p:pic>
      <p:sp>
        <p:nvSpPr>
          <p:cNvPr id="1029" name="Text Box 5"/>
          <p:cNvSpPr txBox="1">
            <a:spLocks noChangeArrowheads="1"/>
          </p:cNvSpPr>
          <p:nvPr/>
        </p:nvSpPr>
        <p:spPr bwMode="auto">
          <a:xfrm>
            <a:off x="2527479" y="5715000"/>
            <a:ext cx="3998913" cy="3175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محراب و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بخشهاي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تزييني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آن</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315200" cy="5715000"/>
          </a:xfrm>
        </p:spPr>
        <p:txBody>
          <a:bodyPr>
            <a:noAutofit/>
          </a:bodyPr>
          <a:lstStyle/>
          <a:p>
            <a:pPr algn="r" rtl="1"/>
            <a:r>
              <a:rPr lang="fa-IR" sz="2400" dirty="0" smtClean="0">
                <a:cs typeface="Aban Bold" pitchFamily="2" charset="-78"/>
              </a:rPr>
              <a:t>محراب از دو طاق نما، که هر یک در بالای قوس دیگر قرار دارد تشکیل شده، در بخش تحتانی محراب دو نیم ستون با تزئینات برجسته با سر ستون شیاردار به فرم قاشق تراش، گچبری شده و قوس طاق نما بر روی این دو سر ستون قرار گرفته است. </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طاق نمای اول محراب با </a:t>
            </a:r>
            <a:r>
              <a:rPr lang="fa-IR" sz="2400" dirty="0" err="1" smtClean="0">
                <a:cs typeface="Aban Bold" pitchFamily="2" charset="-78"/>
              </a:rPr>
              <a:t>نغول</a:t>
            </a:r>
            <a:r>
              <a:rPr lang="fa-IR" sz="2400" dirty="0" smtClean="0">
                <a:cs typeface="Aban Bold" pitchFamily="2" charset="-78"/>
              </a:rPr>
              <a:t> ساده آن در حد فاصل ستونهای نیم برجسته واقع شده این </a:t>
            </a:r>
            <a:r>
              <a:rPr lang="fa-IR" sz="2400" dirty="0" err="1" smtClean="0">
                <a:cs typeface="Aban Bold" pitchFamily="2" charset="-78"/>
              </a:rPr>
              <a:t>نغول</a:t>
            </a:r>
            <a:r>
              <a:rPr lang="fa-IR" sz="2400" dirty="0" smtClean="0">
                <a:cs typeface="Aban Bold" pitchFamily="2" charset="-78"/>
              </a:rPr>
              <a:t> ساده </a:t>
            </a:r>
            <a:r>
              <a:rPr lang="fa-IR" sz="2400" dirty="0" err="1" smtClean="0">
                <a:cs typeface="Aban Bold" pitchFamily="2" charset="-78"/>
              </a:rPr>
              <a:t>داراي</a:t>
            </a:r>
            <a:r>
              <a:rPr lang="fa-IR" sz="2400" dirty="0" smtClean="0">
                <a:cs typeface="Aban Bold" pitchFamily="2" charset="-78"/>
              </a:rPr>
              <a:t> قوس سه برگ تزئینی بوده و بر روی قوس مذکور کتیبه کوتاهی به خط کوفی وجود دارد. در وسط </a:t>
            </a:r>
            <a:r>
              <a:rPr lang="fa-IR" sz="2400" dirty="0" err="1" smtClean="0">
                <a:cs typeface="Aban Bold" pitchFamily="2" charset="-78"/>
              </a:rPr>
              <a:t>سرستونها</a:t>
            </a:r>
            <a:r>
              <a:rPr lang="fa-IR" sz="2400" dirty="0" smtClean="0">
                <a:cs typeface="Aban Bold" pitchFamily="2" charset="-78"/>
              </a:rPr>
              <a:t> دو حاشیه افقی و موازی وجود دارد، به صورتی که حاشیه بالایی شامل نقوش برجسته نسبتاً درشتی می‌باشد و در حاشیه پایین که پهن‌تر است با خط ثلث، نام سازنده و تاریخ محراب نوشته شده است. عمل </a:t>
            </a:r>
            <a:r>
              <a:rPr lang="fa-IR" sz="2400" dirty="0" err="1" smtClean="0">
                <a:cs typeface="Aban Bold" pitchFamily="2" charset="-78"/>
              </a:rPr>
              <a:t>عبدالمومن</a:t>
            </a:r>
            <a:r>
              <a:rPr lang="fa-IR" sz="2400" dirty="0" smtClean="0">
                <a:cs typeface="Aban Bold" pitchFamily="2" charset="-78"/>
              </a:rPr>
              <a:t> </a:t>
            </a:r>
            <a:r>
              <a:rPr lang="fa-IR" sz="2400" dirty="0" err="1" smtClean="0">
                <a:cs typeface="Aban Bold" pitchFamily="2" charset="-78"/>
              </a:rPr>
              <a:t>شرفشاه</a:t>
            </a:r>
            <a:r>
              <a:rPr lang="fa-IR" sz="2400" dirty="0" smtClean="0">
                <a:cs typeface="Aban Bold" pitchFamily="2" charset="-78"/>
              </a:rPr>
              <a:t> </a:t>
            </a:r>
            <a:r>
              <a:rPr lang="fa-IR" sz="2400" dirty="0" err="1" smtClean="0">
                <a:cs typeface="Aban Bold" pitchFamily="2" charset="-78"/>
              </a:rPr>
              <a:t>النقاش</a:t>
            </a:r>
            <a:r>
              <a:rPr lang="fa-IR" sz="2400" dirty="0" smtClean="0">
                <a:cs typeface="Aban Bold" pitchFamily="2" charset="-78"/>
              </a:rPr>
              <a:t> </a:t>
            </a:r>
            <a:r>
              <a:rPr lang="fa-IR" sz="2400" dirty="0" err="1" smtClean="0">
                <a:cs typeface="Aban Bold" pitchFamily="2" charset="-78"/>
              </a:rPr>
              <a:t>التبریزی</a:t>
            </a:r>
            <a:r>
              <a:rPr lang="fa-IR" sz="2400" dirty="0" smtClean="0">
                <a:cs typeface="Aban Bold" pitchFamily="2" charset="-78"/>
              </a:rPr>
              <a:t> فی شهر ربیع </a:t>
            </a:r>
            <a:r>
              <a:rPr lang="fa-IR" sz="2400" dirty="0" err="1" smtClean="0">
                <a:cs typeface="Aban Bold" pitchFamily="2" charset="-78"/>
              </a:rPr>
              <a:t>الاخر</a:t>
            </a:r>
            <a:r>
              <a:rPr lang="fa-IR" sz="2400" dirty="0" smtClean="0">
                <a:cs typeface="Aban Bold" pitchFamily="2" charset="-78"/>
              </a:rPr>
              <a:t> سنه سته و سبعین و </a:t>
            </a:r>
            <a:r>
              <a:rPr lang="fa-IR" sz="2400" dirty="0" err="1" smtClean="0">
                <a:cs typeface="Aban Bold" pitchFamily="2" charset="-78"/>
              </a:rPr>
              <a:t>ستمائه</a:t>
            </a:r>
            <a:r>
              <a:rPr lang="fa-IR" sz="2400" dirty="0" smtClean="0">
                <a:cs typeface="Aban Bold" pitchFamily="2" charset="-78"/>
              </a:rPr>
              <a:t>.</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در قسمت مرکزی این محراب عالیترین شیوه گچکاری وجود دارد به گونه‌ای که، زمینه توری مانند و مشبک آن با گوي‌‌های نیم برجسته با مهارت خاصی به هم دوخته شده‌اند، به طوری که گویی تارهای ابریشم را به صورت گل‌های برجسته به هم بافته‌اند. در مرکز طاق نما گچبری فوق العاده‌ای وجود دارد به گونه‌ای که چندین گوی مشبک نیم برجسته در ردیف 12 </a:t>
            </a:r>
            <a:r>
              <a:rPr lang="fa-IR" sz="2400" dirty="0" err="1" smtClean="0">
                <a:cs typeface="Aban Bold" pitchFamily="2" charset="-78"/>
              </a:rPr>
              <a:t>تایی</a:t>
            </a:r>
            <a:r>
              <a:rPr lang="fa-IR" sz="2400" dirty="0" smtClean="0">
                <a:cs typeface="Aban Bold" pitchFamily="2" charset="-78"/>
              </a:rPr>
              <a:t> قرار دارد. </a:t>
            </a:r>
            <a:endParaRPr lang="en-GB" sz="2400" dirty="0">
              <a:cs typeface="Aban Bold" pitchFamily="2" charset="-78"/>
            </a:endParaRP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90600"/>
            <a:ext cx="7315200" cy="3733800"/>
          </a:xfrm>
        </p:spPr>
        <p:txBody>
          <a:bodyPr>
            <a:noAutofit/>
          </a:bodyPr>
          <a:lstStyle/>
          <a:p>
            <a:pPr algn="r" rtl="1"/>
            <a:r>
              <a:rPr lang="fa-IR" sz="2800" dirty="0" smtClean="0">
                <a:cs typeface="Aban Bold" pitchFamily="2" charset="-78"/>
              </a:rPr>
              <a:t>فرم گوی‌ها به گونه‌ای است که تشکیل دو دایره متداخل و هم مرکز را می‌‌‌‌دهد. فواصل آنها با نقوش اسلیمی کامل شده است و بقایای محراب قدیمی که قبلاً عنوان گردید در این بخش قابل رویت است. </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در بالای این قوس یک حاشیه افقی وجود دارد که در وسط آن ستاره هشت پری به وجود آورده‌اند. (این ستاره هشت پر، فرم کاشی‌های دوره‌ ایلخانی را تداعی می‌کند.)</a:t>
            </a: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در بخش میانی آن سوره قد افلح المومنون تا آخر آیه 13 نوشته شده، در آخرین قسمت (بالای محراب) حاشیه عریض بسیار زیبایی با گل و بوته و نقوش در شت‌تر از بقیه قسمتها وجود دارد. </a:t>
            </a:r>
            <a:endParaRPr lang="en-GB" sz="2800" dirty="0">
              <a:cs typeface="Aban Bold" pitchFamily="2" charset="-78"/>
            </a:endParaRP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2400" y="6052540"/>
            <a:ext cx="4724400" cy="584775"/>
          </a:xfrm>
          <a:prstGeom prst="rect">
            <a:avLst/>
          </a:prstGeom>
        </p:spPr>
        <p:txBody>
          <a:bodyPr wrap="square">
            <a:spAutoFit/>
          </a:bodyPr>
          <a:lstStyle/>
          <a:p>
            <a:r>
              <a:rPr lang="fa-IR" sz="3200" dirty="0" smtClean="0">
                <a:ln>
                  <a:solidFill>
                    <a:schemeClr val="accent2"/>
                  </a:solidFill>
                </a:ln>
                <a:solidFill>
                  <a:schemeClr val="accent2"/>
                </a:solidFill>
                <a:cs typeface="Aban Bold" pitchFamily="2" charset="-78"/>
              </a:rPr>
              <a:t>تصویر محراب</a:t>
            </a:r>
            <a:endParaRPr lang="en-US" sz="3200" dirty="0">
              <a:ln>
                <a:solidFill>
                  <a:schemeClr val="accent2"/>
                </a:solidFill>
              </a:ln>
              <a:solidFill>
                <a:schemeClr val="accent2"/>
              </a:solidFill>
            </a:endParaRPr>
          </a:p>
        </p:txBody>
      </p:sp>
      <p:pic>
        <p:nvPicPr>
          <p:cNvPr id="5" name="Picture 2" descr="D:\مسجد جامع ارومیه\محراب مسجد جامع ارومیه 2.jpg"/>
          <p:cNvPicPr>
            <a:picLocks noGrp="1" noChangeAspect="1" noChangeArrowheads="1"/>
          </p:cNvPicPr>
          <p:nvPr>
            <p:ph idx="1"/>
          </p:nvPr>
        </p:nvPicPr>
        <p:blipFill>
          <a:blip r:embed="rId2"/>
          <a:srcRect/>
          <a:stretch>
            <a:fillRect/>
          </a:stretch>
        </p:blipFill>
        <p:spPr bwMode="auto">
          <a:xfrm>
            <a:off x="1143000" y="381000"/>
            <a:ext cx="7239000" cy="5671540"/>
          </a:xfrm>
          <a:prstGeom prst="rect">
            <a:avLst/>
          </a:prstGeom>
          <a:noFill/>
        </p:spPr>
      </p:pic>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654" y="457200"/>
            <a:ext cx="7772400" cy="2514600"/>
          </a:xfrm>
        </p:spPr>
        <p:txBody>
          <a:bodyPr>
            <a:normAutofit fontScale="90000"/>
          </a:bodyPr>
          <a:lstStyle/>
          <a:p>
            <a:pPr algn="r" rtl="1"/>
            <a:r>
              <a:rPr lang="fa-IR" b="1" dirty="0" smtClean="0">
                <a:ln>
                  <a:solidFill>
                    <a:schemeClr val="accent2"/>
                  </a:solidFill>
                </a:ln>
                <a:solidFill>
                  <a:schemeClr val="accent2"/>
                </a:solidFill>
                <a:cs typeface="Aban Bold" pitchFamily="2" charset="-78"/>
              </a:rPr>
              <a:t>کتیبه‌های محراب</a:t>
            </a:r>
            <a:br>
              <a:rPr lang="fa-IR" b="1" dirty="0" smtClean="0">
                <a:ln>
                  <a:solidFill>
                    <a:schemeClr val="accent2"/>
                  </a:solidFill>
                </a:ln>
                <a:solidFill>
                  <a:schemeClr val="accent2"/>
                </a:solidFill>
                <a:cs typeface="Aban Bold" pitchFamily="2" charset="-78"/>
              </a:rPr>
            </a:br>
            <a:r>
              <a:rPr lang="en-GB" sz="2400" dirty="0" smtClean="0">
                <a:cs typeface="Aban Bold" pitchFamily="2" charset="-78"/>
              </a:rPr>
              <a:t/>
            </a:r>
            <a:br>
              <a:rPr lang="en-GB" sz="2400" dirty="0" smtClean="0">
                <a:cs typeface="Aban Bold" pitchFamily="2" charset="-78"/>
              </a:rPr>
            </a:br>
            <a:r>
              <a:rPr lang="fa-IR" sz="3100" dirty="0" smtClean="0">
                <a:cs typeface="Aban Bold" pitchFamily="2" charset="-78"/>
              </a:rPr>
              <a:t>خطوط استفاده شده در این کتیبه، کوفی و ثلث است و متن آنها برگرفته از آیات قرآنی و احادیث پیامبر و همچنین نام سازنده محراب است. در حاشیه بیرونی محراب، آیه 255 و قسمتی از </a:t>
            </a:r>
            <a:r>
              <a:rPr lang="fa-IR" sz="3100" dirty="0" err="1" smtClean="0">
                <a:cs typeface="Aban Bold" pitchFamily="2" charset="-78"/>
              </a:rPr>
              <a:t>آيه</a:t>
            </a:r>
            <a:r>
              <a:rPr lang="fa-IR" sz="3100" dirty="0" smtClean="0">
                <a:cs typeface="Aban Bold" pitchFamily="2" charset="-78"/>
              </a:rPr>
              <a:t> 256 سوره بقره به خط کوفی گچبری شده است. </a:t>
            </a:r>
            <a:r>
              <a:rPr lang="en-GB" sz="2400" dirty="0" smtClean="0">
                <a:cs typeface="Aban Bold" pitchFamily="2" charset="-78"/>
              </a:rPr>
              <a:t/>
            </a:r>
            <a:br>
              <a:rPr lang="en-GB" sz="2400" dirty="0" smtClean="0">
                <a:cs typeface="Aban Bold" pitchFamily="2" charset="-78"/>
              </a:rPr>
            </a:br>
            <a:endParaRPr lang="en-GB" sz="2400" dirty="0">
              <a:cs typeface="Aban Bold" pitchFamily="2" charset="-78"/>
            </a:endParaRP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4423" y="381000"/>
            <a:ext cx="8610600" cy="2819400"/>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rtl="1"/>
            <a:r>
              <a:rPr lang="fa-IR" sz="4800" dirty="0" smtClean="0">
                <a:ln>
                  <a:solidFill>
                    <a:schemeClr val="accent2"/>
                  </a:solidFill>
                </a:ln>
                <a:solidFill>
                  <a:schemeClr val="accent2"/>
                </a:solidFill>
                <a:cs typeface="Aban Bold" pitchFamily="2" charset="-78"/>
              </a:rPr>
              <a:t>چهلستون قدیمی مسجد</a:t>
            </a:r>
          </a:p>
          <a:p>
            <a:pPr algn="r" rtl="1"/>
            <a:r>
              <a:rPr lang="fa-IR" sz="4100" dirty="0" smtClean="0">
                <a:cs typeface="Aban Bold" pitchFamily="2" charset="-78"/>
              </a:rPr>
              <a:t>با توجه به پلان مجموعه در ضلع جنوبی صحن در کنار گنبدخانه، چهلستون قدیمی با ستونهای  سنگی قطور وجود دارد که طاق آن آجری است و با دو سر در ورودی به شبستان ارتباط پیدا می کند. که یکی از سردرها دارای مقرنس کاری و تزئینات کاشی هفت رنگ با گچبری است. در جلوی این چهلستون یک ردیف حجره کم عمق (9 باب) که تا سال 53 نیز دارای درب و پنجره بودند وجود داشته ولی در وضع موجود (7 باب) حجره باقی مانده و 2 تای آن تخریب شده است</a:t>
            </a:r>
            <a:r>
              <a:rPr lang="en-GB" sz="4100" dirty="0" smtClean="0">
                <a:cs typeface="Aban Bold" pitchFamily="2" charset="-78"/>
              </a:rPr>
              <a:t> </a:t>
            </a:r>
            <a:r>
              <a:rPr lang="fa-IR" sz="2700" dirty="0" smtClean="0">
                <a:cs typeface="Aban Bold" pitchFamily="2" charset="-78"/>
              </a:rPr>
              <a:t/>
            </a:r>
            <a:br>
              <a:rPr lang="fa-IR" sz="2700" dirty="0" smtClean="0">
                <a:cs typeface="Aban Bold" pitchFamily="2" charset="-78"/>
              </a:rPr>
            </a:br>
            <a:endParaRPr lang="en-GB" sz="2700" dirty="0">
              <a:cs typeface="Aban Bold" pitchFamily="2" charset="-78"/>
            </a:endParaRPr>
          </a:p>
        </p:txBody>
      </p:sp>
      <p:pic>
        <p:nvPicPr>
          <p:cNvPr id="5" name="Picture 3" descr="D:\مسجد جامع ارومیه\36.jpg"/>
          <p:cNvPicPr>
            <a:picLocks noChangeAspect="1" noChangeArrowheads="1"/>
          </p:cNvPicPr>
          <p:nvPr/>
        </p:nvPicPr>
        <p:blipFill>
          <a:blip r:embed="rId2"/>
          <a:srcRect/>
          <a:stretch>
            <a:fillRect/>
          </a:stretch>
        </p:blipFill>
        <p:spPr bwMode="auto">
          <a:xfrm>
            <a:off x="2209800" y="2819400"/>
            <a:ext cx="5562600" cy="3904080"/>
          </a:xfrm>
          <a:prstGeom prst="rect">
            <a:avLst/>
          </a:prstGeom>
          <a:noFill/>
        </p:spPr>
      </p:pic>
    </p:spTree>
    <p:extLst>
      <p:ext uri="{BB962C8B-B14F-4D97-AF65-F5344CB8AC3E}">
        <p14:creationId xmlns:p14="http://schemas.microsoft.com/office/powerpoint/2010/main" val="1761795709"/>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90600"/>
            <a:ext cx="8915400" cy="5262979"/>
          </a:xfrm>
          <a:prstGeom prst="rect">
            <a:avLst/>
          </a:prstGeom>
        </p:spPr>
        <p:txBody>
          <a:bodyPr wrap="square">
            <a:spAutoFit/>
          </a:bodyPr>
          <a:lstStyle/>
          <a:p>
            <a:pPr algn="r"/>
            <a:r>
              <a:rPr lang="fa-IR" sz="2100" b="1" dirty="0" smtClean="0"/>
              <a:t>اُرومیّه یکی از </a:t>
            </a:r>
            <a:r>
              <a:rPr lang="fa-IR" sz="2100" b="1" dirty="0" smtClean="0">
                <a:hlinkClick r:id="rId2" tooltip="فهرست کلان‌شهرهای ایران"/>
              </a:rPr>
              <a:t>کلان‌شهرهای ایران</a:t>
            </a:r>
            <a:r>
              <a:rPr lang="fa-IR" sz="2100" b="1" dirty="0" smtClean="0"/>
              <a:t>، مرکز </a:t>
            </a:r>
            <a:r>
              <a:rPr lang="fa-IR" sz="2100" b="1" dirty="0" smtClean="0">
                <a:hlinkClick r:id="rId3" tooltip="استان آذربایجان غربی"/>
              </a:rPr>
              <a:t>استان آذربایجان غربی</a:t>
            </a:r>
            <a:r>
              <a:rPr lang="fa-IR" sz="2100" b="1" dirty="0" smtClean="0"/>
              <a:t> و </a:t>
            </a:r>
            <a:r>
              <a:rPr lang="fa-IR" sz="2100" b="1" dirty="0" smtClean="0">
                <a:hlinkClick r:id="rId4" tooltip="شهرستان ارومیه"/>
              </a:rPr>
              <a:t>شهرستان ارومیه</a:t>
            </a:r>
            <a:r>
              <a:rPr lang="fa-IR" sz="2100" b="1" dirty="0" smtClean="0"/>
              <a:t> در شمال غربی </a:t>
            </a:r>
            <a:r>
              <a:rPr lang="fa-IR" sz="2100" b="1" dirty="0" smtClean="0">
                <a:hlinkClick r:id="rId5" tooltip="ایران"/>
              </a:rPr>
              <a:t>ایران</a:t>
            </a:r>
            <a:r>
              <a:rPr lang="fa-IR" sz="2100" b="1" dirty="0" smtClean="0"/>
              <a:t> که در منطقه </a:t>
            </a:r>
            <a:r>
              <a:rPr lang="fa-IR" sz="2100" b="1" dirty="0" smtClean="0">
                <a:hlinkClick r:id="rId6" tooltip="آذربایجان"/>
              </a:rPr>
              <a:t>آذربایجان</a:t>
            </a:r>
            <a:r>
              <a:rPr lang="fa-IR" sz="2100" b="1" dirty="0" smtClean="0"/>
              <a:t> واقع شده است. این شهر طبق سرشماری سال ۱۳۹۰ با ۶۶۷٬۴۹۹ نفر جمعیت، دهمین شهر پرجمعیت ایران و دومین شهر پرجمعیت منطقهٔ شمال‌غرب ایران به‌شمار می‌آید. ارومیه با ۱۳۳۲ متر ارتفاع در غرب دریاچه ارومیه، در دامنه کوه سیر و در میان دشت ارومیه قرار گرفته است. هوای ارومیه در تابستان نسبتاً گرم ودر زمستان سرد می‌باشد.</a:t>
            </a:r>
          </a:p>
          <a:p>
            <a:pPr algn="r"/>
            <a:r>
              <a:rPr lang="fa-IR" sz="2100" b="1" dirty="0" smtClean="0"/>
              <a:t>ارومیه </a:t>
            </a:r>
            <a:r>
              <a:rPr lang="fa-IR" sz="2100" b="1" dirty="0"/>
              <a:t>با بیش از ۳ هزار </a:t>
            </a:r>
            <a:r>
              <a:rPr lang="fa-IR" sz="2100" b="1" dirty="0" smtClean="0"/>
              <a:t>سال </a:t>
            </a:r>
            <a:r>
              <a:rPr lang="fa-IR" sz="2100" b="1" dirty="0"/>
              <a:t>قدمت قدیمی‌ترین شهر در منطقهٔ شمال‌غرب ایران </a:t>
            </a:r>
            <a:r>
              <a:rPr lang="fa-IR" sz="2100" b="1" dirty="0" smtClean="0"/>
              <a:t>به‌شمار می‌آید که هنوز پابرجا است. از این رو ارومیه به عنوان ۱۹ شهر تاریخی ایران در </a:t>
            </a:r>
            <a:r>
              <a:rPr lang="fa-IR" sz="2100" b="1" dirty="0" smtClean="0">
                <a:hlinkClick r:id="rId7" tooltip="یونسکو"/>
              </a:rPr>
              <a:t>یونسکو</a:t>
            </a:r>
            <a:r>
              <a:rPr lang="fa-IR" sz="2100" b="1" dirty="0" smtClean="0"/>
              <a:t> ثبت شده است. برخی مورخان </a:t>
            </a:r>
            <a:r>
              <a:rPr lang="fa-IR" sz="2100" b="1" dirty="0"/>
              <a:t>ارومیه را زادگاه </a:t>
            </a:r>
            <a:r>
              <a:rPr lang="fa-IR" sz="2100" b="1" dirty="0">
                <a:hlinkClick r:id="rId8" tooltip="زردشت"/>
              </a:rPr>
              <a:t>زردشت</a:t>
            </a:r>
            <a:r>
              <a:rPr lang="fa-IR" sz="2100" b="1" dirty="0"/>
              <a:t> می‌دانند. در سده‌های گذشته حوادث متعددی از قبیل اشغال توسط </a:t>
            </a:r>
            <a:r>
              <a:rPr lang="fa-IR" sz="2100" b="1" dirty="0">
                <a:hlinkClick r:id="rId9" tooltip="عثمانی‌ها"/>
              </a:rPr>
              <a:t>عثمانی‌ها</a:t>
            </a:r>
            <a:r>
              <a:rPr lang="fa-IR" sz="2100" b="1" dirty="0"/>
              <a:t> و </a:t>
            </a:r>
            <a:r>
              <a:rPr lang="fa-IR" sz="2100" b="1" dirty="0">
                <a:hlinkClick r:id="rId10" tooltip="روسیه تزاری"/>
              </a:rPr>
              <a:t>روس‌ها</a:t>
            </a:r>
            <a:r>
              <a:rPr lang="fa-IR" sz="2100" b="1" dirty="0"/>
              <a:t> را تجربه کرده است. این شهر به سبب موقعیت مناسب که در میان شاه‌راه ارتباطی </a:t>
            </a:r>
            <a:r>
              <a:rPr lang="fa-IR" sz="2100" b="1" dirty="0">
                <a:hlinkClick r:id="rId11" tooltip="قفقاز"/>
              </a:rPr>
              <a:t>قفقاز</a:t>
            </a:r>
            <a:r>
              <a:rPr lang="fa-IR" sz="2100" b="1" dirty="0"/>
              <a:t>، </a:t>
            </a:r>
            <a:r>
              <a:rPr lang="fa-IR" sz="2100" b="1" dirty="0">
                <a:hlinkClick r:id="rId12" tooltip="میان‌رودان"/>
              </a:rPr>
              <a:t>میان‌رودان</a:t>
            </a:r>
            <a:r>
              <a:rPr lang="fa-IR" sz="2100" b="1" dirty="0"/>
              <a:t> و </a:t>
            </a:r>
            <a:r>
              <a:rPr lang="fa-IR" sz="2100" b="1" dirty="0">
                <a:hlinkClick r:id="rId13" tooltip="آسیای صغیر"/>
              </a:rPr>
              <a:t>آسیای صغیر</a:t>
            </a:r>
            <a:r>
              <a:rPr lang="fa-IR" sz="2100" b="1" dirty="0"/>
              <a:t>داشته در گذشته از مراکز تجاری منطقه به شمار می‌رفته است..</a:t>
            </a:r>
          </a:p>
          <a:p>
            <a:pPr algn="r"/>
            <a:r>
              <a:rPr lang="fa-IR" sz="2100" b="1" dirty="0">
                <a:hlinkClick r:id="rId14" tooltip="لرد کرزن"/>
              </a:rPr>
              <a:t>لرد کرزن</a:t>
            </a:r>
            <a:r>
              <a:rPr lang="fa-IR" sz="2100" b="1" dirty="0"/>
              <a:t> دربارۀ شهر ارومیه می‌نویسد: «این شهر که در ارتفاع ۴۴۰۰ پا از سطح دریاست بین ۳۰۰۰۰ و ۴۰۰۰۰ نفر سکنه دارد که بیشتر آنها </a:t>
            </a:r>
            <a:r>
              <a:rPr lang="fa-IR" sz="2100" b="1" dirty="0">
                <a:hlinkClick r:id="rId15" tooltip="ایل افشار"/>
              </a:rPr>
              <a:t>طایفۀ ترک افشار</a:t>
            </a:r>
            <a:r>
              <a:rPr lang="fa-IR" sz="2100" b="1" dirty="0"/>
              <a:t> هستند، ولی مقدار زیادی هم خانواده‌های نسطوری و کلیمی و ارمنی در آنجاست.»</a:t>
            </a:r>
            <a:r>
              <a:rPr lang="fa-IR" sz="2100" b="1" baseline="30000" dirty="0">
                <a:hlinkClick r:id="rId16"/>
              </a:rPr>
              <a:t>[۸]</a:t>
            </a:r>
            <a:endParaRPr lang="fa-IR" sz="2100" b="1" dirty="0"/>
          </a:p>
          <a:p>
            <a:pPr algn="r"/>
            <a:r>
              <a:rPr lang="fa-IR" sz="2100" b="1" dirty="0"/>
              <a:t>دارالنشاط ، پاریس ایران ، شهر آب ، شهر ادیان، مذاهب و اقوام از القاب ارومیه است. ارومیه مدتی در </a:t>
            </a:r>
            <a:r>
              <a:rPr lang="fa-IR" sz="2100" b="1" dirty="0">
                <a:hlinkClick r:id="rId17" tooltip="دوره پهلوی"/>
              </a:rPr>
              <a:t>دوره پهلوی</a:t>
            </a:r>
            <a:r>
              <a:rPr lang="fa-IR" sz="2100" b="1" dirty="0"/>
              <a:t> به رضائیه تغییر نام داد.</a:t>
            </a:r>
          </a:p>
        </p:txBody>
      </p:sp>
      <p:sp>
        <p:nvSpPr>
          <p:cNvPr id="3" name="Rectangle 2"/>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29" descr="Picture 067"/>
          <p:cNvPicPr>
            <a:picLocks noChangeAspect="1" noChangeArrowheads="1"/>
          </p:cNvPicPr>
          <p:nvPr/>
        </p:nvPicPr>
        <p:blipFill>
          <a:blip r:embed="rId2" cstate="print"/>
          <a:srcRect/>
          <a:stretch>
            <a:fillRect/>
          </a:stretch>
        </p:blipFill>
        <p:spPr bwMode="auto">
          <a:xfrm>
            <a:off x="4648200" y="622479"/>
            <a:ext cx="3911573" cy="2895600"/>
          </a:xfrm>
          <a:prstGeom prst="rect">
            <a:avLst/>
          </a:prstGeom>
          <a:noFill/>
          <a:ln w="19050">
            <a:solidFill>
              <a:srgbClr val="000000"/>
            </a:solidFill>
            <a:miter lim="800000"/>
            <a:headEnd/>
            <a:tailEnd/>
          </a:ln>
        </p:spPr>
      </p:pic>
      <p:pic>
        <p:nvPicPr>
          <p:cNvPr id="5123" name="Picture 538" descr="DSC01954"/>
          <p:cNvPicPr>
            <a:picLocks noChangeAspect="1" noChangeArrowheads="1"/>
          </p:cNvPicPr>
          <p:nvPr/>
        </p:nvPicPr>
        <p:blipFill>
          <a:blip r:embed="rId3" cstate="print"/>
          <a:srcRect b="2193"/>
          <a:stretch>
            <a:fillRect/>
          </a:stretch>
        </p:blipFill>
        <p:spPr bwMode="auto">
          <a:xfrm>
            <a:off x="650081" y="609600"/>
            <a:ext cx="3576637" cy="5029200"/>
          </a:xfrm>
          <a:prstGeom prst="rect">
            <a:avLst/>
          </a:prstGeom>
          <a:noFill/>
          <a:ln w="19050">
            <a:solidFill>
              <a:srgbClr val="000000"/>
            </a:solidFill>
            <a:miter lim="800000"/>
            <a:headEnd/>
            <a:tailEnd/>
          </a:ln>
        </p:spPr>
      </p:pic>
      <p:sp>
        <p:nvSpPr>
          <p:cNvPr id="5124" name="Text Box 4"/>
          <p:cNvSpPr txBox="1">
            <a:spLocks noChangeArrowheads="1"/>
          </p:cNvSpPr>
          <p:nvPr/>
        </p:nvSpPr>
        <p:spPr bwMode="auto">
          <a:xfrm>
            <a:off x="5486400" y="4038600"/>
            <a:ext cx="24003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حجره‌هاي </a:t>
            </a:r>
            <a:r>
              <a:rPr kumimoji="0" lang="fa-IR" sz="32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جنوبي</a:t>
            </a:r>
            <a:r>
              <a:rPr kumimoji="0" lang="en-GB" sz="32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endParaRPr kumimoji="0" lang="en-US" sz="32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5125" name="Text Box 5"/>
          <p:cNvSpPr txBox="1">
            <a:spLocks noChangeArrowheads="1"/>
          </p:cNvSpPr>
          <p:nvPr/>
        </p:nvSpPr>
        <p:spPr bwMode="auto">
          <a:xfrm>
            <a:off x="914400" y="5943600"/>
            <a:ext cx="3581400" cy="342900"/>
          </a:xfrm>
          <a:prstGeom prst="rect">
            <a:avLst/>
          </a:prstGeom>
          <a:noFill/>
          <a:ln w="9525">
            <a:noFill/>
            <a:miter lim="800000"/>
            <a:headEnd/>
            <a:tailEnd/>
          </a:ln>
        </p:spPr>
        <p:txBody>
          <a:bodyPr vert="horz" wrap="square" lIns="91440" tIns="45720" rIns="3600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مقرنس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كاري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سر در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ورودي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شبستان</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438400"/>
            <a:ext cx="7772400" cy="914400"/>
          </a:xfrm>
        </p:spPr>
        <p:txBody>
          <a:bodyPr>
            <a:normAutofit fontScale="90000"/>
          </a:bodyPr>
          <a:lstStyle/>
          <a:p>
            <a:pPr algn="ctr"/>
            <a:r>
              <a:rPr lang="fa-IR" sz="9600" dirty="0" smtClean="0">
                <a:latin typeface="IranNastaliq" pitchFamily="18" charset="0"/>
                <a:cs typeface="IranNastaliq" pitchFamily="18" charset="0"/>
              </a:rPr>
              <a:t>تصاویر </a:t>
            </a:r>
            <a:endParaRPr lang="en-GB" sz="9600" dirty="0">
              <a:latin typeface="IranNastaliq" pitchFamily="18" charset="0"/>
              <a:cs typeface="IranNastaliq" pitchFamily="18" charset="0"/>
            </a:endParaRPr>
          </a:p>
        </p:txBody>
      </p:sp>
    </p:spTree>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48" descr="DSC02506"/>
          <p:cNvPicPr>
            <a:picLocks noChangeAspect="1" noChangeArrowheads="1"/>
          </p:cNvPicPr>
          <p:nvPr/>
        </p:nvPicPr>
        <p:blipFill>
          <a:blip r:embed="rId2" cstate="print"/>
          <a:srcRect b="1073"/>
          <a:stretch>
            <a:fillRect/>
          </a:stretch>
        </p:blipFill>
        <p:spPr bwMode="auto">
          <a:xfrm>
            <a:off x="609600" y="914400"/>
            <a:ext cx="3871717" cy="5105400"/>
          </a:xfrm>
          <a:prstGeom prst="rect">
            <a:avLst/>
          </a:prstGeom>
          <a:noFill/>
          <a:ln w="19050">
            <a:solidFill>
              <a:srgbClr val="000000"/>
            </a:solidFill>
            <a:miter lim="800000"/>
            <a:headEnd/>
            <a:tailEnd/>
          </a:ln>
        </p:spPr>
      </p:pic>
      <p:pic>
        <p:nvPicPr>
          <p:cNvPr id="6147" name="Picture 549" descr="Picture 143"/>
          <p:cNvPicPr>
            <a:picLocks noChangeArrowheads="1"/>
          </p:cNvPicPr>
          <p:nvPr/>
        </p:nvPicPr>
        <p:blipFill>
          <a:blip r:embed="rId3" cstate="print"/>
          <a:srcRect b="11435"/>
          <a:stretch>
            <a:fillRect/>
          </a:stretch>
        </p:blipFill>
        <p:spPr bwMode="auto">
          <a:xfrm>
            <a:off x="4648200" y="914400"/>
            <a:ext cx="3962400" cy="5105400"/>
          </a:xfrm>
          <a:prstGeom prst="rect">
            <a:avLst/>
          </a:prstGeom>
          <a:noFill/>
          <a:ln w="19050">
            <a:solidFill>
              <a:srgbClr val="000000"/>
            </a:solidFill>
            <a:miter lim="800000"/>
            <a:headEnd/>
            <a:tailEnd/>
          </a:ln>
        </p:spPr>
      </p:pic>
      <p:sp>
        <p:nvSpPr>
          <p:cNvPr id="6148" name="Text Box 4"/>
          <p:cNvSpPr txBox="1">
            <a:spLocks noChangeArrowheads="1"/>
          </p:cNvSpPr>
          <p:nvPr/>
        </p:nvSpPr>
        <p:spPr bwMode="auto">
          <a:xfrm>
            <a:off x="3276600" y="6172200"/>
            <a:ext cx="3352800" cy="3429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فضاي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داخلي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شبستان</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41" descr="DSC05336"/>
          <p:cNvPicPr>
            <a:picLocks noChangeAspect="1" noChangeArrowheads="1"/>
          </p:cNvPicPr>
          <p:nvPr/>
        </p:nvPicPr>
        <p:blipFill>
          <a:blip r:embed="rId2" cstate="print"/>
          <a:srcRect t="5075" b="21106"/>
          <a:stretch>
            <a:fillRect/>
          </a:stretch>
        </p:blipFill>
        <p:spPr bwMode="auto">
          <a:xfrm>
            <a:off x="762000" y="488474"/>
            <a:ext cx="3733800" cy="3411678"/>
          </a:xfrm>
          <a:prstGeom prst="rect">
            <a:avLst/>
          </a:prstGeom>
          <a:noFill/>
          <a:ln w="19050">
            <a:solidFill>
              <a:srgbClr val="000000"/>
            </a:solidFill>
            <a:miter lim="800000"/>
            <a:headEnd/>
            <a:tailEnd/>
          </a:ln>
        </p:spPr>
      </p:pic>
      <p:pic>
        <p:nvPicPr>
          <p:cNvPr id="7171" name="Picture 542" descr="DSC05369"/>
          <p:cNvPicPr>
            <a:picLocks noChangeAspect="1" noChangeArrowheads="1"/>
          </p:cNvPicPr>
          <p:nvPr/>
        </p:nvPicPr>
        <p:blipFill>
          <a:blip r:embed="rId3" cstate="print"/>
          <a:srcRect/>
          <a:stretch>
            <a:fillRect/>
          </a:stretch>
        </p:blipFill>
        <p:spPr bwMode="auto">
          <a:xfrm>
            <a:off x="4876800" y="506561"/>
            <a:ext cx="4114800" cy="3358174"/>
          </a:xfrm>
          <a:prstGeom prst="rect">
            <a:avLst/>
          </a:prstGeom>
          <a:noFill/>
          <a:ln w="19050">
            <a:solidFill>
              <a:srgbClr val="000000"/>
            </a:solidFill>
            <a:miter lim="800000"/>
            <a:headEnd/>
            <a:tailEnd/>
          </a:ln>
        </p:spPr>
      </p:pic>
      <p:sp>
        <p:nvSpPr>
          <p:cNvPr id="7172" name="Text Box 4"/>
          <p:cNvSpPr txBox="1">
            <a:spLocks noChangeArrowheads="1"/>
          </p:cNvSpPr>
          <p:nvPr/>
        </p:nvSpPr>
        <p:spPr bwMode="auto">
          <a:xfrm>
            <a:off x="5105400" y="4572000"/>
            <a:ext cx="3276600" cy="3429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ورودي</a:t>
            </a:r>
            <a:r>
              <a:rPr kumimoji="0" lang="fa-IR" sz="28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شبستان از </a:t>
            </a:r>
            <a:r>
              <a:rPr kumimoji="0" lang="fa-IR" sz="28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گنبدخانه</a:t>
            </a:r>
            <a:endParaRPr kumimoji="0" lang="en-US" sz="28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
        <p:nvSpPr>
          <p:cNvPr id="7173" name="Text Box 5"/>
          <p:cNvSpPr txBox="1">
            <a:spLocks noChangeArrowheads="1"/>
          </p:cNvSpPr>
          <p:nvPr/>
        </p:nvSpPr>
        <p:spPr bwMode="auto">
          <a:xfrm>
            <a:off x="1295400" y="4896655"/>
            <a:ext cx="2362200" cy="34290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a-IR" sz="3200" b="1" i="0" u="none" strike="noStrike" cap="none" normalizeH="0" baseline="0" dirty="0" err="1" smtClean="0">
                <a:ln>
                  <a:solidFill>
                    <a:schemeClr val="accent2"/>
                  </a:solidFill>
                </a:ln>
                <a:solidFill>
                  <a:schemeClr val="accent2"/>
                </a:solidFill>
                <a:effectLst/>
                <a:latin typeface="Calibri" pitchFamily="34" charset="0"/>
                <a:ea typeface="Arial" pitchFamily="34" charset="0"/>
                <a:cs typeface="B Lotus" pitchFamily="2" charset="-78"/>
              </a:rPr>
              <a:t>بازشوي</a:t>
            </a:r>
            <a:r>
              <a:rPr kumimoji="0" lang="fa-IR" sz="3200" b="1" i="0" u="none" strike="noStrike" cap="none" normalizeH="0" baseline="0" dirty="0" smtClean="0">
                <a:ln>
                  <a:solidFill>
                    <a:schemeClr val="accent2"/>
                  </a:solidFill>
                </a:ln>
                <a:solidFill>
                  <a:schemeClr val="accent2"/>
                </a:solidFill>
                <a:effectLst/>
                <a:latin typeface="Calibri" pitchFamily="34" charset="0"/>
                <a:ea typeface="Arial" pitchFamily="34" charset="0"/>
                <a:cs typeface="B Lotus" pitchFamily="2" charset="-78"/>
              </a:rPr>
              <a:t> شبستان</a:t>
            </a:r>
            <a:endParaRPr kumimoji="0" lang="en-US" sz="3200" b="1" i="0" u="none" strike="noStrike" cap="none" normalizeH="0" baseline="0" dirty="0" smtClean="0">
              <a:ln>
                <a:solidFill>
                  <a:schemeClr val="accent2"/>
                </a:solidFill>
              </a:ln>
              <a:solidFill>
                <a:schemeClr val="accent2"/>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772400" cy="914400"/>
          </a:xfrm>
        </p:spPr>
        <p:txBody>
          <a:bodyPr>
            <a:normAutofit fontScale="90000"/>
          </a:bodyPr>
          <a:lstStyle/>
          <a:p>
            <a:pPr algn="ctr"/>
            <a:r>
              <a:rPr lang="fa-IR" sz="9600" dirty="0" smtClean="0">
                <a:latin typeface="IranNastaliq" pitchFamily="18" charset="0"/>
                <a:cs typeface="IranNastaliq" pitchFamily="18" charset="0"/>
              </a:rPr>
              <a:t>منابع</a:t>
            </a:r>
            <a:endParaRPr lang="en-GB" sz="9600" dirty="0">
              <a:latin typeface="IranNastaliq" pitchFamily="18" charset="0"/>
              <a:cs typeface="IranNastaliq" pitchFamily="18" charset="0"/>
            </a:endParaRPr>
          </a:p>
        </p:txBody>
      </p:sp>
      <p:sp>
        <p:nvSpPr>
          <p:cNvPr id="3" name="Content Placeholder 2"/>
          <p:cNvSpPr>
            <a:spLocks noGrp="1"/>
          </p:cNvSpPr>
          <p:nvPr>
            <p:ph idx="1"/>
          </p:nvPr>
        </p:nvSpPr>
        <p:spPr>
          <a:xfrm>
            <a:off x="304800" y="1783560"/>
            <a:ext cx="8610600" cy="4572000"/>
          </a:xfrm>
        </p:spPr>
        <p:txBody>
          <a:bodyPr>
            <a:normAutofit fontScale="92500" lnSpcReduction="10000"/>
          </a:bodyPr>
          <a:lstStyle/>
          <a:p>
            <a:pPr algn="r" rtl="1">
              <a:buNone/>
            </a:pPr>
            <a:r>
              <a:rPr lang="ar-SA" sz="2400" dirty="0" smtClean="0">
                <a:cs typeface="Aban Bold" pitchFamily="2" charset="-78"/>
              </a:rPr>
              <a:t>انزلي حسن، ارومیه در گذر زمان، سال 1384، </a:t>
            </a:r>
            <a:endParaRPr lang="en-GB" sz="2400" dirty="0" smtClean="0">
              <a:cs typeface="Aban Bold" pitchFamily="2" charset="-78"/>
            </a:endParaRPr>
          </a:p>
          <a:p>
            <a:pPr algn="r" rtl="1">
              <a:buNone/>
            </a:pPr>
            <a:r>
              <a:rPr lang="fa-IR" sz="2400" dirty="0" smtClean="0">
                <a:cs typeface="Aban Bold" pitchFamily="2" charset="-78"/>
              </a:rPr>
              <a:t>فرهنگ </a:t>
            </a:r>
            <a:r>
              <a:rPr lang="fa-IR" sz="2400" dirty="0" err="1" smtClean="0">
                <a:cs typeface="Aban Bold" pitchFamily="2" charset="-78"/>
              </a:rPr>
              <a:t>جغرافيايي</a:t>
            </a:r>
            <a:r>
              <a:rPr lang="fa-IR" sz="2400" dirty="0" smtClean="0">
                <a:cs typeface="Aban Bold" pitchFamily="2" charset="-78"/>
              </a:rPr>
              <a:t> استان </a:t>
            </a:r>
            <a:r>
              <a:rPr lang="fa-IR" sz="2400" dirty="0" err="1" smtClean="0">
                <a:cs typeface="Aban Bold" pitchFamily="2" charset="-78"/>
              </a:rPr>
              <a:t>آذربايجان</a:t>
            </a:r>
            <a:r>
              <a:rPr lang="fa-IR" sz="2400" dirty="0" smtClean="0">
                <a:cs typeface="Aban Bold" pitchFamily="2" charset="-78"/>
              </a:rPr>
              <a:t> </a:t>
            </a:r>
            <a:r>
              <a:rPr lang="fa-IR" sz="2400" dirty="0" err="1" smtClean="0">
                <a:cs typeface="Aban Bold" pitchFamily="2" charset="-78"/>
              </a:rPr>
              <a:t>غربي</a:t>
            </a:r>
            <a:r>
              <a:rPr lang="fa-IR" sz="2400" dirty="0" smtClean="0">
                <a:cs typeface="Aban Bold" pitchFamily="2" charset="-78"/>
              </a:rPr>
              <a:t>، سازمان مدیریت و برنامه ریزی ، </a:t>
            </a:r>
            <a:endParaRPr lang="en-GB" sz="2400" dirty="0" smtClean="0">
              <a:cs typeface="Aban Bold" pitchFamily="2" charset="-78"/>
            </a:endParaRPr>
          </a:p>
          <a:p>
            <a:pPr algn="r" rtl="1">
              <a:buNone/>
            </a:pPr>
            <a:r>
              <a:rPr lang="fa-IR" sz="2400" dirty="0" smtClean="0">
                <a:cs typeface="Aban Bold" pitchFamily="2" charset="-78"/>
              </a:rPr>
              <a:t>آرشیو میراث فرهنگی و گردشگری ارومیه</a:t>
            </a:r>
          </a:p>
          <a:p>
            <a:pPr algn="r" rtl="1">
              <a:buNone/>
            </a:pPr>
            <a:r>
              <a:rPr lang="fa-IR" sz="2400" dirty="0" err="1" smtClean="0">
                <a:cs typeface="Aban Bold" pitchFamily="2" charset="-78"/>
              </a:rPr>
              <a:t>هیلن</a:t>
            </a:r>
            <a:r>
              <a:rPr lang="fa-IR" sz="2400" dirty="0" smtClean="0">
                <a:cs typeface="Aban Bold" pitchFamily="2" charset="-78"/>
              </a:rPr>
              <a:t> براند،رابرت ، معماری اسلامی ، ایرج </a:t>
            </a:r>
            <a:r>
              <a:rPr lang="fa-IR" sz="2400" dirty="0" err="1" smtClean="0">
                <a:cs typeface="Aban Bold" pitchFamily="2" charset="-78"/>
              </a:rPr>
              <a:t>اعتصام</a:t>
            </a:r>
            <a:r>
              <a:rPr lang="fa-IR" sz="2400" dirty="0" smtClean="0">
                <a:cs typeface="Aban Bold" pitchFamily="2" charset="-78"/>
              </a:rPr>
              <a:t> 1379</a:t>
            </a:r>
          </a:p>
          <a:p>
            <a:pPr algn="r" rtl="1">
              <a:buNone/>
            </a:pPr>
            <a:r>
              <a:rPr lang="fa-IR" sz="2400" dirty="0" smtClean="0">
                <a:cs typeface="Aban Bold" pitchFamily="2" charset="-78"/>
              </a:rPr>
              <a:t>کیانی،محمد یوسف ، تاریخ هنر معماران ایران در دوره اسلامی 1374</a:t>
            </a:r>
          </a:p>
          <a:p>
            <a:pPr algn="r" rtl="1">
              <a:buNone/>
            </a:pPr>
            <a:r>
              <a:rPr lang="fa-IR" sz="2400" dirty="0" err="1" smtClean="0">
                <a:cs typeface="Aban Bold" pitchFamily="2" charset="-78"/>
              </a:rPr>
              <a:t>کاویانپور</a:t>
            </a:r>
            <a:r>
              <a:rPr lang="fa-IR" sz="2400" dirty="0" smtClean="0">
                <a:cs typeface="Aban Bold" pitchFamily="2" charset="-78"/>
              </a:rPr>
              <a:t>، احمد،تاریخ ارومیه 1378</a:t>
            </a:r>
          </a:p>
          <a:p>
            <a:pPr algn="r" rtl="1">
              <a:buNone/>
            </a:pPr>
            <a:r>
              <a:rPr lang="fa-IR" sz="2400" dirty="0" err="1" smtClean="0">
                <a:cs typeface="Aban Bold" pitchFamily="2" charset="-78"/>
              </a:rPr>
              <a:t>مشکور</a:t>
            </a:r>
            <a:r>
              <a:rPr lang="fa-IR" sz="2400" dirty="0" smtClean="0">
                <a:cs typeface="Aban Bold" pitchFamily="2" charset="-78"/>
              </a:rPr>
              <a:t> ، محمد جواد ، نظری به تاریخ آذربایجان 1375</a:t>
            </a:r>
          </a:p>
          <a:p>
            <a:pPr algn="r" rtl="1">
              <a:buNone/>
            </a:pPr>
            <a:r>
              <a:rPr lang="fa-IR" sz="2400" dirty="0" smtClean="0">
                <a:cs typeface="Aban Bold" pitchFamily="2" charset="-78"/>
              </a:rPr>
              <a:t>آرتور پوپ ، معماری ایران ، مترجم : غلامحسین صدری افشار ، نشر اختران ، چاپ اول 1382،چاپ چهارم 1384</a:t>
            </a:r>
          </a:p>
          <a:p>
            <a:pPr algn="r">
              <a:buNone/>
            </a:pPr>
            <a:endParaRPr lang="en-GB" sz="2400" dirty="0">
              <a:cs typeface="Aban Bold" pitchFamily="2" charset="-78"/>
            </a:endParaRPr>
          </a:p>
        </p:txBody>
      </p:sp>
      <p:sp>
        <p:nvSpPr>
          <p:cNvPr id="4" name="Rectangle 3"/>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81400"/>
            <a:ext cx="8458200" cy="3124200"/>
          </a:xfrm>
          <a:ln>
            <a:solidFill>
              <a:schemeClr val="tx2"/>
            </a:solidFill>
          </a:ln>
        </p:spPr>
        <p:txBody>
          <a:bodyPr/>
          <a:lstStyle/>
          <a:p>
            <a:pPr algn="r" rtl="1"/>
            <a:r>
              <a:rPr lang="fa-IR" sz="3200" cap="none" dirty="0" smtClean="0">
                <a:ln w="0">
                  <a:solidFill>
                    <a:srgbClr val="FF0000"/>
                  </a:solidFill>
                </a:ln>
                <a:solidFill>
                  <a:srgbClr val="FF0000"/>
                </a:solidFill>
                <a:cs typeface="Aban Bold" pitchFamily="2" charset="-78"/>
              </a:rPr>
              <a:t>وجه تسميه اروميه</a:t>
            </a:r>
            <a:br>
              <a:rPr lang="fa-IR" sz="3200" cap="none" dirty="0" smtClean="0">
                <a:ln w="0">
                  <a:solidFill>
                    <a:srgbClr val="FF0000"/>
                  </a:solidFill>
                </a:ln>
                <a:solidFill>
                  <a:srgbClr val="FF0000"/>
                </a:solidFill>
                <a:cs typeface="Aban Bold" pitchFamily="2" charset="-78"/>
              </a:rPr>
            </a:br>
            <a:r>
              <a:rPr lang="en-GB" sz="2800" dirty="0" smtClean="0">
                <a:cs typeface="Aban Bold" pitchFamily="2" charset="-78"/>
              </a:rPr>
              <a:t/>
            </a:r>
            <a:br>
              <a:rPr lang="en-GB" sz="2800" dirty="0" smtClean="0">
                <a:cs typeface="Aban Bold" pitchFamily="2" charset="-78"/>
              </a:rPr>
            </a:br>
            <a:r>
              <a:rPr lang="fa-IR" sz="2800" dirty="0" smtClean="0">
                <a:cs typeface="Aban Bold" pitchFamily="2" charset="-78"/>
              </a:rPr>
              <a:t> بزرگان در </a:t>
            </a:r>
            <a:r>
              <a:rPr lang="fa-IR" sz="2800" dirty="0" err="1" smtClean="0">
                <a:cs typeface="Aban Bold" pitchFamily="2" charset="-78"/>
              </a:rPr>
              <a:t>كتابهاي</a:t>
            </a:r>
            <a:r>
              <a:rPr lang="fa-IR" sz="2800" dirty="0" smtClean="0">
                <a:cs typeface="Aban Bold" pitchFamily="2" charset="-78"/>
              </a:rPr>
              <a:t> </a:t>
            </a:r>
            <a:r>
              <a:rPr lang="fa-IR" sz="2800" dirty="0" err="1" smtClean="0">
                <a:cs typeface="Aban Bold" pitchFamily="2" charset="-78"/>
              </a:rPr>
              <a:t>تاريخي</a:t>
            </a:r>
            <a:r>
              <a:rPr lang="fa-IR" sz="2800" dirty="0" smtClean="0">
                <a:cs typeface="Aban Bold" pitchFamily="2" charset="-78"/>
              </a:rPr>
              <a:t>، </a:t>
            </a:r>
            <a:r>
              <a:rPr lang="fa-IR" sz="2800" dirty="0" err="1" smtClean="0">
                <a:cs typeface="Aban Bold" pitchFamily="2" charset="-78"/>
              </a:rPr>
              <a:t>اروميه</a:t>
            </a:r>
            <a:r>
              <a:rPr lang="fa-IR" sz="2800" dirty="0" smtClean="0">
                <a:cs typeface="Aban Bold" pitchFamily="2" charset="-78"/>
              </a:rPr>
              <a:t> را با </a:t>
            </a:r>
            <a:r>
              <a:rPr lang="fa-IR" sz="2800" dirty="0" err="1" smtClean="0">
                <a:cs typeface="Aban Bold" pitchFamily="2" charset="-78"/>
              </a:rPr>
              <a:t>نامهاي</a:t>
            </a:r>
            <a:r>
              <a:rPr lang="fa-IR" sz="2800" dirty="0" smtClean="0">
                <a:cs typeface="Aban Bold" pitchFamily="2" charset="-78"/>
              </a:rPr>
              <a:t> </a:t>
            </a:r>
            <a:r>
              <a:rPr lang="fa-IR" sz="2800" dirty="0" err="1" smtClean="0">
                <a:cs typeface="Aban Bold" pitchFamily="2" charset="-78"/>
              </a:rPr>
              <a:t>مختلفي</a:t>
            </a:r>
            <a:r>
              <a:rPr lang="fa-IR" sz="2800" dirty="0" smtClean="0">
                <a:cs typeface="Aban Bold" pitchFamily="2" charset="-78"/>
              </a:rPr>
              <a:t> </a:t>
            </a:r>
            <a:r>
              <a:rPr lang="fa-IR" sz="2800" dirty="0" err="1" smtClean="0">
                <a:cs typeface="Aban Bold" pitchFamily="2" charset="-78"/>
              </a:rPr>
              <a:t>ذكر</a:t>
            </a:r>
            <a:r>
              <a:rPr lang="fa-IR" sz="2800" dirty="0" smtClean="0">
                <a:cs typeface="Aban Bold" pitchFamily="2" charset="-78"/>
              </a:rPr>
              <a:t> كرده‌اند. نام </a:t>
            </a:r>
            <a:r>
              <a:rPr lang="fa-IR" sz="2800" dirty="0" err="1" smtClean="0">
                <a:cs typeface="Aban Bold" pitchFamily="2" charset="-78"/>
              </a:rPr>
              <a:t>باستاني</a:t>
            </a:r>
            <a:r>
              <a:rPr lang="fa-IR" sz="2800" dirty="0" smtClean="0">
                <a:cs typeface="Aban Bold" pitchFamily="2" charset="-78"/>
              </a:rPr>
              <a:t> آن </a:t>
            </a:r>
            <a:r>
              <a:rPr lang="fa-IR" sz="2800" dirty="0" err="1" smtClean="0">
                <a:cs typeface="Aban Bold" pitchFamily="2" charset="-78"/>
              </a:rPr>
              <a:t>چيچست</a:t>
            </a:r>
            <a:r>
              <a:rPr lang="fa-IR" sz="2800" dirty="0" smtClean="0">
                <a:cs typeface="Aban Bold" pitchFamily="2" charset="-78"/>
              </a:rPr>
              <a:t> </a:t>
            </a:r>
            <a:r>
              <a:rPr lang="fa-IR" sz="2800" dirty="0" err="1" smtClean="0">
                <a:cs typeface="Aban Bold" pitchFamily="2" charset="-78"/>
              </a:rPr>
              <a:t>كه</a:t>
            </a:r>
            <a:r>
              <a:rPr lang="fa-IR" sz="2800" dirty="0" smtClean="0">
                <a:cs typeface="Aban Bold" pitchFamily="2" charset="-78"/>
              </a:rPr>
              <a:t> از نام </a:t>
            </a:r>
            <a:r>
              <a:rPr lang="fa-IR" sz="2800" dirty="0" err="1" smtClean="0">
                <a:cs typeface="Aban Bold" pitchFamily="2" charset="-78"/>
              </a:rPr>
              <a:t>چيچكلي</a:t>
            </a:r>
            <a:r>
              <a:rPr lang="fa-IR" sz="2800" dirty="0" smtClean="0">
                <a:cs typeface="Aban Bold" pitchFamily="2" charset="-78"/>
              </a:rPr>
              <a:t> (</a:t>
            </a:r>
            <a:r>
              <a:rPr lang="en-US" sz="2800" dirty="0" err="1" smtClean="0">
                <a:cs typeface="Aban Bold" pitchFamily="2" charset="-78"/>
              </a:rPr>
              <a:t>chichakly</a:t>
            </a:r>
            <a:r>
              <a:rPr lang="fa-IR" sz="2800" dirty="0" smtClean="0">
                <a:cs typeface="Aban Bold" pitchFamily="2" charset="-78"/>
              </a:rPr>
              <a:t>) به </a:t>
            </a:r>
            <a:r>
              <a:rPr lang="fa-IR" sz="2800" dirty="0" err="1" smtClean="0">
                <a:cs typeface="Aban Bold" pitchFamily="2" charset="-78"/>
              </a:rPr>
              <a:t>معني</a:t>
            </a:r>
            <a:r>
              <a:rPr lang="fa-IR" sz="2800" dirty="0" smtClean="0">
                <a:cs typeface="Aban Bold" pitchFamily="2" charset="-78"/>
              </a:rPr>
              <a:t> گلستان است. </a:t>
            </a:r>
            <a:r>
              <a:rPr lang="fa-IR" sz="2800" dirty="0" err="1" smtClean="0">
                <a:cs typeface="Aban Bold" pitchFamily="2" charset="-78"/>
              </a:rPr>
              <a:t>سريانيان</a:t>
            </a:r>
            <a:r>
              <a:rPr lang="fa-IR" sz="2800" dirty="0" smtClean="0">
                <a:cs typeface="Aban Bold" pitchFamily="2" charset="-78"/>
              </a:rPr>
              <a:t> از آن «</a:t>
            </a:r>
            <a:r>
              <a:rPr lang="fa-IR" sz="2800" dirty="0" err="1" smtClean="0">
                <a:cs typeface="Aban Bold" pitchFamily="2" charset="-78"/>
              </a:rPr>
              <a:t>اورميا</a:t>
            </a:r>
            <a:r>
              <a:rPr lang="fa-IR" sz="2800" dirty="0" smtClean="0">
                <a:cs typeface="Aban Bold" pitchFamily="2" charset="-78"/>
              </a:rPr>
              <a:t>» ارمني‌ها «</a:t>
            </a:r>
            <a:r>
              <a:rPr lang="fa-IR" sz="2800" dirty="0" err="1" smtClean="0">
                <a:cs typeface="Aban Bold" pitchFamily="2" charset="-78"/>
              </a:rPr>
              <a:t>اورمي</a:t>
            </a:r>
            <a:r>
              <a:rPr lang="fa-IR" sz="2800" dirty="0" smtClean="0">
                <a:cs typeface="Aban Bold" pitchFamily="2" charset="-78"/>
              </a:rPr>
              <a:t>» اعراب آن را «</a:t>
            </a:r>
            <a:r>
              <a:rPr lang="fa-IR" sz="2800" dirty="0" err="1" smtClean="0">
                <a:cs typeface="Aban Bold" pitchFamily="2" charset="-78"/>
              </a:rPr>
              <a:t>ارميه</a:t>
            </a:r>
            <a:r>
              <a:rPr lang="fa-IR" sz="2800" dirty="0" smtClean="0">
                <a:cs typeface="Aban Bold" pitchFamily="2" charset="-78"/>
              </a:rPr>
              <a:t>» و </a:t>
            </a:r>
            <a:r>
              <a:rPr lang="fa-IR" sz="2800" dirty="0" err="1" smtClean="0">
                <a:cs typeface="Aban Bold" pitchFamily="2" charset="-78"/>
              </a:rPr>
              <a:t>ايرانيان</a:t>
            </a:r>
            <a:r>
              <a:rPr lang="fa-IR" sz="2800" dirty="0" smtClean="0">
                <a:cs typeface="Aban Bold" pitchFamily="2" charset="-78"/>
              </a:rPr>
              <a:t> «</a:t>
            </a:r>
            <a:r>
              <a:rPr lang="fa-IR" sz="2800" dirty="0" err="1" smtClean="0">
                <a:cs typeface="Aban Bold" pitchFamily="2" charset="-78"/>
              </a:rPr>
              <a:t>ارومي</a:t>
            </a:r>
            <a:r>
              <a:rPr lang="fa-IR" sz="2800" dirty="0" smtClean="0">
                <a:cs typeface="Aban Bold" pitchFamily="2" charset="-78"/>
              </a:rPr>
              <a:t>، </a:t>
            </a:r>
            <a:r>
              <a:rPr lang="fa-IR" sz="2800" dirty="0" err="1" smtClean="0">
                <a:cs typeface="Aban Bold" pitchFamily="2" charset="-78"/>
              </a:rPr>
              <a:t>اروميه</a:t>
            </a:r>
            <a:r>
              <a:rPr lang="fa-IR" sz="2800" dirty="0" smtClean="0">
                <a:cs typeface="Aban Bold" pitchFamily="2" charset="-78"/>
              </a:rPr>
              <a:t>» نام برده‌اند.</a:t>
            </a:r>
            <a:r>
              <a:rPr lang="en-GB" sz="2800" dirty="0" smtClean="0">
                <a:cs typeface="Aban Bold" pitchFamily="2" charset="-78"/>
              </a:rPr>
              <a:t/>
            </a:r>
            <a:br>
              <a:rPr lang="en-GB" sz="2800" dirty="0" smtClean="0">
                <a:cs typeface="Aban Bold" pitchFamily="2" charset="-78"/>
              </a:rPr>
            </a:br>
            <a:endParaRPr lang="en-GB" sz="2800" dirty="0">
              <a:cs typeface="Aban Bold" pitchFamily="2" charset="-78"/>
            </a:endParaRPr>
          </a:p>
        </p:txBody>
      </p:sp>
      <p:sp>
        <p:nvSpPr>
          <p:cNvPr id="3" name="Title 1"/>
          <p:cNvSpPr txBox="1">
            <a:spLocks/>
          </p:cNvSpPr>
          <p:nvPr/>
        </p:nvSpPr>
        <p:spPr>
          <a:xfrm>
            <a:off x="406758" y="533400"/>
            <a:ext cx="8229600" cy="192488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rtl="1"/>
            <a:r>
              <a:rPr lang="fa-IR" sz="3300" dirty="0" smtClean="0">
                <a:ln>
                  <a:solidFill>
                    <a:schemeClr val="tx2">
                      <a:lumMod val="75000"/>
                    </a:schemeClr>
                  </a:solidFill>
                </a:ln>
                <a:cs typeface="Aban Bold" pitchFamily="2" charset="-78"/>
              </a:rPr>
              <a:t>دین و زبان</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مردم منطقه اکثریت پیرو دین اسلام و دارای مذهب شیعه و سني می‌باشند. گروه‌های دینی و نژادی دیگری که بومی استان هستند، اقلیت جمعیت را تشکیل می‌دهند. این گروه اقلیت عبارتند از: آشوری، کلدانی، ارمنی، یهودی و زرتشتی.</a:t>
            </a:r>
            <a:r>
              <a:rPr lang="en-GB" sz="2400" dirty="0" smtClean="0">
                <a:cs typeface="Aban Bold" pitchFamily="2" charset="-78"/>
              </a:rPr>
              <a:t/>
            </a:r>
            <a:br>
              <a:rPr lang="en-GB" sz="2400" dirty="0" smtClean="0">
                <a:cs typeface="Aban Bold" pitchFamily="2" charset="-78"/>
              </a:rPr>
            </a:br>
            <a:r>
              <a:rPr lang="fa-IR" sz="2400" dirty="0" smtClean="0">
                <a:cs typeface="Aban Bold" pitchFamily="2" charset="-78"/>
              </a:rPr>
              <a:t>زبانهای ترکی، کردی، آشوری و ارمنی زبانهای معمول امروز در ارومیه هستند. زبان کردی دارای لهجه‌های متعددی است و در هر شهر و ولایتی لهجه مخصوص متداول است.</a:t>
            </a:r>
            <a:endParaRPr lang="en-GB" sz="2400" dirty="0">
              <a:cs typeface="Aban Bold" pitchFamily="2" charset="-78"/>
            </a:endParaRPr>
          </a:p>
        </p:txBody>
      </p:sp>
      <p:sp>
        <p:nvSpPr>
          <p:cNvPr id="4" name="Rectangle 3"/>
          <p:cNvSpPr/>
          <p:nvPr/>
        </p:nvSpPr>
        <p:spPr>
          <a:xfrm>
            <a:off x="-12853" y="-76200"/>
            <a:ext cx="2057400" cy="417422"/>
          </a:xfrm>
          <a:prstGeom prst="rect">
            <a:avLst/>
          </a:prstGeom>
          <a:noFill/>
        </p:spPr>
        <p:txBody>
          <a:bodyPr wrap="square" lIns="91440" tIns="45720" rIns="91440" bIns="45720">
            <a:spAutoFit/>
          </a:bodyPr>
          <a:lstStyle/>
          <a:p>
            <a:pPr algn="ctr" rtl="1">
              <a:lnSpc>
                <a:spcPct val="150000"/>
              </a:lnSpc>
            </a:pPr>
            <a:r>
              <a:rPr lang="en-US" sz="1600" b="1" dirty="0" smtClean="0">
                <a:ln w="10541" cmpd="sng">
                  <a:solidFill>
                    <a:srgbClr val="7D7D7D">
                      <a:tint val="100000"/>
                      <a:shade val="100000"/>
                      <a:satMod val="110000"/>
                    </a:srgbClr>
                  </a:solidFill>
                  <a:prstDash val="solid"/>
                </a:ln>
                <a:solidFill>
                  <a:schemeClr val="bg1"/>
                </a:solidFill>
                <a:latin typeface="IranNastaliq" pitchFamily="18" charset="0"/>
                <a:cs typeface="IranNastaliq" pitchFamily="18" charset="0"/>
              </a:rPr>
              <a:t>www.memari98.com</a:t>
            </a:r>
            <a:endParaRPr lang="fa-IR" sz="1600" b="1" cap="none" spc="0" dirty="0">
              <a:ln w="10541" cmpd="sng">
                <a:solidFill>
                  <a:srgbClr val="7D7D7D">
                    <a:tint val="100000"/>
                    <a:shade val="100000"/>
                    <a:satMod val="110000"/>
                  </a:srgbClr>
                </a:solidFill>
                <a:prstDash val="solid"/>
              </a:ln>
              <a:solidFill>
                <a:schemeClr val="bg1"/>
              </a:solidFill>
              <a:effectLst/>
              <a:latin typeface="IranNastaliq" pitchFamily="18" charset="0"/>
              <a:cs typeface="IranNastaliq"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1085</TotalTime>
  <Words>1698</Words>
  <Application>Microsoft Office PowerPoint</Application>
  <PresentationFormat>On-screen Show (4:3)</PresentationFormat>
  <Paragraphs>169</Paragraphs>
  <Slides>84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84</vt:i4>
      </vt:variant>
    </vt:vector>
  </HeadingPairs>
  <TitlesOfParts>
    <vt:vector size="94" baseType="lpstr">
      <vt:lpstr>Aban Bold</vt:lpstr>
      <vt:lpstr>Arial</vt:lpstr>
      <vt:lpstr>B Lotus</vt:lpstr>
      <vt:lpstr>Calibri</vt:lpstr>
      <vt:lpstr>IranNastaliq</vt:lpstr>
      <vt:lpstr>Times New Roman</vt:lpstr>
      <vt:lpstr>Trebuchet MS</vt:lpstr>
      <vt:lpstr>Tw Cen MT</vt:lpstr>
      <vt:lpstr>Wingdings 2</vt:lpstr>
      <vt:lpstr>Circuit</vt:lpstr>
      <vt:lpstr>PowerPoint Presentation</vt:lpstr>
      <vt:lpstr>PowerPoint Presentation</vt:lpstr>
      <vt:lpstr>PowerPoint Presentation</vt:lpstr>
      <vt:lpstr>PowerPoint Presentation</vt:lpstr>
      <vt:lpstr>PowerPoint Presentation</vt:lpstr>
      <vt:lpstr>فهرست</vt:lpstr>
      <vt:lpstr>شناخت تاریخی شهر</vt:lpstr>
      <vt:lpstr>PowerPoint Presentation</vt:lpstr>
      <vt:lpstr>وجه تسميه اروميه   بزرگان در كتابهاي تاريخي، اروميه را با نامهاي مختلفي ذكر كرده‌اند. نام باستاني آن چيچست كه از نام چيچكلي (chichakly) به معني گلستان است. سريانيان از آن «اورميا» ارمني‌ها «اورمي» اعراب آن را «ارميه» و ايرانيان «ارومي، اروميه» نام برده‌اند. </vt:lpstr>
      <vt:lpstr>قديمي‌ترين نقشه شهر اروميه مربوط به دوره قاجاريه است كه توسط يك فرد خارجي به نام كاپاتي واگنر و اسدالله خان سلطان تهيه شده است كه در آن اطلاعاتی راجب برج بارو، دروازه‌هاي محل توپخانه و كوچه بندي شهر بصورت فرضي مشخص مي‌باشد طبق نقشه، شهر را حصاري مدور خندقي به دوره آن با هفت دروازه احاطه مي‌كند اين نقشه با اهداف نظامي ‌و به منظور بررسي و ارائه وضعيت شماتيك نقاط حساس و مهم (ضعف و قوت دفاعي) تهيه شده است همچنين در حاشيه نقشه وصف مي‌شوند (چون در شهر قريب به شانزده قبرستان بزرگ است و همه باعث انواع اقسام ناخوشيها مي‌شود.... حكم داد بعد از اين مرده‌ها را در خارج از شهر دفن كنند.)</vt:lpstr>
      <vt:lpstr>PowerPoint Presentation</vt:lpstr>
      <vt:lpstr>مطالعات اسناد تاريخي و نقشه‌هاي موجود (1312 ه.ش) نشان مي‌دهد كه محدوده بازار و مسجد جامع از قديمترين بخشهاي شهر مي‌باشد. اشيا بدست آمده از لايه‌هاي تاريخي در موقع حفاري  محل پناهگاه، وجود قنات قديمي ‌در دل بازار و همچنين احاطه شدن بازار با بناهاي مذهبي از قبيل مسجد، كليسا، كنيسه و طبق روايات متعدد درباره آتشكده، شاهدي بر اين ادعاست. مهمترين آثار باقي مانده دوره‌هاي تاريخي در محدوده قديمي ‌شهر، مسجد جامع، مقبره سه گنبد و بخشهايي از بازار نمونه‌هايي از آثار قرنهاي چهار و تا شش ه. ق مي‌باشند. چنين عنصر‌هاي اصلي شهر (مسجد جامع و بازار) تاثير زيادي بر نحوه گسترش شهر مركز محلات و مسيرهاي دسترسي داشته و دوره‌هاي مختلف سعي بر نگهداري و تكميل امكانات رفاهي و حفظ و ارزشهاي زيبايي (همانند محراب دوره ايلخان مسجد جامع) را داشته‌اند. اين تحولات در دوره صفويه و زنديه نيز ادامه داشته است. حمام بجا مانده از دوران صفويه و بخشي از بازار، خاطرات زنديه را ياد آور مي‌شوند و ديگر بخشهاي بازار نشان از توسعه آن در دوره قاجاريه است. در دوره پهلوي با تاثير مدرنيسم اروپايي نظام محله بندي (مركز محله) شهر در هم ريخت و سيستم متمركز و منظم اداري شكل گرفت. با توسعه شهرها حصارهاي بيروني شهر از بين رفت و با تغيير نظام و ساختار خانوادگي و با الهام گيري از معماري غرب، پيشرفت تكنولوژي و تغيير مواد مصرفي در ساختمان، روند دگر شدن شكل و ساختار شهري سرعت بيشتر گرفت.</vt:lpstr>
      <vt:lpstr>شناخت مسجد</vt:lpstr>
      <vt:lpstr>موقعيت مسجد در شهر قديم ارومیه   مسجد جامع اروميه با سابقه و قدمت ديرينش در بافت قديمي‌ و هسته اوليه شهر در سمت  شرقي بازار احداث گرديده است. طبق نقشه‌هاي موجود، نزديكترين دروازه‌ها به مسجد بازارباش و هزاران بود شكل گيري مسجد در كنار بازار و در كنار مسير‌هاي اصلي شهر نقش و اهميت آن را بهتر نشان مي‌دهد. مسير‌هاي دسترسي از داخل سرا در جبهه شمالي كه هميشه تجار و مسافرين در آنجا اتراق مي‌كردند و از سمت غربي، راسته عطاران بود. در نزديكي مسجد چند حمام و ساير خدمات شهري وجود داشت كه تمام آنها بصورت زنجيره‌اي به هم ارتباط دارند، بودن بازار و مسجد جامع در جوار و در نزديكي هم بيشترين نقش معنوي و فرهنگي جامعه را بر عهده داشت. </vt:lpstr>
      <vt:lpstr>PowerPoint Presentation</vt:lpstr>
      <vt:lpstr>مسجد جامع ارومیه   با نگرش به بافت قدیمی شهر ارومیه، مسجدی را می بینیم که گذر زمان آن را پیر و فرسوده کرده و با چهره‌ای خسته، نظاره‌گر زمان می‌باشد. این مسجد در مرکز تجاری شهر و در کنار بازار قرار گرفته است و شامل بخشهای متعدد قدیمی و جدید می‌باشد. واحدهای معماری مربوطه، در دوره‌های مختلف زمانی در اطراف شبستان گنبددار اضافه شده و شکل عملکردی پیدا کرده‌اند. </vt:lpstr>
      <vt:lpstr>ارتباط بازار و مسجد  بازار قديمي ‌‌اروميه به صورت خطي است و حجم نسبتاً زيادي دارد و از راسته‌هاي متعدد تشكيل شده است معماري بازار به صورت طاق و گنبد با فرمهاي متنوع است و در آن تيمچه‌ها، چهارسوها و چند حمام قديمي ‌وجود دارد كه همه اين فضاهاي معماري با توجه به اقليم خاص منطقه تقسيم‌بندي شده و همگي داراي توازن و رابطه منطقي بين فضاها هستند. با توجه به نقشه‌ها و بقاياي ساختمانهاي قديمي‌ معلوم مي‌گردد كه اين بازار در گذشته بسيار بزرگ بوده، به دليل گسترش خيابانهاي اطراف ازجمله: بعثت، اقبال، امام، آيت‌الله منتظري و ميدان قيام مقدار بسياري از اين بافت تخريب شده و اتصالات مجموعه قديمي ‌به صورت از هم گسيخته درآمده است. در چند محل ديگر در اطراف خيابانهاي ذكر شده، تعداد اماكن قديمي ‌و نقشه راسته‌هاي بازار سرپوشيده وجود دارد كه در اصل اينها هم، جزء بازار بزرگ شهر بوده‌اند. اكنون بازار قديمي ‌به ثبت آثار تاريخي رسيده است ولي ساير واحدهايي كه در اضلاع شرقي و شمالي مسجد قرار دارند اكثراً نوسازي شده‌اند.</vt:lpstr>
      <vt:lpstr>PowerPoint Presentation</vt:lpstr>
      <vt:lpstr>ورودي‌هاي مسجد  راه‌های ورودي مسجد با سه در ورودی که یکی از آنها به راسته عطاران و دیگری به خیابان اقبال و در دیگر به راسته سنگتراشان راه دارد، متصل می‌شود. با توجه به نحوه شکل گیری شهرها در قرون گذشته که مسجد، بازار و دارالحکومه به عنوان سه قطب مهم شهر عمل می‌کردند و مسجد نقش قلب تپنده شهر بود. در شهر ارومیه نیز مسجد جامع عنوان قلب تپنده شهر را داشته است. ولی در سالهای اخیر به علت گسترش و نوسازی شهر، اتصال بافت قدیمی در این بخش بهم خورده است. و مسجد جامع دیگر، کاربری گذشته را ندارد. </vt:lpstr>
      <vt:lpstr>تاریخچه بنا  همان طور که گفته شد مسجد جامع دارای بخش‌های متعدد قدیمی و جدید است که در دوره‌های مختلف ساخته شده است. بر اساس نظر کارشناسان دوره‌های تاریخی این بنا به گونه زیر می باشد.</vt:lpstr>
      <vt:lpstr>دوره دوم: (ایلخانی تا صفویه)   در این دوره شبستان غربی (چهلستون) به آن اضافه شد و چندین بار مورد بازسازی قرار گرفت که این بازسازی‌ها حتی در دوران زندیه نیز صورت گرفته است. به طور مثال در دوره  زندیه، حجرات ضلع جنوب غربی با برداشتن دیوار شمالی چهلستون ایجاد شده‌اند که همین امر باعث انحراف ستونهای چهلستون گردید. در این دوره (ایلخانی) محراب نفیسی بر روی محراب قدیمی (دوره سلجوقی) ساخته شد. این محراب زیبا که به صورت برجسته و الحاقی است جزء قدیمی ترین و پرکارترین محراب‌های دوره مغولی (ایلخانیان) است که در سال 676 هجری بدست هنرمندی توانا به نام عبدالمومن بن شرفشاه تبریزی ساخته شده است كه متن این کتیبه بدین مضمون است: «عمل عبدالمومن بن شرفشاه النقاش التبریزی فی شهر ربیع الاول سند سته و سبعین و سمانه»</vt:lpstr>
      <vt:lpstr>دوره سوم: (زندیه)  با توجه به کتیبه‌ای که بر سر در یکی از ورودی‌های چهلستون نصب شده در این دوره حجره‌هایی برای سکونت طلبه‌ها ساخته شد که این ساخت و سازها مربوط به سال 1184 ه . ق می‌باشد که توسط رضا قلی خان بیگلر بیگی، حاکم ارومیه انجام شده است. همچنین شبستان شرقی نیز متعلق به این دوره است. لازم به ذکر است که در این دوره دو ورودی شمالی و غربی برای مسجد ایجاد گردیده است. در دوره قاجاريه باغچه بندی، تعمیرات جزئی و نماسازی‌ها در بخش‌های حجره‌ها، پوشش گنبد و شبستانها ایجاد می‌گردد. در دوره پهلوي اول حجره‌های شرقی تخریب گشته و یک ورودی در ضلع شمال شرقی ایجاد می گردد.</vt:lpstr>
      <vt:lpstr>بررسی زمانی احداث حجره‌ها از روی کتیبه و روایات:  همانطور که گفته شد با توجه به کتیبه‌ای که بر سر در یکی از ورودهای چهلستون نصب شده و مربوط به سال 1184 ه . ق می باشد ساخت و سازهای اطراف گنبدخانه توسط رضا قلی خان بیگلر بیگی حاکم ارومیه انجام شده است و متن این کتیبه چنین است:  «بسم ا… الرحمن الرحیم، چون توفیق رب الارباب شامل حال عالیجاه رفیع جایگاه امیر الامر العظام رضا قلی‌خان بیگلر بیگی ارومی افشار خلف جفت آرامگاه محمد موسی خان قاسملو گردید. این مدرسه را در ایام خجسته انجام خود بر جنب مسجد جامع به جهت طالبان علوم دین مبین حضرت سید المرسلبن و ائمه معصومین صلوات العلیهم اجمعین احداث نمود. فی شهر رجب سته 1184» </vt:lpstr>
      <vt:lpstr>PowerPoint Presentation</vt:lpstr>
      <vt:lpstr>دوره چهارم: (احتمالاً قاجاريه)   در این دوره ورودی ضلع شمالی مورد بازسازی قرار گرفته و شبستان شرقی با سقف شیروانی ایجاد می‌گردد. باغچه ‌بندی تغییر كرده و حوض دوم نصب می‌گردد. (شکل حوض مربع بوده است)   </vt:lpstr>
      <vt:lpstr>PowerPoint Presentation</vt:lpstr>
      <vt:lpstr>PowerPoint Presentation</vt:lpstr>
      <vt:lpstr>PowerPoint Presentation</vt:lpstr>
      <vt:lpstr>نظریات گوناگون در مورد بنای مسجد  در مورد بنای مسجد نقل قول‌های بسیاری وجود دارد. و با توجه به متون تاریخی که از مسجد جامع در کنار بازار ارومیه در قرن چهارم اسم می‌برند و روایات مذهبی علمای مسیحی و مسلمان مبنی بر آتشکده بودن محل قبلی مسجد جامع و از همه مهمتر مشابهت پلان گنبدخانه با کاخ‌های ساسانی (بخصوص کاخ ساسانی دامغان) و همچنین کشف آثار و بقایای دیوار و ته ستونهای قدیمی به هنگام مرمتهای قبلی که در داخل چهلستون انجام شد، این فرضیه قوت می بخشد که در محل فعلی مسجد، معبدی مربوط به دوره قبل از اسلام وجود داشته است.  در مورد این بنا نظرهای مختلفی وجود دارد که ما به اختصار آنها را بیان می‌کنیم. - برخی عقیده دارند که این ساختمان کلیسا بوده، ولی اگر این مکان کلیسا بوده باید محرابی (رو به غرب) داشته باشد، در حالی که محل محراب باز و آزاد است و اثری از محراب نیست.  - برخی‌ها عقیده دارند که این بنا از اول مسجد بوده، در این حالت نیز می بایست محرابی داشته باشد که ندارد. و جای محراب فعلی، محلی باز بوده و حتی می‌توانسته درب ورودی باشد.  - و عده دیگری هم عقیده دارند که این بنا معبدی بوده که بین اضلاع طبقه اول و دوم آن آزاد بوده تا هوای پاک در آن جریان یابد و هوای کثیف بیرون رود و دود حاصله از افروختن آتش تهویه شود.  «صاحب برهان این معبد را درخش خوانده و می‌نویسد که یکی از حواریون زردشت به نام راس البغل آن را بنا کرده است.»</vt:lpstr>
      <vt:lpstr>به روایتی دیگر «این مسجد نخست معبد زردشتیان بوده و قبل از انوشیروان عادل ساخته شده و درب ورودی آن از طرف محراب باز می‌شد. که اکنون نیز آثارش باقی است و دو باب اطاق مانند رو به محراب (مقابل درب ورودی پیشین) قرارداشته که جایگاه موبدان بوده است» كه البته در حال حاضر هیچ اثری از این دو باب اطاق وجود ندارد.  از شواهد دیگر این است که «ابن شهر آشوب (متوفی 588 هجری) در کتاب مناقب به یکی از احادیث نبوی اشاره و پیشگویی آن حضرت را درباره معبد ارومیه نقل و بعد اظهار نظر کرده به طوری که می‌بینیم معبد مزبور (معبد ارومیه) طبق فرموده حضرت رسول به مسجد تبدیل شده است» این شواهد به قضیه معبد بودن مسجد قوت می بخشد. </vt:lpstr>
      <vt:lpstr>اتفاقات و رويدادها در مسجد  با توجه به آنچه در کتاب ارومیه در گذر زمان آمده است درب حقیقی این معبد در محل محراب کنونی بوده است که با کاوش‌های انجام شده توسط محمد تمدن درب حقیقی در دومتری زیرزمین پیدا شد. این مطلب نشانگر این است که به مرور زمان محل این معبد به اندازه 2 الی 5/2 متر پر شده است. البته از پشت دیوار محراب فعلی آثار آن به چشم می‌خورد که در سمت چپ در مزبور گودالی به طول 5/1 متر و به عرض 20 سانتی متر در بین سالهای 1229 شمسی میسیونرهای خارجی با پرداخت وجهی به صاحب خانه پشت معبد آن را کنده و برده‌اند.» دکتر محمد جودت  مشکور در کتاب نظری به تاریخ آذربایجان، در مورد مسجد جامع ارومیه می‌نویسد: «در آن زمان مسجد جامع شامل شبستان مربع گنبددار بود که از سه طرف آن در ورودی داشت.» با توجه به مطلب بالا می‌توان نتیجه گرفت که نقشه گنبد خانه یا طرح آن، کوشک مانند بوده زیرا از 3 طرف در ورودی داشته است. همچنین با توجه به اشارات ابن حوقل که در قرن 4 ه.ق از مسجد دیدن کرده و توضیحاتی که حمد ا… مستوفی در سال 617 از آن داده است می‌بایست بنای گنبدخانه قدیمی‌تر از تاریخ محراب باشد.  </vt:lpstr>
      <vt:lpstr>این معبد که بعدها به مسجد تبدیل شد به عنوان مسجد جامع لقب گرفت و در طی سالیان دراز بارها از طرف سلاطین و بزرگواران دیگر تعمیر گردید. در سال 1184 هجری همانطور که گفته شد توسط رضاقلی خان بیگلر بیگی (از روسای افشار) در دو طرف گنبد مزبور، شبستان بسیار محکمی ساخته شد و صحن وسیعی به آن اضافه گردید همچنین در چهار سمت آن حجره‌هایی برای طلاب به وجود آورده‌اند. (امروزه این حجره‌ها تخریب و بجای آنها مدرسه طلاب احداث گردیده است. در سال 1287 هجری به دستور شجاع الدوله  افشار حاکم ارومیه و خوی گنبد آن را تعمیر کردند. در این تعمیرات به خیارکهای مارپیچی سطح خارجی گنبد (و شاید به حذف خطوط منقوش داخلی) صدمه وارد شده است.  بالاخره مرحوم آیت ا… عرب باغی دستور دادند گنبد را که قبلاً از روی نادانی خیارکهایش را کنده و کاه گل کرده بودند، دوباره تعمیر و از نو کاشی کاری و صحن و حجره‌ها را نیز از وضع پریشانی در آورند. این معبد که بعدها به مسجد تبدیل شد به عنوان مسجد جامع ارومیه لقب گرفت و در طی سالیان دراز بارها از طرف سلاطین و بزرگواران دیگر تعمیر گردید.  </vt:lpstr>
      <vt:lpstr>بر طبق روایات گذشته بر بالای گنبد یک شبکه طلایی یا پری به شکل آفتاب وجود داشته که دارای عملکردی خاص بوده است ولی در حال حاضر اثری از آن نیست و ما تنها به نقل آنها اکتفا می‌کنیم. «بر راس گنبد مسجد، شبکه طلایی از روی اصول فنی و قواعد هندسی نصب شده بود که بر اثر حرارت و تابش آفتاب ساعات روز و نصف النهار ظهر را تعیین می‌نموده که بعد به واسطه  تعمیر گنبد، اسباب مزبور را از محل اصلی خود منحرف کردند و خاصیت مربوط هم از بین رفت.» و به روايت دیگر: در بالای گنبد این معبد، پری به شکل آفتاب نصب شده بود که این پر با حرکت خورشید تغییر جهت می‌داد، ولی به هنگام بلوای مسیحیان ارمنی، این پر هدف گلوله قرار گرفته و از کار افتاده است.    </vt:lpstr>
      <vt:lpstr>شناخت معماري مسجد   مسجد جامع كنوني اروميه داراي پلان مستطيل شكل، كه از دو بخش گنبدخانه و شبستان سرپوشيده تشكيل يافته است. هر چند مسجد در دوره‌هاي مختلف تحولات و تغييرات زيادي ديده است ولي فضاي معماري آن با شاخه‌هاي آميختگي‌اش و تزئينات منحصر به فرد آن روحنواز نظاره‌گران آن مي‌باشد.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تحلیل معماری</vt:lpstr>
      <vt:lpstr>PowerPoint Presentation</vt:lpstr>
      <vt:lpstr>PowerPoint Presentation</vt:lpstr>
      <vt:lpstr>بخشهاي مختلف مسجد</vt:lpstr>
      <vt:lpstr>شبستان گنبددار مربع شکل (گنبدخانه)  هسته اولیه و قدیمی‌ترین بخش مجموعه مسجد گنبدخانه آن مي‌باشد كه با تناسبات دقيق معماري‌اش چشم هر بيننده‌اي را نوازش مي‌دهد. گنبد و تقسیم بندی‌های نمای خارجی و داخلی به ویژه محراب گچبری زیبای آن، که مربوط به دوره ایلخانی است و کتیبه‌های متعدد کوفی و نسخ و ثلث آن در زمره بهترين آثار هنري  هستند. </vt:lpstr>
      <vt:lpstr> پلان این گنبد مربعی به ابعاد 10/60  10/60 متر می‌باشد.(پلان گنبدخانه) که شالوده آن بر روی چهار جرز سنگی بنا نهاده شده است. در هر ضلع از این شبستان به استثنای ضلع جنوبی (که در آن محراب قرار دارد) دو طاقنمای بزرگ وجود دارد، که با توجه به طرح کوشک مانند این بخش، که قبلاً سه در ورودی داشته و ویژگی‌های معماری، نحوه ساخت گنبد، تقسیم بندی ‌های هندسی، گوشه‌سازی‌های آن، بسیار نزدیک به مساجد شمال غرب ایران بخصوص مساجد قزوین در دوره سلجوقی و از نظر پلان، قابل مقایسه با مساجد جامع ورامین، ساوه و اصفهان و نوع گنبد آن از نوع گنبدهای تاج الملک اصفهان و مساجد جامع ورامین است. اما به دلیل دخل و تصرفات سالهای گذشته ورودی سمت حیاط مسدود و تنها از چهار طاقنمای شرقی و غربی به عنوان دربهای رابط با چهلستون و سالن نوساز استفاده می‌کنند.  در 3 ضلع از 4 ضلع فضاي مربع 6 پنجره قوس دار تعبیه شده (دو باب از این پنجره‌ها در پشت محراب است و مسدود شده‌اند) این پنجره‌ها در بالای طاق نماهای اطراف شبستان منظور شده‌اند، و در حدود cm 70 بالاتر از پنجره‌های مذکور در محلی که فرم گنبد از 4 ضلعی به 8 و 24 ضلعی تبدیل می گردد، 4 باب پنجره در 4 طرف گنبد وجود دارند، قوس این پنجره‌ها مانند نغول محراب به فرم طاق 3 برگ می‌باشد.  </vt:lpstr>
      <vt:lpstr>PowerPoint Presentation</vt:lpstr>
      <vt:lpstr>برای تبدیل فضاي مربع به کثیرالاضلاع از گوشواره و فیلپوش‌های مناسب به نحو بسیار ماهرانه‌ای استفاده کرده‌اند، پایه‌های مدور گنبد از روی تقسیمات 24 شروع و با خیز نسبتاً کشیده‌ای به انتها ختم می‌شود. در داخل گنبدخانه هیچ گونه تزئینات آجر وجود ندارد. اما فرم رگهای آجری گنبد از نظم خاصی برخوردار است.  تا محل شروع گنبد، ديوارها و جرزها دارای اندود گچی می‌باشد ولی سقف زیر گنبد آجری است. به گفته برخی معمرین سقف گنبد تا حدود 30 – 35 سال قبل دارای اندود گچی به رنگ آبی آسمانی بوده است.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مصالح بکار رفته در ساخت گنبد  مصالح بکار رفته در ساختمان گنبدخانه از دو ماده متفاوت آجر و سنگ بوده و بدنه‌ اين فضا تا ارتفاع حدود 5/4 متر از کف فعلی از سنگهای منظم خاکستری رنگ بدون نماسازی و اندودكاري ساخته شده است. از بدنه سنگی یاد شده به بالا مصالح شبستان تبدیل به آجر می‌گردد. تکنیک کار و انتخاب مصالح در گنبدخانه مانند بنای تاریخی سه گنبد در دوره سلجوقی است. با توجه به قسمتهایی از نمای آجری متوجه فواصل زیاد و یکنواخت بین آجرها می‌شویم که مانند سایر بناهای دوره سلجوقی، محل نقش مهر (توپي‌هاي گچي) و یا طرحهای دیگر بوده که متاسفانه بدلیل شرایط جوی منطقه و تعمیرات سالهای گذشته این نقوش از بین رفته‌اند.  با توجه به مطالب گفته شده می‌توان نتیجه گرفت که گنبدخانه در زمان سلجوقیان احداث شده و سایر بخشها به آن اضافه گردیده است.</vt:lpstr>
      <vt:lpstr>فضاي داخلي گنبدخانه   خود گنبد از نوع دو پوسته گسسته می‌باشد و مصالح آن نیز آجر است و نحوه اجرای آن از تبدیل مربع به چند ضلعی 8 و 16 و 32 و ... است. درست در مکانی که دایره شروع می‌شود گوشه‌سازی پتکانه داریم و روی آن نیز سه کنج دیده می‌شود. در محل شروع گنبد کتیبه‌ای وجود دارد که كمي از آن باقی مانده و بیشتر آن در اثر عوامل جوی و یا رطوبت نفوذی فرو ریخته است. در وسط اضلاع پلان، مربع شکل دو پنجره وجود دارد که شبیه تورفتگی محراب است و دور پنجره قابی از گچبری (کتیبه) وجود دارد. الف) زمینه قرمز رنگ و ب) زمینه‌ای سیاه رنگ که در هر دو کتیبه‌هایی به خط نسخ نوشته شده است</vt:lpstr>
      <vt:lpstr>در پایین پنجره‌هاي گنبدخانه کتیبه گچبری نفیسی وجود دارد، که به نظر می‌رسد با محراب هم زمان باشد این کتیبه‌ها در یک کادر عریض با خط کوفی تزئینی گلدار به صورت برجسته در دو حاشیه باریک با نقوش گل و بوته تزئین شده است. (مساحت آن در حدود 43 متر مربع) در بالاي کتیبه در 4 ضلع مربع 2 پنجره وجود دارد که مجموعاً 8 پنجره می شود ولي 2 پنجره  ضلع جنوبی آن بدلیل اجرای محراب مسدود شده است. </vt:lpstr>
      <vt:lpstr>کتیبه‌های داخل گنبدخانه.  کتیبه‌های گوناگونی با خطوط کوفی و ثلث و نسخ در داخل شبستان وجود دارد که هر کدام مربوط به زمانی خاص است که در این میان کتیبه کوفی منقوش بالای محراب و چهار ضلع شبستان قدیمی‌ترین و کتیبه‌های دور پنجره‌ها و طاق نماها جدیدترین آن هستند.  کتیبه‌ها به 4 دسته تقسیم می شوند: 1. کتیبه‌های دور طاق نماها و پنجره‌ها 2. کتیبه‌های ساقه گنبد 3. کتیبه کوفی دور اتاق شبستان 4. کتیبه‌های محراب</vt:lpstr>
      <vt:lpstr>- کتیبه‌های دور طاق نماها و پنجره‌ها   شبستان گنبد دار دارای 6 طاق نما می‌باشد که اطراف آنها را به وسیله اندود گچ کادر بندی کرده‌اند و در داخل، حاشیه نسبتاً باریکی بر روی قاب اطراف آنها وجود دارد و کتیبه‌هایی به خط نسخ سفید بر روی زمینه مشکی نوشته شده که اکثر آنها از نظر کار و ظرافت کم مایه‌اند، در اطراف پنجره‌های نورگیر اطراف نیز بعد از حاشیه سازی کتیبه‌هایی به همان صورت نوشته شده است.  </vt:lpstr>
      <vt:lpstr>PowerPoint Presentation</vt:lpstr>
      <vt:lpstr>- کتیبه ساقه گنبد: در ساقه گنبد آخرین کتیبه از جنس گچ به رنگ سفید بر زمینه مشکی دیده می‌شود که قسمت اعظم آن ریخته و از بین رفته است. این کتیبه مربوط به سال 1309 هجری است. کتیبه ساقه گنبد به خط ثلث است با آیه 35 سوره نور شروع و با آیه 89 سوره الشعرا ختم می‌شود. و به علت از بین رفتن بخش زیادی از این کتیبه معلوم نیست چند آیه از دو سوره مذکور نوشته شده بود. </vt:lpstr>
      <vt:lpstr>- کتیبه کوفی دور تا دور شبستان:  قبل از اینکه اتاق مربع شکل به کثیر الاضلاع تبدیل شود، در بالای محراب، گچبری نفیسی در یک کادر نسبتاً عریض وجود دارد و کتیبه‌ای به خط کوفی با تزئینات گلدار برجسته، محصور در دو حاشیه باریک با نقوش گل و بته تزئین شده به نظر می‌رسد که شروع کتیبه از گوشه جنوب غربی شبستان باشد که پس از دور زدن چهار ضلع به همان محل ختم می‌شود. مساحت این کتیبه حدود 43 متر مربع است</vt:lpstr>
      <vt:lpstr>متن كتيبه‌هاي گنبدخانه  محراب مسجد سراسر پوشیده است به کتیبه‌هایی به خط کوفی و ثلث که شامل آیات قرآنی و احادیث پیامبر و نام سازنده محراب می‌باشد.  در حاشیه بیرونی محراب و به خط کوفی آیه 255 و قسمتی از آیه 256 سوره البقره (آیه الکرسی و آیه بعد از آن) گچبری شده است لازم به یادآوری است که به علت مرمت و قرار دادن چند ردیف کاشی در دوره‌های بعدی قسمتی از شروع و پایان آیات مذکور از بین رفته است که در سمت راست جملات «بسم الله الرحمن الرحیم الله لا اله الا» از بین رفته است و اکنون در شروع کتیبه با «هوالحی القیوم» می‌باشد، و در سمت چپ با جمله «فمن یکفر» پایان گرفته است</vt:lpstr>
      <vt:lpstr> متن دو آیه مذکور چنین است: {بسم الله الرحمن الرحیم الله لااله الا} هوالحی القیوم لا تاخذه سنه و لا نوم له ما فی السموات و ما فی الارض من ذا الذی یشفع عنده الا باذنه یعلم ما بین ایدیهم و ما خلفهم و لا یحیطون بشی من علمه الا بما شاء وسع کرسیه السموات والارض و لا یوده حفظهما و هو العلی العظیم. لا اکراه فی الدین قد تبین الرشد من الغی فمن یکفر.   در یک حاشیه دیگر که به طرف داخل محراب قرار دارد آیات یک تا 12 سوره المومنون به خط ثلث گچبری شده است و همانند آیات قبلی به علت مرمت جمله «بسم الله الرحمن الرحیم» از ابتدا از بین رفته است و پایان آیات اکنون با جمله «قرار مک» می‌باشد.  </vt:lpstr>
      <vt:lpstr>در جایگاه پیشنماز قسمت پایین، آیه 18 سوره آل عمران به خط کوفی گچبری شده است، ابتدا و انتهای این کتیبه نیز به علت مرمت و قرار دادن کاشی از بین رفته است و از ابتدای آن جمله «بسم الله الرحمن الرحیم» از بین رفته است و شروع آیه اکنون با «الرحیم شهد» می‌باشد و انتهای که نیز ناقص است به «قائما بالق » ختم می‌شود  در بالای کتیبه مزبور، نام سازنده محراب و تاریخ ساخت که ربیع الاخر 676 هجری می‌باشد به صورت زیر آمده است : عمل عبدالمومن بن شرفشاه النقاش التبریزی فی شهر ربیع الاخر سنه سته و سبعین و ستمائه در بالای کتیبه مذکور دو حدیث از پیامبر اکرم (ص) به خط ثلث چنین آمده است: قال النبی علیه الصلوه والسلام اقبل علی صلوتک و لا تکن من الغافلین و قال النبی علیه السلام کونوا فی الدنیا اصنافاً واتخذوا المساجد بیوتاً </vt:lpstr>
      <vt:lpstr>محراب مسجد جامع ارومیه  محراب بزرگ و گچبري شده مسجد در ضلع جنوبی شبستان گنبددار محل محراب قدیمی به صورت برجسته و الحاقي قرار گرفته است و در ردیف پرکارترین، بزرگترین و قدیمی ترین محرابهای گچبری زمان ایلخانی است. که در سال 676 هجری بدست هنرمندی توانا به نام عبدالمومن بن شرفشاه تبریزی ساخته شده و از لحاظ تکنیک کار و طرح‌های هندسی، خطوط کوفی به کار رفته و نقش و نگار، بی نظیر است و مساحتی در حدود 60 متر مربع را به خود اختصاص داده است.  ارتفاع آن 7/82متر و عرض آن 5/48متر است. گچ‌بري بسيار زيباي آن شبيه به پارچه توري است. این توری‌های زیبای گچی روی گچبری‌های قدیمی‌تر سلجوقی کشیده شده‌اند، تا هم هنرنمایی ایلخانیان را نشان بدهند و هم هنر بی نظیر سلجوقیان را در خود نگه دارند. حالت توری مانند گچبری این محراب سبکی جدید در گچبری به حساب می‌آید.  </vt:lpstr>
      <vt:lpstr>PowerPoint Presentation</vt:lpstr>
      <vt:lpstr>محراب از دو طاق نما، که هر یک در بالای قوس دیگر قرار دارد تشکیل شده، در بخش تحتانی محراب دو نیم ستون با تزئینات برجسته با سر ستون شیاردار به فرم قاشق تراش، گچبری شده و قوس طاق نما بر روی این دو سر ستون قرار گرفته است.  طاق نمای اول محراب با نغول ساده آن در حد فاصل ستونهای نیم برجسته واقع شده این نغول ساده داراي قوس سه برگ تزئینی بوده و بر روی قوس مذکور کتیبه کوتاهی به خط کوفی وجود دارد. در وسط سرستونها دو حاشیه افقی و موازی وجود دارد، به صورتی که حاشیه بالایی شامل نقوش برجسته نسبتاً درشتی می‌باشد و در حاشیه پایین که پهن‌تر است با خط ثلث، نام سازنده و تاریخ محراب نوشته شده است. عمل عبدالمومن شرفشاه النقاش التبریزی فی شهر ربیع الاخر سنه سته و سبعین و ستمائه. در قسمت مرکزی این محراب عالیترین شیوه گچکاری وجود دارد به گونه‌ای که، زمینه توری مانند و مشبک آن با گوي‌‌های نیم برجسته با مهارت خاصی به هم دوخته شده‌اند، به طوری که گویی تارهای ابریشم را به صورت گل‌های برجسته به هم بافته‌اند. در مرکز طاق نما گچبری فوق العاده‌ای وجود دارد به گونه‌ای که چندین گوی مشبک نیم برجسته در ردیف 12 تایی قرار دارد. </vt:lpstr>
      <vt:lpstr>فرم گوی‌ها به گونه‌ای است که تشکیل دو دایره متداخل و هم مرکز را می‌‌‌‌دهد. فواصل آنها با نقوش اسلیمی کامل شده است و بقایای محراب قدیمی که قبلاً عنوان گردید در این بخش قابل رویت است.  در بالای این قوس یک حاشیه افقی وجود دارد که در وسط آن ستاره هشت پری به وجود آورده‌اند. (این ستاره هشت پر، فرم کاشی‌های دوره‌ ایلخانی را تداعی می‌کند.) در بخش میانی آن سوره قد افلح المومنون تا آخر آیه 13 نوشته شده، در آخرین قسمت (بالای محراب) حاشیه عریض بسیار زیبایی با گل و بوته و نقوش در شت‌تر از بقیه قسمتها وجود دارد. </vt:lpstr>
      <vt:lpstr>PowerPoint Presentation</vt:lpstr>
      <vt:lpstr>کتیبه‌های محراب  خطوط استفاده شده در این کتیبه، کوفی و ثلث است و متن آنها برگرفته از آیات قرآنی و احادیث پیامبر و همچنین نام سازنده محراب است. در حاشیه بیرونی محراب، آیه 255 و قسمتی از آيه 256 سوره بقره به خط کوفی گچبری شده است.  </vt:lpstr>
      <vt:lpstr>PowerPoint Presentation</vt:lpstr>
      <vt:lpstr>PowerPoint Presentation</vt:lpstr>
      <vt:lpstr>تصاویر </vt:lpstr>
      <vt:lpstr>PowerPoint Presentation</vt:lpstr>
      <vt:lpstr>PowerPoint Presentation</vt:lpstr>
      <vt:lpstr>منابع</vt:lpstr>
    </vt:vector>
  </TitlesOfParts>
  <Company>NPSoft.ir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NPSoft</dc:creator>
  <cp:lastModifiedBy>omid arzi</cp:lastModifiedBy>
  <cp:revision>111</cp:revision>
  <dcterms:created xsi:type="dcterms:W3CDTF">2014-04-26T17:56:25Z</dcterms:created>
  <dcterms:modified xsi:type="dcterms:W3CDTF">2022-01-26T21:15:21Z</dcterms:modified>
</cp:coreProperties>
</file>