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39"/>
  </p:notesMasterIdLst>
  <p:handoutMasterIdLst>
    <p:handoutMasterId r:id="rId40"/>
  </p:handoutMasterIdLst>
  <p:sldIdLst>
    <p:sldId id="275" r:id="rId2"/>
    <p:sldId id="332" r:id="rId3"/>
    <p:sldId id="274" r:id="rId4"/>
    <p:sldId id="311" r:id="rId5"/>
    <p:sldId id="347" r:id="rId6"/>
    <p:sldId id="312" r:id="rId7"/>
    <p:sldId id="334" r:id="rId8"/>
    <p:sldId id="344" r:id="rId9"/>
    <p:sldId id="345" r:id="rId10"/>
    <p:sldId id="335" r:id="rId11"/>
    <p:sldId id="313" r:id="rId12"/>
    <p:sldId id="314" r:id="rId13"/>
    <p:sldId id="315" r:id="rId14"/>
    <p:sldId id="316" r:id="rId15"/>
    <p:sldId id="346" r:id="rId16"/>
    <p:sldId id="317" r:id="rId17"/>
    <p:sldId id="318" r:id="rId18"/>
    <p:sldId id="338" r:id="rId19"/>
    <p:sldId id="337" r:id="rId20"/>
    <p:sldId id="321" r:id="rId21"/>
    <p:sldId id="336" r:id="rId22"/>
    <p:sldId id="319" r:id="rId23"/>
    <p:sldId id="340" r:id="rId24"/>
    <p:sldId id="341" r:id="rId25"/>
    <p:sldId id="320" r:id="rId26"/>
    <p:sldId id="343" r:id="rId27"/>
    <p:sldId id="322" r:id="rId28"/>
    <p:sldId id="339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3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00"/>
    <a:srgbClr val="FF99CC"/>
    <a:srgbClr val="99FF99"/>
    <a:srgbClr val="990099"/>
    <a:srgbClr val="336600"/>
    <a:srgbClr val="00FF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21" autoAdjust="0"/>
    <p:restoredTop sz="94660"/>
  </p:normalViewPr>
  <p:slideViewPr>
    <p:cSldViewPr>
      <p:cViewPr varScale="1">
        <p:scale>
          <a:sx n="47" d="100"/>
          <a:sy n="47" d="100"/>
        </p:scale>
        <p:origin x="109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a-IR" sz="2500" dirty="0">
                <a:cs typeface="Nazanin" pitchFamily="2" charset="-78"/>
              </a:rPr>
              <a:t>مثلث حریق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مثلث حریق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6694772528433999"/>
                  <c:y val="5.004702866550170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fa-IR" sz="2000" b="1" dirty="0" smtClean="0">
                        <a:cs typeface="Nazanin" pitchFamily="2" charset="-78"/>
                      </a:rPr>
                      <a:t>حرارت</a:t>
                    </a:r>
                    <a:endParaRPr lang="fa-IR" sz="2000" b="1" dirty="0">
                      <a:cs typeface="Nazanin" pitchFamily="2" charset="-78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fa-IR" sz="2000" b="1" i="0" u="none" strike="noStrike" baseline="0">
                        <a:solidFill>
                          <a:srgbClr val="000000"/>
                        </a:solidFill>
                        <a:latin typeface="Calibri"/>
                      </a:rPr>
                      <a:t>اکسیژن</a:t>
                    </a:r>
                    <a:endParaRPr lang="fa-IR" sz="1800" b="0" i="0" u="none" strike="noStrike" baseline="0">
                      <a:solidFill>
                        <a:srgbClr val="000000"/>
                      </a:solidFill>
                      <a:latin typeface="Calibri"/>
                    </a:endParaRPr>
                  </a:p>
                  <a:p>
                    <a:pPr>
                      <a:defRPr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endParaRPr lang="fa-IR" sz="1800" b="0" i="0" u="none" strike="noStrike" baseline="0">
                      <a:solidFill>
                        <a:srgbClr val="000000"/>
                      </a:solidFill>
                      <a:latin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fa-IR" sz="2000" b="1" i="0" u="none" strike="noStrike" baseline="0">
                        <a:solidFill>
                          <a:srgbClr val="000000"/>
                        </a:solidFill>
                        <a:latin typeface="Calibri"/>
                      </a:rPr>
                      <a:t>مواد  سوختنی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حرارت</c:v>
                </c:pt>
                <c:pt idx="1">
                  <c:v>اکسیژن</c:v>
                </c:pt>
                <c:pt idx="2">
                  <c:v>مواد  سوختنی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8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6FC50E-2DA0-4C29-8978-F11F37B50B95}" type="datetimeFigureOut">
              <a:rPr lang="en-US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8FE7BE-9A53-4FDF-8893-8FBF9B955298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60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0E2F32-9BD1-4A61-A0D5-1CD4871BE810}" type="datetimeFigureOut">
              <a:rPr lang="en-US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977C55-39AB-452F-9D4E-E4DCD8E72121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08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8"/>
          <p:cNvSpPr txBox="1">
            <a:spLocks noChangeArrowheads="1"/>
          </p:cNvSpPr>
          <p:nvPr/>
        </p:nvSpPr>
        <p:spPr bwMode="gray">
          <a:xfrm>
            <a:off x="7391400" y="58674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LOGO</a:t>
            </a:r>
          </a:p>
        </p:txBody>
      </p:sp>
      <p:sp>
        <p:nvSpPr>
          <p:cNvPr id="5" name="Text Box 49"/>
          <p:cNvSpPr txBox="1">
            <a:spLocks noChangeArrowheads="1"/>
          </p:cNvSpPr>
          <p:nvPr/>
        </p:nvSpPr>
        <p:spPr bwMode="gray">
          <a:xfrm>
            <a:off x="5257800" y="5973763"/>
            <a:ext cx="220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www.themegallery.com </a:t>
            </a:r>
          </a:p>
        </p:txBody>
      </p: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0" y="2971800"/>
            <a:ext cx="7010400" cy="76200"/>
            <a:chOff x="0" y="528"/>
            <a:chExt cx="5232" cy="48"/>
          </a:xfrm>
        </p:grpSpPr>
        <p:sp>
          <p:nvSpPr>
            <p:cNvPr id="7" name="Line 51"/>
            <p:cNvSpPr>
              <a:spLocks noChangeShapeType="1"/>
            </p:cNvSpPr>
            <p:nvPr userDrawn="1"/>
          </p:nvSpPr>
          <p:spPr bwMode="auto">
            <a:xfrm>
              <a:off x="0" y="576"/>
              <a:ext cx="523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52"/>
            <p:cNvSpPr>
              <a:spLocks noChangeShapeType="1"/>
            </p:cNvSpPr>
            <p:nvPr userDrawn="1"/>
          </p:nvSpPr>
          <p:spPr bwMode="auto">
            <a:xfrm>
              <a:off x="5136" y="528"/>
              <a:ext cx="96" cy="4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7200" y="2057400"/>
            <a:ext cx="7543800" cy="106680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" y="3048000"/>
            <a:ext cx="5562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457200" y="6477000"/>
            <a:ext cx="2133600" cy="168275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9C4FAB95-C369-464D-91F3-95FF7C503EC9}" type="datetimeFigureOut">
              <a:rPr lang="en-US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477000"/>
            <a:ext cx="2895600" cy="168275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553200" y="6477000"/>
            <a:ext cx="2133600" cy="168275"/>
          </a:xfrm>
        </p:spPr>
        <p:txBody>
          <a:bodyPr/>
          <a:lstStyle>
            <a:lvl1pPr algn="r">
              <a:defRPr sz="1400"/>
            </a:lvl1pPr>
          </a:lstStyle>
          <a:p>
            <a:fld id="{DBCD5292-E8F2-4EA6-9CE8-C969B843E939}" type="slidenum">
              <a:rPr lang="fa-IR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08076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C3915-2817-4EB2-9FA0-CD3D6A40E462}" type="datetimeFigureOut">
              <a:rPr lang="en-US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E7493-5C18-43B6-A0BE-FFA97C76DB09}" type="slidenum">
              <a:rPr lang="fa-IR"/>
              <a:pPr/>
              <a:t>‹#›</a:t>
            </a:fld>
            <a:endParaRPr lang="en-US"/>
          </a:p>
        </p:txBody>
      </p:sp>
      <p:sp>
        <p:nvSpPr>
          <p:cNvPr id="6" name="Rectangle 5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91777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8850" y="643413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93434094-45F0-46A6-B535-BC02FE47D004}" type="datetimeFigureOut">
              <a:rPr lang="en-US"/>
              <a:pPr>
                <a:defRPr/>
              </a:pPr>
              <a:t>1/24/2022</a:t>
            </a:fld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81000"/>
            <a:ext cx="76962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6850" y="6434138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88498BDD-0FCD-4031-B5DA-CBFD3134A40A}" type="slidenum">
              <a:rPr lang="fa-IR"/>
              <a:pPr/>
              <a:t>‹#›</a:t>
            </a:fld>
            <a:endParaRPr lang="en-US"/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152400" y="838200"/>
            <a:ext cx="8153400" cy="76200"/>
            <a:chOff x="0" y="528"/>
            <a:chExt cx="5232" cy="48"/>
          </a:xfrm>
        </p:grpSpPr>
        <p:sp>
          <p:nvSpPr>
            <p:cNvPr id="1079" name="Line 55"/>
            <p:cNvSpPr>
              <a:spLocks noChangeShapeType="1"/>
            </p:cNvSpPr>
            <p:nvPr userDrawn="1"/>
          </p:nvSpPr>
          <p:spPr bwMode="auto">
            <a:xfrm>
              <a:off x="0" y="576"/>
              <a:ext cx="523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auto">
            <a:xfrm>
              <a:off x="5136" y="528"/>
              <a:ext cx="96" cy="4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81" name="Rectangle 5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64200" y="6430963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2" name="Text Box 58"/>
          <p:cNvSpPr txBox="1">
            <a:spLocks noChangeArrowheads="1"/>
          </p:cNvSpPr>
          <p:nvPr/>
        </p:nvSpPr>
        <p:spPr bwMode="black">
          <a:xfrm>
            <a:off x="7499350" y="6357938"/>
            <a:ext cx="138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7" r:id="rId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295400"/>
            <a:ext cx="3429000" cy="2590800"/>
          </a:xfrm>
        </p:spPr>
        <p:txBody>
          <a:bodyPr/>
          <a:lstStyle/>
          <a:p>
            <a:pPr algn="ctr">
              <a:defRPr/>
            </a:pPr>
            <a:r>
              <a:rPr lang="fa-IR" sz="6000" dirty="0" smtClean="0">
                <a:solidFill>
                  <a:srgbClr val="FF0000"/>
                </a:solidFill>
                <a:cs typeface=" Mitra" pitchFamily="2" charset="-78"/>
              </a:rPr>
              <a:t>به نام خدا</a:t>
            </a:r>
            <a:endParaRPr lang="en-US" sz="6000" dirty="0">
              <a:solidFill>
                <a:srgbClr val="FF0000"/>
              </a:solidFill>
              <a:cs typeface=" Mitra" pitchFamily="2" charset="-78"/>
            </a:endParaRPr>
          </a:p>
        </p:txBody>
      </p:sp>
      <p:grpSp>
        <p:nvGrpSpPr>
          <p:cNvPr id="3075" name="Group 8"/>
          <p:cNvGrpSpPr>
            <a:grpSpLocks/>
          </p:cNvGrpSpPr>
          <p:nvPr/>
        </p:nvGrpSpPr>
        <p:grpSpPr bwMode="auto">
          <a:xfrm>
            <a:off x="0" y="228600"/>
            <a:ext cx="9144000" cy="6248400"/>
            <a:chOff x="0" y="228600"/>
            <a:chExt cx="9144000" cy="6248400"/>
          </a:xfrm>
        </p:grpSpPr>
        <p:pic>
          <p:nvPicPr>
            <p:cNvPr id="3076" name="Picture 7" descr="C:\Documents and Settings\user\My Documents\My Pictures\126353174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8600"/>
              <a:ext cx="9143999" cy="624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itle 1"/>
            <p:cNvSpPr txBox="1">
              <a:spLocks/>
            </p:cNvSpPr>
            <p:nvPr/>
          </p:nvSpPr>
          <p:spPr bwMode="black">
            <a:xfrm>
              <a:off x="0" y="5943600"/>
              <a:ext cx="9144000" cy="49371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dist="28398" dir="1593903" algn="ctr" rotWithShape="0">
                <a:schemeClr val="bg1"/>
              </a:outerShdw>
            </a:effectLst>
          </p:spPr>
          <p:txBody>
            <a:bodyPr anchor="ctr"/>
            <a:lstStyle/>
            <a:p>
              <a:pPr indent="484188" algn="ctr" rtl="1">
                <a:defRPr/>
              </a:pPr>
              <a:r>
                <a:rPr lang="fa-IR" sz="20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+mj-ea"/>
                  <a:cs typeface=" Mitra" pitchFamily="2" charset="-78"/>
                </a:rPr>
                <a:t>مديريت فني و نظارت بر طرح هاي عمراني دانشگاه علوم پزشكي تهران </a:t>
              </a:r>
              <a:endPara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 Mitra" pitchFamily="2" charset="-78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8513"/>
          </a:xfrm>
        </p:spPr>
        <p:txBody>
          <a:bodyPr/>
          <a:lstStyle/>
          <a:p>
            <a:pPr marL="484188" algn="r" eaLnBrk="1" hangingPunct="1">
              <a:defRPr/>
            </a:pPr>
            <a:r>
              <a:rPr lang="fa-I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سيستم تهويه مطبوع (در اطاق ريكاوري)</a:t>
            </a:r>
          </a:p>
        </p:txBody>
      </p:sp>
      <p:grpSp>
        <p:nvGrpSpPr>
          <p:cNvPr id="13315" name="Group 8"/>
          <p:cNvGrpSpPr>
            <a:grpSpLocks/>
          </p:cNvGrpSpPr>
          <p:nvPr/>
        </p:nvGrpSpPr>
        <p:grpSpPr bwMode="auto">
          <a:xfrm>
            <a:off x="7845425" y="304800"/>
            <a:ext cx="1527175" cy="949325"/>
            <a:chOff x="7529292" y="5705474"/>
            <a:chExt cx="1527624" cy="949330"/>
          </a:xfrm>
        </p:grpSpPr>
        <p:sp>
          <p:nvSpPr>
            <p:cNvPr id="13320" name="Rectangle 3"/>
            <p:cNvSpPr>
              <a:spLocks noChangeArrowheads="1"/>
            </p:cNvSpPr>
            <p:nvPr/>
          </p:nvSpPr>
          <p:spPr bwMode="auto">
            <a:xfrm>
              <a:off x="7529292" y="6197604"/>
              <a:ext cx="152762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مديريت فني 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و 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نظارت بر طرح هاي عمراني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</p:txBody>
        </p:sp>
        <p:pic>
          <p:nvPicPr>
            <p:cNvPr id="13321" name="Picture 7" descr="C:\Documents and Settings\user\Desktop\I_flash_فايل اتوکد_logo Model (1)sm4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4"/>
            <a:stretch>
              <a:fillRect/>
            </a:stretch>
          </p:blipFill>
          <p:spPr bwMode="auto">
            <a:xfrm>
              <a:off x="8008260" y="5705474"/>
              <a:ext cx="538845" cy="48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2" name="Rectangle 11"/>
          <p:cNvSpPr/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 dirty="0">
              <a:noFill/>
            </a:endParaRPr>
          </a:p>
        </p:txBody>
      </p:sp>
      <p:pic>
        <p:nvPicPr>
          <p:cNvPr id="35842" name="Picture 2" descr="C:\Documents and Settings\user\Desktop\hamaiesh\5-Mr. rastegary\PIC\b1-ModelE.jpg"/>
          <p:cNvPicPr>
            <a:picLocks noChangeAspect="1" noChangeArrowheads="1"/>
          </p:cNvPicPr>
          <p:nvPr/>
        </p:nvPicPr>
        <p:blipFill>
          <a:blip r:embed="rId3"/>
          <a:srcRect l="69284" t="26031" r="3002" b="37525"/>
          <a:stretch>
            <a:fillRect/>
          </a:stretch>
        </p:blipFill>
        <p:spPr bwMode="auto">
          <a:xfrm>
            <a:off x="4800600" y="1219200"/>
            <a:ext cx="41148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Documents and Settings\user\Desktop\hamaiesh\5-Mr. rastegary\PIC\b1-ModelE.jpg"/>
          <p:cNvPicPr>
            <a:picLocks noChangeAspect="1" noChangeArrowheads="1"/>
          </p:cNvPicPr>
          <p:nvPr/>
        </p:nvPicPr>
        <p:blipFill>
          <a:blip r:embed="rId3"/>
          <a:srcRect l="11085" t="23968" r="59815" b="35682"/>
          <a:stretch>
            <a:fillRect/>
          </a:stretch>
        </p:blipFill>
        <p:spPr bwMode="auto">
          <a:xfrm>
            <a:off x="2590800" y="3810000"/>
            <a:ext cx="41148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C:\Documents and Settings\user\Desktop\hamaiesh\5-Mr. rastegary\PIC\b1-ModelE.jpg"/>
          <p:cNvPicPr>
            <a:picLocks noChangeAspect="1" noChangeArrowheads="1"/>
          </p:cNvPicPr>
          <p:nvPr/>
        </p:nvPicPr>
        <p:blipFill>
          <a:blip r:embed="rId3"/>
          <a:srcRect l="38799" t="24730" r="30716" b="37525"/>
          <a:stretch>
            <a:fillRect/>
          </a:stretch>
        </p:blipFill>
        <p:spPr bwMode="auto">
          <a:xfrm>
            <a:off x="381000" y="1219200"/>
            <a:ext cx="41148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8513"/>
          </a:xfrm>
        </p:spPr>
        <p:txBody>
          <a:bodyPr/>
          <a:lstStyle/>
          <a:p>
            <a:pPr marL="484188" algn="r" eaLnBrk="1" hangingPunct="1">
              <a:defRPr/>
            </a:pPr>
            <a:r>
              <a:rPr lang="fa-I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سيستم تهويه مطبوع (در بخش پرستاري)</a:t>
            </a:r>
          </a:p>
        </p:txBody>
      </p:sp>
      <p:grpSp>
        <p:nvGrpSpPr>
          <p:cNvPr id="14339" name="Group 8"/>
          <p:cNvGrpSpPr>
            <a:grpSpLocks/>
          </p:cNvGrpSpPr>
          <p:nvPr/>
        </p:nvGrpSpPr>
        <p:grpSpPr bwMode="auto">
          <a:xfrm>
            <a:off x="7845425" y="304800"/>
            <a:ext cx="1527175" cy="949325"/>
            <a:chOff x="7529292" y="5705474"/>
            <a:chExt cx="1527624" cy="949330"/>
          </a:xfrm>
        </p:grpSpPr>
        <p:sp>
          <p:nvSpPr>
            <p:cNvPr id="14388" name="Rectangle 3"/>
            <p:cNvSpPr>
              <a:spLocks noChangeArrowheads="1"/>
            </p:cNvSpPr>
            <p:nvPr/>
          </p:nvSpPr>
          <p:spPr bwMode="auto">
            <a:xfrm>
              <a:off x="7529292" y="6197604"/>
              <a:ext cx="152762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مديريت فني 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و 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نظارت بر طرح هاي عمراني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</p:txBody>
        </p:sp>
        <p:pic>
          <p:nvPicPr>
            <p:cNvPr id="14389" name="Picture 7" descr="C:\Documents and Settings\user\Desktop\I_flash_فايل اتوکد_logo Model (1)sm4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4"/>
            <a:stretch>
              <a:fillRect/>
            </a:stretch>
          </p:blipFill>
          <p:spPr bwMode="auto">
            <a:xfrm>
              <a:off x="8008260" y="5705474"/>
              <a:ext cx="538845" cy="48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2" name="Rectangle 11"/>
          <p:cNvSpPr/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 dirty="0">
              <a:noFill/>
            </a:endParaRPr>
          </a:p>
        </p:txBody>
      </p:sp>
      <p:graphicFrame>
        <p:nvGraphicFramePr>
          <p:cNvPr id="11" name="Content Placeholder 7"/>
          <p:cNvGraphicFramePr>
            <a:graphicFrameLocks noGrp="1"/>
          </p:cNvGraphicFramePr>
          <p:nvPr>
            <p:ph idx="1"/>
          </p:nvPr>
        </p:nvGraphicFramePr>
        <p:xfrm>
          <a:off x="381000" y="1219200"/>
          <a:ext cx="8458200" cy="426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1143000"/>
                <a:gridCol w="990600"/>
                <a:gridCol w="1181100"/>
                <a:gridCol w="1104900"/>
                <a:gridCol w="1009650"/>
                <a:gridCol w="1057275"/>
                <a:gridCol w="1057275"/>
              </a:tblGrid>
              <a:tr h="931691"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>
                          <a:cs typeface="Nazanin" pitchFamily="2" charset="-78"/>
                        </a:rPr>
                        <a:t>فشار</a:t>
                      </a:r>
                      <a:r>
                        <a:rPr lang="fa-IR" sz="1400" b="1" baseline="0" dirty="0" smtClean="0">
                          <a:cs typeface="Nazanin" pitchFamily="2" charset="-78"/>
                        </a:rPr>
                        <a:t> </a:t>
                      </a:r>
                    </a:p>
                    <a:p>
                      <a:pPr algn="ctr"/>
                      <a:r>
                        <a:rPr lang="fa-IR" sz="1400" b="1" baseline="0" dirty="0" smtClean="0">
                          <a:cs typeface="Nazanin" pitchFamily="2" charset="-78"/>
                        </a:rPr>
                        <a:t>نسبت به </a:t>
                      </a:r>
                    </a:p>
                    <a:p>
                      <a:pPr algn="ctr"/>
                      <a:r>
                        <a:rPr lang="fa-IR" sz="1400" b="1" baseline="0" dirty="0" smtClean="0">
                          <a:cs typeface="Nazanin" pitchFamily="2" charset="-78"/>
                        </a:rPr>
                        <a:t>فضای مجاور</a:t>
                      </a:r>
                      <a:endParaRPr lang="en-US" sz="1400" b="1" dirty="0">
                        <a:solidFill>
                          <a:srgbClr val="FFFF00"/>
                        </a:solidFill>
                        <a:cs typeface="Nazanin" pitchFamily="2" charset="-78"/>
                      </a:endParaRPr>
                    </a:p>
                  </a:txBody>
                  <a:tcPr marT="45901" marB="4590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>
                          <a:cs typeface="Nazanin" pitchFamily="2" charset="-78"/>
                        </a:rPr>
                        <a:t>مینیمم</a:t>
                      </a:r>
                    </a:p>
                    <a:p>
                      <a:pPr algn="ctr"/>
                      <a:r>
                        <a:rPr lang="fa-IR" sz="1400" b="1" dirty="0" smtClean="0">
                          <a:cs typeface="Nazanin" pitchFamily="2" charset="-78"/>
                        </a:rPr>
                        <a:t> تعویض هوای</a:t>
                      </a:r>
                      <a:r>
                        <a:rPr lang="fa-IR" sz="1400" b="1" baseline="0" dirty="0" smtClean="0">
                          <a:cs typeface="Nazanin" pitchFamily="2" charset="-78"/>
                        </a:rPr>
                        <a:t> </a:t>
                      </a:r>
                      <a:r>
                        <a:rPr lang="fa-IR" sz="1400" b="1" dirty="0" smtClean="0">
                          <a:cs typeface="Nazanin" pitchFamily="2" charset="-78"/>
                        </a:rPr>
                        <a:t>تازه</a:t>
                      </a:r>
                      <a:r>
                        <a:rPr lang="fa-IR" sz="1400" b="1" baseline="0" dirty="0" smtClean="0">
                          <a:cs typeface="Nazanin" pitchFamily="2" charset="-78"/>
                        </a:rPr>
                        <a:t> در ساعت</a:t>
                      </a:r>
                      <a:endParaRPr lang="en-US" sz="1400" b="1" dirty="0">
                        <a:solidFill>
                          <a:srgbClr val="FFFF00"/>
                        </a:solidFill>
                        <a:cs typeface="Nazanin" pitchFamily="2" charset="-78"/>
                      </a:endParaRPr>
                    </a:p>
                  </a:txBody>
                  <a:tcPr marT="45901" marB="4590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>
                          <a:cs typeface="Nazanin" pitchFamily="2" charset="-78"/>
                        </a:rPr>
                        <a:t>مینیمم</a:t>
                      </a:r>
                    </a:p>
                    <a:p>
                      <a:pPr algn="ctr"/>
                      <a:r>
                        <a:rPr lang="fa-IR" sz="1400" b="1" baseline="0" dirty="0" smtClean="0">
                          <a:cs typeface="Nazanin" pitchFamily="2" charset="-78"/>
                        </a:rPr>
                        <a:t> جابجائی هوا در ساعت</a:t>
                      </a:r>
                      <a:endParaRPr lang="en-US" sz="1400" b="1" dirty="0">
                        <a:solidFill>
                          <a:srgbClr val="FFFF00"/>
                        </a:solidFill>
                        <a:cs typeface="Nazanin" pitchFamily="2" charset="-78"/>
                      </a:endParaRPr>
                    </a:p>
                  </a:txBody>
                  <a:tcPr marT="45901" marB="4590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>
                          <a:cs typeface="Nazanin" pitchFamily="2" charset="-78"/>
                        </a:rPr>
                        <a:t>هدايت </a:t>
                      </a:r>
                    </a:p>
                    <a:p>
                      <a:pPr algn="ctr"/>
                      <a:r>
                        <a:rPr lang="fa-IR" sz="1400" b="1" dirty="0" smtClean="0">
                          <a:cs typeface="Nazanin" pitchFamily="2" charset="-78"/>
                        </a:rPr>
                        <a:t>تمامی هوا </a:t>
                      </a:r>
                    </a:p>
                    <a:p>
                      <a:pPr algn="ctr"/>
                      <a:r>
                        <a:rPr lang="fa-IR" sz="1400" b="1" dirty="0" smtClean="0">
                          <a:cs typeface="Nazanin" pitchFamily="2" charset="-78"/>
                        </a:rPr>
                        <a:t>به خارج</a:t>
                      </a:r>
                      <a:endParaRPr lang="en-US" sz="1400" b="1" dirty="0">
                        <a:solidFill>
                          <a:srgbClr val="FFFF00"/>
                        </a:solidFill>
                        <a:cs typeface="Nazanin" pitchFamily="2" charset="-78"/>
                      </a:endParaRPr>
                    </a:p>
                  </a:txBody>
                  <a:tcPr marT="45901" marB="4590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>
                          <a:cs typeface="Nazanin" pitchFamily="2" charset="-78"/>
                        </a:rPr>
                        <a:t>جابه جايي هوا</a:t>
                      </a:r>
                    </a:p>
                    <a:p>
                      <a:pPr algn="ctr"/>
                      <a:r>
                        <a:rPr lang="fa-IR" sz="1400" b="1" dirty="0" smtClean="0">
                          <a:cs typeface="Nazanin" pitchFamily="2" charset="-78"/>
                        </a:rPr>
                        <a:t>در </a:t>
                      </a:r>
                    </a:p>
                    <a:p>
                      <a:pPr algn="ctr"/>
                      <a:r>
                        <a:rPr lang="fa-IR" sz="1400" b="1" dirty="0" smtClean="0">
                          <a:cs typeface="Nazanin" pitchFamily="2" charset="-78"/>
                        </a:rPr>
                        <a:t>داخل اطاق</a:t>
                      </a:r>
                      <a:endParaRPr lang="en-US" sz="1400" b="1" dirty="0">
                        <a:solidFill>
                          <a:srgbClr val="FFFF00"/>
                        </a:solidFill>
                        <a:cs typeface="Nazanin" pitchFamily="2" charset="-78"/>
                      </a:endParaRPr>
                    </a:p>
                  </a:txBody>
                  <a:tcPr marT="45901" marB="4590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>
                          <a:cs typeface="Nazanin" pitchFamily="2" charset="-78"/>
                        </a:rPr>
                        <a:t>درصد</a:t>
                      </a:r>
                    </a:p>
                    <a:p>
                      <a:pPr algn="ctr"/>
                      <a:r>
                        <a:rPr lang="fa-IR" sz="1400" b="1" dirty="0" smtClean="0">
                          <a:cs typeface="Nazanin" pitchFamily="2" charset="-78"/>
                        </a:rPr>
                        <a:t>رطوبت</a:t>
                      </a:r>
                    </a:p>
                    <a:p>
                      <a:pPr algn="ctr"/>
                      <a:r>
                        <a:rPr lang="fa-IR" sz="1400" b="1" dirty="0" smtClean="0">
                          <a:cs typeface="Nazanin" pitchFamily="2" charset="-78"/>
                        </a:rPr>
                        <a:t> نسبی</a:t>
                      </a:r>
                      <a:endParaRPr lang="en-US" sz="1400" b="1" dirty="0">
                        <a:solidFill>
                          <a:srgbClr val="FFFF00"/>
                        </a:solidFill>
                        <a:cs typeface="Nazanin" pitchFamily="2" charset="-78"/>
                      </a:endParaRPr>
                    </a:p>
                  </a:txBody>
                  <a:tcPr marT="45901" marB="4590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b="1" dirty="0" smtClean="0"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fa-IR" sz="1400" b="1" dirty="0" smtClean="0">
                          <a:cs typeface="Nazanin" pitchFamily="2" charset="-78"/>
                        </a:rPr>
                        <a:t>درجه</a:t>
                      </a:r>
                      <a:r>
                        <a:rPr lang="fa-IR" sz="1400" b="1" baseline="0" dirty="0" smtClean="0">
                          <a:cs typeface="Nazanin" pitchFamily="2" charset="-78"/>
                        </a:rPr>
                        <a:t> حرارت </a:t>
                      </a:r>
                      <a:endParaRPr lang="en-US" sz="1400" b="1" dirty="0">
                        <a:solidFill>
                          <a:srgbClr val="FFFF00"/>
                        </a:solidFill>
                        <a:cs typeface="Nazanin" pitchFamily="2" charset="-78"/>
                      </a:endParaRPr>
                    </a:p>
                  </a:txBody>
                  <a:tcPr marT="45901" marB="4590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b="1" dirty="0" smtClean="0"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fa-IR" sz="1400" b="1" dirty="0" smtClean="0">
                          <a:cs typeface="Nazanin" pitchFamily="2" charset="-78"/>
                        </a:rPr>
                        <a:t>نوع فضا</a:t>
                      </a:r>
                      <a:endParaRPr lang="en-US" sz="1400" b="1" dirty="0">
                        <a:solidFill>
                          <a:srgbClr val="FFFF00"/>
                        </a:solidFill>
                        <a:cs typeface="Nazanin" pitchFamily="2" charset="-78"/>
                      </a:endParaRPr>
                    </a:p>
                  </a:txBody>
                  <a:tcPr marT="45901" marB="4590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628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000" b="1" dirty="0" smtClean="0">
                          <a:cs typeface="Nazanin" pitchFamily="2" charset="-78"/>
                        </a:rPr>
                        <a:t>مساوی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 marT="45901" marB="459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000" b="1" dirty="0" smtClean="0">
                          <a:cs typeface="Nazanin" pitchFamily="2" charset="-78"/>
                        </a:rPr>
                        <a:t>2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 marT="45901" marB="459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000" b="1" dirty="0" smtClean="0">
                          <a:cs typeface="Nazanin" pitchFamily="2" charset="-78"/>
                        </a:rPr>
                        <a:t>6-4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 marT="45901" marB="459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000" b="1" dirty="0" smtClean="0">
                          <a:cs typeface="Nazanin" pitchFamily="2" charset="-78"/>
                        </a:rPr>
                        <a:t>انتخابی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 marT="45901" marB="459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000" b="1" dirty="0" smtClean="0">
                          <a:cs typeface="Nazanin" pitchFamily="2" charset="-78"/>
                        </a:rPr>
                        <a:t>انتخابی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 marT="45901" marB="459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000" b="1" dirty="0" smtClean="0">
                          <a:cs typeface="Nazanin" pitchFamily="2" charset="-78"/>
                        </a:rPr>
                        <a:t>60-30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 marT="45901" marB="459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000" b="1" dirty="0" smtClean="0">
                          <a:cs typeface="Nazanin" pitchFamily="2" charset="-78"/>
                        </a:rPr>
                        <a:t>24-21/5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 marT="45901" marB="45901"/>
                </a:tc>
                <a:tc>
                  <a:txBody>
                    <a:bodyPr/>
                    <a:lstStyle/>
                    <a:p>
                      <a:pPr algn="ctr"/>
                      <a:endParaRPr lang="fa-IR" sz="1400" b="1" dirty="0" smtClean="0">
                        <a:cs typeface="Nazanin" pitchFamily="2" charset="-78"/>
                      </a:endParaRPr>
                    </a:p>
                    <a:p>
                      <a:pPr algn="ctr"/>
                      <a:endParaRPr lang="fa-IR" sz="1400" b="1" dirty="0" smtClean="0"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fa-IR" sz="1400" b="1" dirty="0" smtClean="0">
                          <a:cs typeface="Nazanin" pitchFamily="2" charset="-78"/>
                        </a:rPr>
                        <a:t>اطاق</a:t>
                      </a:r>
                      <a:r>
                        <a:rPr lang="fa-IR" sz="1400" b="1" baseline="0" dirty="0" smtClean="0">
                          <a:cs typeface="Nazanin" pitchFamily="2" charset="-78"/>
                        </a:rPr>
                        <a:t> بیمار</a:t>
                      </a:r>
                    </a:p>
                    <a:p>
                      <a:pPr algn="ctr"/>
                      <a:endParaRPr lang="fa-IR" sz="1400" b="1" dirty="0" smtClean="0">
                        <a:solidFill>
                          <a:srgbClr val="FF0000"/>
                        </a:solidFill>
                        <a:cs typeface="Nazanin" pitchFamily="2" charset="-78"/>
                      </a:endParaRPr>
                    </a:p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  <a:cs typeface="Nazanin" pitchFamily="2" charset="-78"/>
                      </a:endParaRPr>
                    </a:p>
                  </a:txBody>
                  <a:tcPr marT="45901" marB="4590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098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000" b="1" dirty="0" smtClean="0">
                          <a:cs typeface="Nazanin" pitchFamily="2" charset="-78"/>
                        </a:rPr>
                        <a:t>مثبت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 marT="45901" marB="459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000" b="1" dirty="0" smtClean="0">
                          <a:cs typeface="Nazanin" pitchFamily="2" charset="-78"/>
                        </a:rPr>
                        <a:t>2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 marT="45901" marB="459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000" b="1" dirty="0" smtClean="0">
                          <a:cs typeface="Nazanin" pitchFamily="2" charset="-78"/>
                        </a:rPr>
                        <a:t>15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 marT="45901" marB="459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000" b="1" dirty="0" smtClean="0">
                          <a:cs typeface="Nazanin" pitchFamily="2" charset="-78"/>
                        </a:rPr>
                        <a:t>بله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 marT="45901" marB="459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000" b="1" dirty="0" smtClean="0">
                          <a:cs typeface="Nazanin" pitchFamily="2" charset="-78"/>
                        </a:rPr>
                        <a:t>انتخابی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 marT="45901" marB="459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000" b="1" dirty="0" smtClean="0">
                          <a:cs typeface="Nazanin" pitchFamily="2" charset="-78"/>
                        </a:rPr>
                        <a:t>60-30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 marT="45901" marB="459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000" b="1" dirty="0" smtClean="0">
                          <a:cs typeface="Nazanin" pitchFamily="2" charset="-78"/>
                        </a:rPr>
                        <a:t>24-21/5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fa-IR" sz="2000" b="1" dirty="0" smtClean="0">
                        <a:cs typeface="Nazanin" pitchFamily="2" charset="-78"/>
                      </a:endParaRPr>
                    </a:p>
                  </a:txBody>
                  <a:tcPr marT="45901" marB="45901"/>
                </a:tc>
                <a:tc>
                  <a:txBody>
                    <a:bodyPr/>
                    <a:lstStyle/>
                    <a:p>
                      <a:pPr algn="ctr"/>
                      <a:endParaRPr lang="fa-IR" sz="1400" b="1" dirty="0" smtClean="0"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fa-IR" sz="1400" b="1" dirty="0" smtClean="0">
                          <a:cs typeface="Nazanin" pitchFamily="2" charset="-78"/>
                        </a:rPr>
                        <a:t>ایزوله محافظت شده</a:t>
                      </a:r>
                    </a:p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  <a:cs typeface="Nazanin" pitchFamily="2" charset="-78"/>
                      </a:endParaRPr>
                    </a:p>
                  </a:txBody>
                  <a:tcPr marT="45901" marB="4590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628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000" b="1" dirty="0" smtClean="0">
                          <a:cs typeface="Nazanin" pitchFamily="2" charset="-78"/>
                        </a:rPr>
                        <a:t>منفی</a:t>
                      </a:r>
                    </a:p>
                  </a:txBody>
                  <a:tcPr marT="45901" marB="459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000" b="1" dirty="0" smtClean="0">
                          <a:cs typeface="Nazanin" pitchFamily="2" charset="-78"/>
                        </a:rPr>
                        <a:t>2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 marT="45901" marB="459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000" b="1" dirty="0" smtClean="0">
                          <a:cs typeface="Nazanin" pitchFamily="2" charset="-78"/>
                        </a:rPr>
                        <a:t>6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 marT="45901" marB="459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000" b="1" dirty="0" smtClean="0">
                          <a:cs typeface="Nazanin" pitchFamily="2" charset="-78"/>
                        </a:rPr>
                        <a:t>بله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 marT="45901" marB="459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000" b="1" dirty="0" smtClean="0">
                          <a:cs typeface="Nazanin" pitchFamily="2" charset="-78"/>
                        </a:rPr>
                        <a:t>خیر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 marT="45901" marB="459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000" b="1" dirty="0" smtClean="0">
                          <a:cs typeface="Nazanin" pitchFamily="2" charset="-78"/>
                        </a:rPr>
                        <a:t>60-30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 marT="45901" marB="459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000" b="1" dirty="0" smtClean="0">
                          <a:cs typeface="Nazanin" pitchFamily="2" charset="-78"/>
                        </a:rPr>
                        <a:t>24-21/5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 marT="45901" marB="45901"/>
                </a:tc>
                <a:tc>
                  <a:txBody>
                    <a:bodyPr/>
                    <a:lstStyle/>
                    <a:p>
                      <a:pPr algn="ctr"/>
                      <a:endParaRPr lang="fa-IR" sz="1400" b="1" dirty="0" smtClean="0">
                        <a:cs typeface="Nazanin" pitchFamily="2" charset="-78"/>
                      </a:endParaRPr>
                    </a:p>
                    <a:p>
                      <a:pPr algn="ctr"/>
                      <a:endParaRPr lang="fa-IR" sz="1400" b="1" dirty="0" smtClean="0"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fa-IR" sz="1400" b="1" dirty="0" smtClean="0">
                          <a:cs typeface="Nazanin" pitchFamily="2" charset="-78"/>
                        </a:rPr>
                        <a:t>ایزوله عفونی</a:t>
                      </a:r>
                    </a:p>
                    <a:p>
                      <a:pPr algn="ctr"/>
                      <a:endParaRPr lang="fa-IR" sz="1400" b="1" dirty="0" smtClean="0">
                        <a:solidFill>
                          <a:srgbClr val="FF0000"/>
                        </a:solidFill>
                        <a:cs typeface="Nazanin" pitchFamily="2" charset="-78"/>
                      </a:endParaRPr>
                    </a:p>
                    <a:p>
                      <a:pPr algn="ctr"/>
                      <a:endParaRPr lang="en-US" sz="1400" b="1" dirty="0">
                        <a:solidFill>
                          <a:srgbClr val="FF0000"/>
                        </a:solidFill>
                        <a:cs typeface="Nazanin" pitchFamily="2" charset="-78"/>
                      </a:endParaRPr>
                    </a:p>
                  </a:txBody>
                  <a:tcPr marT="45901" marB="4590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8513"/>
          </a:xfrm>
        </p:spPr>
        <p:txBody>
          <a:bodyPr/>
          <a:lstStyle/>
          <a:p>
            <a:pPr marL="484188" algn="r" eaLnBrk="1" hangingPunct="1">
              <a:defRPr/>
            </a:pPr>
            <a:r>
              <a:rPr lang="fa-I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هوا در داخل اطاق جابه جا شود ؟</a:t>
            </a:r>
          </a:p>
        </p:txBody>
      </p:sp>
      <p:grpSp>
        <p:nvGrpSpPr>
          <p:cNvPr id="15363" name="Group 8"/>
          <p:cNvGrpSpPr>
            <a:grpSpLocks/>
          </p:cNvGrpSpPr>
          <p:nvPr/>
        </p:nvGrpSpPr>
        <p:grpSpPr bwMode="auto">
          <a:xfrm>
            <a:off x="7845425" y="304800"/>
            <a:ext cx="1527175" cy="949325"/>
            <a:chOff x="7529292" y="5705474"/>
            <a:chExt cx="1527624" cy="949330"/>
          </a:xfrm>
        </p:grpSpPr>
        <p:sp>
          <p:nvSpPr>
            <p:cNvPr id="15377" name="Rectangle 3"/>
            <p:cNvSpPr>
              <a:spLocks noChangeArrowheads="1"/>
            </p:cNvSpPr>
            <p:nvPr/>
          </p:nvSpPr>
          <p:spPr bwMode="auto">
            <a:xfrm>
              <a:off x="7529292" y="6197604"/>
              <a:ext cx="152762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مديريت فني 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و 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نظارت بر طرح هاي عمراني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</p:txBody>
        </p:sp>
        <p:pic>
          <p:nvPicPr>
            <p:cNvPr id="15378" name="Picture 7" descr="C:\Documents and Settings\user\Desktop\I_flash_فايل اتوکد_logo Model (1)sm4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4"/>
            <a:stretch>
              <a:fillRect/>
            </a:stretch>
          </p:blipFill>
          <p:spPr bwMode="auto">
            <a:xfrm>
              <a:off x="8008260" y="5705474"/>
              <a:ext cx="538845" cy="48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2" name="Rectangle 11"/>
          <p:cNvSpPr/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 b="1" dirty="0">
              <a:noFill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7391400" y="1447800"/>
            <a:ext cx="1371600" cy="4343400"/>
            <a:chOff x="7391400" y="1447800"/>
            <a:chExt cx="1371600" cy="3733800"/>
          </a:xfrm>
        </p:grpSpPr>
        <p:sp>
          <p:nvSpPr>
            <p:cNvPr id="15374" name="Rectangle 8"/>
            <p:cNvSpPr>
              <a:spLocks noChangeArrowheads="1"/>
            </p:cNvSpPr>
            <p:nvPr/>
          </p:nvSpPr>
          <p:spPr bwMode="auto">
            <a:xfrm>
              <a:off x="7391400" y="2133600"/>
              <a:ext cx="914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2000" b="1">
                  <a:cs typeface="Nazanin" pitchFamily="2" charset="-78"/>
                </a:rPr>
                <a:t>خير</a:t>
              </a:r>
              <a:endParaRPr lang="en-US" sz="2000" b="1">
                <a:cs typeface="Nazanin" pitchFamily="2" charset="-78"/>
              </a:endParaRPr>
            </a:p>
          </p:txBody>
        </p:sp>
        <p:sp>
          <p:nvSpPr>
            <p:cNvPr id="15375" name="Rectangle 9"/>
            <p:cNvSpPr>
              <a:spLocks noChangeArrowheads="1"/>
            </p:cNvSpPr>
            <p:nvPr/>
          </p:nvSpPr>
          <p:spPr bwMode="auto">
            <a:xfrm>
              <a:off x="7391400" y="4114800"/>
              <a:ext cx="914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2000" b="1">
                  <a:cs typeface="Nazanin" pitchFamily="2" charset="-78"/>
                </a:rPr>
                <a:t>اختياري</a:t>
              </a:r>
              <a:endParaRPr lang="en-US" sz="2000" b="1">
                <a:cs typeface="Nazanin" pitchFamily="2" charset="-78"/>
              </a:endParaRPr>
            </a:p>
          </p:txBody>
        </p:sp>
        <p:sp>
          <p:nvSpPr>
            <p:cNvPr id="15376" name="Right Brace 10"/>
            <p:cNvSpPr>
              <a:spLocks/>
            </p:cNvSpPr>
            <p:nvPr/>
          </p:nvSpPr>
          <p:spPr bwMode="auto">
            <a:xfrm>
              <a:off x="8305800" y="1447800"/>
              <a:ext cx="457200" cy="3733800"/>
            </a:xfrm>
            <a:prstGeom prst="rightBrace">
              <a:avLst>
                <a:gd name="adj1" fmla="val 8318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a-IR" b="1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886200" y="1524000"/>
            <a:ext cx="3429000" cy="1828800"/>
            <a:chOff x="3886200" y="1447800"/>
            <a:chExt cx="3429000" cy="1828800"/>
          </a:xfrm>
        </p:grpSpPr>
        <p:sp>
          <p:nvSpPr>
            <p:cNvPr id="15370" name="Right Brace 12"/>
            <p:cNvSpPr>
              <a:spLocks/>
            </p:cNvSpPr>
            <p:nvPr/>
          </p:nvSpPr>
          <p:spPr bwMode="auto">
            <a:xfrm>
              <a:off x="6858000" y="1447800"/>
              <a:ext cx="457200" cy="18288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a-IR" b="1"/>
            </a:p>
          </p:txBody>
        </p:sp>
        <p:sp>
          <p:nvSpPr>
            <p:cNvPr id="15371" name="Rectangle 14"/>
            <p:cNvSpPr>
              <a:spLocks noChangeArrowheads="1"/>
            </p:cNvSpPr>
            <p:nvPr/>
          </p:nvSpPr>
          <p:spPr bwMode="auto">
            <a:xfrm>
              <a:off x="3886200" y="1600200"/>
              <a:ext cx="3124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2000" b="1">
                  <a:cs typeface="Nazanin" pitchFamily="2" charset="-78"/>
                </a:rPr>
                <a:t>اگزوز</a:t>
              </a:r>
              <a:endParaRPr lang="en-US" sz="2000" b="1">
                <a:cs typeface="Nazanin" pitchFamily="2" charset="-78"/>
              </a:endParaRPr>
            </a:p>
          </p:txBody>
        </p:sp>
        <p:sp>
          <p:nvSpPr>
            <p:cNvPr id="15372" name="Rectangle 15"/>
            <p:cNvSpPr>
              <a:spLocks noChangeArrowheads="1"/>
            </p:cNvSpPr>
            <p:nvPr/>
          </p:nvSpPr>
          <p:spPr bwMode="auto">
            <a:xfrm>
              <a:off x="3886200" y="2057400"/>
              <a:ext cx="3124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2000" b="1">
                  <a:cs typeface="Nazanin" pitchFamily="2" charset="-78"/>
                </a:rPr>
                <a:t>هواساز بدون برگشت</a:t>
              </a:r>
              <a:endParaRPr lang="en-US" sz="2000" b="1">
                <a:cs typeface="Nazanin" pitchFamily="2" charset="-78"/>
              </a:endParaRPr>
            </a:p>
          </p:txBody>
        </p:sp>
        <p:sp>
          <p:nvSpPr>
            <p:cNvPr id="15373" name="Rectangle 16"/>
            <p:cNvSpPr>
              <a:spLocks noChangeArrowheads="1"/>
            </p:cNvSpPr>
            <p:nvPr/>
          </p:nvSpPr>
          <p:spPr bwMode="auto">
            <a:xfrm>
              <a:off x="3886200" y="2514600"/>
              <a:ext cx="3124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2000" b="1">
                  <a:cs typeface="Nazanin" pitchFamily="2" charset="-78"/>
                </a:rPr>
                <a:t>هواساز با برگشت فن تخليه هوا</a:t>
              </a:r>
              <a:endParaRPr lang="en-US" sz="2000" b="1">
                <a:cs typeface="Nazanin" pitchFamily="2" charset="-78"/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886200" y="3886200"/>
            <a:ext cx="3429000" cy="1828800"/>
            <a:chOff x="3886200" y="3429000"/>
            <a:chExt cx="3429000" cy="1828800"/>
          </a:xfrm>
        </p:grpSpPr>
        <p:sp>
          <p:nvSpPr>
            <p:cNvPr id="15368" name="Right Brace 13"/>
            <p:cNvSpPr>
              <a:spLocks/>
            </p:cNvSpPr>
            <p:nvPr/>
          </p:nvSpPr>
          <p:spPr bwMode="auto">
            <a:xfrm>
              <a:off x="6858000" y="3429000"/>
              <a:ext cx="457200" cy="18288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a-IR" b="1"/>
            </a:p>
          </p:txBody>
        </p:sp>
        <p:sp>
          <p:nvSpPr>
            <p:cNvPr id="15369" name="Rectangle 17"/>
            <p:cNvSpPr>
              <a:spLocks noChangeArrowheads="1"/>
            </p:cNvSpPr>
            <p:nvPr/>
          </p:nvSpPr>
          <p:spPr bwMode="auto">
            <a:xfrm>
              <a:off x="3886200" y="4114800"/>
              <a:ext cx="3124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2000" b="1">
                  <a:cs typeface="Nazanin" pitchFamily="2" charset="-78"/>
                </a:rPr>
                <a:t>فن كويل</a:t>
              </a:r>
              <a:endParaRPr lang="en-US" sz="2000" b="1">
                <a:cs typeface="Nazanin" pitchFamily="2" charset="-78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8513"/>
          </a:xfrm>
        </p:spPr>
        <p:txBody>
          <a:bodyPr/>
          <a:lstStyle/>
          <a:p>
            <a:pPr marL="484188" algn="r" eaLnBrk="1" hangingPunct="1">
              <a:defRPr/>
            </a:pPr>
            <a:r>
              <a:rPr lang="fa-I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تمام هوا مستقيماً به خارج منتقل شود ؟</a:t>
            </a:r>
          </a:p>
        </p:txBody>
      </p:sp>
      <p:grpSp>
        <p:nvGrpSpPr>
          <p:cNvPr id="16387" name="Group 8"/>
          <p:cNvGrpSpPr>
            <a:grpSpLocks/>
          </p:cNvGrpSpPr>
          <p:nvPr/>
        </p:nvGrpSpPr>
        <p:grpSpPr bwMode="auto">
          <a:xfrm>
            <a:off x="7845425" y="304800"/>
            <a:ext cx="1527175" cy="949325"/>
            <a:chOff x="7529292" y="5705474"/>
            <a:chExt cx="1527624" cy="949330"/>
          </a:xfrm>
        </p:grpSpPr>
        <p:sp>
          <p:nvSpPr>
            <p:cNvPr id="16422" name="Rectangle 3"/>
            <p:cNvSpPr>
              <a:spLocks noChangeArrowheads="1"/>
            </p:cNvSpPr>
            <p:nvPr/>
          </p:nvSpPr>
          <p:spPr bwMode="auto">
            <a:xfrm>
              <a:off x="7529292" y="6197604"/>
              <a:ext cx="152762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مديريت فني 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و 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نظارت بر طرح هاي عمراني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</p:txBody>
        </p:sp>
        <p:pic>
          <p:nvPicPr>
            <p:cNvPr id="16423" name="Picture 7" descr="C:\Documents and Settings\user\Desktop\I_flash_فايل اتوکد_logo Model (1)sm4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4"/>
            <a:stretch>
              <a:fillRect/>
            </a:stretch>
          </p:blipFill>
          <p:spPr bwMode="auto">
            <a:xfrm>
              <a:off x="8008260" y="5705474"/>
              <a:ext cx="538845" cy="48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2" name="Rectangle 11"/>
          <p:cNvSpPr/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 b="1" dirty="0">
              <a:noFill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7848600" y="1219200"/>
            <a:ext cx="1143000" cy="4876800"/>
            <a:chOff x="7620000" y="1447800"/>
            <a:chExt cx="1143000" cy="3733800"/>
          </a:xfrm>
        </p:grpSpPr>
        <p:sp>
          <p:nvSpPr>
            <p:cNvPr id="16419" name="Rectangle 8"/>
            <p:cNvSpPr>
              <a:spLocks noChangeArrowheads="1"/>
            </p:cNvSpPr>
            <p:nvPr/>
          </p:nvSpPr>
          <p:spPr bwMode="auto">
            <a:xfrm>
              <a:off x="7620000" y="2133600"/>
              <a:ext cx="914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2000" b="1">
                  <a:cs typeface="Nazanin" pitchFamily="2" charset="-78"/>
                </a:rPr>
                <a:t>بله</a:t>
              </a:r>
              <a:endParaRPr lang="en-US" sz="2000" b="1">
                <a:cs typeface="Nazanin" pitchFamily="2" charset="-78"/>
              </a:endParaRPr>
            </a:p>
          </p:txBody>
        </p:sp>
        <p:sp>
          <p:nvSpPr>
            <p:cNvPr id="16420" name="Rectangle 9"/>
            <p:cNvSpPr>
              <a:spLocks noChangeArrowheads="1"/>
            </p:cNvSpPr>
            <p:nvPr/>
          </p:nvSpPr>
          <p:spPr bwMode="auto">
            <a:xfrm>
              <a:off x="7620000" y="4173141"/>
              <a:ext cx="914400" cy="308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2000" b="1">
                  <a:cs typeface="Nazanin" pitchFamily="2" charset="-78"/>
                </a:rPr>
                <a:t>اختياري</a:t>
              </a:r>
              <a:endParaRPr lang="en-US" sz="2000" b="1">
                <a:cs typeface="Nazanin" pitchFamily="2" charset="-78"/>
              </a:endParaRPr>
            </a:p>
          </p:txBody>
        </p:sp>
        <p:sp>
          <p:nvSpPr>
            <p:cNvPr id="16421" name="Right Brace 10"/>
            <p:cNvSpPr>
              <a:spLocks/>
            </p:cNvSpPr>
            <p:nvPr/>
          </p:nvSpPr>
          <p:spPr bwMode="auto">
            <a:xfrm>
              <a:off x="8305800" y="1447800"/>
              <a:ext cx="457200" cy="3733800"/>
            </a:xfrm>
            <a:prstGeom prst="rightBrace">
              <a:avLst>
                <a:gd name="adj1" fmla="val 8318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a-IR" b="1"/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5943600" y="1295400"/>
            <a:ext cx="1905000" cy="2057400"/>
            <a:chOff x="5791200" y="1295400"/>
            <a:chExt cx="1905000" cy="2057400"/>
          </a:xfrm>
        </p:grpSpPr>
        <p:sp>
          <p:nvSpPr>
            <p:cNvPr id="16416" name="Right Brace 18"/>
            <p:cNvSpPr>
              <a:spLocks/>
            </p:cNvSpPr>
            <p:nvPr/>
          </p:nvSpPr>
          <p:spPr bwMode="auto">
            <a:xfrm>
              <a:off x="7239000" y="1295400"/>
              <a:ext cx="457200" cy="20574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a-IR" b="1"/>
            </a:p>
          </p:txBody>
        </p:sp>
        <p:sp>
          <p:nvSpPr>
            <p:cNvPr id="16417" name="Rectangle 19"/>
            <p:cNvSpPr>
              <a:spLocks noChangeArrowheads="1"/>
            </p:cNvSpPr>
            <p:nvPr/>
          </p:nvSpPr>
          <p:spPr bwMode="auto">
            <a:xfrm>
              <a:off x="5791200" y="1447800"/>
              <a:ext cx="16764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rtl="1"/>
              <a:r>
                <a:rPr lang="fa-IR" sz="1500" b="1">
                  <a:cs typeface="Nazanin" pitchFamily="2" charset="-78"/>
                </a:rPr>
                <a:t>چرخش هوا در داخل اطاق مجاز </a:t>
              </a:r>
              <a:r>
                <a:rPr lang="fa-IR" sz="1500" b="1">
                  <a:solidFill>
                    <a:srgbClr val="FF0000"/>
                  </a:solidFill>
                  <a:cs typeface="Nazanin" pitchFamily="2" charset="-78"/>
                </a:rPr>
                <a:t>نمی باشد </a:t>
              </a:r>
              <a:r>
                <a:rPr lang="fa-IR" sz="1500" b="1">
                  <a:cs typeface="Nazanin" pitchFamily="2" charset="-78"/>
                </a:rPr>
                <a:t>.</a:t>
              </a:r>
              <a:endParaRPr lang="en-US" sz="1500" b="1">
                <a:cs typeface="Nazanin" pitchFamily="2" charset="-78"/>
              </a:endParaRPr>
            </a:p>
          </p:txBody>
        </p:sp>
        <p:sp>
          <p:nvSpPr>
            <p:cNvPr id="16418" name="Rectangle 20"/>
            <p:cNvSpPr>
              <a:spLocks noChangeArrowheads="1"/>
            </p:cNvSpPr>
            <p:nvPr/>
          </p:nvSpPr>
          <p:spPr bwMode="auto">
            <a:xfrm>
              <a:off x="5791200" y="2514600"/>
              <a:ext cx="16764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rtl="1"/>
              <a:r>
                <a:rPr lang="fa-IR" sz="1500" b="1">
                  <a:cs typeface="Nazanin" pitchFamily="2" charset="-78"/>
                </a:rPr>
                <a:t>چرخش هوا در داخل اطاق مجاز </a:t>
              </a:r>
              <a:r>
                <a:rPr lang="fa-IR" sz="1500" b="1">
                  <a:solidFill>
                    <a:srgbClr val="FF0000"/>
                  </a:solidFill>
                  <a:cs typeface="Nazanin" pitchFamily="2" charset="-78"/>
                </a:rPr>
                <a:t>می باشد </a:t>
              </a:r>
              <a:r>
                <a:rPr lang="fa-IR" sz="1500" b="1">
                  <a:cs typeface="Nazanin" pitchFamily="2" charset="-78"/>
                </a:rPr>
                <a:t>.</a:t>
              </a:r>
              <a:endParaRPr lang="en-US" sz="1500" b="1">
                <a:cs typeface="Nazanin" pitchFamily="2" charset="-78"/>
              </a:endParaRP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762000" y="1066800"/>
            <a:ext cx="5257800" cy="1295400"/>
            <a:chOff x="609600" y="1143000"/>
            <a:chExt cx="5257800" cy="1295400"/>
          </a:xfrm>
        </p:grpSpPr>
        <p:sp>
          <p:nvSpPr>
            <p:cNvPr id="16411" name="Right Brace 12"/>
            <p:cNvSpPr>
              <a:spLocks/>
            </p:cNvSpPr>
            <p:nvPr/>
          </p:nvSpPr>
          <p:spPr bwMode="auto">
            <a:xfrm>
              <a:off x="5410200" y="1143000"/>
              <a:ext cx="457200" cy="1295400"/>
            </a:xfrm>
            <a:prstGeom prst="rightBrace">
              <a:avLst>
                <a:gd name="adj1" fmla="val 8329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a-IR" b="1"/>
            </a:p>
          </p:txBody>
        </p:sp>
        <p:sp>
          <p:nvSpPr>
            <p:cNvPr id="16412" name="Rectangle 14"/>
            <p:cNvSpPr>
              <a:spLocks noChangeArrowheads="1"/>
            </p:cNvSpPr>
            <p:nvPr/>
          </p:nvSpPr>
          <p:spPr bwMode="auto">
            <a:xfrm>
              <a:off x="609600" y="1143000"/>
              <a:ext cx="4953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1500" b="1">
                  <a:cs typeface="Nazanin" pitchFamily="2" charset="-78"/>
                </a:rPr>
                <a:t>هواساز بدون برگشت(اطا ق عمل بدون برگشت هوا )فشار مثبت 15 /15</a:t>
              </a:r>
            </a:p>
            <a:p>
              <a:pPr algn="r" rtl="1"/>
              <a:endParaRPr lang="en-US" sz="1500" b="1">
                <a:cs typeface="Nazanin" pitchFamily="2" charset="-78"/>
              </a:endParaRPr>
            </a:p>
          </p:txBody>
        </p:sp>
        <p:sp>
          <p:nvSpPr>
            <p:cNvPr id="16413" name="Rectangle 22"/>
            <p:cNvSpPr>
              <a:spLocks noChangeArrowheads="1"/>
            </p:cNvSpPr>
            <p:nvPr/>
          </p:nvSpPr>
          <p:spPr bwMode="auto">
            <a:xfrm>
              <a:off x="609600" y="1447800"/>
              <a:ext cx="4953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1500" b="1">
                  <a:cs typeface="Nazanin" pitchFamily="2" charset="-78"/>
                </a:rPr>
                <a:t>هواساز بدون برگشت (اطاق تاریک رادیولوژی)فشار منفی 10/2</a:t>
              </a:r>
            </a:p>
            <a:p>
              <a:pPr algn="r" rtl="1"/>
              <a:endParaRPr lang="en-US" sz="1500" b="1">
                <a:cs typeface="Nazanin" pitchFamily="2" charset="-78"/>
              </a:endParaRPr>
            </a:p>
          </p:txBody>
        </p:sp>
        <p:sp>
          <p:nvSpPr>
            <p:cNvPr id="16414" name="Rectangle 23"/>
            <p:cNvSpPr>
              <a:spLocks noChangeArrowheads="1"/>
            </p:cNvSpPr>
            <p:nvPr/>
          </p:nvSpPr>
          <p:spPr bwMode="auto">
            <a:xfrm>
              <a:off x="609600" y="1752600"/>
              <a:ext cx="4953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1500" b="1">
                  <a:cs typeface="Nazanin" pitchFamily="2" charset="-78"/>
                </a:rPr>
                <a:t>اگزوزفن تخلیه هوا (سرویسهای بهداشتی) فشار منفی 10/0</a:t>
              </a:r>
              <a:endParaRPr lang="en-US" sz="1500" b="1">
                <a:cs typeface="Nazanin" pitchFamily="2" charset="-78"/>
              </a:endParaRPr>
            </a:p>
            <a:p>
              <a:pPr algn="r" rtl="1"/>
              <a:endParaRPr lang="en-US" sz="1500" b="1">
                <a:cs typeface="Nazanin" pitchFamily="2" charset="-78"/>
              </a:endParaRPr>
            </a:p>
          </p:txBody>
        </p:sp>
        <p:sp>
          <p:nvSpPr>
            <p:cNvPr id="16415" name="Rectangle 24"/>
            <p:cNvSpPr>
              <a:spLocks noChangeArrowheads="1"/>
            </p:cNvSpPr>
            <p:nvPr/>
          </p:nvSpPr>
          <p:spPr bwMode="auto">
            <a:xfrm>
              <a:off x="609600" y="2057400"/>
              <a:ext cx="4953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1500" b="1">
                  <a:cs typeface="Nazanin" pitchFamily="2" charset="-78"/>
                </a:rPr>
                <a:t>هواساز بدون برگشت (اطاق ایزوله عفونی )فشار منفی 6/2 </a:t>
              </a:r>
              <a:endParaRPr lang="en-US" sz="1500" b="1">
                <a:cs typeface="Nazanin" pitchFamily="2" charset="-78"/>
              </a:endParaRPr>
            </a:p>
            <a:p>
              <a:pPr algn="r" rtl="1"/>
              <a:endParaRPr lang="en-US" sz="1500" b="1">
                <a:cs typeface="Nazanin" pitchFamily="2" charset="-78"/>
              </a:endParaRP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2667000" y="2438400"/>
            <a:ext cx="3352800" cy="762000"/>
            <a:chOff x="2667000" y="1371600"/>
            <a:chExt cx="3200400" cy="762000"/>
          </a:xfrm>
        </p:grpSpPr>
        <p:sp>
          <p:nvSpPr>
            <p:cNvPr id="16409" name="Right Brace 30"/>
            <p:cNvSpPr>
              <a:spLocks/>
            </p:cNvSpPr>
            <p:nvPr/>
          </p:nvSpPr>
          <p:spPr bwMode="auto">
            <a:xfrm>
              <a:off x="5410200" y="1371600"/>
              <a:ext cx="457200" cy="7620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a-IR" b="1"/>
            </a:p>
          </p:txBody>
        </p:sp>
        <p:sp>
          <p:nvSpPr>
            <p:cNvPr id="16410" name="Rectangle 31"/>
            <p:cNvSpPr>
              <a:spLocks noChangeArrowheads="1"/>
            </p:cNvSpPr>
            <p:nvPr/>
          </p:nvSpPr>
          <p:spPr bwMode="auto">
            <a:xfrm>
              <a:off x="2667000" y="1600200"/>
              <a:ext cx="28956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1500" b="1">
                  <a:cs typeface="Nazanin" pitchFamily="2" charset="-78"/>
                </a:rPr>
                <a:t>فن کویل باهواساز جهت تامین هوای تازه</a:t>
              </a:r>
            </a:p>
            <a:p>
              <a:pPr algn="r" rtl="1"/>
              <a:endParaRPr lang="en-US" sz="1500" b="1">
                <a:cs typeface="Nazanin" pitchFamily="2" charset="-78"/>
              </a:endParaRP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304800" y="2438400"/>
            <a:ext cx="2590800" cy="685800"/>
            <a:chOff x="609600" y="1143000"/>
            <a:chExt cx="5257800" cy="685800"/>
          </a:xfrm>
        </p:grpSpPr>
        <p:sp>
          <p:nvSpPr>
            <p:cNvPr id="16406" name="Right Brace 37"/>
            <p:cNvSpPr>
              <a:spLocks/>
            </p:cNvSpPr>
            <p:nvPr/>
          </p:nvSpPr>
          <p:spPr bwMode="auto">
            <a:xfrm>
              <a:off x="5410200" y="1143000"/>
              <a:ext cx="457200" cy="6858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a-IR" b="1"/>
            </a:p>
          </p:txBody>
        </p:sp>
        <p:sp>
          <p:nvSpPr>
            <p:cNvPr id="16407" name="Rectangle 38"/>
            <p:cNvSpPr>
              <a:spLocks noChangeArrowheads="1"/>
            </p:cNvSpPr>
            <p:nvPr/>
          </p:nvSpPr>
          <p:spPr bwMode="auto">
            <a:xfrm>
              <a:off x="609600" y="1143000"/>
              <a:ext cx="4953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1500" b="1">
                  <a:cs typeface="Nazanin" pitchFamily="2" charset="-78"/>
                </a:rPr>
                <a:t>اطاق انتظار : فشار منفی 6/2  </a:t>
              </a:r>
              <a:r>
                <a:rPr lang="en-US" sz="1500" b="1">
                  <a:cs typeface="Nazanin" pitchFamily="2" charset="-78"/>
                </a:rPr>
                <a:t>      </a:t>
              </a:r>
              <a:endParaRPr lang="fa-IR" sz="1500" b="1">
                <a:cs typeface="Nazanin" pitchFamily="2" charset="-78"/>
              </a:endParaRPr>
            </a:p>
            <a:p>
              <a:pPr algn="r" rtl="1"/>
              <a:endParaRPr lang="en-US" sz="1500" b="1">
                <a:cs typeface="Nazanin" pitchFamily="2" charset="-78"/>
              </a:endParaRPr>
            </a:p>
          </p:txBody>
        </p:sp>
        <p:sp>
          <p:nvSpPr>
            <p:cNvPr id="16408" name="Rectangle 39"/>
            <p:cNvSpPr>
              <a:spLocks noChangeArrowheads="1"/>
            </p:cNvSpPr>
            <p:nvPr/>
          </p:nvSpPr>
          <p:spPr bwMode="auto">
            <a:xfrm>
              <a:off x="609600" y="1447800"/>
              <a:ext cx="4953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1500" b="1">
                  <a:cs typeface="Nazanin" pitchFamily="2" charset="-78"/>
                </a:rPr>
                <a:t>اطا ق ایزوله : فشار مثبت 2 /15</a:t>
              </a:r>
            </a:p>
            <a:p>
              <a:pPr algn="r" rtl="1"/>
              <a:endParaRPr lang="en-US" sz="1500" b="1">
                <a:cs typeface="Nazanin" pitchFamily="2" charset="-78"/>
              </a:endParaRPr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5943600" y="3962400"/>
            <a:ext cx="1905000" cy="2057400"/>
            <a:chOff x="5791200" y="1295400"/>
            <a:chExt cx="1905000" cy="2057400"/>
          </a:xfrm>
        </p:grpSpPr>
        <p:sp>
          <p:nvSpPr>
            <p:cNvPr id="16403" name="Right Brace 51"/>
            <p:cNvSpPr>
              <a:spLocks/>
            </p:cNvSpPr>
            <p:nvPr/>
          </p:nvSpPr>
          <p:spPr bwMode="auto">
            <a:xfrm>
              <a:off x="7239000" y="1295400"/>
              <a:ext cx="457200" cy="20574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a-IR" b="1"/>
            </a:p>
          </p:txBody>
        </p:sp>
        <p:sp>
          <p:nvSpPr>
            <p:cNvPr id="16404" name="Rectangle 52"/>
            <p:cNvSpPr>
              <a:spLocks noChangeArrowheads="1"/>
            </p:cNvSpPr>
            <p:nvPr/>
          </p:nvSpPr>
          <p:spPr bwMode="auto">
            <a:xfrm>
              <a:off x="5791200" y="1447800"/>
              <a:ext cx="16764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rtl="1"/>
              <a:r>
                <a:rPr lang="fa-IR" sz="1500" b="1">
                  <a:cs typeface="Nazanin" pitchFamily="2" charset="-78"/>
                </a:rPr>
                <a:t>چرخش هوا در داخل اطاق مجاز </a:t>
              </a:r>
              <a:r>
                <a:rPr lang="fa-IR" sz="1500" b="1">
                  <a:solidFill>
                    <a:srgbClr val="FF0000"/>
                  </a:solidFill>
                  <a:cs typeface="Nazanin" pitchFamily="2" charset="-78"/>
                </a:rPr>
                <a:t>نمی باشد </a:t>
              </a:r>
              <a:r>
                <a:rPr lang="fa-IR" sz="1500" b="1">
                  <a:cs typeface="Nazanin" pitchFamily="2" charset="-78"/>
                </a:rPr>
                <a:t>.</a:t>
              </a:r>
              <a:endParaRPr lang="en-US" sz="1500" b="1">
                <a:cs typeface="Nazanin" pitchFamily="2" charset="-78"/>
              </a:endParaRPr>
            </a:p>
          </p:txBody>
        </p:sp>
        <p:sp>
          <p:nvSpPr>
            <p:cNvPr id="16405" name="Rectangle 53"/>
            <p:cNvSpPr>
              <a:spLocks noChangeArrowheads="1"/>
            </p:cNvSpPr>
            <p:nvPr/>
          </p:nvSpPr>
          <p:spPr bwMode="auto">
            <a:xfrm>
              <a:off x="5791200" y="2514600"/>
              <a:ext cx="16764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rtl="1"/>
              <a:r>
                <a:rPr lang="fa-IR" sz="1500" b="1">
                  <a:cs typeface="Nazanin" pitchFamily="2" charset="-78"/>
                </a:rPr>
                <a:t>چرخش هوا در داخل اطاق مجاز </a:t>
              </a:r>
              <a:r>
                <a:rPr lang="fa-IR" sz="1500" b="1">
                  <a:solidFill>
                    <a:srgbClr val="FF0000"/>
                  </a:solidFill>
                  <a:cs typeface="Nazanin" pitchFamily="2" charset="-78"/>
                </a:rPr>
                <a:t>می باشد </a:t>
              </a:r>
              <a:r>
                <a:rPr lang="fa-IR" sz="1500" b="1">
                  <a:cs typeface="Nazanin" pitchFamily="2" charset="-78"/>
                </a:rPr>
                <a:t>.</a:t>
              </a:r>
              <a:endParaRPr lang="en-US" sz="1500" b="1">
                <a:cs typeface="Nazanin" pitchFamily="2" charset="-78"/>
              </a:endParaRPr>
            </a:p>
          </p:txBody>
        </p:sp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1066800" y="4038600"/>
            <a:ext cx="4953000" cy="762000"/>
            <a:chOff x="609600" y="1143000"/>
            <a:chExt cx="5257800" cy="762000"/>
          </a:xfrm>
        </p:grpSpPr>
        <p:sp>
          <p:nvSpPr>
            <p:cNvPr id="16400" name="Right Brace 55"/>
            <p:cNvSpPr>
              <a:spLocks/>
            </p:cNvSpPr>
            <p:nvPr/>
          </p:nvSpPr>
          <p:spPr bwMode="auto">
            <a:xfrm>
              <a:off x="5410200" y="1143000"/>
              <a:ext cx="457200" cy="7620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a-IR" b="1"/>
            </a:p>
          </p:txBody>
        </p:sp>
        <p:sp>
          <p:nvSpPr>
            <p:cNvPr id="16401" name="Rectangle 56"/>
            <p:cNvSpPr>
              <a:spLocks noChangeArrowheads="1"/>
            </p:cNvSpPr>
            <p:nvPr/>
          </p:nvSpPr>
          <p:spPr bwMode="auto">
            <a:xfrm>
              <a:off x="609600" y="1219200"/>
              <a:ext cx="4953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1500" b="1">
                  <a:cs typeface="Nazanin" pitchFamily="2" charset="-78"/>
                </a:rPr>
                <a:t>هواساز با برگشت :اطا ق عمل با برگشت هوا : فشار مثبت 5 /25</a:t>
              </a:r>
            </a:p>
            <a:p>
              <a:pPr algn="r" rtl="1"/>
              <a:endParaRPr lang="en-US" sz="1500" b="1">
                <a:cs typeface="Nazanin" pitchFamily="2" charset="-78"/>
              </a:endParaRPr>
            </a:p>
          </p:txBody>
        </p:sp>
        <p:sp>
          <p:nvSpPr>
            <p:cNvPr id="16402" name="Rectangle 57"/>
            <p:cNvSpPr>
              <a:spLocks noChangeArrowheads="1"/>
            </p:cNvSpPr>
            <p:nvPr/>
          </p:nvSpPr>
          <p:spPr bwMode="auto">
            <a:xfrm>
              <a:off x="609600" y="1524000"/>
              <a:ext cx="4953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1500" b="1">
                  <a:cs typeface="Nazanin" pitchFamily="2" charset="-78"/>
                </a:rPr>
                <a:t>هواساز با برگشت : اطاق ریکاوری : فشار صفر 6/2</a:t>
              </a:r>
            </a:p>
            <a:p>
              <a:pPr algn="r" rtl="1"/>
              <a:endParaRPr lang="en-US" sz="1500" b="1">
                <a:cs typeface="Nazanin" pitchFamily="2" charset="-78"/>
              </a:endParaRPr>
            </a:p>
          </p:txBody>
        </p:sp>
      </p:grp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685800" y="5105400"/>
            <a:ext cx="5334000" cy="762000"/>
            <a:chOff x="609600" y="1143000"/>
            <a:chExt cx="5257800" cy="762000"/>
          </a:xfrm>
        </p:grpSpPr>
        <p:sp>
          <p:nvSpPr>
            <p:cNvPr id="16397" name="Right Brace 61"/>
            <p:cNvSpPr>
              <a:spLocks/>
            </p:cNvSpPr>
            <p:nvPr/>
          </p:nvSpPr>
          <p:spPr bwMode="auto">
            <a:xfrm>
              <a:off x="5410200" y="1143000"/>
              <a:ext cx="457200" cy="7620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a-IR" b="1"/>
            </a:p>
          </p:txBody>
        </p:sp>
        <p:sp>
          <p:nvSpPr>
            <p:cNvPr id="16398" name="Rectangle 62"/>
            <p:cNvSpPr>
              <a:spLocks noChangeArrowheads="1"/>
            </p:cNvSpPr>
            <p:nvPr/>
          </p:nvSpPr>
          <p:spPr bwMode="auto">
            <a:xfrm>
              <a:off x="609600" y="1219200"/>
              <a:ext cx="4953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1500" b="1">
                  <a:cs typeface="Nazanin" pitchFamily="2" charset="-78"/>
                </a:rPr>
                <a:t>فن کویل با هواساز جهت تامین هوای تازه : اطا ق بیمار : فشار صفر 2 /6</a:t>
              </a:r>
            </a:p>
            <a:p>
              <a:pPr algn="r" rtl="1"/>
              <a:endParaRPr lang="en-US" sz="1500" b="1">
                <a:cs typeface="Nazanin" pitchFamily="2" charset="-78"/>
              </a:endParaRPr>
            </a:p>
          </p:txBody>
        </p:sp>
        <p:sp>
          <p:nvSpPr>
            <p:cNvPr id="16399" name="Rectangle 63"/>
            <p:cNvSpPr>
              <a:spLocks noChangeArrowheads="1"/>
            </p:cNvSpPr>
            <p:nvPr/>
          </p:nvSpPr>
          <p:spPr bwMode="auto">
            <a:xfrm>
              <a:off x="609600" y="1524000"/>
              <a:ext cx="4953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1500" b="1">
                  <a:cs typeface="Nazanin" pitchFamily="2" charset="-78"/>
                </a:rPr>
                <a:t>فن کویل با هواساز جهت تامین هوای تازه : داروخانه : فشار مثبت 4/2</a:t>
              </a:r>
            </a:p>
            <a:p>
              <a:pPr algn="r" rtl="1"/>
              <a:endParaRPr lang="en-US" sz="1500" b="1">
                <a:cs typeface="Nazanin" pitchFamily="2" charset="-78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8513"/>
          </a:xfrm>
        </p:spPr>
        <p:txBody>
          <a:bodyPr/>
          <a:lstStyle/>
          <a:p>
            <a:pPr marL="484188" algn="r" eaLnBrk="1" hangingPunct="1">
              <a:defRPr/>
            </a:pPr>
            <a:r>
              <a:rPr lang="fa-I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مهمترين اصول تاسيسات مكانيكي در بيمارستان ها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260475"/>
            <a:ext cx="86868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300" b="1">
                <a:cs typeface="Nazanin" pitchFamily="2" charset="-78"/>
              </a:rPr>
              <a:t>فيلتراسيون هوا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300" b="1">
                <a:cs typeface="Nazanin" pitchFamily="2" charset="-78"/>
              </a:rPr>
              <a:t>جدايي هواي قسمت های كثيف از قسمت هاي تميز مي باشد.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300" b="1">
                <a:cs typeface="Nazanin" pitchFamily="2" charset="-78"/>
              </a:rPr>
              <a:t>جابجایی هوا از نواحی تمیز به نواحی کمتر تمیز می بایست انجام پذیرد.</a:t>
            </a:r>
          </a:p>
          <a:p>
            <a:pPr algn="r" rtl="1">
              <a:lnSpc>
                <a:spcPct val="200000"/>
              </a:lnSpc>
            </a:pPr>
            <a:endParaRPr lang="fa-IR" sz="2300" b="1">
              <a:cs typeface="Nazanin" pitchFamily="2" charset="-78"/>
            </a:endParaRPr>
          </a:p>
          <a:p>
            <a:pPr algn="r" rtl="1">
              <a:lnSpc>
                <a:spcPct val="200000"/>
              </a:lnSpc>
            </a:pPr>
            <a:endParaRPr lang="fa-IR" sz="2300" b="1">
              <a:cs typeface="Nazanin" pitchFamily="2" charset="-78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Ø"/>
            </a:pPr>
            <a:r>
              <a:rPr lang="fa-IR" sz="2000" b="1">
                <a:cs typeface="Nazanin" pitchFamily="2" charset="-78"/>
              </a:rPr>
              <a:t>تمامي موارد فوق در بخش تاسيسات </a:t>
            </a:r>
            <a:r>
              <a:rPr lang="fa-IR" sz="2000" b="1">
                <a:solidFill>
                  <a:srgbClr val="FF0000"/>
                </a:solidFill>
                <a:cs typeface="Nazanin" pitchFamily="2" charset="-78"/>
              </a:rPr>
              <a:t>حرارتي ، برودتي و تهويه مطبوع </a:t>
            </a:r>
            <a:r>
              <a:rPr lang="fa-IR" sz="2000" b="1">
                <a:cs typeface="Nazanin" pitchFamily="2" charset="-78"/>
              </a:rPr>
              <a:t> انجام مي پذيرند.</a:t>
            </a:r>
            <a:endParaRPr lang="en-US" sz="2000" b="1">
              <a:cs typeface="Nazanin" pitchFamily="2" charset="-78"/>
            </a:endParaRPr>
          </a:p>
        </p:txBody>
      </p:sp>
      <p:grpSp>
        <p:nvGrpSpPr>
          <p:cNvPr id="17412" name="Group 8"/>
          <p:cNvGrpSpPr>
            <a:grpSpLocks/>
          </p:cNvGrpSpPr>
          <p:nvPr/>
        </p:nvGrpSpPr>
        <p:grpSpPr bwMode="auto">
          <a:xfrm>
            <a:off x="7845425" y="304800"/>
            <a:ext cx="1527175" cy="949325"/>
            <a:chOff x="7529292" y="5705474"/>
            <a:chExt cx="1527624" cy="949330"/>
          </a:xfrm>
        </p:grpSpPr>
        <p:sp>
          <p:nvSpPr>
            <p:cNvPr id="17414" name="Rectangle 3"/>
            <p:cNvSpPr>
              <a:spLocks noChangeArrowheads="1"/>
            </p:cNvSpPr>
            <p:nvPr/>
          </p:nvSpPr>
          <p:spPr bwMode="auto">
            <a:xfrm>
              <a:off x="7529292" y="6197604"/>
              <a:ext cx="152762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مديريت فني 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و 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نظارت بر طرح هاي عمراني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</p:txBody>
        </p:sp>
        <p:pic>
          <p:nvPicPr>
            <p:cNvPr id="17415" name="Picture 7" descr="C:\Documents and Settings\user\Desktop\I_flash_فايل اتوکد_logo Model (1)sm4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4"/>
            <a:stretch>
              <a:fillRect/>
            </a:stretch>
          </p:blipFill>
          <p:spPr bwMode="auto">
            <a:xfrm>
              <a:off x="8008260" y="5705474"/>
              <a:ext cx="538845" cy="48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2" name="Rectangle 11"/>
          <p:cNvSpPr/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 b="1" dirty="0">
              <a:noFill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0"/>
            <a:r>
              <a:rPr lang="fa-IR" smtClean="0">
                <a:solidFill>
                  <a:schemeClr val="tx2"/>
                </a:solidFill>
              </a:rPr>
              <a:t>تنظیم فشاربین فضاها</a:t>
            </a:r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172075"/>
          </a:xfrm>
        </p:spPr>
        <p:txBody>
          <a:bodyPr/>
          <a:lstStyle/>
          <a:p>
            <a:r>
              <a:rPr lang="fa-IR" smtClean="0">
                <a:solidFill>
                  <a:schemeClr val="tx1"/>
                </a:solidFill>
              </a:rPr>
              <a:t>اختلاف فشار بین فضاها حداقل</a:t>
            </a:r>
            <a:r>
              <a:rPr lang="en-US" smtClean="0">
                <a:solidFill>
                  <a:schemeClr val="tx1"/>
                </a:solidFill>
              </a:rPr>
              <a:t> in.w.g </a:t>
            </a:r>
            <a:r>
              <a:rPr lang="fa-IR" smtClean="0">
                <a:solidFill>
                  <a:schemeClr val="tx1"/>
                </a:solidFill>
              </a:rPr>
              <a:t> 0/01 یا </a:t>
            </a:r>
            <a:r>
              <a:rPr lang="en-US" smtClean="0">
                <a:solidFill>
                  <a:schemeClr val="tx1"/>
                </a:solidFill>
              </a:rPr>
              <a:t>pa</a:t>
            </a:r>
            <a:r>
              <a:rPr lang="fa-IR" smtClean="0">
                <a:solidFill>
                  <a:schemeClr val="tx1"/>
                </a:solidFill>
              </a:rPr>
              <a:t> 2/5 </a:t>
            </a:r>
            <a:endParaRPr lang="en-US" smtClean="0">
              <a:solidFill>
                <a:schemeClr val="tx1"/>
              </a:solidFill>
            </a:endParaRPr>
          </a:p>
          <a:p>
            <a:endParaRPr lang="en-US" smtClean="0">
              <a:solidFill>
                <a:schemeClr val="tx1"/>
              </a:solidFill>
            </a:endParaRPr>
          </a:p>
          <a:p>
            <a:endParaRPr lang="en-US" smtClean="0">
              <a:solidFill>
                <a:schemeClr val="tx1"/>
              </a:solidFill>
            </a:endParaRPr>
          </a:p>
          <a:p>
            <a:endParaRPr lang="en-US" smtClean="0">
              <a:solidFill>
                <a:schemeClr val="tx1"/>
              </a:solidFill>
            </a:endParaRPr>
          </a:p>
          <a:p>
            <a:endParaRPr lang="en-US" smtClean="0">
              <a:solidFill>
                <a:schemeClr val="tx1"/>
              </a:solidFill>
            </a:endParaRPr>
          </a:p>
          <a:p>
            <a:r>
              <a:rPr lang="fa-IR" smtClean="0">
                <a:solidFill>
                  <a:schemeClr val="tx1"/>
                </a:solidFill>
              </a:rPr>
              <a:t>اختلاف جریان حداقل</a:t>
            </a:r>
            <a:r>
              <a:rPr lang="en-US" smtClean="0">
                <a:solidFill>
                  <a:schemeClr val="tx1"/>
                </a:solidFill>
              </a:rPr>
              <a:t>cfm </a:t>
            </a:r>
            <a:r>
              <a:rPr lang="fa-IR" smtClean="0">
                <a:solidFill>
                  <a:schemeClr val="tx1"/>
                </a:solidFill>
              </a:rPr>
              <a:t> 75  یا </a:t>
            </a:r>
            <a:r>
              <a:rPr lang="en-US" smtClean="0">
                <a:solidFill>
                  <a:schemeClr val="tx1"/>
                </a:solidFill>
              </a:rPr>
              <a:t>l/s</a:t>
            </a:r>
            <a:r>
              <a:rPr lang="fa-IR" smtClean="0">
                <a:solidFill>
                  <a:schemeClr val="tx1"/>
                </a:solidFill>
              </a:rPr>
              <a:t> 35  </a:t>
            </a:r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8513"/>
          </a:xfrm>
        </p:spPr>
        <p:txBody>
          <a:bodyPr/>
          <a:lstStyle/>
          <a:p>
            <a:pPr marL="484188" algn="r" eaLnBrk="1" hangingPunct="1">
              <a:defRPr/>
            </a:pPr>
            <a:r>
              <a:rPr lang="fa-I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انواع سيستم هاي ايزوله</a:t>
            </a:r>
          </a:p>
        </p:txBody>
      </p:sp>
      <p:grpSp>
        <p:nvGrpSpPr>
          <p:cNvPr id="19459" name="Group 8"/>
          <p:cNvGrpSpPr>
            <a:grpSpLocks/>
          </p:cNvGrpSpPr>
          <p:nvPr/>
        </p:nvGrpSpPr>
        <p:grpSpPr bwMode="auto">
          <a:xfrm>
            <a:off x="7845425" y="304800"/>
            <a:ext cx="1527175" cy="949325"/>
            <a:chOff x="7529292" y="5705474"/>
            <a:chExt cx="1527624" cy="949330"/>
          </a:xfrm>
        </p:grpSpPr>
        <p:sp>
          <p:nvSpPr>
            <p:cNvPr id="19493" name="Rectangle 3"/>
            <p:cNvSpPr>
              <a:spLocks noChangeArrowheads="1"/>
            </p:cNvSpPr>
            <p:nvPr/>
          </p:nvSpPr>
          <p:spPr bwMode="auto">
            <a:xfrm>
              <a:off x="7529292" y="6197604"/>
              <a:ext cx="152762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مديريت فني 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و 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نظارت بر طرح هاي عمراني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</p:txBody>
        </p:sp>
        <p:pic>
          <p:nvPicPr>
            <p:cNvPr id="19494" name="Picture 7" descr="C:\Documents and Settings\user\Desktop\I_flash_فايل اتوکد_logo Model (1)sm4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4"/>
            <a:stretch>
              <a:fillRect/>
            </a:stretch>
          </p:blipFill>
          <p:spPr bwMode="auto">
            <a:xfrm>
              <a:off x="8008260" y="5705474"/>
              <a:ext cx="538845" cy="48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2" name="Rectangle 11"/>
          <p:cNvSpPr/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 b="1" dirty="0">
              <a:noFill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19800" y="1447800"/>
            <a:ext cx="2362200" cy="441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rtl="1">
              <a:lnSpc>
                <a:spcPct val="150000"/>
              </a:lnSpc>
            </a:pPr>
            <a:r>
              <a:rPr lang="fa-IR" sz="2000" b="1">
                <a:cs typeface="Nazanin" pitchFamily="2" charset="-78"/>
              </a:rPr>
              <a:t>طبقاتي</a:t>
            </a:r>
          </a:p>
          <a:p>
            <a:pPr algn="ctr" rtl="1">
              <a:lnSpc>
                <a:spcPct val="150000"/>
              </a:lnSpc>
            </a:pPr>
            <a:r>
              <a:rPr lang="en-US" sz="2000" b="1"/>
              <a:t>CASCADING</a:t>
            </a:r>
            <a:endParaRPr lang="en-US" sz="2000" b="1">
              <a:cs typeface="Nazanin" pitchFamily="2" charset="-7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505200" y="1447800"/>
            <a:ext cx="2362200" cy="441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rtl="1">
              <a:lnSpc>
                <a:spcPct val="150000"/>
              </a:lnSpc>
            </a:pPr>
            <a:r>
              <a:rPr lang="fa-IR" sz="2000" b="1">
                <a:cs typeface="Nazanin" pitchFamily="2" charset="-78"/>
              </a:rPr>
              <a:t>نوع جوششی</a:t>
            </a:r>
          </a:p>
          <a:p>
            <a:pPr algn="ctr" rtl="1">
              <a:lnSpc>
                <a:spcPct val="150000"/>
              </a:lnSpc>
            </a:pPr>
            <a:r>
              <a:rPr lang="fa-IR" sz="2000" b="1">
                <a:cs typeface="Nazanin" pitchFamily="2" charset="-78"/>
              </a:rPr>
              <a:t> </a:t>
            </a:r>
            <a:r>
              <a:rPr lang="en-US" sz="2000" b="1">
                <a:cs typeface="Nazanin" pitchFamily="2" charset="-78"/>
              </a:rPr>
              <a:t>BUBBLE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90600" y="1447800"/>
            <a:ext cx="2362200" cy="4419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rtl="1">
              <a:lnSpc>
                <a:spcPct val="150000"/>
              </a:lnSpc>
            </a:pPr>
            <a:r>
              <a:rPr lang="fa-IR" sz="2000" b="1">
                <a:cs typeface="Nazanin" pitchFamily="2" charset="-78"/>
              </a:rPr>
              <a:t>نوع چاه</a:t>
            </a:r>
          </a:p>
          <a:p>
            <a:pPr algn="ctr" rtl="1">
              <a:lnSpc>
                <a:spcPct val="150000"/>
              </a:lnSpc>
            </a:pPr>
            <a:r>
              <a:rPr lang="en-US" sz="2000" b="1">
                <a:cs typeface="Nazanin" pitchFamily="2" charset="-78"/>
              </a:rPr>
              <a:t>SINK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3716338"/>
            <a:ext cx="2057400" cy="1998662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CLEAN ROOM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72200" y="3200400"/>
            <a:ext cx="2057400" cy="5159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</a:rPr>
              <a:t>CORRIDOR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72200" y="3716338"/>
            <a:ext cx="790575" cy="644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</a:rPr>
              <a:t>AIR LOCK</a:t>
            </a:r>
          </a:p>
          <a:p>
            <a:pPr algn="ctr">
              <a:defRPr/>
            </a:pPr>
            <a:endParaRPr lang="en-US" b="1" dirty="0"/>
          </a:p>
        </p:txBody>
      </p:sp>
      <p:sp>
        <p:nvSpPr>
          <p:cNvPr id="18" name="Plus 17"/>
          <p:cNvSpPr/>
          <p:nvPr/>
        </p:nvSpPr>
        <p:spPr>
          <a:xfrm>
            <a:off x="6542088" y="3265488"/>
            <a:ext cx="211137" cy="322262"/>
          </a:xfrm>
          <a:prstGeom prst="mathPlus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19" name="Plus 18"/>
          <p:cNvSpPr/>
          <p:nvPr/>
        </p:nvSpPr>
        <p:spPr>
          <a:xfrm>
            <a:off x="6276975" y="4038600"/>
            <a:ext cx="211138" cy="322263"/>
          </a:xfrm>
          <a:prstGeom prst="mathPlus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20" name="Plus 19"/>
          <p:cNvSpPr/>
          <p:nvPr/>
        </p:nvSpPr>
        <p:spPr>
          <a:xfrm>
            <a:off x="6488113" y="4038600"/>
            <a:ext cx="211137" cy="322263"/>
          </a:xfrm>
          <a:prstGeom prst="mathPlus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21" name="Plus 20"/>
          <p:cNvSpPr/>
          <p:nvPr/>
        </p:nvSpPr>
        <p:spPr>
          <a:xfrm>
            <a:off x="6477000" y="5264150"/>
            <a:ext cx="211138" cy="322263"/>
          </a:xfrm>
          <a:prstGeom prst="mathPlus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22" name="Plus 21"/>
          <p:cNvSpPr/>
          <p:nvPr/>
        </p:nvSpPr>
        <p:spPr>
          <a:xfrm>
            <a:off x="6705600" y="5264150"/>
            <a:ext cx="211138" cy="322263"/>
          </a:xfrm>
          <a:prstGeom prst="mathPlus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23" name="Plus 22"/>
          <p:cNvSpPr/>
          <p:nvPr/>
        </p:nvSpPr>
        <p:spPr>
          <a:xfrm>
            <a:off x="6934200" y="5264150"/>
            <a:ext cx="211138" cy="322263"/>
          </a:xfrm>
          <a:prstGeom prst="mathPlus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24" name="Right Arrow 23"/>
          <p:cNvSpPr/>
          <p:nvPr/>
        </p:nvSpPr>
        <p:spPr>
          <a:xfrm rot="16200000">
            <a:off x="6221413" y="3567112"/>
            <a:ext cx="323850" cy="1047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25" name="Right Arrow 24"/>
          <p:cNvSpPr/>
          <p:nvPr/>
        </p:nvSpPr>
        <p:spPr>
          <a:xfrm rot="16200000">
            <a:off x="6644482" y="4275931"/>
            <a:ext cx="322262" cy="1047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27" name="Rectangle 26"/>
          <p:cNvSpPr/>
          <p:nvPr/>
        </p:nvSpPr>
        <p:spPr>
          <a:xfrm>
            <a:off x="3733800" y="3716338"/>
            <a:ext cx="1981200" cy="1998662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CLEAN ROOM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733800" y="3200400"/>
            <a:ext cx="1981200" cy="5159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</a:rPr>
              <a:t>CORRIDOR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733800" y="3716338"/>
            <a:ext cx="762000" cy="644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</a:rPr>
              <a:t>AIR LOCK</a:t>
            </a:r>
          </a:p>
          <a:p>
            <a:pPr algn="ctr">
              <a:defRPr/>
            </a:pPr>
            <a:endParaRPr lang="en-US" b="1" dirty="0"/>
          </a:p>
        </p:txBody>
      </p:sp>
      <p:sp>
        <p:nvSpPr>
          <p:cNvPr id="30" name="Plus 29"/>
          <p:cNvSpPr/>
          <p:nvPr/>
        </p:nvSpPr>
        <p:spPr>
          <a:xfrm>
            <a:off x="4089400" y="3265488"/>
            <a:ext cx="203200" cy="322262"/>
          </a:xfrm>
          <a:prstGeom prst="mathPlus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31" name="Plus 30"/>
          <p:cNvSpPr/>
          <p:nvPr/>
        </p:nvSpPr>
        <p:spPr>
          <a:xfrm>
            <a:off x="3835400" y="4038600"/>
            <a:ext cx="203200" cy="322263"/>
          </a:xfrm>
          <a:prstGeom prst="mathPlus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32" name="Plus 31"/>
          <p:cNvSpPr/>
          <p:nvPr/>
        </p:nvSpPr>
        <p:spPr>
          <a:xfrm>
            <a:off x="4038600" y="4038600"/>
            <a:ext cx="203200" cy="322263"/>
          </a:xfrm>
          <a:prstGeom prst="mathPlus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33" name="Right Arrow 32"/>
          <p:cNvSpPr/>
          <p:nvPr/>
        </p:nvSpPr>
        <p:spPr>
          <a:xfrm rot="16200000">
            <a:off x="3775075" y="3568700"/>
            <a:ext cx="323850" cy="101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34" name="Right Arrow 33"/>
          <p:cNvSpPr/>
          <p:nvPr/>
        </p:nvSpPr>
        <p:spPr>
          <a:xfrm rot="5400000">
            <a:off x="4182269" y="4277519"/>
            <a:ext cx="322262" cy="101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35" name="Minus 34"/>
          <p:cNvSpPr/>
          <p:nvPr/>
        </p:nvSpPr>
        <p:spPr>
          <a:xfrm flipV="1">
            <a:off x="4038600" y="5337175"/>
            <a:ext cx="177800" cy="149225"/>
          </a:xfrm>
          <a:prstGeom prst="mathMinus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38" name="Rectangle 37"/>
          <p:cNvSpPr/>
          <p:nvPr/>
        </p:nvSpPr>
        <p:spPr>
          <a:xfrm>
            <a:off x="1143000" y="3716338"/>
            <a:ext cx="2057400" cy="1998662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000" b="1" dirty="0">
                <a:ln w="18415" cmpd="sng">
                  <a:noFill/>
                  <a:prstDash val="solid"/>
                </a:ln>
                <a:solidFill>
                  <a:schemeClr val="tx1"/>
                </a:solidFill>
              </a:rPr>
              <a:t>CLEAN ROOM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143000" y="3200400"/>
            <a:ext cx="2057400" cy="51593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</a:rPr>
              <a:t>CORRIDOR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143000" y="3716338"/>
            <a:ext cx="790575" cy="644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</a:rPr>
              <a:t>AIR LOCK</a:t>
            </a:r>
          </a:p>
          <a:p>
            <a:pPr algn="ctr">
              <a:defRPr/>
            </a:pPr>
            <a:endParaRPr lang="en-US" b="1" dirty="0"/>
          </a:p>
        </p:txBody>
      </p:sp>
      <p:sp>
        <p:nvSpPr>
          <p:cNvPr id="41" name="Plus 40"/>
          <p:cNvSpPr/>
          <p:nvPr/>
        </p:nvSpPr>
        <p:spPr>
          <a:xfrm>
            <a:off x="1512888" y="3265488"/>
            <a:ext cx="211137" cy="322262"/>
          </a:xfrm>
          <a:prstGeom prst="mathPlus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42" name="Right Arrow 41"/>
          <p:cNvSpPr/>
          <p:nvPr/>
        </p:nvSpPr>
        <p:spPr>
          <a:xfrm rot="5400000">
            <a:off x="1193007" y="3631406"/>
            <a:ext cx="322262" cy="1047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43" name="Right Arrow 42"/>
          <p:cNvSpPr/>
          <p:nvPr/>
        </p:nvSpPr>
        <p:spPr>
          <a:xfrm rot="16200000">
            <a:off x="1615282" y="4275931"/>
            <a:ext cx="322262" cy="1047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49" name="Minus 48"/>
          <p:cNvSpPr/>
          <p:nvPr/>
        </p:nvSpPr>
        <p:spPr>
          <a:xfrm flipV="1">
            <a:off x="1422400" y="4114800"/>
            <a:ext cx="177800" cy="149225"/>
          </a:xfrm>
          <a:prstGeom prst="mathMinus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61" name="Minus 60"/>
          <p:cNvSpPr/>
          <p:nvPr/>
        </p:nvSpPr>
        <p:spPr>
          <a:xfrm flipV="1">
            <a:off x="1219200" y="4114800"/>
            <a:ext cx="177800" cy="149225"/>
          </a:xfrm>
          <a:prstGeom prst="mathMinus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  <p:sp>
        <p:nvSpPr>
          <p:cNvPr id="62" name="Minus 61"/>
          <p:cNvSpPr/>
          <p:nvPr/>
        </p:nvSpPr>
        <p:spPr>
          <a:xfrm flipV="1">
            <a:off x="1447800" y="5337175"/>
            <a:ext cx="177800" cy="149225"/>
          </a:xfrm>
          <a:prstGeom prst="mathMinus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9" grpId="0" animBg="1"/>
      <p:bldP spid="61" grpId="0" animBg="1"/>
      <p:bldP spid="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8513"/>
          </a:xfrm>
        </p:spPr>
        <p:txBody>
          <a:bodyPr/>
          <a:lstStyle/>
          <a:p>
            <a:pPr marL="484188" algn="r" eaLnBrk="1" hangingPunct="1">
              <a:defRPr/>
            </a:pPr>
            <a:r>
              <a:rPr lang="fa-I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تاسيسات سيستم هاي گرمايشي </a:t>
            </a:r>
            <a:r>
              <a:rPr lang="fa-I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(مركزي-توليد كننده)</a:t>
            </a:r>
          </a:p>
        </p:txBody>
      </p:sp>
      <p:sp useBgFill="1">
        <p:nvSpPr>
          <p:cNvPr id="12" name="Rectangle 11"/>
          <p:cNvSpPr/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 b="1" dirty="0">
              <a:noFill/>
            </a:endParaRPr>
          </a:p>
        </p:txBody>
      </p:sp>
      <p:sp>
        <p:nvSpPr>
          <p:cNvPr id="20484" name="Right Brace 12"/>
          <p:cNvSpPr>
            <a:spLocks/>
          </p:cNvSpPr>
          <p:nvPr/>
        </p:nvSpPr>
        <p:spPr bwMode="auto">
          <a:xfrm>
            <a:off x="5105400" y="1143000"/>
            <a:ext cx="477838" cy="2532063"/>
          </a:xfrm>
          <a:prstGeom prst="rightBrace">
            <a:avLst>
              <a:gd name="adj1" fmla="val 831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a-IR" sz="2400" b="1"/>
          </a:p>
        </p:txBody>
      </p:sp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0" y="1219200"/>
            <a:ext cx="51689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r>
              <a:rPr lang="fa-IR" sz="2400" b="1">
                <a:cs typeface="Nazanin" pitchFamily="2" charset="-78"/>
              </a:rPr>
              <a:t>ديگ آبگرم (دماي آب كمتر از 100 درجه سانتيگراد مي باشد.)</a:t>
            </a:r>
          </a:p>
          <a:p>
            <a:pPr algn="r" rtl="1"/>
            <a:endParaRPr lang="fa-IR" sz="2400" b="1">
              <a:cs typeface="Nazanin" pitchFamily="2" charset="-78"/>
            </a:endParaRPr>
          </a:p>
          <a:p>
            <a:pPr algn="r" rtl="1"/>
            <a:endParaRPr lang="en-US" sz="2400" b="1">
              <a:cs typeface="Nazanin" pitchFamily="2" charset="-78"/>
            </a:endParaRPr>
          </a:p>
        </p:txBody>
      </p:sp>
      <p:sp>
        <p:nvSpPr>
          <p:cNvPr id="20486" name="Rectangle 22"/>
          <p:cNvSpPr>
            <a:spLocks noChangeArrowheads="1"/>
          </p:cNvSpPr>
          <p:nvPr/>
        </p:nvSpPr>
        <p:spPr bwMode="auto">
          <a:xfrm>
            <a:off x="0" y="2057400"/>
            <a:ext cx="51689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r>
              <a:rPr lang="fa-IR" sz="2400" b="1">
                <a:cs typeface="Nazanin" pitchFamily="2" charset="-78"/>
              </a:rPr>
              <a:t>ديگ آبداغ (دماي آب بيشتر از 100 درجه سانتيگراد مي باشد.)</a:t>
            </a:r>
          </a:p>
          <a:p>
            <a:pPr algn="r" rtl="1"/>
            <a:endParaRPr lang="en-US" sz="2400" b="1">
              <a:cs typeface="Nazanin" pitchFamily="2" charset="-78"/>
            </a:endParaRPr>
          </a:p>
        </p:txBody>
      </p:sp>
      <p:sp>
        <p:nvSpPr>
          <p:cNvPr id="20487" name="Rectangle 23"/>
          <p:cNvSpPr>
            <a:spLocks noChangeArrowheads="1"/>
          </p:cNvSpPr>
          <p:nvPr/>
        </p:nvSpPr>
        <p:spPr bwMode="auto">
          <a:xfrm>
            <a:off x="0" y="3429000"/>
            <a:ext cx="51689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r>
              <a:rPr lang="fa-IR" sz="2400" b="1">
                <a:cs typeface="Nazanin" pitchFamily="2" charset="-78"/>
              </a:rPr>
              <a:t>ديگ بخار </a:t>
            </a:r>
          </a:p>
          <a:p>
            <a:pPr algn="r" rtl="1"/>
            <a:endParaRPr lang="en-US" sz="2400" b="1">
              <a:cs typeface="Nazanin" pitchFamily="2" charset="-78"/>
            </a:endParaRPr>
          </a:p>
        </p:txBody>
      </p:sp>
      <p:grpSp>
        <p:nvGrpSpPr>
          <p:cNvPr id="20488" name="Group 8"/>
          <p:cNvGrpSpPr>
            <a:grpSpLocks/>
          </p:cNvGrpSpPr>
          <p:nvPr/>
        </p:nvGrpSpPr>
        <p:grpSpPr bwMode="auto">
          <a:xfrm>
            <a:off x="7845425" y="304800"/>
            <a:ext cx="1527175" cy="949325"/>
            <a:chOff x="7529292" y="5705474"/>
            <a:chExt cx="1527624" cy="949330"/>
          </a:xfrm>
        </p:grpSpPr>
        <p:sp>
          <p:nvSpPr>
            <p:cNvPr id="20504" name="Rectangle 3"/>
            <p:cNvSpPr>
              <a:spLocks noChangeArrowheads="1"/>
            </p:cNvSpPr>
            <p:nvPr/>
          </p:nvSpPr>
          <p:spPr bwMode="auto">
            <a:xfrm>
              <a:off x="7529292" y="6197604"/>
              <a:ext cx="152762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>
                <a:lnSpc>
                  <a:spcPct val="70000"/>
                </a:lnSpc>
              </a:pPr>
              <a:r>
                <a:rPr lang="fa-IR" sz="2400" b="1">
                  <a:solidFill>
                    <a:srgbClr val="000070"/>
                  </a:solidFill>
                  <a:cs typeface="Nazanin" pitchFamily="2" charset="-78"/>
                </a:rPr>
                <a:t>مديريت فني </a:t>
              </a:r>
              <a:endParaRPr lang="en-US" sz="2400" b="1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2400" b="1">
                  <a:solidFill>
                    <a:srgbClr val="000070"/>
                  </a:solidFill>
                  <a:cs typeface="Nazanin" pitchFamily="2" charset="-78"/>
                </a:rPr>
                <a:t>و </a:t>
              </a:r>
              <a:endParaRPr lang="en-US" sz="2400" b="1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2400" b="1">
                  <a:solidFill>
                    <a:srgbClr val="000070"/>
                  </a:solidFill>
                  <a:cs typeface="Nazanin" pitchFamily="2" charset="-78"/>
                </a:rPr>
                <a:t>نظارت بر طرح هاي عمراني</a:t>
              </a:r>
              <a:endParaRPr lang="en-US" sz="2400" b="1">
                <a:solidFill>
                  <a:srgbClr val="000070"/>
                </a:solidFill>
                <a:cs typeface="Nazanin" pitchFamily="2" charset="-78"/>
              </a:endParaRPr>
            </a:p>
          </p:txBody>
        </p:sp>
        <p:pic>
          <p:nvPicPr>
            <p:cNvPr id="20505" name="Picture 7" descr="C:\Documents and Settings\user\Desktop\I_flash_فايل اتوکد_logo Model (1)sm4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4"/>
            <a:stretch>
              <a:fillRect/>
            </a:stretch>
          </p:blipFill>
          <p:spPr bwMode="auto">
            <a:xfrm>
              <a:off x="8008260" y="5705474"/>
              <a:ext cx="538845" cy="48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9" name="Group 46"/>
          <p:cNvGrpSpPr>
            <a:grpSpLocks/>
          </p:cNvGrpSpPr>
          <p:nvPr/>
        </p:nvGrpSpPr>
        <p:grpSpPr bwMode="auto">
          <a:xfrm>
            <a:off x="4876800" y="1219200"/>
            <a:ext cx="1676400" cy="4343400"/>
            <a:chOff x="5715000" y="1295400"/>
            <a:chExt cx="1676400" cy="2171700"/>
          </a:xfrm>
        </p:grpSpPr>
        <p:sp>
          <p:nvSpPr>
            <p:cNvPr id="20500" name="Right Brace 18"/>
            <p:cNvSpPr>
              <a:spLocks/>
            </p:cNvSpPr>
            <p:nvPr/>
          </p:nvSpPr>
          <p:spPr bwMode="auto">
            <a:xfrm>
              <a:off x="6934200" y="1295400"/>
              <a:ext cx="457200" cy="20574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a-IR" sz="2400" b="1"/>
            </a:p>
          </p:txBody>
        </p:sp>
        <p:sp>
          <p:nvSpPr>
            <p:cNvPr id="20501" name="Rectangle 19"/>
            <p:cNvSpPr>
              <a:spLocks noChangeArrowheads="1"/>
            </p:cNvSpPr>
            <p:nvPr/>
          </p:nvSpPr>
          <p:spPr bwMode="auto">
            <a:xfrm>
              <a:off x="5943600" y="1905000"/>
              <a:ext cx="10668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rtl="1"/>
              <a:r>
                <a:rPr lang="fa-IR" sz="2400" b="1">
                  <a:solidFill>
                    <a:srgbClr val="FF0000"/>
                  </a:solidFill>
                  <a:cs typeface="Nazanin" pitchFamily="2" charset="-78"/>
                </a:rPr>
                <a:t>توليد كننده </a:t>
              </a:r>
              <a:endParaRPr lang="en-US" sz="2400" b="1">
                <a:solidFill>
                  <a:srgbClr val="FF0000"/>
                </a:solidFill>
                <a:cs typeface="Nazanin" pitchFamily="2" charset="-78"/>
              </a:endParaRPr>
            </a:p>
          </p:txBody>
        </p:sp>
        <p:sp>
          <p:nvSpPr>
            <p:cNvPr id="20502" name="Rectangle 40"/>
            <p:cNvSpPr>
              <a:spLocks noChangeArrowheads="1"/>
            </p:cNvSpPr>
            <p:nvPr/>
          </p:nvSpPr>
          <p:spPr bwMode="auto">
            <a:xfrm>
              <a:off x="5867400" y="2781300"/>
              <a:ext cx="10668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rtl="1"/>
              <a:r>
                <a:rPr lang="fa-IR" sz="2400" b="1">
                  <a:cs typeface="Nazanin" pitchFamily="2" charset="-78"/>
                </a:rPr>
                <a:t>انتقال دهنده</a:t>
              </a:r>
              <a:endParaRPr lang="en-US" sz="2400" b="1">
                <a:cs typeface="Nazanin" pitchFamily="2" charset="-78"/>
              </a:endParaRPr>
            </a:p>
          </p:txBody>
        </p:sp>
        <p:sp>
          <p:nvSpPr>
            <p:cNvPr id="20503" name="Rectangle 41"/>
            <p:cNvSpPr>
              <a:spLocks noChangeArrowheads="1"/>
            </p:cNvSpPr>
            <p:nvPr/>
          </p:nvSpPr>
          <p:spPr bwMode="auto">
            <a:xfrm>
              <a:off x="5715000" y="3276600"/>
              <a:ext cx="10668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rtl="1"/>
              <a:r>
                <a:rPr lang="fa-IR" sz="2400" b="1">
                  <a:cs typeface="Nazanin" pitchFamily="2" charset="-78"/>
                </a:rPr>
                <a:t>مصرف كننده</a:t>
              </a:r>
              <a:endParaRPr lang="en-US" sz="2400" b="1">
                <a:cs typeface="Nazanin" pitchFamily="2" charset="-78"/>
              </a:endParaRPr>
            </a:p>
          </p:txBody>
        </p:sp>
      </p:grpSp>
      <p:grpSp>
        <p:nvGrpSpPr>
          <p:cNvPr id="20490" name="Group 36"/>
          <p:cNvGrpSpPr>
            <a:grpSpLocks/>
          </p:cNvGrpSpPr>
          <p:nvPr/>
        </p:nvGrpSpPr>
        <p:grpSpPr bwMode="auto">
          <a:xfrm>
            <a:off x="1905000" y="3124200"/>
            <a:ext cx="1849438" cy="1312863"/>
            <a:chOff x="-3453417" y="1512277"/>
            <a:chExt cx="6380915" cy="908538"/>
          </a:xfrm>
        </p:grpSpPr>
        <p:sp>
          <p:nvSpPr>
            <p:cNvPr id="20497" name="Right Brace 43"/>
            <p:cNvSpPr>
              <a:spLocks/>
            </p:cNvSpPr>
            <p:nvPr/>
          </p:nvSpPr>
          <p:spPr bwMode="auto">
            <a:xfrm>
              <a:off x="2066153" y="1723292"/>
              <a:ext cx="861345" cy="6858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a-IR" sz="2400" b="1"/>
            </a:p>
          </p:txBody>
        </p:sp>
        <p:sp>
          <p:nvSpPr>
            <p:cNvPr id="20498" name="Rectangle 44"/>
            <p:cNvSpPr>
              <a:spLocks noChangeArrowheads="1"/>
            </p:cNvSpPr>
            <p:nvPr/>
          </p:nvSpPr>
          <p:spPr bwMode="auto">
            <a:xfrm>
              <a:off x="-3453417" y="1512277"/>
              <a:ext cx="4952999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2400" b="1">
                  <a:cs typeface="Nazanin" pitchFamily="2" charset="-78"/>
                </a:rPr>
                <a:t>فشار بالا 10 بار</a:t>
              </a:r>
            </a:p>
            <a:p>
              <a:pPr algn="r" rtl="1"/>
              <a:endParaRPr lang="en-US" sz="2400" b="1">
                <a:cs typeface="Nazanin" pitchFamily="2" charset="-78"/>
              </a:endParaRPr>
            </a:p>
          </p:txBody>
        </p:sp>
        <p:sp>
          <p:nvSpPr>
            <p:cNvPr id="20499" name="Rectangle 45"/>
            <p:cNvSpPr>
              <a:spLocks noChangeArrowheads="1"/>
            </p:cNvSpPr>
            <p:nvPr/>
          </p:nvSpPr>
          <p:spPr bwMode="auto">
            <a:xfrm>
              <a:off x="-2927744" y="2039815"/>
              <a:ext cx="4952998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2400" b="1">
                  <a:cs typeface="Nazanin" pitchFamily="2" charset="-78"/>
                </a:rPr>
                <a:t>فشار پايين 1 بار</a:t>
              </a:r>
            </a:p>
            <a:p>
              <a:pPr algn="r" rtl="1"/>
              <a:endParaRPr lang="en-US" sz="2400" b="1">
                <a:cs typeface="Nazanin" pitchFamily="2" charset="-78"/>
              </a:endParaRPr>
            </a:p>
          </p:txBody>
        </p:sp>
      </p:grpSp>
      <p:grpSp>
        <p:nvGrpSpPr>
          <p:cNvPr id="20491" name="Group 48"/>
          <p:cNvGrpSpPr>
            <a:grpSpLocks/>
          </p:cNvGrpSpPr>
          <p:nvPr/>
        </p:nvGrpSpPr>
        <p:grpSpPr bwMode="auto">
          <a:xfrm>
            <a:off x="6248400" y="1219200"/>
            <a:ext cx="2895600" cy="5029200"/>
            <a:chOff x="6553200" y="1219200"/>
            <a:chExt cx="2895600" cy="5029200"/>
          </a:xfrm>
        </p:grpSpPr>
        <p:grpSp>
          <p:nvGrpSpPr>
            <p:cNvPr id="20492" name="Group 18"/>
            <p:cNvGrpSpPr>
              <a:grpSpLocks/>
            </p:cNvGrpSpPr>
            <p:nvPr/>
          </p:nvGrpSpPr>
          <p:grpSpPr bwMode="auto">
            <a:xfrm>
              <a:off x="6553200" y="1219200"/>
              <a:ext cx="1752600" cy="5029200"/>
              <a:chOff x="7010400" y="1447800"/>
              <a:chExt cx="1752600" cy="3850482"/>
            </a:xfrm>
          </p:grpSpPr>
          <p:sp>
            <p:nvSpPr>
              <p:cNvPr id="20494" name="Rectangle 8"/>
              <p:cNvSpPr>
                <a:spLocks noChangeArrowheads="1"/>
              </p:cNvSpPr>
              <p:nvPr/>
            </p:nvSpPr>
            <p:spPr bwMode="auto">
              <a:xfrm>
                <a:off x="7086600" y="2847975"/>
                <a:ext cx="1447800" cy="539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/>
                <a:r>
                  <a:rPr lang="fa-IR" sz="2400" b="1">
                    <a:solidFill>
                      <a:srgbClr val="FF0000"/>
                    </a:solidFill>
                    <a:cs typeface="Nazanin" pitchFamily="2" charset="-78"/>
                  </a:rPr>
                  <a:t>مركزي</a:t>
                </a:r>
              </a:p>
              <a:p>
                <a:pPr algn="r" rtl="1"/>
                <a:r>
                  <a:rPr lang="fa-IR" sz="2400" b="1">
                    <a:solidFill>
                      <a:srgbClr val="FF0000"/>
                    </a:solidFill>
                    <a:cs typeface="Nazanin" pitchFamily="2" charset="-78"/>
                  </a:rPr>
                  <a:t>(نياز به موتورخانه)</a:t>
                </a:r>
                <a:endParaRPr lang="en-US" sz="2400" b="1">
                  <a:solidFill>
                    <a:srgbClr val="FF0000"/>
                  </a:solidFill>
                  <a:cs typeface="Nazanin" pitchFamily="2" charset="-78"/>
                </a:endParaRPr>
              </a:p>
            </p:txBody>
          </p:sp>
          <p:sp>
            <p:nvSpPr>
              <p:cNvPr id="20495" name="Rectangle 9"/>
              <p:cNvSpPr>
                <a:spLocks noChangeArrowheads="1"/>
              </p:cNvSpPr>
              <p:nvPr/>
            </p:nvSpPr>
            <p:spPr bwMode="auto">
              <a:xfrm>
                <a:off x="7010400" y="4698207"/>
                <a:ext cx="1524000" cy="600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/>
                <a:r>
                  <a:rPr lang="fa-IR" sz="2400" b="1">
                    <a:cs typeface="Nazanin" pitchFamily="2" charset="-78"/>
                  </a:rPr>
                  <a:t>غيرمركزي</a:t>
                </a:r>
              </a:p>
              <a:p>
                <a:pPr algn="r" rtl="1"/>
                <a:r>
                  <a:rPr lang="fa-IR" sz="2400" b="1">
                    <a:cs typeface="Nazanin" pitchFamily="2" charset="-78"/>
                  </a:rPr>
                  <a:t>(عدم نياز به موتورخانه)</a:t>
                </a:r>
                <a:endParaRPr lang="en-US" sz="2400" b="1">
                  <a:cs typeface="Nazanin" pitchFamily="2" charset="-78"/>
                </a:endParaRPr>
              </a:p>
            </p:txBody>
          </p:sp>
          <p:sp>
            <p:nvSpPr>
              <p:cNvPr id="20496" name="Right Brace 10"/>
              <p:cNvSpPr>
                <a:spLocks/>
              </p:cNvSpPr>
              <p:nvPr/>
            </p:nvSpPr>
            <p:spPr bwMode="auto">
              <a:xfrm>
                <a:off x="8382000" y="1447800"/>
                <a:ext cx="381000" cy="3733800"/>
              </a:xfrm>
              <a:prstGeom prst="rightBrace">
                <a:avLst>
                  <a:gd name="adj1" fmla="val 8348"/>
                  <a:gd name="adj2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a-IR" sz="2400" b="1"/>
              </a:p>
            </p:txBody>
          </p:sp>
        </p:grpSp>
        <p:sp>
          <p:nvSpPr>
            <p:cNvPr id="20493" name="Rectangle 47"/>
            <p:cNvSpPr>
              <a:spLocks noChangeArrowheads="1"/>
            </p:cNvSpPr>
            <p:nvPr/>
          </p:nvSpPr>
          <p:spPr bwMode="auto">
            <a:xfrm>
              <a:off x="8001000" y="3352800"/>
              <a:ext cx="1447800" cy="70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/>
              <a:r>
                <a:rPr lang="fa-IR" sz="2400" b="1">
                  <a:solidFill>
                    <a:srgbClr val="FF0000"/>
                  </a:solidFill>
                  <a:cs typeface="Nazanin" pitchFamily="2" charset="-78"/>
                </a:rPr>
                <a:t>سيستم گرمايشي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8513"/>
          </a:xfrm>
        </p:spPr>
        <p:txBody>
          <a:bodyPr/>
          <a:lstStyle/>
          <a:p>
            <a:pPr marL="484188" algn="r" eaLnBrk="1" hangingPunct="1">
              <a:defRPr/>
            </a:pPr>
            <a:r>
              <a:rPr lang="fa-I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موتورخانه مركزي</a:t>
            </a:r>
            <a:endParaRPr lang="fa-IR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azanin" pitchFamily="2" charset="-78"/>
            </a:endParaRPr>
          </a:p>
        </p:txBody>
      </p:sp>
      <p:grpSp>
        <p:nvGrpSpPr>
          <p:cNvPr id="21507" name="Group 8"/>
          <p:cNvGrpSpPr>
            <a:grpSpLocks/>
          </p:cNvGrpSpPr>
          <p:nvPr/>
        </p:nvGrpSpPr>
        <p:grpSpPr bwMode="auto">
          <a:xfrm>
            <a:off x="7845425" y="304800"/>
            <a:ext cx="1527175" cy="949325"/>
            <a:chOff x="7529292" y="5705474"/>
            <a:chExt cx="1527624" cy="949330"/>
          </a:xfrm>
        </p:grpSpPr>
        <p:sp>
          <p:nvSpPr>
            <p:cNvPr id="21511" name="Rectangle 3"/>
            <p:cNvSpPr>
              <a:spLocks noChangeArrowheads="1"/>
            </p:cNvSpPr>
            <p:nvPr/>
          </p:nvSpPr>
          <p:spPr bwMode="auto">
            <a:xfrm>
              <a:off x="7529292" y="6197604"/>
              <a:ext cx="152762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مديريت فني 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و 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نظارت بر طرح هاي عمراني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</p:txBody>
        </p:sp>
        <p:pic>
          <p:nvPicPr>
            <p:cNvPr id="21512" name="Picture 7" descr="C:\Documents and Settings\user\Desktop\I_flash_فايل اتوکد_logo Model (1)sm4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4"/>
            <a:stretch>
              <a:fillRect/>
            </a:stretch>
          </p:blipFill>
          <p:spPr bwMode="auto">
            <a:xfrm>
              <a:off x="8008260" y="5705474"/>
              <a:ext cx="538845" cy="48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2" name="Rectangle 11"/>
          <p:cNvSpPr/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 dirty="0">
              <a:noFill/>
            </a:endParaRPr>
          </a:p>
        </p:txBody>
      </p:sp>
      <p:pic>
        <p:nvPicPr>
          <p:cNvPr id="38914" name="Picture 2" descr="C:\Documents and Settings\user\Desktop\sliad\DSC013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41148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5" name="Picture 3" descr="C:\Documents and Settings\user\Desktop\sliad\DSC013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600200"/>
            <a:ext cx="41148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8513"/>
          </a:xfrm>
        </p:spPr>
        <p:txBody>
          <a:bodyPr/>
          <a:lstStyle/>
          <a:p>
            <a:pPr marL="484188" algn="r" eaLnBrk="1" hangingPunct="1">
              <a:defRPr/>
            </a:pPr>
            <a:r>
              <a:rPr lang="fa-I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انواع بويلر</a:t>
            </a:r>
            <a:endParaRPr lang="fa-IR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azanin" pitchFamily="2" charset="-78"/>
            </a:endParaRPr>
          </a:p>
        </p:txBody>
      </p:sp>
      <p:grpSp>
        <p:nvGrpSpPr>
          <p:cNvPr id="22531" name="Group 8"/>
          <p:cNvGrpSpPr>
            <a:grpSpLocks/>
          </p:cNvGrpSpPr>
          <p:nvPr/>
        </p:nvGrpSpPr>
        <p:grpSpPr bwMode="auto">
          <a:xfrm>
            <a:off x="7845425" y="304800"/>
            <a:ext cx="1527175" cy="949325"/>
            <a:chOff x="7529292" y="5705474"/>
            <a:chExt cx="1527624" cy="949330"/>
          </a:xfrm>
        </p:grpSpPr>
        <p:sp>
          <p:nvSpPr>
            <p:cNvPr id="22536" name="Rectangle 3"/>
            <p:cNvSpPr>
              <a:spLocks noChangeArrowheads="1"/>
            </p:cNvSpPr>
            <p:nvPr/>
          </p:nvSpPr>
          <p:spPr bwMode="auto">
            <a:xfrm>
              <a:off x="7529292" y="6197604"/>
              <a:ext cx="152762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مديريت فني 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و 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نظارت بر طرح هاي عمراني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</p:txBody>
        </p:sp>
        <p:pic>
          <p:nvPicPr>
            <p:cNvPr id="22537" name="Picture 7" descr="C:\Documents and Settings\user\Desktop\I_flash_فايل اتوکد_logo Model (1)sm4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4"/>
            <a:stretch>
              <a:fillRect/>
            </a:stretch>
          </p:blipFill>
          <p:spPr bwMode="auto">
            <a:xfrm>
              <a:off x="8008260" y="5705474"/>
              <a:ext cx="538845" cy="48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2" name="Rectangle 11"/>
          <p:cNvSpPr/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 dirty="0">
              <a:noFill/>
            </a:endParaRPr>
          </a:p>
        </p:txBody>
      </p:sp>
      <p:pic>
        <p:nvPicPr>
          <p:cNvPr id="37890" name="Picture 2" descr="C:\Documents and Settings\user\Desktop\sliad\19092007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19200"/>
            <a:ext cx="39624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1" name="Picture 3" descr="C:\Documents and Settings\user\Desktop\sliad\190920072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219200"/>
            <a:ext cx="39624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2" name="Picture 4" descr="C:\Documents and Settings\user\Desktop\sliad\DSC013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3733800"/>
            <a:ext cx="39624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5943600"/>
            <a:ext cx="9144000" cy="685800"/>
          </a:xfrm>
          <a:prstGeom prst="rect">
            <a:avLst/>
          </a:prstGeom>
          <a:solidFill>
            <a:srgbClr val="2635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Nazanin" pitchFamily="2" charset="-78"/>
              </a:rPr>
              <a:t>مديريت فني و نظارت بر طرح هاي عمراني</a:t>
            </a:r>
            <a:endParaRPr lang="en-US" b="1" dirty="0">
              <a:solidFill>
                <a:schemeClr val="bg1">
                  <a:lumMod val="95000"/>
                </a:schemeClr>
              </a:solidFill>
              <a:cs typeface="Nazanin" pitchFamily="2" charset="-78"/>
            </a:endParaRPr>
          </a:p>
        </p:txBody>
      </p:sp>
      <p:sp useBgFill="1">
        <p:nvSpPr>
          <p:cNvPr id="8" name="Rectangle 7"/>
          <p:cNvSpPr/>
          <p:nvPr/>
        </p:nvSpPr>
        <p:spPr bwMode="auto">
          <a:xfrm>
            <a:off x="0" y="5786438"/>
            <a:ext cx="9144000" cy="107156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a-IR" b="1" dirty="0">
              <a:noFill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black">
          <a:xfrm>
            <a:off x="0" y="557214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rtl="1">
              <a:lnSpc>
                <a:spcPct val="15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fa-I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Nazanin" pitchFamily="2" charset="-78"/>
              </a:rPr>
              <a:t>كارگاه آموزشي </a:t>
            </a: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Nazanin" pitchFamily="2" charset="-78"/>
            </a:endParaRPr>
          </a:p>
          <a:p>
            <a:pPr algn="ctr" rtl="1">
              <a:lnSpc>
                <a:spcPct val="150000"/>
              </a:lnSpc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fa-I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Nazanin" pitchFamily="2" charset="-78"/>
              </a:rPr>
              <a:t>آشنايي مقدماتي مديران بيمارستاني با مقررات ملي ساختمان و ساخت وساز پروژه هاي عمراني</a:t>
            </a:r>
            <a:endParaRPr lang="en-US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Nazanin" pitchFamily="2" charset="-78"/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black">
          <a:xfrm>
            <a:off x="914400" y="1676400"/>
            <a:ext cx="55578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 anchor="ctr"/>
          <a:lstStyle/>
          <a:p>
            <a:pPr algn="ctr" rtl="1" eaLnBrk="0" hangingPunct="0">
              <a:defRPr/>
            </a:pPr>
            <a:r>
              <a:rPr lang="fa-IR" sz="6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Nazanin" pitchFamily="2" charset="-78"/>
              </a:rPr>
              <a:t>آشنايي با تاسيسات</a:t>
            </a:r>
          </a:p>
          <a:p>
            <a:pPr algn="ctr" rtl="1" eaLnBrk="0" hangingPunct="0">
              <a:defRPr/>
            </a:pPr>
            <a:r>
              <a:rPr lang="fa-IR" sz="6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Nazanin" pitchFamily="2" charset="-78"/>
              </a:rPr>
              <a:t> و </a:t>
            </a:r>
          </a:p>
          <a:p>
            <a:pPr algn="ctr" rtl="1" eaLnBrk="0" hangingPunct="0">
              <a:defRPr/>
            </a:pPr>
            <a:r>
              <a:rPr lang="fa-IR" sz="6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Nazanin" pitchFamily="2" charset="-78"/>
              </a:rPr>
              <a:t>تجهيزات </a:t>
            </a:r>
            <a:r>
              <a:rPr lang="fa-IR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Nazanin" pitchFamily="2" charset="-78"/>
              </a:rPr>
              <a:t>مكانيكي</a:t>
            </a:r>
          </a:p>
          <a:p>
            <a:pPr algn="ctr" rtl="1" eaLnBrk="0" hangingPunct="0">
              <a:defRPr/>
            </a:pPr>
            <a:r>
              <a:rPr lang="fa-IR" sz="6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Nazanin" pitchFamily="2" charset="-78"/>
              </a:rPr>
              <a:t>بیمارستان</a:t>
            </a:r>
            <a:endParaRPr lang="fa-IR" sz="6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Nazanin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8513"/>
          </a:xfrm>
        </p:spPr>
        <p:txBody>
          <a:bodyPr/>
          <a:lstStyle/>
          <a:p>
            <a:pPr marL="484188" algn="r" eaLnBrk="1" hangingPunct="1">
              <a:defRPr/>
            </a:pPr>
            <a:r>
              <a:rPr lang="fa-I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تاسيسات سيستم هاي سرمايشي</a:t>
            </a:r>
            <a:r>
              <a:rPr lang="fa-I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 </a:t>
            </a:r>
            <a:r>
              <a:rPr lang="fa-I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(مركزي-توليد كننده)</a:t>
            </a:r>
          </a:p>
        </p:txBody>
      </p:sp>
      <p:grpSp>
        <p:nvGrpSpPr>
          <p:cNvPr id="23555" name="Group 8"/>
          <p:cNvGrpSpPr>
            <a:grpSpLocks/>
          </p:cNvGrpSpPr>
          <p:nvPr/>
        </p:nvGrpSpPr>
        <p:grpSpPr bwMode="auto">
          <a:xfrm>
            <a:off x="7845425" y="304800"/>
            <a:ext cx="1527175" cy="949325"/>
            <a:chOff x="7529292" y="5705474"/>
            <a:chExt cx="1527624" cy="949330"/>
          </a:xfrm>
        </p:grpSpPr>
        <p:sp>
          <p:nvSpPr>
            <p:cNvPr id="23583" name="Rectangle 3"/>
            <p:cNvSpPr>
              <a:spLocks noChangeArrowheads="1"/>
            </p:cNvSpPr>
            <p:nvPr/>
          </p:nvSpPr>
          <p:spPr bwMode="auto">
            <a:xfrm>
              <a:off x="7529292" y="6197604"/>
              <a:ext cx="152762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مديريت فني 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و 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نظارت بر طرح هاي عمراني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</p:txBody>
        </p:sp>
        <p:pic>
          <p:nvPicPr>
            <p:cNvPr id="23584" name="Picture 7" descr="C:\Documents and Settings\user\Desktop\I_flash_فايل اتوکد_logo Model (1)sm4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4"/>
            <a:stretch>
              <a:fillRect/>
            </a:stretch>
          </p:blipFill>
          <p:spPr bwMode="auto">
            <a:xfrm>
              <a:off x="8008260" y="5705474"/>
              <a:ext cx="538845" cy="48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2" name="Rectangle 11"/>
          <p:cNvSpPr/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 b="1" dirty="0">
              <a:noFill/>
            </a:endParaRP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5715000" y="1219200"/>
            <a:ext cx="1295400" cy="4114800"/>
            <a:chOff x="6553200" y="1295400"/>
            <a:chExt cx="1295400" cy="2057400"/>
          </a:xfrm>
        </p:grpSpPr>
        <p:sp>
          <p:nvSpPr>
            <p:cNvPr id="23579" name="Right Brace 18"/>
            <p:cNvSpPr>
              <a:spLocks/>
            </p:cNvSpPr>
            <p:nvPr/>
          </p:nvSpPr>
          <p:spPr bwMode="auto">
            <a:xfrm>
              <a:off x="7391400" y="1295400"/>
              <a:ext cx="457200" cy="20574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a-IR" b="1"/>
            </a:p>
          </p:txBody>
        </p:sp>
        <p:sp>
          <p:nvSpPr>
            <p:cNvPr id="23580" name="Rectangle 19"/>
            <p:cNvSpPr>
              <a:spLocks noChangeArrowheads="1"/>
            </p:cNvSpPr>
            <p:nvPr/>
          </p:nvSpPr>
          <p:spPr bwMode="auto">
            <a:xfrm>
              <a:off x="6553200" y="1866900"/>
              <a:ext cx="10668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rtl="1"/>
              <a:r>
                <a:rPr lang="fa-IR" sz="1500" b="1">
                  <a:solidFill>
                    <a:srgbClr val="FF0000"/>
                  </a:solidFill>
                  <a:cs typeface="Nazanin" pitchFamily="2" charset="-78"/>
                </a:rPr>
                <a:t>توليد كننده </a:t>
              </a:r>
              <a:endParaRPr lang="en-US" sz="1500" b="1">
                <a:solidFill>
                  <a:srgbClr val="FF0000"/>
                </a:solidFill>
                <a:cs typeface="Nazanin" pitchFamily="2" charset="-78"/>
              </a:endParaRPr>
            </a:p>
          </p:txBody>
        </p:sp>
        <p:sp>
          <p:nvSpPr>
            <p:cNvPr id="23581" name="Rectangle 40"/>
            <p:cNvSpPr>
              <a:spLocks noChangeArrowheads="1"/>
            </p:cNvSpPr>
            <p:nvPr/>
          </p:nvSpPr>
          <p:spPr bwMode="auto">
            <a:xfrm>
              <a:off x="6553200" y="2857500"/>
              <a:ext cx="10668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rtl="1"/>
              <a:r>
                <a:rPr lang="fa-IR" sz="1500" b="1">
                  <a:cs typeface="Nazanin" pitchFamily="2" charset="-78"/>
                </a:rPr>
                <a:t>انتقال دهنده</a:t>
              </a:r>
              <a:endParaRPr lang="en-US" sz="1500" b="1">
                <a:cs typeface="Nazanin" pitchFamily="2" charset="-78"/>
              </a:endParaRPr>
            </a:p>
          </p:txBody>
        </p:sp>
        <p:sp>
          <p:nvSpPr>
            <p:cNvPr id="23582" name="Rectangle 41"/>
            <p:cNvSpPr>
              <a:spLocks noChangeArrowheads="1"/>
            </p:cNvSpPr>
            <p:nvPr/>
          </p:nvSpPr>
          <p:spPr bwMode="auto">
            <a:xfrm>
              <a:off x="6553200" y="3124200"/>
              <a:ext cx="10668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rtl="1"/>
              <a:r>
                <a:rPr lang="fa-IR" sz="1500" b="1">
                  <a:cs typeface="Nazanin" pitchFamily="2" charset="-78"/>
                </a:rPr>
                <a:t>مصرف كننده</a:t>
              </a:r>
              <a:endParaRPr lang="en-US" sz="1500" b="1">
                <a:cs typeface="Nazanin" pitchFamily="2" charset="-78"/>
              </a:endParaRP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6553200" y="1219200"/>
            <a:ext cx="2514600" cy="5029200"/>
            <a:chOff x="6553200" y="1219200"/>
            <a:chExt cx="2514600" cy="5029200"/>
          </a:xfrm>
        </p:grpSpPr>
        <p:grpSp>
          <p:nvGrpSpPr>
            <p:cNvPr id="23574" name="Group 18"/>
            <p:cNvGrpSpPr>
              <a:grpSpLocks/>
            </p:cNvGrpSpPr>
            <p:nvPr/>
          </p:nvGrpSpPr>
          <p:grpSpPr bwMode="auto">
            <a:xfrm>
              <a:off x="6553200" y="1219200"/>
              <a:ext cx="1752600" cy="5029200"/>
              <a:chOff x="7010400" y="1447800"/>
              <a:chExt cx="1752600" cy="3850482"/>
            </a:xfrm>
          </p:grpSpPr>
          <p:sp>
            <p:nvSpPr>
              <p:cNvPr id="23576" name="Rectangle 8"/>
              <p:cNvSpPr>
                <a:spLocks noChangeArrowheads="1"/>
              </p:cNvSpPr>
              <p:nvPr/>
            </p:nvSpPr>
            <p:spPr bwMode="auto">
              <a:xfrm>
                <a:off x="7315200" y="2847975"/>
                <a:ext cx="1219200" cy="539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/>
                <a:r>
                  <a:rPr lang="fa-IR" sz="1500" b="1">
                    <a:solidFill>
                      <a:srgbClr val="FF0000"/>
                    </a:solidFill>
                    <a:cs typeface="Nazanin" pitchFamily="2" charset="-78"/>
                  </a:rPr>
                  <a:t>مركزي</a:t>
                </a:r>
              </a:p>
              <a:p>
                <a:pPr algn="r" rtl="1"/>
                <a:r>
                  <a:rPr lang="fa-IR" sz="1200" b="1">
                    <a:solidFill>
                      <a:srgbClr val="FF0000"/>
                    </a:solidFill>
                    <a:cs typeface="Nazanin" pitchFamily="2" charset="-78"/>
                  </a:rPr>
                  <a:t>(نياز به موتورخانه)</a:t>
                </a:r>
                <a:endParaRPr lang="en-US" sz="1200" b="1">
                  <a:solidFill>
                    <a:srgbClr val="FF0000"/>
                  </a:solidFill>
                  <a:cs typeface="Nazanin" pitchFamily="2" charset="-78"/>
                </a:endParaRPr>
              </a:p>
            </p:txBody>
          </p:sp>
          <p:sp>
            <p:nvSpPr>
              <p:cNvPr id="23577" name="Rectangle 9"/>
              <p:cNvSpPr>
                <a:spLocks noChangeArrowheads="1"/>
              </p:cNvSpPr>
              <p:nvPr/>
            </p:nvSpPr>
            <p:spPr bwMode="auto">
              <a:xfrm>
                <a:off x="7010400" y="4698207"/>
                <a:ext cx="1524000" cy="600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/>
                <a:r>
                  <a:rPr lang="fa-IR" sz="1500" b="1">
                    <a:cs typeface="Nazanin" pitchFamily="2" charset="-78"/>
                  </a:rPr>
                  <a:t>غيرمركزي</a:t>
                </a:r>
              </a:p>
              <a:p>
                <a:pPr algn="r" rtl="1"/>
                <a:r>
                  <a:rPr lang="fa-IR" sz="1200" b="1">
                    <a:cs typeface="Nazanin" pitchFamily="2" charset="-78"/>
                  </a:rPr>
                  <a:t>(عدم نياز به موتورخانه)</a:t>
                </a:r>
                <a:endParaRPr lang="en-US" sz="1200" b="1">
                  <a:cs typeface="Nazanin" pitchFamily="2" charset="-78"/>
                </a:endParaRPr>
              </a:p>
            </p:txBody>
          </p:sp>
          <p:sp>
            <p:nvSpPr>
              <p:cNvPr id="23578" name="Right Brace 10"/>
              <p:cNvSpPr>
                <a:spLocks/>
              </p:cNvSpPr>
              <p:nvPr/>
            </p:nvSpPr>
            <p:spPr bwMode="auto">
              <a:xfrm>
                <a:off x="8382000" y="1447800"/>
                <a:ext cx="381000" cy="3733800"/>
              </a:xfrm>
              <a:prstGeom prst="rightBrace">
                <a:avLst>
                  <a:gd name="adj1" fmla="val 8348"/>
                  <a:gd name="adj2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a-IR" b="1"/>
              </a:p>
            </p:txBody>
          </p:sp>
        </p:grpSp>
        <p:sp>
          <p:nvSpPr>
            <p:cNvPr id="23575" name="Rectangle 47"/>
            <p:cNvSpPr>
              <a:spLocks noChangeArrowheads="1"/>
            </p:cNvSpPr>
            <p:nvPr/>
          </p:nvSpPr>
          <p:spPr bwMode="auto">
            <a:xfrm>
              <a:off x="8153400" y="3334139"/>
              <a:ext cx="914400" cy="70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/>
              <a:r>
                <a:rPr lang="fa-IR" sz="1700" b="1">
                  <a:solidFill>
                    <a:srgbClr val="FF0000"/>
                  </a:solidFill>
                  <a:cs typeface="Nazanin" pitchFamily="2" charset="-78"/>
                </a:rPr>
                <a:t>سيستم سرمايشي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419600" y="1219200"/>
            <a:ext cx="1447800" cy="2532063"/>
            <a:chOff x="4419600" y="1219200"/>
            <a:chExt cx="1447800" cy="2532185"/>
          </a:xfrm>
        </p:grpSpPr>
        <p:sp>
          <p:nvSpPr>
            <p:cNvPr id="23571" name="Right Brace 12"/>
            <p:cNvSpPr>
              <a:spLocks/>
            </p:cNvSpPr>
            <p:nvPr/>
          </p:nvSpPr>
          <p:spPr bwMode="auto">
            <a:xfrm>
              <a:off x="5410200" y="1219200"/>
              <a:ext cx="457200" cy="2532185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a-IR" b="1"/>
            </a:p>
          </p:txBody>
        </p:sp>
        <p:sp>
          <p:nvSpPr>
            <p:cNvPr id="23572" name="Rectangle 23"/>
            <p:cNvSpPr>
              <a:spLocks noChangeArrowheads="1"/>
            </p:cNvSpPr>
            <p:nvPr/>
          </p:nvSpPr>
          <p:spPr bwMode="auto">
            <a:xfrm>
              <a:off x="4572000" y="2907323"/>
              <a:ext cx="990600" cy="3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1500" b="1">
                  <a:cs typeface="Nazanin" pitchFamily="2" charset="-78"/>
                </a:rPr>
                <a:t>چيلر جذبي</a:t>
              </a:r>
            </a:p>
            <a:p>
              <a:pPr algn="r" rtl="1"/>
              <a:endParaRPr lang="en-US" sz="1500" b="1">
                <a:cs typeface="Nazanin" pitchFamily="2" charset="-78"/>
              </a:endParaRPr>
            </a:p>
          </p:txBody>
        </p:sp>
        <p:sp>
          <p:nvSpPr>
            <p:cNvPr id="23573" name="Rectangle 25"/>
            <p:cNvSpPr>
              <a:spLocks noChangeArrowheads="1"/>
            </p:cNvSpPr>
            <p:nvPr/>
          </p:nvSpPr>
          <p:spPr bwMode="auto">
            <a:xfrm>
              <a:off x="4419600" y="1676400"/>
              <a:ext cx="1143000" cy="3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1500" b="1">
                  <a:cs typeface="Nazanin" pitchFamily="2" charset="-78"/>
                </a:rPr>
                <a:t>چيلر ضربه اي</a:t>
              </a:r>
            </a:p>
            <a:p>
              <a:pPr algn="r" rtl="1"/>
              <a:endParaRPr lang="en-US" sz="1500" b="1">
                <a:cs typeface="Nazanin" pitchFamily="2" charset="-78"/>
              </a:endParaRP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2514600" y="1066800"/>
            <a:ext cx="1946275" cy="1295400"/>
            <a:chOff x="2514600" y="1066800"/>
            <a:chExt cx="1945943" cy="1295400"/>
          </a:xfrm>
        </p:grpSpPr>
        <p:sp>
          <p:nvSpPr>
            <p:cNvPr id="23566" name="Right Brace 27"/>
            <p:cNvSpPr>
              <a:spLocks/>
            </p:cNvSpPr>
            <p:nvPr/>
          </p:nvSpPr>
          <p:spPr bwMode="auto">
            <a:xfrm>
              <a:off x="4191001" y="1066800"/>
              <a:ext cx="269542" cy="1295400"/>
            </a:xfrm>
            <a:prstGeom prst="rightBrace">
              <a:avLst>
                <a:gd name="adj1" fmla="val 8344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a-IR" b="1"/>
            </a:p>
          </p:txBody>
        </p:sp>
        <p:sp>
          <p:nvSpPr>
            <p:cNvPr id="23567" name="Rectangle 28"/>
            <p:cNvSpPr>
              <a:spLocks noChangeArrowheads="1"/>
            </p:cNvSpPr>
            <p:nvPr/>
          </p:nvSpPr>
          <p:spPr bwMode="auto">
            <a:xfrm>
              <a:off x="2819400" y="1066800"/>
              <a:ext cx="1435652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1500" b="1">
                  <a:cs typeface="Nazanin" pitchFamily="2" charset="-78"/>
                </a:rPr>
                <a:t>رفت و برگشت</a:t>
              </a:r>
            </a:p>
            <a:p>
              <a:pPr algn="r" rtl="1"/>
              <a:endParaRPr lang="en-US" sz="1500" b="1">
                <a:cs typeface="Nazanin" pitchFamily="2" charset="-78"/>
              </a:endParaRPr>
            </a:p>
          </p:txBody>
        </p:sp>
        <p:sp>
          <p:nvSpPr>
            <p:cNvPr id="23568" name="Rectangle 29"/>
            <p:cNvSpPr>
              <a:spLocks noChangeArrowheads="1"/>
            </p:cNvSpPr>
            <p:nvPr/>
          </p:nvSpPr>
          <p:spPr bwMode="auto">
            <a:xfrm>
              <a:off x="2514600" y="1371600"/>
              <a:ext cx="1740452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1500" b="1">
                  <a:cs typeface="Nazanin" pitchFamily="2" charset="-78"/>
                </a:rPr>
                <a:t>اسكرو</a:t>
              </a:r>
            </a:p>
            <a:p>
              <a:pPr algn="r" rtl="1"/>
              <a:endParaRPr lang="en-US" sz="1500" b="1">
                <a:cs typeface="Nazanin" pitchFamily="2" charset="-78"/>
              </a:endParaRPr>
            </a:p>
          </p:txBody>
        </p:sp>
        <p:sp>
          <p:nvSpPr>
            <p:cNvPr id="23569" name="Rectangle 30"/>
            <p:cNvSpPr>
              <a:spLocks noChangeArrowheads="1"/>
            </p:cNvSpPr>
            <p:nvPr/>
          </p:nvSpPr>
          <p:spPr bwMode="auto">
            <a:xfrm>
              <a:off x="2819400" y="1676400"/>
              <a:ext cx="1435652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1500" b="1">
                  <a:cs typeface="Nazanin" pitchFamily="2" charset="-78"/>
                </a:rPr>
                <a:t>اسكرال</a:t>
              </a:r>
            </a:p>
            <a:p>
              <a:pPr algn="r" rtl="1"/>
              <a:endParaRPr lang="en-US" sz="1500" b="1">
                <a:cs typeface="Nazanin" pitchFamily="2" charset="-78"/>
              </a:endParaRPr>
            </a:p>
          </p:txBody>
        </p:sp>
        <p:sp>
          <p:nvSpPr>
            <p:cNvPr id="23570" name="Rectangle 31"/>
            <p:cNvSpPr>
              <a:spLocks noChangeArrowheads="1"/>
            </p:cNvSpPr>
            <p:nvPr/>
          </p:nvSpPr>
          <p:spPr bwMode="auto">
            <a:xfrm>
              <a:off x="2514600" y="1981200"/>
              <a:ext cx="1740452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1500" b="1">
                  <a:cs typeface="Nazanin" pitchFamily="2" charset="-78"/>
                </a:rPr>
                <a:t>سانتريفيوژ</a:t>
              </a:r>
            </a:p>
            <a:p>
              <a:pPr algn="r" rtl="1"/>
              <a:endParaRPr lang="en-US" sz="1500" b="1">
                <a:cs typeface="Nazanin" pitchFamily="2" charset="-78"/>
              </a:endParaRPr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1981200" y="2590800"/>
            <a:ext cx="2479675" cy="1066800"/>
            <a:chOff x="1981200" y="2590800"/>
            <a:chExt cx="2479342" cy="1066800"/>
          </a:xfrm>
        </p:grpSpPr>
        <p:sp>
          <p:nvSpPr>
            <p:cNvPr id="23562" name="Right Brace 43"/>
            <p:cNvSpPr>
              <a:spLocks/>
            </p:cNvSpPr>
            <p:nvPr/>
          </p:nvSpPr>
          <p:spPr bwMode="auto">
            <a:xfrm>
              <a:off x="4191000" y="2590800"/>
              <a:ext cx="269542" cy="990600"/>
            </a:xfrm>
            <a:prstGeom prst="rightBrace">
              <a:avLst>
                <a:gd name="adj1" fmla="val 8337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a-IR" b="1"/>
            </a:p>
          </p:txBody>
        </p:sp>
        <p:sp>
          <p:nvSpPr>
            <p:cNvPr id="23563" name="Rectangle 44"/>
            <p:cNvSpPr>
              <a:spLocks noChangeArrowheads="1"/>
            </p:cNvSpPr>
            <p:nvPr/>
          </p:nvSpPr>
          <p:spPr bwMode="auto">
            <a:xfrm>
              <a:off x="1981200" y="2590801"/>
              <a:ext cx="2168899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1500" b="1">
                  <a:cs typeface="Nazanin" pitchFamily="2" charset="-78"/>
                </a:rPr>
                <a:t>شعله مستقيم</a:t>
              </a:r>
            </a:p>
            <a:p>
              <a:pPr algn="r" rtl="1"/>
              <a:endParaRPr lang="en-US" sz="1500" b="1">
                <a:cs typeface="Nazanin" pitchFamily="2" charset="-78"/>
              </a:endParaRPr>
            </a:p>
          </p:txBody>
        </p:sp>
        <p:sp>
          <p:nvSpPr>
            <p:cNvPr id="23564" name="Rectangle 45"/>
            <p:cNvSpPr>
              <a:spLocks noChangeArrowheads="1"/>
            </p:cNvSpPr>
            <p:nvPr/>
          </p:nvSpPr>
          <p:spPr bwMode="auto">
            <a:xfrm>
              <a:off x="1981200" y="2895599"/>
              <a:ext cx="2168899" cy="397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1500" b="1">
                  <a:cs typeface="Nazanin" pitchFamily="2" charset="-78"/>
                </a:rPr>
                <a:t>بخار (دو اثره – تك اثره )</a:t>
              </a:r>
            </a:p>
            <a:p>
              <a:pPr algn="r" rtl="1"/>
              <a:endParaRPr lang="en-US" sz="1500" b="1">
                <a:cs typeface="Nazanin" pitchFamily="2" charset="-78"/>
              </a:endParaRPr>
            </a:p>
          </p:txBody>
        </p:sp>
        <p:sp>
          <p:nvSpPr>
            <p:cNvPr id="23565" name="Rectangle 32"/>
            <p:cNvSpPr>
              <a:spLocks noChangeArrowheads="1"/>
            </p:cNvSpPr>
            <p:nvPr/>
          </p:nvSpPr>
          <p:spPr bwMode="auto">
            <a:xfrm>
              <a:off x="2819400" y="3259667"/>
              <a:ext cx="1435652" cy="397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1500" b="1">
                  <a:cs typeface="Nazanin" pitchFamily="2" charset="-78"/>
                </a:rPr>
                <a:t>آب گرم (تك اثره)</a:t>
              </a:r>
            </a:p>
            <a:p>
              <a:pPr algn="r" rtl="1"/>
              <a:endParaRPr lang="en-US" sz="1500" b="1">
                <a:cs typeface="Nazanin" pitchFamily="2" charset="-78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8513"/>
          </a:xfrm>
        </p:spPr>
        <p:txBody>
          <a:bodyPr/>
          <a:lstStyle/>
          <a:p>
            <a:pPr marL="484188" algn="r" eaLnBrk="1" hangingPunct="1">
              <a:defRPr/>
            </a:pPr>
            <a:r>
              <a:rPr lang="fa-I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انواع چيلر</a:t>
            </a:r>
            <a:endParaRPr lang="fa-IR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azanin" pitchFamily="2" charset="-78"/>
            </a:endParaRPr>
          </a:p>
        </p:txBody>
      </p:sp>
      <p:grpSp>
        <p:nvGrpSpPr>
          <p:cNvPr id="24579" name="Group 8"/>
          <p:cNvGrpSpPr>
            <a:grpSpLocks/>
          </p:cNvGrpSpPr>
          <p:nvPr/>
        </p:nvGrpSpPr>
        <p:grpSpPr bwMode="auto">
          <a:xfrm>
            <a:off x="7845425" y="304800"/>
            <a:ext cx="1527175" cy="949325"/>
            <a:chOff x="7529292" y="5705474"/>
            <a:chExt cx="1527624" cy="949330"/>
          </a:xfrm>
        </p:grpSpPr>
        <p:sp>
          <p:nvSpPr>
            <p:cNvPr id="24583" name="Rectangle 3"/>
            <p:cNvSpPr>
              <a:spLocks noChangeArrowheads="1"/>
            </p:cNvSpPr>
            <p:nvPr/>
          </p:nvSpPr>
          <p:spPr bwMode="auto">
            <a:xfrm>
              <a:off x="7529292" y="6197604"/>
              <a:ext cx="152762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مديريت فني 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و 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نظارت بر طرح هاي عمراني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</p:txBody>
        </p:sp>
        <p:pic>
          <p:nvPicPr>
            <p:cNvPr id="24584" name="Picture 7" descr="C:\Documents and Settings\user\Desktop\I_flash_فايل اتوکد_logo Model (1)sm4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4"/>
            <a:stretch>
              <a:fillRect/>
            </a:stretch>
          </p:blipFill>
          <p:spPr bwMode="auto">
            <a:xfrm>
              <a:off x="8008260" y="5705474"/>
              <a:ext cx="538845" cy="48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2" name="Rectangle 11"/>
          <p:cNvSpPr/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 dirty="0">
              <a:noFill/>
            </a:endParaRPr>
          </a:p>
        </p:txBody>
      </p:sp>
      <p:pic>
        <p:nvPicPr>
          <p:cNvPr id="24581" name="Picture 2" descr="C:\Documents and Settings\user\Desktop\sliad\DSC013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962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 descr="C:\Documents and Settings\user\Desktop\sliad\DSC013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33525"/>
            <a:ext cx="40767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8513"/>
          </a:xfrm>
        </p:spPr>
        <p:txBody>
          <a:bodyPr/>
          <a:lstStyle/>
          <a:p>
            <a:pPr marL="484188" algn="r" eaLnBrk="1" hangingPunct="1">
              <a:defRPr/>
            </a:pPr>
            <a:r>
              <a:rPr lang="fa-I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تاسيسات سيستم هاي گرمايشي و سرمايشي </a:t>
            </a:r>
            <a:r>
              <a:rPr lang="fa-I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(مركزي-انتقال دهنده)</a:t>
            </a:r>
          </a:p>
        </p:txBody>
      </p:sp>
      <p:grpSp>
        <p:nvGrpSpPr>
          <p:cNvPr id="25603" name="Group 8"/>
          <p:cNvGrpSpPr>
            <a:grpSpLocks/>
          </p:cNvGrpSpPr>
          <p:nvPr/>
        </p:nvGrpSpPr>
        <p:grpSpPr bwMode="auto">
          <a:xfrm>
            <a:off x="7845425" y="304800"/>
            <a:ext cx="1527175" cy="949325"/>
            <a:chOff x="7529292" y="5705474"/>
            <a:chExt cx="1527624" cy="949330"/>
          </a:xfrm>
        </p:grpSpPr>
        <p:sp>
          <p:nvSpPr>
            <p:cNvPr id="25638" name="Rectangle 3"/>
            <p:cNvSpPr>
              <a:spLocks noChangeArrowheads="1"/>
            </p:cNvSpPr>
            <p:nvPr/>
          </p:nvSpPr>
          <p:spPr bwMode="auto">
            <a:xfrm>
              <a:off x="7529292" y="6197604"/>
              <a:ext cx="152762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مديريت فني 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و 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نظارت بر طرح هاي عمراني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</p:txBody>
        </p:sp>
        <p:pic>
          <p:nvPicPr>
            <p:cNvPr id="25639" name="Picture 7" descr="C:\Documents and Settings\user\Desktop\I_flash_فايل اتوکد_logo Model (1)sm4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4"/>
            <a:stretch>
              <a:fillRect/>
            </a:stretch>
          </p:blipFill>
          <p:spPr bwMode="auto">
            <a:xfrm>
              <a:off x="8008260" y="5705474"/>
              <a:ext cx="538845" cy="48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2" name="Rectangle 11"/>
          <p:cNvSpPr/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 b="1" dirty="0">
              <a:noFill/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419600" y="2039938"/>
            <a:ext cx="1600200" cy="2532062"/>
            <a:chOff x="4267200" y="1143000"/>
            <a:chExt cx="1600200" cy="914400"/>
          </a:xfrm>
        </p:grpSpPr>
        <p:sp>
          <p:nvSpPr>
            <p:cNvPr id="25635" name="Right Brace 12"/>
            <p:cNvSpPr>
              <a:spLocks/>
            </p:cNvSpPr>
            <p:nvPr/>
          </p:nvSpPr>
          <p:spPr bwMode="auto">
            <a:xfrm>
              <a:off x="5410200" y="1143000"/>
              <a:ext cx="457200" cy="9144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a-IR" b="1"/>
            </a:p>
          </p:txBody>
        </p:sp>
        <p:sp>
          <p:nvSpPr>
            <p:cNvPr id="25636" name="Rectangle 14"/>
            <p:cNvSpPr>
              <a:spLocks noChangeArrowheads="1"/>
            </p:cNvSpPr>
            <p:nvPr/>
          </p:nvSpPr>
          <p:spPr bwMode="auto">
            <a:xfrm>
              <a:off x="4343400" y="1198033"/>
              <a:ext cx="13716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1500" b="1">
                  <a:cs typeface="Nazanin" pitchFamily="2" charset="-78"/>
                </a:rPr>
                <a:t> پمپ های زمینی </a:t>
              </a:r>
            </a:p>
            <a:p>
              <a:pPr algn="r" rtl="1"/>
              <a:endParaRPr lang="fa-IR" sz="1500" b="1">
                <a:cs typeface="Nazanin" pitchFamily="2" charset="-78"/>
              </a:endParaRPr>
            </a:p>
            <a:p>
              <a:pPr algn="r" rtl="1"/>
              <a:endParaRPr lang="en-US" sz="1500" b="1">
                <a:cs typeface="Nazanin" pitchFamily="2" charset="-78"/>
              </a:endParaRPr>
            </a:p>
          </p:txBody>
        </p:sp>
        <p:sp>
          <p:nvSpPr>
            <p:cNvPr id="25637" name="Rectangle 23"/>
            <p:cNvSpPr>
              <a:spLocks noChangeArrowheads="1"/>
            </p:cNvSpPr>
            <p:nvPr/>
          </p:nvSpPr>
          <p:spPr bwMode="auto">
            <a:xfrm>
              <a:off x="4267200" y="1862667"/>
              <a:ext cx="137160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1500" b="1">
                  <a:cs typeface="Nazanin" pitchFamily="2" charset="-78"/>
                </a:rPr>
                <a:t>پمپ خطی</a:t>
              </a:r>
            </a:p>
            <a:p>
              <a:pPr algn="r" rtl="1"/>
              <a:endParaRPr lang="en-US" sz="1500" b="1">
                <a:cs typeface="Nazanin" pitchFamily="2" charset="-78"/>
              </a:endParaRP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5943600" y="1219200"/>
            <a:ext cx="1295400" cy="4114800"/>
            <a:chOff x="6553200" y="1295400"/>
            <a:chExt cx="1295400" cy="2057400"/>
          </a:xfrm>
        </p:grpSpPr>
        <p:sp>
          <p:nvSpPr>
            <p:cNvPr id="25631" name="Right Brace 18"/>
            <p:cNvSpPr>
              <a:spLocks/>
            </p:cNvSpPr>
            <p:nvPr/>
          </p:nvSpPr>
          <p:spPr bwMode="auto">
            <a:xfrm>
              <a:off x="7391400" y="1295400"/>
              <a:ext cx="457200" cy="20574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a-IR" b="1"/>
            </a:p>
          </p:txBody>
        </p:sp>
        <p:sp>
          <p:nvSpPr>
            <p:cNvPr id="25632" name="Rectangle 19"/>
            <p:cNvSpPr>
              <a:spLocks noChangeArrowheads="1"/>
            </p:cNvSpPr>
            <p:nvPr/>
          </p:nvSpPr>
          <p:spPr bwMode="auto">
            <a:xfrm>
              <a:off x="6553200" y="1371600"/>
              <a:ext cx="10668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rtl="1"/>
              <a:r>
                <a:rPr lang="fa-IR" sz="1500" b="1">
                  <a:cs typeface="Nazanin" pitchFamily="2" charset="-78"/>
                </a:rPr>
                <a:t>توليد كننده </a:t>
              </a:r>
              <a:endParaRPr lang="en-US" sz="1500" b="1">
                <a:cs typeface="Nazanin" pitchFamily="2" charset="-78"/>
              </a:endParaRPr>
            </a:p>
          </p:txBody>
        </p:sp>
        <p:sp>
          <p:nvSpPr>
            <p:cNvPr id="25633" name="Rectangle 40"/>
            <p:cNvSpPr>
              <a:spLocks noChangeArrowheads="1"/>
            </p:cNvSpPr>
            <p:nvPr/>
          </p:nvSpPr>
          <p:spPr bwMode="auto">
            <a:xfrm>
              <a:off x="6553200" y="22098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rtl="1"/>
              <a:r>
                <a:rPr lang="fa-IR" sz="1500" b="1">
                  <a:solidFill>
                    <a:srgbClr val="FF0000"/>
                  </a:solidFill>
                  <a:cs typeface="Nazanin" pitchFamily="2" charset="-78"/>
                </a:rPr>
                <a:t>انتقال دهنده</a:t>
              </a:r>
            </a:p>
            <a:p>
              <a:pPr algn="ctr" rtl="1"/>
              <a:r>
                <a:rPr lang="fa-IR" sz="1500" b="1">
                  <a:solidFill>
                    <a:srgbClr val="FF0000"/>
                  </a:solidFill>
                  <a:cs typeface="Nazanin" pitchFamily="2" charset="-78"/>
                </a:rPr>
                <a:t>(پمپ)</a:t>
              </a:r>
            </a:p>
            <a:p>
              <a:pPr algn="just" rtl="1"/>
              <a:endParaRPr lang="en-US" sz="1500" b="1">
                <a:solidFill>
                  <a:srgbClr val="FF0000"/>
                </a:solidFill>
                <a:cs typeface="Nazanin" pitchFamily="2" charset="-78"/>
              </a:endParaRPr>
            </a:p>
          </p:txBody>
        </p:sp>
        <p:sp>
          <p:nvSpPr>
            <p:cNvPr id="25634" name="Rectangle 41"/>
            <p:cNvSpPr>
              <a:spLocks noChangeArrowheads="1"/>
            </p:cNvSpPr>
            <p:nvPr/>
          </p:nvSpPr>
          <p:spPr bwMode="auto">
            <a:xfrm>
              <a:off x="6553200" y="3124200"/>
              <a:ext cx="10668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rtl="1"/>
              <a:r>
                <a:rPr lang="fa-IR" sz="1500" b="1">
                  <a:cs typeface="Nazanin" pitchFamily="2" charset="-78"/>
                </a:rPr>
                <a:t>مصرف كننده</a:t>
              </a:r>
              <a:endParaRPr lang="en-US" sz="1500" b="1">
                <a:cs typeface="Nazanin" pitchFamily="2" charset="-78"/>
              </a:endParaRPr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6705600" y="1219200"/>
            <a:ext cx="2514600" cy="5029200"/>
            <a:chOff x="6705600" y="1219200"/>
            <a:chExt cx="2514600" cy="5029200"/>
          </a:xfrm>
        </p:grpSpPr>
        <p:grpSp>
          <p:nvGrpSpPr>
            <p:cNvPr id="25626" name="Group 18"/>
            <p:cNvGrpSpPr>
              <a:grpSpLocks/>
            </p:cNvGrpSpPr>
            <p:nvPr/>
          </p:nvGrpSpPr>
          <p:grpSpPr bwMode="auto">
            <a:xfrm>
              <a:off x="6705600" y="1219200"/>
              <a:ext cx="1752600" cy="5029200"/>
              <a:chOff x="7010400" y="1447800"/>
              <a:chExt cx="1752600" cy="3850482"/>
            </a:xfrm>
          </p:grpSpPr>
          <p:sp>
            <p:nvSpPr>
              <p:cNvPr id="25628" name="Rectangle 8"/>
              <p:cNvSpPr>
                <a:spLocks noChangeArrowheads="1"/>
              </p:cNvSpPr>
              <p:nvPr/>
            </p:nvSpPr>
            <p:spPr bwMode="auto">
              <a:xfrm>
                <a:off x="7315200" y="2847975"/>
                <a:ext cx="1219200" cy="539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/>
                <a:r>
                  <a:rPr lang="fa-IR" sz="1500" b="1">
                    <a:solidFill>
                      <a:srgbClr val="FF0000"/>
                    </a:solidFill>
                    <a:cs typeface="Nazanin" pitchFamily="2" charset="-78"/>
                  </a:rPr>
                  <a:t>مركزي</a:t>
                </a:r>
              </a:p>
              <a:p>
                <a:pPr algn="r" rtl="1"/>
                <a:r>
                  <a:rPr lang="fa-IR" sz="1200" b="1">
                    <a:solidFill>
                      <a:srgbClr val="FF0000"/>
                    </a:solidFill>
                    <a:cs typeface="Nazanin" pitchFamily="2" charset="-78"/>
                  </a:rPr>
                  <a:t>(نياز به موتورخانه)</a:t>
                </a:r>
                <a:endParaRPr lang="en-US" sz="1200" b="1">
                  <a:solidFill>
                    <a:srgbClr val="FF0000"/>
                  </a:solidFill>
                  <a:cs typeface="Nazanin" pitchFamily="2" charset="-78"/>
                </a:endParaRPr>
              </a:p>
            </p:txBody>
          </p:sp>
          <p:sp>
            <p:nvSpPr>
              <p:cNvPr id="25629" name="Rectangle 9"/>
              <p:cNvSpPr>
                <a:spLocks noChangeArrowheads="1"/>
              </p:cNvSpPr>
              <p:nvPr/>
            </p:nvSpPr>
            <p:spPr bwMode="auto">
              <a:xfrm>
                <a:off x="7010400" y="4698207"/>
                <a:ext cx="1524000" cy="600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/>
                <a:r>
                  <a:rPr lang="fa-IR" sz="1500" b="1">
                    <a:cs typeface="Nazanin" pitchFamily="2" charset="-78"/>
                  </a:rPr>
                  <a:t>غيرمركزي</a:t>
                </a:r>
              </a:p>
              <a:p>
                <a:pPr algn="r" rtl="1"/>
                <a:r>
                  <a:rPr lang="fa-IR" sz="1200" b="1">
                    <a:cs typeface="Nazanin" pitchFamily="2" charset="-78"/>
                  </a:rPr>
                  <a:t>(عدم نياز به موتورخانه)</a:t>
                </a:r>
                <a:endParaRPr lang="en-US" sz="1200" b="1">
                  <a:cs typeface="Nazanin" pitchFamily="2" charset="-78"/>
                </a:endParaRPr>
              </a:p>
            </p:txBody>
          </p:sp>
          <p:sp>
            <p:nvSpPr>
              <p:cNvPr id="25630" name="Right Brace 10"/>
              <p:cNvSpPr>
                <a:spLocks/>
              </p:cNvSpPr>
              <p:nvPr/>
            </p:nvSpPr>
            <p:spPr bwMode="auto">
              <a:xfrm>
                <a:off x="8382000" y="1447800"/>
                <a:ext cx="381000" cy="3733800"/>
              </a:xfrm>
              <a:prstGeom prst="rightBrace">
                <a:avLst>
                  <a:gd name="adj1" fmla="val 8348"/>
                  <a:gd name="adj2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a-IR" b="1"/>
              </a:p>
            </p:txBody>
          </p:sp>
        </p:grpSp>
        <p:sp>
          <p:nvSpPr>
            <p:cNvPr id="25627" name="Rectangle 47"/>
            <p:cNvSpPr>
              <a:spLocks noChangeArrowheads="1"/>
            </p:cNvSpPr>
            <p:nvPr/>
          </p:nvSpPr>
          <p:spPr bwMode="auto">
            <a:xfrm>
              <a:off x="8229600" y="2971800"/>
              <a:ext cx="990600" cy="1161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/>
              <a:r>
                <a:rPr lang="fa-IR" sz="1700" b="1">
                  <a:solidFill>
                    <a:srgbClr val="FF0000"/>
                  </a:solidFill>
                  <a:cs typeface="Nazanin" pitchFamily="2" charset="-78"/>
                </a:rPr>
                <a:t>سيستم گرمايشي و</a:t>
              </a:r>
            </a:p>
            <a:p>
              <a:pPr algn="ctr" rtl="1"/>
              <a:r>
                <a:rPr lang="fa-IR" sz="1700" b="1">
                  <a:solidFill>
                    <a:srgbClr val="FF0000"/>
                  </a:solidFill>
                  <a:cs typeface="Nazanin" pitchFamily="2" charset="-78"/>
                </a:rPr>
                <a:t>سرمايشي</a:t>
              </a: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2590800" y="3462338"/>
            <a:ext cx="2054225" cy="1490662"/>
            <a:chOff x="2452673" y="1600200"/>
            <a:chExt cx="1550669" cy="1490133"/>
          </a:xfrm>
        </p:grpSpPr>
        <p:sp>
          <p:nvSpPr>
            <p:cNvPr id="25622" name="Right Brace 43"/>
            <p:cNvSpPr>
              <a:spLocks/>
            </p:cNvSpPr>
            <p:nvPr/>
          </p:nvSpPr>
          <p:spPr bwMode="auto">
            <a:xfrm>
              <a:off x="3753677" y="1600200"/>
              <a:ext cx="249665" cy="1447800"/>
            </a:xfrm>
            <a:prstGeom prst="rightBrace">
              <a:avLst>
                <a:gd name="adj1" fmla="val 8323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a-IR" b="1"/>
            </a:p>
          </p:txBody>
        </p:sp>
        <p:sp>
          <p:nvSpPr>
            <p:cNvPr id="25623" name="Rectangle 44"/>
            <p:cNvSpPr>
              <a:spLocks noChangeArrowheads="1"/>
            </p:cNvSpPr>
            <p:nvPr/>
          </p:nvSpPr>
          <p:spPr bwMode="auto">
            <a:xfrm>
              <a:off x="2452673" y="1676401"/>
              <a:ext cx="1435652" cy="38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1500" b="1">
                  <a:cs typeface="Nazanin" pitchFamily="2" charset="-78"/>
                </a:rPr>
                <a:t>950 دور در دقیقه</a:t>
              </a:r>
              <a:endParaRPr lang="en-US" sz="1500" b="1">
                <a:cs typeface="Nazanin" pitchFamily="2" charset="-78"/>
              </a:endParaRPr>
            </a:p>
          </p:txBody>
        </p:sp>
        <p:sp>
          <p:nvSpPr>
            <p:cNvPr id="25624" name="Rectangle 45"/>
            <p:cNvSpPr>
              <a:spLocks noChangeArrowheads="1"/>
            </p:cNvSpPr>
            <p:nvPr/>
          </p:nvSpPr>
          <p:spPr bwMode="auto">
            <a:xfrm>
              <a:off x="2452673" y="2167468"/>
              <a:ext cx="1435652" cy="423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1500" b="1">
                  <a:cs typeface="Nazanin" pitchFamily="2" charset="-78"/>
                </a:rPr>
                <a:t>1450دور در دقیقه </a:t>
              </a:r>
              <a:endParaRPr lang="en-US" sz="1500" b="1">
                <a:cs typeface="Nazanin" pitchFamily="2" charset="-78"/>
              </a:endParaRPr>
            </a:p>
          </p:txBody>
        </p:sp>
        <p:sp>
          <p:nvSpPr>
            <p:cNvPr id="25625" name="Rectangle 28"/>
            <p:cNvSpPr>
              <a:spLocks noChangeArrowheads="1"/>
            </p:cNvSpPr>
            <p:nvPr/>
          </p:nvSpPr>
          <p:spPr bwMode="auto">
            <a:xfrm>
              <a:off x="2452673" y="2667000"/>
              <a:ext cx="1435652" cy="423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1500" b="1">
                  <a:cs typeface="Nazanin" pitchFamily="2" charset="-78"/>
                </a:rPr>
                <a:t>2900 دور در دقیقه</a:t>
              </a:r>
              <a:endParaRPr lang="en-US" sz="1500" b="1">
                <a:cs typeface="Nazanin" pitchFamily="2" charset="-78"/>
              </a:endParaRPr>
            </a:p>
            <a:p>
              <a:pPr algn="r" rtl="1"/>
              <a:endParaRPr lang="en-US" sz="1500" b="1">
                <a:cs typeface="Nazanin" pitchFamily="2" charset="-78"/>
              </a:endParaRPr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-228600" y="1447800"/>
            <a:ext cx="3276600" cy="990600"/>
            <a:chOff x="2499302" y="1600200"/>
            <a:chExt cx="1469857" cy="990601"/>
          </a:xfrm>
        </p:grpSpPr>
        <p:sp>
          <p:nvSpPr>
            <p:cNvPr id="25619" name="Right Brace 36"/>
            <p:cNvSpPr>
              <a:spLocks/>
            </p:cNvSpPr>
            <p:nvPr/>
          </p:nvSpPr>
          <p:spPr bwMode="auto">
            <a:xfrm>
              <a:off x="3866611" y="1600200"/>
              <a:ext cx="102548" cy="914400"/>
            </a:xfrm>
            <a:prstGeom prst="rightBrace">
              <a:avLst>
                <a:gd name="adj1" fmla="val 8339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a-IR" b="1"/>
            </a:p>
          </p:txBody>
        </p:sp>
        <p:sp>
          <p:nvSpPr>
            <p:cNvPr id="25620" name="Rectangle 37"/>
            <p:cNvSpPr>
              <a:spLocks noChangeArrowheads="1"/>
            </p:cNvSpPr>
            <p:nvPr/>
          </p:nvSpPr>
          <p:spPr bwMode="auto">
            <a:xfrm>
              <a:off x="2499302" y="1676401"/>
              <a:ext cx="1435652" cy="38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en-US" sz="1500" b="1">
                  <a:cs typeface="Nazanin" pitchFamily="2" charset="-78"/>
                </a:rPr>
                <a:t> HVAC</a:t>
              </a:r>
              <a:r>
                <a:rPr lang="fa-IR" sz="1500" b="1">
                  <a:cs typeface="Nazanin" pitchFamily="2" charset="-78"/>
                </a:rPr>
                <a:t>1450 دور در دقیقه</a:t>
              </a:r>
              <a:endParaRPr lang="en-US" sz="1500" b="1">
                <a:cs typeface="Nazanin" pitchFamily="2" charset="-78"/>
              </a:endParaRPr>
            </a:p>
          </p:txBody>
        </p:sp>
        <p:sp>
          <p:nvSpPr>
            <p:cNvPr id="25621" name="Rectangle 38"/>
            <p:cNvSpPr>
              <a:spLocks noChangeArrowheads="1"/>
            </p:cNvSpPr>
            <p:nvPr/>
          </p:nvSpPr>
          <p:spPr bwMode="auto">
            <a:xfrm>
              <a:off x="2499302" y="2167468"/>
              <a:ext cx="1435652" cy="423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1500" b="1">
                  <a:cs typeface="Nazanin" pitchFamily="2" charset="-78"/>
                </a:rPr>
                <a:t>آبرسانی واطفاء حریق </a:t>
              </a:r>
              <a:r>
                <a:rPr lang="fa-IR" sz="1000" b="1">
                  <a:cs typeface="Nazanin" pitchFamily="2" charset="-78"/>
                </a:rPr>
                <a:t>(2900 دور در دقیقه)</a:t>
              </a:r>
              <a:endParaRPr lang="en-US" sz="1000" b="1">
                <a:cs typeface="Nazanin" pitchFamily="2" charset="-78"/>
              </a:endParaRPr>
            </a:p>
          </p:txBody>
        </p:sp>
      </p:grp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2965450" y="1524000"/>
            <a:ext cx="1682750" cy="1676400"/>
            <a:chOff x="2686468" y="1600200"/>
            <a:chExt cx="1682943" cy="1676400"/>
          </a:xfrm>
        </p:grpSpPr>
        <p:grpSp>
          <p:nvGrpSpPr>
            <p:cNvPr id="25615" name="Group 30"/>
            <p:cNvGrpSpPr>
              <a:grpSpLocks/>
            </p:cNvGrpSpPr>
            <p:nvPr/>
          </p:nvGrpSpPr>
          <p:grpSpPr bwMode="auto">
            <a:xfrm>
              <a:off x="2686468" y="1752595"/>
              <a:ext cx="1580732" cy="1447806"/>
              <a:chOff x="2500611" y="1600198"/>
              <a:chExt cx="1435653" cy="855521"/>
            </a:xfrm>
          </p:grpSpPr>
          <p:sp>
            <p:nvSpPr>
              <p:cNvPr id="25617" name="Rectangle 32"/>
              <p:cNvSpPr>
                <a:spLocks noChangeArrowheads="1"/>
              </p:cNvSpPr>
              <p:nvPr/>
            </p:nvSpPr>
            <p:spPr bwMode="auto">
              <a:xfrm>
                <a:off x="2500612" y="1600198"/>
                <a:ext cx="1435652" cy="238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/>
                <a:r>
                  <a:rPr lang="fa-IR" sz="1500" b="1">
                    <a:cs typeface="Nazanin" pitchFamily="2" charset="-78"/>
                  </a:rPr>
                  <a:t>پمپ های سانتریفیوژ</a:t>
                </a:r>
                <a:endParaRPr lang="en-US" sz="1500" b="1">
                  <a:cs typeface="Nazanin" pitchFamily="2" charset="-78"/>
                </a:endParaRPr>
              </a:p>
            </p:txBody>
          </p:sp>
          <p:sp>
            <p:nvSpPr>
              <p:cNvPr id="25618" name="Rectangle 33"/>
              <p:cNvSpPr>
                <a:spLocks noChangeArrowheads="1"/>
              </p:cNvSpPr>
              <p:nvPr/>
            </p:nvSpPr>
            <p:spPr bwMode="auto">
              <a:xfrm>
                <a:off x="2500611" y="2212495"/>
                <a:ext cx="1435652" cy="243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/>
                <a:r>
                  <a:rPr lang="fa-IR" sz="1500" b="1">
                    <a:cs typeface="Nazanin" pitchFamily="2" charset="-78"/>
                  </a:rPr>
                  <a:t>پمپ های طبقاتی</a:t>
                </a:r>
                <a:endParaRPr lang="en-US" sz="1500" b="1">
                  <a:cs typeface="Nazanin" pitchFamily="2" charset="-78"/>
                </a:endParaRPr>
              </a:p>
            </p:txBody>
          </p:sp>
        </p:grpSp>
        <p:sp>
          <p:nvSpPr>
            <p:cNvPr id="25616" name="Right Brace 39"/>
            <p:cNvSpPr>
              <a:spLocks/>
            </p:cNvSpPr>
            <p:nvPr/>
          </p:nvSpPr>
          <p:spPr bwMode="auto">
            <a:xfrm>
              <a:off x="4038600" y="1600200"/>
              <a:ext cx="330811" cy="1676400"/>
            </a:xfrm>
            <a:prstGeom prst="rightBrace">
              <a:avLst>
                <a:gd name="adj1" fmla="val 8329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a-IR" b="1"/>
            </a:p>
          </p:txBody>
        </p:sp>
      </p:grpSp>
      <p:grpSp>
        <p:nvGrpSpPr>
          <p:cNvPr id="13" name="Group 52"/>
          <p:cNvGrpSpPr>
            <a:grpSpLocks/>
          </p:cNvGrpSpPr>
          <p:nvPr/>
        </p:nvGrpSpPr>
        <p:grpSpPr bwMode="auto">
          <a:xfrm>
            <a:off x="-228600" y="2438400"/>
            <a:ext cx="3276600" cy="990600"/>
            <a:chOff x="2499302" y="1600200"/>
            <a:chExt cx="1469857" cy="990601"/>
          </a:xfrm>
        </p:grpSpPr>
        <p:sp>
          <p:nvSpPr>
            <p:cNvPr id="25612" name="Right Brace 53"/>
            <p:cNvSpPr>
              <a:spLocks/>
            </p:cNvSpPr>
            <p:nvPr/>
          </p:nvSpPr>
          <p:spPr bwMode="auto">
            <a:xfrm>
              <a:off x="3866611" y="1600200"/>
              <a:ext cx="102548" cy="914400"/>
            </a:xfrm>
            <a:prstGeom prst="rightBrace">
              <a:avLst>
                <a:gd name="adj1" fmla="val 8339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a-IR" b="1"/>
            </a:p>
          </p:txBody>
        </p:sp>
        <p:sp>
          <p:nvSpPr>
            <p:cNvPr id="25613" name="Rectangle 54"/>
            <p:cNvSpPr>
              <a:spLocks noChangeArrowheads="1"/>
            </p:cNvSpPr>
            <p:nvPr/>
          </p:nvSpPr>
          <p:spPr bwMode="auto">
            <a:xfrm>
              <a:off x="2499302" y="1676401"/>
              <a:ext cx="1435652" cy="38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1500" b="1">
                  <a:cs typeface="Nazanin" pitchFamily="2" charset="-78"/>
                </a:rPr>
                <a:t>آبرسانی</a:t>
              </a:r>
              <a:r>
                <a:rPr lang="en-US" sz="1500" b="1">
                  <a:cs typeface="Nazanin" pitchFamily="2" charset="-78"/>
                </a:rPr>
                <a:t> </a:t>
              </a:r>
              <a:r>
                <a:rPr lang="fa-IR" sz="1500" b="1">
                  <a:cs typeface="Nazanin" pitchFamily="2" charset="-78"/>
                </a:rPr>
                <a:t>1450 دور در دقیقه</a:t>
              </a:r>
              <a:endParaRPr lang="en-US" sz="1500" b="1">
                <a:cs typeface="Nazanin" pitchFamily="2" charset="-78"/>
              </a:endParaRPr>
            </a:p>
          </p:txBody>
        </p:sp>
        <p:sp>
          <p:nvSpPr>
            <p:cNvPr id="25614" name="Rectangle 55"/>
            <p:cNvSpPr>
              <a:spLocks noChangeArrowheads="1"/>
            </p:cNvSpPr>
            <p:nvPr/>
          </p:nvSpPr>
          <p:spPr bwMode="auto">
            <a:xfrm>
              <a:off x="2499302" y="2167468"/>
              <a:ext cx="1435652" cy="423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1500" b="1">
                  <a:cs typeface="Nazanin" pitchFamily="2" charset="-78"/>
                </a:rPr>
                <a:t>آبرسانی واطفاء حریق (</a:t>
              </a:r>
              <a:r>
                <a:rPr lang="fa-IR" sz="1000" b="1">
                  <a:cs typeface="Nazanin" pitchFamily="2" charset="-78"/>
                </a:rPr>
                <a:t>2900 دور در دقیقه)</a:t>
              </a:r>
              <a:endParaRPr lang="en-US" sz="1000" b="1">
                <a:cs typeface="Nazanin" pitchFamily="2" charset="-78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8513"/>
          </a:xfrm>
        </p:spPr>
        <p:txBody>
          <a:bodyPr/>
          <a:lstStyle/>
          <a:p>
            <a:pPr marL="484188" algn="r" eaLnBrk="1" hangingPunct="1">
              <a:defRPr/>
            </a:pPr>
            <a:r>
              <a:rPr lang="fa-I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انواع پمپ</a:t>
            </a:r>
            <a:endParaRPr lang="fa-IR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azanin" pitchFamily="2" charset="-78"/>
            </a:endParaRPr>
          </a:p>
        </p:txBody>
      </p:sp>
      <p:grpSp>
        <p:nvGrpSpPr>
          <p:cNvPr id="26627" name="Group 8"/>
          <p:cNvGrpSpPr>
            <a:grpSpLocks/>
          </p:cNvGrpSpPr>
          <p:nvPr/>
        </p:nvGrpSpPr>
        <p:grpSpPr bwMode="auto">
          <a:xfrm>
            <a:off x="7845425" y="304800"/>
            <a:ext cx="1527175" cy="949325"/>
            <a:chOff x="7529292" y="5705474"/>
            <a:chExt cx="1527624" cy="949330"/>
          </a:xfrm>
        </p:grpSpPr>
        <p:sp>
          <p:nvSpPr>
            <p:cNvPr id="26630" name="Rectangle 3"/>
            <p:cNvSpPr>
              <a:spLocks noChangeArrowheads="1"/>
            </p:cNvSpPr>
            <p:nvPr/>
          </p:nvSpPr>
          <p:spPr bwMode="auto">
            <a:xfrm>
              <a:off x="7529292" y="6197604"/>
              <a:ext cx="152762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مديريت فني 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و 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نظارت بر طرح هاي عمراني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</p:txBody>
        </p:sp>
        <p:pic>
          <p:nvPicPr>
            <p:cNvPr id="26631" name="Picture 7" descr="C:\Documents and Settings\user\Desktop\I_flash_فايل اتوکد_logo Model (1)sm4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4"/>
            <a:stretch>
              <a:fillRect/>
            </a:stretch>
          </p:blipFill>
          <p:spPr bwMode="auto">
            <a:xfrm>
              <a:off x="8008260" y="5705474"/>
              <a:ext cx="538845" cy="48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2" name="Rectangle 11"/>
          <p:cNvSpPr/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 dirty="0">
              <a:noFill/>
            </a:endParaRPr>
          </a:p>
        </p:txBody>
      </p:sp>
      <p:pic>
        <p:nvPicPr>
          <p:cNvPr id="40962" name="Picture 2" descr="C:\Documents and Settings\user\Desktop\sliad\DSC013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43000"/>
            <a:ext cx="6934200" cy="481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8513"/>
          </a:xfrm>
        </p:spPr>
        <p:txBody>
          <a:bodyPr/>
          <a:lstStyle/>
          <a:p>
            <a:pPr marL="484188" algn="r" eaLnBrk="1" hangingPunct="1">
              <a:defRPr/>
            </a:pPr>
            <a:r>
              <a:rPr lang="fa-I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انواع پمپ</a:t>
            </a:r>
            <a:endParaRPr lang="fa-IR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azanin" pitchFamily="2" charset="-78"/>
            </a:endParaRPr>
          </a:p>
        </p:txBody>
      </p:sp>
      <p:grpSp>
        <p:nvGrpSpPr>
          <p:cNvPr id="27651" name="Group 8"/>
          <p:cNvGrpSpPr>
            <a:grpSpLocks/>
          </p:cNvGrpSpPr>
          <p:nvPr/>
        </p:nvGrpSpPr>
        <p:grpSpPr bwMode="auto">
          <a:xfrm>
            <a:off x="7845425" y="304800"/>
            <a:ext cx="1527175" cy="949325"/>
            <a:chOff x="7529292" y="5705474"/>
            <a:chExt cx="1527624" cy="949330"/>
          </a:xfrm>
        </p:grpSpPr>
        <p:sp>
          <p:nvSpPr>
            <p:cNvPr id="27654" name="Rectangle 3"/>
            <p:cNvSpPr>
              <a:spLocks noChangeArrowheads="1"/>
            </p:cNvSpPr>
            <p:nvPr/>
          </p:nvSpPr>
          <p:spPr bwMode="auto">
            <a:xfrm>
              <a:off x="7529292" y="6197604"/>
              <a:ext cx="152762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مديريت فني 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و 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نظارت بر طرح هاي عمراني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</p:txBody>
        </p:sp>
        <p:pic>
          <p:nvPicPr>
            <p:cNvPr id="27655" name="Picture 7" descr="C:\Documents and Settings\user\Desktop\I_flash_فايل اتوکد_logo Model (1)sm4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4"/>
            <a:stretch>
              <a:fillRect/>
            </a:stretch>
          </p:blipFill>
          <p:spPr bwMode="auto">
            <a:xfrm>
              <a:off x="8008260" y="5705474"/>
              <a:ext cx="538845" cy="48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2" name="Rectangle 11"/>
          <p:cNvSpPr/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 dirty="0">
              <a:noFill/>
            </a:endParaRPr>
          </a:p>
        </p:txBody>
      </p:sp>
      <p:pic>
        <p:nvPicPr>
          <p:cNvPr id="9" name="Picture 2" descr="E:\Documents and Settings\torkamann\Desktop\اسلايد\202462431_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90613" y="1219200"/>
            <a:ext cx="7062787" cy="48387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8513"/>
          </a:xfrm>
        </p:spPr>
        <p:txBody>
          <a:bodyPr/>
          <a:lstStyle/>
          <a:p>
            <a:pPr marL="484188" algn="ctr" eaLnBrk="1" hangingPunct="1">
              <a:defRPr/>
            </a:pPr>
            <a:r>
              <a:rPr lang="fa-I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تاسيسات سيستم هاي گرمايشي و سرمايشي </a:t>
            </a:r>
            <a:r>
              <a:rPr lang="fa-I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(مركزي-مصرف كننده)</a:t>
            </a:r>
          </a:p>
        </p:txBody>
      </p:sp>
      <p:grpSp>
        <p:nvGrpSpPr>
          <p:cNvPr id="28675" name="Group 8"/>
          <p:cNvGrpSpPr>
            <a:grpSpLocks/>
          </p:cNvGrpSpPr>
          <p:nvPr/>
        </p:nvGrpSpPr>
        <p:grpSpPr bwMode="auto">
          <a:xfrm>
            <a:off x="7845425" y="304800"/>
            <a:ext cx="1527175" cy="949325"/>
            <a:chOff x="7529292" y="5705474"/>
            <a:chExt cx="1527624" cy="949330"/>
          </a:xfrm>
        </p:grpSpPr>
        <p:sp>
          <p:nvSpPr>
            <p:cNvPr id="28717" name="Rectangle 3"/>
            <p:cNvSpPr>
              <a:spLocks noChangeArrowheads="1"/>
            </p:cNvSpPr>
            <p:nvPr/>
          </p:nvSpPr>
          <p:spPr bwMode="auto">
            <a:xfrm>
              <a:off x="7529292" y="6197604"/>
              <a:ext cx="152762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مديريت فني 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و 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نظارت بر طرح هاي عمراني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</p:txBody>
        </p:sp>
        <p:pic>
          <p:nvPicPr>
            <p:cNvPr id="28718" name="Picture 7" descr="C:\Documents and Settings\user\Desktop\I_flash_فايل اتوکد_logo Model (1)sm4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4"/>
            <a:stretch>
              <a:fillRect/>
            </a:stretch>
          </p:blipFill>
          <p:spPr bwMode="auto">
            <a:xfrm>
              <a:off x="8008260" y="5705474"/>
              <a:ext cx="538845" cy="48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2" name="Rectangle 11"/>
          <p:cNvSpPr/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 b="1" dirty="0">
              <a:noFill/>
            </a:endParaRP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5943600" y="1219200"/>
            <a:ext cx="1295400" cy="4114800"/>
            <a:chOff x="6553200" y="1295400"/>
            <a:chExt cx="1295400" cy="2057400"/>
          </a:xfrm>
        </p:grpSpPr>
        <p:sp>
          <p:nvSpPr>
            <p:cNvPr id="28713" name="Right Brace 18"/>
            <p:cNvSpPr>
              <a:spLocks/>
            </p:cNvSpPr>
            <p:nvPr/>
          </p:nvSpPr>
          <p:spPr bwMode="auto">
            <a:xfrm>
              <a:off x="7391400" y="1295400"/>
              <a:ext cx="457200" cy="20574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a-IR" b="1"/>
            </a:p>
          </p:txBody>
        </p:sp>
        <p:sp>
          <p:nvSpPr>
            <p:cNvPr id="28714" name="Rectangle 19"/>
            <p:cNvSpPr>
              <a:spLocks noChangeArrowheads="1"/>
            </p:cNvSpPr>
            <p:nvPr/>
          </p:nvSpPr>
          <p:spPr bwMode="auto">
            <a:xfrm>
              <a:off x="6553200" y="1371600"/>
              <a:ext cx="10668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rtl="1"/>
              <a:r>
                <a:rPr lang="fa-IR" sz="1500" b="1">
                  <a:cs typeface="Nazanin" pitchFamily="2" charset="-78"/>
                </a:rPr>
                <a:t>توليد كننده </a:t>
              </a:r>
              <a:endParaRPr lang="en-US" sz="1500" b="1">
                <a:cs typeface="Nazanin" pitchFamily="2" charset="-78"/>
              </a:endParaRPr>
            </a:p>
          </p:txBody>
        </p:sp>
        <p:sp>
          <p:nvSpPr>
            <p:cNvPr id="28715" name="Rectangle 40"/>
            <p:cNvSpPr>
              <a:spLocks noChangeArrowheads="1"/>
            </p:cNvSpPr>
            <p:nvPr/>
          </p:nvSpPr>
          <p:spPr bwMode="auto">
            <a:xfrm>
              <a:off x="6553200" y="1562100"/>
              <a:ext cx="10668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rtl="1"/>
              <a:r>
                <a:rPr lang="fa-IR" sz="1500" b="1">
                  <a:cs typeface="Nazanin" pitchFamily="2" charset="-78"/>
                </a:rPr>
                <a:t>انتقال دهنده</a:t>
              </a:r>
              <a:endParaRPr lang="en-US" sz="1500" b="1">
                <a:cs typeface="Nazanin" pitchFamily="2" charset="-78"/>
              </a:endParaRPr>
            </a:p>
          </p:txBody>
        </p:sp>
        <p:sp>
          <p:nvSpPr>
            <p:cNvPr id="28716" name="Rectangle 41"/>
            <p:cNvSpPr>
              <a:spLocks noChangeArrowheads="1"/>
            </p:cNvSpPr>
            <p:nvPr/>
          </p:nvSpPr>
          <p:spPr bwMode="auto">
            <a:xfrm>
              <a:off x="6553200" y="1752600"/>
              <a:ext cx="10668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rtl="1"/>
              <a:r>
                <a:rPr lang="fa-IR" sz="1500" b="1">
                  <a:solidFill>
                    <a:srgbClr val="FF0000"/>
                  </a:solidFill>
                  <a:cs typeface="Nazanin" pitchFamily="2" charset="-78"/>
                </a:rPr>
                <a:t>مصرف كننده</a:t>
              </a:r>
              <a:endParaRPr lang="en-US" sz="1500" b="1">
                <a:solidFill>
                  <a:srgbClr val="FF0000"/>
                </a:solidFill>
                <a:cs typeface="Nazanin" pitchFamily="2" charset="-78"/>
              </a:endParaRPr>
            </a:p>
          </p:txBody>
        </p:sp>
      </p:grpSp>
      <p:grpSp>
        <p:nvGrpSpPr>
          <p:cNvPr id="4" name="Group 95"/>
          <p:cNvGrpSpPr>
            <a:grpSpLocks/>
          </p:cNvGrpSpPr>
          <p:nvPr/>
        </p:nvGrpSpPr>
        <p:grpSpPr bwMode="auto">
          <a:xfrm>
            <a:off x="6705600" y="1219200"/>
            <a:ext cx="2514600" cy="5029200"/>
            <a:chOff x="6705600" y="1219200"/>
            <a:chExt cx="2514600" cy="5029200"/>
          </a:xfrm>
        </p:grpSpPr>
        <p:grpSp>
          <p:nvGrpSpPr>
            <p:cNvPr id="28708" name="Group 18"/>
            <p:cNvGrpSpPr>
              <a:grpSpLocks/>
            </p:cNvGrpSpPr>
            <p:nvPr/>
          </p:nvGrpSpPr>
          <p:grpSpPr bwMode="auto">
            <a:xfrm>
              <a:off x="6705600" y="1219200"/>
              <a:ext cx="1752600" cy="5029200"/>
              <a:chOff x="7010400" y="1447800"/>
              <a:chExt cx="1752600" cy="3850482"/>
            </a:xfrm>
          </p:grpSpPr>
          <p:sp>
            <p:nvSpPr>
              <p:cNvPr id="28710" name="Rectangle 8"/>
              <p:cNvSpPr>
                <a:spLocks noChangeArrowheads="1"/>
              </p:cNvSpPr>
              <p:nvPr/>
            </p:nvSpPr>
            <p:spPr bwMode="auto">
              <a:xfrm>
                <a:off x="7315200" y="2847975"/>
                <a:ext cx="1219200" cy="539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/>
                <a:r>
                  <a:rPr lang="fa-IR" sz="1500" b="1">
                    <a:solidFill>
                      <a:srgbClr val="FF0000"/>
                    </a:solidFill>
                    <a:cs typeface="Nazanin" pitchFamily="2" charset="-78"/>
                  </a:rPr>
                  <a:t>مركزي</a:t>
                </a:r>
              </a:p>
              <a:p>
                <a:pPr algn="r" rtl="1"/>
                <a:r>
                  <a:rPr lang="fa-IR" sz="1200" b="1">
                    <a:solidFill>
                      <a:srgbClr val="FF0000"/>
                    </a:solidFill>
                    <a:cs typeface="Nazanin" pitchFamily="2" charset="-78"/>
                  </a:rPr>
                  <a:t>(نياز به موتورخانه)</a:t>
                </a:r>
                <a:endParaRPr lang="en-US" sz="1200" b="1">
                  <a:solidFill>
                    <a:srgbClr val="FF0000"/>
                  </a:solidFill>
                  <a:cs typeface="Nazanin" pitchFamily="2" charset="-78"/>
                </a:endParaRPr>
              </a:p>
            </p:txBody>
          </p:sp>
          <p:sp>
            <p:nvSpPr>
              <p:cNvPr id="28711" name="Rectangle 9"/>
              <p:cNvSpPr>
                <a:spLocks noChangeArrowheads="1"/>
              </p:cNvSpPr>
              <p:nvPr/>
            </p:nvSpPr>
            <p:spPr bwMode="auto">
              <a:xfrm>
                <a:off x="7010400" y="4698207"/>
                <a:ext cx="1524000" cy="600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/>
                <a:r>
                  <a:rPr lang="fa-IR" sz="1500" b="1">
                    <a:cs typeface="Nazanin" pitchFamily="2" charset="-78"/>
                  </a:rPr>
                  <a:t>غيرمركزي</a:t>
                </a:r>
              </a:p>
              <a:p>
                <a:pPr algn="r" rtl="1"/>
                <a:r>
                  <a:rPr lang="fa-IR" sz="1200" b="1">
                    <a:cs typeface="Nazanin" pitchFamily="2" charset="-78"/>
                  </a:rPr>
                  <a:t>(عدم نياز به موتورخانه)</a:t>
                </a:r>
                <a:endParaRPr lang="en-US" sz="1200" b="1">
                  <a:cs typeface="Nazanin" pitchFamily="2" charset="-78"/>
                </a:endParaRPr>
              </a:p>
            </p:txBody>
          </p:sp>
          <p:sp>
            <p:nvSpPr>
              <p:cNvPr id="28712" name="Right Brace 10"/>
              <p:cNvSpPr>
                <a:spLocks/>
              </p:cNvSpPr>
              <p:nvPr/>
            </p:nvSpPr>
            <p:spPr bwMode="auto">
              <a:xfrm>
                <a:off x="8382000" y="1447800"/>
                <a:ext cx="381000" cy="3733800"/>
              </a:xfrm>
              <a:prstGeom prst="rightBrace">
                <a:avLst>
                  <a:gd name="adj1" fmla="val 8348"/>
                  <a:gd name="adj2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a-IR" b="1"/>
              </a:p>
            </p:txBody>
          </p:sp>
        </p:grpSp>
        <p:sp>
          <p:nvSpPr>
            <p:cNvPr id="28709" name="Rectangle 47"/>
            <p:cNvSpPr>
              <a:spLocks noChangeArrowheads="1"/>
            </p:cNvSpPr>
            <p:nvPr/>
          </p:nvSpPr>
          <p:spPr bwMode="auto">
            <a:xfrm>
              <a:off x="8229600" y="2953139"/>
              <a:ext cx="990600" cy="1237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/>
              <a:r>
                <a:rPr lang="fa-IR" sz="1700" b="1">
                  <a:solidFill>
                    <a:srgbClr val="FF0000"/>
                  </a:solidFill>
                  <a:cs typeface="Nazanin" pitchFamily="2" charset="-78"/>
                </a:rPr>
                <a:t>سيستم گرمايشي</a:t>
              </a:r>
            </a:p>
            <a:p>
              <a:pPr algn="ctr" rtl="1"/>
              <a:r>
                <a:rPr lang="fa-IR" sz="1700" b="1">
                  <a:solidFill>
                    <a:srgbClr val="FF0000"/>
                  </a:solidFill>
                  <a:cs typeface="Nazanin" pitchFamily="2" charset="-78"/>
                </a:rPr>
                <a:t>و</a:t>
              </a:r>
            </a:p>
            <a:p>
              <a:pPr algn="ctr" rtl="1"/>
              <a:r>
                <a:rPr lang="fa-IR" sz="1700" b="1">
                  <a:solidFill>
                    <a:srgbClr val="FF0000"/>
                  </a:solidFill>
                  <a:cs typeface="Nazanin" pitchFamily="2" charset="-78"/>
                </a:rPr>
                <a:t>سرمايشي</a:t>
              </a:r>
            </a:p>
          </p:txBody>
        </p:sp>
      </p:grpSp>
      <p:sp>
        <p:nvSpPr>
          <p:cNvPr id="43" name="Rectangle 42"/>
          <p:cNvSpPr/>
          <p:nvPr/>
        </p:nvSpPr>
        <p:spPr bwMode="auto">
          <a:xfrm>
            <a:off x="381000" y="2514600"/>
            <a:ext cx="6477000" cy="2667000"/>
          </a:xfrm>
          <a:prstGeom prst="rect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b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" name="Right Arrow Callout 56"/>
          <p:cNvSpPr/>
          <p:nvPr/>
        </p:nvSpPr>
        <p:spPr>
          <a:xfrm>
            <a:off x="1600200" y="4114800"/>
            <a:ext cx="4419600" cy="838200"/>
          </a:xfrm>
          <a:prstGeom prst="rightArrowCallou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733800" y="4281488"/>
            <a:ext cx="609600" cy="5191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1200" b="1" dirty="0">
                <a:cs typeface="Nazanin" pitchFamily="2" charset="-78"/>
              </a:rPr>
              <a:t>هواساز</a:t>
            </a:r>
            <a:endParaRPr lang="en-US" sz="1200" b="1" dirty="0">
              <a:cs typeface="Nazanin" pitchFamily="2" charset="-78"/>
            </a:endParaRPr>
          </a:p>
        </p:txBody>
      </p: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2743200" y="4125913"/>
            <a:ext cx="838200" cy="827087"/>
            <a:chOff x="2895600" y="4125686"/>
            <a:chExt cx="685800" cy="827314"/>
          </a:xfrm>
        </p:grpSpPr>
        <p:grpSp>
          <p:nvGrpSpPr>
            <p:cNvPr id="28702" name="Group 48"/>
            <p:cNvGrpSpPr>
              <a:grpSpLocks/>
            </p:cNvGrpSpPr>
            <p:nvPr/>
          </p:nvGrpSpPr>
          <p:grpSpPr bwMode="auto">
            <a:xfrm>
              <a:off x="2895600" y="4125686"/>
              <a:ext cx="685800" cy="827314"/>
              <a:chOff x="4114800" y="4038600"/>
              <a:chExt cx="609600" cy="1219200"/>
            </a:xfrm>
          </p:grpSpPr>
          <p:sp>
            <p:nvSpPr>
              <p:cNvPr id="60" name="Flowchart: Delay 59"/>
              <p:cNvSpPr/>
              <p:nvPr/>
            </p:nvSpPr>
            <p:spPr>
              <a:xfrm>
                <a:off x="4114800" y="4038600"/>
                <a:ext cx="609600" cy="304215"/>
              </a:xfrm>
              <a:prstGeom prst="flowChartDelay">
                <a:avLst/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/>
              </a:p>
            </p:txBody>
          </p:sp>
          <p:sp>
            <p:nvSpPr>
              <p:cNvPr id="61" name="Flowchart: Delay 60"/>
              <p:cNvSpPr/>
              <p:nvPr/>
            </p:nvSpPr>
            <p:spPr>
              <a:xfrm>
                <a:off x="4114800" y="4342815"/>
                <a:ext cx="609600" cy="306555"/>
              </a:xfrm>
              <a:prstGeom prst="flowChartDelay">
                <a:avLst/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/>
              </a:p>
            </p:txBody>
          </p:sp>
          <p:sp>
            <p:nvSpPr>
              <p:cNvPr id="62" name="Flowchart: Delay 61"/>
              <p:cNvSpPr/>
              <p:nvPr/>
            </p:nvSpPr>
            <p:spPr>
              <a:xfrm>
                <a:off x="4114800" y="4649370"/>
                <a:ext cx="609600" cy="304215"/>
              </a:xfrm>
              <a:prstGeom prst="flowChartDelay">
                <a:avLst/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/>
              </a:p>
            </p:txBody>
          </p:sp>
          <p:sp>
            <p:nvSpPr>
              <p:cNvPr id="63" name="Flowchart: Delay 62"/>
              <p:cNvSpPr/>
              <p:nvPr/>
            </p:nvSpPr>
            <p:spPr>
              <a:xfrm>
                <a:off x="4114800" y="4953585"/>
                <a:ext cx="609600" cy="304215"/>
              </a:xfrm>
              <a:prstGeom prst="flowChartDelay">
                <a:avLst/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/>
              </a:p>
            </p:txBody>
          </p:sp>
        </p:grpSp>
        <p:sp>
          <p:nvSpPr>
            <p:cNvPr id="64" name="Rectangle 63"/>
            <p:cNvSpPr/>
            <p:nvPr/>
          </p:nvSpPr>
          <p:spPr>
            <a:xfrm>
              <a:off x="2972233" y="4190791"/>
              <a:ext cx="457200" cy="6716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a-IR" sz="1100" b="1" dirty="0">
                  <a:cs typeface="Nazanin" pitchFamily="2" charset="-78"/>
                </a:rPr>
                <a:t>فيلتر بستر دوم</a:t>
              </a:r>
              <a:endParaRPr lang="en-US" sz="1100" b="1" dirty="0">
                <a:cs typeface="Nazanin" pitchFamily="2" charset="-78"/>
              </a:endParaRPr>
            </a:p>
          </p:txBody>
        </p:sp>
      </p:grp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1752600" y="4114800"/>
            <a:ext cx="990600" cy="827088"/>
            <a:chOff x="2209800" y="4125686"/>
            <a:chExt cx="685800" cy="827314"/>
          </a:xfrm>
        </p:grpSpPr>
        <p:sp>
          <p:nvSpPr>
            <p:cNvPr id="58" name="Flowchart: Data 57"/>
            <p:cNvSpPr/>
            <p:nvPr/>
          </p:nvSpPr>
          <p:spPr>
            <a:xfrm>
              <a:off x="2209800" y="4125686"/>
              <a:ext cx="685800" cy="827314"/>
            </a:xfrm>
            <a:prstGeom prst="flowChartInputOutpu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285634" y="4190792"/>
              <a:ext cx="457200" cy="671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rtl="1">
                <a:defRPr/>
              </a:pPr>
              <a:r>
                <a:rPr lang="fa-IR" sz="1100" b="1" dirty="0">
                  <a:cs typeface="Nazanin" pitchFamily="2" charset="-78"/>
                </a:rPr>
                <a:t>فيلتر</a:t>
              </a:r>
            </a:p>
            <a:p>
              <a:pPr algn="ctr" rtl="1">
                <a:defRPr/>
              </a:pPr>
              <a:r>
                <a:rPr lang="fa-IR" sz="1100" b="1" dirty="0">
                  <a:cs typeface="Nazanin" pitchFamily="2" charset="-78"/>
                </a:rPr>
                <a:t> بستر </a:t>
              </a:r>
            </a:p>
            <a:p>
              <a:pPr algn="ctr" rtl="1">
                <a:defRPr/>
              </a:pPr>
              <a:r>
                <a:rPr lang="fa-IR" sz="1100" b="1" dirty="0">
                  <a:cs typeface="Nazanin" pitchFamily="2" charset="-78"/>
                </a:rPr>
                <a:t>اول</a:t>
              </a:r>
              <a:endParaRPr lang="en-US" sz="1100" b="1" dirty="0">
                <a:cs typeface="Nazanin" pitchFamily="2" charset="-78"/>
              </a:endParaRPr>
            </a:p>
          </p:txBody>
        </p:sp>
      </p:grpSp>
      <p:grpSp>
        <p:nvGrpSpPr>
          <p:cNvPr id="10" name="Group 68"/>
          <p:cNvGrpSpPr>
            <a:grpSpLocks/>
          </p:cNvGrpSpPr>
          <p:nvPr/>
        </p:nvGrpSpPr>
        <p:grpSpPr bwMode="auto">
          <a:xfrm>
            <a:off x="381000" y="4267200"/>
            <a:ext cx="1179513" cy="671513"/>
            <a:chOff x="838200" y="4267200"/>
            <a:chExt cx="1179945" cy="672193"/>
          </a:xfrm>
        </p:grpSpPr>
        <p:sp>
          <p:nvSpPr>
            <p:cNvPr id="49" name="Pentagon 48"/>
            <p:cNvSpPr/>
            <p:nvPr/>
          </p:nvSpPr>
          <p:spPr>
            <a:xfrm>
              <a:off x="1371795" y="4488086"/>
              <a:ext cx="646350" cy="206584"/>
            </a:xfrm>
            <a:prstGeom prst="homePlate">
              <a:avLst/>
            </a:prstGeom>
            <a:solidFill>
              <a:schemeClr val="tx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38200" y="4267200"/>
              <a:ext cx="609823" cy="6721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a-IR" sz="1500" b="1" dirty="0">
                  <a:cs typeface="Nazanin" pitchFamily="2" charset="-78"/>
                </a:rPr>
                <a:t>هواي تازه</a:t>
              </a:r>
              <a:endParaRPr lang="en-US" sz="1500" b="1" dirty="0">
                <a:cs typeface="Nazanin" pitchFamily="2" charset="-78"/>
              </a:endParaRPr>
            </a:p>
          </p:txBody>
        </p:sp>
      </p:grpSp>
      <p:grpSp>
        <p:nvGrpSpPr>
          <p:cNvPr id="11" name="Group 69"/>
          <p:cNvGrpSpPr>
            <a:grpSpLocks/>
          </p:cNvGrpSpPr>
          <p:nvPr/>
        </p:nvGrpSpPr>
        <p:grpSpPr bwMode="auto">
          <a:xfrm>
            <a:off x="1371600" y="2819400"/>
            <a:ext cx="838200" cy="1306513"/>
            <a:chOff x="2057400" y="2819400"/>
            <a:chExt cx="838200" cy="1306286"/>
          </a:xfrm>
        </p:grpSpPr>
        <p:sp>
          <p:nvSpPr>
            <p:cNvPr id="50" name="Notched Right Arrow 49"/>
            <p:cNvSpPr/>
            <p:nvPr/>
          </p:nvSpPr>
          <p:spPr>
            <a:xfrm rot="5400000">
              <a:off x="2176516" y="3411365"/>
              <a:ext cx="620605" cy="808038"/>
            </a:xfrm>
            <a:prstGeom prst="notchedRightArrow">
              <a:avLst/>
            </a:prstGeom>
            <a:solidFill>
              <a:schemeClr val="tx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057400" y="2819400"/>
              <a:ext cx="838200" cy="672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a-IR" sz="1500" b="1" dirty="0">
                  <a:cs typeface="Nazanin" pitchFamily="2" charset="-78"/>
                </a:rPr>
                <a:t>هواي برگشتي</a:t>
              </a:r>
              <a:endParaRPr lang="en-US" sz="1500" b="1" dirty="0">
                <a:cs typeface="Nazanin" pitchFamily="2" charset="-78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6019800" y="4205288"/>
            <a:ext cx="457200" cy="671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1100" b="1" dirty="0">
                <a:cs typeface="Nazanin" pitchFamily="2" charset="-78"/>
              </a:rPr>
              <a:t>فيلتر بستر سوم</a:t>
            </a:r>
            <a:endParaRPr lang="en-US" sz="1100" b="1" dirty="0">
              <a:cs typeface="Nazanin" pitchFamily="2" charset="-78"/>
            </a:endParaRPr>
          </a:p>
        </p:txBody>
      </p:sp>
      <p:grpSp>
        <p:nvGrpSpPr>
          <p:cNvPr id="13" name="Group 84"/>
          <p:cNvGrpSpPr>
            <a:grpSpLocks/>
          </p:cNvGrpSpPr>
          <p:nvPr/>
        </p:nvGrpSpPr>
        <p:grpSpPr bwMode="auto">
          <a:xfrm>
            <a:off x="2346325" y="2895600"/>
            <a:ext cx="1387475" cy="1219200"/>
            <a:chOff x="2346960" y="2895600"/>
            <a:chExt cx="1386840" cy="1219200"/>
          </a:xfrm>
        </p:grpSpPr>
        <p:sp>
          <p:nvSpPr>
            <p:cNvPr id="76" name="Rectangle 75"/>
            <p:cNvSpPr/>
            <p:nvPr/>
          </p:nvSpPr>
          <p:spPr>
            <a:xfrm>
              <a:off x="2667488" y="2895600"/>
              <a:ext cx="1066312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a-IR" sz="1200" b="1" dirty="0">
                  <a:cs typeface="Nazanin" pitchFamily="2" charset="-78"/>
                </a:rPr>
                <a:t>راندمان</a:t>
              </a:r>
            </a:p>
            <a:p>
              <a:pPr algn="ctr">
                <a:defRPr/>
              </a:pPr>
              <a:r>
                <a:rPr lang="fa-IR" sz="1200" b="1" dirty="0">
                  <a:cs typeface="Nazanin" pitchFamily="2" charset="-78"/>
                </a:rPr>
                <a:t>15تا 20%</a:t>
              </a:r>
              <a:endParaRPr lang="en-US" sz="1200" b="1" dirty="0">
                <a:cs typeface="Nazanin" pitchFamily="2" charset="-78"/>
              </a:endParaRPr>
            </a:p>
          </p:txBody>
        </p:sp>
        <p:cxnSp>
          <p:nvCxnSpPr>
            <p:cNvPr id="28695" name="Straight Arrow Connector 77"/>
            <p:cNvCxnSpPr>
              <a:cxnSpLocks noChangeShapeType="1"/>
              <a:stCxn id="58" idx="0"/>
              <a:endCxn id="76" idx="2"/>
            </p:cNvCxnSpPr>
            <p:nvPr/>
          </p:nvCxnSpPr>
          <p:spPr bwMode="auto">
            <a:xfrm rot="5400000" flipH="1" flipV="1">
              <a:off x="2430780" y="3345180"/>
              <a:ext cx="685800" cy="85344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85"/>
          <p:cNvGrpSpPr>
            <a:grpSpLocks/>
          </p:cNvGrpSpPr>
          <p:nvPr/>
        </p:nvGrpSpPr>
        <p:grpSpPr bwMode="auto">
          <a:xfrm>
            <a:off x="3154363" y="2895600"/>
            <a:ext cx="1493837" cy="1219200"/>
            <a:chOff x="3154680" y="2895600"/>
            <a:chExt cx="1493520" cy="1219200"/>
          </a:xfrm>
        </p:grpSpPr>
        <p:sp>
          <p:nvSpPr>
            <p:cNvPr id="75" name="Rectangle 74"/>
            <p:cNvSpPr/>
            <p:nvPr/>
          </p:nvSpPr>
          <p:spPr>
            <a:xfrm>
              <a:off x="3733994" y="2895600"/>
              <a:ext cx="914206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a-IR" sz="1200" b="1" dirty="0">
                  <a:cs typeface="Nazanin" pitchFamily="2" charset="-78"/>
                </a:rPr>
                <a:t>راندمان</a:t>
              </a:r>
            </a:p>
            <a:p>
              <a:pPr algn="ctr">
                <a:defRPr/>
              </a:pPr>
              <a:r>
                <a:rPr lang="fa-IR" sz="1200" b="1" dirty="0">
                  <a:cs typeface="Nazanin" pitchFamily="2" charset="-78"/>
                </a:rPr>
                <a:t>50تا 55%</a:t>
              </a:r>
              <a:endParaRPr lang="en-US" sz="1200" b="1" dirty="0">
                <a:cs typeface="Nazanin" pitchFamily="2" charset="-78"/>
              </a:endParaRPr>
            </a:p>
          </p:txBody>
        </p:sp>
        <p:cxnSp>
          <p:nvCxnSpPr>
            <p:cNvPr id="28693" name="Straight Arrow Connector 78"/>
            <p:cNvCxnSpPr>
              <a:cxnSpLocks noChangeShapeType="1"/>
              <a:endCxn id="75" idx="2"/>
            </p:cNvCxnSpPr>
            <p:nvPr/>
          </p:nvCxnSpPr>
          <p:spPr bwMode="auto">
            <a:xfrm flipV="1">
              <a:off x="3154680" y="3429000"/>
              <a:ext cx="1036320" cy="6858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oup 86"/>
          <p:cNvGrpSpPr>
            <a:grpSpLocks/>
          </p:cNvGrpSpPr>
          <p:nvPr/>
        </p:nvGrpSpPr>
        <p:grpSpPr bwMode="auto">
          <a:xfrm>
            <a:off x="5715000" y="2895600"/>
            <a:ext cx="1066800" cy="1220788"/>
            <a:chOff x="5334000" y="2895601"/>
            <a:chExt cx="1066800" cy="1219993"/>
          </a:xfrm>
        </p:grpSpPr>
        <p:sp>
          <p:nvSpPr>
            <p:cNvPr id="74" name="Rectangle 73"/>
            <p:cNvSpPr/>
            <p:nvPr/>
          </p:nvSpPr>
          <p:spPr>
            <a:xfrm>
              <a:off x="5334000" y="2895601"/>
              <a:ext cx="1066800" cy="5330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a-IR" sz="1200" b="1" dirty="0">
                  <a:cs typeface="Nazanin" pitchFamily="2" charset="-78"/>
                </a:rPr>
                <a:t>راندمان</a:t>
              </a:r>
            </a:p>
            <a:p>
              <a:pPr algn="ctr">
                <a:defRPr/>
              </a:pPr>
              <a:r>
                <a:rPr lang="fa-IR" sz="1200" b="1" dirty="0">
                  <a:cs typeface="Nazanin" pitchFamily="2" charset="-78"/>
                </a:rPr>
                <a:t>90 تا 95 %</a:t>
              </a:r>
              <a:endParaRPr lang="en-US" sz="1200" b="1" dirty="0">
                <a:cs typeface="Nazanin" pitchFamily="2" charset="-78"/>
              </a:endParaRPr>
            </a:p>
          </p:txBody>
        </p:sp>
        <p:cxnSp>
          <p:nvCxnSpPr>
            <p:cNvPr id="28691" name="Straight Arrow Connector 80"/>
            <p:cNvCxnSpPr>
              <a:cxnSpLocks noChangeShapeType="1"/>
              <a:endCxn id="74" idx="2"/>
            </p:cNvCxnSpPr>
            <p:nvPr/>
          </p:nvCxnSpPr>
          <p:spPr bwMode="auto">
            <a:xfrm rot="5400000" flipH="1" flipV="1">
              <a:off x="5524501" y="3771901"/>
              <a:ext cx="685799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3" grpId="0" animBg="1"/>
      <p:bldP spid="57" grpId="0" animBg="1"/>
      <p:bldP spid="53" grpId="0" animBg="1"/>
      <p:bldP spid="7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/>
          <p:cNvPicPr>
            <a:picLocks noChangeAspect="1" noChangeArrowheads="1"/>
          </p:cNvPicPr>
          <p:nvPr/>
        </p:nvPicPr>
        <p:blipFill>
          <a:blip r:embed="rId2"/>
          <a:srcRect t="50877" r="1985"/>
          <a:stretch>
            <a:fillRect/>
          </a:stretch>
        </p:blipFill>
        <p:spPr bwMode="auto">
          <a:xfrm>
            <a:off x="609600" y="1295400"/>
            <a:ext cx="38862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7"/>
          <p:cNvPicPr>
            <a:picLocks noChangeAspect="1" noChangeArrowheads="1"/>
          </p:cNvPicPr>
          <p:nvPr/>
        </p:nvPicPr>
        <p:blipFill>
          <a:blip r:embed="rId2"/>
          <a:srcRect r="1985" b="50877"/>
          <a:stretch>
            <a:fillRect/>
          </a:stretch>
        </p:blipFill>
        <p:spPr bwMode="auto">
          <a:xfrm>
            <a:off x="4724400" y="1295400"/>
            <a:ext cx="38862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8513"/>
          </a:xfrm>
        </p:spPr>
        <p:txBody>
          <a:bodyPr/>
          <a:lstStyle/>
          <a:p>
            <a:pPr marL="484188" algn="r" eaLnBrk="1" hangingPunct="1">
              <a:defRPr/>
            </a:pPr>
            <a:r>
              <a:rPr lang="fa-I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تاسيسات سيستم هاي گرمايشي و سرمايشي </a:t>
            </a:r>
            <a:r>
              <a:rPr lang="fa-I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(مركزي-مصرف كننده)</a:t>
            </a:r>
          </a:p>
        </p:txBody>
      </p:sp>
      <p:grpSp>
        <p:nvGrpSpPr>
          <p:cNvPr id="29701" name="Group 8"/>
          <p:cNvGrpSpPr>
            <a:grpSpLocks/>
          </p:cNvGrpSpPr>
          <p:nvPr/>
        </p:nvGrpSpPr>
        <p:grpSpPr bwMode="auto">
          <a:xfrm>
            <a:off x="7845425" y="304800"/>
            <a:ext cx="1527175" cy="949325"/>
            <a:chOff x="7529292" y="5705474"/>
            <a:chExt cx="1527624" cy="949330"/>
          </a:xfrm>
        </p:grpSpPr>
        <p:sp>
          <p:nvSpPr>
            <p:cNvPr id="29702" name="Rectangle 3"/>
            <p:cNvSpPr>
              <a:spLocks noChangeArrowheads="1"/>
            </p:cNvSpPr>
            <p:nvPr/>
          </p:nvSpPr>
          <p:spPr bwMode="auto">
            <a:xfrm>
              <a:off x="7529292" y="6197604"/>
              <a:ext cx="152762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مديريت فني 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و 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نظارت بر طرح هاي عمراني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</p:txBody>
        </p:sp>
        <p:pic>
          <p:nvPicPr>
            <p:cNvPr id="29703" name="Picture 7" descr="C:\Documents and Settings\user\Desktop\I_flash_فايل اتوکد_logo Model (1)sm44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4"/>
            <a:stretch>
              <a:fillRect/>
            </a:stretch>
          </p:blipFill>
          <p:spPr bwMode="auto">
            <a:xfrm>
              <a:off x="8008260" y="5705474"/>
              <a:ext cx="538845" cy="48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8513"/>
          </a:xfrm>
        </p:spPr>
        <p:txBody>
          <a:bodyPr/>
          <a:lstStyle/>
          <a:p>
            <a:pPr marL="484188" algn="r" eaLnBrk="1" hangingPunct="1">
              <a:defRPr/>
            </a:pPr>
            <a:r>
              <a:rPr lang="fa-I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تاسيسات آب رساني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181600" y="1260475"/>
            <a:ext cx="3657600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2000" b="1">
                <a:cs typeface="Nazanin" pitchFamily="2" charset="-78"/>
              </a:rPr>
              <a:t> </a:t>
            </a:r>
            <a:r>
              <a:rPr lang="ar-SA" sz="2000" b="1">
                <a:cs typeface="Nazanin" pitchFamily="2" charset="-78"/>
              </a:rPr>
              <a:t>مخازن ذخيره آب</a:t>
            </a:r>
            <a:r>
              <a:rPr lang="fa-IR" sz="2000" b="1">
                <a:cs typeface="Nazanin" pitchFamily="2" charset="-78"/>
              </a:rPr>
              <a:t> :</a:t>
            </a:r>
            <a:endParaRPr lang="en-US" sz="2000" b="1">
              <a:cs typeface="Nazanin" pitchFamily="2" charset="-78"/>
            </a:endParaRPr>
          </a:p>
          <a:p>
            <a:pPr algn="r" rtl="1"/>
            <a:endParaRPr lang="en-US" sz="2000" b="1">
              <a:cs typeface="Nazanin" pitchFamily="2" charset="-78"/>
            </a:endParaRPr>
          </a:p>
          <a:p>
            <a:pPr algn="r" rtl="1"/>
            <a:endParaRPr lang="en-US" sz="2000" b="1">
              <a:cs typeface="Nazanin" pitchFamily="2" charset="-78"/>
            </a:endParaRPr>
          </a:p>
          <a:p>
            <a:pPr algn="r" rtl="1"/>
            <a:endParaRPr lang="en-US" sz="2000" b="1">
              <a:cs typeface="Nazanin" pitchFamily="2" charset="-78"/>
            </a:endParaRPr>
          </a:p>
          <a:p>
            <a:pPr algn="r" rtl="1"/>
            <a:endParaRPr lang="en-US" sz="2000" b="1">
              <a:cs typeface="Nazanin" pitchFamily="2" charset="-78"/>
            </a:endParaRPr>
          </a:p>
          <a:p>
            <a:pPr algn="r" rtl="1"/>
            <a:endParaRPr lang="en-US" sz="2000" b="1">
              <a:cs typeface="Nazanin" pitchFamily="2" charset="-78"/>
            </a:endParaRPr>
          </a:p>
          <a:p>
            <a:pPr algn="r" rtl="1">
              <a:spcBef>
                <a:spcPct val="50000"/>
              </a:spcBef>
            </a:pPr>
            <a:endParaRPr lang="fa-IR" sz="2000" b="1">
              <a:cs typeface="Nazanin" pitchFamily="2" charset="-78"/>
            </a:endParaRPr>
          </a:p>
          <a:p>
            <a:pPr algn="r" rtl="1">
              <a:spcBef>
                <a:spcPct val="50000"/>
              </a:spcBef>
            </a:pPr>
            <a:endParaRPr lang="fa-IR" sz="2000" b="1">
              <a:cs typeface="Nazanin" pitchFamily="2" charset="-78"/>
            </a:endParaRPr>
          </a:p>
          <a:p>
            <a:pPr algn="r" rtl="1">
              <a:spcBef>
                <a:spcPct val="50000"/>
              </a:spcBef>
              <a:buFont typeface="Wingdings" pitchFamily="2" charset="2"/>
              <a:buChar char="v"/>
            </a:pPr>
            <a:r>
              <a:rPr lang="fa-IR" sz="2000" b="1">
                <a:cs typeface="Nazanin" pitchFamily="2" charset="-78"/>
              </a:rPr>
              <a:t> </a:t>
            </a:r>
            <a:r>
              <a:rPr lang="ar-SA" sz="2000" b="1">
                <a:cs typeface="Nazanin" pitchFamily="2" charset="-78"/>
              </a:rPr>
              <a:t>روش ها</a:t>
            </a:r>
            <a:r>
              <a:rPr lang="fa-IR" sz="2000" b="1">
                <a:cs typeface="Nazanin" pitchFamily="2" charset="-78"/>
              </a:rPr>
              <a:t>ی</a:t>
            </a:r>
            <a:r>
              <a:rPr lang="ar-SA" sz="2000" b="1">
                <a:cs typeface="Nazanin" pitchFamily="2" charset="-78"/>
              </a:rPr>
              <a:t> آب رسان</a:t>
            </a:r>
            <a:r>
              <a:rPr lang="fa-IR" sz="2000" b="1">
                <a:cs typeface="Nazanin" pitchFamily="2" charset="-78"/>
              </a:rPr>
              <a:t>ی</a:t>
            </a:r>
            <a:r>
              <a:rPr lang="ar-SA" sz="2000" b="1">
                <a:cs typeface="Nazanin" pitchFamily="2" charset="-78"/>
              </a:rPr>
              <a:t> به ساختمان</a:t>
            </a:r>
            <a:r>
              <a:rPr lang="fa-IR" sz="2000" b="1">
                <a:cs typeface="Nazanin" pitchFamily="2" charset="-78"/>
              </a:rPr>
              <a:t> :</a:t>
            </a:r>
          </a:p>
          <a:p>
            <a:pPr algn="r" rtl="1">
              <a:spcBef>
                <a:spcPct val="50000"/>
              </a:spcBef>
              <a:buFont typeface="Wingdings" pitchFamily="2" charset="2"/>
              <a:buChar char="ü"/>
            </a:pPr>
            <a:r>
              <a:rPr lang="fa-IR" sz="2000" b="1">
                <a:cs typeface="Nazanin" pitchFamily="2" charset="-78"/>
              </a:rPr>
              <a:t> </a:t>
            </a:r>
            <a:r>
              <a:rPr lang="ar-SA" b="1">
                <a:cs typeface="Nazanin" pitchFamily="2" charset="-78"/>
              </a:rPr>
              <a:t>مخازن در ارتفاع</a:t>
            </a:r>
            <a:endParaRPr lang="fa-IR" b="1">
              <a:cs typeface="Nazanin" pitchFamily="2" charset="-78"/>
            </a:endParaRPr>
          </a:p>
          <a:p>
            <a:pPr algn="r" rtl="1">
              <a:spcBef>
                <a:spcPct val="50000"/>
              </a:spcBef>
              <a:buFont typeface="Wingdings" pitchFamily="2" charset="2"/>
              <a:buChar char="ü"/>
            </a:pPr>
            <a:r>
              <a:rPr lang="ar-SA" b="1">
                <a:cs typeface="Nazanin" pitchFamily="2" charset="-78"/>
              </a:rPr>
              <a:t>مخازن تحت فشار </a:t>
            </a:r>
            <a:endParaRPr lang="fa-IR" b="1">
              <a:cs typeface="Nazanin" pitchFamily="2" charset="-78"/>
            </a:endParaRPr>
          </a:p>
          <a:p>
            <a:pPr algn="r" rtl="1">
              <a:spcBef>
                <a:spcPct val="50000"/>
              </a:spcBef>
              <a:buFont typeface="Wingdings" pitchFamily="2" charset="2"/>
              <a:buChar char="ü"/>
            </a:pPr>
            <a:r>
              <a:rPr lang="ar-SA" b="1">
                <a:cs typeface="Nazanin" pitchFamily="2" charset="-78"/>
              </a:rPr>
              <a:t>بوستر پمپ</a:t>
            </a:r>
            <a:endParaRPr lang="en-US" b="1">
              <a:cs typeface="Nazanin" pitchFamily="2" charset="-78"/>
            </a:endParaRPr>
          </a:p>
        </p:txBody>
      </p:sp>
      <p:grpSp>
        <p:nvGrpSpPr>
          <p:cNvPr id="30724" name="Group 8"/>
          <p:cNvGrpSpPr>
            <a:grpSpLocks/>
          </p:cNvGrpSpPr>
          <p:nvPr/>
        </p:nvGrpSpPr>
        <p:grpSpPr bwMode="auto">
          <a:xfrm>
            <a:off x="7845425" y="304800"/>
            <a:ext cx="1527175" cy="949325"/>
            <a:chOff x="7529292" y="5705474"/>
            <a:chExt cx="1527624" cy="949330"/>
          </a:xfrm>
        </p:grpSpPr>
        <p:sp>
          <p:nvSpPr>
            <p:cNvPr id="30749" name="Rectangle 3"/>
            <p:cNvSpPr>
              <a:spLocks noChangeArrowheads="1"/>
            </p:cNvSpPr>
            <p:nvPr/>
          </p:nvSpPr>
          <p:spPr bwMode="auto">
            <a:xfrm>
              <a:off x="7529292" y="6197604"/>
              <a:ext cx="152762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مديريت فني 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و 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نظارت بر طرح هاي عمراني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</p:txBody>
        </p:sp>
        <p:pic>
          <p:nvPicPr>
            <p:cNvPr id="30750" name="Picture 7" descr="C:\Documents and Settings\user\Desktop\I_flash_فايل اتوکد_logo Model (1)sm4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4"/>
            <a:stretch>
              <a:fillRect/>
            </a:stretch>
          </p:blipFill>
          <p:spPr bwMode="auto">
            <a:xfrm>
              <a:off x="8008260" y="5705474"/>
              <a:ext cx="538845" cy="48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2" name="Rectangle 11"/>
          <p:cNvSpPr/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 b="1" dirty="0">
              <a:noFill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276600" y="1981200"/>
            <a:ext cx="2133600" cy="1447800"/>
            <a:chOff x="3581400" y="1752600"/>
            <a:chExt cx="2133600" cy="1447800"/>
          </a:xfrm>
        </p:grpSpPr>
        <p:sp>
          <p:nvSpPr>
            <p:cNvPr id="30746" name="Rectangle 12"/>
            <p:cNvSpPr>
              <a:spLocks noChangeArrowheads="1"/>
            </p:cNvSpPr>
            <p:nvPr/>
          </p:nvSpPr>
          <p:spPr bwMode="auto">
            <a:xfrm>
              <a:off x="4419600" y="1752600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b="1">
                  <a:cs typeface="Nazanin" pitchFamily="2" charset="-78"/>
                </a:rPr>
                <a:t>V</a:t>
              </a:r>
              <a:r>
                <a:rPr lang="en-US" b="1" baseline="-25000">
                  <a:cs typeface="Nazanin" pitchFamily="2" charset="-78"/>
                </a:rPr>
                <a:t>s</a:t>
              </a:r>
              <a:endParaRPr lang="en-US" b="1"/>
            </a:p>
          </p:txBody>
        </p:sp>
        <p:sp>
          <p:nvSpPr>
            <p:cNvPr id="30747" name="Rectangle 29"/>
            <p:cNvSpPr>
              <a:spLocks noChangeArrowheads="1"/>
            </p:cNvSpPr>
            <p:nvPr/>
          </p:nvSpPr>
          <p:spPr bwMode="auto">
            <a:xfrm>
              <a:off x="3581400" y="2877220"/>
              <a:ext cx="2133600" cy="32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/>
              <a:r>
                <a:rPr lang="ar-SA" sz="1500" b="1">
                  <a:cs typeface="Nazanin" pitchFamily="2" charset="-78"/>
                </a:rPr>
                <a:t>حجم آب آبيار</a:t>
              </a:r>
              <a:r>
                <a:rPr lang="fa-IR" sz="1500" b="1">
                  <a:cs typeface="Nazanin" pitchFamily="2" charset="-78"/>
                </a:rPr>
                <a:t>ی</a:t>
              </a:r>
              <a:r>
                <a:rPr lang="ar-SA" sz="1500" b="1">
                  <a:cs typeface="Nazanin" pitchFamily="2" charset="-78"/>
                </a:rPr>
                <a:t> فضا</a:t>
              </a:r>
              <a:r>
                <a:rPr lang="fa-IR" sz="1500" b="1">
                  <a:cs typeface="Nazanin" pitchFamily="2" charset="-78"/>
                </a:rPr>
                <a:t>ی</a:t>
              </a:r>
              <a:r>
                <a:rPr lang="ar-SA" sz="1500" b="1">
                  <a:cs typeface="Nazanin" pitchFamily="2" charset="-78"/>
                </a:rPr>
                <a:t> سبز</a:t>
              </a:r>
              <a:endParaRPr lang="en-US" sz="1500" b="1">
                <a:cs typeface="Nazanin" pitchFamily="2" charset="-78"/>
              </a:endParaRPr>
            </a:p>
          </p:txBody>
        </p:sp>
        <p:cxnSp>
          <p:nvCxnSpPr>
            <p:cNvPr id="30748" name="Straight Arrow Connector 30"/>
            <p:cNvCxnSpPr>
              <a:cxnSpLocks noChangeShapeType="1"/>
              <a:endCxn id="30747" idx="0"/>
            </p:cNvCxnSpPr>
            <p:nvPr/>
          </p:nvCxnSpPr>
          <p:spPr bwMode="auto">
            <a:xfrm rot="5400000">
              <a:off x="4315284" y="2543510"/>
              <a:ext cx="666626" cy="79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1371600" y="1981200"/>
            <a:ext cx="1676400" cy="1447800"/>
            <a:chOff x="1371600" y="1600200"/>
            <a:chExt cx="1676400" cy="1447800"/>
          </a:xfrm>
        </p:grpSpPr>
        <p:grpSp>
          <p:nvGrpSpPr>
            <p:cNvPr id="30741" name="Group 34"/>
            <p:cNvGrpSpPr>
              <a:grpSpLocks/>
            </p:cNvGrpSpPr>
            <p:nvPr/>
          </p:nvGrpSpPr>
          <p:grpSpPr bwMode="auto">
            <a:xfrm>
              <a:off x="1371600" y="1600200"/>
              <a:ext cx="1676400" cy="1447800"/>
              <a:chOff x="1905000" y="1371600"/>
              <a:chExt cx="1676400" cy="1447800"/>
            </a:xfrm>
          </p:grpSpPr>
          <p:sp>
            <p:nvSpPr>
              <p:cNvPr id="30743" name="Rectangle 9"/>
              <p:cNvSpPr>
                <a:spLocks noChangeArrowheads="1"/>
              </p:cNvSpPr>
              <p:nvPr/>
            </p:nvSpPr>
            <p:spPr bwMode="auto">
              <a:xfrm>
                <a:off x="2438400" y="13716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b="1">
                    <a:cs typeface="Nazanin" pitchFamily="2" charset="-78"/>
                  </a:rPr>
                  <a:t>V</a:t>
                </a:r>
                <a:r>
                  <a:rPr lang="en-US" b="1" baseline="-25000">
                    <a:cs typeface="Nazanin" pitchFamily="2" charset="-78"/>
                  </a:rPr>
                  <a:t>m</a:t>
                </a:r>
                <a:endParaRPr lang="en-US" b="1"/>
              </a:p>
            </p:txBody>
          </p:sp>
          <p:sp>
            <p:nvSpPr>
              <p:cNvPr id="30744" name="Rectangle 21"/>
              <p:cNvSpPr>
                <a:spLocks noChangeArrowheads="1"/>
              </p:cNvSpPr>
              <p:nvPr/>
            </p:nvSpPr>
            <p:spPr bwMode="auto">
              <a:xfrm>
                <a:off x="1905000" y="2496220"/>
                <a:ext cx="1676400" cy="323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r>
                  <a:rPr lang="ar-SA" sz="1500" b="1">
                    <a:cs typeface="Nazanin" pitchFamily="2" charset="-78"/>
                  </a:rPr>
                  <a:t>حجم آب مصرف</a:t>
                </a:r>
                <a:r>
                  <a:rPr lang="fa-IR" sz="1500" b="1">
                    <a:cs typeface="Nazanin" pitchFamily="2" charset="-78"/>
                  </a:rPr>
                  <a:t>ی</a:t>
                </a:r>
              </a:p>
            </p:txBody>
          </p:sp>
          <p:cxnSp>
            <p:nvCxnSpPr>
              <p:cNvPr id="30745" name="Straight Arrow Connector 22"/>
              <p:cNvCxnSpPr>
                <a:cxnSpLocks noChangeShapeType="1"/>
                <a:stCxn id="30743" idx="2"/>
                <a:endCxn id="30744" idx="0"/>
              </p:cNvCxnSpPr>
              <p:nvPr/>
            </p:nvCxnSpPr>
            <p:spPr bwMode="auto">
              <a:xfrm rot="5400000">
                <a:off x="2409490" y="2162510"/>
                <a:ext cx="66742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0742" name="Rectangle 39"/>
            <p:cNvSpPr>
              <a:spLocks noChangeArrowheads="1"/>
            </p:cNvSpPr>
            <p:nvPr/>
          </p:nvSpPr>
          <p:spPr bwMode="auto">
            <a:xfrm>
              <a:off x="2590800" y="1676400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fa-IR" b="1"/>
                <a:t>+</a:t>
              </a:r>
              <a:endParaRPr lang="en-US" b="1"/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2362200" y="971550"/>
            <a:ext cx="1981200" cy="1466850"/>
            <a:chOff x="2286000" y="914400"/>
            <a:chExt cx="1981200" cy="1466180"/>
          </a:xfrm>
        </p:grpSpPr>
        <p:grpSp>
          <p:nvGrpSpPr>
            <p:cNvPr id="30736" name="Group 35"/>
            <p:cNvGrpSpPr>
              <a:grpSpLocks/>
            </p:cNvGrpSpPr>
            <p:nvPr/>
          </p:nvGrpSpPr>
          <p:grpSpPr bwMode="auto">
            <a:xfrm>
              <a:off x="2286000" y="914400"/>
              <a:ext cx="1981200" cy="1466180"/>
              <a:chOff x="2667000" y="1353220"/>
              <a:chExt cx="1981200" cy="1466180"/>
            </a:xfrm>
          </p:grpSpPr>
          <p:sp>
            <p:nvSpPr>
              <p:cNvPr id="30738" name="Rectangle 10"/>
              <p:cNvSpPr>
                <a:spLocks noChangeArrowheads="1"/>
              </p:cNvSpPr>
              <p:nvPr/>
            </p:nvSpPr>
            <p:spPr bwMode="auto">
              <a:xfrm>
                <a:off x="3352800" y="2362200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r>
                  <a:rPr lang="en-US" b="1">
                    <a:cs typeface="Nazanin" pitchFamily="2" charset="-78"/>
                  </a:rPr>
                  <a:t>V</a:t>
                </a:r>
                <a:r>
                  <a:rPr lang="en-US" b="1" baseline="-25000">
                    <a:cs typeface="Nazanin" pitchFamily="2" charset="-78"/>
                  </a:rPr>
                  <a:t>f</a:t>
                </a:r>
                <a:endParaRPr lang="en-US" b="1"/>
              </a:p>
            </p:txBody>
          </p:sp>
          <p:cxnSp>
            <p:nvCxnSpPr>
              <p:cNvPr id="30739" name="Straight Arrow Connector 27"/>
              <p:cNvCxnSpPr>
                <a:cxnSpLocks noChangeShapeType="1"/>
              </p:cNvCxnSpPr>
              <p:nvPr/>
            </p:nvCxnSpPr>
            <p:spPr bwMode="auto">
              <a:xfrm rot="16200000" flipV="1">
                <a:off x="3323096" y="2009316"/>
                <a:ext cx="66742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740" name="Rectangle 28"/>
              <p:cNvSpPr>
                <a:spLocks noChangeArrowheads="1"/>
              </p:cNvSpPr>
              <p:nvPr/>
            </p:nvSpPr>
            <p:spPr bwMode="auto">
              <a:xfrm>
                <a:off x="2667000" y="1353220"/>
                <a:ext cx="1981200" cy="323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r>
                  <a:rPr lang="ar-SA" sz="1500" b="1">
                    <a:cs typeface="Nazanin" pitchFamily="2" charset="-78"/>
                  </a:rPr>
                  <a:t>حجم آب اطفا حريق</a:t>
                </a:r>
                <a:endParaRPr lang="en-US" sz="1500" b="1">
                  <a:cs typeface="Nazanin" pitchFamily="2" charset="-78"/>
                </a:endParaRPr>
              </a:p>
            </p:txBody>
          </p:sp>
        </p:grpSp>
        <p:sp>
          <p:nvSpPr>
            <p:cNvPr id="30737" name="Rectangle 41"/>
            <p:cNvSpPr>
              <a:spLocks noChangeArrowheads="1"/>
            </p:cNvSpPr>
            <p:nvPr/>
          </p:nvSpPr>
          <p:spPr bwMode="auto">
            <a:xfrm>
              <a:off x="3581400" y="1999580"/>
              <a:ext cx="304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fa-IR" b="1"/>
                <a:t>+</a:t>
              </a:r>
              <a:endParaRPr lang="en-US" b="1"/>
            </a:p>
          </p:txBody>
        </p: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381000" y="990600"/>
            <a:ext cx="1447800" cy="1447800"/>
            <a:chOff x="381000" y="990600"/>
            <a:chExt cx="1447800" cy="1447800"/>
          </a:xfrm>
        </p:grpSpPr>
        <p:grpSp>
          <p:nvGrpSpPr>
            <p:cNvPr id="30730" name="Group 38"/>
            <p:cNvGrpSpPr>
              <a:grpSpLocks/>
            </p:cNvGrpSpPr>
            <p:nvPr/>
          </p:nvGrpSpPr>
          <p:grpSpPr bwMode="auto">
            <a:xfrm>
              <a:off x="381000" y="990600"/>
              <a:ext cx="1447800" cy="1447800"/>
              <a:chOff x="533400" y="381000"/>
              <a:chExt cx="1447800" cy="1447800"/>
            </a:xfrm>
          </p:grpSpPr>
          <p:grpSp>
            <p:nvGrpSpPr>
              <p:cNvPr id="30732" name="Group 18"/>
              <p:cNvGrpSpPr>
                <a:grpSpLocks/>
              </p:cNvGrpSpPr>
              <p:nvPr/>
            </p:nvGrpSpPr>
            <p:grpSpPr bwMode="auto">
              <a:xfrm>
                <a:off x="533400" y="381000"/>
                <a:ext cx="1447800" cy="1447800"/>
                <a:chOff x="533400" y="381000"/>
                <a:chExt cx="1447800" cy="1447800"/>
              </a:xfrm>
            </p:grpSpPr>
            <p:sp>
              <p:nvSpPr>
                <p:cNvPr id="30734" name="Rectangle 8"/>
                <p:cNvSpPr>
                  <a:spLocks noChangeArrowheads="1"/>
                </p:cNvSpPr>
                <p:nvPr/>
              </p:nvSpPr>
              <p:spPr bwMode="auto">
                <a:xfrm>
                  <a:off x="838200" y="1371600"/>
                  <a:ext cx="83820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b="1">
                      <a:cs typeface="Nazanin" pitchFamily="2" charset="-78"/>
                    </a:rPr>
                    <a:t>V</a:t>
                  </a:r>
                  <a:r>
                    <a:rPr lang="en-US" b="1" baseline="-25000">
                      <a:cs typeface="Nazanin" pitchFamily="2" charset="-78"/>
                    </a:rPr>
                    <a:t>Total</a:t>
                  </a:r>
                  <a:endParaRPr lang="en-US" b="1"/>
                </a:p>
              </p:txBody>
            </p:sp>
            <p:sp>
              <p:nvSpPr>
                <p:cNvPr id="30735" name="Rectangle 13"/>
                <p:cNvSpPr>
                  <a:spLocks noChangeArrowheads="1"/>
                </p:cNvSpPr>
                <p:nvPr/>
              </p:nvSpPr>
              <p:spPr bwMode="auto">
                <a:xfrm>
                  <a:off x="533400" y="381000"/>
                  <a:ext cx="1447800" cy="3223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rtl="1"/>
                  <a:r>
                    <a:rPr lang="ar-SA" sz="1500" b="1">
                      <a:cs typeface="Nazanin" pitchFamily="2" charset="-78"/>
                    </a:rPr>
                    <a:t>حجم </a:t>
                  </a:r>
                  <a:r>
                    <a:rPr lang="fa-IR" sz="1500" b="1">
                      <a:cs typeface="Nazanin" pitchFamily="2" charset="-78"/>
                    </a:rPr>
                    <a:t>كل</a:t>
                  </a:r>
                </a:p>
                <a:p>
                  <a:pPr algn="r" rtl="1"/>
                  <a:endParaRPr lang="en-US" sz="1500" b="1">
                    <a:cs typeface="Nazanin" pitchFamily="2" charset="-78"/>
                  </a:endParaRPr>
                </a:p>
              </p:txBody>
            </p:sp>
          </p:grpSp>
          <p:sp>
            <p:nvSpPr>
              <p:cNvPr id="30733" name="Rectangle 37"/>
              <p:cNvSpPr>
                <a:spLocks noChangeArrowheads="1"/>
              </p:cNvSpPr>
              <p:nvPr/>
            </p:nvSpPr>
            <p:spPr bwMode="auto">
              <a:xfrm>
                <a:off x="1600200" y="1447800"/>
                <a:ext cx="304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a-IR" b="1"/>
                  <a:t>=</a:t>
                </a:r>
                <a:endParaRPr lang="en-US" b="1"/>
              </a:p>
            </p:txBody>
          </p:sp>
        </p:grpSp>
        <p:cxnSp>
          <p:nvCxnSpPr>
            <p:cNvPr id="30731" name="Straight Arrow Connector 45"/>
            <p:cNvCxnSpPr>
              <a:cxnSpLocks noChangeShapeType="1"/>
            </p:cNvCxnSpPr>
            <p:nvPr/>
          </p:nvCxnSpPr>
          <p:spPr bwMode="auto">
            <a:xfrm rot="16200000" flipV="1">
              <a:off x="733884" y="1722896"/>
              <a:ext cx="66742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8513"/>
          </a:xfrm>
        </p:spPr>
        <p:txBody>
          <a:bodyPr/>
          <a:lstStyle/>
          <a:p>
            <a:pPr marL="484188" algn="r" eaLnBrk="1" hangingPunct="1">
              <a:defRPr/>
            </a:pPr>
            <a:r>
              <a:rPr lang="fa-I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انواع بوستر پمپ</a:t>
            </a:r>
            <a:endParaRPr lang="fa-IR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azanin" pitchFamily="2" charset="-78"/>
            </a:endParaRPr>
          </a:p>
        </p:txBody>
      </p:sp>
      <p:grpSp>
        <p:nvGrpSpPr>
          <p:cNvPr id="31747" name="Group 8"/>
          <p:cNvGrpSpPr>
            <a:grpSpLocks/>
          </p:cNvGrpSpPr>
          <p:nvPr/>
        </p:nvGrpSpPr>
        <p:grpSpPr bwMode="auto">
          <a:xfrm>
            <a:off x="7845425" y="304800"/>
            <a:ext cx="1527175" cy="949325"/>
            <a:chOff x="7529292" y="5705474"/>
            <a:chExt cx="1527624" cy="949330"/>
          </a:xfrm>
        </p:grpSpPr>
        <p:sp>
          <p:nvSpPr>
            <p:cNvPr id="31751" name="Rectangle 3"/>
            <p:cNvSpPr>
              <a:spLocks noChangeArrowheads="1"/>
            </p:cNvSpPr>
            <p:nvPr/>
          </p:nvSpPr>
          <p:spPr bwMode="auto">
            <a:xfrm>
              <a:off x="7529292" y="6197604"/>
              <a:ext cx="152762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مديريت فني 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و 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نظارت بر طرح هاي عمراني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</p:txBody>
        </p:sp>
        <p:pic>
          <p:nvPicPr>
            <p:cNvPr id="31752" name="Picture 7" descr="C:\Documents and Settings\user\Desktop\I_flash_فايل اتوکد_logo Model (1)sm4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4"/>
            <a:stretch>
              <a:fillRect/>
            </a:stretch>
          </p:blipFill>
          <p:spPr bwMode="auto">
            <a:xfrm>
              <a:off x="8008260" y="5705474"/>
              <a:ext cx="538845" cy="48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2" name="Rectangle 11"/>
          <p:cNvSpPr/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 dirty="0">
              <a:noFill/>
            </a:endParaRPr>
          </a:p>
        </p:txBody>
      </p:sp>
      <p:pic>
        <p:nvPicPr>
          <p:cNvPr id="39938" name="Picture 2" descr="C:\Documents and Settings\user\Desktop\sliad\DSC013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752600"/>
            <a:ext cx="38100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39" name="Picture 3" descr="C:\Documents and Settings\user\Desktop\sliad\DSC013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752600"/>
            <a:ext cx="38100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8513"/>
          </a:xfrm>
        </p:spPr>
        <p:txBody>
          <a:bodyPr/>
          <a:lstStyle/>
          <a:p>
            <a:pPr marL="484188" algn="r" eaLnBrk="1" hangingPunct="1">
              <a:defRPr/>
            </a:pPr>
            <a:r>
              <a:rPr lang="fa-I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تاسيسات دفع فاضلاب </a:t>
            </a:r>
            <a:r>
              <a:rPr lang="fa-I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(روش هاي دفع فاضلاب)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219200"/>
            <a:ext cx="8686800" cy="4800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ar-SA" sz="1700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لوله تخليه مركب </a:t>
            </a:r>
            <a:r>
              <a:rPr lang="ar-SA" sz="1700" b="1" dirty="0">
                <a:cs typeface="Nazanin" pitchFamily="2" charset="-78"/>
              </a:rPr>
              <a:t>:  تمام فاضلاب وسايل بهداشت</a:t>
            </a:r>
            <a:r>
              <a:rPr lang="fa-IR" sz="1700" b="1" dirty="0">
                <a:cs typeface="Nazanin" pitchFamily="2" charset="-78"/>
              </a:rPr>
              <a:t>ی</a:t>
            </a:r>
            <a:r>
              <a:rPr lang="ar-SA" sz="1700" b="1" dirty="0">
                <a:cs typeface="Nazanin" pitchFamily="2" charset="-78"/>
              </a:rPr>
              <a:t> به اضافه آب باران در يك لوله تخليه شود . اين نوع  لوله كش</a:t>
            </a:r>
            <a:r>
              <a:rPr lang="fa-IR" sz="1700" b="1" dirty="0">
                <a:cs typeface="Nazanin" pitchFamily="2" charset="-78"/>
              </a:rPr>
              <a:t>ی</a:t>
            </a:r>
            <a:r>
              <a:rPr lang="ar-SA" sz="1700" b="1" dirty="0">
                <a:cs typeface="Nazanin" pitchFamily="2" charset="-78"/>
              </a:rPr>
              <a:t> ، قديمي تر ين روش تخليه فاضلاب است .</a:t>
            </a:r>
            <a:endParaRPr lang="fa-IR" sz="1700" b="1" dirty="0">
              <a:cs typeface="Nazanin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ar-SA" sz="1700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لوله تخليه فاضلاب وسايل بهداشتي </a:t>
            </a:r>
            <a:r>
              <a:rPr lang="ar-SA" sz="1700" b="1" dirty="0">
                <a:cs typeface="Nazanin" pitchFamily="2" charset="-78"/>
              </a:rPr>
              <a:t>: فاضلاب وسايل بهداشت</a:t>
            </a:r>
            <a:r>
              <a:rPr lang="fa-IR" sz="1700" b="1" dirty="0">
                <a:cs typeface="Nazanin" pitchFamily="2" charset="-78"/>
              </a:rPr>
              <a:t>ی</a:t>
            </a:r>
            <a:r>
              <a:rPr lang="ar-SA" sz="1700" b="1" dirty="0">
                <a:cs typeface="Nazanin" pitchFamily="2" charset="-78"/>
              </a:rPr>
              <a:t> </a:t>
            </a:r>
            <a:r>
              <a:rPr lang="fa-IR" sz="1700" b="1" dirty="0">
                <a:cs typeface="Nazanin" pitchFamily="2" charset="-78"/>
              </a:rPr>
              <a:t>بیمارستان</a:t>
            </a:r>
            <a:r>
              <a:rPr lang="ar-SA" sz="1700" b="1" dirty="0">
                <a:cs typeface="Nazanin" pitchFamily="2" charset="-78"/>
              </a:rPr>
              <a:t> به استثنا</a:t>
            </a:r>
            <a:r>
              <a:rPr lang="fa-IR" sz="1700" b="1" dirty="0">
                <a:cs typeface="Nazanin" pitchFamily="2" charset="-78"/>
              </a:rPr>
              <a:t>ء</a:t>
            </a:r>
            <a:r>
              <a:rPr lang="ar-SA" sz="1700" b="1" dirty="0">
                <a:cs typeface="Nazanin" pitchFamily="2" charset="-78"/>
              </a:rPr>
              <a:t> آب باران در آن تخليه م</a:t>
            </a:r>
            <a:r>
              <a:rPr lang="fa-IR" sz="1700" b="1" dirty="0">
                <a:cs typeface="Nazanin" pitchFamily="2" charset="-78"/>
              </a:rPr>
              <a:t>ی</a:t>
            </a:r>
            <a:r>
              <a:rPr lang="ar-SA" sz="1700" b="1" dirty="0">
                <a:cs typeface="Nazanin" pitchFamily="2" charset="-78"/>
              </a:rPr>
              <a:t> شود .</a:t>
            </a:r>
            <a:r>
              <a:rPr lang="fa-IR" sz="1700" b="1" dirty="0">
                <a:cs typeface="Nazanin" pitchFamily="2" charset="-78"/>
              </a:rPr>
              <a:t> </a:t>
            </a:r>
            <a:r>
              <a:rPr lang="ar-SA" sz="1700" b="1" dirty="0">
                <a:cs typeface="Nazanin" pitchFamily="2" charset="-78"/>
              </a:rPr>
              <a:t> اين روش از روش تخليه مركب متداول تر است .</a:t>
            </a:r>
            <a:endParaRPr lang="fa-IR" sz="1700" b="1" dirty="0">
              <a:cs typeface="Nazanin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ar-SA" sz="1700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لوله تخليه فاضلاب وسايل آشپزخانه </a:t>
            </a:r>
            <a:r>
              <a:rPr lang="ar-SA" sz="1700" b="1" dirty="0">
                <a:cs typeface="Nazanin" pitchFamily="2" charset="-78"/>
              </a:rPr>
              <a:t>: در ايران لوله كش</a:t>
            </a:r>
            <a:r>
              <a:rPr lang="fa-IR" sz="1700" b="1" dirty="0">
                <a:cs typeface="Nazanin" pitchFamily="2" charset="-78"/>
              </a:rPr>
              <a:t>ی</a:t>
            </a:r>
            <a:r>
              <a:rPr lang="ar-SA" sz="1700" b="1" dirty="0">
                <a:cs typeface="Nazanin" pitchFamily="2" charset="-78"/>
              </a:rPr>
              <a:t> فاضلاب آشپزخانه ها به طور مستقل و جدا</a:t>
            </a:r>
            <a:r>
              <a:rPr lang="fa-IR" sz="1700" b="1" dirty="0">
                <a:cs typeface="Nazanin" pitchFamily="2" charset="-78"/>
              </a:rPr>
              <a:t>ی</a:t>
            </a:r>
            <a:r>
              <a:rPr lang="ar-SA" sz="1700" b="1" dirty="0">
                <a:cs typeface="Nazanin" pitchFamily="2" charset="-78"/>
              </a:rPr>
              <a:t> از ساير لوله كش</a:t>
            </a:r>
            <a:r>
              <a:rPr lang="fa-IR" sz="1700" b="1" dirty="0">
                <a:cs typeface="Nazanin" pitchFamily="2" charset="-78"/>
              </a:rPr>
              <a:t>ی</a:t>
            </a:r>
            <a:r>
              <a:rPr lang="ar-SA" sz="1700" b="1" dirty="0">
                <a:cs typeface="Nazanin" pitchFamily="2" charset="-78"/>
              </a:rPr>
              <a:t> ها</a:t>
            </a:r>
            <a:r>
              <a:rPr lang="fa-IR" sz="1700" b="1" dirty="0">
                <a:cs typeface="Nazanin" pitchFamily="2" charset="-78"/>
              </a:rPr>
              <a:t>ی</a:t>
            </a:r>
            <a:r>
              <a:rPr lang="ar-SA" sz="1700" b="1" dirty="0">
                <a:cs typeface="Nazanin" pitchFamily="2" charset="-78"/>
              </a:rPr>
              <a:t> فاضلاب ساختمان اجرا م</a:t>
            </a:r>
            <a:r>
              <a:rPr lang="fa-IR" sz="1700" b="1" dirty="0">
                <a:cs typeface="Nazanin" pitchFamily="2" charset="-78"/>
              </a:rPr>
              <a:t>ی</a:t>
            </a:r>
            <a:r>
              <a:rPr lang="ar-SA" sz="1700" b="1" dirty="0">
                <a:cs typeface="Nazanin" pitchFamily="2" charset="-78"/>
              </a:rPr>
              <a:t> كنند ، زيرا چرب</a:t>
            </a:r>
            <a:r>
              <a:rPr lang="fa-IR" sz="1700" b="1" dirty="0">
                <a:cs typeface="Nazanin" pitchFamily="2" charset="-78"/>
              </a:rPr>
              <a:t>ی</a:t>
            </a:r>
            <a:r>
              <a:rPr lang="ar-SA" sz="1700" b="1" dirty="0">
                <a:cs typeface="Nazanin" pitchFamily="2" charset="-78"/>
              </a:rPr>
              <a:t> موجود در فاضلاب آشپزخانه موجب گرفتگ</a:t>
            </a:r>
            <a:r>
              <a:rPr lang="fa-IR" sz="1700" b="1" dirty="0">
                <a:cs typeface="Nazanin" pitchFamily="2" charset="-78"/>
              </a:rPr>
              <a:t>ی</a:t>
            </a:r>
            <a:r>
              <a:rPr lang="ar-SA" sz="1700" b="1" dirty="0">
                <a:cs typeface="Nazanin" pitchFamily="2" charset="-78"/>
              </a:rPr>
              <a:t> منفذ ها</a:t>
            </a:r>
            <a:r>
              <a:rPr lang="fa-IR" sz="1700" b="1" dirty="0">
                <a:cs typeface="Nazanin" pitchFamily="2" charset="-78"/>
              </a:rPr>
              <a:t>ی</a:t>
            </a:r>
            <a:r>
              <a:rPr lang="ar-SA" sz="1700" b="1" dirty="0">
                <a:cs typeface="Nazanin" pitchFamily="2" charset="-78"/>
              </a:rPr>
              <a:t> جدار چاه فاضلاب م</a:t>
            </a:r>
            <a:r>
              <a:rPr lang="fa-IR" sz="1700" b="1" dirty="0">
                <a:cs typeface="Nazanin" pitchFamily="2" charset="-78"/>
              </a:rPr>
              <a:t>ی</a:t>
            </a:r>
            <a:r>
              <a:rPr lang="ar-SA" sz="1700" b="1" dirty="0">
                <a:cs typeface="Nazanin" pitchFamily="2" charset="-78"/>
              </a:rPr>
              <a:t> شود كه در نتيجه از قدرت جذب چاه كم م</a:t>
            </a:r>
            <a:r>
              <a:rPr lang="fa-IR" sz="1700" b="1" dirty="0">
                <a:cs typeface="Nazanin" pitchFamily="2" charset="-78"/>
              </a:rPr>
              <a:t>ی</a:t>
            </a:r>
            <a:r>
              <a:rPr lang="ar-SA" sz="1700" b="1" dirty="0">
                <a:cs typeface="Nazanin" pitchFamily="2" charset="-78"/>
              </a:rPr>
              <a:t> شود .</a:t>
            </a:r>
            <a:endParaRPr lang="fa-IR" sz="1700" b="1" dirty="0">
              <a:cs typeface="Nazanin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ar-SA" sz="1700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لوله تخليه سيلابي يا آب باران </a:t>
            </a:r>
            <a:r>
              <a:rPr lang="ar-SA" sz="1700" b="1" dirty="0">
                <a:cs typeface="Nazanin" pitchFamily="2" charset="-78"/>
              </a:rPr>
              <a:t>: تمام آب باران و آبها</a:t>
            </a:r>
            <a:r>
              <a:rPr lang="fa-IR" sz="1700" b="1" dirty="0">
                <a:cs typeface="Nazanin" pitchFamily="2" charset="-78"/>
              </a:rPr>
              <a:t>ی</a:t>
            </a:r>
            <a:r>
              <a:rPr lang="ar-SA" sz="1700" b="1" dirty="0">
                <a:cs typeface="Nazanin" pitchFamily="2" charset="-78"/>
              </a:rPr>
              <a:t> اضاف</a:t>
            </a:r>
            <a:r>
              <a:rPr lang="fa-IR" sz="1700" b="1" dirty="0">
                <a:cs typeface="Nazanin" pitchFamily="2" charset="-78"/>
              </a:rPr>
              <a:t>ی</a:t>
            </a:r>
            <a:r>
              <a:rPr lang="ar-SA" sz="1700" b="1" dirty="0">
                <a:cs typeface="Nazanin" pitchFamily="2" charset="-78"/>
              </a:rPr>
              <a:t> شستشو در محوطه ساختمان ، داخل لوله مخصوص تخليه آب باران م</a:t>
            </a:r>
            <a:r>
              <a:rPr lang="fa-IR" sz="1700" b="1" dirty="0">
                <a:cs typeface="Nazanin" pitchFamily="2" charset="-78"/>
              </a:rPr>
              <a:t>ی</a:t>
            </a:r>
            <a:r>
              <a:rPr lang="ar-SA" sz="1700" b="1" dirty="0">
                <a:cs typeface="Nazanin" pitchFamily="2" charset="-78"/>
              </a:rPr>
              <a:t> شود .</a:t>
            </a:r>
            <a:endParaRPr lang="fa-IR" sz="1700" b="1" dirty="0">
              <a:cs typeface="Nazanin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ar-SA" sz="1700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لوله تخليه فاضلاب صنعتي</a:t>
            </a:r>
            <a:r>
              <a:rPr lang="fa-IR" sz="1700" b="1" dirty="0">
                <a:cs typeface="Nazanin" pitchFamily="2" charset="-78"/>
              </a:rPr>
              <a:t>:</a:t>
            </a:r>
            <a:r>
              <a:rPr lang="ar-SA" sz="1700" b="1" dirty="0">
                <a:cs typeface="Nazanin" pitchFamily="2" charset="-78"/>
              </a:rPr>
              <a:t> فاضلاب ها</a:t>
            </a:r>
            <a:r>
              <a:rPr lang="fa-IR" sz="1700" b="1" dirty="0">
                <a:cs typeface="Nazanin" pitchFamily="2" charset="-78"/>
              </a:rPr>
              <a:t>ی</a:t>
            </a:r>
            <a:r>
              <a:rPr lang="ar-SA" sz="1700" b="1" dirty="0">
                <a:cs typeface="Nazanin" pitchFamily="2" charset="-78"/>
              </a:rPr>
              <a:t> صنعت</a:t>
            </a:r>
            <a:r>
              <a:rPr lang="fa-IR" sz="1700" b="1" dirty="0">
                <a:cs typeface="Nazanin" pitchFamily="2" charset="-78"/>
              </a:rPr>
              <a:t>ی</a:t>
            </a:r>
            <a:r>
              <a:rPr lang="ar-SA" sz="1700" b="1" dirty="0">
                <a:cs typeface="Nazanin" pitchFamily="2" charset="-78"/>
              </a:rPr>
              <a:t> معمولا دارا</a:t>
            </a:r>
            <a:r>
              <a:rPr lang="fa-IR" sz="1700" b="1" dirty="0">
                <a:cs typeface="Nazanin" pitchFamily="2" charset="-78"/>
              </a:rPr>
              <a:t>ی</a:t>
            </a:r>
            <a:r>
              <a:rPr lang="ar-SA" sz="1700" b="1" dirty="0">
                <a:cs typeface="Nazanin" pitchFamily="2" charset="-78"/>
              </a:rPr>
              <a:t> مواد مضر اسيد</a:t>
            </a:r>
            <a:r>
              <a:rPr lang="fa-IR" sz="1700" b="1" dirty="0">
                <a:cs typeface="Nazanin" pitchFamily="2" charset="-78"/>
              </a:rPr>
              <a:t>ی</a:t>
            </a:r>
            <a:r>
              <a:rPr lang="ar-SA" sz="1700" b="1" dirty="0">
                <a:cs typeface="Nazanin" pitchFamily="2" charset="-78"/>
              </a:rPr>
              <a:t> هستند و برا</a:t>
            </a:r>
            <a:r>
              <a:rPr lang="fa-IR" sz="1700" b="1" dirty="0">
                <a:cs typeface="Nazanin" pitchFamily="2" charset="-78"/>
              </a:rPr>
              <a:t>ی</a:t>
            </a:r>
            <a:r>
              <a:rPr lang="ar-SA" sz="1700" b="1" dirty="0">
                <a:cs typeface="Nazanin" pitchFamily="2" charset="-78"/>
              </a:rPr>
              <a:t> جلوگير</a:t>
            </a:r>
            <a:r>
              <a:rPr lang="fa-IR" sz="1700" b="1" dirty="0">
                <a:cs typeface="Nazanin" pitchFamily="2" charset="-78"/>
              </a:rPr>
              <a:t>ی</a:t>
            </a:r>
            <a:r>
              <a:rPr lang="ar-SA" sz="1700" b="1" dirty="0">
                <a:cs typeface="Nazanin" pitchFamily="2" charset="-78"/>
              </a:rPr>
              <a:t> از تاثير مواد اسيد</a:t>
            </a:r>
            <a:r>
              <a:rPr lang="fa-IR" sz="1700" b="1" dirty="0">
                <a:cs typeface="Nazanin" pitchFamily="2" charset="-78"/>
              </a:rPr>
              <a:t>ی</a:t>
            </a:r>
            <a:r>
              <a:rPr lang="ar-SA" sz="1700" b="1" dirty="0">
                <a:cs typeface="Nazanin" pitchFamily="2" charset="-78"/>
              </a:rPr>
              <a:t> بر رو</a:t>
            </a:r>
            <a:r>
              <a:rPr lang="fa-IR" sz="1700" b="1" dirty="0">
                <a:cs typeface="Nazanin" pitchFamily="2" charset="-78"/>
              </a:rPr>
              <a:t>ی</a:t>
            </a:r>
            <a:r>
              <a:rPr lang="ar-SA" sz="1700" b="1" dirty="0">
                <a:cs typeface="Nazanin" pitchFamily="2" charset="-78"/>
              </a:rPr>
              <a:t> سيستم لوله كش</a:t>
            </a:r>
            <a:r>
              <a:rPr lang="fa-IR" sz="1700" b="1" dirty="0">
                <a:cs typeface="Nazanin" pitchFamily="2" charset="-78"/>
              </a:rPr>
              <a:t>ی</a:t>
            </a:r>
            <a:r>
              <a:rPr lang="ar-SA" sz="1700" b="1" dirty="0">
                <a:cs typeface="Nazanin" pitchFamily="2" charset="-78"/>
              </a:rPr>
              <a:t> فاضلاب ، جنس لوله را مقاوم در برابر فاضلاب انتخاب م</a:t>
            </a:r>
            <a:r>
              <a:rPr lang="fa-IR" sz="1700" b="1" dirty="0">
                <a:cs typeface="Nazanin" pitchFamily="2" charset="-78"/>
              </a:rPr>
              <a:t>ی</a:t>
            </a:r>
            <a:r>
              <a:rPr lang="ar-SA" sz="1700" b="1" dirty="0">
                <a:cs typeface="Nazanin" pitchFamily="2" charset="-78"/>
              </a:rPr>
              <a:t> كنند.اين فاضلاب ها بايد پس از تصفيه</a:t>
            </a:r>
            <a:r>
              <a:rPr lang="fa-IR" sz="1700" b="1" dirty="0">
                <a:cs typeface="Nazanin" pitchFamily="2" charset="-78"/>
              </a:rPr>
              <a:t> ویا خنثی سازی</a:t>
            </a:r>
            <a:r>
              <a:rPr lang="ar-SA" sz="1700" b="1" dirty="0">
                <a:cs typeface="Nazanin" pitchFamily="2" charset="-78"/>
              </a:rPr>
              <a:t> در منابع مخصوص ، تخليه </a:t>
            </a:r>
            <a:r>
              <a:rPr lang="fa-IR" sz="1700" b="1" dirty="0">
                <a:cs typeface="Nazanin" pitchFamily="2" charset="-78"/>
              </a:rPr>
              <a:t>می </a:t>
            </a:r>
            <a:r>
              <a:rPr lang="ar-SA" sz="1700" b="1" dirty="0">
                <a:cs typeface="Nazanin" pitchFamily="2" charset="-78"/>
              </a:rPr>
              <a:t>گرد</a:t>
            </a:r>
            <a:r>
              <a:rPr lang="fa-IR" sz="1700" b="1" dirty="0">
                <a:cs typeface="Nazanin" pitchFamily="2" charset="-78"/>
              </a:rPr>
              <a:t>ن</a:t>
            </a:r>
            <a:r>
              <a:rPr lang="ar-SA" sz="1700" b="1" dirty="0">
                <a:cs typeface="Nazanin" pitchFamily="2" charset="-78"/>
              </a:rPr>
              <a:t>د .</a:t>
            </a:r>
            <a:endParaRPr lang="en-US" sz="1700" b="1" dirty="0">
              <a:cs typeface="Nazanin" pitchFamily="2" charset="-78"/>
            </a:endParaRPr>
          </a:p>
        </p:txBody>
      </p:sp>
      <p:grpSp>
        <p:nvGrpSpPr>
          <p:cNvPr id="32772" name="Group 8"/>
          <p:cNvGrpSpPr>
            <a:grpSpLocks/>
          </p:cNvGrpSpPr>
          <p:nvPr/>
        </p:nvGrpSpPr>
        <p:grpSpPr bwMode="auto">
          <a:xfrm>
            <a:off x="7845425" y="304800"/>
            <a:ext cx="1527175" cy="949325"/>
            <a:chOff x="7529292" y="5705474"/>
            <a:chExt cx="1527624" cy="949330"/>
          </a:xfrm>
        </p:grpSpPr>
        <p:sp>
          <p:nvSpPr>
            <p:cNvPr id="32774" name="Rectangle 3"/>
            <p:cNvSpPr>
              <a:spLocks noChangeArrowheads="1"/>
            </p:cNvSpPr>
            <p:nvPr/>
          </p:nvSpPr>
          <p:spPr bwMode="auto">
            <a:xfrm>
              <a:off x="7529292" y="6197604"/>
              <a:ext cx="152762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مديريت فني 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و 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نظارت بر طرح هاي عمراني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</p:txBody>
        </p:sp>
        <p:pic>
          <p:nvPicPr>
            <p:cNvPr id="32775" name="Picture 7" descr="C:\Documents and Settings\user\Desktop\I_flash_فايل اتوکد_logo Model (1)sm4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4"/>
            <a:stretch>
              <a:fillRect/>
            </a:stretch>
          </p:blipFill>
          <p:spPr bwMode="auto">
            <a:xfrm>
              <a:off x="8008260" y="5705474"/>
              <a:ext cx="538845" cy="48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2" name="Rectangle 11"/>
          <p:cNvSpPr/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 dirty="0">
              <a:noFill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8513"/>
          </a:xfrm>
        </p:spPr>
        <p:txBody>
          <a:bodyPr/>
          <a:lstStyle/>
          <a:p>
            <a:pPr marL="484188" algn="r" eaLnBrk="1" hangingPunct="1">
              <a:defRPr/>
            </a:pPr>
            <a:r>
              <a:rPr lang="fa-I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تاسيسات مكانيكي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990600"/>
            <a:ext cx="8686800" cy="495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1125" lvl="1" algn="just" rtl="1">
              <a:lnSpc>
                <a:spcPct val="200000"/>
              </a:lnSpc>
              <a:buFont typeface="Wingdings" pitchFamily="2" charset="2"/>
              <a:buChar char="v"/>
              <a:defRPr/>
            </a:pPr>
            <a:endParaRPr lang="fa-IR" sz="1000" b="1" dirty="0">
              <a:latin typeface="Arial" pitchFamily="34" charset="0"/>
              <a:cs typeface="Nazanin" pitchFamily="2" charset="-78"/>
            </a:endParaRPr>
          </a:p>
          <a:p>
            <a:pPr marL="111125" lvl="1" algn="just" rtl="1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fa-IR" sz="2300" b="1" dirty="0">
                <a:latin typeface="Arial" pitchFamily="34" charset="0"/>
                <a:cs typeface="Nazanin" pitchFamily="2" charset="-78"/>
              </a:rPr>
              <a:t>سيستم تهويه مطبوع </a:t>
            </a:r>
          </a:p>
          <a:p>
            <a:pPr marL="111125" lvl="1" algn="just" rtl="1">
              <a:lnSpc>
                <a:spcPct val="200000"/>
              </a:lnSpc>
              <a:defRPr/>
            </a:pPr>
            <a:r>
              <a:rPr lang="en-US" sz="1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Nazanin" pitchFamily="2" charset="-78"/>
              </a:rPr>
              <a:t>  </a:t>
            </a:r>
            <a:endParaRPr lang="fa-IR" sz="10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Nazanin" pitchFamily="2" charset="-78"/>
            </a:endParaRPr>
          </a:p>
          <a:p>
            <a:pPr marL="111125" lvl="1" algn="just" rtl="1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fa-IR" sz="2300" b="1" dirty="0">
                <a:cs typeface="Nazanin" pitchFamily="2" charset="-78"/>
              </a:rPr>
              <a:t>سيستم هاي آبرساني</a:t>
            </a:r>
          </a:p>
          <a:p>
            <a:pPr marL="111125" lvl="1" algn="just" rtl="1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fa-IR" sz="2300" b="1" dirty="0">
                <a:cs typeface="Nazanin" pitchFamily="2" charset="-78"/>
              </a:rPr>
              <a:t>سيستم هاي اطفاء حريق</a:t>
            </a:r>
          </a:p>
          <a:p>
            <a:pPr marL="111125" lvl="1" algn="just" rtl="1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fa-IR" sz="2300" b="1" dirty="0">
                <a:cs typeface="Nazanin" pitchFamily="2" charset="-78"/>
              </a:rPr>
              <a:t>سيستم هاي دفع فاضلاب</a:t>
            </a:r>
          </a:p>
          <a:p>
            <a:pPr marL="111125" lvl="1" algn="just" rtl="1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fa-IR" sz="2300" b="1" dirty="0">
                <a:cs typeface="Nazanin" pitchFamily="2" charset="-78"/>
              </a:rPr>
              <a:t>سيستم هاي گازرساني</a:t>
            </a:r>
          </a:p>
          <a:p>
            <a:pPr marL="111125" lvl="1" algn="just" rtl="1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fa-IR" sz="2300" b="1" dirty="0">
                <a:cs typeface="Nazanin" pitchFamily="2" charset="-78"/>
              </a:rPr>
              <a:t>سیستم های گازهای طبی</a:t>
            </a:r>
          </a:p>
        </p:txBody>
      </p: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7845425" y="304800"/>
            <a:ext cx="1527175" cy="949325"/>
            <a:chOff x="7529292" y="5705474"/>
            <a:chExt cx="1527624" cy="949330"/>
          </a:xfrm>
        </p:grpSpPr>
        <p:sp>
          <p:nvSpPr>
            <p:cNvPr id="6155" name="Rectangle 3"/>
            <p:cNvSpPr>
              <a:spLocks noChangeArrowheads="1"/>
            </p:cNvSpPr>
            <p:nvPr/>
          </p:nvSpPr>
          <p:spPr bwMode="auto">
            <a:xfrm>
              <a:off x="7529292" y="6197604"/>
              <a:ext cx="152762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مديريت فني 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و 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نظارت بر طرح هاي عمراني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</p:txBody>
        </p:sp>
        <p:pic>
          <p:nvPicPr>
            <p:cNvPr id="6156" name="Picture 7" descr="C:\Documents and Settings\user\Desktop\I_flash_فايل اتوکد_logo Model (1)sm4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4"/>
            <a:stretch>
              <a:fillRect/>
            </a:stretch>
          </p:blipFill>
          <p:spPr bwMode="auto">
            <a:xfrm>
              <a:off x="8008260" y="5705474"/>
              <a:ext cx="538845" cy="48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2" name="Rectangle 11"/>
          <p:cNvSpPr/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 b="1" dirty="0">
              <a:noFill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114800" y="1066800"/>
            <a:ext cx="2209800" cy="1447800"/>
            <a:chOff x="4114800" y="1066800"/>
            <a:chExt cx="2209800" cy="1447800"/>
          </a:xfrm>
        </p:grpSpPr>
        <p:sp>
          <p:nvSpPr>
            <p:cNvPr id="6151" name="Right Brace 8"/>
            <p:cNvSpPr>
              <a:spLocks/>
            </p:cNvSpPr>
            <p:nvPr/>
          </p:nvSpPr>
          <p:spPr bwMode="auto">
            <a:xfrm>
              <a:off x="6019800" y="1066800"/>
              <a:ext cx="304800" cy="1447800"/>
            </a:xfrm>
            <a:prstGeom prst="rightBrace">
              <a:avLst>
                <a:gd name="adj1" fmla="val 8334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a-IR" b="1"/>
            </a:p>
          </p:txBody>
        </p:sp>
        <p:sp>
          <p:nvSpPr>
            <p:cNvPr id="6152" name="Rectangle 9"/>
            <p:cNvSpPr>
              <a:spLocks noChangeArrowheads="1"/>
            </p:cNvSpPr>
            <p:nvPr/>
          </p:nvSpPr>
          <p:spPr bwMode="auto">
            <a:xfrm>
              <a:off x="4114800" y="1143000"/>
              <a:ext cx="20574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2000" b="1">
                  <a:cs typeface="Nazanin" pitchFamily="2" charset="-78"/>
                </a:rPr>
                <a:t>سيستم سرمايشي</a:t>
              </a:r>
              <a:endParaRPr lang="en-US" sz="2000" b="1">
                <a:cs typeface="Nazanin" pitchFamily="2" charset="-78"/>
              </a:endParaRPr>
            </a:p>
          </p:txBody>
        </p:sp>
        <p:sp>
          <p:nvSpPr>
            <p:cNvPr id="6153" name="Rectangle 10"/>
            <p:cNvSpPr>
              <a:spLocks noChangeArrowheads="1"/>
            </p:cNvSpPr>
            <p:nvPr/>
          </p:nvSpPr>
          <p:spPr bwMode="auto">
            <a:xfrm>
              <a:off x="4114800" y="1600200"/>
              <a:ext cx="20574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2000" b="1">
                  <a:cs typeface="Nazanin" pitchFamily="2" charset="-78"/>
                </a:rPr>
                <a:t>سيستم گرمايشي</a:t>
              </a:r>
              <a:endParaRPr lang="en-US" sz="2000" b="1">
                <a:cs typeface="Nazanin" pitchFamily="2" charset="-78"/>
              </a:endParaRPr>
            </a:p>
          </p:txBody>
        </p:sp>
        <p:sp>
          <p:nvSpPr>
            <p:cNvPr id="6154" name="Rectangle 12"/>
            <p:cNvSpPr>
              <a:spLocks noChangeArrowheads="1"/>
            </p:cNvSpPr>
            <p:nvPr/>
          </p:nvSpPr>
          <p:spPr bwMode="auto">
            <a:xfrm>
              <a:off x="4114800" y="2057400"/>
              <a:ext cx="20574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/>
              <a:r>
                <a:rPr lang="fa-IR" sz="2000" b="1">
                  <a:cs typeface="Nazanin" pitchFamily="2" charset="-78"/>
                </a:rPr>
                <a:t>سيستم تخليه هوا</a:t>
              </a:r>
              <a:endParaRPr lang="en-US" sz="2000" b="1">
                <a:cs typeface="Nazanin" pitchFamily="2" charset="-78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8513"/>
          </a:xfrm>
        </p:spPr>
        <p:txBody>
          <a:bodyPr/>
          <a:lstStyle/>
          <a:p>
            <a:pPr marL="484188" algn="r" eaLnBrk="1" hangingPunct="1">
              <a:defRPr/>
            </a:pPr>
            <a:r>
              <a:rPr lang="fa-I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تاسيسات دفع فاضلاب </a:t>
            </a:r>
            <a:r>
              <a:rPr lang="fa-I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(نحوه تخليه فاضلاب)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1219200"/>
            <a:ext cx="8686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000" b="1">
                <a:cs typeface="Nazanin" pitchFamily="2" charset="-78"/>
              </a:rPr>
              <a:t>مراحل تخليه فاضلاب به ترتيب عبارتست از :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000" b="1">
                <a:cs typeface="Nazanin" pitchFamily="2" charset="-78"/>
              </a:rPr>
              <a:t>شروع حركت </a:t>
            </a:r>
            <a:r>
              <a:rPr lang="ar-SA" sz="2000" b="1">
                <a:cs typeface="Nazanin" pitchFamily="2" charset="-78"/>
              </a:rPr>
              <a:t>فاضلاب</a:t>
            </a:r>
            <a:r>
              <a:rPr lang="fa-IR" sz="2000" b="1">
                <a:cs typeface="Nazanin" pitchFamily="2" charset="-78"/>
              </a:rPr>
              <a:t> ،</a:t>
            </a:r>
            <a:r>
              <a:rPr lang="ar-SA" sz="2000" b="1">
                <a:cs typeface="Nazanin" pitchFamily="2" charset="-78"/>
              </a:rPr>
              <a:t> از محل تخليه سرويس ها</a:t>
            </a:r>
            <a:r>
              <a:rPr lang="fa-IR" sz="2000" b="1">
                <a:cs typeface="Nazanin" pitchFamily="2" charset="-78"/>
              </a:rPr>
              <a:t> 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ar-SA" sz="2000" b="1">
                <a:cs typeface="Nazanin" pitchFamily="2" charset="-78"/>
              </a:rPr>
              <a:t>عبور از انشعاب افق</a:t>
            </a:r>
            <a:r>
              <a:rPr lang="fa-IR" sz="2000" b="1">
                <a:cs typeface="Nazanin" pitchFamily="2" charset="-78"/>
              </a:rPr>
              <a:t>ی</a:t>
            </a:r>
            <a:r>
              <a:rPr lang="ar-SA" sz="2000" b="1">
                <a:cs typeface="Nazanin" pitchFamily="2" charset="-78"/>
              </a:rPr>
              <a:t> محل سرويس ها </a:t>
            </a:r>
            <a:endParaRPr lang="fa-IR" sz="2000" b="1">
              <a:cs typeface="Nazanin" pitchFamily="2" charset="-78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000" b="1">
                <a:cs typeface="Nazanin" pitchFamily="2" charset="-78"/>
              </a:rPr>
              <a:t>تخليه در </a:t>
            </a:r>
            <a:r>
              <a:rPr lang="ar-SA" sz="2000" b="1">
                <a:cs typeface="Nazanin" pitchFamily="2" charset="-78"/>
              </a:rPr>
              <a:t>لوله فاضلاب قائم </a:t>
            </a:r>
            <a:endParaRPr lang="fa-IR" sz="2000" b="1">
              <a:cs typeface="Nazanin" pitchFamily="2" charset="-78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000" b="1">
                <a:cs typeface="Nazanin" pitchFamily="2" charset="-78"/>
              </a:rPr>
              <a:t>ورود فاضلاب در </a:t>
            </a:r>
            <a:r>
              <a:rPr lang="ar-SA" sz="2000" b="1">
                <a:cs typeface="Nazanin" pitchFamily="2" charset="-78"/>
              </a:rPr>
              <a:t>لوله تخليه فاضلاب اصل</a:t>
            </a:r>
            <a:r>
              <a:rPr lang="fa-IR" sz="2000" b="1">
                <a:cs typeface="Nazanin" pitchFamily="2" charset="-78"/>
              </a:rPr>
              <a:t>ی</a:t>
            </a:r>
            <a:r>
              <a:rPr lang="ar-SA" sz="2000" b="1">
                <a:cs typeface="Nazanin" pitchFamily="2" charset="-78"/>
              </a:rPr>
              <a:t> در كف ساختمان</a:t>
            </a:r>
            <a:endParaRPr lang="fa-IR" sz="2000" b="1">
              <a:cs typeface="Nazanin" pitchFamily="2" charset="-78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</a:pPr>
            <a:r>
              <a:rPr lang="fa-IR" sz="2000" b="1">
                <a:cs typeface="Nazanin" pitchFamily="2" charset="-78"/>
              </a:rPr>
              <a:t>تخليه در </a:t>
            </a:r>
            <a:r>
              <a:rPr lang="ar-SA" sz="2000" b="1">
                <a:cs typeface="Nazanin" pitchFamily="2" charset="-78"/>
              </a:rPr>
              <a:t>در شبكه لوله كش</a:t>
            </a:r>
            <a:r>
              <a:rPr lang="fa-IR" sz="2000" b="1">
                <a:cs typeface="Nazanin" pitchFamily="2" charset="-78"/>
              </a:rPr>
              <a:t>ی</a:t>
            </a:r>
            <a:r>
              <a:rPr lang="ar-SA" sz="2000" b="1">
                <a:cs typeface="Nazanin" pitchFamily="2" charset="-78"/>
              </a:rPr>
              <a:t> فاضلاب </a:t>
            </a:r>
            <a:r>
              <a:rPr lang="fa-IR" sz="2000" b="1">
                <a:cs typeface="Nazanin" pitchFamily="2" charset="-78"/>
              </a:rPr>
              <a:t> بیمارستان</a:t>
            </a:r>
            <a:r>
              <a:rPr lang="ar-SA" sz="2000" b="1">
                <a:cs typeface="Nazanin" pitchFamily="2" charset="-78"/>
              </a:rPr>
              <a:t> </a:t>
            </a:r>
            <a:r>
              <a:rPr lang="fa-IR" sz="2000" b="1">
                <a:cs typeface="Nazanin" pitchFamily="2" charset="-78"/>
              </a:rPr>
              <a:t>،</a:t>
            </a:r>
            <a:r>
              <a:rPr lang="ar-SA" sz="2000" b="1">
                <a:cs typeface="Nazanin" pitchFamily="2" charset="-78"/>
              </a:rPr>
              <a:t> چاه فاضلاب </a:t>
            </a:r>
            <a:r>
              <a:rPr lang="fa-IR" sz="2000" b="1">
                <a:cs typeface="Nazanin" pitchFamily="2" charset="-78"/>
              </a:rPr>
              <a:t>،</a:t>
            </a:r>
            <a:r>
              <a:rPr lang="ar-SA" sz="2000" b="1">
                <a:cs typeface="Nazanin" pitchFamily="2" charset="-78"/>
              </a:rPr>
              <a:t> سپتيك تانك</a:t>
            </a:r>
            <a:r>
              <a:rPr lang="fa-IR" sz="2000" b="1">
                <a:cs typeface="Nazanin" pitchFamily="2" charset="-78"/>
              </a:rPr>
              <a:t>  و یا  تصفیه خانه</a:t>
            </a:r>
            <a:endParaRPr lang="en-US" sz="2000" b="1">
              <a:cs typeface="Nazanin" pitchFamily="2" charset="-78"/>
            </a:endParaRPr>
          </a:p>
        </p:txBody>
      </p:sp>
      <p:grpSp>
        <p:nvGrpSpPr>
          <p:cNvPr id="33796" name="Group 8"/>
          <p:cNvGrpSpPr>
            <a:grpSpLocks/>
          </p:cNvGrpSpPr>
          <p:nvPr/>
        </p:nvGrpSpPr>
        <p:grpSpPr bwMode="auto">
          <a:xfrm>
            <a:off x="7845425" y="304800"/>
            <a:ext cx="1527175" cy="949325"/>
            <a:chOff x="7529292" y="5705474"/>
            <a:chExt cx="1527624" cy="949330"/>
          </a:xfrm>
        </p:grpSpPr>
        <p:sp>
          <p:nvSpPr>
            <p:cNvPr id="33798" name="Rectangle 3"/>
            <p:cNvSpPr>
              <a:spLocks noChangeArrowheads="1"/>
            </p:cNvSpPr>
            <p:nvPr/>
          </p:nvSpPr>
          <p:spPr bwMode="auto">
            <a:xfrm>
              <a:off x="7529292" y="6197604"/>
              <a:ext cx="152762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مديريت فني 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و 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نظارت بر طرح هاي عمراني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</p:txBody>
        </p:sp>
        <p:pic>
          <p:nvPicPr>
            <p:cNvPr id="33799" name="Picture 7" descr="C:\Documents and Settings\user\Desktop\I_flash_فايل اتوکد_logo Model (1)sm4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4"/>
            <a:stretch>
              <a:fillRect/>
            </a:stretch>
          </p:blipFill>
          <p:spPr bwMode="auto">
            <a:xfrm>
              <a:off x="8008260" y="5705474"/>
              <a:ext cx="538845" cy="48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2" name="Rectangle 11"/>
          <p:cNvSpPr/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 dirty="0">
              <a:noFill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8513"/>
          </a:xfrm>
        </p:spPr>
        <p:txBody>
          <a:bodyPr/>
          <a:lstStyle/>
          <a:p>
            <a:pPr marL="484188" algn="r" eaLnBrk="1" hangingPunct="1">
              <a:defRPr/>
            </a:pPr>
            <a:r>
              <a:rPr lang="fa-I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تاسيسات حريق </a:t>
            </a:r>
            <a:r>
              <a:rPr lang="fa-I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(آتش نشاني)</a:t>
            </a:r>
          </a:p>
        </p:txBody>
      </p:sp>
      <p:grpSp>
        <p:nvGrpSpPr>
          <p:cNvPr id="34819" name="Group 8"/>
          <p:cNvGrpSpPr>
            <a:grpSpLocks/>
          </p:cNvGrpSpPr>
          <p:nvPr/>
        </p:nvGrpSpPr>
        <p:grpSpPr bwMode="auto">
          <a:xfrm>
            <a:off x="7845425" y="304800"/>
            <a:ext cx="1527175" cy="949325"/>
            <a:chOff x="7529292" y="5705474"/>
            <a:chExt cx="1527624" cy="949330"/>
          </a:xfrm>
        </p:grpSpPr>
        <p:sp>
          <p:nvSpPr>
            <p:cNvPr id="34822" name="Rectangle 3"/>
            <p:cNvSpPr>
              <a:spLocks noChangeArrowheads="1"/>
            </p:cNvSpPr>
            <p:nvPr/>
          </p:nvSpPr>
          <p:spPr bwMode="auto">
            <a:xfrm>
              <a:off x="7529292" y="6197604"/>
              <a:ext cx="152762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مديريت فني 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و 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نظارت بر طرح هاي عمراني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</p:txBody>
        </p:sp>
        <p:pic>
          <p:nvPicPr>
            <p:cNvPr id="34823" name="Picture 7" descr="C:\Documents and Settings\user\Desktop\I_flash_فايل اتوکد_logo Model (1)sm4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4"/>
            <a:stretch>
              <a:fillRect/>
            </a:stretch>
          </p:blipFill>
          <p:spPr bwMode="auto">
            <a:xfrm>
              <a:off x="8008260" y="5705474"/>
              <a:ext cx="538845" cy="48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2" name="Rectangle 11"/>
          <p:cNvSpPr/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 dirty="0">
              <a:noFill/>
            </a:endParaRPr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241425"/>
          <a:ext cx="8229600" cy="473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8513"/>
          </a:xfrm>
        </p:spPr>
        <p:txBody>
          <a:bodyPr/>
          <a:lstStyle/>
          <a:p>
            <a:pPr marL="484188" algn="r" eaLnBrk="1" hangingPunct="1">
              <a:defRPr/>
            </a:pPr>
            <a:r>
              <a:rPr lang="fa-I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تاسيسات حريق </a:t>
            </a:r>
            <a:r>
              <a:rPr lang="fa-I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(آتش نشاني)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219200"/>
            <a:ext cx="8686800" cy="4905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  <a:defRPr/>
            </a:pPr>
            <a:r>
              <a:rPr lang="fa-IR" b="1" dirty="0">
                <a:cs typeface="Nazanin" pitchFamily="2" charset="-78"/>
              </a:rPr>
              <a:t>طبقه بندي حريق عبارتست از :</a:t>
            </a: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ar-SA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نوع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A</a:t>
            </a:r>
            <a:r>
              <a:rPr lang="ar-SA" b="1" dirty="0">
                <a:cs typeface="Nazanin" pitchFamily="2" charset="-78"/>
              </a:rPr>
              <a:t> : مواد سوختن</a:t>
            </a:r>
            <a:r>
              <a:rPr lang="fa-IR" b="1" dirty="0">
                <a:cs typeface="Nazanin" pitchFamily="2" charset="-78"/>
              </a:rPr>
              <a:t>ی</a:t>
            </a:r>
            <a:r>
              <a:rPr lang="ar-SA" b="1" dirty="0">
                <a:cs typeface="Nazanin" pitchFamily="2" charset="-78"/>
              </a:rPr>
              <a:t> اين نوع جامدات</a:t>
            </a:r>
            <a:r>
              <a:rPr lang="fa-IR" b="1" dirty="0">
                <a:cs typeface="Nazanin" pitchFamily="2" charset="-78"/>
              </a:rPr>
              <a:t>ی</a:t>
            </a:r>
            <a:r>
              <a:rPr lang="ar-SA" b="1" dirty="0">
                <a:cs typeface="Nazanin" pitchFamily="2" charset="-78"/>
              </a:rPr>
              <a:t> مانند چوب ، كاغذ ، پارچه ، ... م</a:t>
            </a:r>
            <a:r>
              <a:rPr lang="fa-IR" b="1" dirty="0">
                <a:cs typeface="Nazanin" pitchFamily="2" charset="-78"/>
              </a:rPr>
              <a:t>ی</a:t>
            </a:r>
            <a:r>
              <a:rPr lang="ar-SA" b="1" dirty="0">
                <a:cs typeface="Nazanin" pitchFamily="2" charset="-78"/>
              </a:rPr>
              <a:t> باشد و ساده ترين راه مبارزه استفاده از آب و در صورت لزوم كپسول ها</a:t>
            </a:r>
            <a:r>
              <a:rPr lang="fa-IR" b="1" dirty="0">
                <a:cs typeface="Nazanin" pitchFamily="2" charset="-78"/>
              </a:rPr>
              <a:t>ی</a:t>
            </a:r>
            <a:r>
              <a:rPr lang="ar-SA" b="1" dirty="0">
                <a:cs typeface="Nazanin" pitchFamily="2" charset="-78"/>
              </a:rPr>
              <a:t> پودر خشك م</a:t>
            </a:r>
            <a:r>
              <a:rPr lang="fa-IR" b="1" dirty="0">
                <a:cs typeface="Nazanin" pitchFamily="2" charset="-78"/>
              </a:rPr>
              <a:t>ی</a:t>
            </a:r>
            <a:r>
              <a:rPr lang="ar-SA" b="1" dirty="0">
                <a:cs typeface="Nazanin" pitchFamily="2" charset="-78"/>
              </a:rPr>
              <a:t> باشد .   </a:t>
            </a:r>
            <a:endParaRPr lang="fa-IR" b="1" dirty="0">
              <a:cs typeface="Nazanin" pitchFamily="2" charset="-78"/>
            </a:endParaRP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ar-SA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نوع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B</a:t>
            </a:r>
            <a:r>
              <a:rPr lang="ar-SA" b="1" dirty="0">
                <a:cs typeface="Nazanin" pitchFamily="2" charset="-78"/>
              </a:rPr>
              <a:t> : مواد سوختن</a:t>
            </a:r>
            <a:r>
              <a:rPr lang="fa-IR" b="1" dirty="0">
                <a:cs typeface="Nazanin" pitchFamily="2" charset="-78"/>
              </a:rPr>
              <a:t>ی</a:t>
            </a:r>
            <a:r>
              <a:rPr lang="ar-SA" b="1" dirty="0">
                <a:cs typeface="Nazanin" pitchFamily="2" charset="-78"/>
              </a:rPr>
              <a:t> اين نوع مايعات قابل اشتعال مانند نفت ، الكل ، روغن ، رنگ ، ... م</a:t>
            </a:r>
            <a:r>
              <a:rPr lang="fa-IR" b="1" dirty="0">
                <a:cs typeface="Nazanin" pitchFamily="2" charset="-78"/>
              </a:rPr>
              <a:t>ی</a:t>
            </a:r>
            <a:r>
              <a:rPr lang="ar-SA" b="1" dirty="0">
                <a:cs typeface="Nazanin" pitchFamily="2" charset="-78"/>
              </a:rPr>
              <a:t> باشد و بهترين راه مبارزه استفاده از شن ، ماسه ، كف گاز انيدريد يا مخلوط پودر و گاز ، گاز كربنيك فشرده م</a:t>
            </a:r>
            <a:r>
              <a:rPr lang="fa-IR" b="1" dirty="0">
                <a:cs typeface="Nazanin" pitchFamily="2" charset="-78"/>
              </a:rPr>
              <a:t>ی</a:t>
            </a:r>
            <a:r>
              <a:rPr lang="ar-SA" b="1" dirty="0">
                <a:cs typeface="Nazanin" pitchFamily="2" charset="-78"/>
              </a:rPr>
              <a:t> باشد.</a:t>
            </a:r>
            <a:endParaRPr lang="fa-IR" b="1" dirty="0">
              <a:cs typeface="Nazanin" pitchFamily="2" charset="-78"/>
            </a:endParaRP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ar-SA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نوع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C</a:t>
            </a:r>
            <a:r>
              <a:rPr lang="ar-SA" b="1" dirty="0">
                <a:cs typeface="Nazanin" pitchFamily="2" charset="-78"/>
              </a:rPr>
              <a:t> : در اثر اتصال سيم ها</a:t>
            </a:r>
            <a:r>
              <a:rPr lang="fa-IR" b="1" dirty="0">
                <a:cs typeface="Nazanin" pitchFamily="2" charset="-78"/>
              </a:rPr>
              <a:t>ی</a:t>
            </a:r>
            <a:r>
              <a:rPr lang="ar-SA" b="1" dirty="0">
                <a:cs typeface="Nazanin" pitchFamily="2" charset="-78"/>
              </a:rPr>
              <a:t> برق حريق ايجاد م</a:t>
            </a:r>
            <a:r>
              <a:rPr lang="fa-IR" b="1" dirty="0">
                <a:cs typeface="Nazanin" pitchFamily="2" charset="-78"/>
              </a:rPr>
              <a:t>ی</a:t>
            </a:r>
            <a:r>
              <a:rPr lang="ar-SA" b="1" dirty="0">
                <a:cs typeface="Nazanin" pitchFamily="2" charset="-78"/>
              </a:rPr>
              <a:t> شود و راه مبارزه آن استفاده از مواد خاموش كننده ، گاز كربنيك فشرده يا پودر گاز م</a:t>
            </a:r>
            <a:r>
              <a:rPr lang="fa-IR" b="1" dirty="0">
                <a:cs typeface="Nazanin" pitchFamily="2" charset="-78"/>
              </a:rPr>
              <a:t>ی</a:t>
            </a:r>
            <a:r>
              <a:rPr lang="ar-SA" b="1" dirty="0">
                <a:cs typeface="Nazanin" pitchFamily="2" charset="-78"/>
              </a:rPr>
              <a:t> باشد . </a:t>
            </a:r>
            <a:endParaRPr lang="fa-IR" b="1" dirty="0">
              <a:cs typeface="Nazanin" pitchFamily="2" charset="-78"/>
            </a:endParaRP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fa-IR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ن</a:t>
            </a:r>
            <a:r>
              <a:rPr lang="ar-SA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وع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D</a:t>
            </a:r>
            <a:r>
              <a:rPr lang="ar-SA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 </a:t>
            </a:r>
            <a:r>
              <a:rPr lang="ar-SA" b="1" dirty="0">
                <a:cs typeface="Nazanin" pitchFamily="2" charset="-78"/>
              </a:rPr>
              <a:t>: مواد سوختن</a:t>
            </a:r>
            <a:r>
              <a:rPr lang="fa-IR" b="1" dirty="0">
                <a:cs typeface="Nazanin" pitchFamily="2" charset="-78"/>
              </a:rPr>
              <a:t>ی</a:t>
            </a:r>
            <a:r>
              <a:rPr lang="ar-SA" b="1" dirty="0">
                <a:cs typeface="Nazanin" pitchFamily="2" charset="-78"/>
              </a:rPr>
              <a:t> اين نوع فلزات قابل احتراق مانند پتاسيم ، تيتانيم ، منيزيم و سديم م</a:t>
            </a:r>
            <a:r>
              <a:rPr lang="fa-IR" b="1" dirty="0">
                <a:cs typeface="Nazanin" pitchFamily="2" charset="-78"/>
              </a:rPr>
              <a:t>ی</a:t>
            </a:r>
            <a:r>
              <a:rPr lang="ar-SA" b="1" dirty="0">
                <a:cs typeface="Nazanin" pitchFamily="2" charset="-78"/>
              </a:rPr>
              <a:t> باشد و راه مبارزه آن خفه كردن آتش با شن و ماسه و پودر ها</a:t>
            </a:r>
            <a:r>
              <a:rPr lang="fa-IR" b="1" dirty="0">
                <a:cs typeface="Nazanin" pitchFamily="2" charset="-78"/>
              </a:rPr>
              <a:t>ی</a:t>
            </a:r>
            <a:r>
              <a:rPr lang="ar-SA" b="1" dirty="0">
                <a:cs typeface="Nazanin" pitchFamily="2" charset="-78"/>
              </a:rPr>
              <a:t> مخصوص م</a:t>
            </a:r>
            <a:r>
              <a:rPr lang="fa-IR" b="1" dirty="0">
                <a:cs typeface="Nazanin" pitchFamily="2" charset="-78"/>
              </a:rPr>
              <a:t>ی</a:t>
            </a:r>
            <a:r>
              <a:rPr lang="ar-SA" b="1" dirty="0">
                <a:cs typeface="Nazanin" pitchFamily="2" charset="-78"/>
              </a:rPr>
              <a:t> باشد .  </a:t>
            </a:r>
            <a:endParaRPr lang="fa-IR" b="1" dirty="0">
              <a:cs typeface="Nazanin" pitchFamily="2" charset="-78"/>
            </a:endParaRP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ar-SA" b="1" dirty="0">
                <a:cs typeface="Nazanin" pitchFamily="2" charset="-78"/>
              </a:rPr>
              <a:t>ن</a:t>
            </a:r>
            <a:r>
              <a:rPr lang="ar-SA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وع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E</a:t>
            </a:r>
            <a:r>
              <a:rPr lang="ar-SA" b="1" dirty="0">
                <a:cs typeface="Nazanin" pitchFamily="2" charset="-78"/>
              </a:rPr>
              <a:t> :</a:t>
            </a:r>
            <a:r>
              <a:rPr lang="en-US" b="1" dirty="0">
                <a:cs typeface="Nazanin" pitchFamily="2" charset="-78"/>
              </a:rPr>
              <a:t> </a:t>
            </a:r>
            <a:r>
              <a:rPr lang="ar-SA" b="1" dirty="0">
                <a:cs typeface="Nazanin" pitchFamily="2" charset="-78"/>
              </a:rPr>
              <a:t> آتش ها</a:t>
            </a:r>
            <a:r>
              <a:rPr lang="fa-IR" b="1" dirty="0">
                <a:cs typeface="Nazanin" pitchFamily="2" charset="-78"/>
              </a:rPr>
              <a:t>ی</a:t>
            </a:r>
            <a:r>
              <a:rPr lang="ar-SA" b="1" dirty="0">
                <a:cs typeface="Nazanin" pitchFamily="2" charset="-78"/>
              </a:rPr>
              <a:t> الكتريك</a:t>
            </a:r>
            <a:r>
              <a:rPr lang="fa-IR" b="1" dirty="0">
                <a:cs typeface="Nazanin" pitchFamily="2" charset="-78"/>
              </a:rPr>
              <a:t>ی</a:t>
            </a:r>
            <a:r>
              <a:rPr lang="ar-SA" b="1" dirty="0">
                <a:cs typeface="Nazanin" pitchFamily="2" charset="-78"/>
              </a:rPr>
              <a:t> مثل الكتروموتور ها و تجهيزات الكتريك</a:t>
            </a:r>
            <a:r>
              <a:rPr lang="fa-IR" b="1" dirty="0">
                <a:cs typeface="Nazanin" pitchFamily="2" charset="-78"/>
              </a:rPr>
              <a:t>ی</a:t>
            </a:r>
            <a:endParaRPr lang="en-US" b="1" dirty="0">
              <a:cs typeface="Nazanin" pitchFamily="2" charset="-78"/>
            </a:endParaRPr>
          </a:p>
        </p:txBody>
      </p:sp>
      <p:grpSp>
        <p:nvGrpSpPr>
          <p:cNvPr id="35844" name="Group 8"/>
          <p:cNvGrpSpPr>
            <a:grpSpLocks/>
          </p:cNvGrpSpPr>
          <p:nvPr/>
        </p:nvGrpSpPr>
        <p:grpSpPr bwMode="auto">
          <a:xfrm>
            <a:off x="7845425" y="304800"/>
            <a:ext cx="1527175" cy="949325"/>
            <a:chOff x="7529292" y="5705474"/>
            <a:chExt cx="1527624" cy="949330"/>
          </a:xfrm>
        </p:grpSpPr>
        <p:sp>
          <p:nvSpPr>
            <p:cNvPr id="35846" name="Rectangle 3"/>
            <p:cNvSpPr>
              <a:spLocks noChangeArrowheads="1"/>
            </p:cNvSpPr>
            <p:nvPr/>
          </p:nvSpPr>
          <p:spPr bwMode="auto">
            <a:xfrm>
              <a:off x="7529292" y="6197604"/>
              <a:ext cx="152762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مديريت فني 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و 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نظارت بر طرح هاي عمراني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</p:txBody>
        </p:sp>
        <p:pic>
          <p:nvPicPr>
            <p:cNvPr id="35847" name="Picture 7" descr="C:\Documents and Settings\user\Desktop\I_flash_فايل اتوکد_logo Model (1)sm4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4"/>
            <a:stretch>
              <a:fillRect/>
            </a:stretch>
          </p:blipFill>
          <p:spPr bwMode="auto">
            <a:xfrm>
              <a:off x="8008260" y="5705474"/>
              <a:ext cx="538845" cy="48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2" name="Rectangle 11"/>
          <p:cNvSpPr/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 dirty="0">
              <a:noFill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8513"/>
          </a:xfrm>
        </p:spPr>
        <p:txBody>
          <a:bodyPr/>
          <a:lstStyle/>
          <a:p>
            <a:pPr marL="484188" algn="r" eaLnBrk="1" hangingPunct="1">
              <a:defRPr/>
            </a:pPr>
            <a:r>
              <a:rPr lang="fa-I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تاسيسات حريق </a:t>
            </a:r>
            <a:r>
              <a:rPr lang="fa-I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(طراحي سيستم اطفاء حريق 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990600"/>
            <a:ext cx="86868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rtl="1">
              <a:lnSpc>
                <a:spcPct val="20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ar-SA" sz="2000" b="1">
                <a:cs typeface="Nazanin" pitchFamily="2" charset="-78"/>
              </a:rPr>
              <a:t>پله ها</a:t>
            </a:r>
            <a:r>
              <a:rPr lang="fa-IR" sz="2000" b="1">
                <a:cs typeface="Nazanin" pitchFamily="2" charset="-78"/>
              </a:rPr>
              <a:t>ی</a:t>
            </a:r>
            <a:r>
              <a:rPr lang="ar-SA" sz="2000" b="1">
                <a:cs typeface="Nazanin" pitchFamily="2" charset="-78"/>
              </a:rPr>
              <a:t> فرار</a:t>
            </a:r>
            <a:endParaRPr lang="fa-IR" sz="2000" b="1">
              <a:cs typeface="Nazanin" pitchFamily="2" charset="-78"/>
            </a:endParaRPr>
          </a:p>
          <a:p>
            <a:pPr algn="just" rtl="1">
              <a:lnSpc>
                <a:spcPct val="20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ar-SA" sz="2000" b="1">
                <a:cs typeface="Nazanin" pitchFamily="2" charset="-78"/>
              </a:rPr>
              <a:t>شبكه آتش نشان</a:t>
            </a:r>
            <a:r>
              <a:rPr lang="fa-IR" sz="2000" b="1">
                <a:cs typeface="Nazanin" pitchFamily="2" charset="-78"/>
              </a:rPr>
              <a:t>ی</a:t>
            </a:r>
          </a:p>
          <a:p>
            <a:pPr algn="just" rtl="1">
              <a:lnSpc>
                <a:spcPct val="20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ar-SA" sz="2000" b="1">
                <a:cs typeface="Nazanin" pitchFamily="2" charset="-78"/>
              </a:rPr>
              <a:t>محل تاسيسات و مقاوم ساز</a:t>
            </a:r>
            <a:r>
              <a:rPr lang="fa-IR" sz="2000" b="1">
                <a:cs typeface="Nazanin" pitchFamily="2" charset="-78"/>
              </a:rPr>
              <a:t>ی</a:t>
            </a:r>
          </a:p>
          <a:p>
            <a:pPr algn="just" rtl="1">
              <a:lnSpc>
                <a:spcPct val="20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ar-SA" sz="2000" b="1">
                <a:cs typeface="Nazanin" pitchFamily="2" charset="-78"/>
              </a:rPr>
              <a:t>برق اضطرار</a:t>
            </a:r>
            <a:r>
              <a:rPr lang="fa-IR" sz="2000" b="1">
                <a:cs typeface="Nazanin" pitchFamily="2" charset="-78"/>
              </a:rPr>
              <a:t>ی</a:t>
            </a:r>
          </a:p>
          <a:p>
            <a:pPr algn="just" rtl="1">
              <a:lnSpc>
                <a:spcPct val="20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ar-SA" sz="2000" b="1">
                <a:cs typeface="Nazanin" pitchFamily="2" charset="-78"/>
              </a:rPr>
              <a:t>دود بند ها </a:t>
            </a:r>
            <a:r>
              <a:rPr lang="fa-IR" sz="2000" b="1">
                <a:cs typeface="Nazanin" pitchFamily="2" charset="-78"/>
              </a:rPr>
              <a:t>(</a:t>
            </a:r>
            <a:r>
              <a:rPr lang="ar-SA" sz="2000" b="1">
                <a:cs typeface="Nazanin" pitchFamily="2" charset="-78"/>
              </a:rPr>
              <a:t> يك جدا كننده م</a:t>
            </a:r>
            <a:r>
              <a:rPr lang="fa-IR" sz="2000" b="1">
                <a:cs typeface="Nazanin" pitchFamily="2" charset="-78"/>
              </a:rPr>
              <a:t>ی</a:t>
            </a:r>
            <a:r>
              <a:rPr lang="ar-SA" sz="2000" b="1">
                <a:cs typeface="Nazanin" pitchFamily="2" charset="-78"/>
              </a:rPr>
              <a:t> باشد و از نفوذ دود جلوگير</a:t>
            </a:r>
            <a:r>
              <a:rPr lang="fa-IR" sz="2000" b="1">
                <a:cs typeface="Nazanin" pitchFamily="2" charset="-78"/>
              </a:rPr>
              <a:t>ی</a:t>
            </a:r>
            <a:r>
              <a:rPr lang="ar-SA" sz="2000" b="1">
                <a:cs typeface="Nazanin" pitchFamily="2" charset="-78"/>
              </a:rPr>
              <a:t> مي كند.</a:t>
            </a:r>
            <a:r>
              <a:rPr lang="fa-IR" sz="2000" b="1">
                <a:cs typeface="Nazanin" pitchFamily="2" charset="-78"/>
              </a:rPr>
              <a:t>)</a:t>
            </a:r>
          </a:p>
          <a:p>
            <a:pPr algn="just" rtl="1">
              <a:lnSpc>
                <a:spcPct val="200000"/>
              </a:lnSpc>
              <a:spcBef>
                <a:spcPct val="50000"/>
              </a:spcBef>
              <a:buFont typeface="Wingdings" pitchFamily="2" charset="2"/>
              <a:buChar char="v"/>
            </a:pPr>
            <a:r>
              <a:rPr lang="ar-SA" sz="2000" b="1">
                <a:cs typeface="Nazanin" pitchFamily="2" charset="-78"/>
              </a:rPr>
              <a:t>سيستم ها</a:t>
            </a:r>
            <a:r>
              <a:rPr lang="fa-IR" sz="2000" b="1">
                <a:cs typeface="Nazanin" pitchFamily="2" charset="-78"/>
              </a:rPr>
              <a:t>ی</a:t>
            </a:r>
            <a:r>
              <a:rPr lang="ar-SA" sz="2000" b="1">
                <a:cs typeface="Nazanin" pitchFamily="2" charset="-78"/>
              </a:rPr>
              <a:t> اطفا حريق </a:t>
            </a:r>
            <a:r>
              <a:rPr lang="fa-IR" sz="2000" b="1">
                <a:cs typeface="Nazanin" pitchFamily="2" charset="-78"/>
              </a:rPr>
              <a:t>(</a:t>
            </a:r>
            <a:r>
              <a:rPr lang="ar-SA" sz="2000" b="1">
                <a:cs typeface="Nazanin" pitchFamily="2" charset="-78"/>
              </a:rPr>
              <a:t> كه در ساختمان ها انواع مختلف</a:t>
            </a:r>
            <a:r>
              <a:rPr lang="fa-IR" sz="2000" b="1">
                <a:cs typeface="Nazanin" pitchFamily="2" charset="-78"/>
              </a:rPr>
              <a:t>ی</a:t>
            </a:r>
            <a:r>
              <a:rPr lang="ar-SA" sz="2000" b="1">
                <a:cs typeface="Nazanin" pitchFamily="2" charset="-78"/>
              </a:rPr>
              <a:t> از قبيل فاير باكس ها ، سيستم ها</a:t>
            </a:r>
            <a:r>
              <a:rPr lang="fa-IR" sz="2000" b="1">
                <a:cs typeface="Nazanin" pitchFamily="2" charset="-78"/>
              </a:rPr>
              <a:t>ی</a:t>
            </a:r>
            <a:r>
              <a:rPr lang="ar-SA" sz="2000" b="1">
                <a:cs typeface="Nazanin" pitchFamily="2" charset="-78"/>
              </a:rPr>
              <a:t> شيمياي</a:t>
            </a:r>
            <a:r>
              <a:rPr lang="fa-IR" sz="2000" b="1">
                <a:cs typeface="Nazanin" pitchFamily="2" charset="-78"/>
              </a:rPr>
              <a:t>ی</a:t>
            </a:r>
            <a:r>
              <a:rPr lang="ar-SA" sz="2000" b="1">
                <a:cs typeface="Nazanin" pitchFamily="2" charset="-78"/>
              </a:rPr>
              <a:t> ، خاموش كننده ها</a:t>
            </a:r>
            <a:r>
              <a:rPr lang="fa-IR" sz="2000" b="1">
                <a:cs typeface="Nazanin" pitchFamily="2" charset="-78"/>
              </a:rPr>
              <a:t>ی</a:t>
            </a:r>
            <a:r>
              <a:rPr lang="ar-SA" sz="2000" b="1">
                <a:cs typeface="Nazanin" pitchFamily="2" charset="-78"/>
              </a:rPr>
              <a:t> قابل حمل ،اسپرينكلرها ، ... دارد .</a:t>
            </a:r>
            <a:r>
              <a:rPr lang="fa-IR" sz="2000" b="1">
                <a:cs typeface="Nazanin" pitchFamily="2" charset="-78"/>
              </a:rPr>
              <a:t> )</a:t>
            </a:r>
            <a:endParaRPr lang="en-US" sz="2000" b="1">
              <a:cs typeface="Nazanin" pitchFamily="2" charset="-78"/>
            </a:endParaRPr>
          </a:p>
        </p:txBody>
      </p:sp>
      <p:grpSp>
        <p:nvGrpSpPr>
          <p:cNvPr id="36868" name="Group 8"/>
          <p:cNvGrpSpPr>
            <a:grpSpLocks/>
          </p:cNvGrpSpPr>
          <p:nvPr/>
        </p:nvGrpSpPr>
        <p:grpSpPr bwMode="auto">
          <a:xfrm>
            <a:off x="7845425" y="304800"/>
            <a:ext cx="1527175" cy="949325"/>
            <a:chOff x="7529292" y="5705474"/>
            <a:chExt cx="1527624" cy="949330"/>
          </a:xfrm>
        </p:grpSpPr>
        <p:sp>
          <p:nvSpPr>
            <p:cNvPr id="36870" name="Rectangle 3"/>
            <p:cNvSpPr>
              <a:spLocks noChangeArrowheads="1"/>
            </p:cNvSpPr>
            <p:nvPr/>
          </p:nvSpPr>
          <p:spPr bwMode="auto">
            <a:xfrm>
              <a:off x="7529292" y="6197604"/>
              <a:ext cx="152762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مديريت فني 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و 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نظارت بر طرح هاي عمراني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</p:txBody>
        </p:sp>
        <p:pic>
          <p:nvPicPr>
            <p:cNvPr id="36871" name="Picture 7" descr="C:\Documents and Settings\user\Desktop\I_flash_فايل اتوکد_logo Model (1)sm4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4"/>
            <a:stretch>
              <a:fillRect/>
            </a:stretch>
          </p:blipFill>
          <p:spPr bwMode="auto">
            <a:xfrm>
              <a:off x="8008260" y="5705474"/>
              <a:ext cx="538845" cy="48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2" name="Rectangle 11"/>
          <p:cNvSpPr/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 dirty="0">
              <a:noFill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8513"/>
          </a:xfrm>
        </p:spPr>
        <p:txBody>
          <a:bodyPr/>
          <a:lstStyle/>
          <a:p>
            <a:pPr marL="484188" algn="r" eaLnBrk="1" hangingPunct="1">
              <a:defRPr/>
            </a:pPr>
            <a:r>
              <a:rPr lang="fa-I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تاسيسات حريق </a:t>
            </a:r>
            <a:r>
              <a:rPr lang="fa-I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(</a:t>
            </a:r>
            <a:r>
              <a:rPr lang="fa-IR" sz="2000" dirty="0" smtClean="0">
                <a:cs typeface="Nazanin" pitchFamily="2" charset="-78"/>
              </a:rPr>
              <a:t>رايزر هاي اطفاء حريق )</a:t>
            </a:r>
            <a:endParaRPr lang="fa-IR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066800"/>
            <a:ext cx="8686800" cy="5141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>
              <a:lnSpc>
                <a:spcPct val="150000"/>
              </a:lnSpc>
              <a:spcBef>
                <a:spcPct val="50000"/>
              </a:spcBef>
              <a:defRPr/>
            </a:pPr>
            <a:r>
              <a:rPr lang="fa-IR" sz="1500" b="1" dirty="0">
                <a:cs typeface="Nazanin" pitchFamily="2" charset="-78"/>
              </a:rPr>
              <a:t>رايزر : </a:t>
            </a:r>
            <a:r>
              <a:rPr lang="ar-SA" sz="1500" b="1" dirty="0">
                <a:cs typeface="Nazanin" pitchFamily="2" charset="-78"/>
              </a:rPr>
              <a:t>لوله هاي قائم متصل به شبكه آتش نشان</a:t>
            </a:r>
            <a:r>
              <a:rPr lang="fa-IR" sz="1500" b="1" dirty="0">
                <a:cs typeface="Nazanin" pitchFamily="2" charset="-78"/>
              </a:rPr>
              <a:t>ی</a:t>
            </a:r>
            <a:r>
              <a:rPr lang="ar-SA" sz="1500" b="1" dirty="0">
                <a:cs typeface="Nazanin" pitchFamily="2" charset="-78"/>
              </a:rPr>
              <a:t> كه در كنار ديوار ها</a:t>
            </a:r>
            <a:r>
              <a:rPr lang="fa-IR" sz="1500" b="1" dirty="0">
                <a:cs typeface="Nazanin" pitchFamily="2" charset="-78"/>
              </a:rPr>
              <a:t>ی</a:t>
            </a:r>
            <a:r>
              <a:rPr lang="ar-SA" sz="1500" b="1" dirty="0">
                <a:cs typeface="Nazanin" pitchFamily="2" charset="-78"/>
              </a:rPr>
              <a:t> ضد آتش قرار دارند را رايزر نامند</a:t>
            </a:r>
            <a:r>
              <a:rPr lang="fa-IR" sz="1500" b="1" dirty="0">
                <a:cs typeface="Nazanin" pitchFamily="2" charset="-78"/>
              </a:rPr>
              <a:t> .</a:t>
            </a: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fa-IR" sz="1500" b="1" dirty="0">
                <a:cs typeface="Nazanin" pitchFamily="2" charset="-78"/>
              </a:rPr>
              <a:t>رايزر ها به سه گروه تقسيم بندي مي شوند :</a:t>
            </a:r>
            <a:endParaRPr lang="ar-SA" sz="1500" b="1" dirty="0">
              <a:cs typeface="Nazanin" pitchFamily="2" charset="-78"/>
            </a:endParaRPr>
          </a:p>
          <a:p>
            <a:pPr marL="463550" indent="-285750"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ar-SA" sz="1500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رايزر خشك</a:t>
            </a:r>
            <a:r>
              <a:rPr lang="en-US" sz="1500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(Dry Riser) </a:t>
            </a:r>
            <a:r>
              <a:rPr lang="ar-SA" sz="1500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 </a:t>
            </a:r>
            <a:r>
              <a:rPr lang="ar-SA" sz="1500" b="1" dirty="0">
                <a:cs typeface="Nazanin" pitchFamily="2" charset="-78"/>
              </a:rPr>
              <a:t>: يك لوله خال</a:t>
            </a:r>
            <a:r>
              <a:rPr lang="fa-IR" sz="1500" b="1" dirty="0">
                <a:cs typeface="Nazanin" pitchFamily="2" charset="-78"/>
              </a:rPr>
              <a:t>ی</a:t>
            </a:r>
            <a:r>
              <a:rPr lang="ar-SA" sz="1500" b="1" dirty="0">
                <a:cs typeface="Nazanin" pitchFamily="2" charset="-78"/>
              </a:rPr>
              <a:t> از آب در داخل ساختمان كه در هر طبقه در پا گرد برا</a:t>
            </a:r>
            <a:r>
              <a:rPr lang="fa-IR" sz="1500" b="1" dirty="0">
                <a:cs typeface="Nazanin" pitchFamily="2" charset="-78"/>
              </a:rPr>
              <a:t>ی</a:t>
            </a:r>
            <a:r>
              <a:rPr lang="ar-SA" sz="1500" b="1" dirty="0">
                <a:cs typeface="Nazanin" pitchFamily="2" charset="-78"/>
              </a:rPr>
              <a:t> ماموران آتش نشان</a:t>
            </a:r>
            <a:r>
              <a:rPr lang="fa-IR" sz="1500" b="1" dirty="0">
                <a:cs typeface="Nazanin" pitchFamily="2" charset="-78"/>
              </a:rPr>
              <a:t>ی</a:t>
            </a:r>
            <a:r>
              <a:rPr lang="ar-SA" sz="1500" b="1" dirty="0">
                <a:cs typeface="Nazanin" pitchFamily="2" charset="-78"/>
              </a:rPr>
              <a:t> نصب م</a:t>
            </a:r>
            <a:r>
              <a:rPr lang="fa-IR" sz="1500" b="1" dirty="0">
                <a:cs typeface="Nazanin" pitchFamily="2" charset="-78"/>
              </a:rPr>
              <a:t>ی</a:t>
            </a:r>
            <a:r>
              <a:rPr lang="ar-SA" sz="1500" b="1" dirty="0">
                <a:cs typeface="Nazanin" pitchFamily="2" charset="-78"/>
              </a:rPr>
              <a:t> شود .</a:t>
            </a:r>
            <a:endParaRPr lang="fa-IR" sz="1500" b="1" dirty="0">
              <a:cs typeface="Nazanin" pitchFamily="2" charset="-78"/>
            </a:endParaRPr>
          </a:p>
          <a:p>
            <a:pPr marL="463550" indent="-285750"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ar-SA" sz="1500" b="1" dirty="0">
                <a:cs typeface="Nazanin" pitchFamily="2" charset="-78"/>
              </a:rPr>
              <a:t>ر</a:t>
            </a:r>
            <a:r>
              <a:rPr lang="ar-SA" sz="1500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ايزر تر</a:t>
            </a:r>
            <a:r>
              <a:rPr lang="en-US" sz="1500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(Wet Riser) </a:t>
            </a:r>
            <a:r>
              <a:rPr lang="ar-SA" sz="1500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 </a:t>
            </a:r>
            <a:r>
              <a:rPr lang="ar-SA" sz="1500" b="1" dirty="0">
                <a:cs typeface="Nazanin" pitchFamily="2" charset="-78"/>
              </a:rPr>
              <a:t>: اين رايز ها دائما به لوله آب متصل بوده و قادرند فشار حداقل </a:t>
            </a:r>
            <a:r>
              <a:rPr lang="ar-SA" sz="1500" b="1" u="sng" dirty="0">
                <a:cs typeface="Nazanin" pitchFamily="2" charset="-78"/>
              </a:rPr>
              <a:t>4</a:t>
            </a:r>
            <a:r>
              <a:rPr lang="ar-SA" sz="1500" b="1" dirty="0">
                <a:cs typeface="Nazanin" pitchFamily="2" charset="-78"/>
              </a:rPr>
              <a:t> اتمسفر را در بالاترين خروج</a:t>
            </a:r>
            <a:r>
              <a:rPr lang="fa-IR" sz="1500" b="1" dirty="0">
                <a:cs typeface="Nazanin" pitchFamily="2" charset="-78"/>
              </a:rPr>
              <a:t>ی</a:t>
            </a:r>
            <a:r>
              <a:rPr lang="ar-SA" sz="1500" b="1" dirty="0">
                <a:cs typeface="Nazanin" pitchFamily="2" charset="-78"/>
              </a:rPr>
              <a:t> تامين كنند .</a:t>
            </a:r>
            <a:endParaRPr lang="fa-IR" sz="1500" b="1" dirty="0">
              <a:cs typeface="Nazanin" pitchFamily="2" charset="-78"/>
            </a:endParaRPr>
          </a:p>
          <a:p>
            <a:pPr marL="463550" indent="-285750"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ar-SA" sz="1500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رايزر خشك و تر</a:t>
            </a:r>
            <a:r>
              <a:rPr lang="en-US" sz="1500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(Dry &amp; Wet Riser) </a:t>
            </a:r>
            <a:r>
              <a:rPr lang="ar-SA" sz="1500" b="1" dirty="0">
                <a:cs typeface="Nazanin" pitchFamily="2" charset="-78"/>
              </a:rPr>
              <a:t>  : در اين سيستم ساكنان ساختمان م</a:t>
            </a:r>
            <a:r>
              <a:rPr lang="fa-IR" sz="1500" b="1" dirty="0">
                <a:cs typeface="Nazanin" pitchFamily="2" charset="-78"/>
              </a:rPr>
              <a:t>ی</a:t>
            </a:r>
            <a:r>
              <a:rPr lang="ar-SA" sz="1500" b="1" dirty="0">
                <a:cs typeface="Nazanin" pitchFamily="2" charset="-78"/>
              </a:rPr>
              <a:t> توانند اطفا حريق اوليه را تا آمدن مامورين آتش نشان</a:t>
            </a:r>
            <a:r>
              <a:rPr lang="fa-IR" sz="1500" b="1" dirty="0">
                <a:cs typeface="Nazanin" pitchFamily="2" charset="-78"/>
              </a:rPr>
              <a:t>ی</a:t>
            </a:r>
            <a:r>
              <a:rPr lang="ar-SA" sz="1500" b="1" dirty="0">
                <a:cs typeface="Nazanin" pitchFamily="2" charset="-78"/>
              </a:rPr>
              <a:t> انجام دهند و سپس مامورين اطفا حريق نهاي</a:t>
            </a:r>
            <a:r>
              <a:rPr lang="fa-IR" sz="1500" b="1" dirty="0">
                <a:cs typeface="Nazanin" pitchFamily="2" charset="-78"/>
              </a:rPr>
              <a:t>ی</a:t>
            </a:r>
            <a:r>
              <a:rPr lang="ar-SA" sz="1500" b="1" dirty="0">
                <a:cs typeface="Nazanin" pitchFamily="2" charset="-78"/>
              </a:rPr>
              <a:t> به عهده گيرند . </a:t>
            </a:r>
          </a:p>
          <a:p>
            <a:pPr algn="just" rtl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ar-SA" sz="1500" b="1" dirty="0">
                <a:cs typeface="Nazanin" pitchFamily="2" charset="-78"/>
              </a:rPr>
              <a:t>طبقه بند</a:t>
            </a:r>
            <a:r>
              <a:rPr lang="fa-IR" sz="1500" b="1" dirty="0">
                <a:cs typeface="Nazanin" pitchFamily="2" charset="-78"/>
              </a:rPr>
              <a:t>ی</a:t>
            </a:r>
            <a:r>
              <a:rPr lang="ar-SA" sz="1500" b="1" dirty="0">
                <a:cs typeface="Nazanin" pitchFamily="2" charset="-78"/>
              </a:rPr>
              <a:t> انشعاب ها از رايزر ها :</a:t>
            </a:r>
          </a:p>
          <a:p>
            <a:pPr marL="177800" indent="285750" algn="just" rtl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ar-SA" sz="1500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كلاس</a:t>
            </a:r>
            <a:r>
              <a:rPr lang="en-US" sz="1500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A </a:t>
            </a:r>
            <a:r>
              <a:rPr lang="ar-SA" sz="1500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 </a:t>
            </a:r>
            <a:r>
              <a:rPr lang="ar-SA" sz="1500" b="1" dirty="0">
                <a:cs typeface="Nazanin" pitchFamily="2" charset="-78"/>
              </a:rPr>
              <a:t>(قطر لوله </a:t>
            </a:r>
            <a:r>
              <a:rPr lang="fa-IR" sz="1500" b="1" u="sng" dirty="0">
                <a:cs typeface="Nazanin" pitchFamily="2" charset="-78"/>
              </a:rPr>
              <a:t>1/2 </a:t>
            </a:r>
            <a:r>
              <a:rPr lang="ar-SA" sz="1500" b="1" dirty="0">
                <a:cs typeface="Nazanin" pitchFamily="2" charset="-78"/>
              </a:rPr>
              <a:t> </a:t>
            </a:r>
            <a:r>
              <a:rPr lang="en-US" sz="1500" b="1" dirty="0">
                <a:cs typeface="Nazanin" pitchFamily="2" charset="-78"/>
              </a:rPr>
              <a:t> </a:t>
            </a:r>
            <a:r>
              <a:rPr lang="fa-IR" sz="1500" b="1" u="sng" dirty="0">
                <a:cs typeface="Nazanin" pitchFamily="2" charset="-78"/>
              </a:rPr>
              <a:t>2</a:t>
            </a:r>
            <a:r>
              <a:rPr lang="ar-SA" sz="1500" b="1" dirty="0">
                <a:cs typeface="Nazanin" pitchFamily="2" charset="-78"/>
              </a:rPr>
              <a:t>اينچ) : جهت استفاده</a:t>
            </a:r>
            <a:r>
              <a:rPr lang="en-US" sz="1500" b="1" dirty="0">
                <a:cs typeface="Nazanin" pitchFamily="2" charset="-78"/>
              </a:rPr>
              <a:t> </a:t>
            </a:r>
            <a:r>
              <a:rPr lang="ar-SA" sz="1500" b="1" dirty="0">
                <a:cs typeface="Nazanin" pitchFamily="2" charset="-78"/>
              </a:rPr>
              <a:t>واحدها</a:t>
            </a:r>
            <a:r>
              <a:rPr lang="fa-IR" sz="1500" b="1" dirty="0">
                <a:cs typeface="Nazanin" pitchFamily="2" charset="-78"/>
              </a:rPr>
              <a:t>ی</a:t>
            </a:r>
            <a:r>
              <a:rPr lang="ar-SA" sz="1500" b="1" dirty="0">
                <a:cs typeface="Nazanin" pitchFamily="2" charset="-78"/>
              </a:rPr>
              <a:t> آتش نشان</a:t>
            </a:r>
            <a:r>
              <a:rPr lang="fa-IR" sz="1500" b="1" dirty="0">
                <a:cs typeface="Nazanin" pitchFamily="2" charset="-78"/>
              </a:rPr>
              <a:t>ی</a:t>
            </a:r>
            <a:r>
              <a:rPr lang="ar-SA" sz="1500" b="1" dirty="0">
                <a:cs typeface="Nazanin" pitchFamily="2" charset="-78"/>
              </a:rPr>
              <a:t> شهر</a:t>
            </a:r>
            <a:r>
              <a:rPr lang="fa-IR" sz="1500" b="1" dirty="0">
                <a:cs typeface="Nazanin" pitchFamily="2" charset="-78"/>
              </a:rPr>
              <a:t>ی</a:t>
            </a:r>
            <a:r>
              <a:rPr lang="ar-SA" sz="1500" b="1" dirty="0">
                <a:cs typeface="Nazanin" pitchFamily="2" charset="-78"/>
              </a:rPr>
              <a:t> م</a:t>
            </a:r>
            <a:r>
              <a:rPr lang="fa-IR" sz="1500" b="1" dirty="0">
                <a:cs typeface="Nazanin" pitchFamily="2" charset="-78"/>
              </a:rPr>
              <a:t>ی</a:t>
            </a:r>
            <a:r>
              <a:rPr lang="ar-SA" sz="1500" b="1" dirty="0">
                <a:cs typeface="Nazanin" pitchFamily="2" charset="-78"/>
              </a:rPr>
              <a:t> باشد .</a:t>
            </a:r>
            <a:endParaRPr lang="fa-IR" sz="1500" b="1" dirty="0">
              <a:cs typeface="Nazanin" pitchFamily="2" charset="-78"/>
            </a:endParaRPr>
          </a:p>
          <a:p>
            <a:pPr marL="177800" indent="285750" algn="just" rtl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ar-SA" sz="1500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كلاس</a:t>
            </a:r>
            <a:r>
              <a:rPr lang="en-US" sz="1500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B </a:t>
            </a:r>
            <a:r>
              <a:rPr lang="ar-SA" sz="1500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 </a:t>
            </a:r>
            <a:r>
              <a:rPr lang="ar-SA" sz="1500" b="1" dirty="0">
                <a:cs typeface="Nazanin" pitchFamily="2" charset="-78"/>
              </a:rPr>
              <a:t>(قطر لوله </a:t>
            </a:r>
            <a:r>
              <a:rPr lang="fa-IR" sz="1500" b="1" u="sng" dirty="0">
                <a:cs typeface="Nazanin" pitchFamily="2" charset="-78"/>
              </a:rPr>
              <a:t>1/2 1</a:t>
            </a:r>
            <a:r>
              <a:rPr lang="ar-SA" sz="1500" b="1" dirty="0">
                <a:cs typeface="Nazanin" pitchFamily="2" charset="-78"/>
              </a:rPr>
              <a:t> اينچ) : جهت استفاده افراد</a:t>
            </a:r>
            <a:r>
              <a:rPr lang="fa-IR" sz="1500" b="1" dirty="0">
                <a:cs typeface="Nazanin" pitchFamily="2" charset="-78"/>
              </a:rPr>
              <a:t>ی</a:t>
            </a:r>
            <a:r>
              <a:rPr lang="ar-SA" sz="1500" b="1" dirty="0">
                <a:cs typeface="Nazanin" pitchFamily="2" charset="-78"/>
              </a:rPr>
              <a:t> كه آموزش كاف</a:t>
            </a:r>
            <a:r>
              <a:rPr lang="fa-IR" sz="1500" b="1" dirty="0">
                <a:cs typeface="Nazanin" pitchFamily="2" charset="-78"/>
              </a:rPr>
              <a:t>ی</a:t>
            </a:r>
            <a:r>
              <a:rPr lang="ar-SA" sz="1500" b="1" dirty="0">
                <a:cs typeface="Nazanin" pitchFamily="2" charset="-78"/>
              </a:rPr>
              <a:t> دارند . </a:t>
            </a:r>
            <a:endParaRPr lang="fa-IR" sz="1500" b="1" dirty="0">
              <a:cs typeface="Nazanin" pitchFamily="2" charset="-78"/>
            </a:endParaRPr>
          </a:p>
          <a:p>
            <a:pPr marL="177800" indent="285750" algn="just" rtl="1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ar-SA" sz="1500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كلاس</a:t>
            </a:r>
            <a:r>
              <a:rPr lang="en-US" sz="1500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C </a:t>
            </a:r>
            <a:r>
              <a:rPr lang="ar-SA" sz="1500" b="1" dirty="0">
                <a:cs typeface="Nazanin" pitchFamily="2" charset="-78"/>
              </a:rPr>
              <a:t> (قطر لوله </a:t>
            </a:r>
            <a:r>
              <a:rPr lang="fa-IR" sz="1500" b="1" dirty="0">
                <a:cs typeface="Nazanin" pitchFamily="2" charset="-78"/>
              </a:rPr>
              <a:t> </a:t>
            </a:r>
            <a:r>
              <a:rPr lang="fa-IR" sz="1500" b="1" u="sng" dirty="0">
                <a:cs typeface="Nazanin" pitchFamily="2" charset="-78"/>
              </a:rPr>
              <a:t>1/2 1</a:t>
            </a:r>
            <a:r>
              <a:rPr lang="ar-SA" sz="1500" b="1" dirty="0">
                <a:cs typeface="Nazanin" pitchFamily="2" charset="-78"/>
              </a:rPr>
              <a:t> اينچ و </a:t>
            </a:r>
            <a:r>
              <a:rPr lang="fa-IR" sz="1500" b="1" u="sng" dirty="0">
                <a:cs typeface="Nazanin" pitchFamily="2" charset="-78"/>
              </a:rPr>
              <a:t>1/2 2</a:t>
            </a:r>
            <a:r>
              <a:rPr lang="ar-SA" sz="1500" b="1" dirty="0">
                <a:cs typeface="Nazanin" pitchFamily="2" charset="-78"/>
              </a:rPr>
              <a:t> اينچ) : جهت استفاده برا</a:t>
            </a:r>
            <a:r>
              <a:rPr lang="fa-IR" sz="1500" b="1" dirty="0">
                <a:cs typeface="Nazanin" pitchFamily="2" charset="-78"/>
              </a:rPr>
              <a:t>ی</a:t>
            </a:r>
            <a:r>
              <a:rPr lang="ar-SA" sz="1500" b="1" dirty="0">
                <a:cs typeface="Nazanin" pitchFamily="2" charset="-78"/>
              </a:rPr>
              <a:t> ساكنان و مامورين آتش نشان</a:t>
            </a:r>
            <a:r>
              <a:rPr lang="fa-IR" sz="1500" b="1" dirty="0">
                <a:cs typeface="Nazanin" pitchFamily="2" charset="-78"/>
              </a:rPr>
              <a:t>ی</a:t>
            </a:r>
            <a:r>
              <a:rPr lang="ar-SA" sz="1500" b="1" dirty="0">
                <a:cs typeface="Nazanin" pitchFamily="2" charset="-78"/>
              </a:rPr>
              <a:t> م</a:t>
            </a:r>
            <a:r>
              <a:rPr lang="fa-IR" sz="1500" b="1" dirty="0">
                <a:cs typeface="Nazanin" pitchFamily="2" charset="-78"/>
              </a:rPr>
              <a:t>ی</a:t>
            </a:r>
            <a:r>
              <a:rPr lang="ar-SA" sz="1500" b="1" dirty="0">
                <a:cs typeface="Nazanin" pitchFamily="2" charset="-78"/>
              </a:rPr>
              <a:t> باشد.  </a:t>
            </a:r>
            <a:endParaRPr lang="en-US" sz="1500" b="1" dirty="0">
              <a:cs typeface="Nazanin" pitchFamily="2" charset="-78"/>
            </a:endParaRPr>
          </a:p>
        </p:txBody>
      </p:sp>
      <p:grpSp>
        <p:nvGrpSpPr>
          <p:cNvPr id="37892" name="Group 8"/>
          <p:cNvGrpSpPr>
            <a:grpSpLocks/>
          </p:cNvGrpSpPr>
          <p:nvPr/>
        </p:nvGrpSpPr>
        <p:grpSpPr bwMode="auto">
          <a:xfrm>
            <a:off x="7845425" y="304800"/>
            <a:ext cx="1527175" cy="949325"/>
            <a:chOff x="7529292" y="5705474"/>
            <a:chExt cx="1527624" cy="949330"/>
          </a:xfrm>
        </p:grpSpPr>
        <p:sp>
          <p:nvSpPr>
            <p:cNvPr id="37894" name="Rectangle 3"/>
            <p:cNvSpPr>
              <a:spLocks noChangeArrowheads="1"/>
            </p:cNvSpPr>
            <p:nvPr/>
          </p:nvSpPr>
          <p:spPr bwMode="auto">
            <a:xfrm>
              <a:off x="7529292" y="6197604"/>
              <a:ext cx="152762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مديريت فني 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و 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نظارت بر طرح هاي عمراني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</p:txBody>
        </p:sp>
        <p:pic>
          <p:nvPicPr>
            <p:cNvPr id="37895" name="Picture 7" descr="C:\Documents and Settings\user\Desktop\I_flash_فايل اتوکد_logo Model (1)sm4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4"/>
            <a:stretch>
              <a:fillRect/>
            </a:stretch>
          </p:blipFill>
          <p:spPr bwMode="auto">
            <a:xfrm>
              <a:off x="8008260" y="5705474"/>
              <a:ext cx="538845" cy="48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2" name="Rectangle 11"/>
          <p:cNvSpPr/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 b="1" dirty="0">
              <a:noFill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8513"/>
          </a:xfrm>
        </p:spPr>
        <p:txBody>
          <a:bodyPr/>
          <a:lstStyle/>
          <a:p>
            <a:pPr marL="484188" algn="r" eaLnBrk="1" hangingPunct="1">
              <a:defRPr/>
            </a:pPr>
            <a:r>
              <a:rPr lang="fa-I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تاسيسات گاز رساني</a:t>
            </a:r>
            <a:endParaRPr lang="fa-IR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azanin" pitchFamily="2" charset="-78"/>
            </a:endParaRPr>
          </a:p>
        </p:txBody>
      </p:sp>
      <p:grpSp>
        <p:nvGrpSpPr>
          <p:cNvPr id="38915" name="Group 8"/>
          <p:cNvGrpSpPr>
            <a:grpSpLocks/>
          </p:cNvGrpSpPr>
          <p:nvPr/>
        </p:nvGrpSpPr>
        <p:grpSpPr bwMode="auto">
          <a:xfrm>
            <a:off x="7845425" y="304800"/>
            <a:ext cx="1527175" cy="949325"/>
            <a:chOff x="7529292" y="5705474"/>
            <a:chExt cx="1527624" cy="949330"/>
          </a:xfrm>
        </p:grpSpPr>
        <p:sp>
          <p:nvSpPr>
            <p:cNvPr id="38920" name="Rectangle 3"/>
            <p:cNvSpPr>
              <a:spLocks noChangeArrowheads="1"/>
            </p:cNvSpPr>
            <p:nvPr/>
          </p:nvSpPr>
          <p:spPr bwMode="auto">
            <a:xfrm>
              <a:off x="7529292" y="6197604"/>
              <a:ext cx="152762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مديريت فني 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و 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نظارت بر طرح هاي عمراني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</p:txBody>
        </p:sp>
        <p:pic>
          <p:nvPicPr>
            <p:cNvPr id="38921" name="Picture 7" descr="C:\Documents and Settings\user\Desktop\I_flash_فايل اتوکد_logo Model (1)sm4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4"/>
            <a:stretch>
              <a:fillRect/>
            </a:stretch>
          </p:blipFill>
          <p:spPr bwMode="auto">
            <a:xfrm>
              <a:off x="8008260" y="5705474"/>
              <a:ext cx="538845" cy="48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2" name="Rectangle 11"/>
          <p:cNvSpPr/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 b="1" dirty="0">
              <a:noFill/>
            </a:endParaRPr>
          </a:p>
        </p:txBody>
      </p:sp>
      <p:sp>
        <p:nvSpPr>
          <p:cNvPr id="2560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ar-SA" sz="2000" smtClean="0">
                <a:solidFill>
                  <a:schemeClr val="tx1"/>
                </a:solidFill>
                <a:cs typeface="Nazanin" pitchFamily="2" charset="-78"/>
              </a:rPr>
              <a:t>نحوه توزيع گاز خانگ</a:t>
            </a:r>
            <a:r>
              <a:rPr lang="fa-IR" sz="2000" smtClean="0">
                <a:solidFill>
                  <a:schemeClr val="tx1"/>
                </a:solidFill>
                <a:cs typeface="Nazanin" pitchFamily="2" charset="-78"/>
              </a:rPr>
              <a:t>ی</a:t>
            </a:r>
            <a:r>
              <a:rPr lang="ar-SA" sz="2000" smtClean="0">
                <a:solidFill>
                  <a:schemeClr val="tx1"/>
                </a:solidFill>
                <a:cs typeface="Nazanin" pitchFamily="2" charset="-78"/>
              </a:rPr>
              <a:t> (بر اساس ميزان مصرف)</a:t>
            </a:r>
            <a:endParaRPr lang="en-US" sz="2000" smtClean="0">
              <a:solidFill>
                <a:schemeClr val="tx1"/>
              </a:solidFill>
              <a:cs typeface="Nazanin" pitchFamily="2" charset="-78"/>
            </a:endParaRPr>
          </a:p>
          <a:p>
            <a:pPr>
              <a:lnSpc>
                <a:spcPct val="150000"/>
              </a:lnSpc>
              <a:buClrTx/>
            </a:pPr>
            <a:r>
              <a:rPr lang="en-US" sz="2000" baseline="-25000" smtClean="0">
                <a:solidFill>
                  <a:schemeClr val="tx1"/>
                </a:solidFill>
                <a:cs typeface="Nazanin" pitchFamily="2" charset="-78"/>
              </a:rPr>
              <a:t>M3/hr</a:t>
            </a:r>
            <a:r>
              <a:rPr lang="ar-SA" sz="2000" smtClean="0">
                <a:solidFill>
                  <a:schemeClr val="tx1"/>
                </a:solidFill>
                <a:cs typeface="Nazanin" pitchFamily="2" charset="-78"/>
              </a:rPr>
              <a:t>160 </a:t>
            </a:r>
            <a:r>
              <a:rPr lang="en-US" sz="2000" smtClean="0">
                <a:solidFill>
                  <a:schemeClr val="tx1"/>
                </a:solidFill>
                <a:cs typeface="Nazanin" pitchFamily="2" charset="-78"/>
              </a:rPr>
              <a:t>&lt; </a:t>
            </a:r>
            <a:r>
              <a:rPr lang="ar-SA" sz="2000" smtClean="0">
                <a:solidFill>
                  <a:schemeClr val="tx1"/>
                </a:solidFill>
                <a:cs typeface="Nazanin" pitchFamily="2" charset="-78"/>
              </a:rPr>
              <a:t> ميزان مصرف</a:t>
            </a:r>
            <a:r>
              <a:rPr lang="en-US" sz="2000" smtClean="0">
                <a:solidFill>
                  <a:schemeClr val="tx1"/>
                </a:solidFill>
                <a:cs typeface="Nazanin" pitchFamily="2" charset="-78"/>
              </a:rPr>
              <a:t>&lt;</a:t>
            </a:r>
            <a:r>
              <a:rPr lang="fa-IR" sz="2000" smtClean="0">
                <a:solidFill>
                  <a:schemeClr val="tx1"/>
                </a:solidFill>
                <a:cs typeface="Nazanin" pitchFamily="2" charset="-78"/>
              </a:rPr>
              <a:t>0</a:t>
            </a:r>
          </a:p>
          <a:p>
            <a:pPr>
              <a:lnSpc>
                <a:spcPct val="150000"/>
              </a:lnSpc>
              <a:buClrTx/>
            </a:pPr>
            <a:endParaRPr lang="fa-IR" sz="2000" smtClean="0">
              <a:solidFill>
                <a:schemeClr val="tx1"/>
              </a:solidFill>
              <a:cs typeface="Nazanin" pitchFamily="2" charset="-78"/>
            </a:endParaRPr>
          </a:p>
          <a:p>
            <a:pPr>
              <a:lnSpc>
                <a:spcPct val="150000"/>
              </a:lnSpc>
              <a:buClrTx/>
            </a:pPr>
            <a:endParaRPr lang="fa-IR" sz="2000" smtClean="0">
              <a:solidFill>
                <a:schemeClr val="tx1"/>
              </a:solidFill>
              <a:cs typeface="Nazanin" pitchFamily="2" charset="-78"/>
            </a:endParaRPr>
          </a:p>
          <a:p>
            <a:pPr>
              <a:lnSpc>
                <a:spcPct val="150000"/>
              </a:lnSpc>
              <a:buClrTx/>
              <a:buFont typeface="Wingdings" pitchFamily="2" charset="2"/>
              <a:buNone/>
            </a:pPr>
            <a:endParaRPr lang="fa-IR" sz="2000" smtClean="0">
              <a:solidFill>
                <a:schemeClr val="tx1"/>
              </a:solidFill>
              <a:cs typeface="Nazanin" pitchFamily="2" charset="-78"/>
            </a:endParaRPr>
          </a:p>
          <a:p>
            <a:pPr>
              <a:lnSpc>
                <a:spcPct val="150000"/>
              </a:lnSpc>
              <a:buClrTx/>
            </a:pPr>
            <a:endParaRPr lang="fa-IR" sz="500" smtClean="0">
              <a:solidFill>
                <a:schemeClr val="tx1"/>
              </a:solidFill>
              <a:cs typeface="Nazanin" pitchFamily="2" charset="-78"/>
            </a:endParaRPr>
          </a:p>
          <a:p>
            <a:pPr>
              <a:lnSpc>
                <a:spcPct val="150000"/>
              </a:lnSpc>
              <a:buClrTx/>
            </a:pPr>
            <a:r>
              <a:rPr lang="en-US" sz="2000" baseline="-25000" smtClean="0">
                <a:solidFill>
                  <a:schemeClr val="tx1"/>
                </a:solidFill>
                <a:cs typeface="Nazanin" pitchFamily="2" charset="-78"/>
              </a:rPr>
              <a:t>M3/hr</a:t>
            </a:r>
            <a:r>
              <a:rPr lang="ar-SA" sz="2000" smtClean="0">
                <a:solidFill>
                  <a:schemeClr val="tx1"/>
                </a:solidFill>
                <a:cs typeface="Nazanin" pitchFamily="2" charset="-78"/>
              </a:rPr>
              <a:t>160 </a:t>
            </a:r>
            <a:r>
              <a:rPr lang="en-US" sz="2000" smtClean="0">
                <a:solidFill>
                  <a:schemeClr val="tx1"/>
                </a:solidFill>
              </a:rPr>
              <a:t>&gt; </a:t>
            </a:r>
            <a:r>
              <a:rPr lang="fa-IR" sz="2000" smtClean="0">
                <a:solidFill>
                  <a:schemeClr val="tx1"/>
                </a:solidFill>
              </a:rPr>
              <a:t> </a:t>
            </a:r>
            <a:r>
              <a:rPr lang="ar-SA" sz="2000" smtClean="0">
                <a:solidFill>
                  <a:schemeClr val="tx1"/>
                </a:solidFill>
                <a:cs typeface="Nazanin" pitchFamily="2" charset="-78"/>
              </a:rPr>
              <a:t>ميزان مصرف</a:t>
            </a:r>
            <a:endParaRPr lang="fa-IR" sz="2000" smtClean="0">
              <a:solidFill>
                <a:schemeClr val="tx1"/>
              </a:solidFill>
              <a:cs typeface="Nazanin" pitchFamily="2" charset="-78"/>
            </a:endParaRPr>
          </a:p>
          <a:p>
            <a:pPr>
              <a:lnSpc>
                <a:spcPct val="150000"/>
              </a:lnSpc>
              <a:buClrTx/>
            </a:pPr>
            <a:endParaRPr lang="fa-IR" sz="2000" smtClean="0">
              <a:solidFill>
                <a:schemeClr val="tx1"/>
              </a:solidFill>
              <a:cs typeface="Nazanin" pitchFamily="2" charset="-78"/>
            </a:endParaRPr>
          </a:p>
          <a:p>
            <a:pPr>
              <a:lnSpc>
                <a:spcPct val="150000"/>
              </a:lnSpc>
              <a:buClrTx/>
            </a:pPr>
            <a:endParaRPr lang="fa-IR" sz="2000" smtClean="0">
              <a:solidFill>
                <a:schemeClr val="tx1"/>
              </a:solidFill>
              <a:cs typeface="Nazanin" pitchFamily="2" charset="-78"/>
            </a:endParaRPr>
          </a:p>
          <a:p>
            <a:pPr>
              <a:lnSpc>
                <a:spcPct val="150000"/>
              </a:lnSpc>
              <a:buClrTx/>
            </a:pPr>
            <a:endParaRPr lang="fa-IR" sz="2000" smtClean="0">
              <a:solidFill>
                <a:schemeClr val="tx1"/>
              </a:solidFill>
              <a:cs typeface="Nazanin" pitchFamily="2" charset="-78"/>
            </a:endParaRPr>
          </a:p>
          <a:p>
            <a:pPr>
              <a:lnSpc>
                <a:spcPct val="150000"/>
              </a:lnSpc>
              <a:buClrTx/>
            </a:pPr>
            <a:endParaRPr lang="en-US" sz="2000" smtClean="0">
              <a:solidFill>
                <a:schemeClr val="tx1"/>
              </a:solidFill>
              <a:cs typeface="Nazanin" pitchFamily="2" charset="-78"/>
            </a:endParaRPr>
          </a:p>
        </p:txBody>
      </p:sp>
      <p:pic>
        <p:nvPicPr>
          <p:cNvPr id="10" name="Picture 61" descr="Document2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362200"/>
            <a:ext cx="7467600" cy="1511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62" descr="Doc1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648200"/>
            <a:ext cx="7467600" cy="1366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8513"/>
          </a:xfrm>
        </p:spPr>
        <p:txBody>
          <a:bodyPr/>
          <a:lstStyle/>
          <a:p>
            <a:pPr marL="484188" algn="r" eaLnBrk="1" hangingPunct="1">
              <a:defRPr/>
            </a:pPr>
            <a:r>
              <a:rPr lang="fa-I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گازهاي طبي و ميزان استاندارد آن ها</a:t>
            </a:r>
          </a:p>
        </p:txBody>
      </p:sp>
      <p:grpSp>
        <p:nvGrpSpPr>
          <p:cNvPr id="39939" name="Group 8"/>
          <p:cNvGrpSpPr>
            <a:grpSpLocks/>
          </p:cNvGrpSpPr>
          <p:nvPr/>
        </p:nvGrpSpPr>
        <p:grpSpPr bwMode="auto">
          <a:xfrm>
            <a:off x="7845425" y="304800"/>
            <a:ext cx="1527175" cy="949325"/>
            <a:chOff x="7529292" y="5705474"/>
            <a:chExt cx="1527624" cy="949330"/>
          </a:xfrm>
        </p:grpSpPr>
        <p:sp>
          <p:nvSpPr>
            <p:cNvPr id="39953" name="Rectangle 3"/>
            <p:cNvSpPr>
              <a:spLocks noChangeArrowheads="1"/>
            </p:cNvSpPr>
            <p:nvPr/>
          </p:nvSpPr>
          <p:spPr bwMode="auto">
            <a:xfrm>
              <a:off x="7529292" y="6197604"/>
              <a:ext cx="152762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مديريت فني 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و 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نظارت بر طرح هاي عمراني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</p:txBody>
        </p:sp>
        <p:pic>
          <p:nvPicPr>
            <p:cNvPr id="39954" name="Picture 7" descr="C:\Documents and Settings\user\Desktop\I_flash_فايل اتوکد_logo Model (1)sm4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4"/>
            <a:stretch>
              <a:fillRect/>
            </a:stretch>
          </p:blipFill>
          <p:spPr bwMode="auto">
            <a:xfrm>
              <a:off x="8008260" y="5705474"/>
              <a:ext cx="538845" cy="48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2" name="Rectangle 11"/>
          <p:cNvSpPr/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 b="1" dirty="0">
              <a:noFill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52400" y="1143000"/>
            <a:ext cx="7239000" cy="2628900"/>
            <a:chOff x="457200" y="1143000"/>
            <a:chExt cx="7239000" cy="2628727"/>
          </a:xfrm>
        </p:grpSpPr>
        <p:sp>
          <p:nvSpPr>
            <p:cNvPr id="39951" name="Right Brace 12"/>
            <p:cNvSpPr>
              <a:spLocks/>
            </p:cNvSpPr>
            <p:nvPr/>
          </p:nvSpPr>
          <p:spPr bwMode="auto">
            <a:xfrm>
              <a:off x="7274886" y="1143000"/>
              <a:ext cx="421314" cy="2590800"/>
            </a:xfrm>
            <a:prstGeom prst="rightBrace">
              <a:avLst>
                <a:gd name="adj1" fmla="val 8341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a-IR" b="1"/>
            </a:p>
          </p:txBody>
        </p:sp>
        <p:sp>
          <p:nvSpPr>
            <p:cNvPr id="39952" name="Rectangle 14"/>
            <p:cNvSpPr>
              <a:spLocks noChangeArrowheads="1"/>
            </p:cNvSpPr>
            <p:nvPr/>
          </p:nvSpPr>
          <p:spPr bwMode="auto">
            <a:xfrm>
              <a:off x="457200" y="1143000"/>
              <a:ext cx="7070478" cy="2628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287338" indent="-287338" algn="just" rtl="1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fa-IR" sz="1500" b="1">
                  <a:cs typeface="Nazanin" pitchFamily="2" charset="-78"/>
                </a:rPr>
                <a:t>هر تخت دارای یک انشعاب 3/8 اینچ ویا جهت صرفه جوئی هر اطاق دارای یک انشعاب 3/8 اینچ  باشد.</a:t>
              </a:r>
            </a:p>
            <a:p>
              <a:pPr marL="287338" indent="-287338" algn="just" rtl="1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fa-IR" sz="1500" b="1">
                  <a:cs typeface="Nazanin" pitchFamily="2" charset="-78"/>
                </a:rPr>
                <a:t>فشارگاز درایستگاه </a:t>
              </a:r>
              <a:r>
                <a:rPr lang="en-US" sz="1500" b="1">
                  <a:cs typeface="Nazanin" pitchFamily="2" charset="-78"/>
                </a:rPr>
                <a:t> Psi</a:t>
              </a:r>
              <a:r>
                <a:rPr lang="fa-IR" sz="1500" b="1">
                  <a:cs typeface="Nazanin" pitchFamily="2" charset="-78"/>
                </a:rPr>
                <a:t> 55 ودر دورترین خروجی </a:t>
              </a:r>
              <a:r>
                <a:rPr lang="en-US" sz="1500" b="1">
                  <a:cs typeface="Nazanin" pitchFamily="2" charset="-78"/>
                </a:rPr>
                <a:t>Psi</a:t>
              </a:r>
              <a:r>
                <a:rPr lang="fa-IR" sz="1500" b="1">
                  <a:cs typeface="Nazanin" pitchFamily="2" charset="-78"/>
                </a:rPr>
                <a:t> 50 </a:t>
              </a:r>
              <a:r>
                <a:rPr lang="en-US" sz="1500" b="1">
                  <a:cs typeface="Nazanin" pitchFamily="2" charset="-78"/>
                </a:rPr>
                <a:t> </a:t>
              </a:r>
              <a:r>
                <a:rPr lang="fa-IR" sz="1500" b="1">
                  <a:cs typeface="Nazanin" pitchFamily="2" charset="-78"/>
                </a:rPr>
                <a:t>تعیین می گردد.</a:t>
              </a:r>
            </a:p>
            <a:p>
              <a:pPr marL="287338" indent="-287338" algn="just" rtl="1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fa-IR" sz="1500" b="1">
                  <a:cs typeface="Nazanin" pitchFamily="2" charset="-78"/>
                </a:rPr>
                <a:t>انشعاب اصلی هر بخش ونیز هر اطاق عمل حتی المقدور شیر قطع ووصل داشته باشند.</a:t>
              </a:r>
            </a:p>
            <a:p>
              <a:pPr marL="287338" indent="-287338" algn="just" rtl="1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fa-IR" sz="1500" b="1">
                  <a:cs typeface="Nazanin" pitchFamily="2" charset="-78"/>
                </a:rPr>
                <a:t>حداقل اندازه لوله اصلی خروجی از مرکزتوزیع 3/4 اینچ میباشد.وحداقل انشعاب افقی اصلی 1/2 اینچ واندازه قطر لوله اتصالی به هر خروجی 3/8 اینچ است.</a:t>
              </a:r>
            </a:p>
            <a:p>
              <a:pPr marL="287338" indent="-287338" algn="just" rtl="1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fa-IR" sz="1500" b="1">
                  <a:cs typeface="Nazanin" pitchFamily="2" charset="-78"/>
                </a:rPr>
                <a:t>مقدار گذر گاز از هر خروجی 20 لیتر در دقیقه در نظرگرفت.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52400" y="3886200"/>
            <a:ext cx="7239000" cy="1828800"/>
            <a:chOff x="4002928" y="3429000"/>
            <a:chExt cx="3233444" cy="1828800"/>
          </a:xfrm>
        </p:grpSpPr>
        <p:sp>
          <p:nvSpPr>
            <p:cNvPr id="39949" name="Right Brace 13"/>
            <p:cNvSpPr>
              <a:spLocks/>
            </p:cNvSpPr>
            <p:nvPr/>
          </p:nvSpPr>
          <p:spPr bwMode="auto">
            <a:xfrm>
              <a:off x="7039303" y="3429000"/>
              <a:ext cx="197069" cy="1828800"/>
            </a:xfrm>
            <a:prstGeom prst="rightBrace">
              <a:avLst>
                <a:gd name="adj1" fmla="val 8335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a-IR" b="1"/>
            </a:p>
          </p:txBody>
        </p:sp>
        <p:sp>
          <p:nvSpPr>
            <p:cNvPr id="39950" name="Rectangle 17"/>
            <p:cNvSpPr>
              <a:spLocks noChangeArrowheads="1"/>
            </p:cNvSpPr>
            <p:nvPr/>
          </p:nvSpPr>
          <p:spPr bwMode="auto">
            <a:xfrm>
              <a:off x="4002928" y="3429000"/>
              <a:ext cx="31242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1313" indent="-341313" algn="r" rtl="1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fa-IR" sz="1500" b="1">
                  <a:cs typeface="Nazanin" pitchFamily="2" charset="-78"/>
                </a:rPr>
                <a:t>مقدار مکش در ایستگاه 19 اینچ جیوه میباشد.</a:t>
              </a:r>
            </a:p>
            <a:p>
              <a:pPr marL="341313" indent="-341313" algn="r" rtl="1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fa-IR" sz="1500" b="1">
                  <a:cs typeface="Nazanin" pitchFamily="2" charset="-78"/>
                </a:rPr>
                <a:t>میزان خلاء در دورترین خروجی حداقل 15 اینچ جیوه میباشد.</a:t>
              </a:r>
            </a:p>
            <a:p>
              <a:pPr marL="341313" indent="-341313" algn="r" rtl="1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fa-IR" sz="1500" b="1">
                  <a:cs typeface="Nazanin" pitchFamily="2" charset="-78"/>
                </a:rPr>
                <a:t>مقدار گذر مکش هوا در اطاقهای عمل ، بیهوشی وریکاوری برابر 1/2 فوت مکعب در دقیقه برای هر خروجی می باشد.</a:t>
              </a:r>
            </a:p>
            <a:p>
              <a:pPr marL="341313" indent="-341313" algn="r" rtl="1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fa-IR" sz="1500" b="1">
                  <a:cs typeface="Nazanin" pitchFamily="2" charset="-78"/>
                </a:rPr>
                <a:t>حداقل قطر نامی لوله اتصالی به یک خروجی 1/2  اینچ می باشد.</a:t>
              </a:r>
              <a:endParaRPr lang="en-US" sz="1500" b="1">
                <a:cs typeface="Nazanin" pitchFamily="2" charset="-78"/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7315200" y="1219200"/>
            <a:ext cx="1752600" cy="4648200"/>
            <a:chOff x="7315200" y="1219200"/>
            <a:chExt cx="1752600" cy="4648200"/>
          </a:xfrm>
        </p:grpSpPr>
        <p:grpSp>
          <p:nvGrpSpPr>
            <p:cNvPr id="39944" name="Group 19"/>
            <p:cNvGrpSpPr>
              <a:grpSpLocks/>
            </p:cNvGrpSpPr>
            <p:nvPr/>
          </p:nvGrpSpPr>
          <p:grpSpPr bwMode="auto">
            <a:xfrm>
              <a:off x="7315200" y="1219200"/>
              <a:ext cx="1219200" cy="4648200"/>
              <a:chOff x="7620000" y="1219200"/>
              <a:chExt cx="1295400" cy="4648200"/>
            </a:xfrm>
          </p:grpSpPr>
          <p:sp>
            <p:nvSpPr>
              <p:cNvPr id="39946" name="Rectangle 8"/>
              <p:cNvSpPr>
                <a:spLocks noChangeArrowheads="1"/>
              </p:cNvSpPr>
              <p:nvPr/>
            </p:nvSpPr>
            <p:spPr bwMode="auto">
              <a:xfrm>
                <a:off x="7620000" y="1371600"/>
                <a:ext cx="1066800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1"/>
                <a:r>
                  <a:rPr lang="fa-IR" sz="1500" b="1">
                    <a:cs typeface="Nazanin" pitchFamily="2" charset="-78"/>
                  </a:rPr>
                  <a:t>اكسيژن</a:t>
                </a:r>
              </a:p>
              <a:p>
                <a:pPr algn="ctr" rtl="1"/>
                <a:r>
                  <a:rPr lang="fa-IR" sz="1500" b="1">
                    <a:cs typeface="Nazanin" pitchFamily="2" charset="-78"/>
                  </a:rPr>
                  <a:t>(</a:t>
                </a:r>
                <a:r>
                  <a:rPr lang="en-US" sz="1500" b="1">
                    <a:cs typeface="Nazanin" pitchFamily="2" charset="-78"/>
                  </a:rPr>
                  <a:t>O2</a:t>
                </a:r>
                <a:r>
                  <a:rPr lang="fa-IR" sz="1500" b="1">
                    <a:cs typeface="Nazanin" pitchFamily="2" charset="-78"/>
                  </a:rPr>
                  <a:t>)</a:t>
                </a:r>
              </a:p>
              <a:p>
                <a:pPr algn="ctr" rtl="1"/>
                <a:endParaRPr lang="fa-IR" sz="1500" b="1">
                  <a:cs typeface="Nazanin" pitchFamily="2" charset="-78"/>
                </a:endParaRPr>
              </a:p>
              <a:p>
                <a:pPr algn="ctr" rtl="1"/>
                <a:r>
                  <a:rPr lang="fa-IR" sz="1500" b="1">
                    <a:cs typeface="Nazanin" pitchFamily="2" charset="-78"/>
                  </a:rPr>
                  <a:t>گاز بيهوشي</a:t>
                </a:r>
              </a:p>
              <a:p>
                <a:pPr algn="ctr" rtl="1"/>
                <a:r>
                  <a:rPr lang="fa-IR" sz="1400" b="1">
                    <a:cs typeface="Nazanin" pitchFamily="2" charset="-78"/>
                  </a:rPr>
                  <a:t>(اكسيد ازت)</a:t>
                </a:r>
              </a:p>
              <a:p>
                <a:pPr algn="ctr" rtl="1"/>
                <a:r>
                  <a:rPr lang="fa-IR" sz="1500" b="1">
                    <a:cs typeface="Nazanin" pitchFamily="2" charset="-78"/>
                  </a:rPr>
                  <a:t>(</a:t>
                </a:r>
                <a:r>
                  <a:rPr lang="en-US" sz="1500" b="1">
                    <a:cs typeface="Nazanin" pitchFamily="2" charset="-78"/>
                  </a:rPr>
                  <a:t>NO2</a:t>
                </a:r>
                <a:r>
                  <a:rPr lang="fa-IR" sz="1500" b="1">
                    <a:cs typeface="Nazanin" pitchFamily="2" charset="-78"/>
                  </a:rPr>
                  <a:t>)</a:t>
                </a:r>
              </a:p>
              <a:p>
                <a:pPr algn="ctr" rtl="1"/>
                <a:endParaRPr lang="fa-IR" sz="1500" b="1">
                  <a:cs typeface="Nazanin" pitchFamily="2" charset="-78"/>
                </a:endParaRPr>
              </a:p>
              <a:p>
                <a:pPr algn="ctr" rtl="1"/>
                <a:r>
                  <a:rPr lang="fa-IR" sz="1500" b="1">
                    <a:cs typeface="Nazanin" pitchFamily="2" charset="-78"/>
                  </a:rPr>
                  <a:t>هواي فشرده</a:t>
                </a:r>
              </a:p>
              <a:p>
                <a:pPr algn="ctr" rtl="1"/>
                <a:r>
                  <a:rPr lang="fa-IR" sz="1500" b="1">
                    <a:cs typeface="Nazanin" pitchFamily="2" charset="-78"/>
                  </a:rPr>
                  <a:t>(</a:t>
                </a:r>
                <a:r>
                  <a:rPr lang="en-US" sz="1500" b="1">
                    <a:cs typeface="Nazanin" pitchFamily="2" charset="-78"/>
                  </a:rPr>
                  <a:t>Air</a:t>
                </a:r>
                <a:r>
                  <a:rPr lang="fa-IR" sz="1500" b="1">
                    <a:cs typeface="Nazanin" pitchFamily="2" charset="-78"/>
                  </a:rPr>
                  <a:t>)</a:t>
                </a:r>
                <a:endParaRPr lang="en-US" sz="1500" b="1">
                  <a:cs typeface="Nazanin" pitchFamily="2" charset="-78"/>
                </a:endParaRPr>
              </a:p>
            </p:txBody>
          </p:sp>
          <p:sp>
            <p:nvSpPr>
              <p:cNvPr id="39947" name="Rectangle 9"/>
              <p:cNvSpPr>
                <a:spLocks noChangeArrowheads="1"/>
              </p:cNvSpPr>
              <p:nvPr/>
            </p:nvSpPr>
            <p:spPr bwMode="auto">
              <a:xfrm>
                <a:off x="7848600" y="4648200"/>
                <a:ext cx="533400" cy="390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r" rtl="1"/>
                <a:r>
                  <a:rPr lang="fa-IR" sz="1500" b="1">
                    <a:cs typeface="Nazanin" pitchFamily="2" charset="-78"/>
                  </a:rPr>
                  <a:t>خلاء</a:t>
                </a:r>
                <a:endParaRPr lang="en-US" sz="1500" b="1">
                  <a:cs typeface="Nazanin" pitchFamily="2" charset="-78"/>
                </a:endParaRPr>
              </a:p>
            </p:txBody>
          </p:sp>
          <p:sp>
            <p:nvSpPr>
              <p:cNvPr id="39948" name="Right Brace 18"/>
              <p:cNvSpPr>
                <a:spLocks/>
              </p:cNvSpPr>
              <p:nvPr/>
            </p:nvSpPr>
            <p:spPr bwMode="auto">
              <a:xfrm>
                <a:off x="8458200" y="1219200"/>
                <a:ext cx="457200" cy="4648200"/>
              </a:xfrm>
              <a:prstGeom prst="rightBrace">
                <a:avLst>
                  <a:gd name="adj1" fmla="val 8331"/>
                  <a:gd name="adj2" fmla="val 50000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a-IR" b="1"/>
              </a:p>
            </p:txBody>
          </p:sp>
        </p:grpSp>
        <p:sp>
          <p:nvSpPr>
            <p:cNvPr id="39945" name="Rectangle 9"/>
            <p:cNvSpPr>
              <a:spLocks noChangeArrowheads="1"/>
            </p:cNvSpPr>
            <p:nvPr/>
          </p:nvSpPr>
          <p:spPr bwMode="auto">
            <a:xfrm>
              <a:off x="8382000" y="3124200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/>
              <a:r>
                <a:rPr lang="fa-IR" sz="1500" b="1">
                  <a:cs typeface="Nazanin" pitchFamily="2" charset="-78"/>
                </a:rPr>
                <a:t>گازهاي طبي</a:t>
              </a:r>
              <a:endParaRPr lang="en-US" sz="1500" b="1">
                <a:cs typeface="Nazanin" pitchFamily="2" charset="-78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338" y="914400"/>
            <a:ext cx="5630862" cy="38862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lang="fa-I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با تشكر از توجه شما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lang="fa-I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                         و</a:t>
            </a:r>
          </a:p>
          <a:p>
            <a:pPr algn="l" eaLnBrk="1" hangingPunct="1">
              <a:lnSpc>
                <a:spcPct val="200000"/>
              </a:lnSpc>
              <a:spcBef>
                <a:spcPct val="0"/>
              </a:spcBef>
              <a:defRPr/>
            </a:pPr>
            <a:r>
              <a:rPr lang="fa-I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به اميد همكاري روزافزون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azanin" pitchFamily="2" charset="-78"/>
            </a:endParaRPr>
          </a:p>
        </p:txBody>
      </p:sp>
      <p:sp useBgFill="1">
        <p:nvSpPr>
          <p:cNvPr id="5" name="Rectangle 4"/>
          <p:cNvSpPr/>
          <p:nvPr/>
        </p:nvSpPr>
        <p:spPr bwMode="auto">
          <a:xfrm>
            <a:off x="0" y="5786438"/>
            <a:ext cx="9144000" cy="107156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 b="1" dirty="0">
              <a:noFill/>
            </a:endParaRPr>
          </a:p>
        </p:txBody>
      </p:sp>
      <p:grpSp>
        <p:nvGrpSpPr>
          <p:cNvPr id="43012" name="Group 14"/>
          <p:cNvGrpSpPr>
            <a:grpSpLocks/>
          </p:cNvGrpSpPr>
          <p:nvPr/>
        </p:nvGrpSpPr>
        <p:grpSpPr bwMode="auto">
          <a:xfrm>
            <a:off x="263525" y="457200"/>
            <a:ext cx="1717675" cy="1393825"/>
            <a:chOff x="7617099" y="5705473"/>
            <a:chExt cx="1718608" cy="1393305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7617099" y="6641749"/>
              <a:ext cx="1718608" cy="457029"/>
            </a:xfrm>
            <a:prstGeom prst="rect">
              <a:avLst/>
            </a:prstGeom>
            <a:solidFill>
              <a:schemeClr val="accent3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rtl="1">
                <a:lnSpc>
                  <a:spcPct val="70000"/>
                </a:lnSpc>
                <a:defRPr/>
              </a:pPr>
              <a:r>
                <a:rPr lang="fa-IR" sz="1300" b="1" dirty="0">
                  <a:solidFill>
                    <a:srgbClr val="000070"/>
                  </a:solidFill>
                  <a:latin typeface="Arial" pitchFamily="34" charset="0"/>
                  <a:cs typeface="Nazanin" pitchFamily="2" charset="-78"/>
                </a:rPr>
                <a:t>مديريت فني </a:t>
              </a:r>
              <a:endParaRPr lang="en-US" sz="1300" b="1" dirty="0">
                <a:solidFill>
                  <a:srgbClr val="000070"/>
                </a:solidFill>
                <a:latin typeface="Arial" pitchFamily="34" charset="0"/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  <a:defRPr/>
              </a:pPr>
              <a:r>
                <a:rPr lang="fa-IR" sz="1300" b="1" dirty="0">
                  <a:solidFill>
                    <a:srgbClr val="000070"/>
                  </a:solidFill>
                  <a:latin typeface="Arial" pitchFamily="34" charset="0"/>
                  <a:cs typeface="Nazanin" pitchFamily="2" charset="-78"/>
                </a:rPr>
                <a:t>و </a:t>
              </a:r>
              <a:endParaRPr lang="en-US" sz="1300" b="1" dirty="0">
                <a:solidFill>
                  <a:srgbClr val="000070"/>
                </a:solidFill>
                <a:latin typeface="Arial" pitchFamily="34" charset="0"/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  <a:defRPr/>
              </a:pPr>
              <a:r>
                <a:rPr lang="fa-IR" sz="1300" b="1" dirty="0">
                  <a:solidFill>
                    <a:srgbClr val="000070"/>
                  </a:solidFill>
                  <a:latin typeface="Arial" pitchFamily="34" charset="0"/>
                  <a:cs typeface="Nazanin" pitchFamily="2" charset="-78"/>
                </a:rPr>
                <a:t>نظارت بر طرح هاي عمراني</a:t>
              </a:r>
              <a:endParaRPr lang="en-US" sz="1300" b="1" dirty="0">
                <a:solidFill>
                  <a:srgbClr val="000070"/>
                </a:solidFill>
                <a:latin typeface="Arial" pitchFamily="34" charset="0"/>
                <a:cs typeface="Nazanin" pitchFamily="2" charset="-78"/>
              </a:endParaRPr>
            </a:p>
          </p:txBody>
        </p:sp>
        <p:pic>
          <p:nvPicPr>
            <p:cNvPr id="43014" name="Picture 10" descr="C:\Documents and Settings\user\Desktop\I_flash_فايل اتوکد_logo Model (1)sm44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4"/>
            <a:stretch>
              <a:fillRect/>
            </a:stretch>
          </p:blipFill>
          <p:spPr bwMode="auto">
            <a:xfrm>
              <a:off x="7950182" y="5705473"/>
              <a:ext cx="1029717" cy="936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8513"/>
          </a:xfrm>
        </p:spPr>
        <p:txBody>
          <a:bodyPr/>
          <a:lstStyle/>
          <a:p>
            <a:pPr marL="484188" algn="r" eaLnBrk="1" hangingPunct="1">
              <a:defRPr/>
            </a:pPr>
            <a:r>
              <a:rPr lang="fa-I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سيستم تهويه مطبوع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990600"/>
            <a:ext cx="86868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HVAC</a:t>
            </a:r>
            <a:r>
              <a:rPr lang="en-US" sz="2000" b="1" dirty="0">
                <a:cs typeface="Nazanin" pitchFamily="2" charset="-78"/>
              </a:rPr>
              <a:t>   (Heating  Ventilation Air Conditioning)</a:t>
            </a: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fa-IR" sz="2000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تهويه مطبوع :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cs typeface="Nazanin" pitchFamily="2" charset="-78"/>
              </a:rPr>
              <a:t> </a:t>
            </a:r>
            <a:r>
              <a:rPr lang="fa-IR" b="1" dirty="0">
                <a:cs typeface="Nazanin" pitchFamily="2" charset="-78"/>
              </a:rPr>
              <a:t>سيستمي كه چهار عامل دما ، رطوبت ، سرعت و تميزي هوا را در يك زمان كنترل نمايد.</a:t>
            </a:r>
            <a:endParaRPr lang="en-US" b="1" dirty="0">
              <a:cs typeface="Nazanin" pitchFamily="2" charset="-78"/>
            </a:endParaRPr>
          </a:p>
          <a:p>
            <a:pPr algn="r" rtl="1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fa-IR" sz="2000" b="1" dirty="0">
                <a:cs typeface="Nazanin" pitchFamily="2" charset="-78"/>
              </a:rPr>
              <a:t>سيستم هاي تهويه مطبوع در بيمارستان</a:t>
            </a:r>
            <a:r>
              <a:rPr lang="en-US" sz="2000" b="1" dirty="0">
                <a:cs typeface="Nazanin" pitchFamily="2" charset="-78"/>
              </a:rPr>
              <a:t> </a:t>
            </a:r>
            <a:r>
              <a:rPr lang="fa-IR" sz="2000" b="1" dirty="0">
                <a:cs typeface="Nazanin" pitchFamily="2" charset="-78"/>
              </a:rPr>
              <a:t>ها بر اساس پارامترهاي زير طراحي مي گردند : </a:t>
            </a:r>
          </a:p>
          <a:p>
            <a:pPr marL="236538" indent="393700" algn="r" rtl="1">
              <a:lnSpc>
                <a:spcPct val="200000"/>
              </a:lnSpc>
              <a:buFont typeface="Wingdings" pitchFamily="2" charset="2"/>
              <a:buChar char="ü"/>
              <a:defRPr/>
            </a:pPr>
            <a:r>
              <a:rPr lang="fa-IR" sz="2000" b="1" dirty="0">
                <a:cs typeface="Nazanin" pitchFamily="2" charset="-78"/>
              </a:rPr>
              <a:t>تنظيم درجه حرارت</a:t>
            </a:r>
          </a:p>
          <a:p>
            <a:pPr marL="236538" indent="393700" algn="r" rtl="1">
              <a:lnSpc>
                <a:spcPct val="200000"/>
              </a:lnSpc>
              <a:buFont typeface="Wingdings" pitchFamily="2" charset="2"/>
              <a:buChar char="ü"/>
              <a:defRPr/>
            </a:pPr>
            <a:r>
              <a:rPr lang="fa-IR" sz="2000" b="1" dirty="0">
                <a:cs typeface="Nazanin" pitchFamily="2" charset="-78"/>
              </a:rPr>
              <a:t>تنظيم رطوبت</a:t>
            </a:r>
          </a:p>
          <a:p>
            <a:pPr marL="236538" indent="393700" algn="r" rtl="1">
              <a:lnSpc>
                <a:spcPct val="200000"/>
              </a:lnSpc>
              <a:buFont typeface="Wingdings" pitchFamily="2" charset="2"/>
              <a:buChar char="ü"/>
              <a:defRPr/>
            </a:pPr>
            <a:r>
              <a:rPr lang="fa-IR" sz="2000" b="1" dirty="0">
                <a:cs typeface="Nazanin" pitchFamily="2" charset="-78"/>
              </a:rPr>
              <a:t>تنظيم فشار(جدا سازی فضاها از یکدیگر)</a:t>
            </a:r>
          </a:p>
          <a:p>
            <a:pPr marL="236538" indent="393700" algn="r" rtl="1">
              <a:lnSpc>
                <a:spcPct val="200000"/>
              </a:lnSpc>
              <a:buFont typeface="Wingdings" pitchFamily="2" charset="2"/>
              <a:buChar char="ü"/>
              <a:defRPr/>
            </a:pPr>
            <a:r>
              <a:rPr lang="fa-IR" sz="2000" b="1" dirty="0">
                <a:cs typeface="Nazanin" pitchFamily="2" charset="-78"/>
              </a:rPr>
              <a:t>فيلتراسيون هوا (تصفیه هوا)</a:t>
            </a:r>
          </a:p>
          <a:p>
            <a:pPr marL="236538" indent="393700" algn="r" rtl="1">
              <a:lnSpc>
                <a:spcPct val="200000"/>
              </a:lnSpc>
              <a:buFont typeface="Wingdings" pitchFamily="2" charset="2"/>
              <a:buChar char="ü"/>
              <a:defRPr/>
            </a:pPr>
            <a:r>
              <a:rPr lang="fa-IR" sz="2000" b="1" dirty="0">
                <a:cs typeface="Nazanin" pitchFamily="2" charset="-78"/>
              </a:rPr>
              <a:t>چرخش هوا در داخل اتاق و يا تخليه هوا به خارج </a:t>
            </a:r>
          </a:p>
        </p:txBody>
      </p:sp>
      <p:grpSp>
        <p:nvGrpSpPr>
          <p:cNvPr id="7172" name="Group 8"/>
          <p:cNvGrpSpPr>
            <a:grpSpLocks/>
          </p:cNvGrpSpPr>
          <p:nvPr/>
        </p:nvGrpSpPr>
        <p:grpSpPr bwMode="auto">
          <a:xfrm>
            <a:off x="7845425" y="304800"/>
            <a:ext cx="1527175" cy="949325"/>
            <a:chOff x="7529292" y="5705474"/>
            <a:chExt cx="1527624" cy="949330"/>
          </a:xfrm>
        </p:grpSpPr>
        <p:sp>
          <p:nvSpPr>
            <p:cNvPr id="7174" name="Rectangle 3"/>
            <p:cNvSpPr>
              <a:spLocks noChangeArrowheads="1"/>
            </p:cNvSpPr>
            <p:nvPr/>
          </p:nvSpPr>
          <p:spPr bwMode="auto">
            <a:xfrm>
              <a:off x="7529292" y="6197604"/>
              <a:ext cx="152762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مديريت فني 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و 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نظارت بر طرح هاي عمراني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</p:txBody>
        </p:sp>
        <p:pic>
          <p:nvPicPr>
            <p:cNvPr id="7175" name="Picture 7" descr="C:\Documents and Settings\user\Desktop\I_flash_فايل اتوکد_logo Model (1)sm4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4"/>
            <a:stretch>
              <a:fillRect/>
            </a:stretch>
          </p:blipFill>
          <p:spPr bwMode="auto">
            <a:xfrm>
              <a:off x="8008260" y="5705474"/>
              <a:ext cx="538845" cy="48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2" name="Rectangle 11"/>
          <p:cNvSpPr/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 dirty="0">
              <a:noFill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0"/>
            <a:r>
              <a:rPr lang="fa-IR" sz="4000" smtClean="0">
                <a:solidFill>
                  <a:schemeClr val="tx2"/>
                </a:solidFill>
                <a:cs typeface="Nazanin" pitchFamily="2" charset="-78"/>
              </a:rPr>
              <a:t>شرایط طرح داخل:</a:t>
            </a:r>
            <a:endParaRPr lang="en-US" sz="4000" smtClean="0">
              <a:solidFill>
                <a:schemeClr val="tx2"/>
              </a:solidFill>
              <a:cs typeface="Nazanin" pitchFamily="2" charset="-78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720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a-IR" sz="2000" smtClean="0">
                <a:solidFill>
                  <a:schemeClr val="tx1"/>
                </a:solidFill>
                <a:cs typeface="Nazanin" pitchFamily="2" charset="-78"/>
              </a:rPr>
              <a:t>1</a:t>
            </a:r>
            <a:r>
              <a:rPr lang="fa-IR" sz="2400" smtClean="0">
                <a:solidFill>
                  <a:schemeClr val="tx1"/>
                </a:solidFill>
                <a:cs typeface="Nazanin" pitchFamily="2" charset="-78"/>
              </a:rPr>
              <a:t>- دمای طرح داخل 68-75 درجه فارنهایت (</a:t>
            </a:r>
            <a:r>
              <a:rPr lang="en-US" sz="2400" smtClean="0">
                <a:solidFill>
                  <a:schemeClr val="tx1"/>
                </a:solidFill>
                <a:cs typeface="Nazanin" pitchFamily="2" charset="-78"/>
              </a:rPr>
              <a:t>C </a:t>
            </a:r>
            <a:r>
              <a:rPr lang="fa-IR" sz="2400" smtClean="0">
                <a:solidFill>
                  <a:schemeClr val="tx1"/>
                </a:solidFill>
                <a:cs typeface="Nazanin" pitchFamily="2" charset="-78"/>
              </a:rPr>
              <a:t>20</a:t>
            </a:r>
            <a:r>
              <a:rPr lang="en-US" sz="2400" smtClean="0">
                <a:solidFill>
                  <a:schemeClr val="tx1"/>
                </a:solidFill>
                <a:cs typeface="Nazanin" pitchFamily="2" charset="-78"/>
              </a:rPr>
              <a:t> </a:t>
            </a:r>
            <a:r>
              <a:rPr lang="fa-IR" sz="2400" smtClean="0">
                <a:solidFill>
                  <a:schemeClr val="tx1"/>
                </a:solidFill>
                <a:cs typeface="Nazanin" pitchFamily="2" charset="-78"/>
              </a:rPr>
              <a:t>-24 )</a:t>
            </a:r>
          </a:p>
          <a:p>
            <a:pPr>
              <a:buFont typeface="Wingdings" pitchFamily="2" charset="2"/>
              <a:buNone/>
            </a:pPr>
            <a:r>
              <a:rPr lang="fa-IR" sz="2400" smtClean="0">
                <a:solidFill>
                  <a:schemeClr val="tx1"/>
                </a:solidFill>
                <a:cs typeface="Nazanin" pitchFamily="2" charset="-78"/>
              </a:rPr>
              <a:t>2-رطوبت نسبی 30-60 درصد</a:t>
            </a:r>
          </a:p>
          <a:p>
            <a:pPr>
              <a:buFont typeface="Wingdings" pitchFamily="2" charset="2"/>
              <a:buNone/>
            </a:pPr>
            <a:r>
              <a:rPr lang="fa-IR" sz="2400" smtClean="0">
                <a:solidFill>
                  <a:schemeClr val="tx1"/>
                </a:solidFill>
                <a:cs typeface="Nazanin" pitchFamily="2" charset="-78"/>
              </a:rPr>
              <a:t>3-دمای</a:t>
            </a:r>
            <a:r>
              <a:rPr lang="en-US" sz="2400" smtClean="0">
                <a:solidFill>
                  <a:schemeClr val="tx1"/>
                </a:solidFill>
                <a:cs typeface="Nazanin" pitchFamily="2" charset="-78"/>
              </a:rPr>
              <a:t>F</a:t>
            </a:r>
            <a:r>
              <a:rPr lang="fa-IR" sz="2400" smtClean="0">
                <a:solidFill>
                  <a:schemeClr val="tx1"/>
                </a:solidFill>
                <a:cs typeface="Nazanin" pitchFamily="2" charset="-78"/>
              </a:rPr>
              <a:t>90</a:t>
            </a:r>
            <a:r>
              <a:rPr lang="en-US" sz="2400" smtClean="0">
                <a:solidFill>
                  <a:schemeClr val="tx1"/>
                </a:solidFill>
                <a:cs typeface="Nazanin" pitchFamily="2" charset="-78"/>
              </a:rPr>
              <a:t> </a:t>
            </a:r>
            <a:r>
              <a:rPr lang="fa-IR" sz="2400" smtClean="0">
                <a:solidFill>
                  <a:schemeClr val="tx1"/>
                </a:solidFill>
                <a:cs typeface="Nazanin" pitchFamily="2" charset="-78"/>
              </a:rPr>
              <a:t>یا</a:t>
            </a:r>
            <a:r>
              <a:rPr lang="en-US" sz="2400" smtClean="0">
                <a:solidFill>
                  <a:schemeClr val="tx1"/>
                </a:solidFill>
                <a:cs typeface="Nazanin" pitchFamily="2" charset="-78"/>
              </a:rPr>
              <a:t>C </a:t>
            </a:r>
            <a:r>
              <a:rPr lang="fa-IR" sz="2400" smtClean="0">
                <a:solidFill>
                  <a:schemeClr val="tx1"/>
                </a:solidFill>
                <a:cs typeface="Nazanin" pitchFamily="2" charset="-78"/>
              </a:rPr>
              <a:t> 32</a:t>
            </a:r>
            <a:r>
              <a:rPr lang="en-US" sz="2400" smtClean="0">
                <a:solidFill>
                  <a:schemeClr val="tx1"/>
                </a:solidFill>
                <a:cs typeface="Nazanin" pitchFamily="2" charset="-78"/>
              </a:rPr>
              <a:t> </a:t>
            </a:r>
            <a:r>
              <a:rPr lang="fa-IR" sz="2400" smtClean="0">
                <a:solidFill>
                  <a:schemeClr val="tx1"/>
                </a:solidFill>
                <a:cs typeface="Nazanin" pitchFamily="2" charset="-78"/>
              </a:rPr>
              <a:t>ورطوبت نسبی 35% در انواع خاصی از ورم مفاصل مفید میباشد.</a:t>
            </a:r>
          </a:p>
          <a:p>
            <a:pPr>
              <a:buFont typeface="Wingdings" pitchFamily="2" charset="2"/>
              <a:buNone/>
            </a:pPr>
            <a:r>
              <a:rPr lang="fa-IR" sz="2400" smtClean="0">
                <a:solidFill>
                  <a:schemeClr val="tx1"/>
                </a:solidFill>
                <a:cs typeface="Nazanin" pitchFamily="2" charset="-78"/>
              </a:rPr>
              <a:t>4-دمای</a:t>
            </a:r>
            <a:r>
              <a:rPr lang="en-US" sz="2400" smtClean="0">
                <a:solidFill>
                  <a:schemeClr val="tx1"/>
                </a:solidFill>
                <a:cs typeface="Nazanin" pitchFamily="2" charset="-78"/>
              </a:rPr>
              <a:t>F</a:t>
            </a:r>
            <a:r>
              <a:rPr lang="fa-IR" sz="2400" smtClean="0">
                <a:solidFill>
                  <a:schemeClr val="tx1"/>
                </a:solidFill>
                <a:cs typeface="Nazanin" pitchFamily="2" charset="-78"/>
              </a:rPr>
              <a:t>80یا</a:t>
            </a:r>
            <a:r>
              <a:rPr lang="en-US" sz="2400" smtClean="0">
                <a:solidFill>
                  <a:schemeClr val="tx1"/>
                </a:solidFill>
                <a:cs typeface="Nazanin" pitchFamily="2" charset="-78"/>
              </a:rPr>
              <a:t>C </a:t>
            </a:r>
            <a:r>
              <a:rPr lang="fa-IR" sz="2400" smtClean="0">
                <a:solidFill>
                  <a:schemeClr val="tx1"/>
                </a:solidFill>
                <a:cs typeface="Nazanin" pitchFamily="2" charset="-78"/>
              </a:rPr>
              <a:t> 27</a:t>
            </a:r>
            <a:r>
              <a:rPr lang="en-US" sz="2400" smtClean="0">
                <a:solidFill>
                  <a:schemeClr val="tx1"/>
                </a:solidFill>
                <a:cs typeface="Nazanin" pitchFamily="2" charset="-78"/>
              </a:rPr>
              <a:t> </a:t>
            </a:r>
            <a:r>
              <a:rPr lang="fa-IR" sz="2400" smtClean="0">
                <a:solidFill>
                  <a:schemeClr val="tx1"/>
                </a:solidFill>
                <a:cs typeface="Nazanin" pitchFamily="2" charset="-78"/>
              </a:rPr>
              <a:t>گاهی برای جراحی اطفال استفاده میشود.</a:t>
            </a:r>
          </a:p>
          <a:p>
            <a:pPr>
              <a:buFont typeface="Wingdings" pitchFamily="2" charset="2"/>
              <a:buNone/>
            </a:pPr>
            <a:r>
              <a:rPr lang="fa-IR" sz="2400" smtClean="0">
                <a:solidFill>
                  <a:schemeClr val="tx1"/>
                </a:solidFill>
                <a:cs typeface="Nazanin" pitchFamily="2" charset="-78"/>
              </a:rPr>
              <a:t>5-دمای بالا در اطاق عمل ورطوبت نسبی بیشتر از 60% میتواند منجر تعرق بیمار شده ونیزخطر ابتلا به بیماری را افزایش دهد. </a:t>
            </a:r>
            <a:endParaRPr lang="en-US" sz="2400" smtClean="0">
              <a:solidFill>
                <a:schemeClr val="tx1"/>
              </a:solidFill>
              <a:cs typeface="Nazanin" pitchFamily="2" charset="-78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8513"/>
          </a:xfrm>
        </p:spPr>
        <p:txBody>
          <a:bodyPr/>
          <a:lstStyle/>
          <a:p>
            <a:pPr marL="484188" algn="r" eaLnBrk="1" hangingPunct="1">
              <a:defRPr/>
            </a:pPr>
            <a:r>
              <a:rPr lang="fa-I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سيستم تهويه مطبوع (در اطاق عمل)</a:t>
            </a:r>
          </a:p>
        </p:txBody>
      </p:sp>
      <p:grpSp>
        <p:nvGrpSpPr>
          <p:cNvPr id="9219" name="Group 8"/>
          <p:cNvGrpSpPr>
            <a:grpSpLocks/>
          </p:cNvGrpSpPr>
          <p:nvPr/>
        </p:nvGrpSpPr>
        <p:grpSpPr bwMode="auto">
          <a:xfrm>
            <a:off x="7845425" y="304800"/>
            <a:ext cx="1527175" cy="949325"/>
            <a:chOff x="7529292" y="5705474"/>
            <a:chExt cx="1527624" cy="949330"/>
          </a:xfrm>
        </p:grpSpPr>
        <p:sp>
          <p:nvSpPr>
            <p:cNvPr id="9268" name="Rectangle 3"/>
            <p:cNvSpPr>
              <a:spLocks noChangeArrowheads="1"/>
            </p:cNvSpPr>
            <p:nvPr/>
          </p:nvSpPr>
          <p:spPr bwMode="auto">
            <a:xfrm>
              <a:off x="7529292" y="6197604"/>
              <a:ext cx="152762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مديريت فني 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و 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 b="1">
                  <a:solidFill>
                    <a:srgbClr val="000070"/>
                  </a:solidFill>
                  <a:cs typeface="Nazanin" pitchFamily="2" charset="-78"/>
                </a:rPr>
                <a:t>نظارت بر طرح هاي عمراني</a:t>
              </a:r>
              <a:endParaRPr lang="en-US" sz="800" b="1">
                <a:solidFill>
                  <a:srgbClr val="000070"/>
                </a:solidFill>
                <a:cs typeface="Nazanin" pitchFamily="2" charset="-78"/>
              </a:endParaRPr>
            </a:p>
          </p:txBody>
        </p:sp>
        <p:pic>
          <p:nvPicPr>
            <p:cNvPr id="9269" name="Picture 7" descr="C:\Documents and Settings\user\Desktop\I_flash_فايل اتوکد_logo Model (1)sm4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4"/>
            <a:stretch>
              <a:fillRect/>
            </a:stretch>
          </p:blipFill>
          <p:spPr bwMode="auto">
            <a:xfrm>
              <a:off x="8008260" y="5705474"/>
              <a:ext cx="538845" cy="48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2" name="Rectangle 11"/>
          <p:cNvSpPr/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 b="1" dirty="0">
              <a:noFill/>
            </a:endParaRPr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8534399" cy="40385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1025"/>
                <a:gridCol w="1126374"/>
                <a:gridCol w="1066800"/>
                <a:gridCol w="914400"/>
                <a:gridCol w="1066800"/>
                <a:gridCol w="914400"/>
                <a:gridCol w="1295400"/>
                <a:gridCol w="1219200"/>
              </a:tblGrid>
              <a:tr h="903947"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>
                          <a:cs typeface="Nazanin" pitchFamily="2" charset="-78"/>
                        </a:rPr>
                        <a:t>فشار</a:t>
                      </a:r>
                      <a:r>
                        <a:rPr lang="fa-IR" sz="1400" b="1" baseline="0" dirty="0" smtClean="0">
                          <a:cs typeface="Nazanin" pitchFamily="2" charset="-78"/>
                        </a:rPr>
                        <a:t> </a:t>
                      </a:r>
                    </a:p>
                    <a:p>
                      <a:pPr algn="ctr"/>
                      <a:r>
                        <a:rPr lang="fa-IR" sz="1400" b="1" baseline="0" dirty="0" smtClean="0">
                          <a:cs typeface="Nazanin" pitchFamily="2" charset="-78"/>
                        </a:rPr>
                        <a:t>نسبت به فضای مجاور</a:t>
                      </a:r>
                      <a:endParaRPr lang="en-US" sz="1400" b="1" dirty="0">
                        <a:solidFill>
                          <a:srgbClr val="FFFF00"/>
                        </a:solidFill>
                        <a:cs typeface="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>
                          <a:cs typeface="Nazanin" pitchFamily="2" charset="-78"/>
                        </a:rPr>
                        <a:t>مینیمم تعویض هوای تازه</a:t>
                      </a:r>
                      <a:r>
                        <a:rPr lang="fa-IR" sz="1400" b="1" baseline="0" dirty="0" smtClean="0">
                          <a:cs typeface="Nazanin" pitchFamily="2" charset="-78"/>
                        </a:rPr>
                        <a:t> در ساعت</a:t>
                      </a:r>
                      <a:endParaRPr lang="en-US" sz="1400" b="1" dirty="0">
                        <a:solidFill>
                          <a:srgbClr val="FFFF00"/>
                        </a:solidFill>
                        <a:cs typeface="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>
                          <a:cs typeface="Nazanin" pitchFamily="2" charset="-78"/>
                        </a:rPr>
                        <a:t>مینیمم</a:t>
                      </a:r>
                      <a:r>
                        <a:rPr lang="fa-IR" sz="1400" b="1" baseline="0" dirty="0" smtClean="0">
                          <a:cs typeface="Nazanin" pitchFamily="2" charset="-78"/>
                        </a:rPr>
                        <a:t> جابجائی هوا در ساعت</a:t>
                      </a:r>
                      <a:endParaRPr lang="en-US" sz="1400" b="1" dirty="0">
                        <a:solidFill>
                          <a:srgbClr val="FFFF00"/>
                        </a:solidFill>
                        <a:cs typeface="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>
                          <a:cs typeface="Nazanin" pitchFamily="2" charset="-78"/>
                        </a:rPr>
                        <a:t>هدايت </a:t>
                      </a:r>
                    </a:p>
                    <a:p>
                      <a:pPr algn="ctr"/>
                      <a:r>
                        <a:rPr lang="fa-IR" sz="1400" b="1" dirty="0" smtClean="0">
                          <a:cs typeface="Nazanin" pitchFamily="2" charset="-78"/>
                        </a:rPr>
                        <a:t>تمامی هوا </a:t>
                      </a:r>
                    </a:p>
                    <a:p>
                      <a:pPr algn="ctr"/>
                      <a:r>
                        <a:rPr lang="fa-IR" sz="1400" b="1" dirty="0" smtClean="0">
                          <a:cs typeface="Nazanin" pitchFamily="2" charset="-78"/>
                        </a:rPr>
                        <a:t>به خارج</a:t>
                      </a:r>
                      <a:endParaRPr lang="en-US" sz="1400" b="1" dirty="0">
                        <a:solidFill>
                          <a:srgbClr val="FFFF00"/>
                        </a:solidFill>
                        <a:cs typeface="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>
                          <a:cs typeface="Nazanin" pitchFamily="2" charset="-78"/>
                        </a:rPr>
                        <a:t>جابه جايي</a:t>
                      </a:r>
                      <a:r>
                        <a:rPr lang="fa-IR" sz="1400" b="1" baseline="0" dirty="0" smtClean="0">
                          <a:cs typeface="Nazanin" pitchFamily="2" charset="-78"/>
                        </a:rPr>
                        <a:t> </a:t>
                      </a:r>
                      <a:r>
                        <a:rPr lang="fa-IR" sz="1400" b="1" dirty="0" smtClean="0">
                          <a:cs typeface="Nazanin" pitchFamily="2" charset="-78"/>
                        </a:rPr>
                        <a:t>هوا</a:t>
                      </a:r>
                    </a:p>
                    <a:p>
                      <a:pPr algn="ctr"/>
                      <a:r>
                        <a:rPr lang="fa-IR" sz="1400" b="1" dirty="0" smtClean="0">
                          <a:cs typeface="Nazanin" pitchFamily="2" charset="-78"/>
                        </a:rPr>
                        <a:t>در </a:t>
                      </a:r>
                    </a:p>
                    <a:p>
                      <a:pPr algn="ctr"/>
                      <a:r>
                        <a:rPr lang="fa-IR" sz="1400" b="1" dirty="0" smtClean="0">
                          <a:cs typeface="Nazanin" pitchFamily="2" charset="-78"/>
                        </a:rPr>
                        <a:t>داخل اطاق</a:t>
                      </a:r>
                      <a:endParaRPr lang="en-US" sz="1400" b="1" dirty="0">
                        <a:solidFill>
                          <a:srgbClr val="FFFF00"/>
                        </a:solidFill>
                        <a:cs typeface="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dirty="0" smtClean="0">
                          <a:cs typeface="Nazanin" pitchFamily="2" charset="-78"/>
                        </a:rPr>
                        <a:t>درصد </a:t>
                      </a:r>
                    </a:p>
                    <a:p>
                      <a:pPr algn="ctr"/>
                      <a:r>
                        <a:rPr lang="fa-IR" sz="1400" b="1" dirty="0" smtClean="0">
                          <a:cs typeface="Nazanin" pitchFamily="2" charset="-78"/>
                        </a:rPr>
                        <a:t>رطوبت</a:t>
                      </a:r>
                    </a:p>
                    <a:p>
                      <a:pPr algn="ctr"/>
                      <a:r>
                        <a:rPr lang="fa-IR" sz="1400" b="1" baseline="0" dirty="0" smtClean="0">
                          <a:cs typeface="Nazanin" pitchFamily="2" charset="-78"/>
                        </a:rPr>
                        <a:t> </a:t>
                      </a:r>
                      <a:r>
                        <a:rPr lang="fa-IR" sz="1400" b="1" dirty="0" smtClean="0">
                          <a:cs typeface="Nazanin" pitchFamily="2" charset="-78"/>
                        </a:rPr>
                        <a:t>نسبی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400" b="1" dirty="0" smtClean="0"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fa-IR" sz="1400" b="1" dirty="0" smtClean="0">
                          <a:cs typeface="Nazanin" pitchFamily="2" charset="-78"/>
                        </a:rPr>
                        <a:t>درجه</a:t>
                      </a:r>
                      <a:r>
                        <a:rPr lang="fa-IR" sz="1400" b="1" baseline="0" dirty="0" smtClean="0">
                          <a:cs typeface="Nazanin" pitchFamily="2" charset="-78"/>
                        </a:rPr>
                        <a:t> حرارت </a:t>
                      </a:r>
                      <a:endParaRPr lang="en-US" sz="1400" b="1" dirty="0">
                        <a:solidFill>
                          <a:srgbClr val="FFFF00"/>
                        </a:solidFill>
                        <a:cs typeface="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a-IR" sz="1500" b="1" dirty="0" smtClean="0"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fa-IR" sz="1500" b="1" dirty="0" smtClean="0">
                          <a:cs typeface="Nazanin" pitchFamily="2" charset="-78"/>
                        </a:rPr>
                        <a:t>نوع فضا</a:t>
                      </a:r>
                      <a:endParaRPr lang="en-US" sz="1500" b="1" dirty="0">
                        <a:cs typeface="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24501">
                <a:tc>
                  <a:txBody>
                    <a:bodyPr/>
                    <a:lstStyle/>
                    <a:p>
                      <a:pPr algn="ctr"/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fa-IR" sz="2000" b="1" dirty="0" smtClean="0">
                          <a:cs typeface="Nazanin" pitchFamily="2" charset="-78"/>
                        </a:rPr>
                        <a:t>مثبت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fa-IR" sz="2000" b="1" dirty="0" smtClean="0">
                          <a:cs typeface="Nazanin" pitchFamily="2" charset="-78"/>
                        </a:rPr>
                        <a:t>15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fa-IR" sz="2000" b="1" dirty="0" smtClean="0">
                          <a:cs typeface="Nazanin" pitchFamily="2" charset="-78"/>
                        </a:rPr>
                        <a:t>15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fa-IR" sz="2000" b="1" dirty="0" smtClean="0">
                          <a:cs typeface="Nazanin" pitchFamily="2" charset="-78"/>
                        </a:rPr>
                        <a:t>بله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fa-IR" sz="2000" b="1" dirty="0" smtClean="0">
                          <a:cs typeface="Nazanin" pitchFamily="2" charset="-78"/>
                        </a:rPr>
                        <a:t>خیر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fa-IR" sz="2000" b="1" dirty="0" smtClean="0">
                          <a:cs typeface="Nazanin" pitchFamily="2" charset="-78"/>
                        </a:rPr>
                        <a:t>55-45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fa-IR" sz="2000" b="1" dirty="0" smtClean="0">
                          <a:cs typeface="Nazanin" pitchFamily="2" charset="-78"/>
                        </a:rPr>
                        <a:t>26/5-16/5</a:t>
                      </a:r>
                    </a:p>
                    <a:p>
                      <a:pPr algn="ctr"/>
                      <a:endParaRPr lang="fa-IR" sz="2000" b="1" dirty="0" smtClean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1300" b="1" dirty="0" smtClean="0"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fa-IR" sz="1300" b="1" dirty="0" smtClean="0">
                          <a:cs typeface="Nazanin" pitchFamily="2" charset="-78"/>
                        </a:rPr>
                        <a:t>اطاق  عمل</a:t>
                      </a:r>
                      <a:r>
                        <a:rPr lang="fa-IR" sz="1300" b="1" baseline="0" dirty="0" smtClean="0">
                          <a:cs typeface="Nazanin" pitchFamily="2" charset="-78"/>
                        </a:rPr>
                        <a:t> </a:t>
                      </a:r>
                    </a:p>
                    <a:p>
                      <a:pPr algn="ctr"/>
                      <a:endParaRPr lang="fa-IR" sz="1300" b="1" baseline="0" dirty="0" smtClean="0">
                        <a:cs typeface="Nazanin" pitchFamily="2" charset="-78"/>
                      </a:endParaRPr>
                    </a:p>
                    <a:p>
                      <a:pPr algn="ctr">
                        <a:buFont typeface="Wingdings" pitchFamily="2" charset="2"/>
                        <a:buChar char="v"/>
                      </a:pPr>
                      <a:r>
                        <a:rPr lang="fa-IR" sz="1300" b="1" baseline="0" dirty="0" smtClean="0">
                          <a:cs typeface="Nazanin" pitchFamily="2" charset="-78"/>
                        </a:rPr>
                        <a:t>تمام هوای تازه</a:t>
                      </a:r>
                      <a:endParaRPr lang="en-US" sz="1300" b="1" dirty="0">
                        <a:cs typeface="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24501">
                <a:tc>
                  <a:txBody>
                    <a:bodyPr/>
                    <a:lstStyle/>
                    <a:p>
                      <a:pPr algn="ctr"/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fa-IR" sz="2000" b="1" dirty="0" smtClean="0">
                          <a:cs typeface="Nazanin" pitchFamily="2" charset="-78"/>
                        </a:rPr>
                        <a:t>مثبت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fa-IR" sz="2000" b="1" dirty="0" smtClean="0">
                          <a:cs typeface="Nazanin" pitchFamily="2" charset="-78"/>
                        </a:rPr>
                        <a:t>5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fa-IR" sz="2000" b="1" dirty="0" smtClean="0">
                          <a:cs typeface="Nazanin" pitchFamily="2" charset="-78"/>
                        </a:rPr>
                        <a:t>25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fa-IR" sz="2000" b="1" dirty="0" smtClean="0">
                          <a:cs typeface="Nazanin" pitchFamily="2" charset="-78"/>
                        </a:rPr>
                        <a:t>----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fa-IR" sz="2000" b="1" dirty="0" smtClean="0">
                          <a:cs typeface="Nazanin" pitchFamily="2" charset="-78"/>
                        </a:rPr>
                        <a:t>خیر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fa-IR" sz="2000" b="1" dirty="0" smtClean="0">
                          <a:cs typeface="Nazanin" pitchFamily="2" charset="-78"/>
                        </a:rPr>
                        <a:t>60-30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fa-IR" sz="2000" b="1" dirty="0" smtClean="0">
                          <a:cs typeface="Nazanin" pitchFamily="2" charset="-78"/>
                        </a:rPr>
                        <a:t>24-20</a:t>
                      </a:r>
                    </a:p>
                    <a:p>
                      <a:pPr algn="ctr"/>
                      <a:endParaRPr lang="fa-IR" sz="2000" b="1" dirty="0" smtClean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1300" b="1" dirty="0" smtClean="0"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fa-IR" sz="1300" b="1" dirty="0" smtClean="0">
                          <a:cs typeface="Nazanin" pitchFamily="2" charset="-78"/>
                        </a:rPr>
                        <a:t>اطاق عمل</a:t>
                      </a:r>
                    </a:p>
                    <a:p>
                      <a:pPr algn="ctr"/>
                      <a:endParaRPr lang="fa-IR" sz="1300" b="1" baseline="0" dirty="0" smtClean="0">
                        <a:cs typeface="Nazanin" pitchFamily="2" charset="-78"/>
                      </a:endParaRPr>
                    </a:p>
                    <a:p>
                      <a:pPr algn="ctr">
                        <a:buFont typeface="Wingdings" pitchFamily="2" charset="2"/>
                        <a:buChar char="v"/>
                      </a:pPr>
                      <a:r>
                        <a:rPr lang="fa-IR" sz="1300" b="1" baseline="0" dirty="0" smtClean="0">
                          <a:cs typeface="Nazanin" pitchFamily="2" charset="-78"/>
                        </a:rPr>
                        <a:t> با چرخش هوا</a:t>
                      </a:r>
                      <a:endParaRPr lang="en-US" sz="1300" b="1" dirty="0">
                        <a:cs typeface="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85650">
                <a:tc>
                  <a:txBody>
                    <a:bodyPr/>
                    <a:lstStyle/>
                    <a:p>
                      <a:pPr algn="ctr"/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fa-IR" sz="2000" b="1" dirty="0" smtClean="0">
                          <a:cs typeface="Nazanin" pitchFamily="2" charset="-78"/>
                        </a:rPr>
                        <a:t>مثبت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fa-IR" sz="2000" b="1" dirty="0" smtClean="0">
                          <a:cs typeface="Nazanin" pitchFamily="2" charset="-78"/>
                        </a:rPr>
                        <a:t>2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fa-IR" sz="2000" b="1" dirty="0" smtClean="0">
                          <a:cs typeface="Nazanin" pitchFamily="2" charset="-78"/>
                        </a:rPr>
                        <a:t>6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fa-IR" sz="2000" b="1" dirty="0" smtClean="0">
                          <a:cs typeface="Nazanin" pitchFamily="2" charset="-78"/>
                        </a:rPr>
                        <a:t>----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fa-IR" sz="2000" b="1" dirty="0" smtClean="0">
                          <a:cs typeface="Nazanin" pitchFamily="2" charset="-78"/>
                        </a:rPr>
                        <a:t>خیر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fa-IR" sz="2000" b="1" dirty="0" smtClean="0">
                          <a:cs typeface="Nazanin" pitchFamily="2" charset="-78"/>
                        </a:rPr>
                        <a:t>60-30</a:t>
                      </a:r>
                      <a:endParaRPr lang="en-US" sz="2000" b="1" dirty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2000" b="1" dirty="0" smtClean="0"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fa-IR" sz="2000" b="1" dirty="0" smtClean="0">
                          <a:cs typeface="Nazanin" pitchFamily="2" charset="-78"/>
                        </a:rPr>
                        <a:t>24-21</a:t>
                      </a:r>
                    </a:p>
                    <a:p>
                      <a:pPr algn="ctr"/>
                      <a:endParaRPr lang="fa-IR" sz="2000" b="1" dirty="0" smtClean="0">
                        <a:cs typeface="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a-IR" sz="1300" b="1" dirty="0" smtClean="0"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en-US" sz="1300" b="1" dirty="0" smtClean="0">
                          <a:cs typeface="Nazanin" pitchFamily="2" charset="-78"/>
                        </a:rPr>
                        <a:t>ICU</a:t>
                      </a:r>
                      <a:endParaRPr lang="fa-IR" sz="1300" b="1" dirty="0" smtClean="0"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en-US" sz="1300" b="1" dirty="0" smtClean="0">
                          <a:cs typeface="Nazanin" pitchFamily="2" charset="-78"/>
                        </a:rPr>
                        <a:t>&amp;</a:t>
                      </a:r>
                      <a:endParaRPr lang="fa-IR" sz="1300" b="1" dirty="0" smtClean="0">
                        <a:cs typeface="Nazanin" pitchFamily="2" charset="-78"/>
                      </a:endParaRPr>
                    </a:p>
                    <a:p>
                      <a:pPr algn="ctr"/>
                      <a:r>
                        <a:rPr lang="en-US" sz="1300" b="1" dirty="0" smtClean="0">
                          <a:cs typeface="Nazanin" pitchFamily="2" charset="-78"/>
                        </a:rPr>
                        <a:t>CCU</a:t>
                      </a:r>
                      <a:endParaRPr lang="en-US" sz="1300" b="1" dirty="0">
                        <a:cs typeface="Nazanin" pitchFamily="2" charset="-7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8513"/>
          </a:xfrm>
        </p:spPr>
        <p:txBody>
          <a:bodyPr/>
          <a:lstStyle/>
          <a:p>
            <a:pPr marL="484188" algn="r" eaLnBrk="1" hangingPunct="1">
              <a:defRPr/>
            </a:pPr>
            <a:r>
              <a:rPr lang="fa-IR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سيستم تهويه مطبوع (در اطاق عمل)</a:t>
            </a:r>
          </a:p>
        </p:txBody>
      </p:sp>
      <p:grpSp>
        <p:nvGrpSpPr>
          <p:cNvPr id="10243" name="Group 8"/>
          <p:cNvGrpSpPr>
            <a:grpSpLocks/>
          </p:cNvGrpSpPr>
          <p:nvPr/>
        </p:nvGrpSpPr>
        <p:grpSpPr bwMode="auto">
          <a:xfrm>
            <a:off x="7845425" y="304800"/>
            <a:ext cx="1527175" cy="949325"/>
            <a:chOff x="7529292" y="5705474"/>
            <a:chExt cx="1527624" cy="949330"/>
          </a:xfrm>
        </p:grpSpPr>
        <p:sp>
          <p:nvSpPr>
            <p:cNvPr id="10246" name="Rectangle 3"/>
            <p:cNvSpPr>
              <a:spLocks noChangeArrowheads="1"/>
            </p:cNvSpPr>
            <p:nvPr/>
          </p:nvSpPr>
          <p:spPr bwMode="auto">
            <a:xfrm>
              <a:off x="7529292" y="6197604"/>
              <a:ext cx="152762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مديريت فني 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و 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  <a:p>
              <a:pPr algn="ctr" rtl="1">
                <a:lnSpc>
                  <a:spcPct val="70000"/>
                </a:lnSpc>
              </a:pPr>
              <a:r>
                <a:rPr lang="fa-IR" sz="800">
                  <a:solidFill>
                    <a:srgbClr val="000070"/>
                  </a:solidFill>
                  <a:cs typeface="Nazanin" pitchFamily="2" charset="-78"/>
                </a:rPr>
                <a:t>نظارت بر طرح هاي عمراني</a:t>
              </a:r>
              <a:endParaRPr lang="en-US" sz="800">
                <a:solidFill>
                  <a:srgbClr val="000070"/>
                </a:solidFill>
                <a:cs typeface="Nazanin" pitchFamily="2" charset="-78"/>
              </a:endParaRPr>
            </a:p>
          </p:txBody>
        </p:sp>
        <p:pic>
          <p:nvPicPr>
            <p:cNvPr id="10247" name="Picture 7" descr="C:\Documents and Settings\user\Desktop\I_flash_فايل اتوکد_logo Model (1)sm44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4"/>
            <a:stretch>
              <a:fillRect/>
            </a:stretch>
          </p:blipFill>
          <p:spPr bwMode="auto">
            <a:xfrm>
              <a:off x="8008260" y="5705474"/>
              <a:ext cx="538845" cy="489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 useBgFill="1">
        <p:nvSpPr>
          <p:cNvPr id="12" name="Rectangle 11"/>
          <p:cNvSpPr/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fa-IR" dirty="0">
              <a:noFill/>
            </a:endParaRPr>
          </a:p>
        </p:txBody>
      </p:sp>
      <p:pic>
        <p:nvPicPr>
          <p:cNvPr id="34818" name="Picture 2" descr="C:\Documents and Settings\user\Desktop\hamaiesh\5-Mr. rastegary\PIC\b2-ModelW.jpg"/>
          <p:cNvPicPr>
            <a:picLocks noChangeAspect="1" noChangeArrowheads="1"/>
          </p:cNvPicPr>
          <p:nvPr/>
        </p:nvPicPr>
        <p:blipFill>
          <a:blip r:embed="rId3"/>
          <a:srcRect l="24138" t="71642" r="17241"/>
          <a:stretch>
            <a:fillRect/>
          </a:stretch>
        </p:blipFill>
        <p:spPr bwMode="auto">
          <a:xfrm>
            <a:off x="381000" y="990600"/>
            <a:ext cx="8534400" cy="489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4" name="Picture 2" descr="C:\Documents and Settings\user\Desktop\hamaiesh\5-Mr. rastegary\PIC\b2-Model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288" t="37313" r="17241" b="28358"/>
          <a:stretch>
            <a:fillRect/>
          </a:stretch>
        </p:blipFill>
        <p:spPr>
          <a:xfrm>
            <a:off x="306388" y="381000"/>
            <a:ext cx="8837612" cy="51816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4" name="Picture 2" descr="C:\Documents and Settings\user\Desktop\hamaiesh\5-Mr. rastegary\PIC\b2-Model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241" t="1493" r="17241" b="62686"/>
          <a:stretch>
            <a:fillRect/>
          </a:stretch>
        </p:blipFill>
        <p:spPr>
          <a:xfrm>
            <a:off x="246063" y="381000"/>
            <a:ext cx="8618537" cy="55626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spital Design">
  <a:themeElements>
    <a:clrScheme name="sample 3">
      <a:dk1>
        <a:srgbClr val="000000"/>
      </a:dk1>
      <a:lt1>
        <a:srgbClr val="FFFFFF"/>
      </a:lt1>
      <a:dk2>
        <a:srgbClr val="0B3191"/>
      </a:dk2>
      <a:lt2>
        <a:srgbClr val="C0C0C0"/>
      </a:lt2>
      <a:accent1>
        <a:srgbClr val="3195D9"/>
      </a:accent1>
      <a:accent2>
        <a:srgbClr val="63C2F7"/>
      </a:accent2>
      <a:accent3>
        <a:srgbClr val="FFFFFF"/>
      </a:accent3>
      <a:accent4>
        <a:srgbClr val="000000"/>
      </a:accent4>
      <a:accent5>
        <a:srgbClr val="ADC8E9"/>
      </a:accent5>
      <a:accent6>
        <a:srgbClr val="59B0E0"/>
      </a:accent6>
      <a:hlink>
        <a:srgbClr val="4173F1"/>
      </a:hlink>
      <a:folHlink>
        <a:srgbClr val="3B97A9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175B5B"/>
        </a:dk2>
        <a:lt2>
          <a:srgbClr val="C0C0C0"/>
        </a:lt2>
        <a:accent1>
          <a:srgbClr val="7DB038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BFD4AE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500E8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000000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0B3191"/>
        </a:dk2>
        <a:lt2>
          <a:srgbClr val="C0C0C0"/>
        </a:lt2>
        <a:accent1>
          <a:srgbClr val="3195D9"/>
        </a:accent1>
        <a:accent2>
          <a:srgbClr val="63C2F7"/>
        </a:accent2>
        <a:accent3>
          <a:srgbClr val="FFFFFF"/>
        </a:accent3>
        <a:accent4>
          <a:srgbClr val="000000"/>
        </a:accent4>
        <a:accent5>
          <a:srgbClr val="ADC8E9"/>
        </a:accent5>
        <a:accent6>
          <a:srgbClr val="59B0E0"/>
        </a:accent6>
        <a:hlink>
          <a:srgbClr val="4173F1"/>
        </a:hlink>
        <a:folHlink>
          <a:srgbClr val="3B97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Hospital Design</Template>
  <TotalTime>9</TotalTime>
  <Words>2312</Words>
  <Application>Microsoft Office PowerPoint</Application>
  <PresentationFormat>On-screen Show (4:3)</PresentationFormat>
  <Paragraphs>515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 Mitra</vt:lpstr>
      <vt:lpstr>Arial</vt:lpstr>
      <vt:lpstr>Calibri</vt:lpstr>
      <vt:lpstr>Nazanin</vt:lpstr>
      <vt:lpstr>Times New Roman</vt:lpstr>
      <vt:lpstr>Verdana</vt:lpstr>
      <vt:lpstr>Wingdings</vt:lpstr>
      <vt:lpstr>Hospital Design</vt:lpstr>
      <vt:lpstr>به نام خدا</vt:lpstr>
      <vt:lpstr>PowerPoint Presentation</vt:lpstr>
      <vt:lpstr>تاسيسات مكانيكي</vt:lpstr>
      <vt:lpstr>سيستم تهويه مطبوع</vt:lpstr>
      <vt:lpstr>شرایط طرح داخل:</vt:lpstr>
      <vt:lpstr>سيستم تهويه مطبوع (در اطاق عمل)</vt:lpstr>
      <vt:lpstr>سيستم تهويه مطبوع (در اطاق عمل)</vt:lpstr>
      <vt:lpstr>PowerPoint Presentation</vt:lpstr>
      <vt:lpstr>PowerPoint Presentation</vt:lpstr>
      <vt:lpstr>سيستم تهويه مطبوع (در اطاق ريكاوري)</vt:lpstr>
      <vt:lpstr>سيستم تهويه مطبوع (در بخش پرستاري)</vt:lpstr>
      <vt:lpstr>هوا در داخل اطاق جابه جا شود ؟</vt:lpstr>
      <vt:lpstr>تمام هوا مستقيماً به خارج منتقل شود ؟</vt:lpstr>
      <vt:lpstr>مهمترين اصول تاسيسات مكانيكي در بيمارستان ها</vt:lpstr>
      <vt:lpstr>تنظیم فشاربین فضاها</vt:lpstr>
      <vt:lpstr>انواع سيستم هاي ايزوله</vt:lpstr>
      <vt:lpstr>تاسيسات سيستم هاي گرمايشي (مركزي-توليد كننده)</vt:lpstr>
      <vt:lpstr>موتورخانه مركزي</vt:lpstr>
      <vt:lpstr>انواع بويلر</vt:lpstr>
      <vt:lpstr>تاسيسات سيستم هاي سرمايشي (مركزي-توليد كننده)</vt:lpstr>
      <vt:lpstr>انواع چيلر</vt:lpstr>
      <vt:lpstr>تاسيسات سيستم هاي گرمايشي و سرمايشي (مركزي-انتقال دهنده)</vt:lpstr>
      <vt:lpstr>انواع پمپ</vt:lpstr>
      <vt:lpstr>انواع پمپ</vt:lpstr>
      <vt:lpstr>تاسيسات سيستم هاي گرمايشي و سرمايشي (مركزي-مصرف كننده)</vt:lpstr>
      <vt:lpstr>تاسيسات سيستم هاي گرمايشي و سرمايشي (مركزي-مصرف كننده)</vt:lpstr>
      <vt:lpstr>تاسيسات آب رساني</vt:lpstr>
      <vt:lpstr>انواع بوستر پمپ</vt:lpstr>
      <vt:lpstr>تاسيسات دفع فاضلاب (روش هاي دفع فاضلاب)</vt:lpstr>
      <vt:lpstr>تاسيسات دفع فاضلاب (نحوه تخليه فاضلاب)</vt:lpstr>
      <vt:lpstr>تاسيسات حريق (آتش نشاني)</vt:lpstr>
      <vt:lpstr>تاسيسات حريق (آتش نشاني)</vt:lpstr>
      <vt:lpstr>تاسيسات حريق (طراحي سيستم اطفاء حريق )</vt:lpstr>
      <vt:lpstr>تاسيسات حريق (رايزر هاي اطفاء حريق )</vt:lpstr>
      <vt:lpstr>تاسيسات گاز رساني</vt:lpstr>
      <vt:lpstr>گازهاي طبي و ميزان استاندارد آن ها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HAMID</dc:creator>
  <cp:lastModifiedBy>omid arzi</cp:lastModifiedBy>
  <cp:revision>4</cp:revision>
  <dcterms:created xsi:type="dcterms:W3CDTF">2012-02-19T16:19:47Z</dcterms:created>
  <dcterms:modified xsi:type="dcterms:W3CDTF">2022-01-24T18:26:08Z</dcterms:modified>
</cp:coreProperties>
</file>