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handoutMasterIdLst>
    <p:handoutMasterId r:id="rId34"/>
  </p:handoutMasterIdLst>
  <p:sldIdLst>
    <p:sldId id="256" r:id="rId2"/>
    <p:sldId id="260" r:id="rId3"/>
    <p:sldId id="291"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6" r:id="rId20"/>
    <p:sldId id="277" r:id="rId21"/>
    <p:sldId id="278" r:id="rId22"/>
    <p:sldId id="279" r:id="rId23"/>
    <p:sldId id="280" r:id="rId24"/>
    <p:sldId id="281" r:id="rId25"/>
    <p:sldId id="282" r:id="rId26"/>
    <p:sldId id="283" r:id="rId27"/>
    <p:sldId id="284" r:id="rId28"/>
    <p:sldId id="285" r:id="rId29"/>
    <p:sldId id="286" r:id="rId30"/>
    <p:sldId id="288" r:id="rId31"/>
    <p:sldId id="289"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13FF769-EC7A-4D68-B072-551A592124FA}">
          <p14:sldIdLst>
            <p14:sldId id="256"/>
          </p14:sldIdLst>
        </p14:section>
        <p14:section name="Untitled Section" id="{3354FC16-9247-4BB5-8D1E-B532966CF8E0}">
          <p14:sldIdLst>
            <p14:sldId id="260"/>
            <p14:sldId id="291"/>
            <p14:sldId id="259"/>
            <p14:sldId id="261"/>
            <p14:sldId id="262"/>
            <p14:sldId id="263"/>
            <p14:sldId id="264"/>
            <p14:sldId id="265"/>
            <p14:sldId id="266"/>
            <p14:sldId id="267"/>
            <p14:sldId id="268"/>
            <p14:sldId id="269"/>
            <p14:sldId id="270"/>
            <p14:sldId id="271"/>
            <p14:sldId id="272"/>
            <p14:sldId id="273"/>
            <p14:sldId id="274"/>
            <p14:sldId id="276"/>
            <p14:sldId id="277"/>
            <p14:sldId id="278"/>
            <p14:sldId id="279"/>
            <p14:sldId id="280"/>
            <p14:sldId id="281"/>
            <p14:sldId id="282"/>
            <p14:sldId id="283"/>
            <p14:sldId id="284"/>
            <p14:sldId id="285"/>
            <p14:sldId id="286"/>
            <p14:sldId id="288"/>
            <p14:sldId id="28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6" autoAdjust="0"/>
    <p:restoredTop sz="94662" autoAdjust="0"/>
  </p:normalViewPr>
  <p:slideViewPr>
    <p:cSldViewPr>
      <p:cViewPr varScale="1">
        <p:scale>
          <a:sx n="70" d="100"/>
          <a:sy n="70" d="100"/>
        </p:scale>
        <p:origin x="-1350" y="-90"/>
      </p:cViewPr>
      <p:guideLst>
        <p:guide orient="horz" pos="2160"/>
        <p:guide pos="2880"/>
      </p:guideLst>
    </p:cSldViewPr>
  </p:slideViewPr>
  <p:outlineViewPr>
    <p:cViewPr>
      <p:scale>
        <a:sx n="33" d="100"/>
        <a:sy n="33" d="100"/>
      </p:scale>
      <p:origin x="18"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6" d="100"/>
          <a:sy n="56" d="100"/>
        </p:scale>
        <p:origin x="-287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D4EF97E-EB25-43B6-BB6A-C3E4F186EC27}" type="datetimeFigureOut">
              <a:rPr lang="en-US" smtClean="0"/>
              <a:t>7/13/2017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prs-AF" smtClean="0"/>
              <a:t>فتانه زمانیان</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EFEDC70-1838-4716-9476-3CF6B7633756}" type="slidenum">
              <a:rPr lang="en-US" smtClean="0"/>
              <a:t>‹#›</a:t>
            </a:fld>
            <a:endParaRPr lang="en-US"/>
          </a:p>
        </p:txBody>
      </p:sp>
    </p:spTree>
    <p:extLst>
      <p:ext uri="{BB962C8B-B14F-4D97-AF65-F5344CB8AC3E}">
        <p14:creationId xmlns:p14="http://schemas.microsoft.com/office/powerpoint/2010/main" val="248987117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A3D514-3804-4E2F-A804-412E9380C1D8}" type="datetimeFigureOut">
              <a:rPr lang="en-US" smtClean="0"/>
              <a:t>7/13/2017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prs-AF" smtClean="0"/>
              <a:t>فتانه زمانیان</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D2884B-B401-49BD-8FAF-E0212B15A99C}" type="slidenum">
              <a:rPr lang="en-US" smtClean="0"/>
              <a:t>‹#›</a:t>
            </a:fld>
            <a:endParaRPr lang="en-US"/>
          </a:p>
        </p:txBody>
      </p:sp>
    </p:spTree>
    <p:extLst>
      <p:ext uri="{BB962C8B-B14F-4D97-AF65-F5344CB8AC3E}">
        <p14:creationId xmlns:p14="http://schemas.microsoft.com/office/powerpoint/2010/main" val="423502711"/>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D2884B-B401-49BD-8FAF-E0212B15A99C}" type="slidenum">
              <a:rPr lang="en-US" smtClean="0"/>
              <a:t>1</a:t>
            </a:fld>
            <a:endParaRPr lang="en-US"/>
          </a:p>
        </p:txBody>
      </p:sp>
      <p:sp>
        <p:nvSpPr>
          <p:cNvPr id="5" name="Footer Placeholder 4"/>
          <p:cNvSpPr>
            <a:spLocks noGrp="1"/>
          </p:cNvSpPr>
          <p:nvPr>
            <p:ph type="ftr" sz="quarter" idx="11"/>
          </p:nvPr>
        </p:nvSpPr>
        <p:spPr/>
        <p:txBody>
          <a:bodyPr/>
          <a:lstStyle/>
          <a:p>
            <a:r>
              <a:rPr lang="prs-AF" smtClean="0"/>
              <a:t>فتانه زمانیان</a:t>
            </a:r>
            <a:endParaRPr lang="en-US"/>
          </a:p>
        </p:txBody>
      </p:sp>
    </p:spTree>
    <p:extLst>
      <p:ext uri="{BB962C8B-B14F-4D97-AF65-F5344CB8AC3E}">
        <p14:creationId xmlns:p14="http://schemas.microsoft.com/office/powerpoint/2010/main" val="5740039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prs-AF" smtClean="0"/>
              <a:t>فتانه زمانیان</a:t>
            </a:r>
            <a:endParaRPr lang="en-US"/>
          </a:p>
        </p:txBody>
      </p:sp>
      <p:sp>
        <p:nvSpPr>
          <p:cNvPr id="5" name="Slide Number Placeholder 4"/>
          <p:cNvSpPr>
            <a:spLocks noGrp="1"/>
          </p:cNvSpPr>
          <p:nvPr>
            <p:ph type="sldNum" sz="quarter" idx="11"/>
          </p:nvPr>
        </p:nvSpPr>
        <p:spPr/>
        <p:txBody>
          <a:bodyPr/>
          <a:lstStyle/>
          <a:p>
            <a:fld id="{E8D2884B-B401-49BD-8FAF-E0212B15A99C}" type="slidenum">
              <a:rPr lang="en-US" smtClean="0"/>
              <a:t>9</a:t>
            </a:fld>
            <a:endParaRPr lang="en-US"/>
          </a:p>
        </p:txBody>
      </p:sp>
    </p:spTree>
    <p:extLst>
      <p:ext uri="{BB962C8B-B14F-4D97-AF65-F5344CB8AC3E}">
        <p14:creationId xmlns:p14="http://schemas.microsoft.com/office/powerpoint/2010/main" val="6463302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prs-AF" smtClean="0"/>
              <a:t>فتانه زمانیان</a:t>
            </a:r>
            <a:endParaRPr lang="en-US"/>
          </a:p>
        </p:txBody>
      </p:sp>
      <p:sp>
        <p:nvSpPr>
          <p:cNvPr id="5" name="Slide Number Placeholder 4"/>
          <p:cNvSpPr>
            <a:spLocks noGrp="1"/>
          </p:cNvSpPr>
          <p:nvPr>
            <p:ph type="sldNum" sz="quarter" idx="11"/>
          </p:nvPr>
        </p:nvSpPr>
        <p:spPr/>
        <p:txBody>
          <a:bodyPr/>
          <a:lstStyle/>
          <a:p>
            <a:fld id="{E8D2884B-B401-49BD-8FAF-E0212B15A99C}" type="slidenum">
              <a:rPr lang="en-US" smtClean="0"/>
              <a:t>24</a:t>
            </a:fld>
            <a:endParaRPr lang="en-US"/>
          </a:p>
        </p:txBody>
      </p:sp>
    </p:spTree>
    <p:extLst>
      <p:ext uri="{BB962C8B-B14F-4D97-AF65-F5344CB8AC3E}">
        <p14:creationId xmlns:p14="http://schemas.microsoft.com/office/powerpoint/2010/main" val="685253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FC702C16-1922-47B1-9310-F5CE0B2C245C}" type="datetimeFigureOut">
              <a:rPr lang="en-US" smtClean="0"/>
              <a:t>7/13/2017</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9CBA9CF9-4E17-4472-A841-52958122132C}" type="slidenum">
              <a:rPr lang="en-US" smtClean="0"/>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702C16-1922-47B1-9310-F5CE0B2C245C}" type="datetimeFigureOut">
              <a:rPr lang="en-US" smtClean="0"/>
              <a:t>7/13/2017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BA9CF9-4E17-4472-A841-52958122132C}"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702C16-1922-47B1-9310-F5CE0B2C245C}" type="datetimeFigureOut">
              <a:rPr lang="en-US" smtClean="0"/>
              <a:t>7/13/2017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9CBA9CF9-4E17-4472-A841-52958122132C}"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702C16-1922-47B1-9310-F5CE0B2C245C}" type="datetimeFigureOut">
              <a:rPr lang="en-US" smtClean="0"/>
              <a:t>7/13/2017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BA9CF9-4E17-4472-A841-52958122132C}"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FC702C16-1922-47B1-9310-F5CE0B2C245C}" type="datetimeFigureOut">
              <a:rPr lang="en-US" smtClean="0"/>
              <a:t>7/13/2017</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9CBA9CF9-4E17-4472-A841-52958122132C}" type="slidenum">
              <a:rPr lang="en-US" smtClean="0"/>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C702C16-1922-47B1-9310-F5CE0B2C245C}" type="datetimeFigureOut">
              <a:rPr lang="en-US" smtClean="0"/>
              <a:t>7/13/2017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BA9CF9-4E17-4472-A841-52958122132C}"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C702C16-1922-47B1-9310-F5CE0B2C245C}" type="datetimeFigureOut">
              <a:rPr lang="en-US" smtClean="0"/>
              <a:t>7/13/2017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BA9CF9-4E17-4472-A841-52958122132C}"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C702C16-1922-47B1-9310-F5CE0B2C245C}" type="datetimeFigureOut">
              <a:rPr lang="en-US" smtClean="0"/>
              <a:t>7/13/2017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BA9CF9-4E17-4472-A841-52958122132C}" type="slidenum">
              <a:rPr lang="en-US" smtClean="0"/>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FC702C16-1922-47B1-9310-F5CE0B2C245C}" type="datetimeFigureOut">
              <a:rPr lang="en-US" smtClean="0"/>
              <a:t>7/13/2017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BA9CF9-4E17-4472-A841-52958122132C}"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702C16-1922-47B1-9310-F5CE0B2C245C}" type="datetimeFigureOut">
              <a:rPr lang="en-US" smtClean="0"/>
              <a:t>7/13/2017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9CBA9CF9-4E17-4472-A841-52958122132C}" type="slidenum">
              <a:rPr lang="en-US" smtClean="0"/>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702C16-1922-47B1-9310-F5CE0B2C245C}" type="datetimeFigureOut">
              <a:rPr lang="en-US" smtClean="0"/>
              <a:t>7/13/2017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BA9CF9-4E17-4472-A841-52958122132C}" type="slidenum">
              <a:rPr lang="en-US" smtClean="0"/>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FC702C16-1922-47B1-9310-F5CE0B2C245C}" type="datetimeFigureOut">
              <a:rPr lang="en-US" smtClean="0"/>
              <a:t>7/13/2017</a:t>
            </a:fld>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9CBA9CF9-4E17-4472-A841-52958122132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a:p>
        </p:txBody>
      </p:sp>
      <p:sp>
        <p:nvSpPr>
          <p:cNvPr id="2" name="Title 1"/>
          <p:cNvSpPr>
            <a:spLocks noGrp="1"/>
          </p:cNvSpPr>
          <p:nvPr>
            <p:ph type="title"/>
          </p:nvPr>
        </p:nvSpPr>
        <p:spPr>
          <a:xfrm>
            <a:off x="457200" y="304800"/>
            <a:ext cx="6324600" cy="5715000"/>
          </a:xfrm>
        </p:spPr>
        <p:txBody>
          <a:bodyPr/>
          <a:lstStyle/>
          <a:p>
            <a:pPr algn="ctr" rtl="1"/>
            <a:r>
              <a:rPr lang="prs-AF" sz="4000" b="1" dirty="0" smtClean="0">
                <a:solidFill>
                  <a:schemeClr val="tx1"/>
                </a:solidFill>
                <a:cs typeface="B Nazanin" pitchFamily="2" charset="-78"/>
              </a:rPr>
              <a:t>به نام خدا</a:t>
            </a:r>
            <a:r>
              <a:rPr lang="en-US" sz="4000" b="1" dirty="0" smtClean="0">
                <a:solidFill>
                  <a:schemeClr val="tx1"/>
                </a:solidFill>
                <a:cs typeface="B Nazanin" pitchFamily="2" charset="-78"/>
              </a:rPr>
              <a:t/>
            </a:r>
            <a:br>
              <a:rPr lang="en-US" sz="4000" b="1" dirty="0" smtClean="0">
                <a:solidFill>
                  <a:schemeClr val="tx1"/>
                </a:solidFill>
                <a:cs typeface="B Nazanin" pitchFamily="2" charset="-78"/>
              </a:rPr>
            </a:br>
            <a:r>
              <a:rPr lang="prs-AF" sz="7200" b="1" dirty="0" smtClean="0">
                <a:solidFill>
                  <a:schemeClr val="tx1"/>
                </a:solidFill>
                <a:cs typeface="B Nazanin" pitchFamily="2" charset="-78"/>
              </a:rPr>
              <a:t/>
            </a:r>
            <a:br>
              <a:rPr lang="prs-AF" sz="7200" b="1" dirty="0" smtClean="0">
                <a:solidFill>
                  <a:schemeClr val="tx1"/>
                </a:solidFill>
                <a:cs typeface="B Nazanin" pitchFamily="2" charset="-78"/>
              </a:rPr>
            </a:br>
            <a:r>
              <a:rPr lang="prs-AF" sz="4400" b="1" dirty="0" smtClean="0">
                <a:solidFill>
                  <a:schemeClr val="tx1"/>
                </a:solidFill>
                <a:cs typeface="B Nazanin" pitchFamily="2" charset="-78"/>
              </a:rPr>
              <a:t>روانشناسی ورزش</a:t>
            </a:r>
            <a:br>
              <a:rPr lang="prs-AF" sz="4400" b="1" dirty="0" smtClean="0">
                <a:solidFill>
                  <a:schemeClr val="tx1"/>
                </a:solidFill>
                <a:cs typeface="B Nazanin" pitchFamily="2" charset="-78"/>
              </a:rPr>
            </a:br>
            <a:r>
              <a:rPr lang="prs-AF" sz="4400" b="1" dirty="0">
                <a:solidFill>
                  <a:schemeClr val="tx1"/>
                </a:solidFill>
                <a:cs typeface="B Nazanin" pitchFamily="2" charset="-78"/>
              </a:rPr>
              <a:t/>
            </a:r>
            <a:br>
              <a:rPr lang="prs-AF" sz="4400" b="1" dirty="0">
                <a:solidFill>
                  <a:schemeClr val="tx1"/>
                </a:solidFill>
                <a:cs typeface="B Nazanin" pitchFamily="2" charset="-78"/>
              </a:rPr>
            </a:br>
            <a:r>
              <a:rPr lang="prs-AF" sz="4400" b="1" dirty="0" smtClean="0">
                <a:solidFill>
                  <a:schemeClr val="tx1"/>
                </a:solidFill>
                <a:cs typeface="B Nazanin" pitchFamily="2" charset="-78"/>
              </a:rPr>
              <a:t/>
            </a:r>
            <a:br>
              <a:rPr lang="prs-AF" sz="4400" b="1" dirty="0" smtClean="0">
                <a:solidFill>
                  <a:schemeClr val="tx1"/>
                </a:solidFill>
                <a:cs typeface="B Nazanin" pitchFamily="2" charset="-78"/>
              </a:rPr>
            </a:br>
            <a:r>
              <a:rPr lang="prs-AF" sz="4400" b="1" dirty="0" smtClean="0">
                <a:solidFill>
                  <a:schemeClr val="tx1"/>
                </a:solidFill>
                <a:cs typeface="B Nazanin" pitchFamily="2" charset="-78"/>
              </a:rPr>
              <a:t>                      </a:t>
            </a:r>
            <a:r>
              <a:rPr lang="prs-AF" sz="1800" b="1" dirty="0" smtClean="0">
                <a:solidFill>
                  <a:schemeClr val="tx1"/>
                </a:solidFill>
                <a:cs typeface="B Nazanin" pitchFamily="2" charset="-78"/>
              </a:rPr>
              <a:t>فتانه زمانیان</a:t>
            </a:r>
            <a:br>
              <a:rPr lang="prs-AF" sz="1800" b="1" dirty="0" smtClean="0">
                <a:solidFill>
                  <a:schemeClr val="tx1"/>
                </a:solidFill>
                <a:cs typeface="B Nazanin" pitchFamily="2" charset="-78"/>
              </a:rPr>
            </a:br>
            <a:r>
              <a:rPr lang="prs-AF" sz="1800" b="1" dirty="0" smtClean="0">
                <a:solidFill>
                  <a:schemeClr val="tx1"/>
                </a:solidFill>
                <a:cs typeface="B Nazanin" pitchFamily="2" charset="-78"/>
              </a:rPr>
              <a:t>                                               تابستان </a:t>
            </a:r>
            <a:r>
              <a:rPr lang="prs-AF" sz="1800" b="1" dirty="0" smtClean="0">
                <a:solidFill>
                  <a:schemeClr val="tx1"/>
                </a:solidFill>
                <a:cs typeface="B Nazanin" pitchFamily="2" charset="-78"/>
              </a:rPr>
              <a:t>۹۶</a:t>
            </a:r>
            <a:r>
              <a:rPr lang="en-US" sz="1800" b="1" dirty="0" smtClean="0">
                <a:solidFill>
                  <a:schemeClr val="tx1"/>
                </a:solidFill>
                <a:cs typeface="B Nazanin" pitchFamily="2" charset="-78"/>
              </a:rPr>
              <a:t/>
            </a:r>
            <a:br>
              <a:rPr lang="en-US" sz="1800" b="1" dirty="0" smtClean="0">
                <a:solidFill>
                  <a:schemeClr val="tx1"/>
                </a:solidFill>
                <a:cs typeface="B Nazanin" pitchFamily="2" charset="-78"/>
              </a:rPr>
            </a:br>
            <a:r>
              <a:rPr lang="prs-AF" sz="1800" b="1" dirty="0" smtClean="0">
                <a:solidFill>
                  <a:schemeClr val="tx1"/>
                </a:solidFill>
                <a:cs typeface="B Nazanin" pitchFamily="2" charset="-78"/>
              </a:rPr>
              <a:t>                                                </a:t>
            </a:r>
            <a:r>
              <a:rPr lang="prs-AF" sz="1400" b="1" dirty="0" smtClean="0">
                <a:solidFill>
                  <a:schemeClr val="tx1"/>
                </a:solidFill>
                <a:cs typeface="B Nazanin" pitchFamily="2" charset="-78"/>
              </a:rPr>
              <a:t>کانال تلگرامی</a:t>
            </a:r>
            <a:r>
              <a:rPr lang="en-US" sz="1800" b="1" dirty="0">
                <a:solidFill>
                  <a:schemeClr val="tx1"/>
                </a:solidFill>
                <a:cs typeface="B Nazanin" pitchFamily="2" charset="-78"/>
              </a:rPr>
              <a:t/>
            </a:r>
            <a:br>
              <a:rPr lang="en-US" sz="1800" b="1" dirty="0">
                <a:solidFill>
                  <a:schemeClr val="tx1"/>
                </a:solidFill>
                <a:cs typeface="B Nazanin" pitchFamily="2" charset="-78"/>
              </a:rPr>
            </a:br>
            <a:r>
              <a:rPr lang="en-US" sz="1800" b="1" dirty="0" smtClean="0">
                <a:solidFill>
                  <a:schemeClr val="tx1"/>
                </a:solidFill>
                <a:cs typeface="B Nazanin" pitchFamily="2" charset="-78"/>
              </a:rPr>
              <a:t>@</a:t>
            </a:r>
            <a:r>
              <a:rPr lang="en-US" sz="1800" b="1" dirty="0" err="1" smtClean="0">
                <a:solidFill>
                  <a:schemeClr val="tx1"/>
                </a:solidFill>
                <a:cs typeface="B Nazanin" pitchFamily="2" charset="-78"/>
              </a:rPr>
              <a:t>woRLD_OF_FITNESS</a:t>
            </a:r>
            <a:r>
              <a:rPr lang="en-US" sz="1800" b="1" dirty="0" smtClean="0">
                <a:solidFill>
                  <a:schemeClr val="tx1"/>
                </a:solidFill>
                <a:cs typeface="B Nazanin" pitchFamily="2" charset="-78"/>
              </a:rPr>
              <a:t>                                       </a:t>
            </a:r>
            <a:endParaRPr lang="en-US" sz="1800" b="1" dirty="0">
              <a:solidFill>
                <a:schemeClr val="tx1"/>
              </a:solidFill>
              <a:cs typeface="B Nazanin" pitchFamily="2" charset="-78"/>
            </a:endParaRPr>
          </a:p>
        </p:txBody>
      </p:sp>
      <p:sp>
        <p:nvSpPr>
          <p:cNvPr id="4" name="4-Point Star 3"/>
          <p:cNvSpPr/>
          <p:nvPr/>
        </p:nvSpPr>
        <p:spPr>
          <a:xfrm>
            <a:off x="716973" y="2362200"/>
            <a:ext cx="990600" cy="762000"/>
          </a:xfrm>
          <a:prstGeom prst="star4">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5" name="4-Point Star 4"/>
          <p:cNvSpPr/>
          <p:nvPr/>
        </p:nvSpPr>
        <p:spPr>
          <a:xfrm>
            <a:off x="5770418" y="2362200"/>
            <a:ext cx="762000" cy="762000"/>
          </a:xfrm>
          <a:prstGeom prst="star4">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1707998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r" rtl="1">
              <a:buFont typeface="Wingdings" pitchFamily="2" charset="2"/>
              <a:buChar char="v"/>
            </a:pPr>
            <a:r>
              <a:rPr lang="prs-AF" sz="2400" dirty="0" smtClean="0"/>
              <a:t>اعتماد  فرد به توانایی هایش در رسیدن به اهداف خاص</a:t>
            </a:r>
          </a:p>
          <a:p>
            <a:pPr marL="45720" indent="0" algn="r" rtl="1">
              <a:buNone/>
            </a:pPr>
            <a:r>
              <a:rPr lang="prs-AF" sz="2800" b="1" dirty="0" smtClean="0"/>
              <a:t>عوامل موثر بر اعتماد به نفس:</a:t>
            </a:r>
          </a:p>
          <a:p>
            <a:pPr algn="r" rtl="1">
              <a:buFont typeface="Arial" pitchFamily="34" charset="0"/>
              <a:buChar char="•"/>
            </a:pPr>
            <a:r>
              <a:rPr lang="prs-AF" sz="2400" dirty="0" smtClean="0"/>
              <a:t>عملکرد موفقیت امیز فرد در گذشته</a:t>
            </a:r>
          </a:p>
          <a:p>
            <a:pPr algn="r" rtl="1">
              <a:buFont typeface="Arial" pitchFamily="34" charset="0"/>
              <a:buChar char="•"/>
            </a:pPr>
            <a:r>
              <a:rPr lang="prs-AF" sz="2400" dirty="0" smtClean="0"/>
              <a:t>امادگی جسمانی و ذهنی</a:t>
            </a:r>
          </a:p>
          <a:p>
            <a:pPr algn="r" rtl="1">
              <a:buFont typeface="Arial" pitchFamily="34" charset="0"/>
              <a:buChar char="•"/>
            </a:pPr>
            <a:r>
              <a:rPr lang="prs-AF" sz="2400" dirty="0" smtClean="0"/>
              <a:t>تشویق مربی و هم تیمی ها</a:t>
            </a:r>
          </a:p>
          <a:p>
            <a:pPr algn="r" rtl="1">
              <a:buFont typeface="Arial" pitchFamily="34" charset="0"/>
              <a:buChar char="•"/>
            </a:pPr>
            <a:r>
              <a:rPr lang="prs-AF" sz="2400" dirty="0" smtClean="0"/>
              <a:t>خودکلامی مثبت</a:t>
            </a:r>
          </a:p>
          <a:p>
            <a:pPr algn="r" rtl="1">
              <a:buFont typeface="Arial" pitchFamily="34" charset="0"/>
              <a:buChar char="•"/>
            </a:pPr>
            <a:r>
              <a:rPr lang="prs-AF" sz="2400" dirty="0" smtClean="0"/>
              <a:t>مقایسه با ورزشکاران موفق دیگر</a:t>
            </a:r>
          </a:p>
          <a:p>
            <a:pPr algn="r" rtl="1">
              <a:buFont typeface="Arial" pitchFamily="34" charset="0"/>
              <a:buChar char="•"/>
            </a:pPr>
            <a:endParaRPr lang="en-US" sz="2400" dirty="0"/>
          </a:p>
        </p:txBody>
      </p:sp>
      <p:sp>
        <p:nvSpPr>
          <p:cNvPr id="3" name="Title 2"/>
          <p:cNvSpPr>
            <a:spLocks noGrp="1"/>
          </p:cNvSpPr>
          <p:nvPr>
            <p:ph type="title"/>
          </p:nvPr>
        </p:nvSpPr>
        <p:spPr/>
        <p:txBody>
          <a:bodyPr/>
          <a:lstStyle/>
          <a:p>
            <a:r>
              <a:rPr lang="prs-AF" dirty="0" smtClean="0"/>
              <a:t>اعتماد به نفس</a:t>
            </a:r>
            <a:endParaRPr lang="en-US" dirty="0"/>
          </a:p>
        </p:txBody>
      </p:sp>
    </p:spTree>
    <p:extLst>
      <p:ext uri="{BB962C8B-B14F-4D97-AF65-F5344CB8AC3E}">
        <p14:creationId xmlns:p14="http://schemas.microsoft.com/office/powerpoint/2010/main" val="1401446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buFont typeface="Wingdings" pitchFamily="2" charset="2"/>
              <a:buChar char="Ø"/>
            </a:pPr>
            <a:r>
              <a:rPr lang="prs-AF" dirty="0" smtClean="0">
                <a:solidFill>
                  <a:srgbClr val="990033"/>
                </a:solidFill>
                <a:cs typeface="B Titr" pitchFamily="2" charset="-78"/>
              </a:rPr>
              <a:t>فقدان اعتماد به نفس</a:t>
            </a:r>
          </a:p>
          <a:p>
            <a:pPr algn="r" rtl="1">
              <a:buFont typeface="Wingdings" pitchFamily="2" charset="2"/>
              <a:buChar char="Ø"/>
            </a:pPr>
            <a:r>
              <a:rPr lang="prs-AF" dirty="0" smtClean="0">
                <a:solidFill>
                  <a:srgbClr val="990033"/>
                </a:solidFill>
                <a:cs typeface="B Titr" pitchFamily="2" charset="-78"/>
              </a:rPr>
              <a:t>اعتماد به نفس کاذب</a:t>
            </a:r>
          </a:p>
          <a:p>
            <a:pPr algn="r" rtl="1">
              <a:buFont typeface="Wingdings" pitchFamily="2" charset="2"/>
              <a:buChar char="Ø"/>
            </a:pPr>
            <a:r>
              <a:rPr lang="prs-AF" dirty="0" smtClean="0">
                <a:solidFill>
                  <a:srgbClr val="990033"/>
                </a:solidFill>
                <a:cs typeface="B Titr" pitchFamily="2" charset="-78"/>
              </a:rPr>
              <a:t>(عجول، گستاخ، مغرور، لاف زن، پرادعا)</a:t>
            </a:r>
          </a:p>
          <a:p>
            <a:pPr algn="r" rtl="1">
              <a:buFont typeface="Wingdings" pitchFamily="2" charset="2"/>
              <a:buChar char="Ø"/>
            </a:pPr>
            <a:r>
              <a:rPr lang="prs-AF" dirty="0" smtClean="0">
                <a:solidFill>
                  <a:srgbClr val="990033"/>
                </a:solidFill>
                <a:cs typeface="B Titr" pitchFamily="2" charset="-78"/>
              </a:rPr>
              <a:t>اعتماد به نفس مطلوب</a:t>
            </a:r>
          </a:p>
          <a:p>
            <a:pPr algn="r" rtl="1">
              <a:buFont typeface="Wingdings" pitchFamily="2" charset="2"/>
              <a:buChar char="Ø"/>
            </a:pPr>
            <a:r>
              <a:rPr lang="prs-AF" dirty="0" smtClean="0">
                <a:solidFill>
                  <a:srgbClr val="990033"/>
                </a:solidFill>
                <a:cs typeface="B Titr" pitchFamily="2" charset="-78"/>
              </a:rPr>
              <a:t>(اهداف واقع گرایانه را بر اساس توانایی های خود تدوین میکنند و در نظر می گیرند)</a:t>
            </a:r>
          </a:p>
          <a:p>
            <a:pPr algn="r" rtl="1">
              <a:buFont typeface="Wingdings" pitchFamily="2" charset="2"/>
              <a:buChar char="v"/>
            </a:pPr>
            <a:endParaRPr lang="prs-AF" dirty="0"/>
          </a:p>
          <a:p>
            <a:pPr marL="45720" indent="0" algn="ctr" rtl="1">
              <a:buNone/>
            </a:pPr>
            <a:r>
              <a:rPr lang="prs-AF" sz="2400" b="1" dirty="0" smtClean="0">
                <a:latin typeface="Arial Unicode MS" pitchFamily="34" charset="-128"/>
                <a:ea typeface="Arial Unicode MS" pitchFamily="34" charset="-128"/>
                <a:cs typeface="Arial Unicode MS" pitchFamily="34" charset="-128"/>
              </a:rPr>
              <a:t>بهترین اعتماد به نفس اطمینان از همیشه برنده شدن نیست بلکه این است که اشتباهات با پشتکار تصحیح و مهارت ها به بهترین شکل ممکن رشد کنند.</a:t>
            </a:r>
            <a:endParaRPr lang="en-US" sz="2400" b="1" dirty="0">
              <a:latin typeface="Arial Unicode MS" pitchFamily="34" charset="-128"/>
              <a:ea typeface="Arial Unicode MS" pitchFamily="34" charset="-128"/>
              <a:cs typeface="Arial Unicode MS" pitchFamily="34" charset="-128"/>
            </a:endParaRPr>
          </a:p>
        </p:txBody>
      </p:sp>
      <p:sp>
        <p:nvSpPr>
          <p:cNvPr id="3" name="Title 2"/>
          <p:cNvSpPr>
            <a:spLocks noGrp="1"/>
          </p:cNvSpPr>
          <p:nvPr>
            <p:ph type="title"/>
          </p:nvPr>
        </p:nvSpPr>
        <p:spPr/>
        <p:txBody>
          <a:bodyPr/>
          <a:lstStyle/>
          <a:p>
            <a:r>
              <a:rPr lang="prs-AF" b="1" dirty="0" smtClean="0">
                <a:solidFill>
                  <a:srgbClr val="FFFF00"/>
                </a:solidFill>
                <a:cs typeface="B Nazanin" pitchFamily="2" charset="-78"/>
              </a:rPr>
              <a:t>انواع اعتماد به نفس</a:t>
            </a:r>
            <a:endParaRPr lang="en-US" b="1" dirty="0">
              <a:solidFill>
                <a:srgbClr val="FFFF00"/>
              </a:solidFill>
              <a:cs typeface="B Nazanin" pitchFamily="2" charset="-78"/>
            </a:endParaRPr>
          </a:p>
        </p:txBody>
      </p:sp>
    </p:spTree>
    <p:extLst>
      <p:ext uri="{BB962C8B-B14F-4D97-AF65-F5344CB8AC3E}">
        <p14:creationId xmlns:p14="http://schemas.microsoft.com/office/powerpoint/2010/main" val="330958758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rs-AF" dirty="0" smtClean="0"/>
              <a:t>هدف گزینی</a:t>
            </a:r>
            <a:endParaRPr lang="en-US" dirty="0"/>
          </a:p>
        </p:txBody>
      </p:sp>
      <p:pic>
        <p:nvPicPr>
          <p:cNvPr id="6147" name="Picture 3" descr="C:\Users\sepanta\Desktop\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1" y="2057400"/>
            <a:ext cx="6248400" cy="4495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873076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lgn="r" rtl="1">
              <a:buNone/>
            </a:pPr>
            <a:r>
              <a:rPr lang="prs-AF" sz="2400" dirty="0" smtClean="0">
                <a:solidFill>
                  <a:srgbClr val="C00000"/>
                </a:solidFill>
                <a:latin typeface="AlMutanabi 1" pitchFamily="2" charset="2"/>
              </a:rPr>
              <a:t>فواید تعیین هدف:</a:t>
            </a:r>
          </a:p>
          <a:p>
            <a:pPr marL="45720" indent="0" algn="r" rtl="1">
              <a:buNone/>
            </a:pPr>
            <a:endParaRPr lang="prs-AF" sz="2400" dirty="0" smtClean="0">
              <a:solidFill>
                <a:srgbClr val="C00000"/>
              </a:solidFill>
              <a:latin typeface="AlMutanabi 1" pitchFamily="2" charset="2"/>
            </a:endParaRPr>
          </a:p>
          <a:p>
            <a:pPr algn="r" rtl="1">
              <a:buFont typeface="Wingdings" pitchFamily="2" charset="2"/>
              <a:buChar char="q"/>
            </a:pPr>
            <a:r>
              <a:rPr lang="prs-AF" sz="2800" dirty="0" smtClean="0"/>
              <a:t>عملکرد بهتر ورزشکاران</a:t>
            </a:r>
          </a:p>
          <a:p>
            <a:pPr algn="r" rtl="1">
              <a:buFont typeface="Wingdings" pitchFamily="2" charset="2"/>
              <a:buChar char="q"/>
            </a:pPr>
            <a:r>
              <a:rPr lang="prs-AF" sz="2800" dirty="0" smtClean="0"/>
              <a:t>کاهش اضطراب ورزشکاران</a:t>
            </a:r>
          </a:p>
          <a:p>
            <a:pPr algn="r" rtl="1">
              <a:buFont typeface="Wingdings" pitchFamily="2" charset="2"/>
              <a:buChar char="q"/>
            </a:pPr>
            <a:r>
              <a:rPr lang="prs-AF" sz="2800" dirty="0" smtClean="0"/>
              <a:t>افزایش اعتماد بنفس</a:t>
            </a:r>
          </a:p>
          <a:p>
            <a:pPr algn="r" rtl="1">
              <a:buFont typeface="Wingdings" pitchFamily="2" charset="2"/>
              <a:buChar char="q"/>
            </a:pPr>
            <a:r>
              <a:rPr lang="prs-AF" sz="2800" dirty="0" smtClean="0"/>
              <a:t>افزایش رضایت خاطر</a:t>
            </a:r>
          </a:p>
        </p:txBody>
      </p:sp>
      <p:sp>
        <p:nvSpPr>
          <p:cNvPr id="3" name="Title 2"/>
          <p:cNvSpPr>
            <a:spLocks noGrp="1"/>
          </p:cNvSpPr>
          <p:nvPr>
            <p:ph type="title"/>
          </p:nvPr>
        </p:nvSpPr>
        <p:spPr/>
        <p:txBody>
          <a:bodyPr/>
          <a:lstStyle/>
          <a:p>
            <a:r>
              <a:rPr lang="prs-AF" sz="5400" b="1" dirty="0" smtClean="0">
                <a:solidFill>
                  <a:srgbClr val="FFC000"/>
                </a:solidFill>
                <a:latin typeface="Arabic Typesetting" pitchFamily="66" charset="-78"/>
                <a:cs typeface="Arabic Typesetting" pitchFamily="66" charset="-78"/>
              </a:rPr>
              <a:t>هدف </a:t>
            </a:r>
            <a:r>
              <a:rPr lang="prs-AF" sz="5400" b="1" dirty="0">
                <a:solidFill>
                  <a:srgbClr val="FFC000"/>
                </a:solidFill>
                <a:latin typeface="Arabic Typesetting" pitchFamily="66" charset="-78"/>
                <a:cs typeface="Arabic Typesetting" pitchFamily="66" charset="-78"/>
              </a:rPr>
              <a:t>گ</a:t>
            </a:r>
            <a:r>
              <a:rPr lang="prs-AF" sz="5400" b="1" dirty="0" smtClean="0">
                <a:solidFill>
                  <a:srgbClr val="FFC000"/>
                </a:solidFill>
                <a:latin typeface="Arabic Typesetting" pitchFamily="66" charset="-78"/>
                <a:cs typeface="Arabic Typesetting" pitchFamily="66" charset="-78"/>
              </a:rPr>
              <a:t>زینی</a:t>
            </a:r>
            <a:endParaRPr lang="en-US" sz="5400" b="1" dirty="0">
              <a:solidFill>
                <a:srgbClr val="FFC000"/>
              </a:solidFill>
              <a:latin typeface="Arabic Typesetting" pitchFamily="66" charset="-78"/>
              <a:cs typeface="Arabic Typesetting" pitchFamily="66" charset="-78"/>
            </a:endParaRPr>
          </a:p>
        </p:txBody>
      </p:sp>
    </p:spTree>
    <p:extLst>
      <p:ext uri="{BB962C8B-B14F-4D97-AF65-F5344CB8AC3E}">
        <p14:creationId xmlns:p14="http://schemas.microsoft.com/office/powerpoint/2010/main" val="205541847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rmAutofit fontScale="62500" lnSpcReduction="20000"/>
          </a:bodyPr>
          <a:lstStyle/>
          <a:p>
            <a:pPr algn="ctr" rtl="1"/>
            <a:r>
              <a:rPr lang="prs-AF" sz="3600" dirty="0" smtClean="0">
                <a:solidFill>
                  <a:srgbClr val="FFFF00"/>
                </a:solidFill>
                <a:latin typeface="Agency FB" pitchFamily="34" charset="0"/>
              </a:rPr>
              <a:t>روش های</a:t>
            </a:r>
          </a:p>
          <a:p>
            <a:pPr algn="ctr" rtl="1"/>
            <a:r>
              <a:rPr lang="prs-AF" sz="3600" dirty="0" smtClean="0">
                <a:solidFill>
                  <a:srgbClr val="FFFF00"/>
                </a:solidFill>
                <a:latin typeface="Agency FB" pitchFamily="34" charset="0"/>
              </a:rPr>
              <a:t> افزایش احساس تعهد در دستیابی به اهداف:</a:t>
            </a:r>
          </a:p>
          <a:p>
            <a:endParaRPr lang="en-US" dirty="0"/>
          </a:p>
        </p:txBody>
      </p:sp>
      <p:sp>
        <p:nvSpPr>
          <p:cNvPr id="3" name="Title 2"/>
          <p:cNvSpPr>
            <a:spLocks noGrp="1"/>
          </p:cNvSpPr>
          <p:nvPr>
            <p:ph type="title"/>
          </p:nvPr>
        </p:nvSpPr>
        <p:spPr/>
        <p:txBody>
          <a:bodyPr/>
          <a:lstStyle/>
          <a:p>
            <a:pPr marL="285750" indent="-285750" rtl="1">
              <a:buFont typeface="Wingdings" pitchFamily="2" charset="2"/>
              <a:buChar char="q"/>
            </a:pPr>
            <a:r>
              <a:rPr lang="prs-AF" sz="3200" b="1" dirty="0" smtClean="0">
                <a:solidFill>
                  <a:schemeClr val="tx1"/>
                </a:solidFill>
                <a:latin typeface="Arabic Typesetting" pitchFamily="66" charset="-78"/>
                <a:cs typeface="Arabic Typesetting" pitchFamily="66" charset="-78"/>
              </a:rPr>
              <a:t>به ورزشکاران درباره مزایای تدوین اهداف و پیگیری آنها به طور منظم توضیح دهید.</a:t>
            </a:r>
            <a:br>
              <a:rPr lang="prs-AF" sz="3200" b="1" dirty="0" smtClean="0">
                <a:solidFill>
                  <a:schemeClr val="tx1"/>
                </a:solidFill>
                <a:latin typeface="Arabic Typesetting" pitchFamily="66" charset="-78"/>
                <a:cs typeface="Arabic Typesetting" pitchFamily="66" charset="-78"/>
              </a:rPr>
            </a:br>
            <a:r>
              <a:rPr lang="prs-AF" sz="3200" b="1" dirty="0" smtClean="0">
                <a:solidFill>
                  <a:schemeClr val="tx1"/>
                </a:solidFill>
                <a:latin typeface="Arabic Typesetting" pitchFamily="66" charset="-78"/>
                <a:cs typeface="Arabic Typesetting" pitchFamily="66" charset="-78"/>
              </a:rPr>
              <a:t>از تهدید و ارعاب استفاده نکنید.</a:t>
            </a:r>
            <a:br>
              <a:rPr lang="prs-AF" sz="3200" b="1" dirty="0" smtClean="0">
                <a:solidFill>
                  <a:schemeClr val="tx1"/>
                </a:solidFill>
                <a:latin typeface="Arabic Typesetting" pitchFamily="66" charset="-78"/>
                <a:cs typeface="Arabic Typesetting" pitchFamily="66" charset="-78"/>
              </a:rPr>
            </a:br>
            <a:r>
              <a:rPr lang="prs-AF" sz="3200" b="1" dirty="0" smtClean="0">
                <a:solidFill>
                  <a:schemeClr val="tx1"/>
                </a:solidFill>
                <a:latin typeface="Arabic Typesetting" pitchFamily="66" charset="-78"/>
                <a:cs typeface="Arabic Typesetting" pitchFamily="66" charset="-78"/>
              </a:rPr>
              <a:t>برای پیشرفت و دستیابی به اهداف به ورزشکاران پاداش دهید</a:t>
            </a:r>
            <a:br>
              <a:rPr lang="prs-AF" sz="3200" b="1" dirty="0" smtClean="0">
                <a:solidFill>
                  <a:schemeClr val="tx1"/>
                </a:solidFill>
                <a:latin typeface="Arabic Typesetting" pitchFamily="66" charset="-78"/>
                <a:cs typeface="Arabic Typesetting" pitchFamily="66" charset="-78"/>
              </a:rPr>
            </a:br>
            <a:r>
              <a:rPr lang="prs-AF" sz="3200" b="1" dirty="0" smtClean="0">
                <a:solidFill>
                  <a:schemeClr val="tx1"/>
                </a:solidFill>
                <a:latin typeface="Arabic Typesetting" pitchFamily="66" charset="-78"/>
                <a:cs typeface="Arabic Typesetting" pitchFamily="66" charset="-78"/>
              </a:rPr>
              <a:t>به طور مرتب بازخورد فراهم کنید.</a:t>
            </a:r>
            <a:endParaRPr lang="en-US" sz="3200" b="1" dirty="0">
              <a:solidFill>
                <a:schemeClr val="tx1"/>
              </a:solidFill>
              <a:latin typeface="Arabic Typesetting" pitchFamily="66" charset="-78"/>
              <a:cs typeface="Arabic Typesetting" pitchFamily="66" charset="-78"/>
            </a:endParaRPr>
          </a:p>
        </p:txBody>
      </p:sp>
    </p:spTree>
    <p:extLst>
      <p:ext uri="{BB962C8B-B14F-4D97-AF65-F5344CB8AC3E}">
        <p14:creationId xmlns:p14="http://schemas.microsoft.com/office/powerpoint/2010/main" val="135522152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pPr algn="r" rtl="1"/>
            <a:r>
              <a:rPr lang="prs-AF" sz="3600" dirty="0" smtClean="0">
                <a:solidFill>
                  <a:schemeClr val="bg1"/>
                </a:solidFill>
                <a:latin typeface="Agency FB" pitchFamily="34" charset="0"/>
              </a:rPr>
              <a:t>اصول هدف گزینی موثر</a:t>
            </a:r>
            <a:endParaRPr lang="en-US" sz="3600" dirty="0">
              <a:solidFill>
                <a:schemeClr val="bg1"/>
              </a:solidFill>
              <a:latin typeface="Agency FB" pitchFamily="34" charset="0"/>
            </a:endParaRPr>
          </a:p>
        </p:txBody>
      </p:sp>
      <p:sp>
        <p:nvSpPr>
          <p:cNvPr id="3" name="Title 2"/>
          <p:cNvSpPr>
            <a:spLocks noGrp="1"/>
          </p:cNvSpPr>
          <p:nvPr>
            <p:ph type="title"/>
          </p:nvPr>
        </p:nvSpPr>
        <p:spPr/>
        <p:txBody>
          <a:bodyPr/>
          <a:lstStyle/>
          <a:p>
            <a:r>
              <a:rPr lang="prs-AF" sz="1400" dirty="0" smtClean="0"/>
              <a:t>ا</a:t>
            </a:r>
            <a:r>
              <a:rPr lang="prs-AF" sz="2000" dirty="0" smtClean="0">
                <a:solidFill>
                  <a:schemeClr val="tx1"/>
                </a:solidFill>
                <a:latin typeface="Arial Unicode MS" pitchFamily="34" charset="-128"/>
                <a:ea typeface="Arial Unicode MS" pitchFamily="34" charset="-128"/>
                <a:cs typeface="Arial Unicode MS" pitchFamily="34" charset="-128"/>
              </a:rPr>
              <a:t>هداف باید ویژه، بخش پذیر و عینی باشد.</a:t>
            </a:r>
            <a:br>
              <a:rPr lang="prs-AF" sz="2000" dirty="0" smtClean="0">
                <a:solidFill>
                  <a:schemeClr val="tx1"/>
                </a:solidFill>
                <a:latin typeface="Arial Unicode MS" pitchFamily="34" charset="-128"/>
                <a:ea typeface="Arial Unicode MS" pitchFamily="34" charset="-128"/>
                <a:cs typeface="Arial Unicode MS" pitchFamily="34" charset="-128"/>
              </a:rPr>
            </a:br>
            <a:r>
              <a:rPr lang="prs-AF" sz="2000" dirty="0" smtClean="0">
                <a:solidFill>
                  <a:schemeClr val="tx1"/>
                </a:solidFill>
                <a:latin typeface="Arial Unicode MS" pitchFamily="34" charset="-128"/>
                <a:ea typeface="Arial Unicode MS" pitchFamily="34" charset="-128"/>
                <a:cs typeface="Arial Unicode MS" pitchFamily="34" charset="-128"/>
              </a:rPr>
              <a:t>محدوده زمانی تعیین شود.</a:t>
            </a:r>
            <a:br>
              <a:rPr lang="prs-AF" sz="2000" dirty="0" smtClean="0">
                <a:solidFill>
                  <a:schemeClr val="tx1"/>
                </a:solidFill>
                <a:latin typeface="Arial Unicode MS" pitchFamily="34" charset="-128"/>
                <a:ea typeface="Arial Unicode MS" pitchFamily="34" charset="-128"/>
                <a:cs typeface="Arial Unicode MS" pitchFamily="34" charset="-128"/>
              </a:rPr>
            </a:br>
            <a:r>
              <a:rPr lang="prs-AF" sz="2000" dirty="0" smtClean="0">
                <a:solidFill>
                  <a:schemeClr val="tx1"/>
                </a:solidFill>
                <a:latin typeface="Arial Unicode MS" pitchFamily="34" charset="-128"/>
                <a:ea typeface="Arial Unicode MS" pitchFamily="34" charset="-128"/>
                <a:cs typeface="Arial Unicode MS" pitchFamily="34" charset="-128"/>
              </a:rPr>
              <a:t>هدفها باید نسبتا دشوار و واقعی انتخاب شوند.</a:t>
            </a:r>
            <a:br>
              <a:rPr lang="prs-AF" sz="2000" dirty="0" smtClean="0">
                <a:solidFill>
                  <a:schemeClr val="tx1"/>
                </a:solidFill>
                <a:latin typeface="Arial Unicode MS" pitchFamily="34" charset="-128"/>
                <a:ea typeface="Arial Unicode MS" pitchFamily="34" charset="-128"/>
                <a:cs typeface="Arial Unicode MS" pitchFamily="34" charset="-128"/>
              </a:rPr>
            </a:br>
            <a:r>
              <a:rPr lang="prs-AF" sz="2000" dirty="0" smtClean="0">
                <a:solidFill>
                  <a:schemeClr val="tx1"/>
                </a:solidFill>
                <a:latin typeface="Arial Unicode MS" pitchFamily="34" charset="-128"/>
                <a:ea typeface="Arial Unicode MS" pitchFamily="34" charset="-128"/>
                <a:cs typeface="Arial Unicode MS" pitchFamily="34" charset="-128"/>
              </a:rPr>
              <a:t>هدف ها را یادداشت و بر پیشرفت نظارت کنید.</a:t>
            </a:r>
            <a:br>
              <a:rPr lang="prs-AF" sz="2000" dirty="0" smtClean="0">
                <a:solidFill>
                  <a:schemeClr val="tx1"/>
                </a:solidFill>
                <a:latin typeface="Arial Unicode MS" pitchFamily="34" charset="-128"/>
                <a:ea typeface="Arial Unicode MS" pitchFamily="34" charset="-128"/>
                <a:cs typeface="Arial Unicode MS" pitchFamily="34" charset="-128"/>
              </a:rPr>
            </a:br>
            <a:r>
              <a:rPr lang="prs-AF" sz="2000" dirty="0" smtClean="0">
                <a:solidFill>
                  <a:schemeClr val="tx1"/>
                </a:solidFill>
                <a:latin typeface="Arial Unicode MS" pitchFamily="34" charset="-128"/>
                <a:ea typeface="Arial Unicode MS" pitchFamily="34" charset="-128"/>
                <a:cs typeface="Arial Unicode MS" pitchFamily="34" charset="-128"/>
              </a:rPr>
              <a:t>از ترکیب هدف ها استفاده کنید.</a:t>
            </a:r>
            <a:br>
              <a:rPr lang="prs-AF" sz="2000" dirty="0" smtClean="0">
                <a:solidFill>
                  <a:schemeClr val="tx1"/>
                </a:solidFill>
                <a:latin typeface="Arial Unicode MS" pitchFamily="34" charset="-128"/>
                <a:ea typeface="Arial Unicode MS" pitchFamily="34" charset="-128"/>
                <a:cs typeface="Arial Unicode MS" pitchFamily="34" charset="-128"/>
              </a:rPr>
            </a:br>
            <a:r>
              <a:rPr lang="prs-AF" sz="2000" dirty="0" smtClean="0">
                <a:solidFill>
                  <a:schemeClr val="tx1"/>
                </a:solidFill>
                <a:latin typeface="Arial Unicode MS" pitchFamily="34" charset="-128"/>
                <a:ea typeface="Arial Unicode MS" pitchFamily="34" charset="-128"/>
                <a:cs typeface="Arial Unicode MS" pitchFamily="34" charset="-128"/>
              </a:rPr>
              <a:t>تعیین هدف های کوتاه مدت و بلند مدت</a:t>
            </a:r>
            <a:br>
              <a:rPr lang="prs-AF" sz="2000" dirty="0" smtClean="0">
                <a:solidFill>
                  <a:schemeClr val="tx1"/>
                </a:solidFill>
                <a:latin typeface="Arial Unicode MS" pitchFamily="34" charset="-128"/>
                <a:ea typeface="Arial Unicode MS" pitchFamily="34" charset="-128"/>
                <a:cs typeface="Arial Unicode MS" pitchFamily="34" charset="-128"/>
              </a:rPr>
            </a:br>
            <a:r>
              <a:rPr lang="prs-AF" sz="2000" dirty="0" smtClean="0">
                <a:solidFill>
                  <a:schemeClr val="tx1"/>
                </a:solidFill>
                <a:latin typeface="Arial Unicode MS" pitchFamily="34" charset="-128"/>
                <a:ea typeface="Arial Unicode MS" pitchFamily="34" charset="-128"/>
                <a:cs typeface="Arial Unicode MS" pitchFamily="34" charset="-128"/>
              </a:rPr>
              <a:t>تعیین هدفهای انفرادی و تیمی</a:t>
            </a:r>
            <a:br>
              <a:rPr lang="prs-AF" sz="2000" dirty="0" smtClean="0">
                <a:solidFill>
                  <a:schemeClr val="tx1"/>
                </a:solidFill>
                <a:latin typeface="Arial Unicode MS" pitchFamily="34" charset="-128"/>
                <a:ea typeface="Arial Unicode MS" pitchFamily="34" charset="-128"/>
                <a:cs typeface="Arial Unicode MS" pitchFamily="34" charset="-128"/>
              </a:rPr>
            </a:br>
            <a:r>
              <a:rPr lang="prs-AF" sz="2000" dirty="0" smtClean="0">
                <a:solidFill>
                  <a:schemeClr val="tx1"/>
                </a:solidFill>
                <a:latin typeface="Arial Unicode MS" pitchFamily="34" charset="-128"/>
                <a:ea typeface="Arial Unicode MS" pitchFamily="34" charset="-128"/>
                <a:cs typeface="Arial Unicode MS" pitchFamily="34" charset="-128"/>
              </a:rPr>
              <a:t>تعیین هدف هم برای تمرین و هم برای مسابقه</a:t>
            </a:r>
            <a:br>
              <a:rPr lang="prs-AF" sz="2000" dirty="0" smtClean="0">
                <a:solidFill>
                  <a:schemeClr val="tx1"/>
                </a:solidFill>
                <a:latin typeface="Arial Unicode MS" pitchFamily="34" charset="-128"/>
                <a:ea typeface="Arial Unicode MS" pitchFamily="34" charset="-128"/>
                <a:cs typeface="Arial Unicode MS" pitchFamily="34" charset="-128"/>
              </a:rPr>
            </a:br>
            <a:r>
              <a:rPr lang="prs-AF" sz="2000" dirty="0" smtClean="0">
                <a:solidFill>
                  <a:schemeClr val="tx1"/>
                </a:solidFill>
                <a:latin typeface="Arial Unicode MS" pitchFamily="34" charset="-128"/>
                <a:ea typeface="Arial Unicode MS" pitchFamily="34" charset="-128"/>
                <a:cs typeface="Arial Unicode MS" pitchFamily="34" charset="-128"/>
              </a:rPr>
              <a:t>ایجاد تعهد و درونی کردن هدفها</a:t>
            </a:r>
            <a:br>
              <a:rPr lang="prs-AF" sz="2000" dirty="0" smtClean="0">
                <a:solidFill>
                  <a:schemeClr val="tx1"/>
                </a:solidFill>
                <a:latin typeface="Arial Unicode MS" pitchFamily="34" charset="-128"/>
                <a:ea typeface="Arial Unicode MS" pitchFamily="34" charset="-128"/>
                <a:cs typeface="Arial Unicode MS" pitchFamily="34" charset="-128"/>
              </a:rPr>
            </a:br>
            <a:r>
              <a:rPr lang="prs-AF" sz="2000" dirty="0" smtClean="0">
                <a:solidFill>
                  <a:schemeClr val="tx1"/>
                </a:solidFill>
                <a:latin typeface="Arial Unicode MS" pitchFamily="34" charset="-128"/>
                <a:ea typeface="Arial Unicode MS" pitchFamily="34" charset="-128"/>
                <a:cs typeface="Arial Unicode MS" pitchFamily="34" charset="-128"/>
              </a:rPr>
              <a:t>توجه به تفاوت های فردی</a:t>
            </a:r>
            <a:endParaRPr lang="en-US" sz="2000" dirty="0">
              <a:solidFill>
                <a:schemeClr val="tx1"/>
              </a:solidFill>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val="289764124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algn="just" rtl="1"/>
            <a:r>
              <a:rPr lang="prs-AF" dirty="0" smtClean="0">
                <a:solidFill>
                  <a:schemeClr val="tx1"/>
                </a:solidFill>
              </a:rPr>
              <a:t>راهنمایی هدف گزینی و دستیابی موفقیت آمیز به اهداف</a:t>
            </a:r>
          </a:p>
          <a:p>
            <a:endParaRPr lang="en-US" dirty="0"/>
          </a:p>
        </p:txBody>
      </p:sp>
      <p:sp>
        <p:nvSpPr>
          <p:cNvPr id="3" name="Title 2"/>
          <p:cNvSpPr>
            <a:spLocks noGrp="1"/>
          </p:cNvSpPr>
          <p:nvPr>
            <p:ph type="title"/>
          </p:nvPr>
        </p:nvSpPr>
        <p:spPr/>
        <p:txBody>
          <a:bodyPr/>
          <a:lstStyle/>
          <a:p>
            <a:r>
              <a:rPr lang="prs-AF" sz="2000" dirty="0" smtClean="0">
                <a:solidFill>
                  <a:srgbClr val="FFFF00"/>
                </a:solidFill>
                <a:cs typeface="B Homa" pitchFamily="2" charset="-78"/>
              </a:rPr>
              <a:t>اهداف باید واقعی و دست یافتنی باشند.</a:t>
            </a:r>
            <a:br>
              <a:rPr lang="prs-AF" sz="2000" dirty="0" smtClean="0">
                <a:solidFill>
                  <a:srgbClr val="FFFF00"/>
                </a:solidFill>
                <a:cs typeface="B Homa" pitchFamily="2" charset="-78"/>
              </a:rPr>
            </a:br>
            <a:r>
              <a:rPr lang="prs-AF" sz="2000" dirty="0" smtClean="0">
                <a:solidFill>
                  <a:srgbClr val="FFFF00"/>
                </a:solidFill>
                <a:cs typeface="B Homa" pitchFamily="2" charset="-78"/>
              </a:rPr>
              <a:t>انطباق با باورها و ارزش ها</a:t>
            </a:r>
            <a:br>
              <a:rPr lang="prs-AF" sz="2000" dirty="0" smtClean="0">
                <a:solidFill>
                  <a:srgbClr val="FFFF00"/>
                </a:solidFill>
                <a:cs typeface="B Homa" pitchFamily="2" charset="-78"/>
              </a:rPr>
            </a:br>
            <a:r>
              <a:rPr lang="prs-AF" sz="2000" dirty="0" smtClean="0">
                <a:solidFill>
                  <a:srgbClr val="FFFF00"/>
                </a:solidFill>
                <a:cs typeface="B Homa" pitchFamily="2" charset="-78"/>
              </a:rPr>
              <a:t>تقویت فعل خواستن در خود</a:t>
            </a:r>
            <a:br>
              <a:rPr lang="prs-AF" sz="2000" dirty="0" smtClean="0">
                <a:solidFill>
                  <a:srgbClr val="FFFF00"/>
                </a:solidFill>
                <a:cs typeface="B Homa" pitchFamily="2" charset="-78"/>
              </a:rPr>
            </a:br>
            <a:r>
              <a:rPr lang="prs-AF" sz="2000" dirty="0" smtClean="0">
                <a:solidFill>
                  <a:srgbClr val="FFFF00"/>
                </a:solidFill>
                <a:cs typeface="B Homa" pitchFamily="2" charset="-78"/>
              </a:rPr>
              <a:t>تصویرسازی رسیدن به اهداف</a:t>
            </a:r>
            <a:br>
              <a:rPr lang="prs-AF" sz="2000" dirty="0" smtClean="0">
                <a:solidFill>
                  <a:srgbClr val="FFFF00"/>
                </a:solidFill>
                <a:cs typeface="B Homa" pitchFamily="2" charset="-78"/>
              </a:rPr>
            </a:br>
            <a:r>
              <a:rPr lang="prs-AF" sz="2000" dirty="0" smtClean="0">
                <a:solidFill>
                  <a:srgbClr val="FFFF00"/>
                </a:solidFill>
                <a:cs typeface="B Homa" pitchFamily="2" charset="-78"/>
              </a:rPr>
              <a:t>داشتن جدول زمانی</a:t>
            </a:r>
            <a:br>
              <a:rPr lang="prs-AF" sz="2000" dirty="0" smtClean="0">
                <a:solidFill>
                  <a:srgbClr val="FFFF00"/>
                </a:solidFill>
                <a:cs typeface="B Homa" pitchFamily="2" charset="-78"/>
              </a:rPr>
            </a:br>
            <a:r>
              <a:rPr lang="prs-AF" sz="2000" dirty="0" smtClean="0">
                <a:solidFill>
                  <a:srgbClr val="FFFF00"/>
                </a:solidFill>
                <a:cs typeface="B Homa" pitchFamily="2" charset="-78"/>
              </a:rPr>
              <a:t>اهدافتان را به همه نگویید</a:t>
            </a:r>
            <a:br>
              <a:rPr lang="prs-AF" sz="2000" dirty="0" smtClean="0">
                <a:solidFill>
                  <a:srgbClr val="FFFF00"/>
                </a:solidFill>
                <a:cs typeface="B Homa" pitchFamily="2" charset="-78"/>
              </a:rPr>
            </a:br>
            <a:r>
              <a:rPr lang="prs-AF" sz="2000" dirty="0" smtClean="0">
                <a:solidFill>
                  <a:srgbClr val="FFFF00"/>
                </a:solidFill>
                <a:cs typeface="B Homa" pitchFamily="2" charset="-78"/>
              </a:rPr>
              <a:t>ابتدا بر اهداف شدنی تاکید ورزید تا ویژگیهای شخصیتی را پرورش دهید.</a:t>
            </a:r>
            <a:br>
              <a:rPr lang="prs-AF" sz="2000" dirty="0" smtClean="0">
                <a:solidFill>
                  <a:srgbClr val="FFFF00"/>
                </a:solidFill>
                <a:cs typeface="B Homa" pitchFamily="2" charset="-78"/>
              </a:rPr>
            </a:br>
            <a:r>
              <a:rPr lang="prs-AF" sz="2000" dirty="0" smtClean="0">
                <a:solidFill>
                  <a:srgbClr val="FFFF00"/>
                </a:solidFill>
                <a:cs typeface="B Homa" pitchFamily="2" charset="-78"/>
              </a:rPr>
              <a:t>اهداف را اولویت بندی کنید.</a:t>
            </a:r>
            <a:br>
              <a:rPr lang="prs-AF" sz="2000" dirty="0" smtClean="0">
                <a:solidFill>
                  <a:srgbClr val="FFFF00"/>
                </a:solidFill>
                <a:cs typeface="B Homa" pitchFamily="2" charset="-78"/>
              </a:rPr>
            </a:br>
            <a:r>
              <a:rPr lang="prs-AF" sz="2000" dirty="0" smtClean="0">
                <a:solidFill>
                  <a:srgbClr val="FFFF00"/>
                </a:solidFill>
                <a:cs typeface="B Homa" pitchFamily="2" charset="-78"/>
              </a:rPr>
              <a:t>برنامه ای عملی برای رسیدن به اهداف طراحی کنید.</a:t>
            </a:r>
            <a:br>
              <a:rPr lang="prs-AF" sz="2000" dirty="0" smtClean="0">
                <a:solidFill>
                  <a:srgbClr val="FFFF00"/>
                </a:solidFill>
                <a:cs typeface="B Homa" pitchFamily="2" charset="-78"/>
              </a:rPr>
            </a:br>
            <a:r>
              <a:rPr lang="prs-AF" sz="2000" dirty="0" smtClean="0">
                <a:solidFill>
                  <a:srgbClr val="FFFF00"/>
                </a:solidFill>
                <a:cs typeface="B Homa" pitchFamily="2" charset="-78"/>
              </a:rPr>
              <a:t>هدف گزینی را با لذت و سرگرمی انجام دهید.</a:t>
            </a:r>
            <a:br>
              <a:rPr lang="prs-AF" sz="2000" dirty="0" smtClean="0">
                <a:solidFill>
                  <a:srgbClr val="FFFF00"/>
                </a:solidFill>
                <a:cs typeface="B Homa" pitchFamily="2" charset="-78"/>
              </a:rPr>
            </a:br>
            <a:r>
              <a:rPr lang="prs-AF" sz="2000" dirty="0" smtClean="0">
                <a:solidFill>
                  <a:srgbClr val="FFFF00"/>
                </a:solidFill>
                <a:cs typeface="B Homa" pitchFamily="2" charset="-78"/>
              </a:rPr>
              <a:t>سر انجام از کارتان احساس غرور کنید.</a:t>
            </a:r>
            <a:endParaRPr lang="en-US" sz="2000" dirty="0">
              <a:solidFill>
                <a:srgbClr val="FFFF00"/>
              </a:solidFill>
              <a:cs typeface="B Homa" pitchFamily="2" charset="-78"/>
            </a:endParaRPr>
          </a:p>
        </p:txBody>
      </p:sp>
    </p:spTree>
    <p:extLst>
      <p:ext uri="{BB962C8B-B14F-4D97-AF65-F5344CB8AC3E}">
        <p14:creationId xmlns:p14="http://schemas.microsoft.com/office/powerpoint/2010/main" val="187345570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prs-AF" dirty="0" smtClean="0"/>
              <a:t>جهت دادن توجه به محرک یا محرک های مورد نظر</a:t>
            </a:r>
          </a:p>
          <a:p>
            <a:pPr algn="r" rtl="1"/>
            <a:r>
              <a:rPr lang="prs-AF" dirty="0" smtClean="0"/>
              <a:t>اگر بتوانید به تمام محرک های مرتبط با مهارتهایی که اجرا می نمایید، توجه کنید و اگر به محرک های غیر مرتبط توجه نکنید مهارتها را به راحتی و روانی اجرا خواهید کرد و در وضعیت مطلوب قرار خواهید گرفت.</a:t>
            </a:r>
          </a:p>
          <a:p>
            <a:pPr marL="45720" indent="0" algn="r" rtl="1">
              <a:buNone/>
            </a:pPr>
            <a:endParaRPr lang="prs-AF" dirty="0"/>
          </a:p>
          <a:p>
            <a:pPr marL="45720" indent="0" algn="r" rtl="1">
              <a:buNone/>
            </a:pPr>
            <a:r>
              <a:rPr lang="prs-AF" dirty="0" smtClean="0"/>
              <a:t>ورزشکاران هنگام رقابت انجام دهند:</a:t>
            </a:r>
          </a:p>
          <a:p>
            <a:pPr marL="45720" indent="0" algn="r" rtl="1">
              <a:buNone/>
            </a:pPr>
            <a:r>
              <a:rPr lang="prs-AF" dirty="0" smtClean="0"/>
              <a:t>تمرکز توجه بر جنبه های موثر و مثبت مربوط به عملکرد ( استفاده از نشانه های کلامی مانند محکم، سریع، زودباش...)</a:t>
            </a:r>
          </a:p>
          <a:p>
            <a:pPr marL="45720" indent="0" algn="r" rtl="1">
              <a:buNone/>
            </a:pPr>
            <a:r>
              <a:rPr lang="prs-AF" dirty="0" smtClean="0"/>
              <a:t>منحرف کردن توجه از محرک ها و نشانه هایی با اثرات مداخله منفی بر عملکرد ( شیوه داوری)</a:t>
            </a:r>
            <a:endParaRPr lang="en-US" dirty="0"/>
          </a:p>
        </p:txBody>
      </p:sp>
      <p:sp>
        <p:nvSpPr>
          <p:cNvPr id="3" name="Title 2"/>
          <p:cNvSpPr>
            <a:spLocks noGrp="1"/>
          </p:cNvSpPr>
          <p:nvPr>
            <p:ph type="title"/>
          </p:nvPr>
        </p:nvSpPr>
        <p:spPr/>
        <p:txBody>
          <a:bodyPr/>
          <a:lstStyle/>
          <a:p>
            <a:r>
              <a:rPr lang="prs-AF" dirty="0" smtClean="0"/>
              <a:t>تمرکز توجه</a:t>
            </a:r>
            <a:endParaRPr lang="en-US" dirty="0"/>
          </a:p>
        </p:txBody>
      </p:sp>
    </p:spTree>
    <p:extLst>
      <p:ext uri="{BB962C8B-B14F-4D97-AF65-F5344CB8AC3E}">
        <p14:creationId xmlns:p14="http://schemas.microsoft.com/office/powerpoint/2010/main" val="160025157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prs-AF" dirty="0" smtClean="0"/>
              <a:t>برخی برانگیختگی را صرفا یک واکنش فیزیولوژیک می دانند. ( ترشح هورمونهای اپی نفرین و نوراپی نفرین)</a:t>
            </a:r>
          </a:p>
          <a:p>
            <a:pPr algn="r" rtl="1"/>
            <a:r>
              <a:rPr lang="prs-AF" dirty="0" smtClean="0"/>
              <a:t>برخی برانگیختگی را روان شناختی می دانند.</a:t>
            </a:r>
          </a:p>
          <a:p>
            <a:pPr algn="r" rtl="1"/>
            <a:r>
              <a:rPr lang="prs-AF" dirty="0" smtClean="0"/>
              <a:t>برخی آن را چند وجهی می دانند. </a:t>
            </a:r>
          </a:p>
          <a:p>
            <a:pPr algn="r" rtl="1"/>
            <a:endParaRPr lang="prs-AF" dirty="0"/>
          </a:p>
          <a:p>
            <a:pPr algn="r" rtl="1"/>
            <a:r>
              <a:rPr lang="prs-AF" dirty="0" smtClean="0"/>
              <a:t>برانگیختگی از لحاظ فیزیولوژیک دارای پیوستاری است که کمترین حد آن خواب عمیق و بیشترین مقدار آن در هیجان شدید مشهود است</a:t>
            </a:r>
          </a:p>
          <a:p>
            <a:pPr marL="45720" indent="0" algn="r" rtl="1">
              <a:buNone/>
            </a:pPr>
            <a:endParaRPr lang="prs-AF" dirty="0"/>
          </a:p>
        </p:txBody>
      </p:sp>
      <p:sp>
        <p:nvSpPr>
          <p:cNvPr id="3" name="Title 2"/>
          <p:cNvSpPr>
            <a:spLocks noGrp="1"/>
          </p:cNvSpPr>
          <p:nvPr>
            <p:ph type="title"/>
          </p:nvPr>
        </p:nvSpPr>
        <p:spPr/>
        <p:txBody>
          <a:bodyPr/>
          <a:lstStyle/>
          <a:p>
            <a:r>
              <a:rPr lang="prs-AF" dirty="0" smtClean="0"/>
              <a:t>برانگیختگی</a:t>
            </a:r>
            <a:endParaRPr lang="en-US" dirty="0"/>
          </a:p>
        </p:txBody>
      </p:sp>
    </p:spTree>
    <p:extLst>
      <p:ext uri="{BB962C8B-B14F-4D97-AF65-F5344CB8AC3E}">
        <p14:creationId xmlns:p14="http://schemas.microsoft.com/office/powerpoint/2010/main" val="281240310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prs-AF" dirty="0" smtClean="0"/>
              <a:t>رابطه بین سطح انگیختگی و اجرای مهارت های حرکتی</a:t>
            </a:r>
            <a:endParaRPr lang="en-US" dirty="0"/>
          </a:p>
        </p:txBody>
      </p:sp>
      <p:sp>
        <p:nvSpPr>
          <p:cNvPr id="3" name="Title 2"/>
          <p:cNvSpPr>
            <a:spLocks noGrp="1"/>
          </p:cNvSpPr>
          <p:nvPr>
            <p:ph type="title"/>
          </p:nvPr>
        </p:nvSpPr>
        <p:spPr/>
        <p:txBody>
          <a:bodyPr/>
          <a:lstStyle/>
          <a:p>
            <a:r>
              <a:rPr lang="prs-AF" sz="2800" dirty="0" smtClean="0"/>
              <a:t>بهترین اجرا در سطح متوسط انگیختگی است. و به همین ترتیب اگر انگیختگی افزایش یابد، اجرا ضعیف می شود. </a:t>
            </a:r>
            <a:endParaRPr lang="en-US" sz="2800" dirty="0"/>
          </a:p>
        </p:txBody>
      </p:sp>
    </p:spTree>
    <p:extLst>
      <p:ext uri="{BB962C8B-B14F-4D97-AF65-F5344CB8AC3E}">
        <p14:creationId xmlns:p14="http://schemas.microsoft.com/office/powerpoint/2010/main" val="187081802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p:txBody>
          <a:bodyPr/>
          <a:lstStyle/>
          <a:p>
            <a:pPr algn="r" rtl="1">
              <a:buFont typeface="Wingdings" pitchFamily="2" charset="2"/>
              <a:buChar char="q"/>
            </a:pPr>
            <a:r>
              <a:rPr lang="prs-AF" b="1" dirty="0" smtClean="0">
                <a:solidFill>
                  <a:srgbClr val="002060"/>
                </a:solidFill>
                <a:cs typeface="B Nazanin" pitchFamily="2" charset="-78"/>
              </a:rPr>
              <a:t>علم مطالعه رفتار و حالات روانی انسان است.</a:t>
            </a:r>
            <a:endParaRPr lang="en-US" b="1" dirty="0">
              <a:solidFill>
                <a:srgbClr val="002060"/>
              </a:solidFill>
              <a:cs typeface="B Nazanin" pitchFamily="2" charset="-78"/>
            </a:endParaRPr>
          </a:p>
        </p:txBody>
      </p:sp>
      <p:sp>
        <p:nvSpPr>
          <p:cNvPr id="4" name="Title 3"/>
          <p:cNvSpPr>
            <a:spLocks noGrp="1"/>
          </p:cNvSpPr>
          <p:nvPr>
            <p:ph type="title"/>
          </p:nvPr>
        </p:nvSpPr>
        <p:spPr/>
        <p:txBody>
          <a:bodyPr/>
          <a:lstStyle/>
          <a:p>
            <a:r>
              <a:rPr lang="prs-AF" dirty="0" smtClean="0">
                <a:solidFill>
                  <a:srgbClr val="FFFF00"/>
                </a:solidFill>
              </a:rPr>
              <a:t>روانشناسی چیست؟</a:t>
            </a:r>
            <a:endParaRPr lang="en-US" dirty="0">
              <a:solidFill>
                <a:srgbClr val="FFFF00"/>
              </a:solidFill>
            </a:endParaRPr>
          </a:p>
        </p:txBody>
      </p:sp>
      <p:pic>
        <p:nvPicPr>
          <p:cNvPr id="5" name="Picture 5" descr="oedipus"/>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52400" y="2209800"/>
            <a:ext cx="4419600" cy="4190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9115310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prs-AF" dirty="0" smtClean="0"/>
              <a:t>پیچیدگی مهارت</a:t>
            </a:r>
          </a:p>
          <a:p>
            <a:pPr algn="r" rtl="1"/>
            <a:r>
              <a:rPr lang="prs-AF" dirty="0" smtClean="0"/>
              <a:t>سطح مهارت اجرا کننده</a:t>
            </a:r>
          </a:p>
          <a:p>
            <a:pPr algn="r" rtl="1"/>
            <a:r>
              <a:rPr lang="prs-AF" dirty="0" smtClean="0"/>
              <a:t>تفاوت های فردی</a:t>
            </a:r>
            <a:endParaRPr lang="en-US" dirty="0"/>
          </a:p>
        </p:txBody>
      </p:sp>
      <p:sp>
        <p:nvSpPr>
          <p:cNvPr id="3" name="Title 2"/>
          <p:cNvSpPr>
            <a:spLocks noGrp="1"/>
          </p:cNvSpPr>
          <p:nvPr>
            <p:ph type="title"/>
          </p:nvPr>
        </p:nvSpPr>
        <p:spPr/>
        <p:txBody>
          <a:bodyPr/>
          <a:lstStyle/>
          <a:p>
            <a:r>
              <a:rPr lang="prs-AF" dirty="0" smtClean="0"/>
              <a:t>عوامل موثر بر انگیختگی:</a:t>
            </a:r>
            <a:endParaRPr lang="en-US" dirty="0"/>
          </a:p>
        </p:txBody>
      </p:sp>
      <p:pic>
        <p:nvPicPr>
          <p:cNvPr id="13314" name="Picture 2" descr="C:\Users\sepanta\Desktop\index.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2209800"/>
            <a:ext cx="4552950" cy="39957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078924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p:txBody>
          <a:bodyPr>
            <a:normAutofit lnSpcReduction="10000"/>
          </a:bodyPr>
          <a:lstStyle/>
          <a:p>
            <a:pPr algn="r" rtl="1"/>
            <a:r>
              <a:rPr lang="prs-AF" dirty="0" smtClean="0"/>
              <a:t>استرس زمانی رخ می هد که یک مهارت یا محیط جدید نیازمند سازگاری باشد.</a:t>
            </a:r>
          </a:p>
          <a:p>
            <a:endParaRPr lang="prs-AF" dirty="0"/>
          </a:p>
          <a:p>
            <a:pPr algn="r" rtl="1"/>
            <a:r>
              <a:rPr lang="prs-AF" dirty="0" smtClean="0"/>
              <a:t>درک افراد از موقعیت های استرس زا متغیر نیست.</a:t>
            </a:r>
          </a:p>
          <a:p>
            <a:pPr algn="r" rtl="1"/>
            <a:endParaRPr lang="prs-AF" dirty="0"/>
          </a:p>
          <a:p>
            <a:pPr algn="r" rtl="1"/>
            <a:r>
              <a:rPr lang="prs-AF" dirty="0" smtClean="0"/>
              <a:t>استرس هم سازنده و هم مخرب است.</a:t>
            </a:r>
            <a:endParaRPr lang="en-US" dirty="0"/>
          </a:p>
        </p:txBody>
      </p:sp>
      <p:sp>
        <p:nvSpPr>
          <p:cNvPr id="4" name="Title 3"/>
          <p:cNvSpPr>
            <a:spLocks noGrp="1"/>
          </p:cNvSpPr>
          <p:nvPr>
            <p:ph type="title"/>
          </p:nvPr>
        </p:nvSpPr>
        <p:spPr/>
        <p:txBody>
          <a:bodyPr/>
          <a:lstStyle/>
          <a:p>
            <a:r>
              <a:rPr lang="prs-AF" dirty="0" smtClean="0"/>
              <a:t>استرس</a:t>
            </a:r>
            <a:endParaRPr lang="en-US" dirty="0"/>
          </a:p>
        </p:txBody>
      </p:sp>
      <p:pic>
        <p:nvPicPr>
          <p:cNvPr id="12291" name="Picture 3" descr="C:\Users\sepanta\Desktop\images.jpg"/>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609601" y="2057400"/>
            <a:ext cx="3810000" cy="38084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956299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pPr algn="r" rtl="1"/>
            <a:r>
              <a:rPr lang="prs-AF" dirty="0" smtClean="0"/>
              <a:t>نشانه ها:</a:t>
            </a:r>
          </a:p>
          <a:p>
            <a:pPr algn="r" rtl="1"/>
            <a:r>
              <a:rPr lang="prs-AF" dirty="0" smtClean="0"/>
              <a:t>احساس نگرانی، عدم اطمینان، دلشوره، تعریق کف دست، افزایش ضربان قلب و...</a:t>
            </a:r>
          </a:p>
          <a:p>
            <a:pPr algn="r" rtl="1"/>
            <a:endParaRPr lang="en-US" dirty="0"/>
          </a:p>
        </p:txBody>
      </p:sp>
      <p:sp>
        <p:nvSpPr>
          <p:cNvPr id="3" name="Content Placeholder 2"/>
          <p:cNvSpPr>
            <a:spLocks noGrp="1"/>
          </p:cNvSpPr>
          <p:nvPr>
            <p:ph sz="half" idx="2"/>
          </p:nvPr>
        </p:nvSpPr>
        <p:spPr/>
        <p:txBody>
          <a:bodyPr/>
          <a:lstStyle/>
          <a:p>
            <a:pPr marL="45720" indent="0" algn="r" rtl="1">
              <a:buNone/>
            </a:pPr>
            <a:r>
              <a:rPr lang="prs-AF" dirty="0" smtClean="0"/>
              <a:t>نگرانی فرد از فقدان کنترل بر شرایط موجود که به دو صورت شناختی و جسمانی بروز می یابد. </a:t>
            </a:r>
            <a:endParaRPr lang="en-US" dirty="0"/>
          </a:p>
        </p:txBody>
      </p:sp>
      <p:sp>
        <p:nvSpPr>
          <p:cNvPr id="4" name="Title 3"/>
          <p:cNvSpPr>
            <a:spLocks noGrp="1"/>
          </p:cNvSpPr>
          <p:nvPr>
            <p:ph type="title"/>
          </p:nvPr>
        </p:nvSpPr>
        <p:spPr/>
        <p:txBody>
          <a:bodyPr/>
          <a:lstStyle/>
          <a:p>
            <a:r>
              <a:rPr lang="prs-AF" dirty="0" smtClean="0"/>
              <a:t>اضطراب</a:t>
            </a:r>
            <a:endParaRPr lang="en-US" dirty="0"/>
          </a:p>
        </p:txBody>
      </p:sp>
    </p:spTree>
    <p:extLst>
      <p:ext uri="{BB962C8B-B14F-4D97-AF65-F5344CB8AC3E}">
        <p14:creationId xmlns:p14="http://schemas.microsoft.com/office/powerpoint/2010/main" val="27585838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prs-AF" dirty="0" smtClean="0"/>
              <a:t>انواع اضطراب</a:t>
            </a:r>
            <a:endParaRPr lang="en-US" dirty="0"/>
          </a:p>
        </p:txBody>
      </p:sp>
      <p:sp>
        <p:nvSpPr>
          <p:cNvPr id="3" name="Title 2"/>
          <p:cNvSpPr>
            <a:spLocks noGrp="1"/>
          </p:cNvSpPr>
          <p:nvPr>
            <p:ph type="title"/>
          </p:nvPr>
        </p:nvSpPr>
        <p:spPr/>
        <p:txBody>
          <a:bodyPr/>
          <a:lstStyle/>
          <a:p>
            <a:r>
              <a:rPr lang="prs-AF" sz="1800" dirty="0" smtClean="0"/>
              <a:t/>
            </a:r>
            <a:br>
              <a:rPr lang="prs-AF" sz="1800" dirty="0" smtClean="0"/>
            </a:br>
            <a:r>
              <a:rPr lang="prs-AF" sz="1800" dirty="0"/>
              <a:t/>
            </a:r>
            <a:br>
              <a:rPr lang="prs-AF" sz="1800" dirty="0"/>
            </a:br>
            <a:r>
              <a:rPr lang="prs-AF" sz="1800" dirty="0" smtClean="0"/>
              <a:t>اضطراب صفتی:</a:t>
            </a:r>
            <a:br>
              <a:rPr lang="prs-AF" sz="1800" dirty="0" smtClean="0"/>
            </a:br>
            <a:r>
              <a:rPr lang="prs-AF" sz="1800" dirty="0" smtClean="0"/>
              <a:t>تمایل عمومی فرد برای تجربه اضطراب در بیشتر موقعیت ها</a:t>
            </a:r>
            <a:br>
              <a:rPr lang="prs-AF" sz="1800" dirty="0" smtClean="0"/>
            </a:br>
            <a:r>
              <a:rPr lang="prs-AF" sz="1800" dirty="0"/>
              <a:t/>
            </a:r>
            <a:br>
              <a:rPr lang="prs-AF" sz="1800" dirty="0"/>
            </a:br>
            <a:r>
              <a:rPr lang="prs-AF" sz="1800" dirty="0" smtClean="0"/>
              <a:t/>
            </a:r>
            <a:br>
              <a:rPr lang="prs-AF" sz="1800" dirty="0" smtClean="0"/>
            </a:br>
            <a:r>
              <a:rPr lang="prs-AF" sz="1800" dirty="0" smtClean="0"/>
              <a:t>اضطراب حالتی:</a:t>
            </a:r>
            <a:br>
              <a:rPr lang="prs-AF" sz="1800" dirty="0" smtClean="0"/>
            </a:br>
            <a:r>
              <a:rPr lang="prs-AF" sz="1800" dirty="0" smtClean="0"/>
              <a:t>احساس اضطراب ناگهانی در موقعیت های خاص</a:t>
            </a:r>
            <a:br>
              <a:rPr lang="prs-AF" sz="1800" dirty="0" smtClean="0"/>
            </a:br>
            <a:r>
              <a:rPr lang="prs-AF" sz="1800" dirty="0" smtClean="0"/>
              <a:t/>
            </a:r>
            <a:br>
              <a:rPr lang="prs-AF" sz="1800" dirty="0" smtClean="0"/>
            </a:br>
            <a:r>
              <a:rPr lang="prs-AF" sz="1800" dirty="0"/>
              <a:t/>
            </a:r>
            <a:br>
              <a:rPr lang="prs-AF" sz="1800" dirty="0"/>
            </a:br>
            <a:r>
              <a:rPr lang="prs-AF" sz="1800" dirty="0" smtClean="0"/>
              <a:t>اضطراب رقابتی: اضطراب ناشی از رقابت که به دلایل زیر اتفاق می افتد.</a:t>
            </a:r>
            <a:br>
              <a:rPr lang="prs-AF" sz="1800" dirty="0" smtClean="0"/>
            </a:br>
            <a:r>
              <a:rPr lang="prs-AF" sz="1800" dirty="0"/>
              <a:t/>
            </a:r>
            <a:br>
              <a:rPr lang="prs-AF" sz="1800" dirty="0"/>
            </a:br>
            <a:r>
              <a:rPr lang="prs-AF" sz="1800" dirty="0" smtClean="0"/>
              <a:t>چالش</a:t>
            </a:r>
            <a:br>
              <a:rPr lang="prs-AF" sz="1800" dirty="0" smtClean="0"/>
            </a:br>
            <a:r>
              <a:rPr lang="prs-AF" sz="1800" dirty="0" smtClean="0"/>
              <a:t>ترس</a:t>
            </a:r>
            <a:br>
              <a:rPr lang="prs-AF" sz="1800" dirty="0" smtClean="0"/>
            </a:br>
            <a:r>
              <a:rPr lang="prs-AF" sz="1800" dirty="0" smtClean="0"/>
              <a:t>ضعف فرد</a:t>
            </a:r>
            <a:endParaRPr lang="en-US" sz="1800" dirty="0"/>
          </a:p>
        </p:txBody>
      </p:sp>
    </p:spTree>
    <p:extLst>
      <p:ext uri="{BB962C8B-B14F-4D97-AF65-F5344CB8AC3E}">
        <p14:creationId xmlns:p14="http://schemas.microsoft.com/office/powerpoint/2010/main" val="111384977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p:txBody>
          <a:bodyPr>
            <a:noAutofit/>
          </a:bodyPr>
          <a:lstStyle/>
          <a:p>
            <a:pPr algn="ctr" rtl="1"/>
            <a:r>
              <a:rPr lang="prs-AF" sz="2400" dirty="0" smtClean="0">
                <a:solidFill>
                  <a:schemeClr val="bg1"/>
                </a:solidFill>
              </a:rPr>
              <a:t>تکنیک های بدنی مانند تن آرامی</a:t>
            </a:r>
          </a:p>
          <a:p>
            <a:pPr algn="ctr" rtl="1"/>
            <a:endParaRPr lang="prs-AF" sz="2400" dirty="0">
              <a:solidFill>
                <a:schemeClr val="bg1"/>
              </a:solidFill>
            </a:endParaRPr>
          </a:p>
          <a:p>
            <a:pPr algn="ctr" rtl="1"/>
            <a:r>
              <a:rPr lang="prs-AF" sz="2400" dirty="0" smtClean="0">
                <a:solidFill>
                  <a:schemeClr val="bg1"/>
                </a:solidFill>
              </a:rPr>
              <a:t>تکنیک های شناختی مانند تصویرسازی ذهنی</a:t>
            </a:r>
            <a:endParaRPr lang="en-US" sz="2400" dirty="0">
              <a:solidFill>
                <a:schemeClr val="bg1"/>
              </a:solidFill>
            </a:endParaRPr>
          </a:p>
        </p:txBody>
      </p:sp>
      <p:sp>
        <p:nvSpPr>
          <p:cNvPr id="4" name="Title 3"/>
          <p:cNvSpPr>
            <a:spLocks noGrp="1"/>
          </p:cNvSpPr>
          <p:nvPr>
            <p:ph type="title"/>
          </p:nvPr>
        </p:nvSpPr>
        <p:spPr/>
        <p:txBody>
          <a:bodyPr/>
          <a:lstStyle/>
          <a:p>
            <a:pPr algn="ctr" rtl="1"/>
            <a:r>
              <a:rPr lang="prs-AF" dirty="0" smtClean="0">
                <a:solidFill>
                  <a:srgbClr val="FFFF00"/>
                </a:solidFill>
              </a:rPr>
              <a:t>شیوه های غلبه بر اضطراب:</a:t>
            </a:r>
            <a:br>
              <a:rPr lang="prs-AF" dirty="0" smtClean="0">
                <a:solidFill>
                  <a:srgbClr val="FFFF00"/>
                </a:solidFill>
              </a:rPr>
            </a:br>
            <a:r>
              <a:rPr lang="prs-AF" dirty="0">
                <a:solidFill>
                  <a:srgbClr val="FFFF00"/>
                </a:solidFill>
              </a:rPr>
              <a:t/>
            </a:r>
            <a:br>
              <a:rPr lang="prs-AF" dirty="0">
                <a:solidFill>
                  <a:srgbClr val="FFFF00"/>
                </a:solidFill>
              </a:rPr>
            </a:br>
            <a:endParaRPr lang="en-US" dirty="0">
              <a:solidFill>
                <a:srgbClr val="FFFF00"/>
              </a:solidFill>
            </a:endParaRPr>
          </a:p>
        </p:txBody>
      </p:sp>
      <p:pic>
        <p:nvPicPr>
          <p:cNvPr id="11266" name="Picture 2" descr="C:\Users\sepanta\Desktop\index.jpg"/>
          <p:cNvPicPr>
            <a:picLocks noGrp="1" noChangeAspect="1" noChangeArrowheads="1"/>
          </p:cNvPicPr>
          <p:nvPr>
            <p:ph type="pic" idx="1"/>
          </p:nvPr>
        </p:nvPicPr>
        <p:blipFill>
          <a:blip r:embed="rId3">
            <a:extLst>
              <a:ext uri="{28A0092B-C50C-407E-A947-70E740481C1C}">
                <a14:useLocalDpi xmlns:a14="http://schemas.microsoft.com/office/drawing/2010/main" val="0"/>
              </a:ext>
            </a:extLst>
          </a:blip>
          <a:srcRect t="1136" b="1136"/>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53497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prs-AF" dirty="0" smtClean="0"/>
              <a:t>پرخاشگری</a:t>
            </a:r>
            <a:endParaRPr lang="en-US" dirty="0"/>
          </a:p>
        </p:txBody>
      </p:sp>
      <p:sp>
        <p:nvSpPr>
          <p:cNvPr id="3" name="Title 2"/>
          <p:cNvSpPr>
            <a:spLocks noGrp="1"/>
          </p:cNvSpPr>
          <p:nvPr>
            <p:ph type="title"/>
          </p:nvPr>
        </p:nvSpPr>
        <p:spPr/>
        <p:txBody>
          <a:bodyPr/>
          <a:lstStyle/>
          <a:p>
            <a:r>
              <a:rPr lang="prs-AF" dirty="0" smtClean="0"/>
              <a:t>هر رفتاری که موجب رنجش یا آسیب رساندن به یک موجود زنده شود.</a:t>
            </a:r>
            <a:endParaRPr lang="en-US" dirty="0"/>
          </a:p>
        </p:txBody>
      </p:sp>
    </p:spTree>
    <p:extLst>
      <p:ext uri="{BB962C8B-B14F-4D97-AF65-F5344CB8AC3E}">
        <p14:creationId xmlns:p14="http://schemas.microsoft.com/office/powerpoint/2010/main" val="217566518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rmAutofit/>
          </a:bodyPr>
          <a:lstStyle/>
          <a:p>
            <a:pPr algn="ctr" rtl="1"/>
            <a:r>
              <a:rPr lang="prs-AF" sz="2400" dirty="0" smtClean="0"/>
              <a:t>ویژگیهای پرخاشگری:</a:t>
            </a:r>
            <a:endParaRPr lang="en-US" sz="2400" dirty="0"/>
          </a:p>
        </p:txBody>
      </p:sp>
      <p:sp>
        <p:nvSpPr>
          <p:cNvPr id="3" name="Title 2"/>
          <p:cNvSpPr>
            <a:spLocks noGrp="1"/>
          </p:cNvSpPr>
          <p:nvPr>
            <p:ph type="title"/>
          </p:nvPr>
        </p:nvSpPr>
        <p:spPr/>
        <p:txBody>
          <a:bodyPr/>
          <a:lstStyle/>
          <a:p>
            <a:r>
              <a:rPr lang="prs-AF" dirty="0" smtClean="0"/>
              <a:t>رفتاری است.</a:t>
            </a:r>
            <a:br>
              <a:rPr lang="prs-AF" dirty="0" smtClean="0"/>
            </a:br>
            <a:r>
              <a:rPr lang="prs-AF" dirty="0" smtClean="0"/>
              <a:t>عمدی است.</a:t>
            </a:r>
            <a:br>
              <a:rPr lang="prs-AF" dirty="0" smtClean="0"/>
            </a:br>
            <a:r>
              <a:rPr lang="prs-AF" dirty="0" smtClean="0"/>
              <a:t>منجر به رنج یا آسیب دیدن دیگران می شود.</a:t>
            </a:r>
            <a:br>
              <a:rPr lang="prs-AF" dirty="0" smtClean="0"/>
            </a:br>
            <a:r>
              <a:rPr lang="prs-AF" dirty="0" smtClean="0"/>
              <a:t>مخاطب موجود زنده است. </a:t>
            </a:r>
            <a:endParaRPr lang="en-US" dirty="0"/>
          </a:p>
        </p:txBody>
      </p:sp>
    </p:spTree>
    <p:extLst>
      <p:ext uri="{BB962C8B-B14F-4D97-AF65-F5344CB8AC3E}">
        <p14:creationId xmlns:p14="http://schemas.microsoft.com/office/powerpoint/2010/main" val="378877527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prs-AF" dirty="0" smtClean="0">
                <a:solidFill>
                  <a:srgbClr val="990033"/>
                </a:solidFill>
              </a:rPr>
              <a:t>پرخاشگری پیدا- پنهان:</a:t>
            </a:r>
          </a:p>
          <a:p>
            <a:pPr marL="45720" indent="0" algn="r" rtl="1">
              <a:buNone/>
            </a:pPr>
            <a:r>
              <a:rPr lang="prs-AF" dirty="0" smtClean="0">
                <a:solidFill>
                  <a:schemeClr val="tx1"/>
                </a:solidFill>
              </a:rPr>
              <a:t>پرخاشگری پیدا با عمل فیزیکی مشخص می شود مثل دعوای فیزیکی، به کار بردن اسلحه و..</a:t>
            </a:r>
          </a:p>
          <a:p>
            <a:pPr marL="45720" indent="0" algn="r" rtl="1">
              <a:buNone/>
            </a:pPr>
            <a:r>
              <a:rPr lang="prs-AF" dirty="0" smtClean="0">
                <a:solidFill>
                  <a:schemeClr val="tx1"/>
                </a:solidFill>
              </a:rPr>
              <a:t>پرخاشگری پنهان به اعمال پرخاشگرانه پنهانی گفته می شود مثل دزدی، فرار از مدرسه و...</a:t>
            </a:r>
          </a:p>
          <a:p>
            <a:pPr marL="45720" indent="0" algn="r" rtl="1">
              <a:buNone/>
            </a:pPr>
            <a:endParaRPr lang="prs-AF" dirty="0" smtClean="0"/>
          </a:p>
          <a:p>
            <a:pPr algn="r" rtl="1"/>
            <a:r>
              <a:rPr lang="prs-AF" dirty="0" smtClean="0">
                <a:solidFill>
                  <a:srgbClr val="C00000"/>
                </a:solidFill>
              </a:rPr>
              <a:t>پرخاشگری فعالانه – کنشی:</a:t>
            </a:r>
          </a:p>
          <a:p>
            <a:pPr marL="45720" indent="0" algn="r" rtl="1">
              <a:buNone/>
            </a:pPr>
            <a:r>
              <a:rPr lang="prs-AF" dirty="0" smtClean="0">
                <a:solidFill>
                  <a:schemeClr val="tx1"/>
                </a:solidFill>
              </a:rPr>
              <a:t>پرخاشگری فعالانه رفتاری تعمدی و اجباری است که به منظور به دست آوردن یک هدف دلخواه صورت می گیرد.</a:t>
            </a:r>
          </a:p>
          <a:p>
            <a:pPr marL="45720" indent="0" algn="r" rtl="1">
              <a:buNone/>
            </a:pPr>
            <a:r>
              <a:rPr lang="prs-AF" dirty="0" smtClean="0">
                <a:solidFill>
                  <a:schemeClr val="tx1"/>
                </a:solidFill>
              </a:rPr>
              <a:t>پرخاشگری واکنشی پاسخ دفاعی همراه با عصبانیت است. </a:t>
            </a:r>
            <a:endParaRPr lang="en-US" dirty="0">
              <a:solidFill>
                <a:schemeClr val="tx1"/>
              </a:solidFill>
            </a:endParaRPr>
          </a:p>
        </p:txBody>
      </p:sp>
      <p:sp>
        <p:nvSpPr>
          <p:cNvPr id="3" name="Title 2"/>
          <p:cNvSpPr>
            <a:spLocks noGrp="1"/>
          </p:cNvSpPr>
          <p:nvPr>
            <p:ph type="title"/>
          </p:nvPr>
        </p:nvSpPr>
        <p:spPr/>
        <p:txBody>
          <a:bodyPr/>
          <a:lstStyle/>
          <a:p>
            <a:r>
              <a:rPr lang="prs-AF" dirty="0" smtClean="0"/>
              <a:t>برخی انواع پرخاشگری:</a:t>
            </a:r>
            <a:br>
              <a:rPr lang="prs-AF" dirty="0" smtClean="0"/>
            </a:br>
            <a:endParaRPr lang="en-US" dirty="0"/>
          </a:p>
        </p:txBody>
      </p:sp>
    </p:spTree>
    <p:extLst>
      <p:ext uri="{BB962C8B-B14F-4D97-AF65-F5344CB8AC3E}">
        <p14:creationId xmlns:p14="http://schemas.microsoft.com/office/powerpoint/2010/main" val="98121023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lgn="r" rtl="1">
              <a:buNone/>
            </a:pPr>
            <a:r>
              <a:rPr lang="prs-AF" dirty="0" smtClean="0">
                <a:solidFill>
                  <a:srgbClr val="C00000"/>
                </a:solidFill>
              </a:rPr>
              <a:t>پرخاشگری سودمند- خصمانه:</a:t>
            </a:r>
          </a:p>
          <a:p>
            <a:pPr marL="45720" indent="0" algn="r" rtl="1">
              <a:buNone/>
            </a:pPr>
            <a:r>
              <a:rPr lang="prs-AF" dirty="0" smtClean="0">
                <a:solidFill>
                  <a:schemeClr val="tx1"/>
                </a:solidFill>
              </a:rPr>
              <a:t>پرخاشگری سودمند پاداش و نتیجه برای فرد پرخاشگر به دنبال دارد. به میزان درد و آسیب قربانی ربطی ندارد. </a:t>
            </a:r>
          </a:p>
          <a:p>
            <a:pPr marL="45720" indent="0" algn="r" rtl="1">
              <a:buNone/>
            </a:pPr>
            <a:endParaRPr lang="prs-AF" dirty="0">
              <a:solidFill>
                <a:schemeClr val="tx1"/>
              </a:solidFill>
            </a:endParaRPr>
          </a:p>
          <a:p>
            <a:pPr marL="45720" indent="0" algn="r" rtl="1">
              <a:buNone/>
            </a:pPr>
            <a:r>
              <a:rPr lang="prs-AF" dirty="0" smtClean="0">
                <a:solidFill>
                  <a:schemeClr val="tx1"/>
                </a:solidFill>
              </a:rPr>
              <a:t>پرخاشگری خصمانه به منظور ایجاد ضرب و جرح و درد در قربانی صورت می گیرد.</a:t>
            </a:r>
          </a:p>
          <a:p>
            <a:pPr marL="45720" indent="0" algn="r" rtl="1">
              <a:buNone/>
            </a:pPr>
            <a:endParaRPr lang="prs-AF" dirty="0"/>
          </a:p>
        </p:txBody>
      </p:sp>
      <p:sp>
        <p:nvSpPr>
          <p:cNvPr id="3" name="Title 2"/>
          <p:cNvSpPr>
            <a:spLocks noGrp="1"/>
          </p:cNvSpPr>
          <p:nvPr>
            <p:ph type="title"/>
          </p:nvPr>
        </p:nvSpPr>
        <p:spPr/>
        <p:txBody>
          <a:bodyPr/>
          <a:lstStyle/>
          <a:p>
            <a:endParaRPr lang="en-US"/>
          </a:p>
        </p:txBody>
      </p:sp>
      <p:pic>
        <p:nvPicPr>
          <p:cNvPr id="10242" name="Picture 2" descr="C:\Users\sepanta\Desktop\index.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3733800"/>
            <a:ext cx="4191000" cy="289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279175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162799" y="990601"/>
            <a:ext cx="1600201" cy="1676400"/>
          </a:xfrm>
        </p:spPr>
        <p:txBody>
          <a:bodyPr>
            <a:normAutofit/>
          </a:bodyPr>
          <a:lstStyle/>
          <a:p>
            <a:pPr algn="ctr"/>
            <a:r>
              <a:rPr lang="prs-AF" sz="2800" dirty="0" smtClean="0">
                <a:solidFill>
                  <a:srgbClr val="FFC000"/>
                </a:solidFill>
              </a:rPr>
              <a:t>خودکلامی مثبت</a:t>
            </a:r>
            <a:endParaRPr lang="en-US" sz="2800" dirty="0">
              <a:solidFill>
                <a:srgbClr val="FFC000"/>
              </a:solidFill>
            </a:endParaRPr>
          </a:p>
        </p:txBody>
      </p:sp>
      <p:sp>
        <p:nvSpPr>
          <p:cNvPr id="3" name="Title 2"/>
          <p:cNvSpPr>
            <a:spLocks noGrp="1"/>
          </p:cNvSpPr>
          <p:nvPr>
            <p:ph type="title"/>
          </p:nvPr>
        </p:nvSpPr>
        <p:spPr>
          <a:xfrm>
            <a:off x="242959" y="-228599"/>
            <a:ext cx="6324600" cy="3352800"/>
          </a:xfrm>
        </p:spPr>
        <p:txBody>
          <a:bodyPr/>
          <a:lstStyle/>
          <a:p>
            <a:r>
              <a:rPr lang="prs-AF" sz="2800" dirty="0" smtClean="0"/>
              <a:t>من خودم را دوست دارم.</a:t>
            </a:r>
            <a:br>
              <a:rPr lang="prs-AF" sz="2800" dirty="0" smtClean="0"/>
            </a:br>
            <a:r>
              <a:rPr lang="prs-AF" sz="2800" dirty="0" smtClean="0"/>
              <a:t>من از خودم راضی ام و احساس راحتی دارم.</a:t>
            </a:r>
            <a:br>
              <a:rPr lang="prs-AF" sz="2800" dirty="0" smtClean="0"/>
            </a:br>
            <a:r>
              <a:rPr lang="prs-AF" sz="2800" dirty="0" smtClean="0"/>
              <a:t>همه تلاشم را می کنم.</a:t>
            </a:r>
            <a:br>
              <a:rPr lang="prs-AF" sz="2800" dirty="0" smtClean="0"/>
            </a:br>
            <a:r>
              <a:rPr lang="prs-AF" sz="2800" dirty="0" smtClean="0"/>
              <a:t>بهترین کمک کننده به خودم هستم.</a:t>
            </a:r>
            <a:endParaRPr lang="en-US" sz="2800" dirty="0"/>
          </a:p>
        </p:txBody>
      </p:sp>
      <p:pic>
        <p:nvPicPr>
          <p:cNvPr id="9218" name="Picture 2" descr="C:\Users\sepanta\Desktop\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2666999"/>
            <a:ext cx="3505200" cy="36576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961779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sepanta\Desktop\ورزش.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1" y="228600"/>
            <a:ext cx="8610600" cy="65531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467561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7010400" y="609600"/>
            <a:ext cx="1981200" cy="2362200"/>
          </a:xfrm>
        </p:spPr>
        <p:txBody>
          <a:bodyPr>
            <a:normAutofit/>
          </a:bodyPr>
          <a:lstStyle/>
          <a:p>
            <a:pPr algn="r" rtl="1"/>
            <a:r>
              <a:rPr lang="prs-AF" sz="2800" dirty="0" smtClean="0">
                <a:solidFill>
                  <a:schemeClr val="tx1"/>
                </a:solidFill>
              </a:rPr>
              <a:t>برخی ویژگی های یک مربی خوب از نظر روانی:</a:t>
            </a:r>
            <a:endParaRPr lang="en-US" sz="2800" dirty="0">
              <a:solidFill>
                <a:schemeClr val="tx1"/>
              </a:solidFill>
            </a:endParaRPr>
          </a:p>
        </p:txBody>
      </p:sp>
      <p:sp>
        <p:nvSpPr>
          <p:cNvPr id="3" name="Title 2"/>
          <p:cNvSpPr>
            <a:spLocks noGrp="1"/>
          </p:cNvSpPr>
          <p:nvPr>
            <p:ph type="title"/>
          </p:nvPr>
        </p:nvSpPr>
        <p:spPr>
          <a:xfrm>
            <a:off x="457200" y="838200"/>
            <a:ext cx="6324600" cy="2743200"/>
          </a:xfrm>
        </p:spPr>
        <p:txBody>
          <a:bodyPr/>
          <a:lstStyle/>
          <a:p>
            <a:r>
              <a:rPr lang="prs-AF" sz="2000" dirty="0" smtClean="0">
                <a:solidFill>
                  <a:schemeClr val="bg2">
                    <a:lumMod val="40000"/>
                    <a:lumOff val="60000"/>
                  </a:schemeClr>
                </a:solidFill>
                <a:latin typeface="AlMutanabi" pitchFamily="2" charset="2"/>
              </a:rPr>
              <a:t>شخصیت مناسب</a:t>
            </a:r>
            <a:br>
              <a:rPr lang="prs-AF" sz="2000" dirty="0" smtClean="0">
                <a:solidFill>
                  <a:schemeClr val="bg2">
                    <a:lumMod val="40000"/>
                    <a:lumOff val="60000"/>
                  </a:schemeClr>
                </a:solidFill>
                <a:latin typeface="AlMutanabi" pitchFamily="2" charset="2"/>
              </a:rPr>
            </a:br>
            <a:r>
              <a:rPr lang="prs-AF" sz="2000" dirty="0" smtClean="0">
                <a:solidFill>
                  <a:schemeClr val="bg2">
                    <a:lumMod val="40000"/>
                    <a:lumOff val="60000"/>
                  </a:schemeClr>
                </a:solidFill>
                <a:latin typeface="AlMutanabi" pitchFamily="2" charset="2"/>
              </a:rPr>
              <a:t>اعتماد بنفس بالا و انتقال ان به عوامل باشگاه، بازیکنان و همکاران</a:t>
            </a:r>
            <a:br>
              <a:rPr lang="prs-AF" sz="2000" dirty="0" smtClean="0">
                <a:solidFill>
                  <a:schemeClr val="bg2">
                    <a:lumMod val="40000"/>
                    <a:lumOff val="60000"/>
                  </a:schemeClr>
                </a:solidFill>
                <a:latin typeface="AlMutanabi" pitchFamily="2" charset="2"/>
              </a:rPr>
            </a:br>
            <a:r>
              <a:rPr lang="prs-AF" sz="2000" dirty="0" smtClean="0">
                <a:solidFill>
                  <a:schemeClr val="bg2">
                    <a:lumMod val="40000"/>
                    <a:lumOff val="60000"/>
                  </a:schemeClr>
                </a:solidFill>
                <a:latin typeface="AlMutanabi" pitchFamily="2" charset="2"/>
              </a:rPr>
              <a:t>قدرت رهبری و تاثیر بر افکار دیگران</a:t>
            </a:r>
            <a:br>
              <a:rPr lang="prs-AF" sz="2000" dirty="0" smtClean="0">
                <a:solidFill>
                  <a:schemeClr val="bg2">
                    <a:lumMod val="40000"/>
                    <a:lumOff val="60000"/>
                  </a:schemeClr>
                </a:solidFill>
                <a:latin typeface="AlMutanabi" pitchFamily="2" charset="2"/>
              </a:rPr>
            </a:br>
            <a:r>
              <a:rPr lang="prs-AF" sz="2000" dirty="0" smtClean="0">
                <a:solidFill>
                  <a:schemeClr val="bg2">
                    <a:lumMod val="40000"/>
                    <a:lumOff val="60000"/>
                  </a:schemeClr>
                </a:solidFill>
                <a:latin typeface="AlMutanabi" pitchFamily="2" charset="2"/>
              </a:rPr>
              <a:t>ارتباط موثر و منطقی با همکاران، عوامل باشگاه و بازیکنان</a:t>
            </a:r>
            <a:br>
              <a:rPr lang="prs-AF" sz="2000" dirty="0" smtClean="0">
                <a:solidFill>
                  <a:schemeClr val="bg2">
                    <a:lumMod val="40000"/>
                    <a:lumOff val="60000"/>
                  </a:schemeClr>
                </a:solidFill>
                <a:latin typeface="AlMutanabi" pitchFamily="2" charset="2"/>
              </a:rPr>
            </a:br>
            <a:r>
              <a:rPr lang="prs-AF" sz="2000" dirty="0" smtClean="0">
                <a:solidFill>
                  <a:schemeClr val="bg2">
                    <a:lumMod val="40000"/>
                    <a:lumOff val="60000"/>
                  </a:schemeClr>
                </a:solidFill>
                <a:latin typeface="AlMutanabi" pitchFamily="2" charset="2"/>
              </a:rPr>
              <a:t>قدرت کنترل خشم و هیجانات</a:t>
            </a:r>
            <a:br>
              <a:rPr lang="prs-AF" sz="2000" dirty="0" smtClean="0">
                <a:solidFill>
                  <a:schemeClr val="bg2">
                    <a:lumMod val="40000"/>
                    <a:lumOff val="60000"/>
                  </a:schemeClr>
                </a:solidFill>
                <a:latin typeface="AlMutanabi" pitchFamily="2" charset="2"/>
              </a:rPr>
            </a:br>
            <a:r>
              <a:rPr lang="prs-AF" sz="2000" dirty="0" smtClean="0">
                <a:solidFill>
                  <a:schemeClr val="bg2">
                    <a:lumMod val="40000"/>
                    <a:lumOff val="60000"/>
                  </a:schemeClr>
                </a:solidFill>
                <a:latin typeface="AlMutanabi" pitchFamily="2" charset="2"/>
              </a:rPr>
              <a:t>توجه به تفاوتهای فردی </a:t>
            </a:r>
            <a:br>
              <a:rPr lang="prs-AF" sz="2000" dirty="0" smtClean="0">
                <a:solidFill>
                  <a:schemeClr val="bg2">
                    <a:lumMod val="40000"/>
                    <a:lumOff val="60000"/>
                  </a:schemeClr>
                </a:solidFill>
                <a:latin typeface="AlMutanabi" pitchFamily="2" charset="2"/>
              </a:rPr>
            </a:br>
            <a:r>
              <a:rPr lang="prs-AF" sz="2000" dirty="0" smtClean="0">
                <a:solidFill>
                  <a:schemeClr val="bg2">
                    <a:lumMod val="40000"/>
                    <a:lumOff val="60000"/>
                  </a:schemeClr>
                </a:solidFill>
                <a:latin typeface="AlMutanabi" pitchFamily="2" charset="2"/>
              </a:rPr>
              <a:t>توانمندی در بیان و نفوذ بر بازیکنان</a:t>
            </a:r>
            <a:br>
              <a:rPr lang="prs-AF" sz="2000" dirty="0" smtClean="0">
                <a:solidFill>
                  <a:schemeClr val="bg2">
                    <a:lumMod val="40000"/>
                    <a:lumOff val="60000"/>
                  </a:schemeClr>
                </a:solidFill>
                <a:latin typeface="AlMutanabi" pitchFamily="2" charset="2"/>
              </a:rPr>
            </a:br>
            <a:r>
              <a:rPr lang="prs-AF" sz="2000" dirty="0" smtClean="0">
                <a:solidFill>
                  <a:schemeClr val="bg2">
                    <a:lumMod val="40000"/>
                    <a:lumOff val="60000"/>
                  </a:schemeClr>
                </a:solidFill>
                <a:latin typeface="AlMutanabi" pitchFamily="2" charset="2"/>
              </a:rPr>
              <a:t>حس همکاری در گروه</a:t>
            </a:r>
            <a:br>
              <a:rPr lang="prs-AF" sz="2000" dirty="0" smtClean="0">
                <a:solidFill>
                  <a:schemeClr val="bg2">
                    <a:lumMod val="40000"/>
                    <a:lumOff val="60000"/>
                  </a:schemeClr>
                </a:solidFill>
                <a:latin typeface="AlMutanabi" pitchFamily="2" charset="2"/>
              </a:rPr>
            </a:br>
            <a:r>
              <a:rPr lang="prs-AF" sz="2000" dirty="0" smtClean="0">
                <a:solidFill>
                  <a:schemeClr val="bg2">
                    <a:lumMod val="40000"/>
                    <a:lumOff val="60000"/>
                  </a:schemeClr>
                </a:solidFill>
                <a:latin typeface="AlMutanabi" pitchFamily="2" charset="2"/>
              </a:rPr>
              <a:t>توانایی هدایت، کنترل و تغییر افکار غیر منطقی دیگران</a:t>
            </a:r>
            <a:endParaRPr lang="en-US" sz="2000" dirty="0">
              <a:solidFill>
                <a:schemeClr val="bg2">
                  <a:lumMod val="40000"/>
                  <a:lumOff val="60000"/>
                </a:schemeClr>
              </a:solidFill>
              <a:latin typeface="AlMutanabi" pitchFamily="2" charset="2"/>
            </a:endParaRPr>
          </a:p>
        </p:txBody>
      </p:sp>
      <p:pic>
        <p:nvPicPr>
          <p:cNvPr id="8194" name="Picture 2" descr="C:\Users\sepanta\Desktop\index.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3915770"/>
            <a:ext cx="2909887" cy="2524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818970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prs-AF" dirty="0" smtClean="0"/>
              <a:t>در پناه حق</a:t>
            </a:r>
            <a:endParaRPr lang="en-US" dirty="0"/>
          </a:p>
        </p:txBody>
      </p:sp>
      <p:pic>
        <p:nvPicPr>
          <p:cNvPr id="7172" name="Picture 4" descr="C:\Users\sepanta\Desktop\images.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62200" y="1752600"/>
            <a:ext cx="4419600" cy="480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046923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buFont typeface="Wingdings" pitchFamily="2" charset="2"/>
              <a:buChar char="v"/>
            </a:pPr>
            <a:r>
              <a:rPr lang="prs-AF" sz="2800" dirty="0" smtClean="0"/>
              <a:t>علم مطالعه جنبه های روانی عملکرد ورزشکاران</a:t>
            </a:r>
          </a:p>
          <a:p>
            <a:pPr algn="r" rtl="1">
              <a:buFont typeface="Wingdings" pitchFamily="2" charset="2"/>
              <a:buChar char="v"/>
            </a:pPr>
            <a:r>
              <a:rPr lang="prs-AF" sz="2800" dirty="0" smtClean="0"/>
              <a:t>کاربرد اصول روانشناسی در حوزه ورزش</a:t>
            </a:r>
          </a:p>
          <a:p>
            <a:pPr algn="r" rtl="1">
              <a:buFont typeface="Wingdings" pitchFamily="2" charset="2"/>
              <a:buChar char="v"/>
            </a:pPr>
            <a:r>
              <a:rPr lang="prs-AF" sz="2800" dirty="0" smtClean="0"/>
              <a:t>مطالعه ویژگی های رفتاری ورزشکاران و به طور کلی افرادی که در محیط ورزش درگیرند</a:t>
            </a:r>
          </a:p>
          <a:p>
            <a:pPr algn="r" rtl="1">
              <a:buFont typeface="Wingdings" pitchFamily="2" charset="2"/>
              <a:buChar char="v"/>
            </a:pPr>
            <a:endParaRPr lang="prs-AF" dirty="0" smtClean="0"/>
          </a:p>
        </p:txBody>
      </p:sp>
      <p:sp>
        <p:nvSpPr>
          <p:cNvPr id="3" name="Title 2"/>
          <p:cNvSpPr>
            <a:spLocks noGrp="1"/>
          </p:cNvSpPr>
          <p:nvPr>
            <p:ph type="title"/>
          </p:nvPr>
        </p:nvSpPr>
        <p:spPr/>
        <p:txBody>
          <a:bodyPr/>
          <a:lstStyle/>
          <a:p>
            <a:r>
              <a:rPr lang="prs-AF" dirty="0" smtClean="0"/>
              <a:t>روانشناسی ورزش چیست؟</a:t>
            </a:r>
            <a:endParaRPr lang="en-US" dirty="0"/>
          </a:p>
        </p:txBody>
      </p:sp>
      <p:sp>
        <p:nvSpPr>
          <p:cNvPr id="4" name="Smiley Face 3"/>
          <p:cNvSpPr/>
          <p:nvPr/>
        </p:nvSpPr>
        <p:spPr>
          <a:xfrm>
            <a:off x="1524000" y="685800"/>
            <a:ext cx="609600" cy="45720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miley Face 4"/>
          <p:cNvSpPr/>
          <p:nvPr/>
        </p:nvSpPr>
        <p:spPr>
          <a:xfrm>
            <a:off x="6840682" y="685800"/>
            <a:ext cx="533400" cy="45720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5420509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buFont typeface="Wingdings" pitchFamily="2" charset="2"/>
              <a:buChar char="q"/>
            </a:pPr>
            <a:r>
              <a:rPr lang="prs-AF" sz="3200" dirty="0" smtClean="0">
                <a:solidFill>
                  <a:srgbClr val="002060"/>
                </a:solidFill>
              </a:rPr>
              <a:t>ایجاد خودباوری و اعتماد به نفس</a:t>
            </a:r>
          </a:p>
          <a:p>
            <a:pPr algn="r" rtl="1">
              <a:buFont typeface="Wingdings" pitchFamily="2" charset="2"/>
              <a:buChar char="q"/>
            </a:pPr>
            <a:r>
              <a:rPr lang="prs-AF" sz="3200" dirty="0" smtClean="0">
                <a:solidFill>
                  <a:srgbClr val="002060"/>
                </a:solidFill>
              </a:rPr>
              <a:t>ایجاد انگیزه و انرژی روانی مناسب</a:t>
            </a:r>
          </a:p>
          <a:p>
            <a:pPr algn="r" rtl="1">
              <a:buFont typeface="Wingdings" pitchFamily="2" charset="2"/>
              <a:buChar char="q"/>
            </a:pPr>
            <a:r>
              <a:rPr lang="prs-AF" sz="3200" dirty="0" smtClean="0">
                <a:solidFill>
                  <a:srgbClr val="002060"/>
                </a:solidFill>
              </a:rPr>
              <a:t>کاهش برانگیختگی و اضطراب</a:t>
            </a:r>
          </a:p>
          <a:p>
            <a:pPr algn="r" rtl="1">
              <a:buFont typeface="Wingdings" pitchFamily="2" charset="2"/>
              <a:buChar char="q"/>
            </a:pPr>
            <a:r>
              <a:rPr lang="prs-AF" sz="3200" dirty="0" smtClean="0">
                <a:solidFill>
                  <a:srgbClr val="002060"/>
                </a:solidFill>
              </a:rPr>
              <a:t>افزایش توجه و تمرکز</a:t>
            </a:r>
          </a:p>
          <a:p>
            <a:pPr algn="r" rtl="1">
              <a:buFont typeface="Wingdings" pitchFamily="2" charset="2"/>
              <a:buChar char="q"/>
            </a:pPr>
            <a:r>
              <a:rPr lang="prs-AF" sz="3200" dirty="0" smtClean="0">
                <a:solidFill>
                  <a:srgbClr val="002060"/>
                </a:solidFill>
              </a:rPr>
              <a:t>تنش زدایی و آرامش بخشی</a:t>
            </a:r>
          </a:p>
          <a:p>
            <a:pPr algn="r" rtl="1">
              <a:buFont typeface="Wingdings" pitchFamily="2" charset="2"/>
              <a:buChar char="v"/>
            </a:pPr>
            <a:endParaRPr lang="en-US" dirty="0"/>
          </a:p>
        </p:txBody>
      </p:sp>
      <p:sp>
        <p:nvSpPr>
          <p:cNvPr id="3" name="Title 2"/>
          <p:cNvSpPr>
            <a:spLocks noGrp="1"/>
          </p:cNvSpPr>
          <p:nvPr>
            <p:ph type="title"/>
          </p:nvPr>
        </p:nvSpPr>
        <p:spPr/>
        <p:txBody>
          <a:bodyPr/>
          <a:lstStyle/>
          <a:p>
            <a:r>
              <a:rPr lang="prs-AF" dirty="0" smtClean="0">
                <a:solidFill>
                  <a:srgbClr val="FFC000"/>
                </a:solidFill>
              </a:rPr>
              <a:t>مهم ترین کاربردهای روانشناسی در محیط ورزشی</a:t>
            </a:r>
            <a:endParaRPr lang="en-US" dirty="0">
              <a:solidFill>
                <a:srgbClr val="FFC000"/>
              </a:solidFill>
            </a:endParaRPr>
          </a:p>
        </p:txBody>
      </p:sp>
    </p:spTree>
    <p:extLst>
      <p:ext uri="{BB962C8B-B14F-4D97-AF65-F5344CB8AC3E}">
        <p14:creationId xmlns:p14="http://schemas.microsoft.com/office/powerpoint/2010/main" val="204597406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buFont typeface="Wingdings" pitchFamily="2" charset="2"/>
              <a:buChar char="q"/>
            </a:pPr>
            <a:r>
              <a:rPr lang="prs-AF" dirty="0" smtClean="0">
                <a:solidFill>
                  <a:srgbClr val="002060"/>
                </a:solidFill>
                <a:latin typeface="Arial Unicode MS" pitchFamily="34" charset="-128"/>
                <a:ea typeface="Arial Unicode MS" pitchFamily="34" charset="-128"/>
                <a:cs typeface="Arial Unicode MS" pitchFamily="34" charset="-128"/>
              </a:rPr>
              <a:t>تفاوت اجرا هنگام تمرین در مقایسه با مسابقات</a:t>
            </a:r>
          </a:p>
          <a:p>
            <a:pPr algn="r" rtl="1">
              <a:buFont typeface="Wingdings" pitchFamily="2" charset="2"/>
              <a:buChar char="q"/>
            </a:pPr>
            <a:r>
              <a:rPr lang="prs-AF" dirty="0" smtClean="0">
                <a:solidFill>
                  <a:srgbClr val="002060"/>
                </a:solidFill>
                <a:latin typeface="Arial Unicode MS" pitchFamily="34" charset="-128"/>
                <a:ea typeface="Arial Unicode MS" pitchFamily="34" charset="-128"/>
                <a:cs typeface="Arial Unicode MS" pitchFamily="34" charset="-128"/>
              </a:rPr>
              <a:t>تحت تاثیر قرار گرفتن عملکرد در حضور تماشاگران</a:t>
            </a:r>
          </a:p>
          <a:p>
            <a:pPr algn="r" rtl="1">
              <a:buFont typeface="Wingdings" pitchFamily="2" charset="2"/>
              <a:buChar char="q"/>
            </a:pPr>
            <a:r>
              <a:rPr lang="prs-AF" dirty="0" smtClean="0">
                <a:solidFill>
                  <a:srgbClr val="002060"/>
                </a:solidFill>
                <a:latin typeface="Arial Unicode MS" pitchFamily="34" charset="-128"/>
                <a:ea typeface="Arial Unicode MS" pitchFamily="34" charset="-128"/>
                <a:cs typeface="Arial Unicode MS" pitchFamily="34" charset="-128"/>
              </a:rPr>
              <a:t>تغییر پذیری اعتماد به نفس</a:t>
            </a:r>
          </a:p>
          <a:p>
            <a:pPr algn="r" rtl="1">
              <a:buFont typeface="Wingdings" pitchFamily="2" charset="2"/>
              <a:buChar char="q"/>
            </a:pPr>
            <a:r>
              <a:rPr lang="prs-AF" dirty="0" smtClean="0">
                <a:solidFill>
                  <a:srgbClr val="002060"/>
                </a:solidFill>
                <a:latin typeface="Arial Unicode MS" pitchFamily="34" charset="-128"/>
                <a:ea typeface="Arial Unicode MS" pitchFamily="34" charset="-128"/>
                <a:cs typeface="Arial Unicode MS" pitchFamily="34" charset="-128"/>
              </a:rPr>
              <a:t>اضطراب و ترس هنگام مسابقه</a:t>
            </a:r>
          </a:p>
          <a:p>
            <a:pPr algn="r" rtl="1">
              <a:buFont typeface="Wingdings" pitchFamily="2" charset="2"/>
              <a:buChar char="q"/>
            </a:pPr>
            <a:r>
              <a:rPr lang="prs-AF" dirty="0" smtClean="0">
                <a:solidFill>
                  <a:srgbClr val="002060"/>
                </a:solidFill>
                <a:latin typeface="Arial Unicode MS" pitchFamily="34" charset="-128"/>
                <a:ea typeface="Arial Unicode MS" pitchFamily="34" charset="-128"/>
                <a:cs typeface="Arial Unicode MS" pitchFamily="34" charset="-128"/>
              </a:rPr>
              <a:t>آگاه نبودن از دلیل و انگیزه شرکت در رقابت</a:t>
            </a:r>
          </a:p>
          <a:p>
            <a:pPr algn="r" rtl="1">
              <a:buFont typeface="Wingdings" pitchFamily="2" charset="2"/>
              <a:buChar char="q"/>
            </a:pPr>
            <a:r>
              <a:rPr lang="prs-AF" dirty="0" smtClean="0">
                <a:solidFill>
                  <a:srgbClr val="002060"/>
                </a:solidFill>
                <a:latin typeface="Arial Unicode MS" pitchFamily="34" charset="-128"/>
                <a:ea typeface="Arial Unicode MS" pitchFamily="34" charset="-128"/>
                <a:cs typeface="Arial Unicode MS" pitchFamily="34" charset="-128"/>
              </a:rPr>
              <a:t>با ارزش دانستن خود مشروط بر توانایی و مهارت در اجرای حرکات</a:t>
            </a:r>
          </a:p>
          <a:p>
            <a:pPr algn="r" rtl="1">
              <a:buFont typeface="Wingdings" pitchFamily="2" charset="2"/>
              <a:buChar char="q"/>
            </a:pPr>
            <a:r>
              <a:rPr lang="prs-AF" dirty="0" smtClean="0">
                <a:solidFill>
                  <a:srgbClr val="002060"/>
                </a:solidFill>
                <a:latin typeface="Arial Unicode MS" pitchFamily="34" charset="-128"/>
                <a:ea typeface="Arial Unicode MS" pitchFamily="34" charset="-128"/>
                <a:cs typeface="Arial Unicode MS" pitchFamily="34" charset="-128"/>
              </a:rPr>
              <a:t>تغییر پذیری در تمرکز توجه</a:t>
            </a:r>
          </a:p>
          <a:p>
            <a:pPr algn="r" rtl="1">
              <a:buFont typeface="Wingdings" pitchFamily="2" charset="2"/>
              <a:buChar char="q"/>
            </a:pPr>
            <a:r>
              <a:rPr lang="prs-AF" dirty="0" smtClean="0">
                <a:solidFill>
                  <a:srgbClr val="002060"/>
                </a:solidFill>
                <a:latin typeface="Arial Unicode MS" pitchFamily="34" charset="-128"/>
                <a:ea typeface="Arial Unicode MS" pitchFamily="34" charset="-128"/>
                <a:cs typeface="Arial Unicode MS" pitchFamily="34" charset="-128"/>
              </a:rPr>
              <a:t>عملکرد ضعیف پس از برگشت به حالت اولیه بعد از اسیب دیدگی</a:t>
            </a:r>
          </a:p>
          <a:p>
            <a:pPr algn="r" rtl="1">
              <a:buFont typeface="Wingdings" pitchFamily="2" charset="2"/>
              <a:buChar char="q"/>
            </a:pPr>
            <a:r>
              <a:rPr lang="prs-AF" dirty="0" smtClean="0">
                <a:solidFill>
                  <a:srgbClr val="002060"/>
                </a:solidFill>
                <a:latin typeface="Arial Unicode MS" pitchFamily="34" charset="-128"/>
                <a:ea typeface="Arial Unicode MS" pitchFamily="34" charset="-128"/>
                <a:cs typeface="Arial Unicode MS" pitchFamily="34" charset="-128"/>
              </a:rPr>
              <a:t>توسل به شیوه های مختلف برای رسیدن به اوج عملکرد</a:t>
            </a:r>
          </a:p>
          <a:p>
            <a:pPr algn="r" rtl="1">
              <a:buFont typeface="Wingdings" pitchFamily="2" charset="2"/>
              <a:buChar char="q"/>
            </a:pPr>
            <a:r>
              <a:rPr lang="prs-AF" dirty="0">
                <a:solidFill>
                  <a:srgbClr val="002060"/>
                </a:solidFill>
                <a:latin typeface="Arial Unicode MS" pitchFamily="34" charset="-128"/>
                <a:ea typeface="Arial Unicode MS" pitchFamily="34" charset="-128"/>
                <a:cs typeface="Arial Unicode MS" pitchFamily="34" charset="-128"/>
              </a:rPr>
              <a:t>ت</a:t>
            </a:r>
            <a:r>
              <a:rPr lang="prs-AF" dirty="0" smtClean="0">
                <a:solidFill>
                  <a:srgbClr val="002060"/>
                </a:solidFill>
                <a:latin typeface="Arial Unicode MS" pitchFamily="34" charset="-128"/>
                <a:ea typeface="Arial Unicode MS" pitchFamily="34" charset="-128"/>
                <a:cs typeface="Arial Unicode MS" pitchFamily="34" charset="-128"/>
              </a:rPr>
              <a:t>اکید نتایج بسیار از تحقیقات بر اهمیت توجه به ابعاد روانشناختی ورزشکاران</a:t>
            </a:r>
          </a:p>
          <a:p>
            <a:pPr marL="45720" indent="0" algn="r" rtl="1">
              <a:buNone/>
            </a:pPr>
            <a:endParaRPr lang="prs-AF" dirty="0" smtClean="0"/>
          </a:p>
        </p:txBody>
      </p:sp>
      <p:sp>
        <p:nvSpPr>
          <p:cNvPr id="3" name="Title 2"/>
          <p:cNvSpPr>
            <a:spLocks noGrp="1"/>
          </p:cNvSpPr>
          <p:nvPr>
            <p:ph type="title"/>
          </p:nvPr>
        </p:nvSpPr>
        <p:spPr/>
        <p:txBody>
          <a:bodyPr/>
          <a:lstStyle/>
          <a:p>
            <a:pPr rtl="1"/>
            <a:r>
              <a:rPr lang="prs-AF" dirty="0" smtClean="0"/>
              <a:t>  </a:t>
            </a:r>
            <a:r>
              <a:rPr lang="prs-AF" dirty="0" smtClean="0">
                <a:solidFill>
                  <a:srgbClr val="FFFF00"/>
                </a:solidFill>
                <a:cs typeface="B Titr" pitchFamily="2" charset="-78"/>
              </a:rPr>
              <a:t>ده دلیل برای وجود عوامل روانشناختی موثر بر عملکرد ورزشی</a:t>
            </a:r>
            <a:endParaRPr lang="en-US" dirty="0">
              <a:solidFill>
                <a:srgbClr val="FFFF00"/>
              </a:solidFill>
              <a:cs typeface="B Titr" pitchFamily="2" charset="-78"/>
            </a:endParaRPr>
          </a:p>
        </p:txBody>
      </p:sp>
    </p:spTree>
    <p:extLst>
      <p:ext uri="{BB962C8B-B14F-4D97-AF65-F5344CB8AC3E}">
        <p14:creationId xmlns:p14="http://schemas.microsoft.com/office/powerpoint/2010/main" val="363722632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r" rtl="1">
              <a:buFont typeface="Wingdings" pitchFamily="2" charset="2"/>
              <a:buChar char="q"/>
            </a:pPr>
            <a:r>
              <a:rPr lang="prs-AF" sz="2400" dirty="0" smtClean="0">
                <a:solidFill>
                  <a:srgbClr val="002060"/>
                </a:solidFill>
              </a:rPr>
              <a:t>انگیزش </a:t>
            </a:r>
          </a:p>
          <a:p>
            <a:pPr algn="r" rtl="1">
              <a:buFont typeface="Wingdings" pitchFamily="2" charset="2"/>
              <a:buChar char="q"/>
            </a:pPr>
            <a:r>
              <a:rPr lang="prs-AF" sz="2400" dirty="0" smtClean="0">
                <a:solidFill>
                  <a:srgbClr val="002060"/>
                </a:solidFill>
              </a:rPr>
              <a:t>اعتماد به نفس</a:t>
            </a:r>
          </a:p>
          <a:p>
            <a:pPr algn="r" rtl="1">
              <a:buFont typeface="Wingdings" pitchFamily="2" charset="2"/>
              <a:buChar char="q"/>
            </a:pPr>
            <a:r>
              <a:rPr lang="prs-AF" sz="2400" dirty="0" smtClean="0">
                <a:solidFill>
                  <a:srgbClr val="002060"/>
                </a:solidFill>
              </a:rPr>
              <a:t>هدف گزینی</a:t>
            </a:r>
          </a:p>
          <a:p>
            <a:pPr algn="r" rtl="1">
              <a:buFont typeface="Wingdings" pitchFamily="2" charset="2"/>
              <a:buChar char="q"/>
            </a:pPr>
            <a:r>
              <a:rPr lang="prs-AF" sz="2400" dirty="0" smtClean="0">
                <a:solidFill>
                  <a:srgbClr val="002060"/>
                </a:solidFill>
              </a:rPr>
              <a:t>تمرکز توجه</a:t>
            </a:r>
          </a:p>
          <a:p>
            <a:pPr algn="r" rtl="1">
              <a:buFont typeface="Wingdings" pitchFamily="2" charset="2"/>
              <a:buChar char="q"/>
            </a:pPr>
            <a:r>
              <a:rPr lang="prs-AF" sz="2400" dirty="0" smtClean="0">
                <a:solidFill>
                  <a:srgbClr val="002060"/>
                </a:solidFill>
              </a:rPr>
              <a:t>انگیختگی</a:t>
            </a:r>
          </a:p>
          <a:p>
            <a:pPr algn="r" rtl="1">
              <a:buFont typeface="Wingdings" pitchFamily="2" charset="2"/>
              <a:buChar char="q"/>
            </a:pPr>
            <a:r>
              <a:rPr lang="prs-AF" sz="2400" dirty="0" smtClean="0">
                <a:solidFill>
                  <a:srgbClr val="002060"/>
                </a:solidFill>
              </a:rPr>
              <a:t>استرس</a:t>
            </a:r>
          </a:p>
          <a:p>
            <a:pPr algn="r" rtl="1">
              <a:buFont typeface="Wingdings" pitchFamily="2" charset="2"/>
              <a:buChar char="q"/>
            </a:pPr>
            <a:r>
              <a:rPr lang="prs-AF" sz="2400" dirty="0" smtClean="0">
                <a:solidFill>
                  <a:srgbClr val="002060"/>
                </a:solidFill>
              </a:rPr>
              <a:t>اضطراب</a:t>
            </a:r>
          </a:p>
          <a:p>
            <a:pPr algn="r" rtl="1">
              <a:buFont typeface="Wingdings" pitchFamily="2" charset="2"/>
              <a:buChar char="q"/>
            </a:pPr>
            <a:r>
              <a:rPr lang="prs-AF" sz="2400" dirty="0" smtClean="0">
                <a:solidFill>
                  <a:srgbClr val="002060"/>
                </a:solidFill>
              </a:rPr>
              <a:t>پرخاشگری</a:t>
            </a:r>
          </a:p>
          <a:p>
            <a:pPr algn="r" rtl="1">
              <a:buFont typeface="Wingdings" pitchFamily="2" charset="2"/>
              <a:buChar char="q"/>
            </a:pPr>
            <a:r>
              <a:rPr lang="prs-AF" sz="2400" dirty="0" smtClean="0">
                <a:solidFill>
                  <a:srgbClr val="002060"/>
                </a:solidFill>
              </a:rPr>
              <a:t>خودکلامی</a:t>
            </a:r>
            <a:endParaRPr lang="en-US" sz="2400" dirty="0">
              <a:solidFill>
                <a:srgbClr val="002060"/>
              </a:solidFill>
            </a:endParaRPr>
          </a:p>
        </p:txBody>
      </p:sp>
      <p:sp>
        <p:nvSpPr>
          <p:cNvPr id="3" name="Title 2"/>
          <p:cNvSpPr>
            <a:spLocks noGrp="1"/>
          </p:cNvSpPr>
          <p:nvPr>
            <p:ph type="title"/>
          </p:nvPr>
        </p:nvSpPr>
        <p:spPr/>
        <p:txBody>
          <a:bodyPr/>
          <a:lstStyle/>
          <a:p>
            <a:r>
              <a:rPr lang="prs-AF" dirty="0" smtClean="0">
                <a:solidFill>
                  <a:srgbClr val="FFFF00"/>
                </a:solidFill>
              </a:rPr>
              <a:t>مولفه های کاربردی روانشناسی ورزشی</a:t>
            </a:r>
            <a:endParaRPr lang="en-US" dirty="0">
              <a:solidFill>
                <a:srgbClr val="FFFF00"/>
              </a:solidFill>
            </a:endParaRPr>
          </a:p>
        </p:txBody>
      </p:sp>
      <p:pic>
        <p:nvPicPr>
          <p:cNvPr id="4098" name="Picture 2" descr="C:\Users\sepanta\Desktop\ورزش ۲.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981200"/>
            <a:ext cx="5257800" cy="4648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204716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45720" indent="0" algn="r" rtl="1">
              <a:buNone/>
            </a:pPr>
            <a:r>
              <a:rPr lang="prs-AF" dirty="0" smtClean="0">
                <a:solidFill>
                  <a:srgbClr val="002060"/>
                </a:solidFill>
                <a:cs typeface="B Titr" pitchFamily="2" charset="-78"/>
              </a:rPr>
              <a:t>ساز و کارهای درونی و محرک های بیرونی</a:t>
            </a:r>
            <a:r>
              <a:rPr lang="prs-AF" dirty="0">
                <a:solidFill>
                  <a:srgbClr val="002060"/>
                </a:solidFill>
                <a:cs typeface="B Titr" pitchFamily="2" charset="-78"/>
              </a:rPr>
              <a:t> </a:t>
            </a:r>
            <a:r>
              <a:rPr lang="prs-AF" dirty="0" smtClean="0">
                <a:solidFill>
                  <a:srgbClr val="002060"/>
                </a:solidFill>
                <a:cs typeface="B Titr" pitchFamily="2" charset="-78"/>
              </a:rPr>
              <a:t>که رفتار را برمی انگیزند و جهت میدهند.</a:t>
            </a:r>
            <a:endParaRPr lang="en-US" dirty="0" smtClean="0">
              <a:solidFill>
                <a:srgbClr val="002060"/>
              </a:solidFill>
              <a:cs typeface="B Titr" pitchFamily="2" charset="-78"/>
            </a:endParaRPr>
          </a:p>
          <a:p>
            <a:pPr marL="45720" indent="0" algn="r" rtl="1">
              <a:buNone/>
            </a:pPr>
            <a:endParaRPr lang="en-US" dirty="0">
              <a:solidFill>
                <a:srgbClr val="002060"/>
              </a:solidFill>
              <a:cs typeface="B Titr" pitchFamily="2" charset="-78"/>
            </a:endParaRPr>
          </a:p>
          <a:p>
            <a:pPr marL="45720" indent="0" algn="r" rtl="1">
              <a:buNone/>
            </a:pPr>
            <a:endParaRPr lang="prs-AF" dirty="0" smtClean="0">
              <a:solidFill>
                <a:srgbClr val="002060"/>
              </a:solidFill>
              <a:cs typeface="B Titr" pitchFamily="2" charset="-78"/>
            </a:endParaRPr>
          </a:p>
          <a:p>
            <a:pPr marL="45720" indent="0" algn="r" rtl="1">
              <a:buNone/>
            </a:pPr>
            <a:r>
              <a:rPr lang="prs-AF" dirty="0" smtClean="0"/>
              <a:t> </a:t>
            </a:r>
            <a:r>
              <a:rPr lang="prs-AF" sz="2800" dirty="0" smtClean="0">
                <a:solidFill>
                  <a:srgbClr val="990033"/>
                </a:solidFill>
              </a:rPr>
              <a:t>انواع انگیزش:</a:t>
            </a:r>
            <a:endParaRPr lang="en-US" sz="2800" dirty="0" smtClean="0">
              <a:solidFill>
                <a:srgbClr val="990033"/>
              </a:solidFill>
            </a:endParaRPr>
          </a:p>
          <a:p>
            <a:pPr marL="45720" indent="0" algn="r" rtl="1">
              <a:buNone/>
            </a:pPr>
            <a:endParaRPr lang="prs-AF" sz="2800" dirty="0" smtClean="0">
              <a:solidFill>
                <a:srgbClr val="990033"/>
              </a:solidFill>
            </a:endParaRPr>
          </a:p>
          <a:p>
            <a:pPr algn="r" rtl="1">
              <a:buFont typeface="Wingdings" pitchFamily="2" charset="2"/>
              <a:buChar char="q"/>
            </a:pPr>
            <a:r>
              <a:rPr lang="prs-AF" sz="2400" b="1" dirty="0" smtClean="0">
                <a:solidFill>
                  <a:srgbClr val="C00000"/>
                </a:solidFill>
                <a:cs typeface="B Nazanin" pitchFamily="2" charset="-78"/>
              </a:rPr>
              <a:t>درونی</a:t>
            </a:r>
            <a:r>
              <a:rPr lang="prs-AF" sz="2400" b="1" dirty="0" smtClean="0">
                <a:cs typeface="B Nazanin" pitchFamily="2" charset="-78"/>
              </a:rPr>
              <a:t> :</a:t>
            </a:r>
            <a:r>
              <a:rPr lang="prs-AF" sz="2400" b="1" dirty="0" smtClean="0">
                <a:solidFill>
                  <a:schemeClr val="tx1"/>
                </a:solidFill>
                <a:cs typeface="B Nazanin" pitchFamily="2" charset="-78"/>
              </a:rPr>
              <a:t>جوشش درونی که موجب حداکثر تلاش و کوشش ورزشکار می شود مثل نیاز به احترام و مقبولیت اجتماعی</a:t>
            </a:r>
            <a:endParaRPr lang="en-US" sz="2400" b="1" dirty="0" smtClean="0">
              <a:solidFill>
                <a:schemeClr val="tx1"/>
              </a:solidFill>
              <a:cs typeface="B Nazanin" pitchFamily="2" charset="-78"/>
            </a:endParaRPr>
          </a:p>
          <a:p>
            <a:pPr marL="45720" indent="0" algn="r" rtl="1">
              <a:buNone/>
            </a:pPr>
            <a:endParaRPr lang="prs-AF" sz="2400" b="1" dirty="0" smtClean="0">
              <a:solidFill>
                <a:schemeClr val="tx1"/>
              </a:solidFill>
              <a:cs typeface="B Nazanin" pitchFamily="2" charset="-78"/>
            </a:endParaRPr>
          </a:p>
          <a:p>
            <a:pPr algn="r" rtl="1">
              <a:buFont typeface="Wingdings" pitchFamily="2" charset="2"/>
              <a:buChar char="q"/>
            </a:pPr>
            <a:r>
              <a:rPr lang="prs-AF" sz="2400" b="1" dirty="0" smtClean="0">
                <a:solidFill>
                  <a:srgbClr val="C00000"/>
                </a:solidFill>
                <a:cs typeface="B Nazanin" pitchFamily="2" charset="-78"/>
              </a:rPr>
              <a:t>بیرونی</a:t>
            </a:r>
            <a:r>
              <a:rPr lang="prs-AF" sz="2400" b="1" dirty="0" smtClean="0">
                <a:cs typeface="B Nazanin" pitchFamily="2" charset="-78"/>
              </a:rPr>
              <a:t> :</a:t>
            </a:r>
            <a:r>
              <a:rPr lang="prs-AF" sz="2400" b="1" dirty="0" smtClean="0">
                <a:solidFill>
                  <a:schemeClr val="tx1"/>
                </a:solidFill>
                <a:cs typeface="B Nazanin" pitchFamily="2" charset="-78"/>
              </a:rPr>
              <a:t>محرک بیرونی که موجب حداکثر تلاش و کوشش ورزشکار می شود مثل گرفتن مدال، کسب درآمد، دریافت جایزه</a:t>
            </a:r>
          </a:p>
          <a:p>
            <a:pPr marL="45720" indent="0" algn="r" rtl="1">
              <a:buNone/>
            </a:pPr>
            <a:endParaRPr lang="prs-AF" sz="2800" dirty="0" smtClean="0"/>
          </a:p>
        </p:txBody>
      </p:sp>
      <p:sp>
        <p:nvSpPr>
          <p:cNvPr id="3" name="Title 2"/>
          <p:cNvSpPr>
            <a:spLocks noGrp="1"/>
          </p:cNvSpPr>
          <p:nvPr>
            <p:ph type="title"/>
          </p:nvPr>
        </p:nvSpPr>
        <p:spPr/>
        <p:txBody>
          <a:bodyPr/>
          <a:lstStyle/>
          <a:p>
            <a:r>
              <a:rPr lang="prs-AF" sz="4800" dirty="0" smtClean="0">
                <a:solidFill>
                  <a:srgbClr val="FFFF00"/>
                </a:solidFill>
                <a:cs typeface="B Titr" pitchFamily="2" charset="-78"/>
              </a:rPr>
              <a:t>انگیزش</a:t>
            </a:r>
            <a:endParaRPr lang="en-US" sz="4800" dirty="0">
              <a:solidFill>
                <a:srgbClr val="FFFF00"/>
              </a:solidFill>
              <a:cs typeface="B Titr" pitchFamily="2" charset="-78"/>
            </a:endParaRPr>
          </a:p>
        </p:txBody>
      </p:sp>
    </p:spTree>
    <p:extLst>
      <p:ext uri="{BB962C8B-B14F-4D97-AF65-F5344CB8AC3E}">
        <p14:creationId xmlns:p14="http://schemas.microsoft.com/office/powerpoint/2010/main" val="112967657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marL="45720" indent="0" algn="r" rtl="1">
              <a:buNone/>
            </a:pPr>
            <a:r>
              <a:rPr lang="prs-AF" sz="3200" dirty="0" smtClean="0">
                <a:solidFill>
                  <a:srgbClr val="0070C0"/>
                </a:solidFill>
              </a:rPr>
              <a:t>روش های مستقیم:</a:t>
            </a:r>
          </a:p>
          <a:p>
            <a:pPr marL="45720" indent="0" algn="r" rtl="1">
              <a:buNone/>
            </a:pPr>
            <a:endParaRPr lang="prs-AF" sz="3200" dirty="0" smtClean="0">
              <a:solidFill>
                <a:srgbClr val="0070C0"/>
              </a:solidFill>
            </a:endParaRPr>
          </a:p>
          <a:p>
            <a:pPr algn="r" rtl="1">
              <a:buFont typeface="Wingdings" pitchFamily="2" charset="2"/>
              <a:buChar char="q"/>
            </a:pPr>
            <a:r>
              <a:rPr lang="prs-AF" sz="2400" dirty="0" smtClean="0">
                <a:cs typeface="B Titr" pitchFamily="2" charset="-78"/>
              </a:rPr>
              <a:t>اطاعت</a:t>
            </a:r>
          </a:p>
          <a:p>
            <a:pPr algn="r" rtl="1">
              <a:buFont typeface="Wingdings" pitchFamily="2" charset="2"/>
              <a:buChar char="q"/>
            </a:pPr>
            <a:r>
              <a:rPr lang="prs-AF" sz="2400" dirty="0" smtClean="0">
                <a:cs typeface="B Titr" pitchFamily="2" charset="-78"/>
              </a:rPr>
              <a:t>همانند سازی</a:t>
            </a:r>
          </a:p>
          <a:p>
            <a:pPr algn="r" rtl="1">
              <a:buFont typeface="Wingdings" pitchFamily="2" charset="2"/>
              <a:buChar char="q"/>
            </a:pPr>
            <a:r>
              <a:rPr lang="prs-AF" sz="2400" dirty="0" smtClean="0">
                <a:cs typeface="B Titr" pitchFamily="2" charset="-78"/>
              </a:rPr>
              <a:t>درونی سازی</a:t>
            </a:r>
          </a:p>
          <a:p>
            <a:pPr marL="45720" indent="0" algn="r" rtl="1">
              <a:buNone/>
            </a:pPr>
            <a:endParaRPr lang="prs-AF" sz="2400" dirty="0" smtClean="0"/>
          </a:p>
          <a:p>
            <a:pPr marL="45720" indent="0" algn="r" rtl="1">
              <a:buNone/>
            </a:pPr>
            <a:endParaRPr lang="prs-AF" sz="2400" dirty="0" smtClean="0"/>
          </a:p>
          <a:p>
            <a:pPr marL="45720" indent="0" algn="r" rtl="1">
              <a:buNone/>
            </a:pPr>
            <a:r>
              <a:rPr lang="prs-AF" sz="2800" dirty="0" smtClean="0">
                <a:solidFill>
                  <a:srgbClr val="0070C0"/>
                </a:solidFill>
              </a:rPr>
              <a:t>روش های غیرمستقیم:</a:t>
            </a:r>
          </a:p>
          <a:p>
            <a:pPr algn="r" rtl="1">
              <a:buFont typeface="Wingdings" pitchFamily="2" charset="2"/>
              <a:buChar char="q"/>
            </a:pPr>
            <a:r>
              <a:rPr lang="prs-AF" sz="2400" dirty="0" smtClean="0">
                <a:solidFill>
                  <a:schemeClr val="tx1"/>
                </a:solidFill>
              </a:rPr>
              <a:t>تغییر موقعیت یا محیط چه فیزیکی چه روانی </a:t>
            </a:r>
          </a:p>
          <a:p>
            <a:pPr algn="r" rtl="1">
              <a:buFont typeface="Wingdings" pitchFamily="2" charset="2"/>
              <a:buChar char="q"/>
            </a:pPr>
            <a:r>
              <a:rPr lang="prs-AF" sz="2400" dirty="0" smtClean="0">
                <a:solidFill>
                  <a:schemeClr val="tx1"/>
                </a:solidFill>
              </a:rPr>
              <a:t>تغییر مکان تمرین </a:t>
            </a:r>
          </a:p>
          <a:p>
            <a:pPr algn="r" rtl="1">
              <a:buFont typeface="Wingdings" pitchFamily="2" charset="2"/>
              <a:buChar char="q"/>
            </a:pPr>
            <a:r>
              <a:rPr lang="prs-AF" sz="2400" dirty="0" smtClean="0">
                <a:solidFill>
                  <a:schemeClr val="tx1"/>
                </a:solidFill>
              </a:rPr>
              <a:t>اضافه کردن افراد</a:t>
            </a:r>
          </a:p>
          <a:p>
            <a:pPr algn="r" rtl="1">
              <a:buFont typeface="Wingdings" pitchFamily="2" charset="2"/>
              <a:buChar char="q"/>
            </a:pPr>
            <a:r>
              <a:rPr lang="prs-AF" sz="2400" dirty="0" smtClean="0">
                <a:solidFill>
                  <a:schemeClr val="tx1"/>
                </a:solidFill>
              </a:rPr>
              <a:t>دورکردن افراد</a:t>
            </a:r>
          </a:p>
          <a:p>
            <a:pPr algn="r" rtl="1">
              <a:buFont typeface="Wingdings" pitchFamily="2" charset="2"/>
              <a:buChar char="q"/>
            </a:pPr>
            <a:r>
              <a:rPr lang="prs-AF" sz="2400" dirty="0" smtClean="0">
                <a:solidFill>
                  <a:schemeClr val="tx1"/>
                </a:solidFill>
              </a:rPr>
              <a:t>تغییر در نگرش مربی</a:t>
            </a:r>
          </a:p>
          <a:p>
            <a:pPr algn="r" rtl="1">
              <a:buFont typeface="Wingdings" pitchFamily="2" charset="2"/>
              <a:buChar char="q"/>
            </a:pPr>
            <a:r>
              <a:rPr lang="prs-AF" sz="2400" dirty="0" smtClean="0">
                <a:solidFill>
                  <a:schemeClr val="tx1"/>
                </a:solidFill>
              </a:rPr>
              <a:t>دادن آزادی بیشتر به ورزشکار</a:t>
            </a:r>
            <a:endParaRPr lang="prs-AF" sz="2800" dirty="0" smtClean="0">
              <a:solidFill>
                <a:schemeClr val="tx1"/>
              </a:solidFill>
            </a:endParaRPr>
          </a:p>
          <a:p>
            <a:pPr marL="45720" indent="0" algn="r" rtl="1">
              <a:buNone/>
            </a:pPr>
            <a:endParaRPr lang="prs-AF" sz="2800" dirty="0" smtClean="0"/>
          </a:p>
          <a:p>
            <a:pPr marL="45720" indent="0" algn="r" rtl="1">
              <a:buNone/>
            </a:pPr>
            <a:endParaRPr lang="en-US" sz="2400" dirty="0"/>
          </a:p>
        </p:txBody>
      </p:sp>
      <p:sp>
        <p:nvSpPr>
          <p:cNvPr id="3" name="Title 2"/>
          <p:cNvSpPr>
            <a:spLocks noGrp="1"/>
          </p:cNvSpPr>
          <p:nvPr>
            <p:ph type="title"/>
          </p:nvPr>
        </p:nvSpPr>
        <p:spPr/>
        <p:txBody>
          <a:bodyPr/>
          <a:lstStyle/>
          <a:p>
            <a:r>
              <a:rPr lang="prs-AF" dirty="0" smtClean="0">
                <a:solidFill>
                  <a:srgbClr val="FFFF00"/>
                </a:solidFill>
              </a:rPr>
              <a:t>روش های ایجاد انگیزش</a:t>
            </a:r>
            <a:endParaRPr lang="en-US" dirty="0">
              <a:solidFill>
                <a:srgbClr val="FFFF00"/>
              </a:solidFill>
            </a:endParaRPr>
          </a:p>
        </p:txBody>
      </p:sp>
      <p:pic>
        <p:nvPicPr>
          <p:cNvPr id="5122" name="Picture 2" descr="C:\Users\sepanta\Desktop\imagesدد.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362200"/>
            <a:ext cx="3723958" cy="3200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89260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668</TotalTime>
  <Words>965</Words>
  <Application>Microsoft Office PowerPoint</Application>
  <PresentationFormat>On-screen Show (4:3)</PresentationFormat>
  <Paragraphs>151</Paragraphs>
  <Slides>31</Slides>
  <Notes>3</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Grid</vt:lpstr>
      <vt:lpstr>به نام خدا  روانشناسی ورزش                         فتانه زمانیان                                                تابستان ۹۶                                                 کانال تلگرامی @woRLD_OF_FITNESS                                       </vt:lpstr>
      <vt:lpstr>روانشناسی چیست؟</vt:lpstr>
      <vt:lpstr>PowerPoint Presentation</vt:lpstr>
      <vt:lpstr>روانشناسی ورزش چیست؟</vt:lpstr>
      <vt:lpstr>مهم ترین کاربردهای روانشناسی در محیط ورزشی</vt:lpstr>
      <vt:lpstr>  ده دلیل برای وجود عوامل روانشناختی موثر بر عملکرد ورزشی</vt:lpstr>
      <vt:lpstr>مولفه های کاربردی روانشناسی ورزشی</vt:lpstr>
      <vt:lpstr>انگیزش</vt:lpstr>
      <vt:lpstr>روش های ایجاد انگیزش</vt:lpstr>
      <vt:lpstr>اعتماد به نفس</vt:lpstr>
      <vt:lpstr>انواع اعتماد به نفس</vt:lpstr>
      <vt:lpstr>هدف گزینی</vt:lpstr>
      <vt:lpstr>هدف گزینی</vt:lpstr>
      <vt:lpstr>به ورزشکاران درباره مزایای تدوین اهداف و پیگیری آنها به طور منظم توضیح دهید. از تهدید و ارعاب استفاده نکنید. برای پیشرفت و دستیابی به اهداف به ورزشکاران پاداش دهید به طور مرتب بازخورد فراهم کنید.</vt:lpstr>
      <vt:lpstr>اهداف باید ویژه، بخش پذیر و عینی باشد. محدوده زمانی تعیین شود. هدفها باید نسبتا دشوار و واقعی انتخاب شوند. هدف ها را یادداشت و بر پیشرفت نظارت کنید. از ترکیب هدف ها استفاده کنید. تعیین هدف های کوتاه مدت و بلند مدت تعیین هدفهای انفرادی و تیمی تعیین هدف هم برای تمرین و هم برای مسابقه ایجاد تعهد و درونی کردن هدفها توجه به تفاوت های فردی</vt:lpstr>
      <vt:lpstr>اهداف باید واقعی و دست یافتنی باشند. انطباق با باورها و ارزش ها تقویت فعل خواستن در خود تصویرسازی رسیدن به اهداف داشتن جدول زمانی اهدافتان را به همه نگویید ابتدا بر اهداف شدنی تاکید ورزید تا ویژگیهای شخصیتی را پرورش دهید. اهداف را اولویت بندی کنید. برنامه ای عملی برای رسیدن به اهداف طراحی کنید. هدف گزینی را با لذت و سرگرمی انجام دهید. سر انجام از کارتان احساس غرور کنید.</vt:lpstr>
      <vt:lpstr>تمرکز توجه</vt:lpstr>
      <vt:lpstr>برانگیختگی</vt:lpstr>
      <vt:lpstr>بهترین اجرا در سطح متوسط انگیختگی است. و به همین ترتیب اگر انگیختگی افزایش یابد، اجرا ضعیف می شود. </vt:lpstr>
      <vt:lpstr>عوامل موثر بر انگیختگی:</vt:lpstr>
      <vt:lpstr>استرس</vt:lpstr>
      <vt:lpstr>اضطراب</vt:lpstr>
      <vt:lpstr>  اضطراب صفتی: تمایل عمومی فرد برای تجربه اضطراب در بیشتر موقعیت ها   اضطراب حالتی: احساس اضطراب ناگهانی در موقعیت های خاص   اضطراب رقابتی: اضطراب ناشی از رقابت که به دلایل زیر اتفاق می افتد.  چالش ترس ضعف فرد</vt:lpstr>
      <vt:lpstr>شیوه های غلبه بر اضطراب:  </vt:lpstr>
      <vt:lpstr>هر رفتاری که موجب رنجش یا آسیب رساندن به یک موجود زنده شود.</vt:lpstr>
      <vt:lpstr>رفتاری است. عمدی است. منجر به رنج یا آسیب دیدن دیگران می شود. مخاطب موجود زنده است. </vt:lpstr>
      <vt:lpstr>برخی انواع پرخاشگری: </vt:lpstr>
      <vt:lpstr>PowerPoint Presentation</vt:lpstr>
      <vt:lpstr>من خودم را دوست دارم. من از خودم راضی ام و احساس راحتی دارم. همه تلاشم را می کنم. بهترین کمک کننده به خودم هستم.</vt:lpstr>
      <vt:lpstr>شخصیت مناسب اعتماد بنفس بالا و انتقال ان به عوامل باشگاه، بازیکنان و همکاران قدرت رهبری و تاثیر بر افکار دیگران ارتباط موثر و منطقی با همکاران، عوامل باشگاه و بازیکنان قدرت کنترل خشم و هیجانات توجه به تفاوتهای فردی  توانمندی در بیان و نفوذ بر بازیکنان حس همکاری در گروه توانایی هدایت، کنترل و تغییر افکار غیر منطقی دیگران</vt:lpstr>
      <vt:lpstr>در پناه حق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خدا روانشناسی ورزش   فتانه زمانیان تابستان ۹۶</dc:title>
  <dc:creator>sepanta</dc:creator>
  <cp:lastModifiedBy>sepanta</cp:lastModifiedBy>
  <cp:revision>72</cp:revision>
  <dcterms:created xsi:type="dcterms:W3CDTF">2017-07-11T20:10:41Z</dcterms:created>
  <dcterms:modified xsi:type="dcterms:W3CDTF">2017-07-13T08:32:44Z</dcterms:modified>
</cp:coreProperties>
</file>