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67" r:id="rId18"/>
    <p:sldId id="268" r:id="rId19"/>
    <p:sldId id="269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photoAlbum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" initials="m" lastIdx="3" clrIdx="0">
    <p:extLst>
      <p:ext uri="{19B8F6BF-5375-455C-9EA6-DF929625EA0E}">
        <p15:presenceInfo xmlns:p15="http://schemas.microsoft.com/office/powerpoint/2012/main" userId="mo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5D60BF-1FF3-4DFB-899B-91E521529F8A}" type="datetimeFigureOut">
              <a:rPr lang="fa-IR" smtClean="0"/>
              <a:t>1439/06/24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1577DE-30DF-46E8-8DD7-4726C0A70A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1319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35B96B-D988-42FD-A916-C745FD41FB71}" type="datetimeFigureOut">
              <a:rPr lang="fa-IR" smtClean="0"/>
              <a:t>1439/06/24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19E425-2CE5-40C6-ACD0-9FA0ACB0EB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8014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E425-2CE5-40C6-ACD0-9FA0ACB0EBE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327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E425-2CE5-40C6-ACD0-9FA0ACB0EBE7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849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DFF5-1D99-403C-AC2C-C7EAA165D909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58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2DC1-E8AA-4695-8AEC-4C839FA7DBDC}" type="datetime8">
              <a:rPr lang="fa-IR" smtClean="0"/>
              <a:t>18/مارس/11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451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F284-7085-4B27-9113-2EE95EC3F67D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582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DA98-2DC4-41CA-9F1F-49D5245D1F34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952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73DD-5546-48B3-B9E0-E75D54EFE5FE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67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D433-FEC4-4752-A09F-7E1B22DA1DAE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9131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656-4B10-4AA5-A4E9-3DE14FBD9554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417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C2A-F8AD-41A6-8899-15A466CBA95F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639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898-D873-4F51-ACD6-87DABD995F39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92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CFD8-A0E8-44F0-B9FB-B76E613421B9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769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119F-E240-4D40-9AB8-A4E0757182F9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231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6ECD-249C-4F9E-9436-7A20686DA94B}" type="datetime8">
              <a:rPr lang="fa-IR" smtClean="0"/>
              <a:t>18/مارس/11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843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A9CA-FED8-4381-8E0B-D878BBAED70D}" type="datetime8">
              <a:rPr lang="fa-IR" smtClean="0"/>
              <a:t>18/مارس/11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90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855C-B5BD-4098-8FA9-3B29BF11BA81}" type="datetime8">
              <a:rPr lang="fa-IR" smtClean="0"/>
              <a:t>18/مارس/11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36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38FD-FEC3-4134-8919-B2D95E8A22F7}" type="datetime8">
              <a:rPr lang="fa-IR" smtClean="0"/>
              <a:t>18/مارس/11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83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32DE-EDDD-42AC-85FB-30F31607655A}" type="datetime8">
              <a:rPr lang="fa-IR" smtClean="0"/>
              <a:t>18/مارس/11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90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49A-3A2A-4FB4-8A1C-DE9E45747B04}" type="datetime8">
              <a:rPr lang="fa-IR" smtClean="0"/>
              <a:t>18/مارس/11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0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39A924-1012-4BD9-8B04-DE03693ACE6A}" type="datetime8">
              <a:rPr lang="fa-IR" smtClean="0"/>
              <a:t>18/مارس/11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www.SaberiMiT.Blogfa.Com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A4A2C4-2B50-4105-B73C-87E3FFE841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752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dt="0"/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260" y="1755090"/>
            <a:ext cx="6987645" cy="4385734"/>
          </a:xfrm>
        </p:spPr>
        <p:txBody>
          <a:bodyPr>
            <a:noAutofit/>
          </a:bodyPr>
          <a:lstStyle/>
          <a:p>
            <a:pPr algn="ctr"/>
            <a:r>
              <a:rPr lang="fa-IR" sz="6000" b="1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</a:t>
            </a:r>
            <a:endParaRPr lang="fa-IR" sz="60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26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99" y="924814"/>
            <a:ext cx="3401090" cy="4439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85" y="2591673"/>
            <a:ext cx="5444679" cy="2772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30829" y="5786651"/>
            <a:ext cx="69467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>
                <a:cs typeface="2  Nazanin" panose="00000400000000000000" pitchFamily="2" charset="-78"/>
              </a:rPr>
              <a:t>فونداسيون منفرد قرار گرفته در مجاورت حريم يا گذر</a:t>
            </a:r>
            <a:endParaRPr lang="fa-IR" sz="2400" dirty="0">
              <a:cs typeface="2  Nazanin" panose="00000400000000000000" pitchFamily="2" charset="-78"/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851" y="136478"/>
            <a:ext cx="4269711" cy="870044"/>
          </a:xfrm>
        </p:spPr>
        <p:txBody>
          <a:bodyPr/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كلاف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(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شناژ)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562" y="1006522"/>
            <a:ext cx="10247428" cy="5384043"/>
          </a:xfrm>
        </p:spPr>
        <p:txBody>
          <a:bodyPr>
            <a:normAutofit lnSpcReduction="10000"/>
          </a:bodyPr>
          <a:lstStyle/>
          <a:p>
            <a:pPr algn="justLow"/>
            <a:r>
              <a:rPr lang="fa-IR" sz="2800" dirty="0">
                <a:cs typeface="2  Nazanin" panose="00000400000000000000" pitchFamily="2" charset="-78"/>
              </a:rPr>
              <a:t>وقتي كه در يك ساختمان از فونداسيون هاي منفرد استفاده مي شود، آن ها را بايد توسط كلاف هايي به يكديگر متصل </a:t>
            </a:r>
            <a:r>
              <a:rPr lang="fa-IR" sz="2800" dirty="0" smtClean="0">
                <a:cs typeface="2  Nazanin" panose="00000400000000000000" pitchFamily="2" charset="-78"/>
              </a:rPr>
              <a:t>نمود. كلاف </a:t>
            </a:r>
            <a:r>
              <a:rPr lang="fa-IR" sz="2800" dirty="0">
                <a:cs typeface="2  Nazanin" panose="00000400000000000000" pitchFamily="2" charset="-78"/>
              </a:rPr>
              <a:t>ها به هيچ وجه براي جلوگيري از نشست هاي نامساوي نيستند و وظيفه آن ها بستن شالوده هاي منفرد به يكديگر </a:t>
            </a:r>
            <a:r>
              <a:rPr lang="fa-IR" sz="2800" dirty="0" smtClean="0">
                <a:cs typeface="2  Nazanin" panose="00000400000000000000" pitchFamily="2" charset="-78"/>
              </a:rPr>
              <a:t>و جلوگيري </a:t>
            </a:r>
            <a:r>
              <a:rPr lang="fa-IR" sz="2800" dirty="0">
                <a:cs typeface="2  Nazanin" panose="00000400000000000000" pitchFamily="2" charset="-78"/>
              </a:rPr>
              <a:t>از بازي كردن آن ها مخصوصاً در مقابل تكان هاي ناشي از زلزله مي باشد</a:t>
            </a:r>
            <a:r>
              <a:rPr lang="fa-IR" sz="2800" dirty="0" smtClean="0">
                <a:cs typeface="2  Nazanin" panose="00000400000000000000" pitchFamily="2" charset="-78"/>
              </a:rPr>
              <a:t>.</a:t>
            </a:r>
          </a:p>
          <a:p>
            <a:pPr algn="justLow"/>
            <a:r>
              <a:rPr lang="fa-IR" sz="2800" dirty="0">
                <a:cs typeface="2  Nazanin" panose="00000400000000000000" pitchFamily="2" charset="-78"/>
              </a:rPr>
              <a:t>شناژ: عنصري است غير سازه اي يا سازه اي درجه 2 كه هيچ نقشي در تحمل بارهاي وارده و انتقال آن ها به زمين نداشته و </a:t>
            </a:r>
            <a:r>
              <a:rPr lang="fa-IR" sz="2800" dirty="0" smtClean="0">
                <a:cs typeface="2  Nazanin" panose="00000400000000000000" pitchFamily="2" charset="-78"/>
              </a:rPr>
              <a:t>نمي تواند </a:t>
            </a:r>
            <a:r>
              <a:rPr lang="fa-IR" sz="2800" dirty="0">
                <a:cs typeface="2  Nazanin" panose="00000400000000000000" pitchFamily="2" charset="-78"/>
              </a:rPr>
              <a:t>نشست هاي نامتجانس (نشست نسبي) را كنترل كند. تنها وظيفه شناژ به هم كلاف كردن شالوده و جلوگيري از حركت افقي </a:t>
            </a:r>
            <a:r>
              <a:rPr lang="fa-IR" sz="2800" dirty="0" smtClean="0">
                <a:cs typeface="2  Nazanin" panose="00000400000000000000" pitchFamily="2" charset="-78"/>
              </a:rPr>
              <a:t>آن ها </a:t>
            </a:r>
            <a:r>
              <a:rPr lang="fa-IR" sz="2800" dirty="0">
                <a:cs typeface="2  Nazanin" panose="00000400000000000000" pitchFamily="2" charset="-78"/>
              </a:rPr>
              <a:t>نسبت به يكديگر است.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17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302" y="112596"/>
            <a:ext cx="8609698" cy="815452"/>
          </a:xfrm>
        </p:spPr>
        <p:txBody>
          <a:bodyPr>
            <a:normAutofit fontScale="90000"/>
          </a:bodyPr>
          <a:lstStyle/>
          <a:p>
            <a:r>
              <a:rPr lang="fa-IR" sz="3600" b="1" dirty="0">
                <a:cs typeface="B Nazanin" panose="00000400000000000000" pitchFamily="2" charset="-78"/>
              </a:rPr>
              <a:t>چرا در سوله ها از شالوده منفرد استفاده مي شود؟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70" y="928048"/>
            <a:ext cx="10044752" cy="5459104"/>
          </a:xfrm>
        </p:spPr>
        <p:txBody>
          <a:bodyPr>
            <a:no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سوله نشان داده شده در شكل روبرو در نظر </a:t>
            </a:r>
            <a:r>
              <a:rPr lang="fa-IR" sz="2800" dirty="0" smtClean="0">
                <a:cs typeface="B Nazanin" panose="00000400000000000000" pitchFamily="2" charset="-78"/>
              </a:rPr>
              <a:t>بگيريد. معمولاً </a:t>
            </a:r>
            <a:r>
              <a:rPr lang="fa-IR" sz="2800" dirty="0">
                <a:cs typeface="B Nazanin" panose="00000400000000000000" pitchFamily="2" charset="-78"/>
              </a:rPr>
              <a:t>سوله ها داراي ارتفاع زياد بوده و بار جانبي </a:t>
            </a:r>
            <a:r>
              <a:rPr lang="fa-IR" sz="2800" dirty="0" smtClean="0">
                <a:cs typeface="B Nazanin" panose="00000400000000000000" pitchFamily="2" charset="-78"/>
              </a:rPr>
              <a:t>قابل توجهي </a:t>
            </a:r>
            <a:r>
              <a:rPr lang="fa-IR" sz="2800" dirty="0">
                <a:cs typeface="B Nazanin" panose="00000400000000000000" pitchFamily="2" charset="-78"/>
              </a:rPr>
              <a:t>هم به آنها در اثر باد يا زلزله وارد مي شود. </a:t>
            </a:r>
            <a:r>
              <a:rPr lang="fa-IR" sz="2800" dirty="0" smtClean="0">
                <a:cs typeface="B Nazanin" panose="00000400000000000000" pitchFamily="2" charset="-78"/>
              </a:rPr>
              <a:t>بنابراين انتظار </a:t>
            </a:r>
            <a:r>
              <a:rPr lang="fa-IR" sz="2800" dirty="0">
                <a:cs typeface="B Nazanin" panose="00000400000000000000" pitchFamily="2" charset="-78"/>
              </a:rPr>
              <a:t>مي رود لنگر هاي قابل توجهي در پاي ستون </a:t>
            </a:r>
            <a:r>
              <a:rPr lang="fa-IR" sz="2800" dirty="0" smtClean="0">
                <a:cs typeface="B Nazanin" panose="00000400000000000000" pitchFamily="2" charset="-78"/>
              </a:rPr>
              <a:t>ايجاد شود</a:t>
            </a:r>
            <a:r>
              <a:rPr lang="fa-IR" sz="2800" dirty="0">
                <a:cs typeface="B Nazanin" panose="00000400000000000000" pitchFamily="2" charset="-78"/>
              </a:rPr>
              <a:t>. حال اگر پاي ستون گيردار باشد شالوده مورد </a:t>
            </a:r>
            <a:r>
              <a:rPr lang="fa-IR" sz="2800" dirty="0" smtClean="0">
                <a:cs typeface="B Nazanin" panose="00000400000000000000" pitchFamily="2" charset="-78"/>
              </a:rPr>
              <a:t>استفاده بايد </a:t>
            </a:r>
            <a:r>
              <a:rPr lang="fa-IR" sz="2800" dirty="0">
                <a:cs typeface="B Nazanin" panose="00000400000000000000" pitchFamily="2" charset="-78"/>
              </a:rPr>
              <a:t>براي مقادير قابل توجهي لنگر طرح و اجرا شود كه </a:t>
            </a:r>
            <a:r>
              <a:rPr lang="fa-IR" sz="2800" dirty="0" smtClean="0">
                <a:cs typeface="B Nazanin" panose="00000400000000000000" pitchFamily="2" charset="-78"/>
              </a:rPr>
              <a:t>اينكار منجر </a:t>
            </a:r>
            <a:r>
              <a:rPr lang="fa-IR" sz="2800" dirty="0">
                <a:cs typeface="B Nazanin" panose="00000400000000000000" pitchFamily="2" charset="-78"/>
              </a:rPr>
              <a:t>به افزايش ابعاد شالوده در پلان خواهد شد.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بنابراين در سوله ها رويكرد ديگري انتخاب مي شود. به جاي گيردار كردن پاي ستون، آنرا به صورت مفصل اجرا مي </a:t>
            </a:r>
            <a:r>
              <a:rPr lang="fa-IR" sz="2800" dirty="0" smtClean="0">
                <a:cs typeface="B Nazanin" panose="00000400000000000000" pitchFamily="2" charset="-78"/>
              </a:rPr>
              <a:t>نمايند. اين </a:t>
            </a:r>
            <a:r>
              <a:rPr lang="fa-IR" sz="2800" dirty="0">
                <a:cs typeface="B Nazanin" panose="00000400000000000000" pitchFamily="2" charset="-78"/>
              </a:rPr>
              <a:t>كار باعث بازتوزيع لنگر در ستون و انتقال لنگر به سمت بالا مي شود. حال براي مقابله با اين لنگر مقطع ستون به </a:t>
            </a:r>
            <a:r>
              <a:rPr lang="fa-IR" sz="2800" dirty="0" smtClean="0">
                <a:cs typeface="B Nazanin" panose="00000400000000000000" pitchFamily="2" charset="-78"/>
              </a:rPr>
              <a:t>صورت متغير </a:t>
            </a:r>
            <a:r>
              <a:rPr lang="fa-IR" sz="2800" dirty="0">
                <a:cs typeface="B Nazanin" panose="00000400000000000000" pitchFamily="2" charset="-78"/>
              </a:rPr>
              <a:t>طرح مي شود يعني هرچه به سمت بالا مي رويم ابعاد ستون افزايش مي يابد. مشاهده مي شود كه در اينجا هم </a:t>
            </a:r>
            <a:r>
              <a:rPr lang="fa-IR" sz="2800" dirty="0" smtClean="0">
                <a:cs typeface="B Nazanin" panose="00000400000000000000" pitchFamily="2" charset="-78"/>
              </a:rPr>
              <a:t>طرح روسازه </a:t>
            </a:r>
            <a:r>
              <a:rPr lang="fa-IR" sz="2800" dirty="0">
                <a:cs typeface="B Nazanin" panose="00000400000000000000" pitchFamily="2" charset="-78"/>
              </a:rPr>
              <a:t>بر زيرسازه تاثير گذار است و بالعكس.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60" y="112595"/>
            <a:ext cx="4829267" cy="815454"/>
          </a:xfrm>
        </p:spPr>
        <p:txBody>
          <a:bodyPr>
            <a:normAutofit fontScale="90000"/>
          </a:bodyPr>
          <a:lstStyle/>
          <a:p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شالوده دو ستوني (مركب):</a:t>
            </a:r>
            <a:endParaRPr lang="fa-I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829" y="1303228"/>
            <a:ext cx="9979023" cy="4371858"/>
          </a:xfrm>
        </p:spPr>
        <p:txBody>
          <a:bodyPr>
            <a:normAutofit lnSpcReduction="10000"/>
          </a:bodyPr>
          <a:lstStyle/>
          <a:p>
            <a:pPr marL="0" indent="0" algn="justLow">
              <a:buNone/>
            </a:pPr>
            <a:r>
              <a:rPr lang="fa-IR" sz="2800" dirty="0">
                <a:cs typeface="B Nazanin" panose="00000400000000000000" pitchFamily="2" charset="-78"/>
              </a:rPr>
              <a:t>اگر دو ستون بهم نزديك باشند (به نحوي كه فاصلة شالوده هاي منفرد آنها كمتر از نصف فاصلة دو ستون گردد)، اقتصادي 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fa-IR" sz="2800" dirty="0">
                <a:cs typeface="B Nazanin" panose="00000400000000000000" pitchFamily="2" charset="-78"/>
              </a:rPr>
              <a:t>كاربرد اصلي اين نوع شالوده در موارديست كه نمي توان </a:t>
            </a:r>
            <a:r>
              <a:rPr lang="fa-IR" sz="2800" dirty="0" smtClean="0">
                <a:cs typeface="B Nazanin" panose="00000400000000000000" pitchFamily="2" charset="-78"/>
              </a:rPr>
              <a:t>يك </a:t>
            </a:r>
            <a:r>
              <a:rPr lang="fa-IR" sz="2800" dirty="0">
                <a:cs typeface="B Nazanin" panose="00000400000000000000" pitchFamily="2" charset="-78"/>
              </a:rPr>
              <a:t>ستون را به طور مركزي بر روي شالودة منفرد قرار داد مانند ستونهاي كناري (در نوار </a:t>
            </a:r>
            <a:r>
              <a:rPr lang="fa-IR" sz="2800" dirty="0" smtClean="0">
                <a:cs typeface="B Nazanin" panose="00000400000000000000" pitchFamily="2" charset="-78"/>
              </a:rPr>
              <a:t>مرزي ساختمانهاي </a:t>
            </a:r>
            <a:r>
              <a:rPr lang="fa-IR" sz="2800" dirty="0">
                <a:cs typeface="B Nazanin" panose="00000400000000000000" pitchFamily="2" charset="-78"/>
              </a:rPr>
              <a:t>محدود). شالودة </a:t>
            </a:r>
            <a:r>
              <a:rPr lang="fa-IR" sz="2800" dirty="0" smtClean="0">
                <a:cs typeface="B Nazanin" panose="00000400000000000000" pitchFamily="2" charset="-78"/>
              </a:rPr>
              <a:t>دو</a:t>
            </a:r>
            <a:r>
              <a:rPr lang="fa-IR" sz="2800" dirty="0">
                <a:cs typeface="B Nazanin" panose="00000400000000000000" pitchFamily="2" charset="-78"/>
              </a:rPr>
              <a:t>ستوني مي تواند به صورت مستطيلي، ذوزنقه اي، </a:t>
            </a:r>
            <a:r>
              <a:rPr lang="fa-IR" sz="2800" dirty="0" smtClean="0">
                <a:cs typeface="B Nazanin" panose="00000400000000000000" pitchFamily="2" charset="-78"/>
              </a:rPr>
              <a:t>باسكولي،</a:t>
            </a:r>
            <a:r>
              <a:rPr lang="en-US" sz="2800" b="1" dirty="0" smtClean="0">
                <a:cs typeface="B Nazanin" panose="00000400000000000000" pitchFamily="2" charset="-78"/>
              </a:rPr>
              <a:t>T</a:t>
            </a:r>
            <a:r>
              <a:rPr lang="fa-IR" sz="2800" dirty="0">
                <a:cs typeface="B Nazanin" panose="00000400000000000000" pitchFamily="2" charset="-78"/>
              </a:rPr>
              <a:t>شكل، حفره اي و تيري طرح شود. اين شالوده ها به </a:t>
            </a:r>
            <a:r>
              <a:rPr lang="fa-IR" sz="2800" dirty="0" smtClean="0">
                <a:cs typeface="B Nazanin" panose="00000400000000000000" pitchFamily="2" charset="-78"/>
              </a:rPr>
              <a:t>نحوي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طراحي مي شوند كه مركز هندسي آنها بر نقطه اثر برآيند بارهاي وارده منطبق گردد.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60113" y="130629"/>
            <a:ext cx="2554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شالوده نواري:</a:t>
            </a:r>
            <a:endParaRPr lang="fa-I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628" y="1393371"/>
            <a:ext cx="10160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800" dirty="0" smtClean="0">
                <a:cs typeface="B Nazanin" panose="00000400000000000000" pitchFamily="2" charset="-78"/>
              </a:rPr>
              <a:t>با اتصال فونداسیون های ستون های یک ردیف و یا برای فونداسیون زیریک دیوار باربر فونداسیون نواری ایجاد می گردد که نسبت طول به عرض آن بسیار زیاد . این فونداسیون ممکن مصالح بنایی ، بتن وزنی و یا بتن مصلح اجرا شوند . در صورت مسلح نبودن این فونداسیون ها ، آرماتور های اصلی در راستای طول قرار گیرند و آرماتور های عرضی معمولا نقش فرعی و مقابله با تغییر شکل های مربوط به نشست و یا حرارتی را دارند . برای افزایش سختی آن ها در مقابله با نشست غیر یک نواخت می توان آن را در مقطع عرضی به صورت </a:t>
            </a:r>
            <a:r>
              <a:rPr lang="en-US" sz="2800" dirty="0" smtClean="0">
                <a:cs typeface="B Nazanin" panose="00000400000000000000" pitchFamily="2" charset="-78"/>
              </a:rPr>
              <a:t>T</a:t>
            </a:r>
            <a:r>
              <a:rPr lang="fa-IR" sz="2800" dirty="0" smtClean="0">
                <a:cs typeface="B Nazanin" panose="00000400000000000000" pitchFamily="2" charset="-78"/>
              </a:rPr>
              <a:t>شکل یا </a:t>
            </a:r>
            <a:r>
              <a:rPr lang="en-US" sz="2800" dirty="0" smtClean="0">
                <a:cs typeface="B Nazanin" panose="00000400000000000000" pitchFamily="2" charset="-78"/>
              </a:rPr>
              <a:t>T </a:t>
            </a:r>
            <a:r>
              <a:rPr lang="fa-IR" sz="2800" dirty="0" smtClean="0">
                <a:cs typeface="B Nazanin" panose="00000400000000000000" pitchFamily="2" charset="-78"/>
              </a:rPr>
              <a:t> معکوس اجرا کرد .	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1290" r="10026" b="-352"/>
          <a:stretch/>
        </p:blipFill>
        <p:spPr>
          <a:xfrm>
            <a:off x="2423887" y="239486"/>
            <a:ext cx="9561066" cy="6291942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45142"/>
            <a:ext cx="8606969" cy="6455227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85" y="139890"/>
            <a:ext cx="5000981" cy="815454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شالوده های شبکه ای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45" y="1220337"/>
            <a:ext cx="10397555" cy="4184177"/>
          </a:xfrm>
        </p:spPr>
        <p:txBody>
          <a:bodyPr>
            <a:normAutofit fontScale="92500"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به لحاظ اقتصادیدی ( کاهش هزینه ی قالب بندی )گاهی قرون به صرفه است که از شالوده های یک ردیف در هم ادغام و شالوده ها به صورت نواری اجرا گردد . چنانچه این نوار ها در هر دو امتداد عمود بر هم قرار گیرند شالوده شبکه ای بوجود می آیند . در شکل عمل کرد این شالوده های مرکب بوده و متفاوت از عملکرد شالوده های منفردی است که توسط کلاف که توسط کلاف به یک دیگر متصل می شوند . کلاف ها کلا نقشی در جلوگیری از نشت شالوده های منفرد ندارند ( قادر به حمل برش و خمش نمی باشد ) و تنها صلیبت جانبی سازه را افزایش می دهند .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83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2" y="232012"/>
            <a:ext cx="9457899" cy="630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4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43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38" y="177421"/>
            <a:ext cx="5393707" cy="359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90" y="3070746"/>
            <a:ext cx="5496636" cy="36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05767" y="720922"/>
            <a:ext cx="4311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 smtClean="0">
                <a:cs typeface="B Titr" pitchFamily="2" charset="-78"/>
              </a:rPr>
              <a:t>فونداسیون</a:t>
            </a:r>
          </a:p>
          <a:p>
            <a:endParaRPr lang="en-US" sz="6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94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199" y="105230"/>
            <a:ext cx="4928052" cy="765628"/>
          </a:xfrm>
        </p:spPr>
        <p:txBody>
          <a:bodyPr>
            <a:normAutofit fontScale="90000"/>
          </a:bodyPr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شالوده هاي گسترده: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1051183"/>
            <a:ext cx="10305142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500" dirty="0">
                <a:cs typeface="B Nazanin" panose="00000400000000000000" pitchFamily="2" charset="-78"/>
              </a:rPr>
              <a:t>در صورت اجراي پروژه هاي بزرگتر و سنگين تر بر روي زمين هاي با مقاومت كمتر و يا در صورت تفاوت قابل ملاحظه </a:t>
            </a:r>
            <a:r>
              <a:rPr lang="fa-IR" sz="2500" dirty="0" smtClean="0">
                <a:cs typeface="B Nazanin" panose="00000400000000000000" pitchFamily="2" charset="-78"/>
              </a:rPr>
              <a:t>بار ديوارها </a:t>
            </a:r>
            <a:r>
              <a:rPr lang="fa-IR" sz="2500" dirty="0">
                <a:cs typeface="B Nazanin" panose="00000400000000000000" pitchFamily="2" charset="-78"/>
              </a:rPr>
              <a:t>و ستون هاي مجاور، جهت ايجاد عكس العمل يكنواخت و به حداقل رساندن نشست هاي غير يكنواخت، مقابله </a:t>
            </a:r>
            <a:r>
              <a:rPr lang="fa-IR" sz="2500" dirty="0" smtClean="0">
                <a:cs typeface="B Nazanin" panose="00000400000000000000" pitchFamily="2" charset="-78"/>
              </a:rPr>
              <a:t>با عوارض </a:t>
            </a:r>
            <a:r>
              <a:rPr lang="fa-IR" sz="2500" dirty="0">
                <a:cs typeface="B Nazanin" panose="00000400000000000000" pitchFamily="2" charset="-78"/>
              </a:rPr>
              <a:t>موضعي و نقاط ضعف موضعي و نقاط ضعف موردي در خاك بستر، در صورتي كه استفاده از فونداسيون هاي منفرد </a:t>
            </a:r>
            <a:r>
              <a:rPr lang="fa-IR" sz="2500" dirty="0" smtClean="0">
                <a:cs typeface="B Nazanin" panose="00000400000000000000" pitchFamily="2" charset="-78"/>
              </a:rPr>
              <a:t>و يا </a:t>
            </a:r>
            <a:r>
              <a:rPr lang="fa-IR" sz="2500" dirty="0">
                <a:cs typeface="B Nazanin" panose="00000400000000000000" pitchFamily="2" charset="-78"/>
              </a:rPr>
              <a:t>نواري ميسر نباشد و يا بخش عمدة زمين زير بنا توسط فونداسيون هاي منفرد، نواري و يا شبكه اي اشغال شود، </a:t>
            </a:r>
            <a:r>
              <a:rPr lang="fa-IR" sz="2500" dirty="0" smtClean="0">
                <a:cs typeface="B Nazanin" panose="00000400000000000000" pitchFamily="2" charset="-78"/>
              </a:rPr>
              <a:t>تمام محدودة </a:t>
            </a:r>
            <a:r>
              <a:rPr lang="fa-IR" sz="2500" dirty="0">
                <a:cs typeface="B Nazanin" panose="00000400000000000000" pitchFamily="2" charset="-78"/>
              </a:rPr>
              <a:t>زيربنا به ساخت فونداسيون اختصاص داده مي </a:t>
            </a:r>
            <a:r>
              <a:rPr lang="fa-IR" sz="2500" dirty="0" smtClean="0">
                <a:cs typeface="B Nazanin" panose="00000400000000000000" pitchFamily="2" charset="-78"/>
              </a:rPr>
              <a:t>شود </a:t>
            </a:r>
            <a:r>
              <a:rPr lang="fa-IR" sz="2500" dirty="0">
                <a:cs typeface="B Nazanin" panose="00000400000000000000" pitchFamily="2" charset="-78"/>
              </a:rPr>
              <a:t>و تمامي بارهاي ديوارها و </a:t>
            </a:r>
            <a:r>
              <a:rPr lang="fa-IR" sz="2500" dirty="0" smtClean="0">
                <a:cs typeface="B Nazanin" panose="00000400000000000000" pitchFamily="2" charset="-78"/>
              </a:rPr>
              <a:t>ستون </a:t>
            </a:r>
            <a:r>
              <a:rPr lang="fa-IR" sz="2500" dirty="0">
                <a:cs typeface="B Nazanin" panose="00000400000000000000" pitchFamily="2" charset="-78"/>
              </a:rPr>
              <a:t>ها توسط يك سيستم </a:t>
            </a:r>
            <a:r>
              <a:rPr lang="fa-IR" sz="2500" dirty="0" smtClean="0">
                <a:cs typeface="B Nazanin" panose="00000400000000000000" pitchFamily="2" charset="-78"/>
              </a:rPr>
              <a:t>يكپارچه </a:t>
            </a:r>
            <a:r>
              <a:rPr lang="fa-IR" sz="2500" dirty="0">
                <a:cs typeface="B Nazanin" panose="00000400000000000000" pitchFamily="2" charset="-78"/>
              </a:rPr>
              <a:t>دالي تحمل مي </a:t>
            </a:r>
            <a:r>
              <a:rPr lang="fa-IR" sz="2500" dirty="0" smtClean="0">
                <a:cs typeface="B Nazanin" panose="00000400000000000000" pitchFamily="2" charset="-78"/>
              </a:rPr>
              <a:t>شود . </a:t>
            </a:r>
            <a:r>
              <a:rPr lang="fa-IR" sz="2500" dirty="0">
                <a:cs typeface="B Nazanin" panose="00000400000000000000" pitchFamily="2" charset="-78"/>
              </a:rPr>
              <a:t>به اين سيستم، فونداسيون گسترده و يا به اصطلاح فرانسوي، راديه جنرال گفته مي </a:t>
            </a:r>
            <a:r>
              <a:rPr lang="fa-IR" sz="2500" dirty="0" smtClean="0">
                <a:cs typeface="B Nazanin" panose="00000400000000000000" pitchFamily="2" charset="-78"/>
              </a:rPr>
              <a:t>شود </a:t>
            </a:r>
            <a:r>
              <a:rPr lang="fa-IR" sz="2500" dirty="0">
                <a:cs typeface="B Nazanin" panose="00000400000000000000" pitchFamily="2" charset="-78"/>
              </a:rPr>
              <a:t>و معمولاً دو سفره آرماتور در پايين و بالاي فونداسيون در دو جهت طولي و عرضي در آن به كار گرفته مي شود. </a:t>
            </a:r>
            <a:r>
              <a:rPr lang="fa-IR" sz="2500" dirty="0" smtClean="0">
                <a:cs typeface="B Nazanin" panose="00000400000000000000" pitchFamily="2" charset="-78"/>
              </a:rPr>
              <a:t>فونداسيون </a:t>
            </a:r>
            <a:r>
              <a:rPr lang="fa-IR" sz="2500" dirty="0">
                <a:cs typeface="B Nazanin" panose="00000400000000000000" pitchFamily="2" charset="-78"/>
              </a:rPr>
              <a:t>گسترده نيز به اشكال مختلف در پلان و مقطع اجرا شده كه چند سيستم سازه اي آن را در </a:t>
            </a:r>
            <a:r>
              <a:rPr lang="fa-IR" sz="2500" dirty="0" smtClean="0">
                <a:cs typeface="B Nazanin" panose="00000400000000000000" pitchFamily="2" charset="-78"/>
              </a:rPr>
              <a:t>شكل </a:t>
            </a:r>
            <a:r>
              <a:rPr lang="fa-IR" sz="2500" dirty="0">
                <a:cs typeface="B Nazanin" panose="00000400000000000000" pitchFamily="2" charset="-78"/>
              </a:rPr>
              <a:t>ديده مي شود.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1" y="5171048"/>
            <a:ext cx="10305142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>
                <a:cs typeface="B Nazanin" panose="00000400000000000000" pitchFamily="2" charset="-78"/>
              </a:rPr>
              <a:t>پي هاي گسترده دال هاي بتني يكپارچه اي هستند كه در پاره اي موارد با تلفيق تيرهاي سخت كننده، دال هاي كف </a:t>
            </a:r>
            <a:r>
              <a:rPr lang="fa-IR" sz="2500" dirty="0" smtClean="0">
                <a:cs typeface="B Nazanin" panose="00000400000000000000" pitchFamily="2" charset="-78"/>
              </a:rPr>
              <a:t>و سقف </a:t>
            </a:r>
            <a:r>
              <a:rPr lang="fa-IR" sz="2500" dirty="0">
                <a:cs typeface="B Nazanin" panose="00000400000000000000" pitchFamily="2" charset="-78"/>
              </a:rPr>
              <a:t>و ديوارهاي پيراموني يا مياني زيرزميني، بار ستون ها و يا ديوارهاي مختلف را حمل مي كنند.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35" y="191632"/>
            <a:ext cx="8396594" cy="6297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32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03" y="239713"/>
            <a:ext cx="8278827" cy="6204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758" y="249072"/>
            <a:ext cx="4078642" cy="433316"/>
          </a:xfrm>
        </p:spPr>
        <p:txBody>
          <a:bodyPr>
            <a:noAutofit/>
          </a:bodyPr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فونداسيون هاي عميق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323" y="1023581"/>
            <a:ext cx="9974474" cy="1173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از فونداسيون هاي عميق زماني استفاده مي شود كه خاك در اعماق سطحي داراي مقاومت باربري كافي نبوده و بارها بايد </a:t>
            </a:r>
            <a:r>
              <a:rPr lang="fa-IR" dirty="0" smtClean="0">
                <a:cs typeface="B Nazanin" panose="00000400000000000000" pitchFamily="2" charset="-78"/>
              </a:rPr>
              <a:t>به لايه </a:t>
            </a:r>
            <a:r>
              <a:rPr lang="fa-IR" dirty="0">
                <a:cs typeface="B Nazanin" panose="00000400000000000000" pitchFamily="2" charset="-78"/>
              </a:rPr>
              <a:t>هاي سخت زيرين منتقل شوند.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3931" y="2238234"/>
            <a:ext cx="996286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فونداسيون هاي عميق را مي توان به سه دسته تقسيم نود: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سيستم هاي لاغر متداول يا شمع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سيستم هاي قطورتر كه شامل پايه هاي عميق و كيسون ها مي شود.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فونداسيون </a:t>
            </a:r>
            <a:r>
              <a:rPr lang="fa-IR" sz="2400" dirty="0">
                <a:cs typeface="B Nazanin" panose="00000400000000000000" pitchFamily="2" charset="-78"/>
              </a:rPr>
              <a:t>هاي عميق تثبيت شده با المان هاي ستوني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323" y="4121624"/>
            <a:ext cx="9974474" cy="1596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400" dirty="0">
                <a:cs typeface="B Nazanin" panose="00000400000000000000" pitchFamily="2" charset="-78"/>
              </a:rPr>
              <a:t>رايج ترين نوع فونداسيون عميق شمع </a:t>
            </a:r>
            <a:r>
              <a:rPr lang="fa-IR" sz="2400" dirty="0" smtClean="0">
                <a:cs typeface="B Nazanin" panose="00000400000000000000" pitchFamily="2" charset="-78"/>
              </a:rPr>
              <a:t>ها </a:t>
            </a:r>
            <a:r>
              <a:rPr lang="en-US" sz="2400" b="1" dirty="0">
                <a:cs typeface="B Nazanin" panose="00000400000000000000" pitchFamily="2" charset="-78"/>
              </a:rPr>
              <a:t>(Pile</a:t>
            </a:r>
            <a:r>
              <a:rPr lang="en-US" sz="2400" b="1" dirty="0" smtClean="0">
                <a:cs typeface="B Nazanin" panose="00000400000000000000" pitchFamily="2" charset="-78"/>
              </a:rPr>
              <a:t>)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هستند. يك شمع عضو سازه اي نسبتاً بلند، لاغر و ستون مانندي است كه </a:t>
            </a:r>
            <a:r>
              <a:rPr lang="fa-IR" sz="2400" dirty="0" smtClean="0">
                <a:cs typeface="B Nazanin" panose="00000400000000000000" pitchFamily="2" charset="-78"/>
              </a:rPr>
              <a:t>با</a:t>
            </a:r>
            <a:r>
              <a:rPr lang="fa-IR" sz="2400" dirty="0">
                <a:cs typeface="B Nazanin" panose="00000400000000000000" pitchFamily="2" charset="-78"/>
              </a:rPr>
              <a:t>قرار گرفتن در داخل خاك وزن سازه را به خاك زيرين منتقل مي نمايد. شمع در واقع همان ستون است كه در داخل </a:t>
            </a:r>
            <a:r>
              <a:rPr lang="fa-IR" sz="2400" dirty="0" smtClean="0">
                <a:cs typeface="B Nazanin" panose="00000400000000000000" pitchFamily="2" charset="-78"/>
              </a:rPr>
              <a:t>خاك مستقر </a:t>
            </a:r>
            <a:r>
              <a:rPr lang="fa-IR" sz="2400" dirty="0">
                <a:cs typeface="B Nazanin" panose="00000400000000000000" pitchFamily="2" charset="-78"/>
              </a:rPr>
              <a:t>شده. شمع بارهاي وارده از روسازه را در عمق خاك عبور داده و آنرا به خاك مقاومتر (در عمق بيشتر) منتقل مي كند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3" y="294495"/>
            <a:ext cx="9724049" cy="523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3773" y="5745708"/>
            <a:ext cx="90894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نمونه هايي از كاربردهاي فونداسيون هاي عميق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095" y="98947"/>
            <a:ext cx="9182905" cy="89734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شمع ها را مي توان به طرق مختلف دسته بندي نمود: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1869" y="996287"/>
            <a:ext cx="511791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دسته بندي شمع ها از لحاظ نوع جنس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بتني (بتن پيش ساخته و يا بتن درجا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</a:t>
            </a:r>
            <a:r>
              <a:rPr lang="fa-IR" sz="2400" dirty="0" smtClean="0">
                <a:cs typeface="B Nazanin" panose="00000400000000000000" pitchFamily="2" charset="-78"/>
              </a:rPr>
              <a:t>فولادي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چوبي (چوب فرآوري شده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با مصالح تركيبي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8035" y="2974787"/>
            <a:ext cx="64417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دسته بندي شمع ها از لحاظ نحوة انتقال بار به زمين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باربري </a:t>
            </a:r>
            <a:r>
              <a:rPr lang="fa-IR" sz="2400" dirty="0" smtClean="0">
                <a:cs typeface="B Nazanin" panose="00000400000000000000" pitchFamily="2" charset="-78"/>
              </a:rPr>
              <a:t>نوك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</a:t>
            </a:r>
            <a:r>
              <a:rPr lang="fa-IR" sz="2400" dirty="0" smtClean="0">
                <a:cs typeface="B Nazanin" panose="00000400000000000000" pitchFamily="2" charset="-78"/>
              </a:rPr>
              <a:t>اصطكاكي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با باربري نوك و </a:t>
            </a:r>
            <a:r>
              <a:rPr lang="fa-IR" sz="2400" dirty="0" smtClean="0">
                <a:cs typeface="B Nazanin" panose="00000400000000000000" pitchFamily="2" charset="-78"/>
              </a:rPr>
              <a:t>جداره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شمع هاي مايل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7976" y="4940224"/>
            <a:ext cx="760180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دسته بندي شمع ها از نظر نحوه اجرا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</a:p>
          <a:p>
            <a:r>
              <a:rPr lang="fa-IR" sz="2400" dirty="0">
                <a:cs typeface="B Nazanin" panose="00000400000000000000" pitchFamily="2" charset="-78"/>
              </a:rPr>
              <a:t>شمع هاي كوبشي (پيش ساخته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sz="2400" dirty="0">
                <a:cs typeface="B Nazanin" panose="00000400000000000000" pitchFamily="2" charset="-78"/>
              </a:rPr>
              <a:t>شمع هاي درجا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287" y="-1"/>
            <a:ext cx="6623714" cy="955343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بررسي شمع ها از منظر جنس مصالح: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368" y="764275"/>
            <a:ext cx="10549720" cy="5377218"/>
          </a:xfrm>
        </p:spPr>
        <p:txBody>
          <a:bodyPr>
            <a:normAutofit fontScale="92500" lnSpcReduction="20000"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شمع هاي فولادي: </a:t>
            </a:r>
            <a:r>
              <a:rPr lang="fa-IR" dirty="0">
                <a:cs typeface="B Nazanin" panose="00000400000000000000" pitchFamily="2" charset="-78"/>
              </a:rPr>
              <a:t>انواع معمول شمع هاي فولادي، شمع هاي لوله اي و شمع </a:t>
            </a:r>
            <a:r>
              <a:rPr lang="fa-IR" dirty="0" smtClean="0">
                <a:cs typeface="B Nazanin" panose="00000400000000000000" pitchFamily="2" charset="-78"/>
              </a:rPr>
              <a:t>هاي </a:t>
            </a:r>
            <a:r>
              <a:rPr lang="en-US" dirty="0" smtClean="0">
                <a:cs typeface="B Nazanin" panose="00000400000000000000" pitchFamily="2" charset="-78"/>
              </a:rPr>
              <a:t>H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مي باشند. شمع هاي لوله اي نيز </a:t>
            </a:r>
            <a:r>
              <a:rPr lang="fa-IR" dirty="0" smtClean="0">
                <a:cs typeface="B Nazanin" panose="00000400000000000000" pitchFamily="2" charset="-78"/>
              </a:rPr>
              <a:t>در</a:t>
            </a:r>
            <a:r>
              <a:rPr lang="fa-IR" dirty="0">
                <a:cs typeface="B Nazanin" panose="00000400000000000000" pitchFamily="2" charset="-78"/>
              </a:rPr>
              <a:t>دو حالت انتهاي بسته و انتهاي باز به زمين كوبيده مي شوند. هرچند كه از </a:t>
            </a:r>
            <a:r>
              <a:rPr lang="fa-IR" dirty="0" smtClean="0">
                <a:cs typeface="B Nazanin" panose="00000400000000000000" pitchFamily="2" charset="-78"/>
              </a:rPr>
              <a:t>تيرآهنهاي </a:t>
            </a:r>
            <a:r>
              <a:rPr lang="en-US" b="1" dirty="0" smtClean="0">
                <a:cs typeface="B Nazanin" panose="00000400000000000000" pitchFamily="2" charset="-78"/>
              </a:rPr>
              <a:t>I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 صورتي كه طول مورد نياز براي شمع بزرگتر از طول يك شاخه شود، شمع هاي فولادي را به وسيله جوش و يا پرچ </a:t>
            </a:r>
            <a:r>
              <a:rPr lang="fa-IR" dirty="0" smtClean="0">
                <a:cs typeface="B Nazanin" panose="00000400000000000000" pitchFamily="2" charset="-78"/>
              </a:rPr>
              <a:t>به يكديگر </a:t>
            </a:r>
            <a:r>
              <a:rPr lang="fa-IR" dirty="0">
                <a:cs typeface="B Nazanin" panose="00000400000000000000" pitchFamily="2" charset="-78"/>
              </a:rPr>
              <a:t>وصله مي كنند. وقتي كه انتظار لايه اي سخت نظير شن متراكم، شيل و سنگ نرم مي رود در نوك شمع فولادي </a:t>
            </a:r>
            <a:r>
              <a:rPr lang="fa-IR" dirty="0" smtClean="0">
                <a:cs typeface="B Nazanin" panose="00000400000000000000" pitchFamily="2" charset="-78"/>
              </a:rPr>
              <a:t>از كفشك </a:t>
            </a:r>
            <a:r>
              <a:rPr lang="fa-IR" dirty="0">
                <a:cs typeface="B Nazanin" panose="00000400000000000000" pitchFamily="2" charset="-78"/>
              </a:rPr>
              <a:t>1 استفاده مي شود. در زمين هاي باتلاقي، خاك هاي نباتي، مناطق ساحلي و ساير خاك هاي خورنده، املاح خاك 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fa-IR" dirty="0">
                <a:cs typeface="B Nazanin" panose="00000400000000000000" pitchFamily="2" charset="-78"/>
              </a:rPr>
              <a:t>آب مي توانند شمع هاي فولادي را تحت حملات شيميايي قرار داده و خرودگي ايجاد نمايند. خاك هايي </a:t>
            </a:r>
            <a:r>
              <a:rPr lang="fa-IR" dirty="0" smtClean="0">
                <a:cs typeface="B Nazanin" panose="00000400000000000000" pitchFamily="2" charset="-78"/>
              </a:rPr>
              <a:t>كه </a:t>
            </a:r>
            <a:r>
              <a:rPr lang="en-US" b="1" dirty="0" smtClean="0">
                <a:cs typeface="B Nazanin" panose="00000400000000000000" pitchFamily="2" charset="-78"/>
              </a:rPr>
              <a:t>pH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آن ها </a:t>
            </a:r>
            <a:r>
              <a:rPr lang="fa-IR" dirty="0" smtClean="0">
                <a:cs typeface="B Nazanin" panose="00000400000000000000" pitchFamily="2" charset="-78"/>
              </a:rPr>
              <a:t>بزرگتر</a:t>
            </a:r>
            <a:r>
              <a:rPr lang="fa-IR" dirty="0">
                <a:cs typeface="B Nazanin" panose="00000400000000000000" pitchFamily="2" charset="-78"/>
              </a:rPr>
              <a:t>از 7 است خورنده نيستند. براي جبران كردن كاهش ضخامت به علت خوردگي بر ضخامت محاسباتي، معمولاً يك </a:t>
            </a:r>
            <a:r>
              <a:rPr lang="fa-IR" dirty="0" smtClean="0">
                <a:cs typeface="B Nazanin" panose="00000400000000000000" pitchFamily="2" charset="-78"/>
              </a:rPr>
              <a:t>ضخامت اضافي </a:t>
            </a:r>
            <a:r>
              <a:rPr lang="fa-IR" dirty="0">
                <a:cs typeface="B Nazanin" panose="00000400000000000000" pitchFamily="2" charset="-78"/>
              </a:rPr>
              <a:t>در نظر گرفته مي شود. براي جلوگيري از خوردگي، در روي شمع ها مي توان از يك لاية پوشش اپوكسي استفاده </a:t>
            </a:r>
            <a:r>
              <a:rPr lang="fa-IR" dirty="0" smtClean="0">
                <a:cs typeface="B Nazanin" panose="00000400000000000000" pitchFamily="2" charset="-78"/>
              </a:rPr>
              <a:t>كرد. اين </a:t>
            </a:r>
            <a:r>
              <a:rPr lang="fa-IR" dirty="0">
                <a:cs typeface="B Nazanin" panose="00000400000000000000" pitchFamily="2" charset="-78"/>
              </a:rPr>
              <a:t>پوشش كه در كارخانه روي شمع ها زده مي شود، در هنگام حمل و نقل و كوبيدن شمع، به سختي آسيب پذير </a:t>
            </a:r>
            <a:r>
              <a:rPr lang="fa-IR" dirty="0" smtClean="0">
                <a:cs typeface="B Nazanin" panose="00000400000000000000" pitchFamily="2" charset="-78"/>
              </a:rPr>
              <a:t>است. گاهي </a:t>
            </a:r>
            <a:r>
              <a:rPr lang="fa-IR" dirty="0">
                <a:cs typeface="B Nazanin" panose="00000400000000000000" pitchFamily="2" charset="-78"/>
              </a:rPr>
              <a:t>مواقع براي جلوگيري از خوردگي شمع فولادي، از پوشش بتني استفاده مي شود.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849" y="98946"/>
            <a:ext cx="3287152" cy="651681"/>
          </a:xfrm>
        </p:spPr>
        <p:txBody>
          <a:bodyPr>
            <a:noAutofit/>
          </a:bodyPr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شمع هاي بتني: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158" y="859809"/>
            <a:ext cx="10728960" cy="2189871"/>
          </a:xfrm>
        </p:spPr>
        <p:txBody>
          <a:bodyPr>
            <a:normAutofit fontScale="92500" lnSpcReduction="20000"/>
          </a:bodyPr>
          <a:lstStyle/>
          <a:p>
            <a:pPr marL="0" indent="0" algn="justLow">
              <a:buNone/>
            </a:pPr>
            <a:r>
              <a:rPr lang="fa-IR" dirty="0">
                <a:cs typeface="B Nazanin" panose="00000400000000000000" pitchFamily="2" charset="-78"/>
              </a:rPr>
              <a:t>اين نوع شمع ها به دو دسته تقسيم مي شوند . شمع هاي بتني پيش ساخته و شمع هاي ساخته شده در محل. شمع </a:t>
            </a:r>
            <a:r>
              <a:rPr lang="fa-IR" dirty="0" smtClean="0">
                <a:cs typeface="B Nazanin" panose="00000400000000000000" pitchFamily="2" charset="-78"/>
              </a:rPr>
              <a:t>هاي بتني </a:t>
            </a:r>
            <a:r>
              <a:rPr lang="fa-IR" dirty="0">
                <a:cs typeface="B Nazanin" panose="00000400000000000000" pitchFamily="2" charset="-78"/>
              </a:rPr>
              <a:t>پيش ساخته را مي توان تقريباً به هر شكل و اندازه اي در كارخانه ساخت. مقاطع معمول اين نوع شمع ها مربع، دايره </a:t>
            </a:r>
            <a:r>
              <a:rPr lang="fa-IR" dirty="0" smtClean="0">
                <a:cs typeface="B Nazanin" panose="00000400000000000000" pitchFamily="2" charset="-78"/>
              </a:rPr>
              <a:t>و چند </a:t>
            </a:r>
            <a:r>
              <a:rPr lang="fa-IR" dirty="0">
                <a:cs typeface="B Nazanin" panose="00000400000000000000" pitchFamily="2" charset="-78"/>
              </a:rPr>
              <a:t>ضلعي </a:t>
            </a:r>
            <a:r>
              <a:rPr lang="fa-IR" dirty="0" smtClean="0">
                <a:cs typeface="B Nazanin" panose="00000400000000000000" pitchFamily="2" charset="-78"/>
              </a:rPr>
              <a:t>است.شمع </a:t>
            </a:r>
            <a:r>
              <a:rPr lang="fa-IR" dirty="0">
                <a:cs typeface="B Nazanin" panose="00000400000000000000" pitchFamily="2" charset="-78"/>
              </a:rPr>
              <a:t>هاي بتني پيش ساخته معمولا با طول 18 متر مي </a:t>
            </a:r>
            <a:r>
              <a:rPr lang="fa-IR" dirty="0" smtClean="0">
                <a:cs typeface="B Nazanin" panose="00000400000000000000" pitchFamily="2" charset="-78"/>
              </a:rPr>
              <a:t>سازند.در </a:t>
            </a:r>
            <a:r>
              <a:rPr lang="fa-IR" dirty="0">
                <a:cs typeface="B Nazanin" panose="00000400000000000000" pitchFamily="2" charset="-78"/>
              </a:rPr>
              <a:t>سر شمع هاي بتني پيش ساخته </a:t>
            </a:r>
            <a:r>
              <a:rPr lang="fa-IR" dirty="0" smtClean="0">
                <a:cs typeface="B Nazanin" panose="00000400000000000000" pitchFamily="2" charset="-78"/>
              </a:rPr>
              <a:t>براي جلوگيري </a:t>
            </a:r>
            <a:r>
              <a:rPr lang="fa-IR" dirty="0">
                <a:cs typeface="B Nazanin" panose="00000400000000000000" pitchFamily="2" charset="-78"/>
              </a:rPr>
              <a:t>از تخريب شمع در موقع كوبيده شدن كلاهك فلزي نصب مي كنند.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4849" y="2804919"/>
            <a:ext cx="3275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شمع هاي مركب</a:t>
            </a:r>
            <a:endParaRPr lang="fa-I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6432" y="3621987"/>
            <a:ext cx="1050968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در شمع هاي مركب، قسمت فوقاني و تحتاني شمع از دو مصالح مختلف ساخته مي شوند. به عنوان مثال، شمع هاي </a:t>
            </a:r>
            <a:r>
              <a:rPr lang="fa-IR" sz="2400" dirty="0" smtClean="0">
                <a:cs typeface="B Nazanin" panose="00000400000000000000" pitchFamily="2" charset="-78"/>
              </a:rPr>
              <a:t>مركب ممكن </a:t>
            </a:r>
            <a:r>
              <a:rPr lang="fa-IR" sz="2400" dirty="0">
                <a:cs typeface="B Nazanin" panose="00000400000000000000" pitchFamily="2" charset="-78"/>
              </a:rPr>
              <a:t>است از فولاد و بتن و يا چوب و بتن ساخته شوند. شمع هاي مختلط فولاد و بتن مركب از قسمت تحتاني فولاد </a:t>
            </a:r>
            <a:r>
              <a:rPr lang="fa-IR" sz="2400" dirty="0" smtClean="0">
                <a:cs typeface="B Nazanin" panose="00000400000000000000" pitchFamily="2" charset="-78"/>
              </a:rPr>
              <a:t>و قسمت </a:t>
            </a:r>
            <a:r>
              <a:rPr lang="fa-IR" sz="2400" dirty="0">
                <a:cs typeface="B Nazanin" panose="00000400000000000000" pitchFamily="2" charset="-78"/>
              </a:rPr>
              <a:t>فوقاني بتن درجا مي باشند. از نوع شمع وقتي مورد استفاده قرار مي گيرد كه طول شمع لازم براي تامين </a:t>
            </a:r>
            <a:r>
              <a:rPr lang="fa-IR" sz="2400" dirty="0" smtClean="0">
                <a:cs typeface="B Nazanin" panose="00000400000000000000" pitchFamily="2" charset="-78"/>
              </a:rPr>
              <a:t>ظرفيت باربري </a:t>
            </a:r>
            <a:r>
              <a:rPr lang="fa-IR" sz="2400" dirty="0">
                <a:cs typeface="B Nazanin" panose="00000400000000000000" pitchFamily="2" charset="-78"/>
              </a:rPr>
              <a:t>از ظرفيت باربري بتن درجاي ساده تجاوز كند. شمع هاي مختلط چوب و بتن داراي قسمت تحتاني چوبي مي </a:t>
            </a:r>
            <a:r>
              <a:rPr lang="fa-IR" sz="2400" dirty="0" smtClean="0">
                <a:cs typeface="B Nazanin" panose="00000400000000000000" pitchFamily="2" charset="-78"/>
              </a:rPr>
              <a:t>باشند كه </a:t>
            </a:r>
            <a:r>
              <a:rPr lang="fa-IR" sz="2400" dirty="0">
                <a:cs typeface="B Nazanin" panose="00000400000000000000" pitchFamily="2" charset="-78"/>
              </a:rPr>
              <a:t>به طور دائم در سفرة آب زيرزميني قرار دارد و قسمت فوقاني آن ها از بتن است. در هر صورت ايجاد وصله در محل </a:t>
            </a:r>
            <a:r>
              <a:rPr lang="fa-IR" sz="2400" dirty="0" smtClean="0">
                <a:cs typeface="B Nazanin" panose="00000400000000000000" pitchFamily="2" charset="-78"/>
              </a:rPr>
              <a:t>تلاقي دو </a:t>
            </a:r>
            <a:r>
              <a:rPr lang="fa-IR" sz="2400" dirty="0">
                <a:cs typeface="B Nazanin" panose="00000400000000000000" pitchFamily="2" charset="-78"/>
              </a:rPr>
              <a:t>مصالح مشكل بوده و به همين علت است كه شمع هاي مختلط داراي كاربرد وسيعي نمي باشند.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33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1379" y="1357357"/>
            <a:ext cx="10263117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شمع هاي چوبي از جمله پر مصرف ترين نوع شمع ها هستند. مقطع آنها معمولاً به شكل مربع و به </a:t>
            </a:r>
            <a:r>
              <a:rPr lang="fa-IR" sz="2400" dirty="0" smtClean="0">
                <a:cs typeface="B Nazanin" panose="00000400000000000000" pitchFamily="2" charset="-78"/>
              </a:rPr>
              <a:t>ابعاد 22.5 * 22.5 سانتی متر تا 65 * 65 سانتی متر به طول 12 متر ساخته می شود . </a:t>
            </a:r>
            <a:r>
              <a:rPr lang="fa-IR" sz="2400" dirty="0">
                <a:cs typeface="B Nazanin" panose="00000400000000000000" pitchFamily="2" charset="-78"/>
              </a:rPr>
              <a:t>اين شمع ها از تنة درختي با چوب سخت نظير كاج و بلوط درست شده است </a:t>
            </a:r>
            <a:r>
              <a:rPr lang="fa-IR" sz="2400" dirty="0" smtClean="0">
                <a:cs typeface="B Nazanin" panose="00000400000000000000" pitchFamily="2" charset="-78"/>
              </a:rPr>
              <a:t>و</a:t>
            </a:r>
            <a:r>
              <a:rPr lang="fa-IR" sz="2400" dirty="0">
                <a:cs typeface="B Nazanin" panose="00000400000000000000" pitchFamily="2" charset="-78"/>
              </a:rPr>
              <a:t>دو سر آنها براي جلو گيري از خوردگي شن در موقع كوبيدن با كلاهك فلزي مسلح مي سازند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sz="2400" dirty="0">
                <a:cs typeface="B Nazanin" panose="00000400000000000000" pitchFamily="2" charset="-78"/>
              </a:rPr>
              <a:t>شمع هاي چوبي از جمله مقطع دايره اي را معمولاً بدون كندن پوست بكار مي برند تا نيروي اصطكاك حاصله </a:t>
            </a:r>
            <a:r>
              <a:rPr lang="fa-IR" sz="2400" dirty="0" smtClean="0">
                <a:cs typeface="B Nazanin" panose="00000400000000000000" pitchFamily="2" charset="-78"/>
              </a:rPr>
              <a:t>بين سطح </a:t>
            </a:r>
            <a:r>
              <a:rPr lang="fa-IR" sz="2400" dirty="0">
                <a:cs typeface="B Nazanin" panose="00000400000000000000" pitchFamily="2" charset="-78"/>
              </a:rPr>
              <a:t>جانبي شمع و زمين به حداكثر مقدار ممكنه افزايش يافته و شمع قابليت تحمل فشار زيادي داشته باشد. قطر </a:t>
            </a:r>
            <a:r>
              <a:rPr lang="fa-IR" sz="2400" dirty="0" smtClean="0">
                <a:cs typeface="B Nazanin" panose="00000400000000000000" pitchFamily="2" charset="-78"/>
              </a:rPr>
              <a:t>شمع هاي </a:t>
            </a:r>
            <a:r>
              <a:rPr lang="fa-IR" sz="2400" dirty="0">
                <a:cs typeface="B Nazanin" panose="00000400000000000000" pitchFamily="2" charset="-78"/>
              </a:rPr>
              <a:t>چوبي استوانه اي 20 تا 25 سانتي متر است. شمع هاي چوبي نسبت به شمع هاي ديگر ارزانتر و از لحاظ برش و اتصال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آسانتر و حمل و نقل و اجراي آنها نيز نسبتا راحت است. حداكثر طول شمع ها را به </a:t>
            </a:r>
            <a:r>
              <a:rPr lang="fa-IR" sz="2400" dirty="0" smtClean="0">
                <a:cs typeface="B Nazanin" panose="00000400000000000000" pitchFamily="2" charset="-78"/>
              </a:rPr>
              <a:t>فواصل </a:t>
            </a:r>
            <a:r>
              <a:rPr lang="fa-IR" sz="2400" dirty="0">
                <a:cs typeface="B Nazanin" panose="00000400000000000000" pitchFamily="2" charset="-78"/>
              </a:rPr>
              <a:t>80 تا </a:t>
            </a:r>
            <a:r>
              <a:rPr lang="fa-IR" sz="2400" dirty="0" smtClean="0">
                <a:cs typeface="B Nazanin" panose="00000400000000000000" pitchFamily="2" charset="-78"/>
              </a:rPr>
              <a:t>120 </a:t>
            </a:r>
            <a:r>
              <a:rPr lang="fa-IR" sz="2400" dirty="0">
                <a:cs typeface="B Nazanin" panose="00000400000000000000" pitchFamily="2" charset="-78"/>
              </a:rPr>
              <a:t>سانتي متر از </a:t>
            </a:r>
            <a:r>
              <a:rPr lang="fa-IR" sz="2400" dirty="0" smtClean="0">
                <a:cs typeface="B Nazanin" panose="00000400000000000000" pitchFamily="2" charset="-78"/>
              </a:rPr>
              <a:t>همديگر و </a:t>
            </a:r>
            <a:r>
              <a:rPr lang="fa-IR" sz="2400" dirty="0">
                <a:cs typeface="B Nazanin" panose="00000400000000000000" pitchFamily="2" charset="-78"/>
              </a:rPr>
              <a:t>به صورت يك در ميان مي كوبند. پس از آنكه شمع به اندازه كافي در زمين فرو رفت انتهاي آن را با ارة مخصوص قطع </a:t>
            </a:r>
            <a:r>
              <a:rPr lang="fa-IR" sz="2400" dirty="0" smtClean="0">
                <a:cs typeface="B Nazanin" panose="00000400000000000000" pitchFamily="2" charset="-78"/>
              </a:rPr>
              <a:t>مي كنند </a:t>
            </a:r>
            <a:r>
              <a:rPr lang="fa-IR" sz="2400" dirty="0">
                <a:cs typeface="B Nazanin" panose="00000400000000000000" pitchFamily="2" charset="-78"/>
              </a:rPr>
              <a:t>به طوريكه همگي در يك سطح قرار مي گيرند. براي آنكه فشار يكنواختي به شمع ها وارد آيد مي توان آنها را با با </a:t>
            </a:r>
            <a:r>
              <a:rPr lang="fa-IR" sz="2400" dirty="0" smtClean="0">
                <a:cs typeface="B Nazanin" panose="00000400000000000000" pitchFamily="2" charset="-78"/>
              </a:rPr>
              <a:t>چوب هاي </a:t>
            </a:r>
            <a:r>
              <a:rPr lang="fa-IR" sz="2400" dirty="0">
                <a:cs typeface="B Nazanin" panose="00000400000000000000" pitchFamily="2" charset="-78"/>
              </a:rPr>
              <a:t>افقي بهم وصل كرد و روي آنها قرار داد. امروزه روش هاي مختلفي براي جلوگيري از پوسيدگي چوب در آب و يا </a:t>
            </a:r>
            <a:r>
              <a:rPr lang="fa-IR" sz="2400" dirty="0" smtClean="0">
                <a:cs typeface="B Nazanin" panose="00000400000000000000" pitchFamily="2" charset="-78"/>
              </a:rPr>
              <a:t>در خشكي </a:t>
            </a:r>
            <a:r>
              <a:rPr lang="fa-IR" sz="2400" dirty="0">
                <a:cs typeface="B Nazanin" panose="00000400000000000000" pitchFamily="2" charset="-78"/>
              </a:rPr>
              <a:t>وجود دارد كه با استفاده از آنها به ميزان قابل توجهي از خطر پوسيدگي و حملة حشرات كاسته مي شود.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8531" y="150125"/>
            <a:ext cx="3998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شمع هاي چوبي:</a:t>
            </a:r>
            <a:endParaRPr lang="fa-I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0" y="307074"/>
            <a:ext cx="4899546" cy="367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58" y="769391"/>
            <a:ext cx="5031476" cy="377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036023" y="5104263"/>
            <a:ext cx="31389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شمع های بوتنی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08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425" y="0"/>
            <a:ext cx="5299172" cy="1044526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تعریف فونداسیون و اهمیت آن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257" y="1378634"/>
            <a:ext cx="10321339" cy="4937759"/>
          </a:xfrm>
        </p:spPr>
        <p:txBody>
          <a:bodyPr>
            <a:noAutofit/>
          </a:bodyPr>
          <a:lstStyle/>
          <a:p>
            <a:pPr algn="justLow"/>
            <a:r>
              <a:rPr lang="fa-IR" sz="2800" dirty="0">
                <a:cs typeface="B Nazanin" panose="00000400000000000000" pitchFamily="2" charset="-78"/>
              </a:rPr>
              <a:t>كلمه فونداسيون از واژه </a:t>
            </a:r>
            <a:r>
              <a:rPr lang="fa-IR" sz="2800" dirty="0" smtClean="0">
                <a:cs typeface="B Nazanin" panose="00000400000000000000" pitchFamily="2" charset="-78"/>
              </a:rPr>
              <a:t>فرانسوي </a:t>
            </a:r>
            <a:r>
              <a:rPr lang="en-US" sz="2800" b="1" dirty="0" err="1" smtClean="0">
                <a:cs typeface="B Nazanin" panose="00000400000000000000" pitchFamily="2" charset="-78"/>
              </a:rPr>
              <a:t>Fondation</a:t>
            </a:r>
            <a:r>
              <a:rPr lang="fa-IR" sz="2800" b="1" dirty="0" smtClean="0">
                <a:cs typeface="B Nazanin" panose="00000400000000000000" pitchFamily="2" charset="-78"/>
              </a:rPr>
              <a:t> (</a:t>
            </a:r>
            <a:r>
              <a:rPr lang="fa-IR" sz="2800" dirty="0" smtClean="0">
                <a:cs typeface="B Nazanin" panose="00000400000000000000" pitchFamily="2" charset="-78"/>
              </a:rPr>
              <a:t>با </a:t>
            </a:r>
            <a:r>
              <a:rPr lang="fa-IR" sz="2800" dirty="0">
                <a:cs typeface="B Nazanin" panose="00000400000000000000" pitchFamily="2" charset="-78"/>
              </a:rPr>
              <a:t>همان تلفظ فونداسيون) به معني اساس و بنياد اقتباس شده است. در زبان انگليسي به </a:t>
            </a:r>
            <a:r>
              <a:rPr lang="fa-IR" sz="2800" dirty="0" smtClean="0">
                <a:cs typeface="B Nazanin" panose="00000400000000000000" pitchFamily="2" charset="-78"/>
              </a:rPr>
              <a:t>آن  </a:t>
            </a:r>
            <a:r>
              <a:rPr lang="en-US" sz="2800" dirty="0" smtClean="0">
                <a:cs typeface="B Nazanin" panose="00000400000000000000" pitchFamily="2" charset="-78"/>
              </a:rPr>
              <a:t>    </a:t>
            </a:r>
            <a:r>
              <a:rPr lang="en-US" sz="2800" b="1" dirty="0" smtClean="0">
                <a:cs typeface="B Nazanin" panose="00000400000000000000" pitchFamily="2" charset="-78"/>
              </a:rPr>
              <a:t>Foundation </a:t>
            </a:r>
            <a:r>
              <a:rPr lang="fa-IR" sz="2800" dirty="0">
                <a:cs typeface="B Nazanin" panose="00000400000000000000" pitchFamily="2" charset="-78"/>
              </a:rPr>
              <a:t>گفته مي شود كه به همان معني بنياد، اساس و پي مي باشد. </a:t>
            </a:r>
            <a:r>
              <a:rPr lang="fa-IR" sz="2800" dirty="0" smtClean="0">
                <a:cs typeface="B Nazanin" panose="00000400000000000000" pitchFamily="2" charset="-78"/>
              </a:rPr>
              <a:t>با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توجه به فعاليت گسترده مهندسين فرانسوي در قرن بيستم در ساخت و سازهاي زيربنايي كشور، بسياري از كلمات رايج </a:t>
            </a:r>
            <a:r>
              <a:rPr lang="fa-IR" sz="2800" dirty="0" smtClean="0">
                <a:cs typeface="B Nazanin" panose="00000400000000000000" pitchFamily="2" charset="-78"/>
              </a:rPr>
              <a:t>بين مهندسين </a:t>
            </a:r>
            <a:r>
              <a:rPr lang="fa-IR" sz="2800" dirty="0">
                <a:cs typeface="B Nazanin" panose="00000400000000000000" pitchFamily="2" charset="-78"/>
              </a:rPr>
              <a:t>(مثل شناژ و پوتر) از واژه هاي فرانسوي اقتباس شده است. حتي امروزه هم با </a:t>
            </a:r>
            <a:r>
              <a:rPr lang="fa-IR" sz="2800" dirty="0" smtClean="0">
                <a:cs typeface="B Nazanin" panose="00000400000000000000" pitchFamily="2" charset="-78"/>
              </a:rPr>
              <a:t>گذشت زمان زیاد هنوز </a:t>
            </a:r>
            <a:r>
              <a:rPr lang="fa-IR" sz="2800" dirty="0">
                <a:cs typeface="B Nazanin" panose="00000400000000000000" pitchFamily="2" charset="-78"/>
              </a:rPr>
              <a:t>هم استفاده </a:t>
            </a:r>
            <a:r>
              <a:rPr lang="fa-IR" sz="2800" dirty="0" smtClean="0">
                <a:cs typeface="B Nazanin" panose="00000400000000000000" pitchFamily="2" charset="-78"/>
              </a:rPr>
              <a:t>از اين </a:t>
            </a:r>
            <a:r>
              <a:rPr lang="fa-IR" sz="2800" dirty="0">
                <a:cs typeface="B Nazanin" panose="00000400000000000000" pitchFamily="2" charset="-78"/>
              </a:rPr>
              <a:t>واژه ها بين مهندسين رايج است. معادل پارسي كلمه </a:t>
            </a:r>
            <a:r>
              <a:rPr lang="fa-IR" sz="2800" dirty="0" smtClean="0">
                <a:cs typeface="B Nazanin" panose="00000400000000000000" pitchFamily="2" charset="-78"/>
              </a:rPr>
              <a:t>فونداسيون </a:t>
            </a:r>
            <a:r>
              <a:rPr lang="fa-IR" sz="2800" dirty="0">
                <a:cs typeface="B Nazanin" panose="00000400000000000000" pitchFamily="2" charset="-78"/>
              </a:rPr>
              <a:t>"</a:t>
            </a:r>
            <a:r>
              <a:rPr lang="fa-IR" sz="2800" b="1" dirty="0">
                <a:cs typeface="B Nazanin" panose="00000400000000000000" pitchFamily="2" charset="-78"/>
              </a:rPr>
              <a:t>پِي</a:t>
            </a:r>
            <a:r>
              <a:rPr lang="fa-IR" sz="2800" dirty="0">
                <a:cs typeface="B Nazanin" panose="00000400000000000000" pitchFamily="2" charset="-78"/>
              </a:rPr>
              <a:t>" مي </a:t>
            </a:r>
            <a:r>
              <a:rPr lang="fa-IR" sz="2800" dirty="0" smtClean="0">
                <a:cs typeface="B Nazanin" panose="00000400000000000000" pitchFamily="2" charset="-78"/>
              </a:rPr>
              <a:t>باشد </a:t>
            </a:r>
            <a:r>
              <a:rPr lang="fa-IR" sz="2800" dirty="0">
                <a:cs typeface="B Nazanin" panose="00000400000000000000" pitchFamily="2" charset="-78"/>
              </a:rPr>
              <a:t>كه به اشتباه در بعضي كتب و متون </a:t>
            </a:r>
            <a:r>
              <a:rPr lang="fa-IR" sz="2800" dirty="0" smtClean="0">
                <a:cs typeface="B Nazanin" panose="00000400000000000000" pitchFamily="2" charset="-78"/>
              </a:rPr>
              <a:t>فني به </a:t>
            </a:r>
            <a:r>
              <a:rPr lang="fa-IR" sz="2800" dirty="0">
                <a:cs typeface="B Nazanin" panose="00000400000000000000" pitchFamily="2" charset="-78"/>
              </a:rPr>
              <a:t>آن شالوده هم گفته مي شود. در ادامه خواهيم ديد كه پي يا فونداسيون لزوماً به معني شالوده نيست و مهندسين </a:t>
            </a:r>
            <a:r>
              <a:rPr lang="fa-IR" sz="2800" dirty="0" smtClean="0">
                <a:cs typeface="B Nazanin" panose="00000400000000000000" pitchFamily="2" charset="-78"/>
              </a:rPr>
              <a:t>در استفاده </a:t>
            </a:r>
            <a:r>
              <a:rPr lang="fa-IR" sz="2800" dirty="0">
                <a:cs typeface="B Nazanin" panose="00000400000000000000" pitchFamily="2" charset="-78"/>
              </a:rPr>
              <a:t>از واژه هاي فني جهت انتقال كامل مفاهيم بايد كمي محتاط باشند.</a:t>
            </a:r>
          </a:p>
        </p:txBody>
      </p:sp>
    </p:spTree>
    <p:extLst>
      <p:ext uri="{BB962C8B-B14F-4D97-AF65-F5344CB8AC3E}">
        <p14:creationId xmlns:p14="http://schemas.microsoft.com/office/powerpoint/2010/main" val="139494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181104"/>
            <a:ext cx="7710985" cy="578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80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648" y="661182"/>
            <a:ext cx="10515432" cy="5608321"/>
          </a:xfrm>
        </p:spPr>
        <p:txBody>
          <a:bodyPr>
            <a:no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بخش زيرين سازه (شامل المان هاي سازه اي و خاك زير آن) كه نيروها و لنگرهاي ناشي از روسازه را طوري به خاك يا </a:t>
            </a:r>
            <a:r>
              <a:rPr lang="fa-IR" sz="2800" dirty="0" smtClean="0">
                <a:cs typeface="B Nazanin" panose="00000400000000000000" pitchFamily="2" charset="-78"/>
              </a:rPr>
              <a:t>سنگ بستر </a:t>
            </a:r>
            <a:r>
              <a:rPr lang="fa-IR" sz="2800" dirty="0">
                <a:cs typeface="B Nazanin" panose="00000400000000000000" pitchFamily="2" charset="-78"/>
              </a:rPr>
              <a:t>زيرين منتقل مي نمايد كه تنش ها در خاك در محدوده اي قرار مي گيرند كه نه تسليم رخ مي دهد و نه نشست </a:t>
            </a:r>
            <a:r>
              <a:rPr lang="fa-IR" sz="2800" dirty="0" smtClean="0">
                <a:cs typeface="B Nazanin" panose="00000400000000000000" pitchFamily="2" charset="-78"/>
              </a:rPr>
              <a:t>سازه بيش </a:t>
            </a:r>
            <a:r>
              <a:rPr lang="fa-IR" sz="2800" dirty="0">
                <a:cs typeface="B Nazanin" panose="00000400000000000000" pitchFamily="2" charset="-78"/>
              </a:rPr>
              <a:t>از ميزان مجاز مي گردد. فونداسيون همچنين پايداري سازه را در برابر لغزش و واژگوني تامين مي نمايد. در </a:t>
            </a:r>
            <a:r>
              <a:rPr lang="fa-IR" sz="2800" dirty="0" smtClean="0">
                <a:cs typeface="B Nazanin" panose="00000400000000000000" pitchFamily="2" charset="-78"/>
              </a:rPr>
              <a:t>واقع فونداسيون </a:t>
            </a:r>
            <a:r>
              <a:rPr lang="fa-IR" sz="2800" dirty="0">
                <a:cs typeface="B Nazanin" panose="00000400000000000000" pitchFamily="2" charset="-78"/>
              </a:rPr>
              <a:t>يك عامل انتقالي بين روسازه و زمين است.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به طور خلاصه وظيفة فونداسيون انتقال بارهاي بخش هاي فوقاني به خاك يا سنگ بستر زير آن مي باشد به نحوي </a:t>
            </a:r>
            <a:r>
              <a:rPr lang="fa-IR" sz="2800" dirty="0" smtClean="0">
                <a:cs typeface="B Nazanin" panose="00000400000000000000" pitchFamily="2" charset="-78"/>
              </a:rPr>
              <a:t>كه تنش </a:t>
            </a:r>
            <a:r>
              <a:rPr lang="fa-IR" sz="2800" dirty="0">
                <a:cs typeface="B Nazanin" panose="00000400000000000000" pitchFamily="2" charset="-78"/>
              </a:rPr>
              <a:t>هاي بيش از حد و نيز نشست هاي اضافي ايجاد نگردد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216" y="0"/>
            <a:ext cx="4511380" cy="1561514"/>
          </a:xfrm>
        </p:spPr>
        <p:txBody>
          <a:bodyPr>
            <a:noAutofit/>
          </a:bodyPr>
          <a:lstStyle/>
          <a:p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انواع فونداسیون ها</a:t>
            </a: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9" y="1274299"/>
            <a:ext cx="10560488" cy="2931942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پي ها بر اساس عمق و نوع عملكرد طبقه بندي مي شوند. در حالت كلي چنانچه لايه مقاوم در عمق كمي از سطح زمين قرار</a:t>
            </a:r>
          </a:p>
          <a:p>
            <a:r>
              <a:rPr lang="fa-IR" dirty="0">
                <a:cs typeface="B Nazanin" panose="00000400000000000000" pitchFamily="2" charset="-78"/>
              </a:rPr>
              <a:t>گرفته باشد، پي در نزديكي سطح زمين بنا مي گردد. در غير اينصورت براي رسيدن به لايه ي مقاوم عمق پي افزايش مي يابد.</a:t>
            </a:r>
          </a:p>
          <a:p>
            <a:r>
              <a:rPr lang="fa-IR" dirty="0">
                <a:cs typeface="B Nazanin" panose="00000400000000000000" pitchFamily="2" charset="-78"/>
              </a:rPr>
              <a:t>به طور كلي مي توان پي ها را به سه دسته تقسيم نمود: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7944" y="4016372"/>
            <a:ext cx="87360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fa-IR" sz="2400" b="1" dirty="0" smtClean="0">
                <a:cs typeface="B Nazanin" panose="00000400000000000000" pitchFamily="2" charset="-78"/>
              </a:rPr>
              <a:t>پي </a:t>
            </a:r>
            <a:r>
              <a:rPr lang="fa-IR" sz="2400" b="1" dirty="0">
                <a:cs typeface="B Nazanin" panose="00000400000000000000" pitchFamily="2" charset="-78"/>
              </a:rPr>
              <a:t>هاي كم عمق موسوم به پي هاي </a:t>
            </a:r>
            <a:r>
              <a:rPr lang="fa-IR" sz="2400" b="1" dirty="0" smtClean="0">
                <a:cs typeface="B Nazanin" panose="00000400000000000000" pitchFamily="2" charset="-78"/>
              </a:rPr>
              <a:t>سطحي</a:t>
            </a:r>
            <a:endParaRPr lang="fa-IR" sz="2400" b="1" dirty="0">
              <a:cs typeface="B Nazanin" panose="00000400000000000000" pitchFamily="2" charset="-78"/>
            </a:endParaRPr>
          </a:p>
          <a:p>
            <a:pPr marL="342900" indent="-342900">
              <a:buFont typeface="+mj-lt"/>
              <a:buAutoNum type="arabicParenR"/>
            </a:pPr>
            <a:r>
              <a:rPr lang="fa-IR" sz="2400" b="1" dirty="0" smtClean="0">
                <a:cs typeface="B Nazanin" panose="00000400000000000000" pitchFamily="2" charset="-78"/>
              </a:rPr>
              <a:t>پي </a:t>
            </a:r>
            <a:r>
              <a:rPr lang="fa-IR" sz="2400" b="1" dirty="0">
                <a:cs typeface="B Nazanin" panose="00000400000000000000" pitchFamily="2" charset="-78"/>
              </a:rPr>
              <a:t>هاي عميق </a:t>
            </a:r>
          </a:p>
          <a:p>
            <a:pPr marL="342900" indent="-342900">
              <a:buFont typeface="+mj-lt"/>
              <a:buAutoNum type="arabicParenR"/>
            </a:pPr>
            <a:r>
              <a:rPr lang="fa-IR" sz="2400" b="1" dirty="0" smtClean="0">
                <a:cs typeface="B Nazanin" panose="00000400000000000000" pitchFamily="2" charset="-78"/>
              </a:rPr>
              <a:t>پي </a:t>
            </a:r>
            <a:r>
              <a:rPr lang="fa-IR" sz="2400" b="1" dirty="0">
                <a:cs typeface="B Nazanin" panose="00000400000000000000" pitchFamily="2" charset="-78"/>
              </a:rPr>
              <a:t>هاي ويژه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12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594" y="137161"/>
            <a:ext cx="3132406" cy="735036"/>
          </a:xfrm>
        </p:spPr>
        <p:txBody>
          <a:bodyPr>
            <a:noAutofit/>
          </a:bodyPr>
          <a:lstStyle/>
          <a:p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شالوده منفرد: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703" y="872196"/>
            <a:ext cx="10476080" cy="5809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dirty="0">
                <a:cs typeface="B Nazanin" panose="00000400000000000000" pitchFamily="2" charset="-78"/>
              </a:rPr>
              <a:t>فونداسيون منفرد بار يك ستون را تحمل نموده و از ساده ترين، معمول ترين و عمدتاً كم هزينه ترين نوع فونداسيون ها </a:t>
            </a:r>
            <a:r>
              <a:rPr lang="fa-IR" sz="2800" dirty="0" smtClean="0">
                <a:cs typeface="B Nazanin" panose="00000400000000000000" pitchFamily="2" charset="-78"/>
              </a:rPr>
              <a:t>مي باشد</a:t>
            </a:r>
            <a:r>
              <a:rPr lang="fa-IR" sz="2800" dirty="0">
                <a:cs typeface="B Nazanin" panose="00000400000000000000" pitchFamily="2" charset="-78"/>
              </a:rPr>
              <a:t>. در پلان به شكل مربع، مستطيل و يا دايره بوده كه انتخاب شكل تا حدودي به مقطع ستون و همچنين نوع بارهاي </a:t>
            </a:r>
            <a:r>
              <a:rPr lang="fa-IR" sz="2800" dirty="0" smtClean="0">
                <a:cs typeface="B Nazanin" panose="00000400000000000000" pitchFamily="2" charset="-78"/>
              </a:rPr>
              <a:t>وارده اعم </a:t>
            </a:r>
            <a:r>
              <a:rPr lang="fa-IR" sz="2800" dirty="0">
                <a:cs typeface="B Nazanin" panose="00000400000000000000" pitchFamily="2" charset="-78"/>
              </a:rPr>
              <a:t>از محوري، لنگر در يك و يا دو جهت بستگي دارد. از نقطه نظر ضخامت، پروفيل پي هاي منفرد و يا تك ممكن است </a:t>
            </a:r>
            <a:r>
              <a:rPr lang="fa-IR" sz="2800" dirty="0" smtClean="0">
                <a:cs typeface="B Nazanin" panose="00000400000000000000" pitchFamily="2" charset="-78"/>
              </a:rPr>
              <a:t>به صورت </a:t>
            </a:r>
            <a:r>
              <a:rPr lang="fa-IR" sz="2800" dirty="0">
                <a:cs typeface="B Nazanin" panose="00000400000000000000" pitchFamily="2" charset="-78"/>
              </a:rPr>
              <a:t>ثابت، پله اي و يا شيب دار باشند. اين پي ها از مصالح بنايي، بتني وزني و يا بتن مسلح ساخته مي شوند. در </a:t>
            </a:r>
            <a:r>
              <a:rPr lang="fa-IR" sz="2800" dirty="0" smtClean="0">
                <a:cs typeface="B Nazanin" panose="00000400000000000000" pitchFamily="2" charset="-78"/>
              </a:rPr>
              <a:t>صورت مسلح </a:t>
            </a:r>
            <a:r>
              <a:rPr lang="fa-IR" sz="2800" dirty="0">
                <a:cs typeface="B Nazanin" panose="00000400000000000000" pitchFamily="2" charset="-78"/>
              </a:rPr>
              <a:t>نمودن فونداسيون هاي منفرد غالباً در آن ها از يك سفرة آرماتور مستقر در قسمت زيرين پي استفاده مي شود.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50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897"/>
          <a:stretch/>
        </p:blipFill>
        <p:spPr>
          <a:xfrm>
            <a:off x="2371561" y="758521"/>
            <a:ext cx="4510936" cy="420922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2" y="436098"/>
            <a:ext cx="4140233" cy="485406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8079475" y="5581932"/>
            <a:ext cx="281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>
                <a:cs typeface="2  Nazanin" panose="00000400000000000000" pitchFamily="2" charset="-78"/>
              </a:rPr>
              <a:t>شالوده و ستون بتني</a:t>
            </a:r>
            <a:endParaRPr lang="fa-IR" sz="2400" dirty="0">
              <a:cs typeface="2 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348" y="5581932"/>
            <a:ext cx="35893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>
                <a:cs typeface="2  Nazanin" panose="00000400000000000000" pitchFamily="2" charset="-78"/>
              </a:rPr>
              <a:t>شالوده بتني و ستون فولادي</a:t>
            </a:r>
            <a:endParaRPr lang="fa-IR" sz="2400" dirty="0">
              <a:cs typeface="2  Nazanin" panose="00000400000000000000" pitchFamily="2" charset="-78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65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804" y="276367"/>
            <a:ext cx="8909949" cy="1183943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2  Nazanin" panose="00000400000000000000" pitchFamily="2" charset="-78"/>
              </a:rPr>
              <a:t>چه موقعي مي توان از شالودة منفرد استفاده كرد؟</a:t>
            </a:r>
            <a:endParaRPr lang="fa-IR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789" y="1605317"/>
            <a:ext cx="10595212" cy="4276867"/>
          </a:xfrm>
        </p:spPr>
        <p:txBody>
          <a:bodyPr>
            <a:noAutofit/>
          </a:bodyPr>
          <a:lstStyle/>
          <a:p>
            <a:r>
              <a:rPr lang="fa-IR" sz="2800" dirty="0" smtClean="0"/>
              <a:t>الف</a:t>
            </a:r>
            <a:r>
              <a:rPr lang="fa-IR" sz="2800" dirty="0"/>
              <a:t>) زماني كه حجم بار وارد بر شالوده در قياس با مقاومت مجاز خاك آنقدر زياد نباشد كه منجر به ابعاد بزرگ و </a:t>
            </a:r>
            <a:r>
              <a:rPr lang="fa-IR" sz="2800" dirty="0" smtClean="0"/>
              <a:t>غير متعارف </a:t>
            </a:r>
            <a:r>
              <a:rPr lang="fa-IR" sz="2800" dirty="0"/>
              <a:t>شالوده شود</a:t>
            </a:r>
            <a:r>
              <a:rPr lang="fa-IR" sz="2800" dirty="0" smtClean="0"/>
              <a:t>.</a:t>
            </a:r>
          </a:p>
          <a:p>
            <a:r>
              <a:rPr lang="fa-IR" sz="2800" dirty="0"/>
              <a:t>ب) زماني كه ستون روي شالوده خروج از مركزيت ايجاد نكرده باشد. به عبارتي ستون در مركز شالوده يا حدوداً در </a:t>
            </a:r>
            <a:r>
              <a:rPr lang="fa-IR" sz="2800" dirty="0" smtClean="0"/>
              <a:t>مركز شالوده </a:t>
            </a:r>
            <a:r>
              <a:rPr lang="fa-IR" sz="2800" dirty="0"/>
              <a:t>قرار گرفته باشد.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82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799" y="1255593"/>
            <a:ext cx="1011299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800" dirty="0">
                <a:cs typeface="2  Nazanin" panose="00000400000000000000" pitchFamily="2" charset="-78"/>
              </a:rPr>
              <a:t>با توجه به بند فوق مي توان نتيجه گرفت كه در سازه هاي بتني كه پاي ستون گيردار است استفاده از اين نوع </a:t>
            </a:r>
            <a:r>
              <a:rPr lang="fa-IR" sz="2800" dirty="0" smtClean="0">
                <a:cs typeface="2  Nazanin" panose="00000400000000000000" pitchFamily="2" charset="-78"/>
              </a:rPr>
              <a:t>شالوده توصيه </a:t>
            </a:r>
            <a:r>
              <a:rPr lang="fa-IR" sz="2800" dirty="0">
                <a:cs typeface="2  Nazanin" panose="00000400000000000000" pitchFamily="2" charset="-78"/>
              </a:rPr>
              <a:t>نمي شود زيرا لنگر پاي ستون باعث ايجاد خروج از مركزيت مي شود در حالي كه اين نوع شالوده قادر نيست لنگر را </a:t>
            </a:r>
            <a:r>
              <a:rPr lang="fa-IR" sz="2800" dirty="0" smtClean="0">
                <a:cs typeface="2  Nazanin" panose="00000400000000000000" pitchFamily="2" charset="-78"/>
              </a:rPr>
              <a:t>به خوبي </a:t>
            </a:r>
            <a:r>
              <a:rPr lang="fa-IR" sz="2800" dirty="0">
                <a:cs typeface="2  Nazanin" panose="00000400000000000000" pitchFamily="2" charset="-78"/>
              </a:rPr>
              <a:t>انتقال نمايد. علاوه بر اين در صورت وجود برون محوري، فشار در يك طرف فونداسيون بزرگتر از طرف ديگر مي </a:t>
            </a:r>
            <a:r>
              <a:rPr lang="fa-IR" sz="2800" dirty="0" smtClean="0">
                <a:cs typeface="2  Nazanin" panose="00000400000000000000" pitchFamily="2" charset="-78"/>
              </a:rPr>
              <a:t>شود كه </a:t>
            </a:r>
            <a:r>
              <a:rPr lang="fa-IR" sz="2800" dirty="0">
                <a:cs typeface="2  Nazanin" panose="00000400000000000000" pitchFamily="2" charset="-78"/>
              </a:rPr>
              <a:t>اين اختلاف فشار باعث نشست نامساوي دو طرف و در نتيجه كج شدن 1 فونداسيون مي شود. طراحي شالوده منفرد </a:t>
            </a:r>
            <a:r>
              <a:rPr lang="fa-IR" sz="2800" dirty="0" smtClean="0">
                <a:cs typeface="2  Nazanin" panose="00000400000000000000" pitchFamily="2" charset="-78"/>
              </a:rPr>
              <a:t>جهت انتقال </a:t>
            </a:r>
            <a:r>
              <a:rPr lang="fa-IR" sz="2800" dirty="0">
                <a:cs typeface="2  Nazanin" panose="00000400000000000000" pitchFamily="2" charset="-78"/>
              </a:rPr>
              <a:t>لنگر منجر به ابعاد بزرگ شالوده در پلان مي شود. در بعضي كتب استفاده از فونداسيون منفرد تحت بار برون </a:t>
            </a:r>
            <a:r>
              <a:rPr lang="fa-IR" sz="2800" dirty="0" smtClean="0">
                <a:cs typeface="2  Nazanin" panose="00000400000000000000" pitchFamily="2" charset="-78"/>
              </a:rPr>
              <a:t>محور فقط </a:t>
            </a:r>
            <a:r>
              <a:rPr lang="fa-IR" sz="2800" dirty="0">
                <a:cs typeface="2  Nazanin" panose="00000400000000000000" pitchFamily="2" charset="-78"/>
              </a:rPr>
              <a:t>در خاك هاي متراكم و يا بستر سنگي مجاز دانسته شده است به شرطي كه شالوده هم براي بار محوري ستون و </a:t>
            </a:r>
            <a:r>
              <a:rPr lang="fa-IR" sz="2800" dirty="0" smtClean="0">
                <a:cs typeface="2  Nazanin" panose="00000400000000000000" pitchFamily="2" charset="-78"/>
              </a:rPr>
              <a:t>هم براي </a:t>
            </a:r>
            <a:r>
              <a:rPr lang="fa-IR" sz="2800" dirty="0">
                <a:cs typeface="2  Nazanin" panose="00000400000000000000" pitchFamily="2" charset="-78"/>
              </a:rPr>
              <a:t>لنگر گيرداري طراحي شده باشد. البته دراين حالت نيز عدم قطعيت زيادي در رابطه با تخمين واقعي لنگر ها و خروج </a:t>
            </a:r>
            <a:r>
              <a:rPr lang="fa-IR" sz="2800" dirty="0" smtClean="0">
                <a:cs typeface="2  Nazanin" panose="00000400000000000000" pitchFamily="2" charset="-78"/>
              </a:rPr>
              <a:t>از مركزيت </a:t>
            </a:r>
            <a:r>
              <a:rPr lang="fa-IR" sz="2800" dirty="0">
                <a:cs typeface="2  Nazanin" panose="00000400000000000000" pitchFamily="2" charset="-78"/>
              </a:rPr>
              <a:t>ها وجود دارد.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2572280" y="6434919"/>
            <a:ext cx="2245380" cy="423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20th Century Font" pitchFamily="2" charset="0"/>
              </a:rPr>
              <a:t>www.saze20.ir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442</TotalTime>
  <Words>2684</Words>
  <Application>Microsoft Office PowerPoint</Application>
  <PresentationFormat>Widescreen</PresentationFormat>
  <Paragraphs>98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2  Nazanin</vt:lpstr>
      <vt:lpstr>20th Century Font</vt:lpstr>
      <vt:lpstr>Arial</vt:lpstr>
      <vt:lpstr>B Nazanin</vt:lpstr>
      <vt:lpstr>B Titr</vt:lpstr>
      <vt:lpstr>Calibri</vt:lpstr>
      <vt:lpstr>Corbel</vt:lpstr>
      <vt:lpstr>IranNastaliq</vt:lpstr>
      <vt:lpstr>Tahoma</vt:lpstr>
      <vt:lpstr>Parallax</vt:lpstr>
      <vt:lpstr>PowerPoint Presentation</vt:lpstr>
      <vt:lpstr>PowerPoint Presentation</vt:lpstr>
      <vt:lpstr>تعریف فونداسیون و اهمیت آن</vt:lpstr>
      <vt:lpstr>PowerPoint Presentation</vt:lpstr>
      <vt:lpstr>انواع فونداسیون ها</vt:lpstr>
      <vt:lpstr>شالوده منفرد:</vt:lpstr>
      <vt:lpstr>PowerPoint Presentation</vt:lpstr>
      <vt:lpstr>چه موقعي مي توان از شالودة منفرد استفاده كرد؟</vt:lpstr>
      <vt:lpstr>PowerPoint Presentation</vt:lpstr>
      <vt:lpstr>PowerPoint Presentation</vt:lpstr>
      <vt:lpstr>كلاف (شناژ)</vt:lpstr>
      <vt:lpstr>چرا در سوله ها از شالوده منفرد استفاده مي شود؟</vt:lpstr>
      <vt:lpstr>شالوده دو ستوني (مركب):</vt:lpstr>
      <vt:lpstr>PowerPoint Presentation</vt:lpstr>
      <vt:lpstr>PowerPoint Presentation</vt:lpstr>
      <vt:lpstr>PowerPoint Presentation</vt:lpstr>
      <vt:lpstr>شالوده های شبکه ای</vt:lpstr>
      <vt:lpstr>PowerPoint Presentation</vt:lpstr>
      <vt:lpstr>PowerPoint Presentation</vt:lpstr>
      <vt:lpstr>شالوده هاي گسترده:</vt:lpstr>
      <vt:lpstr>PowerPoint Presentation</vt:lpstr>
      <vt:lpstr>PowerPoint Presentation</vt:lpstr>
      <vt:lpstr>فونداسيون هاي عميق</vt:lpstr>
      <vt:lpstr>PowerPoint Presentation</vt:lpstr>
      <vt:lpstr>شمع ها را مي توان به طرق مختلف دسته بندي نمود:</vt:lpstr>
      <vt:lpstr>بررسي شمع ها از منظر جنس مصالح:</vt:lpstr>
      <vt:lpstr>شمع هاي بتني: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kamal</cp:lastModifiedBy>
  <cp:revision>127</cp:revision>
  <dcterms:created xsi:type="dcterms:W3CDTF">2014-12-11T10:05:13Z</dcterms:created>
  <dcterms:modified xsi:type="dcterms:W3CDTF">2018-03-10T23:39:48Z</dcterms:modified>
</cp:coreProperties>
</file>