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81" r:id="rId7"/>
    <p:sldId id="282" r:id="rId8"/>
    <p:sldId id="263" r:id="rId9"/>
    <p:sldId id="265" r:id="rId10"/>
    <p:sldId id="267" r:id="rId11"/>
    <p:sldId id="268" r:id="rId12"/>
    <p:sldId id="269" r:id="rId13"/>
    <p:sldId id="270" r:id="rId14"/>
    <p:sldId id="271" r:id="rId15"/>
    <p:sldId id="272" r:id="rId16"/>
    <p:sldId id="274" r:id="rId17"/>
    <p:sldId id="273" r:id="rId18"/>
    <p:sldId id="275" r:id="rId19"/>
    <p:sldId id="283" r:id="rId20"/>
    <p:sldId id="277" r:id="rId21"/>
    <p:sldId id="278" r:id="rId22"/>
    <p:sldId id="27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p:normalViewPr>
  <p:slideViewPr>
    <p:cSldViewPr snapToGrid="0" showGuides="1">
      <p:cViewPr varScale="1">
        <p:scale>
          <a:sx n="74" d="100"/>
          <a:sy n="74" d="100"/>
        </p:scale>
        <p:origin x="60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FC6546-153F-44F1-9A44-BC5605092AF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BBD6F79-635B-4ED3-A346-29A1398B44CF}">
      <dgm:prSet custT="1"/>
      <dgm:spPr/>
      <dgm:t>
        <a:bodyPr/>
        <a:lstStyle/>
        <a:p>
          <a:pPr rtl="0"/>
          <a:r>
            <a:rPr lang="fa-IR" sz="1400" dirty="0" smtClean="0"/>
            <a:t>:</a:t>
          </a:r>
          <a:r>
            <a:rPr lang="en-US" sz="1400" dirty="0" smtClean="0"/>
            <a:t>OCD </a:t>
          </a:r>
          <a:r>
            <a:rPr lang="fa-IR" sz="1400" dirty="0" smtClean="0"/>
            <a:t>علل</a:t>
          </a:r>
          <a:endParaRPr lang="en-US" sz="1400" dirty="0"/>
        </a:p>
      </dgm:t>
    </dgm:pt>
    <dgm:pt modelId="{28FDE4B4-8D45-4708-947B-998E7640A555}" type="parTrans" cxnId="{92B7A269-B7A0-436F-B221-B7AF28A2E3C0}">
      <dgm:prSet/>
      <dgm:spPr/>
      <dgm:t>
        <a:bodyPr/>
        <a:lstStyle/>
        <a:p>
          <a:endParaRPr lang="en-US"/>
        </a:p>
      </dgm:t>
    </dgm:pt>
    <dgm:pt modelId="{EFF1CF9C-F5D0-4D1B-8841-13072DD107CE}" type="sibTrans" cxnId="{92B7A269-B7A0-436F-B221-B7AF28A2E3C0}">
      <dgm:prSet/>
      <dgm:spPr/>
      <dgm:t>
        <a:bodyPr/>
        <a:lstStyle/>
        <a:p>
          <a:endParaRPr lang="en-US"/>
        </a:p>
      </dgm:t>
    </dgm:pt>
    <dgm:pt modelId="{7792ACF4-A8C7-4A7A-96A9-6F0384CEC4B6}">
      <dgm:prSet custT="1"/>
      <dgm:spPr/>
      <dgm:t>
        <a:bodyPr/>
        <a:lstStyle/>
        <a:p>
          <a:pPr rtl="0"/>
          <a:r>
            <a:rPr lang="fa-IR" sz="1400" dirty="0" smtClean="0"/>
            <a:t>عوامل بیولوژیک</a:t>
          </a:r>
          <a:endParaRPr lang="en-US" sz="1400" dirty="0"/>
        </a:p>
      </dgm:t>
    </dgm:pt>
    <dgm:pt modelId="{78F653A4-905F-4A5E-BE3B-5B1011D02550}" type="parTrans" cxnId="{177A6A64-3D4F-4E2B-BC5F-8F13848D33AD}">
      <dgm:prSet/>
      <dgm:spPr/>
      <dgm:t>
        <a:bodyPr/>
        <a:lstStyle/>
        <a:p>
          <a:endParaRPr lang="en-US"/>
        </a:p>
      </dgm:t>
    </dgm:pt>
    <dgm:pt modelId="{ABC5CFD3-1A60-4CEB-B968-FF35AA0FC971}" type="sibTrans" cxnId="{177A6A64-3D4F-4E2B-BC5F-8F13848D33AD}">
      <dgm:prSet/>
      <dgm:spPr/>
      <dgm:t>
        <a:bodyPr/>
        <a:lstStyle/>
        <a:p>
          <a:endParaRPr lang="en-US"/>
        </a:p>
      </dgm:t>
    </dgm:pt>
    <dgm:pt modelId="{5EA31A1F-B8CC-4B01-8F64-97AAA6A16618}">
      <dgm:prSet custT="1"/>
      <dgm:spPr/>
      <dgm:t>
        <a:bodyPr/>
        <a:lstStyle/>
        <a:p>
          <a:pPr rtl="0"/>
          <a:r>
            <a:rPr lang="fa-IR" sz="1400" dirty="0" smtClean="0"/>
            <a:t>عوامل پسیکولوژیک</a:t>
          </a:r>
          <a:endParaRPr lang="en-US" sz="1400" dirty="0"/>
        </a:p>
      </dgm:t>
    </dgm:pt>
    <dgm:pt modelId="{E4381003-D45E-437A-9741-936562D77789}" type="parTrans" cxnId="{06359A75-8673-4049-B2E4-7F45939BC8E4}">
      <dgm:prSet/>
      <dgm:spPr/>
      <dgm:t>
        <a:bodyPr/>
        <a:lstStyle/>
        <a:p>
          <a:endParaRPr lang="en-US"/>
        </a:p>
      </dgm:t>
    </dgm:pt>
    <dgm:pt modelId="{9D572D34-5AE7-4A9F-A7E0-D30C7BC1BC5D}" type="sibTrans" cxnId="{06359A75-8673-4049-B2E4-7F45939BC8E4}">
      <dgm:prSet/>
      <dgm:spPr/>
      <dgm:t>
        <a:bodyPr/>
        <a:lstStyle/>
        <a:p>
          <a:endParaRPr lang="en-US"/>
        </a:p>
      </dgm:t>
    </dgm:pt>
    <dgm:pt modelId="{521BD8E0-8761-4B42-9F49-979B714F0720}" type="pres">
      <dgm:prSet presAssocID="{A5FC6546-153F-44F1-9A44-BC5605092AFF}" presName="Name0" presStyleCnt="0">
        <dgm:presLayoutVars>
          <dgm:dir/>
          <dgm:animLvl val="lvl"/>
          <dgm:resizeHandles val="exact"/>
        </dgm:presLayoutVars>
      </dgm:prSet>
      <dgm:spPr/>
      <dgm:t>
        <a:bodyPr/>
        <a:lstStyle/>
        <a:p>
          <a:endParaRPr lang="en-US"/>
        </a:p>
      </dgm:t>
    </dgm:pt>
    <dgm:pt modelId="{196B6E18-B47E-456B-B052-F0BAF4979A8B}" type="pres">
      <dgm:prSet presAssocID="{EBBD6F79-635B-4ED3-A346-29A1398B44CF}" presName="linNode" presStyleCnt="0"/>
      <dgm:spPr/>
    </dgm:pt>
    <dgm:pt modelId="{29D8C125-1DF1-4399-9A0E-DC89FF9E8BC2}" type="pres">
      <dgm:prSet presAssocID="{EBBD6F79-635B-4ED3-A346-29A1398B44CF}" presName="parentText" presStyleLbl="node1" presStyleIdx="0" presStyleCnt="3" custLinFactNeighborX="329" custLinFactNeighborY="-152">
        <dgm:presLayoutVars>
          <dgm:chMax val="1"/>
          <dgm:bulletEnabled val="1"/>
        </dgm:presLayoutVars>
      </dgm:prSet>
      <dgm:spPr/>
      <dgm:t>
        <a:bodyPr/>
        <a:lstStyle/>
        <a:p>
          <a:endParaRPr lang="en-US"/>
        </a:p>
      </dgm:t>
    </dgm:pt>
    <dgm:pt modelId="{17D56615-33D4-47CE-8071-6E7E1FCBF9C5}" type="pres">
      <dgm:prSet presAssocID="{EFF1CF9C-F5D0-4D1B-8841-13072DD107CE}" presName="sp" presStyleCnt="0"/>
      <dgm:spPr/>
    </dgm:pt>
    <dgm:pt modelId="{F1A8AD4E-58A0-48F4-B469-B16F80595E75}" type="pres">
      <dgm:prSet presAssocID="{7792ACF4-A8C7-4A7A-96A9-6F0384CEC4B6}" presName="linNode" presStyleCnt="0"/>
      <dgm:spPr/>
    </dgm:pt>
    <dgm:pt modelId="{2A6243CE-6239-453A-A977-BEB6A7A295C8}" type="pres">
      <dgm:prSet presAssocID="{7792ACF4-A8C7-4A7A-96A9-6F0384CEC4B6}" presName="parentText" presStyleLbl="node1" presStyleIdx="1" presStyleCnt="3">
        <dgm:presLayoutVars>
          <dgm:chMax val="1"/>
          <dgm:bulletEnabled val="1"/>
        </dgm:presLayoutVars>
      </dgm:prSet>
      <dgm:spPr/>
      <dgm:t>
        <a:bodyPr/>
        <a:lstStyle/>
        <a:p>
          <a:endParaRPr lang="en-US"/>
        </a:p>
      </dgm:t>
    </dgm:pt>
    <dgm:pt modelId="{2BB25836-DD64-4A0C-B2CB-85DD1DCAAF84}" type="pres">
      <dgm:prSet presAssocID="{ABC5CFD3-1A60-4CEB-B968-FF35AA0FC971}" presName="sp" presStyleCnt="0"/>
      <dgm:spPr/>
    </dgm:pt>
    <dgm:pt modelId="{C1308446-C4A4-4975-8FB7-4A2A855733DA}" type="pres">
      <dgm:prSet presAssocID="{5EA31A1F-B8CC-4B01-8F64-97AAA6A16618}" presName="linNode" presStyleCnt="0"/>
      <dgm:spPr/>
    </dgm:pt>
    <dgm:pt modelId="{4599E642-70DF-45D9-ABD2-D5909A072F98}" type="pres">
      <dgm:prSet presAssocID="{5EA31A1F-B8CC-4B01-8F64-97AAA6A16618}" presName="parentText" presStyleLbl="node1" presStyleIdx="2" presStyleCnt="3">
        <dgm:presLayoutVars>
          <dgm:chMax val="1"/>
          <dgm:bulletEnabled val="1"/>
        </dgm:presLayoutVars>
      </dgm:prSet>
      <dgm:spPr/>
      <dgm:t>
        <a:bodyPr/>
        <a:lstStyle/>
        <a:p>
          <a:endParaRPr lang="en-US"/>
        </a:p>
      </dgm:t>
    </dgm:pt>
  </dgm:ptLst>
  <dgm:cxnLst>
    <dgm:cxn modelId="{92B7A269-B7A0-436F-B221-B7AF28A2E3C0}" srcId="{A5FC6546-153F-44F1-9A44-BC5605092AFF}" destId="{EBBD6F79-635B-4ED3-A346-29A1398B44CF}" srcOrd="0" destOrd="0" parTransId="{28FDE4B4-8D45-4708-947B-998E7640A555}" sibTransId="{EFF1CF9C-F5D0-4D1B-8841-13072DD107CE}"/>
    <dgm:cxn modelId="{177A6A64-3D4F-4E2B-BC5F-8F13848D33AD}" srcId="{A5FC6546-153F-44F1-9A44-BC5605092AFF}" destId="{7792ACF4-A8C7-4A7A-96A9-6F0384CEC4B6}" srcOrd="1" destOrd="0" parTransId="{78F653A4-905F-4A5E-BE3B-5B1011D02550}" sibTransId="{ABC5CFD3-1A60-4CEB-B968-FF35AA0FC971}"/>
    <dgm:cxn modelId="{06359A75-8673-4049-B2E4-7F45939BC8E4}" srcId="{A5FC6546-153F-44F1-9A44-BC5605092AFF}" destId="{5EA31A1F-B8CC-4B01-8F64-97AAA6A16618}" srcOrd="2" destOrd="0" parTransId="{E4381003-D45E-437A-9741-936562D77789}" sibTransId="{9D572D34-5AE7-4A9F-A7E0-D30C7BC1BC5D}"/>
    <dgm:cxn modelId="{3D6A3B02-4E03-40E5-A8B6-AC891307A09D}" type="presOf" srcId="{A5FC6546-153F-44F1-9A44-BC5605092AFF}" destId="{521BD8E0-8761-4B42-9F49-979B714F0720}" srcOrd="0" destOrd="0" presId="urn:microsoft.com/office/officeart/2005/8/layout/vList5"/>
    <dgm:cxn modelId="{0C8D2520-6D35-4C22-89CE-72DD6F930065}" type="presOf" srcId="{EBBD6F79-635B-4ED3-A346-29A1398B44CF}" destId="{29D8C125-1DF1-4399-9A0E-DC89FF9E8BC2}" srcOrd="0" destOrd="0" presId="urn:microsoft.com/office/officeart/2005/8/layout/vList5"/>
    <dgm:cxn modelId="{7173AA59-AEE1-43B6-ADB1-F834269DFB5F}" type="presOf" srcId="{7792ACF4-A8C7-4A7A-96A9-6F0384CEC4B6}" destId="{2A6243CE-6239-453A-A977-BEB6A7A295C8}" srcOrd="0" destOrd="0" presId="urn:microsoft.com/office/officeart/2005/8/layout/vList5"/>
    <dgm:cxn modelId="{DC3BD48D-3596-499E-B7C2-267A4B8C7848}" type="presOf" srcId="{5EA31A1F-B8CC-4B01-8F64-97AAA6A16618}" destId="{4599E642-70DF-45D9-ABD2-D5909A072F98}" srcOrd="0" destOrd="0" presId="urn:microsoft.com/office/officeart/2005/8/layout/vList5"/>
    <dgm:cxn modelId="{6753092C-C7AA-42E7-B346-BBED5DD96D83}" type="presParOf" srcId="{521BD8E0-8761-4B42-9F49-979B714F0720}" destId="{196B6E18-B47E-456B-B052-F0BAF4979A8B}" srcOrd="0" destOrd="0" presId="urn:microsoft.com/office/officeart/2005/8/layout/vList5"/>
    <dgm:cxn modelId="{010739B7-9DBE-4E08-9215-451F8E9C32F3}" type="presParOf" srcId="{196B6E18-B47E-456B-B052-F0BAF4979A8B}" destId="{29D8C125-1DF1-4399-9A0E-DC89FF9E8BC2}" srcOrd="0" destOrd="0" presId="urn:microsoft.com/office/officeart/2005/8/layout/vList5"/>
    <dgm:cxn modelId="{A68110F3-C0F5-4201-ACB0-4D5C46F9443D}" type="presParOf" srcId="{521BD8E0-8761-4B42-9F49-979B714F0720}" destId="{17D56615-33D4-47CE-8071-6E7E1FCBF9C5}" srcOrd="1" destOrd="0" presId="urn:microsoft.com/office/officeart/2005/8/layout/vList5"/>
    <dgm:cxn modelId="{8A7C7D37-1A7E-40A1-9C45-6FA5E691B483}" type="presParOf" srcId="{521BD8E0-8761-4B42-9F49-979B714F0720}" destId="{F1A8AD4E-58A0-48F4-B469-B16F80595E75}" srcOrd="2" destOrd="0" presId="urn:microsoft.com/office/officeart/2005/8/layout/vList5"/>
    <dgm:cxn modelId="{96C7E2BE-67C3-47BC-BB98-E69386E550D4}" type="presParOf" srcId="{F1A8AD4E-58A0-48F4-B469-B16F80595E75}" destId="{2A6243CE-6239-453A-A977-BEB6A7A295C8}" srcOrd="0" destOrd="0" presId="urn:microsoft.com/office/officeart/2005/8/layout/vList5"/>
    <dgm:cxn modelId="{7FDE93A0-B774-4512-94AD-A78789A7AA75}" type="presParOf" srcId="{521BD8E0-8761-4B42-9F49-979B714F0720}" destId="{2BB25836-DD64-4A0C-B2CB-85DD1DCAAF84}" srcOrd="3" destOrd="0" presId="urn:microsoft.com/office/officeart/2005/8/layout/vList5"/>
    <dgm:cxn modelId="{B03106A6-47F4-4E73-A1FB-91DAD9010A67}" type="presParOf" srcId="{521BD8E0-8761-4B42-9F49-979B714F0720}" destId="{C1308446-C4A4-4975-8FB7-4A2A855733DA}" srcOrd="4" destOrd="0" presId="urn:microsoft.com/office/officeart/2005/8/layout/vList5"/>
    <dgm:cxn modelId="{5578E06F-9B98-4D91-B8E8-DD1947BE37F0}" type="presParOf" srcId="{C1308446-C4A4-4975-8FB7-4A2A855733DA}" destId="{4599E642-70DF-45D9-ABD2-D5909A072F98}"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12F16F-7ACD-4505-8CAE-6C3337FBD15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1E95034-CCA0-4014-9480-2F5D7D352BF5}">
      <dgm:prSet custT="1"/>
      <dgm:spPr/>
      <dgm:t>
        <a:bodyPr/>
        <a:lstStyle/>
        <a:p>
          <a:pPr algn="ctr" rtl="0"/>
          <a:r>
            <a:rPr lang="fa-IR" sz="1600" dirty="0" smtClean="0"/>
            <a:t>احساس دانستن</a:t>
          </a:r>
          <a:endParaRPr lang="en-US" sz="1600" dirty="0"/>
        </a:p>
      </dgm:t>
    </dgm:pt>
    <dgm:pt modelId="{B47F6484-9D81-4314-A3AD-6D34C106DCAB}" type="parTrans" cxnId="{CD0D6579-A050-4C07-8D0D-618E7E2786D2}">
      <dgm:prSet/>
      <dgm:spPr/>
      <dgm:t>
        <a:bodyPr/>
        <a:lstStyle/>
        <a:p>
          <a:endParaRPr lang="en-US"/>
        </a:p>
      </dgm:t>
    </dgm:pt>
    <dgm:pt modelId="{CC145D20-DCFB-4442-B160-29DDE311734E}" type="sibTrans" cxnId="{CD0D6579-A050-4C07-8D0D-618E7E2786D2}">
      <dgm:prSet/>
      <dgm:spPr/>
      <dgm:t>
        <a:bodyPr/>
        <a:lstStyle/>
        <a:p>
          <a:endParaRPr lang="en-US"/>
        </a:p>
      </dgm:t>
    </dgm:pt>
    <dgm:pt modelId="{F969101B-3B5F-4912-95B4-0FFBD6C47882}">
      <dgm:prSet custT="1"/>
      <dgm:spPr/>
      <dgm:t>
        <a:bodyPr/>
        <a:lstStyle/>
        <a:p>
          <a:pPr algn="ctr" rtl="0"/>
          <a:r>
            <a:rPr lang="fa-IR" sz="1600" dirty="0" smtClean="0"/>
            <a:t>مسولیت اغراق آمیز</a:t>
          </a:r>
          <a:endParaRPr lang="en-US" sz="1600" dirty="0"/>
        </a:p>
      </dgm:t>
    </dgm:pt>
    <dgm:pt modelId="{0FC7D8D8-C034-4D51-AD2C-DB3136E0C564}" type="parTrans" cxnId="{F7D8EF36-D6C5-4A6C-9607-BF6B6E11C72F}">
      <dgm:prSet/>
      <dgm:spPr/>
      <dgm:t>
        <a:bodyPr/>
        <a:lstStyle/>
        <a:p>
          <a:endParaRPr lang="en-US"/>
        </a:p>
      </dgm:t>
    </dgm:pt>
    <dgm:pt modelId="{610D30E1-FE22-49F4-9441-8D270857B211}" type="sibTrans" cxnId="{F7D8EF36-D6C5-4A6C-9607-BF6B6E11C72F}">
      <dgm:prSet/>
      <dgm:spPr/>
      <dgm:t>
        <a:bodyPr/>
        <a:lstStyle/>
        <a:p>
          <a:endParaRPr lang="en-US"/>
        </a:p>
      </dgm:t>
    </dgm:pt>
    <dgm:pt modelId="{0E5C031B-E457-4272-A4A6-91919F7D5B9B}">
      <dgm:prSet custT="1"/>
      <dgm:spPr/>
      <dgm:t>
        <a:bodyPr/>
        <a:lstStyle/>
        <a:p>
          <a:pPr algn="ctr" rtl="0"/>
          <a:r>
            <a:rPr lang="fa-IR" sz="1600" dirty="0" smtClean="0"/>
            <a:t>سرکوب افکار</a:t>
          </a:r>
          <a:endParaRPr lang="en-US" sz="1600" dirty="0"/>
        </a:p>
      </dgm:t>
    </dgm:pt>
    <dgm:pt modelId="{05B15098-6E74-411E-84CE-2DB377635998}" type="parTrans" cxnId="{10A5D586-0032-4D3B-B137-D95882148B2A}">
      <dgm:prSet/>
      <dgm:spPr/>
      <dgm:t>
        <a:bodyPr/>
        <a:lstStyle/>
        <a:p>
          <a:endParaRPr lang="en-US"/>
        </a:p>
      </dgm:t>
    </dgm:pt>
    <dgm:pt modelId="{216716C4-C0EE-457F-A58D-8A98E0F2D2D5}" type="sibTrans" cxnId="{10A5D586-0032-4D3B-B137-D95882148B2A}">
      <dgm:prSet/>
      <dgm:spPr/>
      <dgm:t>
        <a:bodyPr/>
        <a:lstStyle/>
        <a:p>
          <a:endParaRPr lang="en-US"/>
        </a:p>
      </dgm:t>
    </dgm:pt>
    <dgm:pt modelId="{A2343036-AF33-47B9-9422-A8A4154DC809}">
      <dgm:prSet custT="1"/>
      <dgm:spPr/>
      <dgm:t>
        <a:bodyPr/>
        <a:lstStyle/>
        <a:p>
          <a:pPr algn="ctr" rtl="0"/>
          <a:r>
            <a:rPr lang="fa-IR" sz="1600" dirty="0" smtClean="0"/>
            <a:t>تکرار مداوم و نقش مود</a:t>
          </a:r>
          <a:endParaRPr lang="en-US" sz="1600" dirty="0"/>
        </a:p>
      </dgm:t>
    </dgm:pt>
    <dgm:pt modelId="{BA3DDBE7-9C37-4A4E-AA9D-02570153C7A2}" type="parTrans" cxnId="{4B7B13F0-91B8-4B0D-AB02-8ED16191D354}">
      <dgm:prSet/>
      <dgm:spPr/>
      <dgm:t>
        <a:bodyPr/>
        <a:lstStyle/>
        <a:p>
          <a:endParaRPr lang="en-US"/>
        </a:p>
      </dgm:t>
    </dgm:pt>
    <dgm:pt modelId="{24B1694F-2084-452E-BE45-96E477AB1BC2}" type="sibTrans" cxnId="{4B7B13F0-91B8-4B0D-AB02-8ED16191D354}">
      <dgm:prSet/>
      <dgm:spPr/>
      <dgm:t>
        <a:bodyPr/>
        <a:lstStyle/>
        <a:p>
          <a:endParaRPr lang="en-US"/>
        </a:p>
      </dgm:t>
    </dgm:pt>
    <dgm:pt modelId="{1908B969-97B5-4E06-8F29-3D0CE84CA85B}" type="pres">
      <dgm:prSet presAssocID="{1B12F16F-7ACD-4505-8CAE-6C3337FBD15D}" presName="linear" presStyleCnt="0">
        <dgm:presLayoutVars>
          <dgm:animLvl val="lvl"/>
          <dgm:resizeHandles val="exact"/>
        </dgm:presLayoutVars>
      </dgm:prSet>
      <dgm:spPr/>
      <dgm:t>
        <a:bodyPr/>
        <a:lstStyle/>
        <a:p>
          <a:endParaRPr lang="en-US"/>
        </a:p>
      </dgm:t>
    </dgm:pt>
    <dgm:pt modelId="{A51B8BAB-2CA5-43B5-B14E-F764C8FCC5D9}" type="pres">
      <dgm:prSet presAssocID="{11E95034-CCA0-4014-9480-2F5D7D352BF5}" presName="parentText" presStyleLbl="node1" presStyleIdx="0" presStyleCnt="4" custLinFactNeighborX="964" custLinFactNeighborY="-77377">
        <dgm:presLayoutVars>
          <dgm:chMax val="0"/>
          <dgm:bulletEnabled val="1"/>
        </dgm:presLayoutVars>
      </dgm:prSet>
      <dgm:spPr/>
      <dgm:t>
        <a:bodyPr/>
        <a:lstStyle/>
        <a:p>
          <a:endParaRPr lang="en-US"/>
        </a:p>
      </dgm:t>
    </dgm:pt>
    <dgm:pt modelId="{478831D9-51BB-4BE1-BD67-D77B80D4B365}" type="pres">
      <dgm:prSet presAssocID="{CC145D20-DCFB-4442-B160-29DDE311734E}" presName="spacer" presStyleCnt="0"/>
      <dgm:spPr/>
    </dgm:pt>
    <dgm:pt modelId="{BA222DF5-80AC-4B75-9282-78D618A3287B}" type="pres">
      <dgm:prSet presAssocID="{F969101B-3B5F-4912-95B4-0FFBD6C47882}" presName="parentText" presStyleLbl="node1" presStyleIdx="1" presStyleCnt="4">
        <dgm:presLayoutVars>
          <dgm:chMax val="0"/>
          <dgm:bulletEnabled val="1"/>
        </dgm:presLayoutVars>
      </dgm:prSet>
      <dgm:spPr/>
      <dgm:t>
        <a:bodyPr/>
        <a:lstStyle/>
        <a:p>
          <a:endParaRPr lang="en-US"/>
        </a:p>
      </dgm:t>
    </dgm:pt>
    <dgm:pt modelId="{CC5B9DE9-6AB4-42DC-AC06-5F64D229D47B}" type="pres">
      <dgm:prSet presAssocID="{610D30E1-FE22-49F4-9441-8D270857B211}" presName="spacer" presStyleCnt="0"/>
      <dgm:spPr/>
    </dgm:pt>
    <dgm:pt modelId="{D2D91FBD-E1EA-41AF-A542-B1283335E26A}" type="pres">
      <dgm:prSet presAssocID="{0E5C031B-E457-4272-A4A6-91919F7D5B9B}" presName="parentText" presStyleLbl="node1" presStyleIdx="2" presStyleCnt="4">
        <dgm:presLayoutVars>
          <dgm:chMax val="0"/>
          <dgm:bulletEnabled val="1"/>
        </dgm:presLayoutVars>
      </dgm:prSet>
      <dgm:spPr/>
      <dgm:t>
        <a:bodyPr/>
        <a:lstStyle/>
        <a:p>
          <a:endParaRPr lang="en-US"/>
        </a:p>
      </dgm:t>
    </dgm:pt>
    <dgm:pt modelId="{2FB747BE-D002-48E8-A024-627CD02DC069}" type="pres">
      <dgm:prSet presAssocID="{216716C4-C0EE-457F-A58D-8A98E0F2D2D5}" presName="spacer" presStyleCnt="0"/>
      <dgm:spPr/>
    </dgm:pt>
    <dgm:pt modelId="{991DF66A-6757-4F28-84DE-F2DE34494ED6}" type="pres">
      <dgm:prSet presAssocID="{A2343036-AF33-47B9-9422-A8A4154DC809}" presName="parentText" presStyleLbl="node1" presStyleIdx="3" presStyleCnt="4">
        <dgm:presLayoutVars>
          <dgm:chMax val="0"/>
          <dgm:bulletEnabled val="1"/>
        </dgm:presLayoutVars>
      </dgm:prSet>
      <dgm:spPr/>
      <dgm:t>
        <a:bodyPr/>
        <a:lstStyle/>
        <a:p>
          <a:endParaRPr lang="en-US"/>
        </a:p>
      </dgm:t>
    </dgm:pt>
  </dgm:ptLst>
  <dgm:cxnLst>
    <dgm:cxn modelId="{203B6170-A108-4B59-8DF6-2B3CA63FA872}" type="presOf" srcId="{11E95034-CCA0-4014-9480-2F5D7D352BF5}" destId="{A51B8BAB-2CA5-43B5-B14E-F764C8FCC5D9}" srcOrd="0" destOrd="0" presId="urn:microsoft.com/office/officeart/2005/8/layout/vList2"/>
    <dgm:cxn modelId="{10A5D586-0032-4D3B-B137-D95882148B2A}" srcId="{1B12F16F-7ACD-4505-8CAE-6C3337FBD15D}" destId="{0E5C031B-E457-4272-A4A6-91919F7D5B9B}" srcOrd="2" destOrd="0" parTransId="{05B15098-6E74-411E-84CE-2DB377635998}" sibTransId="{216716C4-C0EE-457F-A58D-8A98E0F2D2D5}"/>
    <dgm:cxn modelId="{F7D8EF36-D6C5-4A6C-9607-BF6B6E11C72F}" srcId="{1B12F16F-7ACD-4505-8CAE-6C3337FBD15D}" destId="{F969101B-3B5F-4912-95B4-0FFBD6C47882}" srcOrd="1" destOrd="0" parTransId="{0FC7D8D8-C034-4D51-AD2C-DB3136E0C564}" sibTransId="{610D30E1-FE22-49F4-9441-8D270857B211}"/>
    <dgm:cxn modelId="{CD0D6579-A050-4C07-8D0D-618E7E2786D2}" srcId="{1B12F16F-7ACD-4505-8CAE-6C3337FBD15D}" destId="{11E95034-CCA0-4014-9480-2F5D7D352BF5}" srcOrd="0" destOrd="0" parTransId="{B47F6484-9D81-4314-A3AD-6D34C106DCAB}" sibTransId="{CC145D20-DCFB-4442-B160-29DDE311734E}"/>
    <dgm:cxn modelId="{8F79C8ED-F1CD-4032-9F63-965BEC9E0BF4}" type="presOf" srcId="{F969101B-3B5F-4912-95B4-0FFBD6C47882}" destId="{BA222DF5-80AC-4B75-9282-78D618A3287B}" srcOrd="0" destOrd="0" presId="urn:microsoft.com/office/officeart/2005/8/layout/vList2"/>
    <dgm:cxn modelId="{AE9D65FC-1D6C-444C-9C34-2A3DF6945C7E}" type="presOf" srcId="{A2343036-AF33-47B9-9422-A8A4154DC809}" destId="{991DF66A-6757-4F28-84DE-F2DE34494ED6}" srcOrd="0" destOrd="0" presId="urn:microsoft.com/office/officeart/2005/8/layout/vList2"/>
    <dgm:cxn modelId="{4B7B13F0-91B8-4B0D-AB02-8ED16191D354}" srcId="{1B12F16F-7ACD-4505-8CAE-6C3337FBD15D}" destId="{A2343036-AF33-47B9-9422-A8A4154DC809}" srcOrd="3" destOrd="0" parTransId="{BA3DDBE7-9C37-4A4E-AA9D-02570153C7A2}" sibTransId="{24B1694F-2084-452E-BE45-96E477AB1BC2}"/>
    <dgm:cxn modelId="{106101BA-A93C-41DD-B064-BB8861A16485}" type="presOf" srcId="{0E5C031B-E457-4272-A4A6-91919F7D5B9B}" destId="{D2D91FBD-E1EA-41AF-A542-B1283335E26A}" srcOrd="0" destOrd="0" presId="urn:microsoft.com/office/officeart/2005/8/layout/vList2"/>
    <dgm:cxn modelId="{A3E21391-1347-40C4-B090-5142544DF47D}" type="presOf" srcId="{1B12F16F-7ACD-4505-8CAE-6C3337FBD15D}" destId="{1908B969-97B5-4E06-8F29-3D0CE84CA85B}" srcOrd="0" destOrd="0" presId="urn:microsoft.com/office/officeart/2005/8/layout/vList2"/>
    <dgm:cxn modelId="{ABA99B71-7A8B-4B01-B4B5-FFC7E9E64D68}" type="presParOf" srcId="{1908B969-97B5-4E06-8F29-3D0CE84CA85B}" destId="{A51B8BAB-2CA5-43B5-B14E-F764C8FCC5D9}" srcOrd="0" destOrd="0" presId="urn:microsoft.com/office/officeart/2005/8/layout/vList2"/>
    <dgm:cxn modelId="{01AD0BC4-6961-4408-8EC8-5FF95A31257F}" type="presParOf" srcId="{1908B969-97B5-4E06-8F29-3D0CE84CA85B}" destId="{478831D9-51BB-4BE1-BD67-D77B80D4B365}" srcOrd="1" destOrd="0" presId="urn:microsoft.com/office/officeart/2005/8/layout/vList2"/>
    <dgm:cxn modelId="{F08D2616-4BB1-41AF-A4B7-53086930D16C}" type="presParOf" srcId="{1908B969-97B5-4E06-8F29-3D0CE84CA85B}" destId="{BA222DF5-80AC-4B75-9282-78D618A3287B}" srcOrd="2" destOrd="0" presId="urn:microsoft.com/office/officeart/2005/8/layout/vList2"/>
    <dgm:cxn modelId="{968D7B37-DE3F-4A96-A224-E3C504680C1F}" type="presParOf" srcId="{1908B969-97B5-4E06-8F29-3D0CE84CA85B}" destId="{CC5B9DE9-6AB4-42DC-AC06-5F64D229D47B}" srcOrd="3" destOrd="0" presId="urn:microsoft.com/office/officeart/2005/8/layout/vList2"/>
    <dgm:cxn modelId="{83C3EA09-08CE-4BEE-AF4A-8D1F14520AAB}" type="presParOf" srcId="{1908B969-97B5-4E06-8F29-3D0CE84CA85B}" destId="{D2D91FBD-E1EA-41AF-A542-B1283335E26A}" srcOrd="4" destOrd="0" presId="urn:microsoft.com/office/officeart/2005/8/layout/vList2"/>
    <dgm:cxn modelId="{8F1A2390-1D34-4CE3-9188-D14471A69091}" type="presParOf" srcId="{1908B969-97B5-4E06-8F29-3D0CE84CA85B}" destId="{2FB747BE-D002-48E8-A024-627CD02DC069}" srcOrd="5" destOrd="0" presId="urn:microsoft.com/office/officeart/2005/8/layout/vList2"/>
    <dgm:cxn modelId="{64DBB377-C096-4CDD-8DBC-41A7AB1DE085}" type="presParOf" srcId="{1908B969-97B5-4E06-8F29-3D0CE84CA85B}" destId="{991DF66A-6757-4F28-84DE-F2DE34494ED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C6C89CF-ACE1-4193-A9A2-3B366A89E47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E394E86-EC1F-41BB-A23A-B9179791F72F}">
      <dgm:prSet custT="1"/>
      <dgm:spPr/>
      <dgm:t>
        <a:bodyPr/>
        <a:lstStyle/>
        <a:p>
          <a:pPr rtl="0"/>
          <a:r>
            <a:rPr lang="fa-IR" sz="1400" dirty="0" smtClean="0"/>
            <a:t>روش های مبتنی بر اصول مکتب گرایی</a:t>
          </a:r>
          <a:endParaRPr lang="en-US" sz="1400" dirty="0"/>
        </a:p>
      </dgm:t>
    </dgm:pt>
    <dgm:pt modelId="{402FA734-F213-4E24-A00C-9178417095B0}" type="parTrans" cxnId="{B61878A3-0EBC-4B44-8F46-6CD0594CF53C}">
      <dgm:prSet/>
      <dgm:spPr/>
      <dgm:t>
        <a:bodyPr/>
        <a:lstStyle/>
        <a:p>
          <a:endParaRPr lang="en-US"/>
        </a:p>
      </dgm:t>
    </dgm:pt>
    <dgm:pt modelId="{2FE69A6E-5FD3-47B9-979E-ED3AA03F6CCD}" type="sibTrans" cxnId="{B61878A3-0EBC-4B44-8F46-6CD0594CF53C}">
      <dgm:prSet/>
      <dgm:spPr/>
      <dgm:t>
        <a:bodyPr/>
        <a:lstStyle/>
        <a:p>
          <a:endParaRPr lang="en-US"/>
        </a:p>
      </dgm:t>
    </dgm:pt>
    <dgm:pt modelId="{3C7806A2-C422-42EA-ABA5-C0ECA08C538D}">
      <dgm:prSet custT="1"/>
      <dgm:spPr/>
      <dgm:t>
        <a:bodyPr/>
        <a:lstStyle/>
        <a:p>
          <a:pPr rtl="0"/>
          <a:r>
            <a:rPr lang="en-US" sz="1600" dirty="0" smtClean="0"/>
            <a:t>CBT </a:t>
          </a:r>
          <a:r>
            <a:rPr lang="fa-IR" sz="1600" dirty="0" smtClean="0"/>
            <a:t>شناخت درمانی </a:t>
          </a:r>
          <a:endParaRPr lang="en-US" sz="1600" dirty="0"/>
        </a:p>
      </dgm:t>
    </dgm:pt>
    <dgm:pt modelId="{C9C99CEE-C0F9-4DC7-A599-A9BC7B7FF21F}" type="parTrans" cxnId="{5EC831C9-0108-42CC-8B6A-87AC8B390BB2}">
      <dgm:prSet/>
      <dgm:spPr/>
      <dgm:t>
        <a:bodyPr/>
        <a:lstStyle/>
        <a:p>
          <a:endParaRPr lang="en-US"/>
        </a:p>
      </dgm:t>
    </dgm:pt>
    <dgm:pt modelId="{746151B1-19C1-4230-A5B6-3D683404E1FF}" type="sibTrans" cxnId="{5EC831C9-0108-42CC-8B6A-87AC8B390BB2}">
      <dgm:prSet/>
      <dgm:spPr/>
      <dgm:t>
        <a:bodyPr/>
        <a:lstStyle/>
        <a:p>
          <a:endParaRPr lang="en-US"/>
        </a:p>
      </dgm:t>
    </dgm:pt>
    <dgm:pt modelId="{46FFC31A-EB40-4650-A9EE-1DE23A25AE0D}">
      <dgm:prSet custT="1"/>
      <dgm:spPr/>
      <dgm:t>
        <a:bodyPr/>
        <a:lstStyle/>
        <a:p>
          <a:pPr rtl="0"/>
          <a:r>
            <a:rPr lang="en-US" sz="1800" dirty="0" smtClean="0"/>
            <a:t>ERP </a:t>
          </a:r>
          <a:r>
            <a:rPr lang="fa-IR" sz="1800" dirty="0" smtClean="0"/>
            <a:t>روش</a:t>
          </a:r>
          <a:endParaRPr lang="en-US" sz="1800" dirty="0"/>
        </a:p>
      </dgm:t>
    </dgm:pt>
    <dgm:pt modelId="{12637E78-FE09-4423-B524-06809166A9B7}" type="parTrans" cxnId="{BF9BAF68-9157-4DBB-9FCD-B5628A645ED2}">
      <dgm:prSet/>
      <dgm:spPr/>
      <dgm:t>
        <a:bodyPr/>
        <a:lstStyle/>
        <a:p>
          <a:endParaRPr lang="en-US"/>
        </a:p>
      </dgm:t>
    </dgm:pt>
    <dgm:pt modelId="{79D78FD0-2920-4381-B39C-408663C3D4F3}" type="sibTrans" cxnId="{BF9BAF68-9157-4DBB-9FCD-B5628A645ED2}">
      <dgm:prSet/>
      <dgm:spPr/>
      <dgm:t>
        <a:bodyPr/>
        <a:lstStyle/>
        <a:p>
          <a:endParaRPr lang="en-US"/>
        </a:p>
      </dgm:t>
    </dgm:pt>
    <dgm:pt modelId="{4E22B3E6-9FAE-4FC3-B278-2412381F05AB}" type="pres">
      <dgm:prSet presAssocID="{3C6C89CF-ACE1-4193-A9A2-3B366A89E474}" presName="Name0" presStyleCnt="0">
        <dgm:presLayoutVars>
          <dgm:dir/>
          <dgm:animLvl val="lvl"/>
          <dgm:resizeHandles val="exact"/>
        </dgm:presLayoutVars>
      </dgm:prSet>
      <dgm:spPr/>
      <dgm:t>
        <a:bodyPr/>
        <a:lstStyle/>
        <a:p>
          <a:endParaRPr lang="en-US"/>
        </a:p>
      </dgm:t>
    </dgm:pt>
    <dgm:pt modelId="{067A2B14-FAD3-4137-A9E8-75DE36F1992C}" type="pres">
      <dgm:prSet presAssocID="{BE394E86-EC1F-41BB-A23A-B9179791F72F}" presName="linNode" presStyleCnt="0"/>
      <dgm:spPr/>
    </dgm:pt>
    <dgm:pt modelId="{A095514B-BB70-49D3-A7AF-D0A86CE0EBBE}" type="pres">
      <dgm:prSet presAssocID="{BE394E86-EC1F-41BB-A23A-B9179791F72F}" presName="parentText" presStyleLbl="node1" presStyleIdx="0" presStyleCnt="3" custScaleX="124685">
        <dgm:presLayoutVars>
          <dgm:chMax val="1"/>
          <dgm:bulletEnabled val="1"/>
        </dgm:presLayoutVars>
      </dgm:prSet>
      <dgm:spPr/>
      <dgm:t>
        <a:bodyPr/>
        <a:lstStyle/>
        <a:p>
          <a:endParaRPr lang="en-US"/>
        </a:p>
      </dgm:t>
    </dgm:pt>
    <dgm:pt modelId="{BBA84E52-CE46-47D6-BB19-C6A085F83012}" type="pres">
      <dgm:prSet presAssocID="{2FE69A6E-5FD3-47B9-979E-ED3AA03F6CCD}" presName="sp" presStyleCnt="0"/>
      <dgm:spPr/>
    </dgm:pt>
    <dgm:pt modelId="{297BD8E9-06A1-4BDA-B35F-5C51CC180B35}" type="pres">
      <dgm:prSet presAssocID="{3C7806A2-C422-42EA-ABA5-C0ECA08C538D}" presName="linNode" presStyleCnt="0"/>
      <dgm:spPr/>
    </dgm:pt>
    <dgm:pt modelId="{7A65087D-78E6-44CB-AA2C-91A6686864F4}" type="pres">
      <dgm:prSet presAssocID="{3C7806A2-C422-42EA-ABA5-C0ECA08C538D}" presName="parentText" presStyleLbl="node1" presStyleIdx="1" presStyleCnt="3" custScaleX="125695">
        <dgm:presLayoutVars>
          <dgm:chMax val="1"/>
          <dgm:bulletEnabled val="1"/>
        </dgm:presLayoutVars>
      </dgm:prSet>
      <dgm:spPr/>
      <dgm:t>
        <a:bodyPr/>
        <a:lstStyle/>
        <a:p>
          <a:endParaRPr lang="en-US"/>
        </a:p>
      </dgm:t>
    </dgm:pt>
    <dgm:pt modelId="{4A36C5E8-A499-4196-8CDC-7B4BBAFEDC20}" type="pres">
      <dgm:prSet presAssocID="{746151B1-19C1-4230-A5B6-3D683404E1FF}" presName="sp" presStyleCnt="0"/>
      <dgm:spPr/>
    </dgm:pt>
    <dgm:pt modelId="{F718A506-B70D-4EF4-A8CE-4833A09E1C02}" type="pres">
      <dgm:prSet presAssocID="{46FFC31A-EB40-4650-A9EE-1DE23A25AE0D}" presName="linNode" presStyleCnt="0"/>
      <dgm:spPr/>
    </dgm:pt>
    <dgm:pt modelId="{F4B8C935-73E3-490E-817A-1E5721DFE172}" type="pres">
      <dgm:prSet presAssocID="{46FFC31A-EB40-4650-A9EE-1DE23A25AE0D}" presName="parentText" presStyleLbl="node1" presStyleIdx="2" presStyleCnt="3" custScaleX="120869" custLinFactNeighborX="2526">
        <dgm:presLayoutVars>
          <dgm:chMax val="1"/>
          <dgm:bulletEnabled val="1"/>
        </dgm:presLayoutVars>
      </dgm:prSet>
      <dgm:spPr/>
      <dgm:t>
        <a:bodyPr/>
        <a:lstStyle/>
        <a:p>
          <a:endParaRPr lang="en-US"/>
        </a:p>
      </dgm:t>
    </dgm:pt>
  </dgm:ptLst>
  <dgm:cxnLst>
    <dgm:cxn modelId="{FFB18AB8-0275-49EC-BD06-31383D8E9F1F}" type="presOf" srcId="{3C6C89CF-ACE1-4193-A9A2-3B366A89E474}" destId="{4E22B3E6-9FAE-4FC3-B278-2412381F05AB}" srcOrd="0" destOrd="0" presId="urn:microsoft.com/office/officeart/2005/8/layout/vList5"/>
    <dgm:cxn modelId="{B61878A3-0EBC-4B44-8F46-6CD0594CF53C}" srcId="{3C6C89CF-ACE1-4193-A9A2-3B366A89E474}" destId="{BE394E86-EC1F-41BB-A23A-B9179791F72F}" srcOrd="0" destOrd="0" parTransId="{402FA734-F213-4E24-A00C-9178417095B0}" sibTransId="{2FE69A6E-5FD3-47B9-979E-ED3AA03F6CCD}"/>
    <dgm:cxn modelId="{C94EF9EF-0B5B-488B-BCDD-A2AEC6EC63D0}" type="presOf" srcId="{46FFC31A-EB40-4650-A9EE-1DE23A25AE0D}" destId="{F4B8C935-73E3-490E-817A-1E5721DFE172}" srcOrd="0" destOrd="0" presId="urn:microsoft.com/office/officeart/2005/8/layout/vList5"/>
    <dgm:cxn modelId="{5C87BE68-CCD1-439D-8E4A-CDC16011E1E0}" type="presOf" srcId="{BE394E86-EC1F-41BB-A23A-B9179791F72F}" destId="{A095514B-BB70-49D3-A7AF-D0A86CE0EBBE}" srcOrd="0" destOrd="0" presId="urn:microsoft.com/office/officeart/2005/8/layout/vList5"/>
    <dgm:cxn modelId="{5EC831C9-0108-42CC-8B6A-87AC8B390BB2}" srcId="{3C6C89CF-ACE1-4193-A9A2-3B366A89E474}" destId="{3C7806A2-C422-42EA-ABA5-C0ECA08C538D}" srcOrd="1" destOrd="0" parTransId="{C9C99CEE-C0F9-4DC7-A599-A9BC7B7FF21F}" sibTransId="{746151B1-19C1-4230-A5B6-3D683404E1FF}"/>
    <dgm:cxn modelId="{BF9BAF68-9157-4DBB-9FCD-B5628A645ED2}" srcId="{3C6C89CF-ACE1-4193-A9A2-3B366A89E474}" destId="{46FFC31A-EB40-4650-A9EE-1DE23A25AE0D}" srcOrd="2" destOrd="0" parTransId="{12637E78-FE09-4423-B524-06809166A9B7}" sibTransId="{79D78FD0-2920-4381-B39C-408663C3D4F3}"/>
    <dgm:cxn modelId="{D3690616-E1CB-4536-875E-B8E3A88FC2FE}" type="presOf" srcId="{3C7806A2-C422-42EA-ABA5-C0ECA08C538D}" destId="{7A65087D-78E6-44CB-AA2C-91A6686864F4}" srcOrd="0" destOrd="0" presId="urn:microsoft.com/office/officeart/2005/8/layout/vList5"/>
    <dgm:cxn modelId="{C18E7E7E-CBFD-4FC4-8190-B627721D94B2}" type="presParOf" srcId="{4E22B3E6-9FAE-4FC3-B278-2412381F05AB}" destId="{067A2B14-FAD3-4137-A9E8-75DE36F1992C}" srcOrd="0" destOrd="0" presId="urn:microsoft.com/office/officeart/2005/8/layout/vList5"/>
    <dgm:cxn modelId="{C30FFE27-D55D-4BDF-95EA-B971D52158BA}" type="presParOf" srcId="{067A2B14-FAD3-4137-A9E8-75DE36F1992C}" destId="{A095514B-BB70-49D3-A7AF-D0A86CE0EBBE}" srcOrd="0" destOrd="0" presId="urn:microsoft.com/office/officeart/2005/8/layout/vList5"/>
    <dgm:cxn modelId="{15FE980F-E9EB-46AA-B3A5-8EDC367E6997}" type="presParOf" srcId="{4E22B3E6-9FAE-4FC3-B278-2412381F05AB}" destId="{BBA84E52-CE46-47D6-BB19-C6A085F83012}" srcOrd="1" destOrd="0" presId="urn:microsoft.com/office/officeart/2005/8/layout/vList5"/>
    <dgm:cxn modelId="{17720A23-AE75-4A1F-B176-355924ED5CB6}" type="presParOf" srcId="{4E22B3E6-9FAE-4FC3-B278-2412381F05AB}" destId="{297BD8E9-06A1-4BDA-B35F-5C51CC180B35}" srcOrd="2" destOrd="0" presId="urn:microsoft.com/office/officeart/2005/8/layout/vList5"/>
    <dgm:cxn modelId="{F90C9AC2-D05E-44DE-AA8B-F2B8B5FD11E3}" type="presParOf" srcId="{297BD8E9-06A1-4BDA-B35F-5C51CC180B35}" destId="{7A65087D-78E6-44CB-AA2C-91A6686864F4}" srcOrd="0" destOrd="0" presId="urn:microsoft.com/office/officeart/2005/8/layout/vList5"/>
    <dgm:cxn modelId="{5C295FB5-F9B8-4BD0-85E2-B5D982918802}" type="presParOf" srcId="{4E22B3E6-9FAE-4FC3-B278-2412381F05AB}" destId="{4A36C5E8-A499-4196-8CDC-7B4BBAFEDC20}" srcOrd="3" destOrd="0" presId="urn:microsoft.com/office/officeart/2005/8/layout/vList5"/>
    <dgm:cxn modelId="{C4B4B02F-B7D6-4D09-A5B8-243DD3ED3895}" type="presParOf" srcId="{4E22B3E6-9FAE-4FC3-B278-2412381F05AB}" destId="{F718A506-B70D-4EF4-A8CE-4833A09E1C02}" srcOrd="4" destOrd="0" presId="urn:microsoft.com/office/officeart/2005/8/layout/vList5"/>
    <dgm:cxn modelId="{3B65B899-5498-4E30-9F56-DDD9CE753156}" type="presParOf" srcId="{F718A506-B70D-4EF4-A8CE-4833A09E1C02}" destId="{F4B8C935-73E3-490E-817A-1E5721DFE172}"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transition spd="slow">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transition spd="slow">
    <p:cove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transition spd="slow">
    <p:cov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7/16/2015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ransition spd="slow">
    <p:cover/>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jp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9402" y="831107"/>
            <a:ext cx="7766936" cy="1646302"/>
          </a:xfrm>
        </p:spPr>
        <p:txBody>
          <a:bodyPr/>
          <a:lstStyle/>
          <a:p>
            <a:pPr algn="ctr"/>
            <a:r>
              <a:rPr lang="fa-IR" sz="2000" b="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t>
            </a:r>
            <a:endParaRPr lang="en-US"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Subtitle 2"/>
          <p:cNvSpPr>
            <a:spLocks noGrp="1"/>
          </p:cNvSpPr>
          <p:nvPr>
            <p:ph type="subTitle" idx="1"/>
          </p:nvPr>
        </p:nvSpPr>
        <p:spPr>
          <a:xfrm>
            <a:off x="1449402" y="3152908"/>
            <a:ext cx="7766936" cy="2663006"/>
          </a:xfrm>
        </p:spPr>
        <p:txBody>
          <a:bodyPr>
            <a:normAutofit/>
          </a:bodyPr>
          <a:lstStyle/>
          <a:p>
            <a:pPr algn="ctr"/>
            <a:r>
              <a:rPr lang="fa-IR" sz="2000" b="1" dirty="0" smtClean="0">
                <a:ln w="6600">
                  <a:solidFill>
                    <a:schemeClr val="accent2"/>
                  </a:solidFill>
                  <a:prstDash val="solid"/>
                </a:ln>
                <a:solidFill>
                  <a:srgbClr val="FFFFFF"/>
                </a:solidFill>
                <a:effectLst>
                  <a:outerShdw dist="38100" dir="2700000" algn="tl" rotWithShape="0">
                    <a:schemeClr val="accent2"/>
                  </a:outerShdw>
                </a:effectLst>
              </a:rPr>
              <a:t>اختلال وسواسی-اجباری و اختلالات مرتبط با آن</a:t>
            </a:r>
          </a:p>
        </p:txBody>
      </p:sp>
    </p:spTree>
    <p:extLst>
      <p:ext uri="{BB962C8B-B14F-4D97-AF65-F5344CB8AC3E}">
        <p14:creationId xmlns:p14="http://schemas.microsoft.com/office/powerpoint/2010/main" val="4222037565"/>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396" y="403762"/>
            <a:ext cx="8454605" cy="813380"/>
          </a:xfrm>
        </p:spPr>
        <p:txBody>
          <a:bodyPr>
            <a:normAutofit fontScale="90000"/>
          </a:bodyPr>
          <a:lstStyle/>
          <a:p>
            <a:pPr algn="ctr"/>
            <a:r>
              <a:rPr lang="fa-IR" sz="1600" dirty="0" smtClean="0">
                <a:solidFill>
                  <a:srgbClr val="00B050"/>
                </a:solidFill>
              </a:rPr>
              <a:t>اختلال بادی دیسمورفیک</a:t>
            </a:r>
            <a:br>
              <a:rPr lang="fa-IR" sz="1600" dirty="0" smtClean="0">
                <a:solidFill>
                  <a:srgbClr val="00B050"/>
                </a:solidFill>
              </a:rPr>
            </a:br>
            <a:r>
              <a:rPr lang="en-US" sz="1600" dirty="0" smtClean="0">
                <a:solidFill>
                  <a:srgbClr val="00B050"/>
                </a:solidFill>
              </a:rPr>
              <a:t>body </a:t>
            </a:r>
            <a:r>
              <a:rPr lang="en-US" sz="1600" dirty="0" err="1" smtClean="0">
                <a:solidFill>
                  <a:srgbClr val="00B050"/>
                </a:solidFill>
              </a:rPr>
              <a:t>dysmorphic</a:t>
            </a:r>
            <a:r>
              <a:rPr lang="en-US" sz="1600" dirty="0" smtClean="0">
                <a:solidFill>
                  <a:srgbClr val="00B050"/>
                </a:solidFill>
              </a:rPr>
              <a:t> disorder</a:t>
            </a:r>
            <a:r>
              <a:rPr lang="fa-IR" sz="1600" dirty="0" smtClean="0">
                <a:solidFill>
                  <a:srgbClr val="00B050"/>
                </a:solidFill>
              </a:rPr>
              <a:t> </a:t>
            </a:r>
            <a:br>
              <a:rPr lang="fa-IR" sz="1600" dirty="0" smtClean="0">
                <a:solidFill>
                  <a:srgbClr val="00B050"/>
                </a:solidFill>
              </a:rPr>
            </a:br>
            <a:endParaRPr lang="en-US" sz="1600" dirty="0">
              <a:solidFill>
                <a:srgbClr val="00B050"/>
              </a:solidFill>
            </a:endParaRPr>
          </a:p>
        </p:txBody>
      </p:sp>
      <p:sp>
        <p:nvSpPr>
          <p:cNvPr id="3" name="Content Placeholder 2"/>
          <p:cNvSpPr>
            <a:spLocks noGrp="1"/>
          </p:cNvSpPr>
          <p:nvPr>
            <p:ph idx="1"/>
          </p:nvPr>
        </p:nvSpPr>
        <p:spPr>
          <a:xfrm>
            <a:off x="677334" y="1383957"/>
            <a:ext cx="8596668" cy="4893275"/>
          </a:xfrm>
        </p:spPr>
        <p:txBody>
          <a:bodyPr>
            <a:normAutofit/>
          </a:bodyPr>
          <a:lstStyle/>
          <a:p>
            <a:pPr marL="0" indent="0" algn="r">
              <a:buNone/>
            </a:pPr>
            <a:r>
              <a:rPr lang="fa-IR" sz="1600" dirty="0" smtClean="0">
                <a:solidFill>
                  <a:schemeClr val="accent5"/>
                </a:solidFill>
              </a:rPr>
              <a:t> این اختلال از فصل اختلالات شبه جسمی در نسخه قبل به فصل وسواس فکری عملی آمده است.</a:t>
            </a:r>
            <a:r>
              <a:rPr lang="en-US" sz="1600" dirty="0" smtClean="0">
                <a:solidFill>
                  <a:schemeClr val="accent5"/>
                </a:solidFill>
              </a:rPr>
              <a:t>**</a:t>
            </a:r>
            <a:endParaRPr lang="fa-IR" sz="1600" dirty="0" smtClean="0">
              <a:solidFill>
                <a:schemeClr val="accent5"/>
              </a:solidFill>
            </a:endParaRPr>
          </a:p>
          <a:p>
            <a:pPr marL="0" indent="0" algn="r">
              <a:buNone/>
            </a:pPr>
            <a:r>
              <a:rPr lang="fa-IR" sz="1600" dirty="0" smtClean="0">
                <a:solidFill>
                  <a:schemeClr val="accent1">
                    <a:lumMod val="50000"/>
                  </a:schemeClr>
                </a:solidFill>
              </a:rPr>
              <a:t>نوعی اختلال روانی است که در آ« فرد به شدت نگران یک نقص بسیار کوچک یا خیالی در خود است و دایما به آن فکر میکند.</a:t>
            </a:r>
          </a:p>
          <a:p>
            <a:pPr marL="0" indent="0" algn="r">
              <a:buNone/>
            </a:pPr>
            <a:r>
              <a:rPr lang="fa-IR" sz="1600" dirty="0">
                <a:solidFill>
                  <a:schemeClr val="accent1">
                    <a:lumMod val="50000"/>
                  </a:schemeClr>
                </a:solidFill>
              </a:rPr>
              <a:t>تفکر درباره نقص های جسمی آنقدر شدید است که باعث نابسامانی در سایر </a:t>
            </a:r>
            <a:r>
              <a:rPr lang="fa-IR" sz="1600" dirty="0" smtClean="0">
                <a:solidFill>
                  <a:schemeClr val="accent1">
                    <a:lumMod val="50000"/>
                  </a:schemeClr>
                </a:solidFill>
              </a:rPr>
              <a:t>زمینه های زندگی فرد میشود.</a:t>
            </a:r>
          </a:p>
          <a:p>
            <a:pPr marL="0" indent="0" algn="r">
              <a:buNone/>
            </a:pPr>
            <a:r>
              <a:rPr lang="fa-IR" sz="1600" dirty="0" smtClean="0">
                <a:solidFill>
                  <a:schemeClr val="accent1">
                    <a:lumMod val="50000"/>
                  </a:schemeClr>
                </a:solidFill>
              </a:rPr>
              <a:t>اشتغال ذهنی دایمی درباره نقص های فیزکی ظاهری منجر به فاجعه انگاری آن ویژگی ها میشود.</a:t>
            </a:r>
          </a:p>
          <a:p>
            <a:pPr algn="r"/>
            <a:endParaRPr lang="fa-IR" sz="1600" dirty="0" smtClean="0">
              <a:solidFill>
                <a:schemeClr val="accent1">
                  <a:lumMod val="50000"/>
                </a:schemeClr>
              </a:solidFill>
            </a:endParaRPr>
          </a:p>
          <a:p>
            <a:pPr marL="0" indent="0" algn="r">
              <a:buNone/>
            </a:pPr>
            <a:r>
              <a:rPr lang="fa-IR" dirty="0" smtClean="0">
                <a:solidFill>
                  <a:srgbClr val="00B050"/>
                </a:solidFill>
              </a:rPr>
              <a:t>اختلالات کاموربید:</a:t>
            </a:r>
          </a:p>
          <a:p>
            <a:pPr marL="0" indent="0" algn="r">
              <a:buNone/>
            </a:pPr>
            <a:r>
              <a:rPr lang="fa-IR" sz="2000" dirty="0" smtClean="0"/>
              <a:t>1</a:t>
            </a:r>
            <a:r>
              <a:rPr lang="fa-IR" sz="1600" dirty="0" smtClean="0"/>
              <a:t>- اختلال خورد و خوراک</a:t>
            </a:r>
          </a:p>
          <a:p>
            <a:pPr marL="0" indent="0" algn="r">
              <a:buNone/>
            </a:pPr>
            <a:r>
              <a:rPr lang="fa-IR" sz="1600" dirty="0" smtClean="0"/>
              <a:t>2-اختلال وسواس اجبار</a:t>
            </a:r>
          </a:p>
          <a:p>
            <a:pPr marL="0" indent="0" algn="r">
              <a:buNone/>
            </a:pPr>
            <a:r>
              <a:rPr lang="fa-IR" sz="1600" dirty="0" smtClean="0"/>
              <a:t>3- فوبی اجتماعی</a:t>
            </a:r>
          </a:p>
          <a:p>
            <a:pPr marL="0" indent="0" algn="r">
              <a:buNone/>
            </a:pPr>
            <a:r>
              <a:rPr lang="fa-IR" sz="1600" dirty="0" smtClean="0"/>
              <a:t>4-کنترل امیال</a:t>
            </a:r>
          </a:p>
          <a:p>
            <a:pPr algn="r"/>
            <a:endParaRPr lang="en-US"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8799" y="3429000"/>
            <a:ext cx="2956869" cy="2681416"/>
          </a:xfrm>
          <a:prstGeom prst="rect">
            <a:avLst/>
          </a:prstGeom>
        </p:spPr>
      </p:pic>
    </p:spTree>
    <p:extLst>
      <p:ext uri="{BB962C8B-B14F-4D97-AF65-F5344CB8AC3E}">
        <p14:creationId xmlns:p14="http://schemas.microsoft.com/office/powerpoint/2010/main" val="1963613072"/>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166221879"/>
              </p:ext>
            </p:extLst>
          </p:nvPr>
        </p:nvGraphicFramePr>
        <p:xfrm>
          <a:off x="684089" y="811492"/>
          <a:ext cx="8596313" cy="4378960"/>
        </p:xfrm>
        <a:graphic>
          <a:graphicData uri="http://schemas.openxmlformats.org/drawingml/2006/table">
            <a:tbl>
              <a:tblPr firstRow="1" bandRow="1">
                <a:tableStyleId>{74C1A8A3-306A-4EB7-A6B1-4F7E0EB9C5D6}</a:tableStyleId>
              </a:tblPr>
              <a:tblGrid>
                <a:gridCol w="8596313"/>
              </a:tblGrid>
              <a:tr h="370840">
                <a:tc>
                  <a:txBody>
                    <a:bodyPr/>
                    <a:lstStyle/>
                    <a:p>
                      <a:pPr algn="ctr"/>
                      <a:r>
                        <a:rPr lang="en-US" sz="1800" dirty="0" smtClean="0"/>
                        <a:t>DSM-5</a:t>
                      </a:r>
                      <a:r>
                        <a:rPr lang="en-US" sz="1800" baseline="0" dirty="0" smtClean="0"/>
                        <a:t> </a:t>
                      </a:r>
                      <a:r>
                        <a:rPr lang="fa-IR" sz="1800" baseline="0" dirty="0" smtClean="0"/>
                        <a:t> معیارهای </a:t>
                      </a:r>
                      <a:endParaRPr lang="en-US" sz="1800" dirty="0"/>
                    </a:p>
                  </a:txBody>
                  <a:tcPr/>
                </a:tc>
              </a:tr>
              <a:tr h="370840">
                <a:tc>
                  <a:txBody>
                    <a:bodyPr/>
                    <a:lstStyle/>
                    <a:p>
                      <a:pPr algn="r"/>
                      <a:r>
                        <a:rPr lang="en-US" sz="1600" dirty="0" smtClean="0">
                          <a:solidFill>
                            <a:schemeClr val="tx1"/>
                          </a:solidFill>
                        </a:rPr>
                        <a:t> </a:t>
                      </a:r>
                      <a:r>
                        <a:rPr lang="fa-IR" sz="1600" dirty="0" smtClean="0">
                          <a:solidFill>
                            <a:schemeClr val="tx1"/>
                          </a:solidFill>
                        </a:rPr>
                        <a:t>فرد</a:t>
                      </a:r>
                      <a:r>
                        <a:rPr lang="fa-IR" sz="1600" baseline="0" dirty="0" smtClean="0">
                          <a:solidFill>
                            <a:schemeClr val="tx1"/>
                          </a:solidFill>
                        </a:rPr>
                        <a:t> به طور دایم نگران است و فکر میکند یک یا چند نقص یا عیب در ظاهر فیزیکی دارد ولی دیگران این نقص ها را نمی بینند یا آنها را بسیار جزئی میدانند.</a:t>
                      </a:r>
                      <a:endParaRPr lang="en-US" sz="1600" dirty="0">
                        <a:solidFill>
                          <a:schemeClr val="tx1"/>
                        </a:solidFill>
                      </a:endParaRPr>
                    </a:p>
                  </a:txBody>
                  <a:tcPr/>
                </a:tc>
              </a:tr>
              <a:tr h="370840">
                <a:tc>
                  <a:txBody>
                    <a:bodyPr/>
                    <a:lstStyle/>
                    <a:p>
                      <a:pPr algn="r"/>
                      <a:r>
                        <a:rPr lang="fa-IR" sz="1600" dirty="0" smtClean="0"/>
                        <a:t>در مرحله ای از این اختلال</a:t>
                      </a:r>
                      <a:r>
                        <a:rPr lang="fa-IR" sz="1600" baseline="0" dirty="0" smtClean="0"/>
                        <a:t> </a:t>
                      </a:r>
                      <a:r>
                        <a:rPr lang="fa-IR" sz="1600" dirty="0" smtClean="0"/>
                        <a:t>فرد در واکنش به نگرانی</a:t>
                      </a:r>
                      <a:r>
                        <a:rPr lang="fa-IR" sz="1600" baseline="0" dirty="0" smtClean="0"/>
                        <a:t> های  خود درباره ظاهرش رفتارهای تکراری داشته است.</a:t>
                      </a:r>
                    </a:p>
                  </a:txBody>
                  <a:tcPr/>
                </a:tc>
              </a:tr>
              <a:tr h="370840">
                <a:tc>
                  <a:txBody>
                    <a:bodyPr/>
                    <a:lstStyle/>
                    <a:p>
                      <a:pPr algn="r"/>
                      <a:r>
                        <a:rPr lang="fa-IR" sz="1600" dirty="0" smtClean="0"/>
                        <a:t>این اشتغال ذهنی باعث نابسامانی شدیددر</a:t>
                      </a:r>
                      <a:r>
                        <a:rPr lang="fa-IR" sz="1600" baseline="0" dirty="0" smtClean="0"/>
                        <a:t> عملکرد اجتماعی شغلی و سایر جنبه های مهم زندگی شده است.</a:t>
                      </a:r>
                      <a:endParaRPr lang="en-US" sz="1600" dirty="0"/>
                    </a:p>
                  </a:txBody>
                  <a:tcPr/>
                </a:tc>
              </a:tr>
              <a:tr h="370840">
                <a:tc>
                  <a:txBody>
                    <a:bodyPr/>
                    <a:lstStyle/>
                    <a:p>
                      <a:pPr algn="r"/>
                      <a:r>
                        <a:rPr lang="fa-IR" sz="1600" dirty="0" smtClean="0"/>
                        <a:t>اشتغال ذهنی درباره ظاهر خود علت دیگری ندارد.</a:t>
                      </a:r>
                      <a:endParaRPr lang="en-US" sz="1600" dirty="0"/>
                    </a:p>
                  </a:txBody>
                  <a:tcPr/>
                </a:tc>
              </a:tr>
              <a:tr h="370840">
                <a:tc>
                  <a:txBody>
                    <a:bodyPr/>
                    <a:lstStyle/>
                    <a:p>
                      <a:pPr algn="r"/>
                      <a:r>
                        <a:rPr lang="fa-IR" sz="1600" dirty="0" smtClean="0">
                          <a:solidFill>
                            <a:srgbClr val="C00000"/>
                          </a:solidFill>
                        </a:rPr>
                        <a:t>به همراه دیسمورفی ماهیچه ای :</a:t>
                      </a:r>
                      <a:r>
                        <a:rPr lang="fa-IR" sz="1600" dirty="0" smtClean="0"/>
                        <a:t> فرد به طور دایم فکر میکند جثه بیش از حد کوچک و بدون ماهیجه ای دارد.</a:t>
                      </a:r>
                      <a:endParaRPr lang="en-US" sz="1600" dirty="0"/>
                    </a:p>
                  </a:txBody>
                  <a:tcPr/>
                </a:tc>
              </a:tr>
              <a:tr h="370840">
                <a:tc>
                  <a:txBody>
                    <a:bodyPr/>
                    <a:lstStyle/>
                    <a:p>
                      <a:pPr algn="r"/>
                      <a:r>
                        <a:rPr lang="fa-IR" sz="1600" dirty="0" smtClean="0">
                          <a:solidFill>
                            <a:srgbClr val="C00000"/>
                          </a:solidFill>
                        </a:rPr>
                        <a:t>به همراه</a:t>
                      </a:r>
                      <a:r>
                        <a:rPr lang="fa-IR" sz="1600" baseline="0" dirty="0" smtClean="0">
                          <a:solidFill>
                            <a:srgbClr val="C00000"/>
                          </a:solidFill>
                        </a:rPr>
                        <a:t> بینش خوب یا متوسط:</a:t>
                      </a:r>
                      <a:r>
                        <a:rPr lang="fa-IR" sz="1600" baseline="0" dirty="0" smtClean="0"/>
                        <a:t>فرد میداند و قبول دارد که بائرهایش درباره نقص های بدنی احتمالا واقعی هستند.</a:t>
                      </a:r>
                      <a:endParaRPr lang="en-US" sz="1600" dirty="0"/>
                    </a:p>
                  </a:txBody>
                  <a:tcPr/>
                </a:tc>
              </a:tr>
              <a:tr h="370840">
                <a:tc>
                  <a:txBody>
                    <a:bodyPr/>
                    <a:lstStyle/>
                    <a:p>
                      <a:pPr algn="r"/>
                      <a:r>
                        <a:rPr lang="fa-IR" sz="1600" dirty="0" smtClean="0">
                          <a:solidFill>
                            <a:srgbClr val="C00000"/>
                          </a:solidFill>
                        </a:rPr>
                        <a:t>به همراه بینش ضعیف : </a:t>
                      </a:r>
                      <a:r>
                        <a:rPr lang="fa-IR" sz="1600" dirty="0" smtClean="0"/>
                        <a:t>فرد فکر میکند که باورهایش درباره نقص های بدنی احتمالا واقعی هستند.</a:t>
                      </a:r>
                      <a:endParaRPr lang="en-US" sz="1600" dirty="0"/>
                    </a:p>
                  </a:txBody>
                  <a:tcPr/>
                </a:tc>
              </a:tr>
              <a:tr h="370840">
                <a:tc>
                  <a:txBody>
                    <a:bodyPr/>
                    <a:lstStyle/>
                    <a:p>
                      <a:pPr algn="r"/>
                      <a:r>
                        <a:rPr lang="fa-IR" sz="1600" dirty="0" smtClean="0">
                          <a:solidFill>
                            <a:srgbClr val="C00000"/>
                          </a:solidFill>
                        </a:rPr>
                        <a:t>بدون بینش به همراه باورهای توهمی : </a:t>
                      </a:r>
                      <a:r>
                        <a:rPr lang="fa-IR" sz="1600" dirty="0" smtClean="0"/>
                        <a:t>فرد کاملا متقاعد شده است که باورهای او واقعیت دارند.</a:t>
                      </a:r>
                      <a:endParaRPr lang="en-US" sz="1600" dirty="0"/>
                    </a:p>
                  </a:txBody>
                  <a:tcPr/>
                </a:tc>
              </a:tr>
            </a:tbl>
          </a:graphicData>
        </a:graphic>
      </p:graphicFrame>
    </p:spTree>
    <p:extLst>
      <p:ext uri="{BB962C8B-B14F-4D97-AF65-F5344CB8AC3E}">
        <p14:creationId xmlns:p14="http://schemas.microsoft.com/office/powerpoint/2010/main" val="2730708512"/>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92820780"/>
              </p:ext>
            </p:extLst>
          </p:nvPr>
        </p:nvGraphicFramePr>
        <p:xfrm>
          <a:off x="4600832" y="1819534"/>
          <a:ext cx="4528979" cy="17968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35459" y="1029730"/>
            <a:ext cx="8130746" cy="307777"/>
          </a:xfrm>
          <a:prstGeom prst="rect">
            <a:avLst/>
          </a:prstGeom>
          <a:noFill/>
        </p:spPr>
        <p:txBody>
          <a:bodyPr wrap="square" rtlCol="0">
            <a:spAutoFit/>
          </a:bodyPr>
          <a:lstStyle/>
          <a:p>
            <a:pPr lvl="0" algn="r"/>
            <a:r>
              <a:rPr lang="fa-IR" sz="1400" dirty="0">
                <a:solidFill>
                  <a:schemeClr val="accent1">
                    <a:lumMod val="50000"/>
                  </a:schemeClr>
                </a:solidFill>
              </a:rPr>
              <a:t>برای پیشگیری و از بین بردن رفتارهای نامطلوب افراد مبتلا از روش های زیر استفاده میکنیم:</a:t>
            </a:r>
            <a:endParaRPr lang="en-US" sz="1400" dirty="0">
              <a:solidFill>
                <a:schemeClr val="accent1">
                  <a:lumMod val="50000"/>
                </a:schemeClr>
              </a:solidFill>
            </a:endParaRPr>
          </a:p>
        </p:txBody>
      </p:sp>
      <p:pic>
        <p:nvPicPr>
          <p:cNvPr id="2" name="Pictur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96196" y="3429000"/>
            <a:ext cx="3298225" cy="2180968"/>
          </a:xfrm>
          <a:prstGeom prst="rect">
            <a:avLst/>
          </a:prstGeom>
        </p:spPr>
      </p:pic>
    </p:spTree>
    <p:extLst>
      <p:ext uri="{BB962C8B-B14F-4D97-AF65-F5344CB8AC3E}">
        <p14:creationId xmlns:p14="http://schemas.microsoft.com/office/powerpoint/2010/main" val="1423350446"/>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227438"/>
          </a:xfrm>
        </p:spPr>
        <p:txBody>
          <a:bodyPr>
            <a:normAutofit/>
          </a:bodyPr>
          <a:lstStyle/>
          <a:p>
            <a:pPr algn="ctr"/>
            <a:r>
              <a:rPr lang="fa-IR" sz="1600" b="1" dirty="0" smtClean="0">
                <a:solidFill>
                  <a:srgbClr val="00B050"/>
                </a:solidFill>
              </a:rPr>
              <a:t>اختلال احتکار</a:t>
            </a:r>
            <a:br>
              <a:rPr lang="fa-IR" sz="1600" b="1" dirty="0" smtClean="0">
                <a:solidFill>
                  <a:srgbClr val="00B050"/>
                </a:solidFill>
              </a:rPr>
            </a:br>
            <a:r>
              <a:rPr lang="en-US" sz="1600" b="1" dirty="0" smtClean="0">
                <a:solidFill>
                  <a:srgbClr val="00B050"/>
                </a:solidFill>
              </a:rPr>
              <a:t>hoarding disorder</a:t>
            </a:r>
            <a:endParaRPr lang="en-US" sz="1600" b="1" dirty="0">
              <a:solidFill>
                <a:srgbClr val="00B050"/>
              </a:solidFill>
            </a:endParaRPr>
          </a:p>
        </p:txBody>
      </p:sp>
      <p:sp>
        <p:nvSpPr>
          <p:cNvPr id="3" name="Content Placeholder 2"/>
          <p:cNvSpPr>
            <a:spLocks noGrp="1"/>
          </p:cNvSpPr>
          <p:nvPr>
            <p:ph idx="1"/>
          </p:nvPr>
        </p:nvSpPr>
        <p:spPr>
          <a:xfrm>
            <a:off x="677334" y="1598141"/>
            <a:ext cx="8596668" cy="4443221"/>
          </a:xfrm>
        </p:spPr>
        <p:txBody>
          <a:bodyPr>
            <a:normAutofit/>
          </a:bodyPr>
          <a:lstStyle/>
          <a:p>
            <a:pPr marL="0" indent="0" algn="r">
              <a:buNone/>
            </a:pPr>
            <a:r>
              <a:rPr lang="fa-IR" dirty="0"/>
              <a:t>-</a:t>
            </a:r>
            <a:r>
              <a:rPr lang="fa-IR" sz="1600" dirty="0" smtClean="0">
                <a:solidFill>
                  <a:schemeClr val="accent1">
                    <a:lumMod val="50000"/>
                  </a:schemeClr>
                </a:solidFill>
              </a:rPr>
              <a:t>افراد مبتلا به اختلال احتکار به طور افراطی اشیا و اموال را جمع آوری میکنند و نمیتوانند یا نمیخواهند انبوهی از اشیا را که ظاهرا بی فایده اند دور بریزند.</a:t>
            </a:r>
          </a:p>
          <a:p>
            <a:pPr marL="0" indent="0" algn="r">
              <a:buNone/>
            </a:pPr>
            <a:r>
              <a:rPr lang="fa-IR" sz="1600" dirty="0" smtClean="0">
                <a:solidFill>
                  <a:schemeClr val="accent1">
                    <a:lumMod val="50000"/>
                  </a:schemeClr>
                </a:solidFill>
              </a:rPr>
              <a:t>-این اختلال باعث میشود فرد در معرض بیماری های جسمی-پایین آمدن عملکرد-فشار مالی و اقتصادی قرار گیرد و همچنین در روابط میان فردی هم اثر منفی میگذارد.</a:t>
            </a:r>
          </a:p>
          <a:p>
            <a:pPr marL="0" indent="0" algn="r">
              <a:buNone/>
            </a:pPr>
            <a:r>
              <a:rPr lang="fa-IR" sz="1600" dirty="0" smtClean="0">
                <a:solidFill>
                  <a:schemeClr val="accent1">
                    <a:lumMod val="50000"/>
                  </a:schemeClr>
                </a:solidFill>
              </a:rPr>
              <a:t>-شیوع این اختلال در آمریکا و اروپا حدود 2 درصد گزارش شده است.همچنین این اختلال در مردان بیشتر بوده و  و بزرگسالان مسن 3برابر بزرگسالان جوان است.</a:t>
            </a:r>
          </a:p>
          <a:p>
            <a:pPr marL="0" indent="0" algn="r">
              <a:buNone/>
            </a:pPr>
            <a:endParaRPr lang="fa-IR" dirty="0"/>
          </a:p>
          <a:p>
            <a:pPr marL="0" indent="0" algn="r">
              <a:buNone/>
            </a:pPr>
            <a:endParaRPr lang="fa-IR" dirty="0" smtClean="0"/>
          </a:p>
          <a:p>
            <a:pPr marL="0" indent="0" algn="r">
              <a:buNone/>
            </a:pPr>
            <a:r>
              <a:rPr lang="fa-IR" dirty="0" smtClean="0">
                <a:solidFill>
                  <a:srgbClr val="00B050"/>
                </a:solidFill>
              </a:rPr>
              <a:t>انواع فرعی اختلال احتکار:</a:t>
            </a:r>
          </a:p>
          <a:p>
            <a:pPr marL="0" indent="0" algn="r">
              <a:buNone/>
            </a:pPr>
            <a:r>
              <a:rPr lang="fa-IR" sz="1600" dirty="0" smtClean="0">
                <a:solidFill>
                  <a:schemeClr val="accent1">
                    <a:lumMod val="50000"/>
                  </a:schemeClr>
                </a:solidFill>
              </a:rPr>
              <a:t>1-احتکار کتاب </a:t>
            </a:r>
          </a:p>
          <a:p>
            <a:pPr marL="0" indent="0" algn="r">
              <a:buNone/>
            </a:pPr>
            <a:r>
              <a:rPr lang="fa-IR" sz="1600" dirty="0" smtClean="0">
                <a:solidFill>
                  <a:schemeClr val="accent1">
                    <a:lumMod val="50000"/>
                  </a:schemeClr>
                </a:solidFill>
              </a:rPr>
              <a:t>2-احتکار حیوانات </a:t>
            </a:r>
          </a:p>
          <a:p>
            <a:pPr marL="0" indent="0" algn="r">
              <a:buNone/>
            </a:pPr>
            <a:r>
              <a:rPr lang="fa-IR" sz="1600" dirty="0" smtClean="0">
                <a:solidFill>
                  <a:schemeClr val="accent1">
                    <a:lumMod val="50000"/>
                  </a:schemeClr>
                </a:solidFill>
              </a:rPr>
              <a:t>3-احتکار اطلاعات </a:t>
            </a:r>
          </a:p>
          <a:p>
            <a:pPr marL="0" indent="0" algn="r">
              <a:buNone/>
            </a:pPr>
            <a:endParaRPr lang="fa-IR" sz="2000" dirty="0"/>
          </a:p>
          <a:p>
            <a:pPr marL="0" indent="0" algn="r">
              <a:buNone/>
            </a:pPr>
            <a:endParaRPr lang="en-US"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9693" y="3429000"/>
            <a:ext cx="2943683" cy="2612362"/>
          </a:xfrm>
          <a:prstGeom prst="rect">
            <a:avLst/>
          </a:prstGeom>
        </p:spPr>
      </p:pic>
    </p:spTree>
    <p:extLst>
      <p:ext uri="{BB962C8B-B14F-4D97-AF65-F5344CB8AC3E}">
        <p14:creationId xmlns:p14="http://schemas.microsoft.com/office/powerpoint/2010/main" val="558234123"/>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44667337"/>
              </p:ext>
            </p:extLst>
          </p:nvPr>
        </p:nvGraphicFramePr>
        <p:xfrm>
          <a:off x="760242" y="403760"/>
          <a:ext cx="8596312" cy="5881350"/>
        </p:xfrm>
        <a:graphic>
          <a:graphicData uri="http://schemas.openxmlformats.org/drawingml/2006/table">
            <a:tbl>
              <a:tblPr firstRow="1" bandRow="1">
                <a:tableStyleId>{74C1A8A3-306A-4EB7-A6B1-4F7E0EB9C5D6}</a:tableStyleId>
              </a:tblPr>
              <a:tblGrid>
                <a:gridCol w="8596312"/>
              </a:tblGrid>
              <a:tr h="409284">
                <a:tc>
                  <a:txBody>
                    <a:bodyPr/>
                    <a:lstStyle/>
                    <a:p>
                      <a:pPr algn="ctr"/>
                      <a:r>
                        <a:rPr lang="fa-IR" sz="1800" dirty="0" smtClean="0"/>
                        <a:t> </a:t>
                      </a:r>
                      <a:r>
                        <a:rPr lang="en-US" sz="1800" dirty="0" smtClean="0"/>
                        <a:t>DSM-5 </a:t>
                      </a:r>
                      <a:r>
                        <a:rPr lang="fa-IR" sz="1800" dirty="0" smtClean="0"/>
                        <a:t>معیارهای </a:t>
                      </a:r>
                      <a:endParaRPr lang="en-US" sz="1800" dirty="0"/>
                    </a:p>
                  </a:txBody>
                  <a:tcPr/>
                </a:tc>
              </a:tr>
              <a:tr h="639155">
                <a:tc>
                  <a:txBody>
                    <a:bodyPr/>
                    <a:lstStyle/>
                    <a:p>
                      <a:pPr algn="r"/>
                      <a:r>
                        <a:rPr lang="fa-IR" sz="1600" dirty="0" smtClean="0"/>
                        <a:t>فرد همیشه و به طور دائم به</a:t>
                      </a:r>
                      <a:r>
                        <a:rPr lang="fa-IR" sz="1600" baseline="0" dirty="0" smtClean="0"/>
                        <a:t> دشواری میتواند اموال خود را دور بریزد و از آنها جدا شود و ارزش واقعی آنها برایش فرقی ندارد.</a:t>
                      </a:r>
                      <a:endParaRPr lang="en-US" sz="1600" dirty="0"/>
                    </a:p>
                  </a:txBody>
                  <a:tcPr/>
                </a:tc>
              </a:tr>
              <a:tr h="639155">
                <a:tc>
                  <a:txBody>
                    <a:bodyPr/>
                    <a:lstStyle/>
                    <a:p>
                      <a:pPr algn="r"/>
                      <a:r>
                        <a:rPr lang="fa-IR" sz="1600" dirty="0" smtClean="0"/>
                        <a:t>علت این مشکل این است که فرد احساس میکند این آیتم ها را باید برای روز مبادا نگه داشته و با دور نریختن آنها از استرس دور ریختن آنها اجتناب میکند.</a:t>
                      </a:r>
                      <a:endParaRPr lang="en-US" sz="1600" dirty="0"/>
                    </a:p>
                  </a:txBody>
                  <a:tcPr/>
                </a:tc>
              </a:tr>
              <a:tr h="409284">
                <a:tc>
                  <a:txBody>
                    <a:bodyPr/>
                    <a:lstStyle/>
                    <a:p>
                      <a:pPr algn="r"/>
                      <a:r>
                        <a:rPr lang="fa-IR" sz="1600" dirty="0" smtClean="0"/>
                        <a:t>ناتوان</a:t>
                      </a:r>
                      <a:r>
                        <a:rPr lang="fa-IR" sz="1600" baseline="0" dirty="0" smtClean="0"/>
                        <a:t>ی در دور ریختن اشیا باعث شلوغ شدن خانه و انباشته شدن در اتاق ها میشود </a:t>
                      </a:r>
                      <a:endParaRPr lang="en-US" sz="1600" dirty="0"/>
                    </a:p>
                  </a:txBody>
                  <a:tcPr/>
                </a:tc>
              </a:tr>
              <a:tr h="639155">
                <a:tc>
                  <a:txBody>
                    <a:bodyPr/>
                    <a:lstStyle/>
                    <a:p>
                      <a:pPr algn="r"/>
                      <a:r>
                        <a:rPr lang="fa-IR" sz="1600" dirty="0" smtClean="0"/>
                        <a:t>احتکار باعث میشود در عملکرد اجتماعی شغلی یا سایر</a:t>
                      </a:r>
                      <a:r>
                        <a:rPr lang="fa-IR" sz="1600" baseline="0" dirty="0" smtClean="0"/>
                        <a:t> جنبه های مهم زندگی فرد نابسامانی بوجود آید.</a:t>
                      </a:r>
                      <a:endParaRPr lang="en-US" sz="1600" dirty="0"/>
                    </a:p>
                  </a:txBody>
                  <a:tcPr/>
                </a:tc>
              </a:tr>
              <a:tr h="409284">
                <a:tc>
                  <a:txBody>
                    <a:bodyPr/>
                    <a:lstStyle/>
                    <a:p>
                      <a:pPr algn="r"/>
                      <a:r>
                        <a:rPr lang="fa-IR" sz="1600" dirty="0" smtClean="0"/>
                        <a:t>نمیتوان احتکار را به</a:t>
                      </a:r>
                      <a:r>
                        <a:rPr lang="fa-IR" sz="1600" baseline="0" dirty="0" smtClean="0"/>
                        <a:t> یک عارضه پزشکی دیگر نسبت داد.</a:t>
                      </a:r>
                      <a:endParaRPr lang="en-US" sz="1600" dirty="0"/>
                    </a:p>
                  </a:txBody>
                  <a:tcPr/>
                </a:tc>
              </a:tr>
              <a:tr h="409284">
                <a:tc>
                  <a:txBody>
                    <a:bodyPr/>
                    <a:lstStyle/>
                    <a:p>
                      <a:pPr algn="r"/>
                      <a:r>
                        <a:rPr lang="fa-IR" sz="1600" dirty="0" smtClean="0"/>
                        <a:t>سایر اختلالات نمیتوانند دلیل بهتری</a:t>
                      </a:r>
                      <a:r>
                        <a:rPr lang="fa-IR" sz="1600" baseline="0" dirty="0" smtClean="0"/>
                        <a:t> برای اختلال احتکار باشند.</a:t>
                      </a:r>
                      <a:endParaRPr lang="en-US" sz="1600" dirty="0"/>
                    </a:p>
                  </a:txBody>
                  <a:tcPr/>
                </a:tc>
              </a:tr>
              <a:tr h="639155">
                <a:tc>
                  <a:txBody>
                    <a:bodyPr/>
                    <a:lstStyle/>
                    <a:p>
                      <a:pPr algn="r"/>
                      <a:r>
                        <a:rPr lang="fa-IR" sz="1600" dirty="0" smtClean="0">
                          <a:solidFill>
                            <a:srgbClr val="C00000"/>
                          </a:solidFill>
                        </a:rPr>
                        <a:t>همراه با مال اندوزی افراطی:</a:t>
                      </a:r>
                      <a:r>
                        <a:rPr lang="fa-IR" sz="1600" dirty="0" smtClean="0"/>
                        <a:t>سمپتوم ها با جمع آوری فراوان و شدید اشیایی که مورد نیاز نیستند یا برای آنها جای کافی وجود ندارد همراه</a:t>
                      </a:r>
                      <a:r>
                        <a:rPr lang="fa-IR" sz="1600" baseline="0" dirty="0" smtClean="0"/>
                        <a:t> هستند.</a:t>
                      </a:r>
                      <a:endParaRPr lang="en-US" sz="1600" dirty="0"/>
                    </a:p>
                  </a:txBody>
                  <a:tcPr/>
                </a:tc>
              </a:tr>
              <a:tr h="409284">
                <a:tc>
                  <a:txBody>
                    <a:bodyPr/>
                    <a:lstStyle/>
                    <a:p>
                      <a:pPr algn="r"/>
                      <a:r>
                        <a:rPr lang="fa-IR" sz="1600" dirty="0" smtClean="0">
                          <a:solidFill>
                            <a:srgbClr val="C00000"/>
                          </a:solidFill>
                        </a:rPr>
                        <a:t>همراه با بینش خوب:</a:t>
                      </a:r>
                      <a:r>
                        <a:rPr lang="fa-IR" sz="1600" dirty="0" smtClean="0"/>
                        <a:t>فرد میداند باورها</a:t>
                      </a:r>
                      <a:r>
                        <a:rPr lang="fa-IR" sz="1600" baseline="0" dirty="0" smtClean="0"/>
                        <a:t> و رفتار های مرتبط با احتکار مشکل زا هستند.</a:t>
                      </a:r>
                      <a:endParaRPr lang="en-US" sz="1600" dirty="0"/>
                    </a:p>
                  </a:txBody>
                  <a:tcPr/>
                </a:tc>
              </a:tr>
              <a:tr h="639155">
                <a:tc>
                  <a:txBody>
                    <a:bodyPr/>
                    <a:lstStyle/>
                    <a:p>
                      <a:pPr algn="r"/>
                      <a:r>
                        <a:rPr lang="fa-IR" sz="1600" dirty="0" smtClean="0">
                          <a:solidFill>
                            <a:srgbClr val="C00000"/>
                          </a:solidFill>
                        </a:rPr>
                        <a:t>به همراه بینش ضعیف: </a:t>
                      </a:r>
                      <a:r>
                        <a:rPr lang="fa-IR" sz="1600" dirty="0" smtClean="0"/>
                        <a:t>فرد تا اندازه زیادی مطمین است که باورها و رفتار های مرتبط با احتکار وی مشکل زا نیستند هرچند شواهد عکس</a:t>
                      </a:r>
                      <a:r>
                        <a:rPr lang="fa-IR" sz="1600" baseline="0" dirty="0" smtClean="0"/>
                        <a:t> این موضوع را نشان میدهد.</a:t>
                      </a:r>
                      <a:endParaRPr lang="en-US" sz="1600" dirty="0"/>
                    </a:p>
                  </a:txBody>
                  <a:tcPr/>
                </a:tc>
              </a:tr>
              <a:tr h="639155">
                <a:tc>
                  <a:txBody>
                    <a:bodyPr/>
                    <a:lstStyle/>
                    <a:p>
                      <a:pPr algn="r"/>
                      <a:r>
                        <a:rPr lang="fa-IR" sz="1600" dirty="0" smtClean="0">
                          <a:solidFill>
                            <a:srgbClr val="C00000"/>
                          </a:solidFill>
                        </a:rPr>
                        <a:t>بدون بینش:  </a:t>
                      </a:r>
                      <a:r>
                        <a:rPr lang="fa-IR" sz="1600" dirty="0" smtClean="0"/>
                        <a:t>فرد کاملا مطمئن است که باورها و رفتارهای مرتبط با احتکار وی مشکل زا نیستند هر چند شواهد عکس</a:t>
                      </a:r>
                      <a:r>
                        <a:rPr lang="fa-IR" sz="1600" baseline="0" dirty="0" smtClean="0"/>
                        <a:t> این موضوع را نشان میدهد.</a:t>
                      </a:r>
                      <a:endParaRPr lang="en-US" sz="1600" dirty="0"/>
                    </a:p>
                  </a:txBody>
                  <a:tcPr/>
                </a:tc>
              </a:tr>
            </a:tbl>
          </a:graphicData>
        </a:graphic>
      </p:graphicFrame>
    </p:spTree>
    <p:extLst>
      <p:ext uri="{BB962C8B-B14F-4D97-AF65-F5344CB8AC3E}">
        <p14:creationId xmlns:p14="http://schemas.microsoft.com/office/powerpoint/2010/main" val="1921278868"/>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57881"/>
            <a:ext cx="8596668" cy="5283481"/>
          </a:xfrm>
        </p:spPr>
        <p:txBody>
          <a:bodyPr>
            <a:normAutofit/>
          </a:bodyPr>
          <a:lstStyle/>
          <a:p>
            <a:pPr marL="0" indent="0" algn="r">
              <a:buNone/>
            </a:pPr>
            <a:r>
              <a:rPr lang="fa-IR" sz="2000" dirty="0" smtClean="0">
                <a:solidFill>
                  <a:srgbClr val="00B050"/>
                </a:solidFill>
              </a:rPr>
              <a:t>احتکار کتاب </a:t>
            </a:r>
            <a:r>
              <a:rPr lang="fa-IR" sz="2400" dirty="0" smtClean="0">
                <a:solidFill>
                  <a:srgbClr val="00B050"/>
                </a:solidFill>
              </a:rPr>
              <a:t>: </a:t>
            </a:r>
            <a:r>
              <a:rPr lang="fa-IR" dirty="0" smtClean="0">
                <a:solidFill>
                  <a:schemeClr val="accent1">
                    <a:lumMod val="50000"/>
                  </a:schemeClr>
                </a:solidFill>
              </a:rPr>
              <a:t>عبارت است از جمع آوری یا احتکار کتاب تا حدی که روابط اجتماعی یا سلامت فرد به خطر افتد</a:t>
            </a:r>
          </a:p>
          <a:p>
            <a:pPr marL="0" indent="0" algn="r">
              <a:buNone/>
            </a:pPr>
            <a:r>
              <a:rPr lang="fa-IR" dirty="0" smtClean="0">
                <a:solidFill>
                  <a:schemeClr val="accent1">
                    <a:lumMod val="50000"/>
                  </a:schemeClr>
                </a:solidFill>
              </a:rPr>
              <a:t>فرد کتاب هایی را نگه میدارد که اصلا به دردش نمیخورد یا از یک کتاب چندین نسخه میخرد.</a:t>
            </a:r>
          </a:p>
          <a:p>
            <a:pPr marL="0" indent="0" algn="r">
              <a:buNone/>
            </a:pPr>
            <a:endParaRPr lang="fa-IR" sz="2000" dirty="0"/>
          </a:p>
          <a:p>
            <a:pPr marL="0" indent="0" algn="r">
              <a:buNone/>
            </a:pPr>
            <a:r>
              <a:rPr lang="fa-IR" sz="2000" dirty="0" smtClean="0">
                <a:solidFill>
                  <a:srgbClr val="00B050"/>
                </a:solidFill>
              </a:rPr>
              <a:t>احتکار حیوانات:  </a:t>
            </a:r>
            <a:r>
              <a:rPr lang="fa-IR" dirty="0" smtClean="0">
                <a:solidFill>
                  <a:schemeClr val="accent1">
                    <a:lumMod val="50000"/>
                  </a:schemeClr>
                </a:solidFill>
              </a:rPr>
              <a:t>فرد مبتلا تعداد زیادی حیوان در خانه خود نگه میدارد بدون آنکه بتواند خانه خود را تمیز کند یا به حیوانات خوب رسیدگی کند.</a:t>
            </a:r>
          </a:p>
          <a:p>
            <a:pPr marL="0" indent="0" algn="r">
              <a:buNone/>
            </a:pPr>
            <a:r>
              <a:rPr lang="fa-IR" dirty="0" smtClean="0">
                <a:solidFill>
                  <a:schemeClr val="accent1">
                    <a:lumMod val="50000"/>
                  </a:schemeClr>
                </a:solidFill>
              </a:rPr>
              <a:t>این افراد به شدت به حیوانات علاقه دارند و نمیتوانند آنها را رها کنند.</a:t>
            </a:r>
          </a:p>
          <a:p>
            <a:pPr marL="0" indent="0" algn="r">
              <a:buNone/>
            </a:pPr>
            <a:endParaRPr lang="fa-IR" sz="2000" dirty="0"/>
          </a:p>
          <a:p>
            <a:pPr marL="0" indent="0" algn="r">
              <a:buNone/>
            </a:pPr>
            <a:r>
              <a:rPr lang="fa-IR" sz="2000" dirty="0" smtClean="0">
                <a:solidFill>
                  <a:srgbClr val="00B050"/>
                </a:solidFill>
              </a:rPr>
              <a:t>احتکار اطلاعات : </a:t>
            </a:r>
            <a:r>
              <a:rPr lang="fa-IR" dirty="0" smtClean="0">
                <a:solidFill>
                  <a:schemeClr val="accent1">
                    <a:lumMod val="50000"/>
                  </a:schemeClr>
                </a:solidFill>
              </a:rPr>
              <a:t>فرد مبتلا مقادیر زیادی اطلاعات از اینترنت دانلود و سیو میکند .این افراد هر چه به دستشان میرسد را میخواهند نگه دارند.</a:t>
            </a:r>
          </a:p>
          <a:p>
            <a:pPr marL="0" indent="0" algn="r">
              <a:buNone/>
            </a:pPr>
            <a:r>
              <a:rPr lang="fa-IR" dirty="0" smtClean="0">
                <a:solidFill>
                  <a:schemeClr val="accent1">
                    <a:lumMod val="50000"/>
                  </a:schemeClr>
                </a:solidFill>
              </a:rPr>
              <a:t>اطلاعاتی را نگه میدارند که شاید هرگز به آن رجوع نکنند</a:t>
            </a:r>
          </a:p>
          <a:p>
            <a:pPr marL="0" indent="0" algn="r">
              <a:buNone/>
            </a:pPr>
            <a:r>
              <a:rPr lang="fa-IR" dirty="0" smtClean="0">
                <a:solidFill>
                  <a:schemeClr val="accent1">
                    <a:lumMod val="50000"/>
                  </a:schemeClr>
                </a:solidFill>
              </a:rPr>
              <a:t>این اختلال باعث اختلاف در روابط میان فردی میشود و در عملکرد اجتماعی-تحصیلی یا شغلی آنها اختلال ایجاد میکند. </a:t>
            </a:r>
            <a:endParaRPr lang="en-US" dirty="0">
              <a:solidFill>
                <a:schemeClr val="accent1">
                  <a:lumMod val="50000"/>
                </a:schemeClr>
              </a:solidFill>
            </a:endParaRPr>
          </a:p>
        </p:txBody>
      </p:sp>
    </p:spTree>
    <p:extLst>
      <p:ext uri="{BB962C8B-B14F-4D97-AF65-F5344CB8AC3E}">
        <p14:creationId xmlns:p14="http://schemas.microsoft.com/office/powerpoint/2010/main" val="3207034666"/>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669" y="1837038"/>
            <a:ext cx="8596668" cy="2174789"/>
          </a:xfrm>
        </p:spPr>
        <p:txBody>
          <a:bodyPr/>
          <a:lstStyle/>
          <a:p>
            <a:pPr marL="0" indent="0" algn="r">
              <a:buNone/>
            </a:pPr>
            <a:r>
              <a:rPr lang="en-US" dirty="0">
                <a:solidFill>
                  <a:schemeClr val="accent1">
                    <a:lumMod val="50000"/>
                  </a:schemeClr>
                </a:solidFill>
              </a:rPr>
              <a:t>CBT</a:t>
            </a:r>
            <a:r>
              <a:rPr lang="en-US" dirty="0"/>
              <a:t> </a:t>
            </a:r>
            <a:r>
              <a:rPr lang="fa-IR" sz="1400" dirty="0">
                <a:solidFill>
                  <a:schemeClr val="accent1">
                    <a:lumMod val="50000"/>
                  </a:schemeClr>
                </a:solidFill>
              </a:rPr>
              <a:t>درمان شناختی رفتاری </a:t>
            </a:r>
            <a:endParaRPr lang="en-US" sz="1400" dirty="0">
              <a:solidFill>
                <a:schemeClr val="accent1">
                  <a:lumMod val="50000"/>
                </a:schemeClr>
              </a:solidFill>
            </a:endParaRPr>
          </a:p>
          <a:p>
            <a:pPr marL="0" indent="0" algn="r">
              <a:buNone/>
            </a:pPr>
            <a:r>
              <a:rPr lang="fa-IR" sz="1400" dirty="0" smtClean="0">
                <a:solidFill>
                  <a:schemeClr val="accent1">
                    <a:lumMod val="50000"/>
                  </a:schemeClr>
                </a:solidFill>
              </a:rPr>
              <a:t> مصاحبه انگیزشی</a:t>
            </a:r>
          </a:p>
          <a:p>
            <a:pPr marL="0" indent="0" algn="r">
              <a:buNone/>
            </a:pPr>
            <a:r>
              <a:rPr lang="fa-IR" sz="1400" dirty="0" smtClean="0">
                <a:solidFill>
                  <a:schemeClr val="accent1">
                    <a:lumMod val="50000"/>
                  </a:schemeClr>
                </a:solidFill>
              </a:rPr>
              <a:t>کاهش آسیب به جای کاهش سمپتوم</a:t>
            </a:r>
          </a:p>
          <a:p>
            <a:pPr marL="0" indent="0" algn="r">
              <a:buNone/>
            </a:pPr>
            <a:r>
              <a:rPr lang="fa-IR" sz="1400" dirty="0" smtClean="0">
                <a:solidFill>
                  <a:schemeClr val="accent1">
                    <a:lumMod val="50000"/>
                  </a:schemeClr>
                </a:solidFill>
              </a:rPr>
              <a:t>گروه درمانی </a:t>
            </a:r>
            <a:endParaRPr lang="en-US" sz="1400" dirty="0">
              <a:solidFill>
                <a:schemeClr val="accent1">
                  <a:lumMod val="50000"/>
                </a:schemeClr>
              </a:solidFill>
            </a:endParaRPr>
          </a:p>
        </p:txBody>
      </p:sp>
      <p:sp>
        <p:nvSpPr>
          <p:cNvPr id="4" name="Title 1"/>
          <p:cNvSpPr>
            <a:spLocks noGrp="1"/>
          </p:cNvSpPr>
          <p:nvPr>
            <p:ph type="title"/>
          </p:nvPr>
        </p:nvSpPr>
        <p:spPr>
          <a:xfrm>
            <a:off x="677334" y="609600"/>
            <a:ext cx="8596668" cy="659027"/>
          </a:xfrm>
        </p:spPr>
        <p:txBody>
          <a:bodyPr>
            <a:normAutofit/>
          </a:bodyPr>
          <a:lstStyle/>
          <a:p>
            <a:pPr algn="ctr"/>
            <a:r>
              <a:rPr lang="fa-IR" sz="1600" dirty="0" smtClean="0">
                <a:solidFill>
                  <a:srgbClr val="00B050"/>
                </a:solidFill>
              </a:rPr>
              <a:t>درمان اختلال احتکار :</a:t>
            </a:r>
            <a:endParaRPr lang="en-US" sz="1600" dirty="0">
              <a:solidFill>
                <a:srgbClr val="00B050"/>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610" y="1837038"/>
            <a:ext cx="4193059" cy="4193059"/>
          </a:xfrm>
          <a:prstGeom prst="rect">
            <a:avLst/>
          </a:prstGeom>
        </p:spPr>
      </p:pic>
    </p:spTree>
    <p:extLst>
      <p:ext uri="{BB962C8B-B14F-4D97-AF65-F5344CB8AC3E}">
        <p14:creationId xmlns:p14="http://schemas.microsoft.com/office/powerpoint/2010/main" val="901833963"/>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431" y="617518"/>
            <a:ext cx="8596668" cy="4641250"/>
          </a:xfrm>
        </p:spPr>
        <p:txBody>
          <a:bodyPr>
            <a:noAutofit/>
          </a:bodyPr>
          <a:lstStyle/>
          <a:p>
            <a:pPr marL="0" indent="0" algn="r">
              <a:buNone/>
            </a:pPr>
            <a:r>
              <a:rPr lang="en-US" sz="2000" dirty="0">
                <a:solidFill>
                  <a:srgbClr val="00B050"/>
                </a:solidFill>
              </a:rPr>
              <a:t>CBT </a:t>
            </a:r>
            <a:r>
              <a:rPr lang="fa-IR" sz="2000" dirty="0">
                <a:solidFill>
                  <a:srgbClr val="00B050"/>
                </a:solidFill>
              </a:rPr>
              <a:t>درمان شناختی رفتاری </a:t>
            </a:r>
            <a:endParaRPr lang="en-US" sz="2000" dirty="0">
              <a:solidFill>
                <a:srgbClr val="00B050"/>
              </a:solidFill>
            </a:endParaRPr>
          </a:p>
          <a:p>
            <a:pPr marL="0" indent="0" algn="r">
              <a:buNone/>
            </a:pPr>
            <a:r>
              <a:rPr lang="fa-IR" dirty="0" smtClean="0">
                <a:solidFill>
                  <a:schemeClr val="accent1">
                    <a:lumMod val="50000"/>
                  </a:schemeClr>
                </a:solidFill>
              </a:rPr>
              <a:t>       در این درمان روان درمان گران کارهای زیر را انجام میدهند :</a:t>
            </a:r>
          </a:p>
          <a:p>
            <a:pPr marL="0" indent="0" algn="r">
              <a:buNone/>
            </a:pPr>
            <a:r>
              <a:rPr lang="fa-IR" dirty="0">
                <a:solidFill>
                  <a:schemeClr val="accent1">
                    <a:lumMod val="50000"/>
                  </a:schemeClr>
                </a:solidFill>
              </a:rPr>
              <a:t> </a:t>
            </a:r>
            <a:r>
              <a:rPr lang="fa-IR" dirty="0" smtClean="0">
                <a:solidFill>
                  <a:schemeClr val="accent1">
                    <a:lumMod val="50000"/>
                  </a:schemeClr>
                </a:solidFill>
              </a:rPr>
              <a:t>      1-به کمک درمانجو علت نیز شدید به جمع آوری و احتکار اشیا را کشف میکند</a:t>
            </a:r>
          </a:p>
          <a:p>
            <a:pPr marL="0" indent="0" algn="r">
              <a:buNone/>
            </a:pPr>
            <a:r>
              <a:rPr lang="fa-IR" dirty="0">
                <a:solidFill>
                  <a:schemeClr val="accent1">
                    <a:lumMod val="50000"/>
                  </a:schemeClr>
                </a:solidFill>
              </a:rPr>
              <a:t> </a:t>
            </a:r>
            <a:r>
              <a:rPr lang="fa-IR" dirty="0" smtClean="0">
                <a:solidFill>
                  <a:schemeClr val="accent1">
                    <a:lumMod val="50000"/>
                  </a:schemeClr>
                </a:solidFill>
              </a:rPr>
              <a:t>      2-به او یاد میدهد چگونه اشیا را منظم و مرتب کند</a:t>
            </a:r>
          </a:p>
          <a:p>
            <a:pPr marL="0" indent="0" algn="r">
              <a:buNone/>
            </a:pPr>
            <a:r>
              <a:rPr lang="fa-IR" dirty="0">
                <a:solidFill>
                  <a:schemeClr val="accent1">
                    <a:lumMod val="50000"/>
                  </a:schemeClr>
                </a:solidFill>
              </a:rPr>
              <a:t> </a:t>
            </a:r>
            <a:r>
              <a:rPr lang="fa-IR" dirty="0" smtClean="0">
                <a:solidFill>
                  <a:schemeClr val="accent1">
                    <a:lumMod val="50000"/>
                  </a:schemeClr>
                </a:solidFill>
              </a:rPr>
              <a:t>      3-به او مهارت  های تصمیم گیری یاد میدهد</a:t>
            </a:r>
          </a:p>
          <a:p>
            <a:pPr marL="0" indent="0" algn="r">
              <a:buNone/>
            </a:pPr>
            <a:r>
              <a:rPr lang="fa-IR" dirty="0">
                <a:solidFill>
                  <a:schemeClr val="accent1">
                    <a:lumMod val="50000"/>
                  </a:schemeClr>
                </a:solidFill>
              </a:rPr>
              <a:t> </a:t>
            </a:r>
            <a:r>
              <a:rPr lang="fa-IR" dirty="0" smtClean="0">
                <a:solidFill>
                  <a:schemeClr val="accent1">
                    <a:lumMod val="50000"/>
                  </a:schemeClr>
                </a:solidFill>
              </a:rPr>
              <a:t>      4-به کمک یک فرد حرفه ای یا خود شخص وسایلی که مورد نیز نیستند را دور میریزد</a:t>
            </a:r>
          </a:p>
          <a:p>
            <a:pPr marL="0" indent="0" algn="r">
              <a:buNone/>
            </a:pPr>
            <a:r>
              <a:rPr lang="fa-IR" dirty="0" smtClean="0">
                <a:solidFill>
                  <a:schemeClr val="accent1">
                    <a:lumMod val="50000"/>
                  </a:schemeClr>
                </a:solidFill>
              </a:rPr>
              <a:t>       5-به او مهارت های ریلکسیشن را یاد میدهد   </a:t>
            </a:r>
          </a:p>
          <a:p>
            <a:pPr marL="0" indent="0" algn="r">
              <a:buNone/>
            </a:pPr>
            <a:r>
              <a:rPr lang="fa-IR" dirty="0" smtClean="0">
                <a:solidFill>
                  <a:schemeClr val="accent1">
                    <a:lumMod val="50000"/>
                  </a:schemeClr>
                </a:solidFill>
              </a:rPr>
              <a:t>       6-برگزاری جسلات گروه درمانی و خانواده درمانی </a:t>
            </a:r>
          </a:p>
          <a:p>
            <a:pPr marL="0" indent="0" algn="r">
              <a:buNone/>
            </a:pPr>
            <a:r>
              <a:rPr lang="fa-IR" dirty="0" smtClean="0">
                <a:solidFill>
                  <a:schemeClr val="accent1">
                    <a:lumMod val="50000"/>
                  </a:schemeClr>
                </a:solidFill>
              </a:rPr>
              <a:t>       7-در صورت لزوم ارجاع برای بستری شدن </a:t>
            </a:r>
          </a:p>
          <a:p>
            <a:pPr marL="0" indent="0" algn="r">
              <a:buNone/>
            </a:pPr>
            <a:r>
              <a:rPr lang="fa-IR" dirty="0" smtClean="0">
                <a:solidFill>
                  <a:schemeClr val="accent1">
                    <a:lumMod val="50000"/>
                  </a:schemeClr>
                </a:solidFill>
              </a:rPr>
              <a:t>      8-هر چند وقت یک بار درمانجو را ویزیت میکند</a:t>
            </a:r>
          </a:p>
          <a:p>
            <a:pPr marL="0" indent="0" algn="r">
              <a:buNone/>
            </a:pPr>
            <a:endParaRPr lang="fa-IR" sz="2400" dirty="0" smtClean="0"/>
          </a:p>
        </p:txBody>
      </p:sp>
    </p:spTree>
    <p:extLst>
      <p:ext uri="{BB962C8B-B14F-4D97-AF65-F5344CB8AC3E}">
        <p14:creationId xmlns:p14="http://schemas.microsoft.com/office/powerpoint/2010/main" val="1218715681"/>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7943" y="623640"/>
            <a:ext cx="8596668" cy="980302"/>
          </a:xfrm>
        </p:spPr>
        <p:txBody>
          <a:bodyPr>
            <a:normAutofit/>
          </a:bodyPr>
          <a:lstStyle/>
          <a:p>
            <a:pPr algn="ctr"/>
            <a:r>
              <a:rPr lang="fa-IR" sz="1800" dirty="0" smtClean="0">
                <a:solidFill>
                  <a:srgbClr val="92D050"/>
                </a:solidFill>
              </a:rPr>
              <a:t>اختلال مو – کندن</a:t>
            </a:r>
            <a:br>
              <a:rPr lang="fa-IR" sz="1800" dirty="0" smtClean="0">
                <a:solidFill>
                  <a:srgbClr val="92D050"/>
                </a:solidFill>
              </a:rPr>
            </a:br>
            <a:r>
              <a:rPr lang="en-US" sz="1800" dirty="0" smtClean="0">
                <a:solidFill>
                  <a:srgbClr val="92D050"/>
                </a:solidFill>
              </a:rPr>
              <a:t>Trichotillomania</a:t>
            </a:r>
            <a:r>
              <a:rPr lang="fa-IR" sz="1800" dirty="0" smtClean="0">
                <a:solidFill>
                  <a:srgbClr val="92D050"/>
                </a:solidFill>
              </a:rPr>
              <a:t> </a:t>
            </a:r>
            <a:endParaRPr lang="en-US" sz="1800" dirty="0">
              <a:solidFill>
                <a:srgbClr val="92D050"/>
              </a:solidFill>
            </a:endParaRPr>
          </a:p>
        </p:txBody>
      </p:sp>
      <p:sp>
        <p:nvSpPr>
          <p:cNvPr id="3" name="Content Placeholder 2"/>
          <p:cNvSpPr>
            <a:spLocks noGrp="1"/>
          </p:cNvSpPr>
          <p:nvPr>
            <p:ph idx="1"/>
          </p:nvPr>
        </p:nvSpPr>
        <p:spPr>
          <a:xfrm>
            <a:off x="677334" y="1377538"/>
            <a:ext cx="8596668" cy="4927435"/>
          </a:xfrm>
        </p:spPr>
        <p:txBody>
          <a:bodyPr/>
          <a:lstStyle/>
          <a:p>
            <a:pPr marL="0" indent="0" algn="r">
              <a:buNone/>
            </a:pPr>
            <a:r>
              <a:rPr lang="fa-IR" sz="1400" dirty="0" smtClean="0"/>
              <a:t>فرد مبتلا یک میل اجباری برای کندن موی خودش دارد طوری که این موضوع باع</a:t>
            </a:r>
            <a:r>
              <a:rPr lang="fa-IR" sz="1400" dirty="0"/>
              <a:t>ث</a:t>
            </a:r>
            <a:r>
              <a:rPr lang="fa-IR" sz="1400" dirty="0" smtClean="0"/>
              <a:t> میشود قسمتی از سرشان کم مو یا طاس شود.</a:t>
            </a:r>
          </a:p>
          <a:p>
            <a:pPr marL="0" indent="0" algn="r">
              <a:buNone/>
            </a:pPr>
            <a:r>
              <a:rPr lang="fa-IR" sz="1400" dirty="0" smtClean="0"/>
              <a:t>اختلال معمولا بین </a:t>
            </a:r>
            <a:r>
              <a:rPr lang="fa-IR" sz="1400" dirty="0" smtClean="0">
                <a:solidFill>
                  <a:srgbClr val="00B050"/>
                </a:solidFill>
              </a:rPr>
              <a:t>9 </a:t>
            </a:r>
            <a:r>
              <a:rPr lang="fa-IR" sz="1400" dirty="0" smtClean="0"/>
              <a:t>تا </a:t>
            </a:r>
            <a:r>
              <a:rPr lang="fa-IR" sz="1400" dirty="0" smtClean="0">
                <a:solidFill>
                  <a:srgbClr val="00B050"/>
                </a:solidFill>
              </a:rPr>
              <a:t>13</a:t>
            </a:r>
            <a:r>
              <a:rPr lang="fa-IR" sz="1400" dirty="0" smtClean="0"/>
              <a:t> سالگی شروع میشود.</a:t>
            </a:r>
          </a:p>
          <a:p>
            <a:pPr marL="0" indent="0" algn="r">
              <a:buNone/>
            </a:pPr>
            <a:r>
              <a:rPr lang="fa-IR" sz="1400" dirty="0" smtClean="0"/>
              <a:t>شوع اختلال در زنان بیشتر است.</a:t>
            </a:r>
          </a:p>
          <a:p>
            <a:pPr marL="0" indent="0" algn="r">
              <a:buNone/>
            </a:pPr>
            <a:r>
              <a:rPr lang="fa-IR" sz="1400" dirty="0" smtClean="0">
                <a:solidFill>
                  <a:srgbClr val="00B050"/>
                </a:solidFill>
              </a:rPr>
              <a:t>اختلالات کاموربید : </a:t>
            </a:r>
            <a:r>
              <a:rPr lang="fa-IR" sz="1400" dirty="0" smtClean="0"/>
              <a:t>اضطراب – افسردگی- وسواس اجباری </a:t>
            </a:r>
          </a:p>
          <a:p>
            <a:pPr marL="0" indent="0" algn="r">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22259028"/>
              </p:ext>
            </p:extLst>
          </p:nvPr>
        </p:nvGraphicFramePr>
        <p:xfrm>
          <a:off x="1146002" y="3051956"/>
          <a:ext cx="8128000" cy="2810364"/>
        </p:xfrm>
        <a:graphic>
          <a:graphicData uri="http://schemas.openxmlformats.org/drawingml/2006/table">
            <a:tbl>
              <a:tblPr firstRow="1" bandRow="1">
                <a:tableStyleId>{74C1A8A3-306A-4EB7-A6B1-4F7E0EB9C5D6}</a:tableStyleId>
              </a:tblPr>
              <a:tblGrid>
                <a:gridCol w="8128000"/>
              </a:tblGrid>
              <a:tr h="428302">
                <a:tc>
                  <a:txBody>
                    <a:bodyPr/>
                    <a:lstStyle/>
                    <a:p>
                      <a:pPr algn="ctr"/>
                      <a:r>
                        <a:rPr lang="en-US" sz="1800" dirty="0" smtClean="0"/>
                        <a:t>DSM-5 </a:t>
                      </a:r>
                      <a:r>
                        <a:rPr lang="fa-IR" sz="1800" dirty="0" smtClean="0"/>
                        <a:t> معیار های</a:t>
                      </a:r>
                      <a:r>
                        <a:rPr lang="fa-IR" sz="1800" baseline="0" dirty="0" smtClean="0"/>
                        <a:t> </a:t>
                      </a:r>
                      <a:endParaRPr lang="en-US" sz="1800" dirty="0"/>
                    </a:p>
                  </a:txBody>
                  <a:tcPr/>
                </a:tc>
              </a:tr>
              <a:tr h="668854">
                <a:tc>
                  <a:txBody>
                    <a:bodyPr/>
                    <a:lstStyle/>
                    <a:p>
                      <a:pPr algn="r"/>
                      <a:r>
                        <a:rPr lang="fa-IR" sz="1600" dirty="0" smtClean="0"/>
                        <a:t>فرد به طور مداوم موهای خود را میکند و در نتیجه برخی قسمت های سر و بدن وی بدون مو میشوند.</a:t>
                      </a:r>
                      <a:endParaRPr lang="en-US" sz="1600" dirty="0"/>
                    </a:p>
                  </a:txBody>
                  <a:tcPr/>
                </a:tc>
              </a:tr>
              <a:tr h="428302">
                <a:tc>
                  <a:txBody>
                    <a:bodyPr/>
                    <a:lstStyle/>
                    <a:p>
                      <a:pPr algn="r"/>
                      <a:r>
                        <a:rPr lang="fa-IR" sz="1600" dirty="0" smtClean="0"/>
                        <a:t>فرد به طور مکرر برای کاهش یا متوقف کردن مو-کندن تلاش کرده است </a:t>
                      </a:r>
                      <a:endParaRPr lang="en-US" sz="1600" dirty="0"/>
                    </a:p>
                  </a:txBody>
                  <a:tcPr/>
                </a:tc>
              </a:tr>
              <a:tr h="428302">
                <a:tc>
                  <a:txBody>
                    <a:bodyPr/>
                    <a:lstStyle/>
                    <a:p>
                      <a:pPr algn="r"/>
                      <a:r>
                        <a:rPr lang="fa-IR" sz="1600" dirty="0" smtClean="0"/>
                        <a:t>مو کندن باعث</a:t>
                      </a:r>
                      <a:r>
                        <a:rPr lang="fa-IR" sz="1600" baseline="0" dirty="0" smtClean="0"/>
                        <a:t> میشود در عملکرد های اجتماعی شغلی و .. نابسامانی بوجود آید.</a:t>
                      </a:r>
                      <a:endParaRPr lang="en-US" sz="1600" dirty="0"/>
                    </a:p>
                  </a:txBody>
                  <a:tcPr/>
                </a:tc>
              </a:tr>
              <a:tr h="428302">
                <a:tc>
                  <a:txBody>
                    <a:bodyPr/>
                    <a:lstStyle/>
                    <a:p>
                      <a:pPr algn="r"/>
                      <a:r>
                        <a:rPr lang="fa-IR" sz="1600" dirty="0" smtClean="0"/>
                        <a:t>علت کندن مو یک عارضه پزشکی عمومی</a:t>
                      </a:r>
                      <a:r>
                        <a:rPr lang="fa-IR" sz="1600" baseline="0" dirty="0" smtClean="0"/>
                        <a:t> نیست </a:t>
                      </a:r>
                      <a:endParaRPr lang="en-US" sz="1600" dirty="0"/>
                    </a:p>
                  </a:txBody>
                  <a:tcPr/>
                </a:tc>
              </a:tr>
              <a:tr h="428302">
                <a:tc>
                  <a:txBody>
                    <a:bodyPr/>
                    <a:lstStyle/>
                    <a:p>
                      <a:pPr algn="r"/>
                      <a:r>
                        <a:rPr lang="fa-IR" sz="1600" dirty="0" smtClean="0"/>
                        <a:t>سمپتوم های یک اختلال روانی دیگر نمیتواند دلیل بهتری برای مو کندن باشد</a:t>
                      </a:r>
                      <a:endParaRPr lang="en-US" sz="1600" dirty="0"/>
                    </a:p>
                  </a:txBody>
                  <a:tcPr/>
                </a:tc>
              </a:tr>
            </a:tbl>
          </a:graphicData>
        </a:graphic>
      </p:graphicFrame>
    </p:spTree>
    <p:extLst>
      <p:ext uri="{BB962C8B-B14F-4D97-AF65-F5344CB8AC3E}">
        <p14:creationId xmlns:p14="http://schemas.microsoft.com/office/powerpoint/2010/main" val="3718371731"/>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77863" y="815975"/>
            <a:ext cx="8596312" cy="5226050"/>
          </a:xfrm>
        </p:spPr>
        <p:txBody>
          <a:bodyPr>
            <a:normAutofit/>
          </a:bodyPr>
          <a:lstStyle/>
          <a:p>
            <a:pPr marL="0" indent="0" algn="ctr">
              <a:buNone/>
            </a:pPr>
            <a:r>
              <a:rPr lang="fa-IR" sz="2000" b="1" dirty="0" smtClean="0">
                <a:solidFill>
                  <a:srgbClr val="00B050"/>
                </a:solidFill>
              </a:rPr>
              <a:t>علل اختلال مو – کندن :</a:t>
            </a:r>
          </a:p>
          <a:p>
            <a:pPr marL="0" lvl="0" indent="0" algn="r">
              <a:buNone/>
            </a:pPr>
            <a:r>
              <a:rPr lang="fa-IR" dirty="0">
                <a:solidFill>
                  <a:schemeClr val="accent1">
                    <a:lumMod val="50000"/>
                  </a:schemeClr>
                </a:solidFill>
              </a:rPr>
              <a:t>رویکرد نوروکوگنتیو</a:t>
            </a:r>
            <a:endParaRPr lang="en-US" dirty="0"/>
          </a:p>
          <a:p>
            <a:pPr marL="0" lvl="0" indent="0" algn="r">
              <a:buNone/>
            </a:pPr>
            <a:r>
              <a:rPr lang="fa-IR" dirty="0">
                <a:solidFill>
                  <a:schemeClr val="accent1">
                    <a:lumMod val="50000"/>
                  </a:schemeClr>
                </a:solidFill>
              </a:rPr>
              <a:t>برخی اعتقاد دارند مو کندن مثل یک تقویت کننده مثبت عمل میکند و پس از تجربه کردن یک تنش با کندن موی خود احساس آرامش </a:t>
            </a:r>
            <a:r>
              <a:rPr lang="fa-IR" dirty="0" smtClean="0">
                <a:solidFill>
                  <a:schemeClr val="accent1">
                    <a:lumMod val="50000"/>
                  </a:schemeClr>
                </a:solidFill>
              </a:rPr>
              <a:t>میکنند</a:t>
            </a:r>
          </a:p>
          <a:p>
            <a:pPr marL="0" lvl="0" indent="0" algn="r">
              <a:buNone/>
            </a:pPr>
            <a:endParaRPr lang="en-US" dirty="0"/>
          </a:p>
          <a:p>
            <a:pPr marL="0" indent="0" algn="ctr">
              <a:buNone/>
            </a:pPr>
            <a:r>
              <a:rPr lang="fa-IR" sz="2000" b="1" dirty="0">
                <a:solidFill>
                  <a:srgbClr val="92D050"/>
                </a:solidFill>
              </a:rPr>
              <a:t>درمان اختلال مو-کندن</a:t>
            </a:r>
            <a:r>
              <a:rPr lang="fa-IR" sz="2000" b="1" dirty="0" smtClean="0">
                <a:solidFill>
                  <a:srgbClr val="92D050"/>
                </a:solidFill>
              </a:rPr>
              <a:t>:</a:t>
            </a:r>
          </a:p>
          <a:p>
            <a:pPr marL="0" lvl="0" indent="0" algn="r">
              <a:buNone/>
            </a:pPr>
            <a:r>
              <a:rPr lang="fa-IR" b="1" dirty="0" smtClean="0">
                <a:solidFill>
                  <a:schemeClr val="accent1">
                    <a:lumMod val="50000"/>
                  </a:schemeClr>
                </a:solidFill>
              </a:rPr>
              <a:t> </a:t>
            </a:r>
            <a:r>
              <a:rPr lang="fa-IR" dirty="0">
                <a:solidFill>
                  <a:schemeClr val="accent1">
                    <a:lumMod val="50000"/>
                  </a:schemeClr>
                </a:solidFill>
              </a:rPr>
              <a:t>آموزش معکوس سازی عادت </a:t>
            </a:r>
            <a:endParaRPr lang="en-US" dirty="0">
              <a:solidFill>
                <a:schemeClr val="accent1">
                  <a:lumMod val="50000"/>
                </a:schemeClr>
              </a:solidFill>
            </a:endParaRPr>
          </a:p>
          <a:p>
            <a:pPr marL="0" lvl="0" indent="0" algn="r">
              <a:buNone/>
            </a:pPr>
            <a:r>
              <a:rPr lang="fa-IR" dirty="0">
                <a:solidFill>
                  <a:schemeClr val="accent1">
                    <a:lumMod val="50000"/>
                  </a:schemeClr>
                </a:solidFill>
              </a:rPr>
              <a:t>بایو فیدبک</a:t>
            </a:r>
            <a:endParaRPr lang="en-US" dirty="0">
              <a:solidFill>
                <a:schemeClr val="accent1">
                  <a:lumMod val="50000"/>
                </a:schemeClr>
              </a:solidFill>
            </a:endParaRPr>
          </a:p>
          <a:p>
            <a:pPr marL="0" lvl="0" indent="0" algn="r">
              <a:buNone/>
            </a:pPr>
            <a:r>
              <a:rPr lang="fa-IR" dirty="0">
                <a:solidFill>
                  <a:schemeClr val="accent1">
                    <a:lumMod val="50000"/>
                  </a:schemeClr>
                </a:solidFill>
              </a:rPr>
              <a:t>هیپنوتیزم</a:t>
            </a:r>
            <a:endParaRPr lang="en-US" dirty="0">
              <a:solidFill>
                <a:schemeClr val="accent1">
                  <a:lumMod val="50000"/>
                </a:schemeClr>
              </a:solidFill>
            </a:endParaRPr>
          </a:p>
          <a:p>
            <a:pPr marL="0" lvl="0" indent="0" algn="r">
              <a:buNone/>
            </a:pPr>
            <a:r>
              <a:rPr lang="fa-IR" dirty="0">
                <a:solidFill>
                  <a:schemeClr val="accent1">
                    <a:lumMod val="50000"/>
                  </a:schemeClr>
                </a:solidFill>
              </a:rPr>
              <a:t>دارو درمانی </a:t>
            </a:r>
            <a:endParaRPr lang="en-US" dirty="0">
              <a:solidFill>
                <a:schemeClr val="accent1">
                  <a:lumMod val="50000"/>
                </a:schemeClr>
              </a:solidFill>
            </a:endParaRPr>
          </a:p>
          <a:p>
            <a:pPr marL="0" indent="0" algn="r">
              <a:buNone/>
            </a:pPr>
            <a:endParaRPr lang="en-US" sz="2000" b="1" dirty="0">
              <a:solidFill>
                <a:schemeClr val="accent5">
                  <a:lumMod val="75000"/>
                </a:schemeClr>
              </a:solidFill>
            </a:endParaRPr>
          </a:p>
          <a:p>
            <a:pPr marL="0" indent="0" algn="ctr">
              <a:buNone/>
            </a:pPr>
            <a:endParaRPr lang="en-US" sz="2000" b="1" dirty="0">
              <a:solidFill>
                <a:srgbClr val="00B05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7660" y="4553465"/>
            <a:ext cx="2714625" cy="178117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7795" y="3429000"/>
            <a:ext cx="2562225" cy="1781175"/>
          </a:xfrm>
          <a:prstGeom prst="rect">
            <a:avLst/>
          </a:prstGeom>
        </p:spPr>
      </p:pic>
    </p:spTree>
    <p:extLst>
      <p:ext uri="{BB962C8B-B14F-4D97-AF65-F5344CB8AC3E}">
        <p14:creationId xmlns:p14="http://schemas.microsoft.com/office/powerpoint/2010/main" val="3226746523"/>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1285103"/>
          </a:xfrm>
        </p:spPr>
        <p:txBody>
          <a:bodyPr>
            <a:normAutofit/>
          </a:bodyPr>
          <a:lstStyle/>
          <a:p>
            <a:pPr algn="ctr"/>
            <a:r>
              <a:rPr lang="fa-IR" sz="1600" dirty="0" smtClean="0"/>
              <a:t>اختلال وسواسی – اجباری</a:t>
            </a:r>
            <a:r>
              <a:rPr lang="en-US" sz="1600" dirty="0" smtClean="0"/>
              <a:t/>
            </a:r>
            <a:br>
              <a:rPr lang="en-US" sz="1600" dirty="0" smtClean="0"/>
            </a:br>
            <a:r>
              <a:rPr lang="en-US" sz="1600" dirty="0" smtClean="0"/>
              <a:t>Obsessive-compulsive disorder</a:t>
            </a:r>
            <a:r>
              <a:rPr lang="fa-IR" sz="1600" dirty="0" smtClean="0"/>
              <a:t> </a:t>
            </a:r>
            <a:endParaRPr lang="en-US" sz="1600" dirty="0"/>
          </a:p>
        </p:txBody>
      </p:sp>
      <p:sp>
        <p:nvSpPr>
          <p:cNvPr id="3" name="Content Placeholder 2"/>
          <p:cNvSpPr>
            <a:spLocks noGrp="1"/>
          </p:cNvSpPr>
          <p:nvPr>
            <p:ph idx="1"/>
          </p:nvPr>
        </p:nvSpPr>
        <p:spPr>
          <a:xfrm>
            <a:off x="677334" y="2092411"/>
            <a:ext cx="8596668" cy="3948952"/>
          </a:xfrm>
        </p:spPr>
        <p:txBody>
          <a:bodyPr/>
          <a:lstStyle/>
          <a:p>
            <a:pPr marL="0" indent="0" algn="r">
              <a:buNone/>
            </a:pPr>
            <a:r>
              <a:rPr lang="fa-IR" sz="1600" dirty="0" smtClean="0">
                <a:solidFill>
                  <a:srgbClr val="92D050"/>
                </a:solidFill>
              </a:rPr>
              <a:t>وسواس : </a:t>
            </a:r>
            <a:r>
              <a:rPr lang="fa-IR" sz="1400" dirty="0" smtClean="0">
                <a:solidFill>
                  <a:schemeClr val="accent1">
                    <a:lumMod val="50000"/>
                  </a:schemeClr>
                </a:solidFill>
              </a:rPr>
              <a:t>عبارت است از یک فکر تصویر ذهنی میل ناخواسته و مکرر که فرد آن را نارحت کننده و غیر قابل کنترل میابد.</a:t>
            </a:r>
          </a:p>
          <a:p>
            <a:pPr marL="0" indent="0" algn="r">
              <a:buNone/>
            </a:pPr>
            <a:r>
              <a:rPr lang="fa-IR" sz="1400" dirty="0" smtClean="0">
                <a:solidFill>
                  <a:schemeClr val="accent1">
                    <a:lumMod val="50000"/>
                  </a:schemeClr>
                </a:solidFill>
              </a:rPr>
              <a:t>این افکار اغلب شکل آسیب رساندن یا رنج دادن به خود یا فردی مهم در زندگی دارند</a:t>
            </a:r>
            <a:r>
              <a:rPr lang="fa-IR" sz="1600" dirty="0" smtClean="0">
                <a:solidFill>
                  <a:schemeClr val="accent1">
                    <a:lumMod val="50000"/>
                  </a:schemeClr>
                </a:solidFill>
              </a:rPr>
              <a:t>. </a:t>
            </a:r>
          </a:p>
          <a:p>
            <a:pPr marL="0" indent="0" algn="r">
              <a:buNone/>
            </a:pPr>
            <a:endParaRPr lang="fa-IR" sz="1600" dirty="0" smtClean="0">
              <a:solidFill>
                <a:schemeClr val="accent1">
                  <a:lumMod val="50000"/>
                </a:schemeClr>
              </a:solidFill>
            </a:endParaRPr>
          </a:p>
          <a:p>
            <a:pPr marL="0" indent="0" algn="r">
              <a:buNone/>
            </a:pPr>
            <a:endParaRPr lang="fa-IR" sz="1600" dirty="0">
              <a:solidFill>
                <a:schemeClr val="accent1">
                  <a:lumMod val="50000"/>
                </a:schemeClr>
              </a:solidFill>
            </a:endParaRPr>
          </a:p>
          <a:p>
            <a:pPr marL="0" indent="0" algn="r">
              <a:buNone/>
            </a:pPr>
            <a:r>
              <a:rPr lang="fa-IR" sz="1600" dirty="0" smtClean="0">
                <a:solidFill>
                  <a:srgbClr val="92D050"/>
                </a:solidFill>
              </a:rPr>
              <a:t>اجبار : </a:t>
            </a:r>
            <a:r>
              <a:rPr lang="fa-IR" sz="1400" dirty="0" smtClean="0">
                <a:solidFill>
                  <a:schemeClr val="accent1">
                    <a:lumMod val="50000"/>
                  </a:schemeClr>
                </a:solidFill>
              </a:rPr>
              <a:t>عبارت است از یک رفتار فیزیکی یا عمل ذهنی تکراری و مداوم که فرد احساس میکند مجبور است آن را انجام دهد تا اضطراب ناشی از افکار وسواسی را کم کند.</a:t>
            </a:r>
          </a:p>
          <a:p>
            <a:pPr marL="0" indent="0" algn="r">
              <a:buNone/>
            </a:pPr>
            <a:endParaRPr lang="fa-IR" sz="1600" dirty="0" smtClean="0">
              <a:solidFill>
                <a:schemeClr val="accent1">
                  <a:lumMod val="50000"/>
                </a:schemeClr>
              </a:solidFill>
            </a:endParaRPr>
          </a:p>
          <a:p>
            <a:pPr marL="0" indent="0" algn="r">
              <a:buNone/>
            </a:pPr>
            <a:r>
              <a:rPr lang="fa-IR" sz="1600" dirty="0" smtClean="0">
                <a:solidFill>
                  <a:srgbClr val="92D050"/>
                </a:solidFill>
              </a:rPr>
              <a:t>اعلام رسمی ابتلای فرد به اختلال: </a:t>
            </a:r>
            <a:r>
              <a:rPr lang="fa-IR" sz="1400" dirty="0" smtClean="0">
                <a:solidFill>
                  <a:schemeClr val="accent1">
                    <a:lumMod val="50000"/>
                  </a:schemeClr>
                </a:solidFill>
              </a:rPr>
              <a:t>هنگامی که وسواس ها و اجبارها رنج شدید ایجاد کنند-وقت گیر باشند-زندگی عادی فرد را به شدت مختل کنند. </a:t>
            </a:r>
          </a:p>
          <a:p>
            <a:pPr marL="0" indent="0" algn="r">
              <a:buNone/>
            </a:pPr>
            <a:r>
              <a:rPr lang="fa-IR" sz="1400" dirty="0" smtClean="0">
                <a:solidFill>
                  <a:schemeClr val="accent1">
                    <a:lumMod val="50000"/>
                  </a:schemeClr>
                </a:solidFill>
              </a:rPr>
              <a:t>مهمترین موارد کامپالژن ها مربوط به چک کردن و شستن افراطی هستند...</a:t>
            </a:r>
            <a:endParaRPr lang="en-US" sz="1400" dirty="0">
              <a:solidFill>
                <a:schemeClr val="accent1">
                  <a:lumMod val="50000"/>
                </a:schemeClr>
              </a:solidFill>
            </a:endParaRPr>
          </a:p>
        </p:txBody>
      </p:sp>
    </p:spTree>
    <p:extLst>
      <p:ext uri="{BB962C8B-B14F-4D97-AF65-F5344CB8AC3E}">
        <p14:creationId xmlns:p14="http://schemas.microsoft.com/office/powerpoint/2010/main" val="362458273"/>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3809" y="476939"/>
            <a:ext cx="8596668" cy="1029729"/>
          </a:xfrm>
        </p:spPr>
        <p:txBody>
          <a:bodyPr>
            <a:normAutofit/>
          </a:bodyPr>
          <a:lstStyle/>
          <a:p>
            <a:pPr algn="ctr"/>
            <a:r>
              <a:rPr lang="fa-IR" sz="2000" dirty="0" smtClean="0">
                <a:solidFill>
                  <a:srgbClr val="00B050"/>
                </a:solidFill>
              </a:rPr>
              <a:t>اختلال پوست - کندن :</a:t>
            </a:r>
            <a:br>
              <a:rPr lang="fa-IR" sz="2000" dirty="0" smtClean="0">
                <a:solidFill>
                  <a:srgbClr val="00B050"/>
                </a:solidFill>
              </a:rPr>
            </a:br>
            <a:r>
              <a:rPr lang="fa-IR" sz="2000" dirty="0" smtClean="0">
                <a:solidFill>
                  <a:srgbClr val="00B050"/>
                </a:solidFill>
              </a:rPr>
              <a:t/>
            </a:r>
            <a:br>
              <a:rPr lang="fa-IR" sz="2000" dirty="0" smtClean="0">
                <a:solidFill>
                  <a:srgbClr val="00B050"/>
                </a:solidFill>
              </a:rPr>
            </a:br>
            <a:r>
              <a:rPr lang="fa-IR" sz="1800" dirty="0" smtClean="0">
                <a:solidFill>
                  <a:schemeClr val="accent5"/>
                </a:solidFill>
              </a:rPr>
              <a:t>این اختلال در نسخه قبل در بخش اختلالات کنترل تکانه ای قرار گرفته بود</a:t>
            </a:r>
            <a:r>
              <a:rPr lang="fa-IR" sz="2000" dirty="0" smtClean="0">
                <a:solidFill>
                  <a:schemeClr val="accent5"/>
                </a:solidFill>
              </a:rPr>
              <a:t>.</a:t>
            </a:r>
            <a:endParaRPr lang="en-US" sz="2000" dirty="0">
              <a:solidFill>
                <a:schemeClr val="accent5"/>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5377020"/>
              </p:ext>
            </p:extLst>
          </p:nvPr>
        </p:nvGraphicFramePr>
        <p:xfrm>
          <a:off x="743236" y="2334260"/>
          <a:ext cx="8596312" cy="2788920"/>
        </p:xfrm>
        <a:graphic>
          <a:graphicData uri="http://schemas.openxmlformats.org/drawingml/2006/table">
            <a:tbl>
              <a:tblPr firstRow="1" bandRow="1">
                <a:tableStyleId>{74C1A8A3-306A-4EB7-A6B1-4F7E0EB9C5D6}</a:tableStyleId>
              </a:tblPr>
              <a:tblGrid>
                <a:gridCol w="8596312"/>
              </a:tblGrid>
              <a:tr h="0">
                <a:tc>
                  <a:txBody>
                    <a:bodyPr/>
                    <a:lstStyle/>
                    <a:p>
                      <a:pPr algn="ctr"/>
                      <a:r>
                        <a:rPr lang="en-US" sz="2000" dirty="0" smtClean="0"/>
                        <a:t>DSM-5</a:t>
                      </a:r>
                      <a:r>
                        <a:rPr lang="fa-IR" sz="2000" dirty="0" smtClean="0"/>
                        <a:t> معیارهای </a:t>
                      </a:r>
                      <a:endParaRPr lang="en-US" sz="2000" dirty="0"/>
                    </a:p>
                  </a:txBody>
                  <a:tcPr/>
                </a:tc>
              </a:tr>
              <a:tr h="370840">
                <a:tc>
                  <a:txBody>
                    <a:bodyPr/>
                    <a:lstStyle/>
                    <a:p>
                      <a:pPr algn="r"/>
                      <a:r>
                        <a:rPr lang="fa-IR" sz="1800" dirty="0" smtClean="0"/>
                        <a:t>فرد به طور دائم پوست خود را میکند در حدی که به زخم منجر میشود.</a:t>
                      </a:r>
                      <a:endParaRPr lang="en-US" sz="1800" dirty="0"/>
                    </a:p>
                  </a:txBody>
                  <a:tcPr/>
                </a:tc>
              </a:tr>
              <a:tr h="370840">
                <a:tc>
                  <a:txBody>
                    <a:bodyPr/>
                    <a:lstStyle/>
                    <a:p>
                      <a:pPr algn="r"/>
                      <a:r>
                        <a:rPr lang="fa-IR" sz="1800" dirty="0" smtClean="0"/>
                        <a:t>فرد</a:t>
                      </a:r>
                      <a:r>
                        <a:rPr lang="fa-IR" sz="1800" baseline="0" dirty="0" smtClean="0"/>
                        <a:t> به طور مکرر برای کاهش یا متوقف کردن پوست کندن خود تلاش کرده است.  </a:t>
                      </a:r>
                      <a:endParaRPr lang="en-US" sz="1800" dirty="0"/>
                    </a:p>
                  </a:txBody>
                  <a:tcPr/>
                </a:tc>
              </a:tr>
              <a:tr h="370840">
                <a:tc>
                  <a:txBody>
                    <a:bodyPr/>
                    <a:lstStyle/>
                    <a:p>
                      <a:pPr algn="r"/>
                      <a:r>
                        <a:rPr lang="fa-IR" sz="1800" dirty="0" smtClean="0"/>
                        <a:t>پوست کندن باعث میشود در عملکرد اجتماعی شغلی یا سایر جنبه های مهم زندگی</a:t>
                      </a:r>
                      <a:r>
                        <a:rPr lang="fa-IR" sz="1800" baseline="0" dirty="0" smtClean="0"/>
                        <a:t> فرد نابسامانی بوجود آید.</a:t>
                      </a:r>
                      <a:endParaRPr lang="en-US" sz="1800" dirty="0"/>
                    </a:p>
                  </a:txBody>
                  <a:tcPr/>
                </a:tc>
              </a:tr>
              <a:tr h="370840">
                <a:tc>
                  <a:txBody>
                    <a:bodyPr/>
                    <a:lstStyle/>
                    <a:p>
                      <a:pPr algn="r"/>
                      <a:r>
                        <a:rPr lang="fa-IR" sz="1800" dirty="0" smtClean="0"/>
                        <a:t>پوست کندن نمیتواند به علت اثر فیزلولوژیک و مستقیم یک ماده یا یک عارضه پزشکی دیگر باشد</a:t>
                      </a:r>
                      <a:r>
                        <a:rPr lang="fa-IR" sz="1800" baseline="0" dirty="0" smtClean="0"/>
                        <a:t>.</a:t>
                      </a:r>
                      <a:endParaRPr lang="en-US" sz="1800" dirty="0"/>
                    </a:p>
                  </a:txBody>
                  <a:tcPr/>
                </a:tc>
              </a:tr>
              <a:tr h="370840">
                <a:tc>
                  <a:txBody>
                    <a:bodyPr/>
                    <a:lstStyle/>
                    <a:p>
                      <a:pPr algn="r"/>
                      <a:r>
                        <a:rPr lang="fa-IR" sz="1800" dirty="0" smtClean="0"/>
                        <a:t>سمپتوم هاییک اختلال روانی دیگر نمیتواند دلیل بهتری برای پوست کندن باشد.</a:t>
                      </a:r>
                      <a:endParaRPr lang="en-US" sz="1800" dirty="0"/>
                    </a:p>
                  </a:txBody>
                  <a:tcPr/>
                </a:tc>
              </a:tr>
            </a:tbl>
          </a:graphicData>
        </a:graphic>
      </p:graphicFrame>
    </p:spTree>
    <p:extLst>
      <p:ext uri="{BB962C8B-B14F-4D97-AF65-F5344CB8AC3E}">
        <p14:creationId xmlns:p14="http://schemas.microsoft.com/office/powerpoint/2010/main" val="3979466574"/>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59027"/>
          </a:xfrm>
        </p:spPr>
        <p:txBody>
          <a:bodyPr>
            <a:normAutofit/>
          </a:bodyPr>
          <a:lstStyle/>
          <a:p>
            <a:pPr algn="ctr"/>
            <a:r>
              <a:rPr lang="fa-IR" sz="1600" b="1" dirty="0" smtClean="0">
                <a:solidFill>
                  <a:srgbClr val="00B050"/>
                </a:solidFill>
              </a:rPr>
              <a:t>فرضیه های موجود برای علل اختلال پوست کندن :</a:t>
            </a:r>
            <a:endParaRPr lang="en-US" sz="1600" b="1" dirty="0">
              <a:solidFill>
                <a:srgbClr val="00B050"/>
              </a:solidFill>
            </a:endParaRPr>
          </a:p>
        </p:txBody>
      </p:sp>
      <p:sp>
        <p:nvSpPr>
          <p:cNvPr id="3" name="Content Placeholder 2"/>
          <p:cNvSpPr>
            <a:spLocks noGrp="1"/>
          </p:cNvSpPr>
          <p:nvPr>
            <p:ph idx="1"/>
          </p:nvPr>
        </p:nvSpPr>
        <p:spPr>
          <a:xfrm>
            <a:off x="677334" y="1268628"/>
            <a:ext cx="8596668" cy="2160372"/>
          </a:xfrm>
        </p:spPr>
        <p:txBody>
          <a:bodyPr>
            <a:noAutofit/>
          </a:bodyPr>
          <a:lstStyle/>
          <a:p>
            <a:pPr marL="0" indent="0" algn="r">
              <a:buNone/>
            </a:pPr>
            <a:r>
              <a:rPr lang="fa-IR" dirty="0" smtClean="0">
                <a:solidFill>
                  <a:schemeClr val="accent1">
                    <a:lumMod val="50000"/>
                  </a:schemeClr>
                </a:solidFill>
              </a:rPr>
              <a:t>1-اختلال را نوعی مکانیسم مقابله ای برای کنار آمدن با سطوح بالای برانگیختگی یا استرس و همچنین واکنش فرد یه استرس را ضعیف یا ناقص توصیف میکند.</a:t>
            </a:r>
          </a:p>
          <a:p>
            <a:pPr marL="0" indent="0" algn="r">
              <a:buNone/>
            </a:pPr>
            <a:r>
              <a:rPr lang="fa-IR" dirty="0" smtClean="0">
                <a:solidFill>
                  <a:schemeClr val="accent1">
                    <a:lumMod val="50000"/>
                  </a:schemeClr>
                </a:solidFill>
              </a:rPr>
              <a:t>2-رفتار های پوست کندن نتیجه خشم واپس رانده شده است نسبت به والدین بیش از حد سخت گیر</a:t>
            </a:r>
          </a:p>
          <a:p>
            <a:pPr marL="0" indent="0" algn="r">
              <a:buNone/>
            </a:pPr>
            <a:r>
              <a:rPr lang="fa-IR" dirty="0" smtClean="0">
                <a:solidFill>
                  <a:schemeClr val="accent1">
                    <a:lumMod val="50000"/>
                  </a:schemeClr>
                </a:solidFill>
              </a:rPr>
              <a:t>3-بین دوپامین و میل کندن پوست رابطه وجود دارد</a:t>
            </a:r>
          </a:p>
          <a:p>
            <a:pPr marL="0" indent="0" algn="r">
              <a:buNone/>
            </a:pPr>
            <a:r>
              <a:rPr lang="fa-IR" dirty="0" smtClean="0">
                <a:solidFill>
                  <a:schemeClr val="accent1">
                    <a:lumMod val="50000"/>
                  </a:schemeClr>
                </a:solidFill>
              </a:rPr>
              <a:t>4-کوکائین-مت آمفتامین و آگونیست های دوپامین باعث احساس فورمیکیشن میشوند  و فرد به اشتباه احساس میکند چیزی زیر پوستش را میرود.</a:t>
            </a:r>
          </a:p>
          <a:p>
            <a:pPr marL="0" indent="0" algn="r">
              <a:buNone/>
            </a:pPr>
            <a:endParaRPr lang="fa-IR" sz="2400" dirty="0" smtClean="0"/>
          </a:p>
          <a:p>
            <a:pPr marL="0" indent="0" algn="r">
              <a:buNone/>
            </a:pPr>
            <a:endParaRPr lang="en-US" sz="2400" dirty="0"/>
          </a:p>
        </p:txBody>
      </p:sp>
      <p:sp>
        <p:nvSpPr>
          <p:cNvPr id="4" name="TextBox 3"/>
          <p:cNvSpPr txBox="1"/>
          <p:nvPr/>
        </p:nvSpPr>
        <p:spPr>
          <a:xfrm>
            <a:off x="883279" y="3908854"/>
            <a:ext cx="8516093" cy="338554"/>
          </a:xfrm>
          <a:prstGeom prst="rect">
            <a:avLst/>
          </a:prstGeom>
          <a:noFill/>
        </p:spPr>
        <p:txBody>
          <a:bodyPr wrap="square" rtlCol="0">
            <a:spAutoFit/>
          </a:bodyPr>
          <a:lstStyle/>
          <a:p>
            <a:pPr algn="ctr"/>
            <a:r>
              <a:rPr lang="fa-IR" sz="1600" b="1" dirty="0" smtClean="0">
                <a:solidFill>
                  <a:srgbClr val="00B050"/>
                </a:solidFill>
              </a:rPr>
              <a:t>درمان اختلال پوست – کندن </a:t>
            </a:r>
            <a:endParaRPr lang="en-US" sz="1600" b="1" dirty="0"/>
          </a:p>
        </p:txBody>
      </p:sp>
      <p:sp>
        <p:nvSpPr>
          <p:cNvPr id="5" name="TextBox 4"/>
          <p:cNvSpPr txBox="1"/>
          <p:nvPr/>
        </p:nvSpPr>
        <p:spPr>
          <a:xfrm>
            <a:off x="1136850" y="4570629"/>
            <a:ext cx="8344901" cy="646331"/>
          </a:xfrm>
          <a:prstGeom prst="rect">
            <a:avLst/>
          </a:prstGeom>
          <a:noFill/>
        </p:spPr>
        <p:txBody>
          <a:bodyPr wrap="square" rtlCol="0">
            <a:spAutoFit/>
          </a:bodyPr>
          <a:lstStyle/>
          <a:p>
            <a:pPr algn="ctr"/>
            <a:r>
              <a:rPr lang="fa-IR" dirty="0" smtClean="0">
                <a:solidFill>
                  <a:schemeClr val="accent5">
                    <a:lumMod val="60000"/>
                    <a:lumOff val="40000"/>
                  </a:schemeClr>
                </a:solidFill>
              </a:rPr>
              <a:t> دارو درمانی</a:t>
            </a:r>
          </a:p>
          <a:p>
            <a:pPr algn="ctr"/>
            <a:r>
              <a:rPr lang="fa-IR" dirty="0">
                <a:solidFill>
                  <a:schemeClr val="accent5">
                    <a:lumMod val="60000"/>
                    <a:lumOff val="40000"/>
                  </a:schemeClr>
                </a:solidFill>
              </a:rPr>
              <a:t> </a:t>
            </a:r>
            <a:r>
              <a:rPr lang="fa-IR" dirty="0" smtClean="0">
                <a:solidFill>
                  <a:schemeClr val="accent5">
                    <a:lumMod val="60000"/>
                    <a:lumOff val="40000"/>
                  </a:schemeClr>
                </a:solidFill>
              </a:rPr>
              <a:t>رفتار درمانی </a:t>
            </a:r>
            <a:endParaRPr lang="en-US" dirty="0">
              <a:solidFill>
                <a:schemeClr val="accent5">
                  <a:lumMod val="60000"/>
                  <a:lumOff val="40000"/>
                </a:schemeClr>
              </a:solidFill>
            </a:endParaRPr>
          </a:p>
        </p:txBody>
      </p:sp>
    </p:spTree>
    <p:extLst>
      <p:ext uri="{BB962C8B-B14F-4D97-AF65-F5344CB8AC3E}">
        <p14:creationId xmlns:p14="http://schemas.microsoft.com/office/powerpoint/2010/main" val="1214910402"/>
      </p:ext>
    </p:extLst>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40259"/>
            <a:ext cx="8596668" cy="5201103"/>
          </a:xfrm>
        </p:spPr>
        <p:txBody>
          <a:bodyPr>
            <a:normAutofit/>
          </a:bodyPr>
          <a:lstStyle/>
          <a:p>
            <a:pPr marL="0" indent="0" algn="r">
              <a:buNone/>
            </a:pPr>
            <a:r>
              <a:rPr lang="fa-IR" sz="2000" b="1" dirty="0" smtClean="0">
                <a:solidFill>
                  <a:srgbClr val="00B050"/>
                </a:solidFill>
              </a:rPr>
              <a:t>دارو درمانی :</a:t>
            </a:r>
          </a:p>
          <a:p>
            <a:pPr marL="0" indent="0" algn="r">
              <a:buNone/>
            </a:pPr>
            <a:r>
              <a:rPr lang="en-US" dirty="0" smtClean="0">
                <a:solidFill>
                  <a:schemeClr val="accent1">
                    <a:lumMod val="50000"/>
                  </a:schemeClr>
                </a:solidFill>
              </a:rPr>
              <a:t> </a:t>
            </a:r>
            <a:r>
              <a:rPr lang="fa-IR" dirty="0" smtClean="0">
                <a:solidFill>
                  <a:schemeClr val="accent1">
                    <a:lumMod val="50000"/>
                  </a:schemeClr>
                </a:solidFill>
              </a:rPr>
              <a:t>ها </a:t>
            </a:r>
            <a:r>
              <a:rPr lang="en-US" dirty="0" smtClean="0">
                <a:solidFill>
                  <a:schemeClr val="accent1">
                    <a:lumMod val="50000"/>
                  </a:schemeClr>
                </a:solidFill>
              </a:rPr>
              <a:t>SSRI</a:t>
            </a:r>
          </a:p>
          <a:p>
            <a:pPr marL="0" indent="0" algn="r">
              <a:buNone/>
            </a:pPr>
            <a:r>
              <a:rPr lang="fa-IR" dirty="0" smtClean="0">
                <a:solidFill>
                  <a:schemeClr val="accent1">
                    <a:lumMod val="50000"/>
                  </a:schemeClr>
                </a:solidFill>
              </a:rPr>
              <a:t>آنتاگونیست های اوپیودی</a:t>
            </a:r>
          </a:p>
          <a:p>
            <a:pPr marL="0" indent="0" algn="r">
              <a:buNone/>
            </a:pPr>
            <a:r>
              <a:rPr lang="fa-IR" dirty="0" smtClean="0">
                <a:solidFill>
                  <a:schemeClr val="accent1">
                    <a:lumMod val="50000"/>
                  </a:schemeClr>
                </a:solidFill>
              </a:rPr>
              <a:t>گلوتامات ها </a:t>
            </a:r>
          </a:p>
          <a:p>
            <a:pPr marL="0" indent="0" algn="r">
              <a:buNone/>
            </a:pPr>
            <a:endParaRPr lang="fa-IR" dirty="0"/>
          </a:p>
          <a:p>
            <a:pPr marL="0" indent="0" algn="r">
              <a:buNone/>
            </a:pPr>
            <a:r>
              <a:rPr lang="fa-IR" sz="2000" b="1" dirty="0" smtClean="0">
                <a:solidFill>
                  <a:srgbClr val="00B050"/>
                </a:solidFill>
              </a:rPr>
              <a:t>رفتار درمانی :</a:t>
            </a:r>
          </a:p>
          <a:p>
            <a:pPr marL="0" indent="0" algn="r">
              <a:buNone/>
            </a:pPr>
            <a:r>
              <a:rPr lang="fa-IR" sz="2400" dirty="0" smtClean="0">
                <a:solidFill>
                  <a:schemeClr val="accent1">
                    <a:lumMod val="50000"/>
                  </a:schemeClr>
                </a:solidFill>
              </a:rPr>
              <a:t> </a:t>
            </a:r>
            <a:r>
              <a:rPr lang="fa-IR" dirty="0" smtClean="0">
                <a:solidFill>
                  <a:schemeClr val="accent1">
                    <a:lumMod val="50000"/>
                  </a:schemeClr>
                </a:solidFill>
              </a:rPr>
              <a:t>3روش وجود دارد :</a:t>
            </a:r>
          </a:p>
          <a:p>
            <a:pPr marL="0" indent="0" algn="r">
              <a:buNone/>
            </a:pPr>
            <a:r>
              <a:rPr lang="fa-IR" dirty="0" smtClean="0">
                <a:solidFill>
                  <a:schemeClr val="accent1">
                    <a:lumMod val="50000"/>
                  </a:schemeClr>
                </a:solidFill>
              </a:rPr>
              <a:t>1- به بیمار اطلاعات جامع و کاملی در مورد اختلالش داده میشود. تلاش میشود رفتار بیمار تغییر کند.</a:t>
            </a:r>
          </a:p>
          <a:p>
            <a:pPr marL="0" indent="0" algn="r">
              <a:buNone/>
            </a:pPr>
            <a:r>
              <a:rPr lang="fa-IR" dirty="0" smtClean="0">
                <a:solidFill>
                  <a:schemeClr val="accent1">
                    <a:lumMod val="50000"/>
                  </a:schemeClr>
                </a:solidFill>
              </a:rPr>
              <a:t>2-به محض این که فرد احساس مکند میخواهد پوست خود را بکند باید کار دیگری انجام دهد.</a:t>
            </a:r>
          </a:p>
          <a:p>
            <a:pPr marL="0" indent="0" algn="r">
              <a:buNone/>
            </a:pPr>
            <a:r>
              <a:rPr lang="fa-IR" dirty="0" smtClean="0">
                <a:solidFill>
                  <a:schemeClr val="accent1">
                    <a:lumMod val="50000"/>
                  </a:schemeClr>
                </a:solidFill>
              </a:rPr>
              <a:t>3-استفاده از تنبیه  </a:t>
            </a:r>
            <a:r>
              <a:rPr lang="en-US" dirty="0" smtClean="0">
                <a:solidFill>
                  <a:schemeClr val="accent1">
                    <a:lumMod val="50000"/>
                  </a:schemeClr>
                </a:solidFill>
              </a:rPr>
              <a:t>        </a:t>
            </a:r>
            <a:endParaRPr lang="en-US" dirty="0">
              <a:solidFill>
                <a:schemeClr val="accent1">
                  <a:lumMod val="50000"/>
                </a:schemeClr>
              </a:solidFill>
            </a:endParaRPr>
          </a:p>
        </p:txBody>
      </p:sp>
    </p:spTree>
    <p:extLst>
      <p:ext uri="{BB962C8B-B14F-4D97-AF65-F5344CB8AC3E}">
        <p14:creationId xmlns:p14="http://schemas.microsoft.com/office/powerpoint/2010/main" val="350028376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96471425"/>
              </p:ext>
            </p:extLst>
          </p:nvPr>
        </p:nvGraphicFramePr>
        <p:xfrm>
          <a:off x="875570" y="415636"/>
          <a:ext cx="8596312" cy="5579039"/>
        </p:xfrm>
        <a:graphic>
          <a:graphicData uri="http://schemas.openxmlformats.org/drawingml/2006/table">
            <a:tbl>
              <a:tblPr firstRow="1" bandRow="1">
                <a:tableStyleId>{F5AB1C69-6EDB-4FF4-983F-18BD219EF322}</a:tableStyleId>
              </a:tblPr>
              <a:tblGrid>
                <a:gridCol w="8596312"/>
              </a:tblGrid>
              <a:tr h="609129">
                <a:tc>
                  <a:txBody>
                    <a:bodyPr/>
                    <a:lstStyle/>
                    <a:p>
                      <a:pPr algn="ctr"/>
                      <a:r>
                        <a:rPr lang="en-US" sz="2000" dirty="0" smtClean="0"/>
                        <a:t>DSM-5 </a:t>
                      </a:r>
                      <a:r>
                        <a:rPr lang="fa-IR" sz="2000" dirty="0" smtClean="0"/>
                        <a:t>معیارهای</a:t>
                      </a:r>
                      <a:endParaRPr lang="en-US" sz="2000" dirty="0"/>
                    </a:p>
                  </a:txBody>
                  <a:tcPr/>
                </a:tc>
              </a:tr>
              <a:tr h="499289">
                <a:tc>
                  <a:txBody>
                    <a:bodyPr/>
                    <a:lstStyle/>
                    <a:p>
                      <a:pPr algn="r"/>
                      <a:r>
                        <a:rPr lang="fa-IR" sz="2000" dirty="0" smtClean="0"/>
                        <a:t> حضور</a:t>
                      </a:r>
                      <a:r>
                        <a:rPr lang="fa-IR" sz="2000" baseline="0" dirty="0" smtClean="0"/>
                        <a:t> وسواس ها-اجبارها یا هردو </a:t>
                      </a:r>
                      <a:r>
                        <a:rPr lang="en-US" sz="2000" dirty="0" smtClean="0">
                          <a:solidFill>
                            <a:srgbClr val="FF9900"/>
                          </a:solidFill>
                        </a:rPr>
                        <a:t>:A</a:t>
                      </a:r>
                      <a:endParaRPr lang="en-US" sz="2000" dirty="0">
                        <a:solidFill>
                          <a:srgbClr val="FF9900"/>
                        </a:solidFill>
                      </a:endParaRPr>
                    </a:p>
                  </a:txBody>
                  <a:tcPr/>
                </a:tc>
              </a:tr>
              <a:tr h="480315">
                <a:tc>
                  <a:txBody>
                    <a:bodyPr/>
                    <a:lstStyle/>
                    <a:p>
                      <a:pPr algn="r"/>
                      <a:r>
                        <a:rPr lang="fa-IR" sz="2000" dirty="0" smtClean="0"/>
                        <a:t> وسواس</a:t>
                      </a:r>
                      <a:r>
                        <a:rPr lang="fa-IR" sz="2000" baseline="0" dirty="0" smtClean="0"/>
                        <a:t> ها یا اجبارها وقت گیر هستند </a:t>
                      </a:r>
                      <a:r>
                        <a:rPr lang="en-US" sz="2000" dirty="0" smtClean="0">
                          <a:solidFill>
                            <a:srgbClr val="FF9900"/>
                          </a:solidFill>
                        </a:rPr>
                        <a:t>:B</a:t>
                      </a:r>
                      <a:r>
                        <a:rPr lang="en-US" sz="2000" dirty="0" smtClean="0"/>
                        <a:t> </a:t>
                      </a:r>
                      <a:endParaRPr lang="en-US" sz="2000" dirty="0"/>
                    </a:p>
                  </a:txBody>
                  <a:tcPr/>
                </a:tc>
              </a:tr>
              <a:tr h="849787">
                <a:tc>
                  <a:txBody>
                    <a:bodyPr/>
                    <a:lstStyle/>
                    <a:p>
                      <a:pPr algn="r"/>
                      <a:r>
                        <a:rPr lang="fa-IR" sz="2000" dirty="0" smtClean="0"/>
                        <a:t>سمپتوم های وسواسی -اجباری را نمیتوان به تاثیر فیزیولوژیک</a:t>
                      </a:r>
                      <a:r>
                        <a:rPr lang="fa-IR" sz="2000" baseline="0" dirty="0" smtClean="0"/>
                        <a:t> یک ماده یا عارضه پزشکی دیگر نسبت داد</a:t>
                      </a:r>
                      <a:r>
                        <a:rPr lang="en-US" sz="2000" dirty="0" smtClean="0">
                          <a:solidFill>
                            <a:srgbClr val="FF9900"/>
                          </a:solidFill>
                        </a:rPr>
                        <a:t>:C</a:t>
                      </a:r>
                      <a:endParaRPr lang="en-US" sz="2000" dirty="0">
                        <a:solidFill>
                          <a:srgbClr val="FF9900"/>
                        </a:solidFill>
                      </a:endParaRPr>
                    </a:p>
                  </a:txBody>
                  <a:tcPr/>
                </a:tc>
              </a:tr>
              <a:tr h="849787">
                <a:tc>
                  <a:txBody>
                    <a:bodyPr/>
                    <a:lstStyle/>
                    <a:p>
                      <a:pPr algn="r"/>
                      <a:r>
                        <a:rPr lang="en-US" sz="2000" dirty="0" smtClean="0"/>
                        <a:t>  </a:t>
                      </a:r>
                      <a:r>
                        <a:rPr lang="fa-IR" sz="2000" dirty="0" smtClean="0"/>
                        <a:t>سمپتوم</a:t>
                      </a:r>
                      <a:r>
                        <a:rPr lang="fa-IR" sz="2000" baseline="0" dirty="0" smtClean="0"/>
                        <a:t> های یک اختلال روانی دیگر را نمیتوانند توضیح بهتری برای ناراحتی فرد باشند </a:t>
                      </a:r>
                      <a:r>
                        <a:rPr lang="en-US" sz="2000" dirty="0" smtClean="0">
                          <a:solidFill>
                            <a:srgbClr val="FF9900"/>
                          </a:solidFill>
                        </a:rPr>
                        <a:t>:D</a:t>
                      </a:r>
                      <a:endParaRPr lang="en-US" sz="2000" dirty="0">
                        <a:solidFill>
                          <a:srgbClr val="FF9900"/>
                        </a:solidFill>
                      </a:endParaRPr>
                    </a:p>
                  </a:txBody>
                  <a:tcPr/>
                </a:tc>
              </a:tr>
              <a:tr h="849787">
                <a:tc>
                  <a:txBody>
                    <a:bodyPr/>
                    <a:lstStyle/>
                    <a:p>
                      <a:pPr algn="r"/>
                      <a:r>
                        <a:rPr lang="fa-IR" sz="2000" dirty="0" smtClean="0">
                          <a:solidFill>
                            <a:srgbClr val="FF9900"/>
                          </a:solidFill>
                        </a:rPr>
                        <a:t>به همراه بینش خوب : </a:t>
                      </a:r>
                      <a:r>
                        <a:rPr lang="fa-IR" sz="2000" dirty="0" smtClean="0"/>
                        <a:t>فرد میداند که باورهای او قطعا یا احتمالا واقعیت ندارند.شاید</a:t>
                      </a:r>
                      <a:r>
                        <a:rPr lang="fa-IR" sz="2000" baseline="0" dirty="0" smtClean="0"/>
                        <a:t> واقعی باشند یا نباشند</a:t>
                      </a:r>
                      <a:r>
                        <a:rPr lang="en-GB" sz="2000" baseline="0" dirty="0" smtClean="0"/>
                        <a:t> </a:t>
                      </a:r>
                      <a:endParaRPr lang="en-US" sz="2000" dirty="0"/>
                    </a:p>
                  </a:txBody>
                  <a:tcPr/>
                </a:tc>
              </a:tr>
              <a:tr h="480315">
                <a:tc>
                  <a:txBody>
                    <a:bodyPr/>
                    <a:lstStyle/>
                    <a:p>
                      <a:pPr algn="r"/>
                      <a:r>
                        <a:rPr lang="fa-IR" sz="2000" dirty="0" smtClean="0">
                          <a:solidFill>
                            <a:srgbClr val="FF9900"/>
                          </a:solidFill>
                        </a:rPr>
                        <a:t>به همراه بینش ضعیف : </a:t>
                      </a:r>
                      <a:r>
                        <a:rPr lang="fa-IR" sz="2000" dirty="0" smtClean="0"/>
                        <a:t>فرد فکر میکند که باورهای او احتمالا واقعیت دارند</a:t>
                      </a:r>
                      <a:endParaRPr lang="en-US" sz="2000" dirty="0"/>
                    </a:p>
                  </a:txBody>
                  <a:tcPr/>
                </a:tc>
              </a:tr>
              <a:tr h="480315">
                <a:tc>
                  <a:txBody>
                    <a:bodyPr/>
                    <a:lstStyle/>
                    <a:p>
                      <a:pPr algn="r"/>
                      <a:r>
                        <a:rPr lang="fa-IR" sz="2000" dirty="0" smtClean="0">
                          <a:solidFill>
                            <a:srgbClr val="FF9900"/>
                          </a:solidFill>
                        </a:rPr>
                        <a:t>به همراه عدم بینش : </a:t>
                      </a:r>
                      <a:r>
                        <a:rPr lang="fa-IR" sz="2000" dirty="0" smtClean="0"/>
                        <a:t>فرد کاملا</a:t>
                      </a:r>
                      <a:r>
                        <a:rPr lang="fa-IR" sz="2000" baseline="0" dirty="0" smtClean="0"/>
                        <a:t> مطمئن است باورهای او واقعی هستند.</a:t>
                      </a:r>
                      <a:endParaRPr lang="en-US" sz="2000" dirty="0"/>
                    </a:p>
                  </a:txBody>
                  <a:tcPr/>
                </a:tc>
              </a:tr>
              <a:tr h="480315">
                <a:tc>
                  <a:txBody>
                    <a:bodyPr/>
                    <a:lstStyle/>
                    <a:p>
                      <a:pPr algn="r"/>
                      <a:r>
                        <a:rPr lang="fa-IR" sz="2000" dirty="0" smtClean="0">
                          <a:solidFill>
                            <a:srgbClr val="FF9900"/>
                          </a:solidFill>
                        </a:rPr>
                        <a:t>مرتبط با تیک :</a:t>
                      </a:r>
                      <a:r>
                        <a:rPr lang="fa-IR" sz="2000" dirty="0" smtClean="0"/>
                        <a:t> در حال حاضر یا در گذشته یک اختلال تیک مزمن دارد.</a:t>
                      </a:r>
                      <a:endParaRPr lang="en-US" sz="2000" dirty="0"/>
                    </a:p>
                  </a:txBody>
                  <a:tcPr/>
                </a:tc>
              </a:tr>
            </a:tbl>
          </a:graphicData>
        </a:graphic>
      </p:graphicFrame>
    </p:spTree>
    <p:extLst>
      <p:ext uri="{BB962C8B-B14F-4D97-AF65-F5344CB8AC3E}">
        <p14:creationId xmlns:p14="http://schemas.microsoft.com/office/powerpoint/2010/main" val="4225608555"/>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378" y="1309817"/>
            <a:ext cx="8596668" cy="1320800"/>
          </a:xfrm>
        </p:spPr>
        <p:txBody>
          <a:bodyPr>
            <a:normAutofit/>
          </a:bodyPr>
          <a:lstStyle/>
          <a:p>
            <a:pPr algn="r"/>
            <a:r>
              <a:rPr lang="fa-IR" sz="1600" dirty="0" smtClean="0">
                <a:solidFill>
                  <a:srgbClr val="00B050"/>
                </a:solidFill>
              </a:rPr>
              <a:t>شیوع : </a:t>
            </a:r>
            <a:r>
              <a:rPr lang="fa-IR" sz="1400" dirty="0" smtClean="0">
                <a:solidFill>
                  <a:schemeClr val="accent2">
                    <a:lumMod val="50000"/>
                  </a:schemeClr>
                </a:solidFill>
              </a:rPr>
              <a:t>معمولا تدریجی است و بیشتر در اوایل نوجوانی یا اوایل بزرگسالی پس از یک رویداد استرس زا ظاهر میشود.مردان در سنین پایینتر(25%) و زنان در بزرگسالی</a:t>
            </a:r>
            <a:br>
              <a:rPr lang="fa-IR" sz="1400" dirty="0" smtClean="0">
                <a:solidFill>
                  <a:schemeClr val="accent2">
                    <a:lumMod val="50000"/>
                  </a:schemeClr>
                </a:solidFill>
              </a:rPr>
            </a:br>
            <a:r>
              <a:rPr lang="fa-IR" sz="1400" dirty="0" smtClean="0">
                <a:solidFill>
                  <a:schemeClr val="accent2">
                    <a:lumMod val="50000"/>
                  </a:schemeClr>
                </a:solidFill>
              </a:rPr>
              <a:t>نرخ شیوع در آمریکا 1.2% و در سطح جهانی 1.1% تا 1.8% است </a:t>
            </a:r>
            <a:br>
              <a:rPr lang="fa-IR" sz="1400" dirty="0" smtClean="0">
                <a:solidFill>
                  <a:schemeClr val="accent2">
                    <a:lumMod val="50000"/>
                  </a:schemeClr>
                </a:solidFill>
              </a:rPr>
            </a:br>
            <a:r>
              <a:rPr lang="fa-IR" sz="1400" dirty="0" smtClean="0">
                <a:solidFill>
                  <a:schemeClr val="accent2">
                    <a:lumMod val="50000"/>
                  </a:schemeClr>
                </a:solidFill>
              </a:rPr>
              <a:t>نسبت ابتلای زنان به مردان بیشتر است.</a:t>
            </a:r>
            <a:endParaRPr lang="en-US" sz="1400" dirty="0">
              <a:solidFill>
                <a:schemeClr val="accent2">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05216222"/>
              </p:ext>
            </p:extLst>
          </p:nvPr>
        </p:nvGraphicFramePr>
        <p:xfrm>
          <a:off x="2102480" y="3429000"/>
          <a:ext cx="6959141" cy="18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3650673"/>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10746"/>
            <a:ext cx="8596668" cy="584886"/>
          </a:xfrm>
        </p:spPr>
        <p:txBody>
          <a:bodyPr>
            <a:normAutofit/>
          </a:bodyPr>
          <a:lstStyle/>
          <a:p>
            <a:pPr algn="ctr"/>
            <a:r>
              <a:rPr lang="fa-IR" sz="2000" dirty="0" smtClean="0">
                <a:solidFill>
                  <a:srgbClr val="00B050"/>
                </a:solidFill>
              </a:rPr>
              <a:t>عوامل بیولوژیک :</a:t>
            </a:r>
            <a:endParaRPr lang="en-US" sz="2000" dirty="0">
              <a:solidFill>
                <a:srgbClr val="00B050"/>
              </a:solidFill>
            </a:endParaRPr>
          </a:p>
        </p:txBody>
      </p:sp>
      <p:sp>
        <p:nvSpPr>
          <p:cNvPr id="3" name="Content Placeholder 2"/>
          <p:cNvSpPr>
            <a:spLocks noGrp="1"/>
          </p:cNvSpPr>
          <p:nvPr>
            <p:ph idx="1"/>
          </p:nvPr>
        </p:nvSpPr>
        <p:spPr>
          <a:xfrm>
            <a:off x="726775" y="1095632"/>
            <a:ext cx="8596668" cy="1711195"/>
          </a:xfrm>
        </p:spPr>
        <p:txBody>
          <a:bodyPr>
            <a:noAutofit/>
          </a:bodyPr>
          <a:lstStyle/>
          <a:p>
            <a:pPr marL="0" indent="0" algn="r">
              <a:buNone/>
            </a:pPr>
            <a:r>
              <a:rPr lang="fa-IR" dirty="0" smtClean="0">
                <a:solidFill>
                  <a:schemeClr val="accent2">
                    <a:lumMod val="50000"/>
                  </a:schemeClr>
                </a:solidFill>
              </a:rPr>
              <a:t>میتوان شروع این اختلال را با آسیب شدید مغزی یا تورم مغزی مرتبط دانست</a:t>
            </a:r>
          </a:p>
          <a:p>
            <a:pPr marL="0" indent="0" algn="r">
              <a:buNone/>
            </a:pPr>
            <a:r>
              <a:rPr lang="fa-IR" dirty="0" smtClean="0">
                <a:solidFill>
                  <a:schemeClr val="accent2">
                    <a:lumMod val="50000"/>
                  </a:schemeClr>
                </a:solidFill>
              </a:rPr>
              <a:t>در برخی از انواع این اختلال نوعی نقص نورو فیزیولوژیک وجود دارد.این نقص باعث میشود تا درباره درست انجام شدن همه کارها تردید بوجود آید.</a:t>
            </a:r>
          </a:p>
          <a:p>
            <a:pPr marL="0" indent="0" algn="r">
              <a:buNone/>
            </a:pPr>
            <a:r>
              <a:rPr lang="fa-IR" dirty="0" smtClean="0">
                <a:solidFill>
                  <a:schemeClr val="accent2">
                    <a:lumMod val="50000"/>
                  </a:schemeClr>
                </a:solidFill>
              </a:rPr>
              <a:t>مناطق مغزی مهم در بوجود آمدن تردیدها «مناطق پیشانی» و «عقده های پایه» هستند.</a:t>
            </a:r>
          </a:p>
          <a:p>
            <a:pPr marL="0" indent="0" algn="r">
              <a:buNone/>
            </a:pPr>
            <a:r>
              <a:rPr lang="fa-IR" dirty="0" smtClean="0">
                <a:solidFill>
                  <a:schemeClr val="accent2">
                    <a:lumMod val="50000"/>
                  </a:schemeClr>
                </a:solidFill>
              </a:rPr>
              <a:t>فرضیه نقص یا کمبود سروتونین در این دسته عوامل مطرح شده است .</a:t>
            </a:r>
            <a:endParaRPr lang="en-US" dirty="0">
              <a:solidFill>
                <a:schemeClr val="accent2">
                  <a:lumMod val="50000"/>
                </a:schemeClr>
              </a:solidFill>
            </a:endParaRPr>
          </a:p>
        </p:txBody>
      </p:sp>
      <p:sp>
        <p:nvSpPr>
          <p:cNvPr id="5" name="TextBox 4"/>
          <p:cNvSpPr txBox="1"/>
          <p:nvPr/>
        </p:nvSpPr>
        <p:spPr>
          <a:xfrm>
            <a:off x="902525" y="3040083"/>
            <a:ext cx="8266189" cy="3139321"/>
          </a:xfrm>
          <a:prstGeom prst="rect">
            <a:avLst/>
          </a:prstGeom>
          <a:noFill/>
        </p:spPr>
        <p:txBody>
          <a:bodyPr wrap="square" rtlCol="0">
            <a:spAutoFit/>
          </a:bodyPr>
          <a:lstStyle/>
          <a:p>
            <a:pPr algn="ctr"/>
            <a:r>
              <a:rPr lang="fa-IR" dirty="0">
                <a:solidFill>
                  <a:srgbClr val="00B050"/>
                </a:solidFill>
              </a:rPr>
              <a:t>عوامل پسیکولوژیک </a:t>
            </a:r>
            <a:r>
              <a:rPr lang="fa-IR" dirty="0" smtClean="0">
                <a:solidFill>
                  <a:srgbClr val="00B050"/>
                </a:solidFill>
              </a:rPr>
              <a:t>:</a:t>
            </a:r>
          </a:p>
          <a:p>
            <a:pPr algn="ctr"/>
            <a:endParaRPr lang="fa-IR" dirty="0" smtClean="0">
              <a:solidFill>
                <a:srgbClr val="00B050"/>
              </a:solidFill>
            </a:endParaRPr>
          </a:p>
          <a:p>
            <a:pPr algn="ctr"/>
            <a:endParaRPr lang="fa-IR" dirty="0" smtClean="0">
              <a:solidFill>
                <a:srgbClr val="00B050"/>
              </a:solidFill>
            </a:endParaRPr>
          </a:p>
          <a:p>
            <a:pPr algn="ctr"/>
            <a:endParaRPr lang="fa-IR" dirty="0" smtClean="0">
              <a:solidFill>
                <a:srgbClr val="00B050"/>
              </a:solidFill>
            </a:endParaRPr>
          </a:p>
          <a:p>
            <a:pPr algn="ctr"/>
            <a:endParaRPr lang="fa-IR" dirty="0">
              <a:solidFill>
                <a:srgbClr val="00B050"/>
              </a:solidFill>
            </a:endParaRPr>
          </a:p>
          <a:p>
            <a:pPr algn="ctr"/>
            <a:endParaRPr lang="fa-IR" dirty="0" smtClean="0">
              <a:solidFill>
                <a:srgbClr val="00B050"/>
              </a:solidFill>
            </a:endParaRPr>
          </a:p>
          <a:p>
            <a:pPr algn="ctr"/>
            <a:endParaRPr lang="fa-IR" dirty="0">
              <a:solidFill>
                <a:srgbClr val="00B050"/>
              </a:solidFill>
            </a:endParaRPr>
          </a:p>
          <a:p>
            <a:pPr algn="ctr"/>
            <a:endParaRPr lang="fa-IR" dirty="0" smtClean="0">
              <a:solidFill>
                <a:srgbClr val="00B050"/>
              </a:solidFill>
            </a:endParaRPr>
          </a:p>
          <a:p>
            <a:pPr algn="ctr"/>
            <a:endParaRPr lang="fa-IR" dirty="0">
              <a:solidFill>
                <a:srgbClr val="00B050"/>
              </a:solidFill>
            </a:endParaRPr>
          </a:p>
          <a:p>
            <a:pPr algn="ctr"/>
            <a:endParaRPr lang="fa-IR" dirty="0" smtClean="0">
              <a:solidFill>
                <a:srgbClr val="00B050"/>
              </a:solidFill>
            </a:endParaRPr>
          </a:p>
          <a:p>
            <a:pPr algn="ctr"/>
            <a:endParaRPr lang="en-US" dirty="0"/>
          </a:p>
        </p:txBody>
      </p:sp>
      <p:graphicFrame>
        <p:nvGraphicFramePr>
          <p:cNvPr id="6" name="Content Placeholder 3"/>
          <p:cNvGraphicFramePr>
            <a:graphicFrameLocks/>
          </p:cNvGraphicFramePr>
          <p:nvPr>
            <p:extLst>
              <p:ext uri="{D42A27DB-BD31-4B8C-83A1-F6EECF244321}">
                <p14:modId xmlns:p14="http://schemas.microsoft.com/office/powerpoint/2010/main" val="2905079057"/>
              </p:ext>
            </p:extLst>
          </p:nvPr>
        </p:nvGraphicFramePr>
        <p:xfrm>
          <a:off x="3258065" y="3429000"/>
          <a:ext cx="3418704" cy="19503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0671983"/>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75503"/>
            <a:ext cx="8596668" cy="5365859"/>
          </a:xfrm>
        </p:spPr>
        <p:txBody>
          <a:bodyPr>
            <a:noAutofit/>
          </a:bodyPr>
          <a:lstStyle/>
          <a:p>
            <a:pPr marL="0" indent="0" algn="r">
              <a:buNone/>
            </a:pPr>
            <a:r>
              <a:rPr lang="fa-IR" sz="2000" dirty="0" smtClean="0">
                <a:solidFill>
                  <a:srgbClr val="92D050"/>
                </a:solidFill>
              </a:rPr>
              <a:t>1)نقص در حافظه:</a:t>
            </a:r>
          </a:p>
          <a:p>
            <a:pPr marL="0" indent="0" algn="r">
              <a:buNone/>
            </a:pPr>
            <a:r>
              <a:rPr lang="fa-IR" sz="2000" dirty="0" smtClean="0">
                <a:solidFill>
                  <a:schemeClr val="accent2">
                    <a:lumMod val="50000"/>
                  </a:schemeClr>
                </a:solidFill>
              </a:rPr>
              <a:t>افراد مبتلا:</a:t>
            </a:r>
          </a:p>
          <a:p>
            <a:pPr marL="0" indent="0" algn="r">
              <a:buNone/>
            </a:pPr>
            <a:r>
              <a:rPr lang="fa-IR" dirty="0" smtClean="0">
                <a:solidFill>
                  <a:schemeClr val="accent2">
                    <a:lumMod val="50000"/>
                  </a:schemeClr>
                </a:solidFill>
              </a:rPr>
              <a:t>-در حافظه کلی نقص دارند</a:t>
            </a:r>
          </a:p>
          <a:p>
            <a:pPr marL="0" indent="0" algn="r">
              <a:buNone/>
            </a:pPr>
            <a:r>
              <a:rPr lang="fa-IR" dirty="0" smtClean="0">
                <a:solidFill>
                  <a:schemeClr val="accent2">
                    <a:lumMod val="50000"/>
                  </a:schemeClr>
                </a:solidFill>
              </a:rPr>
              <a:t>-به معتبر بودن حافظه خود شک دارند</a:t>
            </a:r>
          </a:p>
          <a:p>
            <a:pPr marL="0" indent="0" algn="r">
              <a:buNone/>
            </a:pPr>
            <a:r>
              <a:rPr lang="fa-IR" dirty="0" smtClean="0">
                <a:solidFill>
                  <a:schemeClr val="accent2">
                    <a:lumMod val="50000"/>
                  </a:schemeClr>
                </a:solidFill>
              </a:rPr>
              <a:t>-نمیتوانند خاطرات مربوط به اعمال واقعی و خیالی را از هم جدا کنند</a:t>
            </a:r>
          </a:p>
          <a:p>
            <a:pPr marL="0" indent="0" algn="r">
              <a:buNone/>
            </a:pPr>
            <a:endParaRPr lang="fa-IR" sz="2000" dirty="0" smtClean="0"/>
          </a:p>
          <a:p>
            <a:pPr marL="0" indent="0" algn="r">
              <a:buNone/>
            </a:pPr>
            <a:r>
              <a:rPr lang="fa-IR" sz="2000" dirty="0" smtClean="0">
                <a:solidFill>
                  <a:srgbClr val="92D050"/>
                </a:solidFill>
              </a:rPr>
              <a:t>2)احساس دانستن:</a:t>
            </a:r>
          </a:p>
          <a:p>
            <a:pPr marL="0" indent="0" algn="r">
              <a:buNone/>
            </a:pPr>
            <a:r>
              <a:rPr lang="fa-IR" dirty="0" smtClean="0">
                <a:solidFill>
                  <a:schemeClr val="accent2">
                    <a:lumMod val="50000"/>
                  </a:schemeClr>
                </a:solidFill>
              </a:rPr>
              <a:t>افراد مبتلا در احساس درونی دانستن نقص دارندچون از درون خود پیامی حاکی از تکمیل شدن یا کافی بودن اعمال و رفتارها دریافت نمیکنند نمیتوانند جلوی رفتار و افکار خود را بگیرند.</a:t>
            </a:r>
          </a:p>
          <a:p>
            <a:pPr marL="0" indent="0" algn="r">
              <a:buNone/>
            </a:pPr>
            <a:endParaRPr lang="fa-IR" dirty="0" smtClean="0">
              <a:solidFill>
                <a:schemeClr val="accent2">
                  <a:lumMod val="50000"/>
                </a:schemeClr>
              </a:solidFill>
            </a:endParaRPr>
          </a:p>
          <a:p>
            <a:pPr marL="0" indent="0" algn="r">
              <a:buNone/>
            </a:pPr>
            <a:r>
              <a:rPr lang="fa-IR" sz="2000" dirty="0" smtClean="0">
                <a:solidFill>
                  <a:srgbClr val="92D050"/>
                </a:solidFill>
              </a:rPr>
              <a:t>3)مسولیت اغراق آمیز:</a:t>
            </a:r>
          </a:p>
          <a:p>
            <a:pPr marL="0" indent="0" algn="r">
              <a:buNone/>
            </a:pPr>
            <a:r>
              <a:rPr lang="fa-IR" dirty="0" smtClean="0">
                <a:solidFill>
                  <a:schemeClr val="accent2">
                    <a:lumMod val="50000"/>
                  </a:schemeClr>
                </a:solidFill>
              </a:rPr>
              <a:t>این افراد فکر میکنند افکار وسواسی آنها احتمالا عواقب بدی خواهد داشت این طرز فکر اضطراب شدید در آنها بوجود خواهد آورد برای جلوگیری از این اضطراب رفتارهای اجباری را پیش خواهد گرفت</a:t>
            </a:r>
          </a:p>
          <a:p>
            <a:pPr marL="0" indent="0" algn="r">
              <a:buNone/>
            </a:pPr>
            <a:r>
              <a:rPr lang="fa-IR" dirty="0" smtClean="0">
                <a:solidFill>
                  <a:schemeClr val="accent2">
                    <a:lumMod val="50000"/>
                  </a:schemeClr>
                </a:solidFill>
              </a:rPr>
              <a:t>قبول این باور که فرد میتواند باعث رویدادهایی با عواقب منفی شود یا قادر است از وقوع آن رویداد پیشگیری کند.</a:t>
            </a:r>
          </a:p>
        </p:txBody>
      </p:sp>
    </p:spTree>
    <p:extLst>
      <p:ext uri="{BB962C8B-B14F-4D97-AF65-F5344CB8AC3E}">
        <p14:creationId xmlns:p14="http://schemas.microsoft.com/office/powerpoint/2010/main" val="908531676"/>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75503"/>
            <a:ext cx="8596668" cy="5365859"/>
          </a:xfrm>
        </p:spPr>
        <p:txBody>
          <a:bodyPr>
            <a:noAutofit/>
          </a:bodyPr>
          <a:lstStyle/>
          <a:p>
            <a:pPr marL="0" indent="0" algn="r">
              <a:buNone/>
            </a:pPr>
            <a:r>
              <a:rPr lang="fa-IR" dirty="0" smtClean="0">
                <a:solidFill>
                  <a:srgbClr val="92D050"/>
                </a:solidFill>
              </a:rPr>
              <a:t>4)سرکوب افکار:</a:t>
            </a:r>
          </a:p>
          <a:p>
            <a:pPr marL="0" indent="0" algn="r">
              <a:buNone/>
            </a:pPr>
            <a:r>
              <a:rPr lang="fa-IR" sz="1600" dirty="0" smtClean="0">
                <a:solidFill>
                  <a:schemeClr val="accent1">
                    <a:lumMod val="50000"/>
                  </a:schemeClr>
                </a:solidFill>
              </a:rPr>
              <a:t>افراد مبتلا افکار مزاحم را رنج آور میدانند به همین دلیل به شدت آنها را سرکوب میکنند</a:t>
            </a:r>
          </a:p>
          <a:p>
            <a:pPr marL="0" indent="0" algn="r">
              <a:buNone/>
            </a:pPr>
            <a:r>
              <a:rPr lang="fa-IR" sz="1600" dirty="0" smtClean="0">
                <a:solidFill>
                  <a:schemeClr val="accent1">
                    <a:lumMod val="50000"/>
                  </a:schemeClr>
                </a:solidFill>
              </a:rPr>
              <a:t>سرکوب فعالانه افکار باعث میشود این افکار بعد از پایان دوره سرکوب با فراوانی بیشتری روی دهند</a:t>
            </a:r>
          </a:p>
          <a:p>
            <a:pPr marL="0" indent="0" algn="r">
              <a:buNone/>
            </a:pPr>
            <a:r>
              <a:rPr lang="fa-IR" sz="1600" dirty="0" smtClean="0">
                <a:solidFill>
                  <a:schemeClr val="accent1">
                    <a:lumMod val="50000"/>
                  </a:schemeClr>
                </a:solidFill>
              </a:rPr>
              <a:t>که باعث یک حالت هیجانی منفی شدید میشود و در نتیجه فکر منفی با آن حالت منفی هیجانی تداعی میشود.در آینده هر وقت آن حالت هیجانی منفی روی دهد احتمال بروز افکار مزاحم بیشتر میشود.</a:t>
            </a:r>
          </a:p>
          <a:p>
            <a:pPr marL="0" indent="0" algn="r">
              <a:buNone/>
            </a:pPr>
            <a:endParaRPr lang="fa-IR" dirty="0" smtClean="0"/>
          </a:p>
          <a:p>
            <a:pPr marL="0" indent="0" algn="r">
              <a:buNone/>
            </a:pPr>
            <a:r>
              <a:rPr lang="fa-IR" dirty="0" smtClean="0">
                <a:solidFill>
                  <a:srgbClr val="92D050"/>
                </a:solidFill>
              </a:rPr>
              <a:t>5)تکرار مداوم و نقش مود :</a:t>
            </a:r>
          </a:p>
          <a:p>
            <a:pPr marL="0" indent="0" algn="r">
              <a:buNone/>
            </a:pPr>
            <a:r>
              <a:rPr lang="fa-IR" sz="1600" dirty="0" smtClean="0">
                <a:solidFill>
                  <a:schemeClr val="accent1">
                    <a:lumMod val="50000"/>
                  </a:schemeClr>
                </a:solidFill>
              </a:rPr>
              <a:t>«</a:t>
            </a:r>
            <a:r>
              <a:rPr lang="fa-IR" dirty="0" smtClean="0">
                <a:solidFill>
                  <a:schemeClr val="accent1">
                    <a:lumMod val="50000"/>
                  </a:schemeClr>
                </a:solidFill>
              </a:rPr>
              <a:t>فرضیه-مود-به عنوان-اطلاعات ورودی» :</a:t>
            </a:r>
          </a:p>
          <a:p>
            <a:pPr marL="0" indent="0" algn="r">
              <a:buNone/>
            </a:pPr>
            <a:r>
              <a:rPr lang="fa-IR" sz="1600" dirty="0" smtClean="0">
                <a:solidFill>
                  <a:schemeClr val="accent1">
                    <a:lumMod val="50000"/>
                  </a:schemeClr>
                </a:solidFill>
              </a:rPr>
              <a:t>طبق این فرض افراد مبتلا به رفتارهای اجباری خود ادامه میدهند زیرا:</a:t>
            </a:r>
          </a:p>
          <a:p>
            <a:pPr marL="0" indent="0" algn="r">
              <a:buNone/>
            </a:pPr>
            <a:r>
              <a:rPr lang="fa-IR" sz="1600" dirty="0" smtClean="0">
                <a:solidFill>
                  <a:schemeClr val="accent1">
                    <a:lumMod val="50000"/>
                  </a:schemeClr>
                </a:solidFill>
              </a:rPr>
              <a:t>-برای فعالیت کامپالژنی از قانونی به نام  «اصل توقف» استفاده میکنند که میگوید انها فقط باید زمانی فعالیت خود را متوقف کنند که مطمئن شوند تکلیف خود را کامل انجام داده اند.</a:t>
            </a:r>
          </a:p>
          <a:p>
            <a:pPr marL="0" indent="0" algn="r">
              <a:buNone/>
            </a:pPr>
            <a:r>
              <a:rPr lang="fa-IR" sz="1600" dirty="0" smtClean="0">
                <a:solidFill>
                  <a:schemeClr val="accent1">
                    <a:lumMod val="50000"/>
                  </a:schemeClr>
                </a:solidFill>
              </a:rPr>
              <a:t>-زمانی تکلیف را انجام دهند که در یک حالت خلقی و روانی منفی قرار میگیرند. </a:t>
            </a:r>
          </a:p>
          <a:p>
            <a:pPr marL="0" indent="0" algn="r">
              <a:buNone/>
            </a:pPr>
            <a:r>
              <a:rPr lang="fa-IR" sz="1600" dirty="0" smtClean="0">
                <a:solidFill>
                  <a:schemeClr val="accent1">
                    <a:lumMod val="50000"/>
                  </a:schemeClr>
                </a:solidFill>
              </a:rPr>
              <a:t>طبق این نظریه افراد از مود کنونی خود به عنوان اطلاعات استفاده میکنند تا معلوم شود که آیا به معیار سفت و سخت خود در اصل توقف دست یافته اند با خیر؟  </a:t>
            </a:r>
            <a:endParaRPr lang="en-US" sz="1600" dirty="0">
              <a:solidFill>
                <a:schemeClr val="accent1">
                  <a:lumMod val="50000"/>
                </a:schemeClr>
              </a:solidFill>
            </a:endParaRPr>
          </a:p>
        </p:txBody>
      </p:sp>
    </p:spTree>
    <p:extLst>
      <p:ext uri="{BB962C8B-B14F-4D97-AF65-F5344CB8AC3E}">
        <p14:creationId xmlns:p14="http://schemas.microsoft.com/office/powerpoint/2010/main" val="4263126093"/>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095" y="358346"/>
            <a:ext cx="8596668" cy="621278"/>
          </a:xfrm>
        </p:spPr>
        <p:txBody>
          <a:bodyPr>
            <a:normAutofit/>
          </a:bodyPr>
          <a:lstStyle/>
          <a:p>
            <a:pPr algn="ctr"/>
            <a:r>
              <a:rPr lang="fa-IR" sz="1600" dirty="0">
                <a:solidFill>
                  <a:srgbClr val="00B050"/>
                </a:solidFill>
              </a:rPr>
              <a:t>درمان اختلال وسواسی اجباری :</a:t>
            </a:r>
            <a:endParaRPr lang="en-US" sz="1600" dirty="0">
              <a:solidFill>
                <a:srgbClr val="00B050"/>
              </a:solidFill>
            </a:endParaRPr>
          </a:p>
        </p:txBody>
      </p:sp>
      <p:sp>
        <p:nvSpPr>
          <p:cNvPr id="9" name="TextBox 8"/>
          <p:cNvSpPr txBox="1"/>
          <p:nvPr/>
        </p:nvSpPr>
        <p:spPr>
          <a:xfrm>
            <a:off x="782607" y="979624"/>
            <a:ext cx="8369643" cy="1323439"/>
          </a:xfrm>
          <a:prstGeom prst="rect">
            <a:avLst/>
          </a:prstGeom>
          <a:noFill/>
        </p:spPr>
        <p:txBody>
          <a:bodyPr wrap="square" rtlCol="0">
            <a:spAutoFit/>
          </a:bodyPr>
          <a:lstStyle/>
          <a:p>
            <a:pPr algn="ctr"/>
            <a:r>
              <a:rPr lang="fa-IR" sz="1600" dirty="0">
                <a:solidFill>
                  <a:srgbClr val="00B050"/>
                </a:solidFill>
              </a:rPr>
              <a:t/>
            </a:r>
            <a:br>
              <a:rPr lang="fa-IR" sz="1600" dirty="0">
                <a:solidFill>
                  <a:srgbClr val="00B050"/>
                </a:solidFill>
              </a:rPr>
            </a:br>
            <a:r>
              <a:rPr lang="en-US" sz="1600" dirty="0">
                <a:solidFill>
                  <a:srgbClr val="00B050"/>
                </a:solidFill>
              </a:rPr>
              <a:t>neurosurgery</a:t>
            </a:r>
            <a:r>
              <a:rPr lang="fa-IR" sz="1600" dirty="0">
                <a:solidFill>
                  <a:srgbClr val="00B050"/>
                </a:solidFill>
              </a:rPr>
              <a:t>و </a:t>
            </a:r>
            <a:r>
              <a:rPr lang="en-US" sz="1600" dirty="0">
                <a:solidFill>
                  <a:srgbClr val="00B050"/>
                </a:solidFill>
              </a:rPr>
              <a:t> </a:t>
            </a:r>
            <a:r>
              <a:rPr lang="fa-IR" sz="1600" dirty="0">
                <a:solidFill>
                  <a:srgbClr val="00B050"/>
                </a:solidFill>
              </a:rPr>
              <a:t>دارو درمانی</a:t>
            </a:r>
            <a:br>
              <a:rPr lang="fa-IR" sz="1600" dirty="0">
                <a:solidFill>
                  <a:srgbClr val="00B050"/>
                </a:solidFill>
              </a:rPr>
            </a:br>
            <a:r>
              <a:rPr lang="en-US" sz="1600" dirty="0">
                <a:solidFill>
                  <a:srgbClr val="00B050"/>
                </a:solidFill>
              </a:rPr>
              <a:t>CBT </a:t>
            </a:r>
            <a:r>
              <a:rPr lang="fa-IR" sz="1600" dirty="0">
                <a:solidFill>
                  <a:srgbClr val="00B050"/>
                </a:solidFill>
              </a:rPr>
              <a:t>روان درمانی شناختی رفتاری</a:t>
            </a:r>
            <a:br>
              <a:rPr lang="fa-IR" sz="1600" dirty="0">
                <a:solidFill>
                  <a:srgbClr val="00B050"/>
                </a:solidFill>
              </a:rPr>
            </a:br>
            <a:r>
              <a:rPr lang="en-US" sz="1600" dirty="0">
                <a:solidFill>
                  <a:srgbClr val="00B050"/>
                </a:solidFill>
              </a:rPr>
              <a:t>ERP </a:t>
            </a:r>
            <a:r>
              <a:rPr lang="fa-IR" sz="1600" dirty="0">
                <a:solidFill>
                  <a:srgbClr val="00B050"/>
                </a:solidFill>
              </a:rPr>
              <a:t>روان درمانی</a:t>
            </a:r>
            <a:br>
              <a:rPr lang="fa-IR" sz="1600" dirty="0">
                <a:solidFill>
                  <a:srgbClr val="00B050"/>
                </a:solidFill>
              </a:rPr>
            </a:br>
            <a:endParaRPr lang="en-US" sz="1600" dirty="0"/>
          </a:p>
        </p:txBody>
      </p:sp>
      <p:sp>
        <p:nvSpPr>
          <p:cNvPr id="5" name="Title 1"/>
          <p:cNvSpPr txBox="1">
            <a:spLocks/>
          </p:cNvSpPr>
          <p:nvPr/>
        </p:nvSpPr>
        <p:spPr>
          <a:xfrm>
            <a:off x="669095" y="1672281"/>
            <a:ext cx="8227770" cy="452257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dirty="0" smtClean="0">
                <a:solidFill>
                  <a:schemeClr val="accent2">
                    <a:lumMod val="60000"/>
                    <a:lumOff val="40000"/>
                  </a:schemeClr>
                </a:solidFill>
              </a:rPr>
              <a:t>	</a:t>
            </a:r>
            <a:endParaRPr lang="fa-IR" sz="2400" dirty="0" smtClean="0">
              <a:solidFill>
                <a:schemeClr val="accent2">
                  <a:lumMod val="60000"/>
                  <a:lumOff val="40000"/>
                </a:schemeClr>
              </a:solidFill>
            </a:endParaRPr>
          </a:p>
          <a:p>
            <a:pPr algn="ctr"/>
            <a:endParaRPr lang="en-US" sz="2400" dirty="0" smtClean="0">
              <a:solidFill>
                <a:schemeClr val="accent2">
                  <a:lumMod val="60000"/>
                  <a:lumOff val="40000"/>
                </a:schemeClr>
              </a:solidFill>
            </a:endParaRPr>
          </a:p>
          <a:p>
            <a:pPr algn="ctr"/>
            <a:endParaRPr lang="en-US" sz="2400" dirty="0" smtClean="0">
              <a:solidFill>
                <a:schemeClr val="accent2">
                  <a:lumMod val="60000"/>
                  <a:lumOff val="40000"/>
                </a:schemeClr>
              </a:solidFill>
            </a:endParaRPr>
          </a:p>
          <a:p>
            <a:pPr algn="ctr"/>
            <a:r>
              <a:rPr lang="en-US" sz="1800" dirty="0" smtClean="0">
                <a:solidFill>
                  <a:schemeClr val="accent2">
                    <a:lumMod val="60000"/>
                    <a:lumOff val="40000"/>
                  </a:schemeClr>
                </a:solidFill>
              </a:rPr>
              <a:t>ERP </a:t>
            </a:r>
            <a:r>
              <a:rPr lang="fa-IR" sz="1800" dirty="0" smtClean="0">
                <a:solidFill>
                  <a:schemeClr val="accent2">
                    <a:lumMod val="60000"/>
                    <a:lumOff val="40000"/>
                  </a:schemeClr>
                </a:solidFill>
              </a:rPr>
              <a:t>روان درمانی</a:t>
            </a:r>
            <a:endParaRPr lang="en-US" sz="1800" dirty="0">
              <a:solidFill>
                <a:schemeClr val="accent2">
                  <a:lumMod val="60000"/>
                  <a:lumOff val="40000"/>
                </a:schemeClr>
              </a:solidFill>
            </a:endParaRPr>
          </a:p>
        </p:txBody>
      </p:sp>
      <p:sp>
        <p:nvSpPr>
          <p:cNvPr id="6" name="TextBox 5"/>
          <p:cNvSpPr txBox="1"/>
          <p:nvPr/>
        </p:nvSpPr>
        <p:spPr>
          <a:xfrm>
            <a:off x="1173892" y="3789405"/>
            <a:ext cx="7978359" cy="1354217"/>
          </a:xfrm>
          <a:prstGeom prst="rect">
            <a:avLst/>
          </a:prstGeom>
          <a:noFill/>
        </p:spPr>
        <p:txBody>
          <a:bodyPr wrap="square" rtlCol="0">
            <a:spAutoFit/>
          </a:bodyPr>
          <a:lstStyle/>
          <a:p>
            <a:pPr algn="r"/>
            <a:r>
              <a:rPr lang="fa-IR" sz="1600" dirty="0" smtClean="0">
                <a:solidFill>
                  <a:schemeClr val="accent2">
                    <a:lumMod val="50000"/>
                  </a:schemeClr>
                </a:solidFill>
              </a:rPr>
              <a:t>مزایای جلوگیری از رفتار های کامپالژنی :</a:t>
            </a:r>
          </a:p>
          <a:p>
            <a:pPr algn="r"/>
            <a:endParaRPr lang="fa-IR" dirty="0" smtClean="0"/>
          </a:p>
          <a:p>
            <a:pPr algn="r"/>
            <a:r>
              <a:rPr lang="fa-IR" sz="1600" dirty="0" smtClean="0"/>
              <a:t>-</a:t>
            </a:r>
            <a:r>
              <a:rPr lang="fa-IR" sz="1600" dirty="0" smtClean="0">
                <a:solidFill>
                  <a:schemeClr val="accent2">
                    <a:lumMod val="50000"/>
                  </a:schemeClr>
                </a:solidFill>
              </a:rPr>
              <a:t>به درمانجو یاد میدهد که ارتباط بین وسواس ها و رنج مرتبط با آنها را نادیده بگیرد.</a:t>
            </a:r>
          </a:p>
          <a:p>
            <a:pPr algn="r"/>
            <a:r>
              <a:rPr lang="fa-IR" sz="1600" dirty="0" smtClean="0">
                <a:solidFill>
                  <a:schemeClr val="accent2">
                    <a:lumMod val="50000"/>
                  </a:schemeClr>
                </a:solidFill>
              </a:rPr>
              <a:t>-رفتارهای همیشگی و تکراری را که میتواند اضطراب را به شیوه منفی تقویت کند از بین ببرد.</a:t>
            </a:r>
          </a:p>
          <a:p>
            <a:pPr algn="r"/>
            <a:r>
              <a:rPr lang="fa-IR" sz="1600" dirty="0" smtClean="0">
                <a:solidFill>
                  <a:schemeClr val="accent2">
                    <a:lumMod val="50000"/>
                  </a:schemeClr>
                </a:solidFill>
              </a:rPr>
              <a:t>-بی اعتبار کردن باورهای غلط و مزاحم.</a:t>
            </a:r>
            <a:endParaRPr lang="en-US" sz="1600" dirty="0">
              <a:solidFill>
                <a:schemeClr val="accent2">
                  <a:lumMod val="50000"/>
                </a:schemeClr>
              </a:solidFill>
            </a:endParaRPr>
          </a:p>
        </p:txBody>
      </p:sp>
    </p:spTree>
    <p:extLst>
      <p:ext uri="{BB962C8B-B14F-4D97-AF65-F5344CB8AC3E}">
        <p14:creationId xmlns:p14="http://schemas.microsoft.com/office/powerpoint/2010/main" val="11784573"/>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45225"/>
            <a:ext cx="8596668" cy="807308"/>
          </a:xfrm>
        </p:spPr>
        <p:txBody>
          <a:bodyPr>
            <a:normAutofit/>
          </a:bodyPr>
          <a:lstStyle/>
          <a:p>
            <a:pPr algn="ctr"/>
            <a:r>
              <a:rPr lang="fa-IR" sz="1600" dirty="0" smtClean="0">
                <a:solidFill>
                  <a:srgbClr val="00B050"/>
                </a:solidFill>
              </a:rPr>
              <a:t>روان درمانی شناختی-رفتاری :</a:t>
            </a:r>
            <a:endParaRPr lang="en-US" sz="1600" dirty="0">
              <a:solidFill>
                <a:srgbClr val="00B050"/>
              </a:solidFill>
            </a:endParaRPr>
          </a:p>
        </p:txBody>
      </p:sp>
      <p:sp>
        <p:nvSpPr>
          <p:cNvPr id="3" name="Content Placeholder 2"/>
          <p:cNvSpPr>
            <a:spLocks noGrp="1"/>
          </p:cNvSpPr>
          <p:nvPr>
            <p:ph idx="1"/>
          </p:nvPr>
        </p:nvSpPr>
        <p:spPr>
          <a:xfrm>
            <a:off x="677334" y="1013255"/>
            <a:ext cx="8596668" cy="2150076"/>
          </a:xfrm>
        </p:spPr>
        <p:txBody>
          <a:bodyPr>
            <a:noAutofit/>
          </a:bodyPr>
          <a:lstStyle/>
          <a:p>
            <a:pPr marL="0" indent="0" algn="r">
              <a:buNone/>
            </a:pPr>
            <a:r>
              <a:rPr lang="fa-IR" sz="1600" dirty="0" smtClean="0">
                <a:solidFill>
                  <a:schemeClr val="accent1">
                    <a:lumMod val="50000"/>
                  </a:schemeClr>
                </a:solidFill>
              </a:rPr>
              <a:t>تاکید بر تغییر باورهای غلط درباره ترس ها و افکار و اهمیت کارهای تکراری دارد.</a:t>
            </a:r>
          </a:p>
          <a:p>
            <a:pPr marL="0" indent="0" algn="r">
              <a:buNone/>
            </a:pPr>
            <a:endParaRPr lang="fa-IR" sz="1600" dirty="0">
              <a:solidFill>
                <a:schemeClr val="accent1">
                  <a:lumMod val="50000"/>
                </a:schemeClr>
              </a:solidFill>
            </a:endParaRPr>
          </a:p>
          <a:p>
            <a:pPr marL="0" indent="0" algn="r">
              <a:buNone/>
            </a:pPr>
            <a:r>
              <a:rPr lang="fa-IR" sz="1600" dirty="0" smtClean="0">
                <a:solidFill>
                  <a:schemeClr val="accent1">
                    <a:lumMod val="50000"/>
                  </a:schemeClr>
                </a:solidFill>
              </a:rPr>
              <a:t>باورهای غلطی که مورد تاکید قرار میگیرند: </a:t>
            </a:r>
          </a:p>
          <a:p>
            <a:pPr marL="0" indent="0" algn="r">
              <a:buNone/>
            </a:pPr>
            <a:r>
              <a:rPr lang="fa-IR" sz="1600" dirty="0" smtClean="0">
                <a:solidFill>
                  <a:schemeClr val="accent1">
                    <a:lumMod val="50000"/>
                  </a:schemeClr>
                </a:solidFill>
              </a:rPr>
              <a:t>1)ارزیابی مسولیت </a:t>
            </a:r>
          </a:p>
          <a:p>
            <a:pPr marL="0" indent="0" algn="r">
              <a:buNone/>
            </a:pPr>
            <a:r>
              <a:rPr lang="fa-IR" sz="1600" dirty="0" smtClean="0">
                <a:solidFill>
                  <a:schemeClr val="accent1">
                    <a:lumMod val="50000"/>
                  </a:schemeClr>
                </a:solidFill>
              </a:rPr>
              <a:t>2) اهمیت زیاد از حد افکار</a:t>
            </a:r>
          </a:p>
          <a:p>
            <a:pPr marL="0" indent="0" algn="r">
              <a:buNone/>
            </a:pPr>
            <a:r>
              <a:rPr lang="fa-IR" sz="1600" dirty="0" smtClean="0">
                <a:solidFill>
                  <a:schemeClr val="accent1">
                    <a:lumMod val="50000"/>
                  </a:schemeClr>
                </a:solidFill>
              </a:rPr>
              <a:t>3)بیش از حد بزرگ دانستن خطر </a:t>
            </a:r>
            <a:endParaRPr lang="en-US" sz="1600" dirty="0">
              <a:solidFill>
                <a:schemeClr val="accent1">
                  <a:lumMod val="50000"/>
                </a:schemeClr>
              </a:solidFill>
            </a:endParaRPr>
          </a:p>
        </p:txBody>
      </p:sp>
      <p:sp>
        <p:nvSpPr>
          <p:cNvPr id="4" name="Title 1"/>
          <p:cNvSpPr txBox="1">
            <a:spLocks/>
          </p:cNvSpPr>
          <p:nvPr/>
        </p:nvSpPr>
        <p:spPr>
          <a:xfrm>
            <a:off x="677334" y="3058297"/>
            <a:ext cx="8596668" cy="74140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1600" dirty="0" smtClean="0">
                <a:solidFill>
                  <a:srgbClr val="00B050"/>
                </a:solidFill>
              </a:rPr>
              <a:t>neurosurgery</a:t>
            </a:r>
            <a:r>
              <a:rPr lang="fa-IR" sz="1600" dirty="0" smtClean="0">
                <a:solidFill>
                  <a:srgbClr val="00B050"/>
                </a:solidFill>
              </a:rPr>
              <a:t>و </a:t>
            </a:r>
            <a:r>
              <a:rPr lang="en-US" sz="1600" dirty="0" smtClean="0">
                <a:solidFill>
                  <a:srgbClr val="00B050"/>
                </a:solidFill>
              </a:rPr>
              <a:t> </a:t>
            </a:r>
            <a:r>
              <a:rPr lang="fa-IR" sz="1600" dirty="0" smtClean="0">
                <a:solidFill>
                  <a:srgbClr val="00B050"/>
                </a:solidFill>
              </a:rPr>
              <a:t>دارو درمانی</a:t>
            </a:r>
            <a:endParaRPr lang="en-US" sz="1600" dirty="0"/>
          </a:p>
        </p:txBody>
      </p:sp>
      <p:sp>
        <p:nvSpPr>
          <p:cNvPr id="5" name="Rectangle 4"/>
          <p:cNvSpPr/>
          <p:nvPr/>
        </p:nvSpPr>
        <p:spPr>
          <a:xfrm>
            <a:off x="677334" y="3681335"/>
            <a:ext cx="8596668" cy="2308324"/>
          </a:xfrm>
          <a:prstGeom prst="rect">
            <a:avLst/>
          </a:prstGeom>
        </p:spPr>
        <p:txBody>
          <a:bodyPr wrap="square">
            <a:spAutoFit/>
          </a:bodyPr>
          <a:lstStyle/>
          <a:p>
            <a:pPr algn="r"/>
            <a:r>
              <a:rPr lang="fa-IR" sz="1600" dirty="0">
                <a:solidFill>
                  <a:schemeClr val="accent1">
                    <a:lumMod val="50000"/>
                  </a:schemeClr>
                </a:solidFill>
              </a:rPr>
              <a:t>بیشترین داروهایی که تجویز میشوند :سروتونین-بازدارنده های باز جذب آگونیستی و باز جذب سروتونین هستند.</a:t>
            </a:r>
          </a:p>
          <a:p>
            <a:pPr algn="r"/>
            <a:endParaRPr lang="fa-IR" sz="1600" dirty="0">
              <a:solidFill>
                <a:schemeClr val="accent1">
                  <a:lumMod val="50000"/>
                </a:schemeClr>
              </a:solidFill>
            </a:endParaRPr>
          </a:p>
          <a:p>
            <a:pPr algn="r"/>
            <a:r>
              <a:rPr lang="fa-IR" sz="1600" dirty="0">
                <a:solidFill>
                  <a:schemeClr val="accent1">
                    <a:lumMod val="50000"/>
                  </a:schemeClr>
                </a:solidFill>
              </a:rPr>
              <a:t>داروهای ضد افسردگی در مورد برخی سمپتوم ها اثربخشی دارند ولی فقط زمانی که اختلال با افسردگی کاموربید است مفید هستند.</a:t>
            </a:r>
          </a:p>
          <a:p>
            <a:pPr algn="r"/>
            <a:endParaRPr lang="fa-IR" sz="1600" dirty="0">
              <a:solidFill>
                <a:schemeClr val="accent1">
                  <a:lumMod val="50000"/>
                </a:schemeClr>
              </a:solidFill>
            </a:endParaRPr>
          </a:p>
          <a:p>
            <a:pPr algn="r"/>
            <a:r>
              <a:rPr lang="fa-IR" sz="1600" dirty="0">
                <a:solidFill>
                  <a:schemeClr val="accent1">
                    <a:lumMod val="50000"/>
                  </a:schemeClr>
                </a:solidFill>
              </a:rPr>
              <a:t>نوروسرجری زمانی استفاده میشود که درمان های دارویی یا پسیکولوژیک مفید نباشند.</a:t>
            </a:r>
          </a:p>
          <a:p>
            <a:pPr algn="r"/>
            <a:r>
              <a:rPr lang="fa-IR" sz="1600" dirty="0">
                <a:solidFill>
                  <a:schemeClr val="accent1">
                    <a:lumMod val="50000"/>
                  </a:schemeClr>
                </a:solidFill>
              </a:rPr>
              <a:t>«سینگولوتومی» رایج ترین روش نوروسرجری میباشد که در آن جراحان برخی سلول های واقع در سینگلوم نزدیک جسم پینه ای را از بین میبرند.</a:t>
            </a:r>
            <a:endParaRPr lang="en-US" sz="1600" dirty="0">
              <a:solidFill>
                <a:schemeClr val="accent1">
                  <a:lumMod val="50000"/>
                </a:schemeClr>
              </a:solidFill>
            </a:endParaRPr>
          </a:p>
        </p:txBody>
      </p:sp>
    </p:spTree>
    <p:extLst>
      <p:ext uri="{BB962C8B-B14F-4D97-AF65-F5344CB8AC3E}">
        <p14:creationId xmlns:p14="http://schemas.microsoft.com/office/powerpoint/2010/main" val="3865574821"/>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1131</TotalTime>
  <Words>2181</Words>
  <Application>Microsoft Office PowerPoint</Application>
  <PresentationFormat>Widescreen</PresentationFormat>
  <Paragraphs>204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Tahoma</vt:lpstr>
      <vt:lpstr>Trebuchet MS</vt:lpstr>
      <vt:lpstr>Wingdings 3</vt:lpstr>
      <vt:lpstr>Facet</vt:lpstr>
      <vt:lpstr> </vt:lpstr>
      <vt:lpstr>اختلال وسواسی – اجباری Obsessive-compulsive disorder </vt:lpstr>
      <vt:lpstr>PowerPoint Presentation</vt:lpstr>
      <vt:lpstr>شیوع : معمولا تدریجی است و بیشتر در اوایل نوجوانی یا اوایل بزرگسالی پس از یک رویداد استرس زا ظاهر میشود.مردان در سنین پایینتر(25%) و زنان در بزرگسالی نرخ شیوع در آمریکا 1.2% و در سطح جهانی 1.1% تا 1.8% است  نسبت ابتلای زنان به مردان بیشتر است.</vt:lpstr>
      <vt:lpstr>عوامل بیولوژیک :</vt:lpstr>
      <vt:lpstr>PowerPoint Presentation</vt:lpstr>
      <vt:lpstr>PowerPoint Presentation</vt:lpstr>
      <vt:lpstr>درمان اختلال وسواسی اجباری :</vt:lpstr>
      <vt:lpstr>روان درمانی شناختی-رفتاری :</vt:lpstr>
      <vt:lpstr>اختلال بادی دیسمورفیک body dysmorphic disorder  </vt:lpstr>
      <vt:lpstr>PowerPoint Presentation</vt:lpstr>
      <vt:lpstr>PowerPoint Presentation</vt:lpstr>
      <vt:lpstr>اختلال احتکار hoarding disorder</vt:lpstr>
      <vt:lpstr>PowerPoint Presentation</vt:lpstr>
      <vt:lpstr>PowerPoint Presentation</vt:lpstr>
      <vt:lpstr>درمان اختلال احتکار :</vt:lpstr>
      <vt:lpstr>PowerPoint Presentation</vt:lpstr>
      <vt:lpstr>اختلال مو – کندن Trichotillomania </vt:lpstr>
      <vt:lpstr>PowerPoint Presentation</vt:lpstr>
      <vt:lpstr>اختلال پوست - کندن :  این اختلال در نسخه قبل در بخش اختلالات کنترل تکانه ای قرار گرفته بود.</vt:lpstr>
      <vt:lpstr>فرضیه های موجود برای علل اختلال پوست کندن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ششم</dc:title>
  <dc:creator>Shahrouz Bht</dc:creator>
  <cp:lastModifiedBy>payam abdoli</cp:lastModifiedBy>
  <cp:revision>61</cp:revision>
  <dcterms:created xsi:type="dcterms:W3CDTF">2012-03-13T17:11:50Z</dcterms:created>
  <dcterms:modified xsi:type="dcterms:W3CDTF">2015-07-16T19:22:48Z</dcterms:modified>
</cp:coreProperties>
</file>