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4" r:id="rId3"/>
    <p:sldId id="258" r:id="rId4"/>
    <p:sldId id="303" r:id="rId5"/>
    <p:sldId id="302" r:id="rId6"/>
    <p:sldId id="301" r:id="rId7"/>
    <p:sldId id="283" r:id="rId8"/>
    <p:sldId id="307" r:id="rId9"/>
    <p:sldId id="316" r:id="rId10"/>
    <p:sldId id="313" r:id="rId11"/>
    <p:sldId id="327" r:id="rId12"/>
    <p:sldId id="315" r:id="rId13"/>
    <p:sldId id="324" r:id="rId14"/>
    <p:sldId id="325" r:id="rId15"/>
    <p:sldId id="286" r:id="rId16"/>
    <p:sldId id="287" r:id="rId17"/>
    <p:sldId id="288" r:id="rId18"/>
    <p:sldId id="291" r:id="rId19"/>
    <p:sldId id="289" r:id="rId20"/>
    <p:sldId id="311" r:id="rId21"/>
    <p:sldId id="310" r:id="rId22"/>
    <p:sldId id="314" r:id="rId23"/>
    <p:sldId id="309" r:id="rId24"/>
    <p:sldId id="305" r:id="rId25"/>
    <p:sldId id="306" r:id="rId26"/>
    <p:sldId id="269" r:id="rId27"/>
    <p:sldId id="275" r:id="rId28"/>
    <p:sldId id="277" r:id="rId29"/>
    <p:sldId id="331" r:id="rId30"/>
    <p:sldId id="279" r:id="rId31"/>
    <p:sldId id="312" r:id="rId32"/>
    <p:sldId id="282" r:id="rId33"/>
    <p:sldId id="318" r:id="rId34"/>
    <p:sldId id="320" r:id="rId35"/>
    <p:sldId id="326" r:id="rId36"/>
    <p:sldId id="328" r:id="rId37"/>
    <p:sldId id="322" r:id="rId38"/>
    <p:sldId id="319" r:id="rId39"/>
    <p:sldId id="321" r:id="rId40"/>
    <p:sldId id="329" r:id="rId41"/>
    <p:sldId id="330" r:id="rId42"/>
    <p:sldId id="332"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4" autoAdjust="0"/>
    <p:restoredTop sz="94660"/>
  </p:normalViewPr>
  <p:slideViewPr>
    <p:cSldViewPr snapToGrid="0">
      <p:cViewPr varScale="1">
        <p:scale>
          <a:sx n="65" d="100"/>
          <a:sy n="65" d="100"/>
        </p:scale>
        <p:origin x="-73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A0620E-5D55-4638-A519-CA28E3CC8044}" type="doc">
      <dgm:prSet loTypeId="urn:microsoft.com/office/officeart/2005/8/layout/venn1" loCatId="relationship" qsTypeId="urn:microsoft.com/office/officeart/2005/8/quickstyle/simple1" qsCatId="simple" csTypeId="urn:microsoft.com/office/officeart/2005/8/colors/accent0_2" csCatId="mainScheme" phldr="1"/>
      <dgm:spPr/>
      <dgm:t>
        <a:bodyPr/>
        <a:lstStyle/>
        <a:p>
          <a:endParaRPr lang="en-US"/>
        </a:p>
      </dgm:t>
    </dgm:pt>
    <dgm:pt modelId="{E9AD3058-EFEA-43E7-A1E4-CCF76FB6F716}">
      <dgm:prSet custT="1">
        <dgm:style>
          <a:lnRef idx="3">
            <a:schemeClr val="lt1"/>
          </a:lnRef>
          <a:fillRef idx="1">
            <a:schemeClr val="accent6"/>
          </a:fillRef>
          <a:effectRef idx="1">
            <a:schemeClr val="accent6"/>
          </a:effectRef>
          <a:fontRef idx="minor">
            <a:schemeClr val="lt1"/>
          </a:fontRef>
        </dgm:style>
      </dgm:prSet>
      <dgm:spPr/>
      <dgm:t>
        <a:bodyPr/>
        <a:lstStyle/>
        <a:p>
          <a:pPr rtl="0"/>
          <a:r>
            <a:rPr lang="fa-IR" sz="2400" dirty="0" smtClean="0">
              <a:cs typeface="B Mehr" panose="00000700000000000000" pitchFamily="2" charset="-78"/>
            </a:rPr>
            <a:t>ایتم های مورد برسی در انسان؟ </a:t>
          </a:r>
          <a:br>
            <a:rPr lang="fa-IR" sz="2400" dirty="0" smtClean="0">
              <a:cs typeface="B Mehr" panose="00000700000000000000" pitchFamily="2" charset="-78"/>
            </a:rPr>
          </a:br>
          <a:endParaRPr lang="en-US" sz="2400" dirty="0">
            <a:cs typeface="B Mehr" panose="00000700000000000000" pitchFamily="2" charset="-78"/>
          </a:endParaRPr>
        </a:p>
      </dgm:t>
    </dgm:pt>
    <dgm:pt modelId="{F7123155-2D38-4EF6-A9AF-ED27FA706E87}" type="parTrans" cxnId="{CFE4BE3E-24A7-47E8-BC1F-499ADF17D7DC}">
      <dgm:prSet/>
      <dgm:spPr/>
      <dgm:t>
        <a:bodyPr/>
        <a:lstStyle/>
        <a:p>
          <a:endParaRPr lang="en-US"/>
        </a:p>
      </dgm:t>
    </dgm:pt>
    <dgm:pt modelId="{3E43FE7F-FF27-4093-9A43-AA71AFD05EA8}" type="sibTrans" cxnId="{CFE4BE3E-24A7-47E8-BC1F-499ADF17D7DC}">
      <dgm:prSet/>
      <dgm:spPr/>
      <dgm:t>
        <a:bodyPr/>
        <a:lstStyle/>
        <a:p>
          <a:endParaRPr lang="en-US"/>
        </a:p>
      </dgm:t>
    </dgm:pt>
    <dgm:pt modelId="{673FB6BB-51B6-4173-9E90-F6F44C80C64D}" type="pres">
      <dgm:prSet presAssocID="{E3A0620E-5D55-4638-A519-CA28E3CC8044}" presName="compositeShape" presStyleCnt="0">
        <dgm:presLayoutVars>
          <dgm:chMax val="7"/>
          <dgm:dir/>
          <dgm:resizeHandles val="exact"/>
        </dgm:presLayoutVars>
      </dgm:prSet>
      <dgm:spPr/>
      <dgm:t>
        <a:bodyPr/>
        <a:lstStyle/>
        <a:p>
          <a:endParaRPr lang="en-US"/>
        </a:p>
      </dgm:t>
    </dgm:pt>
    <dgm:pt modelId="{CDDFC5FC-024A-4CC5-9B53-773F3F6ACD98}" type="pres">
      <dgm:prSet presAssocID="{E9AD3058-EFEA-43E7-A1E4-CCF76FB6F716}" presName="circ1TxSh" presStyleLbl="vennNode1" presStyleIdx="0" presStyleCnt="1" custScaleX="323329" custLinFactNeighborX="9294" custLinFactNeighborY="-8488"/>
      <dgm:spPr/>
      <dgm:t>
        <a:bodyPr/>
        <a:lstStyle/>
        <a:p>
          <a:endParaRPr lang="en-US"/>
        </a:p>
      </dgm:t>
    </dgm:pt>
  </dgm:ptLst>
  <dgm:cxnLst>
    <dgm:cxn modelId="{CFE4BE3E-24A7-47E8-BC1F-499ADF17D7DC}" srcId="{E3A0620E-5D55-4638-A519-CA28E3CC8044}" destId="{E9AD3058-EFEA-43E7-A1E4-CCF76FB6F716}" srcOrd="0" destOrd="0" parTransId="{F7123155-2D38-4EF6-A9AF-ED27FA706E87}" sibTransId="{3E43FE7F-FF27-4093-9A43-AA71AFD05EA8}"/>
    <dgm:cxn modelId="{AD7F19C5-CE70-4A59-A99D-A93934CE5692}" type="presOf" srcId="{E3A0620E-5D55-4638-A519-CA28E3CC8044}" destId="{673FB6BB-51B6-4173-9E90-F6F44C80C64D}" srcOrd="0" destOrd="0" presId="urn:microsoft.com/office/officeart/2005/8/layout/venn1"/>
    <dgm:cxn modelId="{BD68C8A6-BDE7-440C-ABE5-F41764F7435B}" type="presOf" srcId="{E9AD3058-EFEA-43E7-A1E4-CCF76FB6F716}" destId="{CDDFC5FC-024A-4CC5-9B53-773F3F6ACD98}" srcOrd="0" destOrd="0" presId="urn:microsoft.com/office/officeart/2005/8/layout/venn1"/>
    <dgm:cxn modelId="{1582CBBE-BE4C-4397-8602-2045BD165A25}" type="presParOf" srcId="{673FB6BB-51B6-4173-9E90-F6F44C80C64D}" destId="{CDDFC5FC-024A-4CC5-9B53-773F3F6ACD98}" srcOrd="0"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DFC5FC-024A-4CC5-9B53-773F3F6ACD98}">
      <dsp:nvSpPr>
        <dsp:cNvPr id="0" name=""/>
        <dsp:cNvSpPr/>
      </dsp:nvSpPr>
      <dsp:spPr>
        <a:xfrm>
          <a:off x="2813889" y="0"/>
          <a:ext cx="4215780" cy="1303867"/>
        </a:xfrm>
        <a:prstGeom prst="ellipse">
          <a:avLst/>
        </a:prstGeom>
        <a:solidFill>
          <a:schemeClr val="accent6"/>
        </a:solidFill>
        <a:ln w="25400" cap="flat" cmpd="sng" algn="ctr">
          <a:solidFill>
            <a:schemeClr val="lt1"/>
          </a:solidFill>
          <a:prstDash val="solid"/>
        </a:ln>
        <a:effectLst/>
      </dsp:spPr>
      <dsp:style>
        <a:lnRef idx="3">
          <a:schemeClr val="lt1"/>
        </a:lnRef>
        <a:fillRef idx="1">
          <a:schemeClr val="accent6"/>
        </a:fillRef>
        <a:effectRef idx="1">
          <a:schemeClr val="accent6"/>
        </a:effectRef>
        <a:fontRef idx="minor">
          <a:schemeClr val="lt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fa-IR" sz="2400" kern="1200" dirty="0" smtClean="0">
              <a:cs typeface="B Mehr" panose="00000700000000000000" pitchFamily="2" charset="-78"/>
            </a:rPr>
            <a:t>ایتم های مورد برسی در انسان؟ </a:t>
          </a:r>
          <a:br>
            <a:rPr lang="fa-IR" sz="2400" kern="1200" dirty="0" smtClean="0">
              <a:cs typeface="B Mehr" panose="00000700000000000000" pitchFamily="2" charset="-78"/>
            </a:rPr>
          </a:br>
          <a:endParaRPr lang="en-US" sz="2400" kern="1200" dirty="0">
            <a:cs typeface="B Mehr" panose="00000700000000000000" pitchFamily="2" charset="-78"/>
          </a:endParaRPr>
        </a:p>
      </dsp:txBody>
      <dsp:txXfrm>
        <a:off x="2813889" y="0"/>
        <a:ext cx="4215780" cy="130386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11/12/2017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11/12/2017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11/12/2017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www.tebyan.net/" TargetMode="External"/><Relationship Id="rId2" Type="http://schemas.openxmlformats.org/officeDocument/2006/relationships/hyperlink" Target="http://www.radioiran.ir/"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68761" y="1935727"/>
            <a:ext cx="5100448" cy="2308324"/>
          </a:xfrm>
          <a:prstGeom prst="rect">
            <a:avLst/>
          </a:prstGeom>
        </p:spPr>
        <p:txBody>
          <a:bodyPr wrap="square">
            <a:spAutoFit/>
          </a:bodyPr>
          <a:lstStyle/>
          <a:p>
            <a:r>
              <a:rPr lang="fa-IR" sz="4800" dirty="0" smtClean="0">
                <a:latin typeface="AmdtSymbols" panose="02000500000000020004" pitchFamily="2" charset="0"/>
                <a:cs typeface="B Homa" panose="00000400000000000000" pitchFamily="2" charset="-78"/>
              </a:rPr>
              <a:t>انسان.طبیعت.معماری</a:t>
            </a:r>
          </a:p>
          <a:p>
            <a:r>
              <a:rPr lang="fa-IR" sz="4800" dirty="0">
                <a:latin typeface="AmdtSymbols" panose="02000500000000020004" pitchFamily="2" charset="0"/>
                <a:cs typeface="B Mehr" panose="00000700000000000000" pitchFamily="2" charset="-78"/>
              </a:rPr>
              <a:t/>
            </a:r>
            <a:br>
              <a:rPr lang="fa-IR" sz="4800" dirty="0">
                <a:latin typeface="AmdtSymbols" panose="02000500000000020004" pitchFamily="2" charset="0"/>
                <a:cs typeface="B Mehr" panose="00000700000000000000" pitchFamily="2" charset="-78"/>
              </a:rPr>
            </a:br>
            <a:r>
              <a:rPr lang="en-US" sz="4800" dirty="0" smtClean="0">
                <a:latin typeface="AmdtSymbols" panose="02000500000000020004" pitchFamily="2" charset="0"/>
                <a:cs typeface="B Mehr" panose="00000700000000000000" pitchFamily="2" charset="-78"/>
              </a:rPr>
              <a:t>j</a:t>
            </a:r>
            <a:endParaRPr lang="en-US" sz="4800" dirty="0">
              <a:latin typeface="AmdtSymbols" panose="02000500000000020004" pitchFamily="2" charset="0"/>
              <a:cs typeface="B Mehr" panose="00000700000000000000" pitchFamily="2" charset="-78"/>
            </a:endParaRPr>
          </a:p>
        </p:txBody>
      </p:sp>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314557" y="2896001"/>
            <a:ext cx="3528676" cy="236962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301259002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825" y="1285437"/>
            <a:ext cx="9601196" cy="697256"/>
          </a:xfrm>
        </p:spPr>
        <p:txBody>
          <a:bodyPr>
            <a:normAutofit fontScale="92500" lnSpcReduction="10000"/>
          </a:bodyPr>
          <a:lstStyle/>
          <a:p>
            <a:pPr algn="r"/>
            <a:r>
              <a:rPr lang="fa-IR" dirty="0"/>
              <a:t>از امام صادق (ع) نقل شده است که یکی از چیزهایی که چهره را نورانی و روشن می کند ، تماشای گیاهان خرّم و سرسبز است</a:t>
            </a:r>
            <a:endParaRPr lang="en-US" dirty="0"/>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33284" y="2130610"/>
            <a:ext cx="8722657" cy="400075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171520776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16766" y="1735828"/>
            <a:ext cx="9601200" cy="3317875"/>
          </a:xfrm>
        </p:spPr>
        <p:txBody>
          <a:bodyPr/>
          <a:lstStyle/>
          <a:p>
            <a:pPr algn="r"/>
            <a:r>
              <a:rPr lang="fa-IR" dirty="0" smtClean="0">
                <a:solidFill>
                  <a:schemeClr val="tx1"/>
                </a:solidFill>
              </a:rPr>
              <a:t>مشاهده یک طبیعت زیبا به سرعت </a:t>
            </a:r>
            <a:r>
              <a:rPr lang="fa-IR" dirty="0">
                <a:solidFill>
                  <a:schemeClr val="tx1"/>
                </a:solidFill>
              </a:rPr>
              <a:t>مي تواند روحيه شخص را تغيير داده و او را شاد و هيجان زده كند. </a:t>
            </a:r>
            <a:endParaRPr lang="fa-IR" dirty="0" smtClean="0">
              <a:solidFill>
                <a:schemeClr val="tx1"/>
              </a:solidFill>
            </a:endParaRPr>
          </a:p>
          <a:p>
            <a:pPr algn="r"/>
            <a:r>
              <a:rPr lang="fa-IR" dirty="0" smtClean="0">
                <a:solidFill>
                  <a:schemeClr val="tx1"/>
                </a:solidFill>
              </a:rPr>
              <a:t>لبخند</a:t>
            </a:r>
            <a:r>
              <a:rPr lang="fa-IR" dirty="0">
                <a:solidFill>
                  <a:schemeClr val="tx1"/>
                </a:solidFill>
              </a:rPr>
              <a:t>، اولين و مهم ترين نشانه اين تغيير است. احساس شادي و سرزندگي در همه افراد و در هر سني به سرعت و به خوبي نمايان مي شود</a:t>
            </a:r>
            <a:r>
              <a:rPr lang="en-US" dirty="0">
                <a:solidFill>
                  <a:schemeClr val="tx1"/>
                </a:solidFill>
              </a:rPr>
              <a:t>.</a:t>
            </a:r>
          </a:p>
          <a:p>
            <a:pPr algn="r"/>
            <a:endParaRPr lang="en-US" dirty="0">
              <a:solidFill>
                <a:schemeClr val="tx1"/>
              </a:solidFill>
            </a:endParaRPr>
          </a:p>
        </p:txBody>
      </p:sp>
    </p:spTree>
    <p:extLst>
      <p:ext uri="{BB962C8B-B14F-4D97-AF65-F5344CB8AC3E}">
        <p14:creationId xmlns="" xmlns:p14="http://schemas.microsoft.com/office/powerpoint/2010/main" val="2908108740"/>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53728" y="537882"/>
            <a:ext cx="10910743" cy="5728447"/>
          </a:xfrm>
          <a:prstGeom prst="rect">
            <a:avLst/>
          </a:prstGeom>
        </p:spPr>
      </p:pic>
      <p:sp>
        <p:nvSpPr>
          <p:cNvPr id="3" name="Content Placeholder 2"/>
          <p:cNvSpPr>
            <a:spLocks noGrp="1"/>
          </p:cNvSpPr>
          <p:nvPr>
            <p:ph idx="4294967295"/>
          </p:nvPr>
        </p:nvSpPr>
        <p:spPr>
          <a:xfrm>
            <a:off x="2877672" y="908968"/>
            <a:ext cx="8230356" cy="4362279"/>
          </a:xfrm>
        </p:spPr>
        <p:txBody>
          <a:bodyPr>
            <a:noAutofit/>
          </a:bodyPr>
          <a:lstStyle/>
          <a:p>
            <a:pPr algn="r"/>
            <a:r>
              <a:rPr lang="fa-IR" dirty="0" smtClean="0">
                <a:solidFill>
                  <a:schemeClr val="tx1"/>
                </a:solidFill>
              </a:rPr>
              <a:t>پژوهشگران می گویند،</a:t>
            </a:r>
          </a:p>
          <a:p>
            <a:pPr algn="r"/>
            <a:r>
              <a:rPr lang="fa-IR" dirty="0" smtClean="0">
                <a:solidFill>
                  <a:schemeClr val="tx1"/>
                </a:solidFill>
              </a:rPr>
              <a:t> سپری کردن لحظاتی در فضای سبز و جنگل ، می تواند سبب آرامش انسان شود و استرس و تنش ها را کاهش دهد</a:t>
            </a:r>
            <a:r>
              <a:rPr lang="en-US" dirty="0" smtClean="0">
                <a:solidFill>
                  <a:schemeClr val="tx1"/>
                </a:solidFill>
              </a:rPr>
              <a:t>.</a:t>
            </a:r>
          </a:p>
          <a:p>
            <a:pPr algn="r"/>
            <a:r>
              <a:rPr lang="fa-IR" dirty="0" smtClean="0">
                <a:solidFill>
                  <a:schemeClr val="tx1"/>
                </a:solidFill>
              </a:rPr>
              <a:t>گردش مکرر در جنگل ها و فضاهای سبز، استرس را از بین می برد، خلق و</a:t>
            </a:r>
            <a:r>
              <a:rPr lang="fa-IR" dirty="0" smtClean="0">
                <a:solidFill>
                  <a:schemeClr val="bg1"/>
                </a:solidFill>
              </a:rPr>
              <a:t>خو را بهبود می بخشد و موجب کاهش خشم و عصبانیت شده و به طور کلی شادمانی و سرخوشی را در انسان افزایش می دهد</a:t>
            </a:r>
            <a:r>
              <a:rPr lang="en-US" dirty="0" smtClean="0">
                <a:solidFill>
                  <a:schemeClr val="bg1"/>
                </a:solidFill>
              </a:rPr>
              <a:t>.</a:t>
            </a:r>
          </a:p>
          <a:p>
            <a:pPr algn="r"/>
            <a:r>
              <a:rPr lang="fa-IR" dirty="0" smtClean="0">
                <a:solidFill>
                  <a:schemeClr val="bg1"/>
                </a:solidFill>
              </a:rPr>
              <a:t>فضای سبز و درختان همچنین اثر مثبتی روی سیستم ایمنی بدن دارد چون برخی از فعالیت های سلول های قاتل طبیعی را دستکاری کرده و در نتیجه سلول های سرطانی را نابود می سازد</a:t>
            </a:r>
          </a:p>
          <a:p>
            <a:pPr algn="r"/>
            <a:r>
              <a:rPr lang="fa-IR" dirty="0" smtClean="0">
                <a:solidFill>
                  <a:schemeClr val="bg1"/>
                </a:solidFill>
              </a:rPr>
              <a:t>محققان در یک کنگره بین المللی که در سئول برگزار شد، ادعا کرده اند که بغل کردن یک درخت به بهبود و تسکین برخی از استرس های انسان کمک می کند؛ چون سرسبزی و طبیعت، اثرات شفابخش شگفت انگیزی روی سلامت جسم و ذهن انسان دارد.</a:t>
            </a:r>
            <a:r>
              <a:rPr lang="en-US" dirty="0" smtClean="0">
                <a:solidFill>
                  <a:schemeClr val="bg1"/>
                </a:solidFill>
              </a:rPr>
              <a:t>. </a:t>
            </a:r>
            <a:endParaRPr lang="en-US" dirty="0">
              <a:solidFill>
                <a:schemeClr val="bg1"/>
              </a:solidFill>
            </a:endParaRPr>
          </a:p>
        </p:txBody>
      </p:sp>
    </p:spTree>
    <p:extLst>
      <p:ext uri="{BB962C8B-B14F-4D97-AF65-F5344CB8AC3E}">
        <p14:creationId xmlns="" xmlns:p14="http://schemas.microsoft.com/office/powerpoint/2010/main" val="35832245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fa-IR" dirty="0" smtClean="0"/>
              <a:t>تاثیرات فصل بهار:</a:t>
            </a:r>
            <a:endParaRPr lang="en-US" dirty="0"/>
          </a:p>
        </p:txBody>
      </p:sp>
      <p:sp>
        <p:nvSpPr>
          <p:cNvPr id="3" name="Content Placeholder 2"/>
          <p:cNvSpPr>
            <a:spLocks noGrp="1"/>
          </p:cNvSpPr>
          <p:nvPr>
            <p:ph idx="1"/>
          </p:nvPr>
        </p:nvSpPr>
        <p:spPr>
          <a:xfrm>
            <a:off x="1160930" y="2933450"/>
            <a:ext cx="9601196" cy="3318936"/>
          </a:xfrm>
        </p:spPr>
        <p:txBody>
          <a:bodyPr/>
          <a:lstStyle/>
          <a:p>
            <a:pPr algn="ctr"/>
            <a:r>
              <a:rPr lang="fa-IR" dirty="0">
                <a:solidFill>
                  <a:schemeClr val="tx1"/>
                </a:solidFill>
              </a:rPr>
              <a:t>تحقیقات نشان داده است که در فصل بهار کسانی که اختلالات روانی دارند، خُلق و خوی بهتر و طبیعی تری پیدا می کنند</a:t>
            </a:r>
            <a:endParaRPr lang="en-US" dirty="0">
              <a:solidFill>
                <a:schemeClr val="tx1"/>
              </a:solidFill>
            </a:endParaRPr>
          </a:p>
          <a:p>
            <a:pPr algn="ctr"/>
            <a:endParaRPr lang="en-US" dirty="0"/>
          </a:p>
        </p:txBody>
      </p:sp>
    </p:spTree>
    <p:extLst>
      <p:ext uri="{BB962C8B-B14F-4D97-AF65-F5344CB8AC3E}">
        <p14:creationId xmlns="" xmlns:p14="http://schemas.microsoft.com/office/powerpoint/2010/main" val="318381347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1635" y="788594"/>
            <a:ext cx="10535478" cy="5307406"/>
          </a:xfrm>
          <a:prstGeom prst="rect">
            <a:avLst/>
          </a:prstGeom>
        </p:spPr>
      </p:pic>
      <p:sp>
        <p:nvSpPr>
          <p:cNvPr id="2" name="Title 1"/>
          <p:cNvSpPr>
            <a:spLocks noGrp="1"/>
          </p:cNvSpPr>
          <p:nvPr>
            <p:ph type="title"/>
          </p:nvPr>
        </p:nvSpPr>
        <p:spPr/>
        <p:txBody>
          <a:bodyPr/>
          <a:lstStyle/>
          <a:p>
            <a:r>
              <a:rPr lang="fa-IR" dirty="0" smtClean="0"/>
              <a:t>تاثیرات زمستان:</a:t>
            </a:r>
            <a:endParaRPr lang="en-US" dirty="0"/>
          </a:p>
        </p:txBody>
      </p:sp>
      <p:sp>
        <p:nvSpPr>
          <p:cNvPr id="3" name="Content Placeholder 2"/>
          <p:cNvSpPr>
            <a:spLocks noGrp="1"/>
          </p:cNvSpPr>
          <p:nvPr>
            <p:ph idx="1"/>
          </p:nvPr>
        </p:nvSpPr>
        <p:spPr/>
        <p:txBody>
          <a:bodyPr>
            <a:normAutofit/>
          </a:bodyPr>
          <a:lstStyle/>
          <a:p>
            <a:pPr algn="ctr"/>
            <a:r>
              <a:rPr lang="fa-IR" sz="3200" dirty="0"/>
              <a:t>افرادی که در زمستان به دنیا می آیند احتمال ابتلای آنها به برخی بیماریهای روان شناختی بیشتر است.</a:t>
            </a:r>
            <a:endParaRPr lang="en-US" sz="3200" dirty="0"/>
          </a:p>
        </p:txBody>
      </p:sp>
    </p:spTree>
    <p:extLst>
      <p:ext uri="{BB962C8B-B14F-4D97-AF65-F5344CB8AC3E}">
        <p14:creationId xmlns="" xmlns:p14="http://schemas.microsoft.com/office/powerpoint/2010/main" val="3184185170"/>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2335" y="567895"/>
            <a:ext cx="10648006" cy="5366998"/>
          </a:xfrm>
          <a:prstGeom prst="rect">
            <a:avLst/>
          </a:prstGeom>
        </p:spPr>
      </p:pic>
      <p:sp>
        <p:nvSpPr>
          <p:cNvPr id="2" name="Rectangle 1"/>
          <p:cNvSpPr/>
          <p:nvPr/>
        </p:nvSpPr>
        <p:spPr>
          <a:xfrm>
            <a:off x="4874086" y="2046866"/>
            <a:ext cx="4056845" cy="2644827"/>
          </a:xfrm>
          <a:prstGeom prst="rect">
            <a:avLst/>
          </a:prstGeom>
        </p:spPr>
        <p:txBody>
          <a:bodyPr wrap="square">
            <a:spAutoFit/>
          </a:bodyPr>
          <a:lstStyle/>
          <a:p>
            <a:pPr algn="r">
              <a:lnSpc>
                <a:spcPct val="115000"/>
              </a:lnSpc>
              <a:spcAft>
                <a:spcPts val="1000"/>
              </a:spcAft>
            </a:pPr>
            <a:r>
              <a:rPr lang="fa-IR" dirty="0" smtClean="0">
                <a:solidFill>
                  <a:schemeClr val="bg1"/>
                </a:solidFill>
                <a:latin typeface="Calibri" panose="020F0502020204030204" pitchFamily="34" charset="0"/>
                <a:ea typeface="Times New Roman" panose="02020603050405020304" pitchFamily="18" charset="0"/>
                <a:cs typeface="Arial" panose="020B0604020202020204" pitchFamily="34" charset="0"/>
              </a:rPr>
              <a:t>فعّال </a:t>
            </a:r>
            <a:r>
              <a:rPr lang="fa-IR" dirty="0">
                <a:solidFill>
                  <a:schemeClr val="bg1"/>
                </a:solidFill>
                <a:latin typeface="Calibri" panose="020F0502020204030204" pitchFamily="34" charset="0"/>
                <a:ea typeface="Times New Roman" panose="02020603050405020304" pitchFamily="18" charset="0"/>
                <a:cs typeface="Arial" panose="020B0604020202020204" pitchFamily="34" charset="0"/>
              </a:rPr>
              <a:t>و </a:t>
            </a:r>
            <a:r>
              <a:rPr lang="fa-IR" dirty="0" smtClean="0">
                <a:solidFill>
                  <a:schemeClr val="bg1"/>
                </a:solidFill>
                <a:latin typeface="Calibri" panose="020F0502020204030204" pitchFamily="34" charset="0"/>
                <a:ea typeface="Times New Roman" panose="02020603050405020304" pitchFamily="18" charset="0"/>
                <a:cs typeface="Arial" panose="020B0604020202020204" pitchFamily="34" charset="0"/>
              </a:rPr>
              <a:t>سخت‌کوش    , </a:t>
            </a:r>
          </a:p>
          <a:p>
            <a:pPr algn="r">
              <a:lnSpc>
                <a:spcPct val="115000"/>
              </a:lnSpc>
              <a:spcAft>
                <a:spcPts val="1000"/>
              </a:spcAft>
            </a:pPr>
            <a:r>
              <a:rPr lang="fa-IR" dirty="0" smtClean="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fa-IR" dirty="0">
                <a:solidFill>
                  <a:schemeClr val="bg1"/>
                </a:solidFill>
                <a:latin typeface="Calibri" panose="020F0502020204030204" pitchFamily="34" charset="0"/>
                <a:ea typeface="Times New Roman" panose="02020603050405020304" pitchFamily="18" charset="0"/>
                <a:cs typeface="Arial" panose="020B0604020202020204" pitchFamily="34" charset="0"/>
              </a:rPr>
              <a:t>قدرت برنامه ریزی بالا , </a:t>
            </a:r>
            <a:endParaRPr lang="fa-IR" dirty="0" smtClean="0">
              <a:solidFill>
                <a:schemeClr val="bg1"/>
              </a:solidFill>
              <a:latin typeface="Calibri" panose="020F0502020204030204" pitchFamily="34" charset="0"/>
              <a:ea typeface="Times New Roman" panose="02020603050405020304" pitchFamily="18" charset="0"/>
              <a:cs typeface="Arial" panose="020B0604020202020204" pitchFamily="34" charset="0"/>
            </a:endParaRPr>
          </a:p>
          <a:p>
            <a:pPr algn="r">
              <a:lnSpc>
                <a:spcPct val="115000"/>
              </a:lnSpc>
              <a:spcAft>
                <a:spcPts val="1000"/>
              </a:spcAft>
            </a:pPr>
            <a:r>
              <a:rPr lang="fa-IR" dirty="0" smtClean="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fa-IR" dirty="0">
                <a:solidFill>
                  <a:schemeClr val="bg1"/>
                </a:solidFill>
                <a:latin typeface="Calibri" panose="020F0502020204030204" pitchFamily="34" charset="0"/>
                <a:ea typeface="Times New Roman" panose="02020603050405020304" pitchFamily="18" charset="0"/>
                <a:cs typeface="Arial" panose="020B0604020202020204" pitchFamily="34" charset="0"/>
              </a:rPr>
              <a:t>خود نگهدار در بروز احساسات و عواطف, </a:t>
            </a:r>
            <a:r>
              <a:rPr lang="fa-IR" dirty="0" smtClean="0">
                <a:solidFill>
                  <a:schemeClr val="bg1"/>
                </a:solidFill>
                <a:latin typeface="Calibri" panose="020F0502020204030204" pitchFamily="34" charset="0"/>
                <a:ea typeface="Times New Roman" panose="02020603050405020304" pitchFamily="18" charset="0"/>
                <a:cs typeface="Arial" panose="020B0604020202020204" pitchFamily="34" charset="0"/>
              </a:rPr>
              <a:t> </a:t>
            </a:r>
          </a:p>
          <a:p>
            <a:pPr algn="r">
              <a:lnSpc>
                <a:spcPct val="115000"/>
              </a:lnSpc>
              <a:spcAft>
                <a:spcPts val="1000"/>
              </a:spcAft>
            </a:pPr>
            <a:r>
              <a:rPr lang="fa-IR" dirty="0" smtClean="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fa-IR" dirty="0">
                <a:solidFill>
                  <a:schemeClr val="bg1"/>
                </a:solidFill>
                <a:latin typeface="Calibri" panose="020F0502020204030204" pitchFamily="34" charset="0"/>
                <a:ea typeface="Times New Roman" panose="02020603050405020304" pitchFamily="18" charset="0"/>
                <a:cs typeface="Arial" panose="020B0604020202020204" pitchFamily="34" charset="0"/>
              </a:rPr>
              <a:t>عاقبت اندیش</a:t>
            </a:r>
            <a:r>
              <a:rPr lang="fa-IR" dirty="0" smtClean="0">
                <a:solidFill>
                  <a:schemeClr val="bg1"/>
                </a:solidFill>
                <a:latin typeface="Calibri" panose="020F0502020204030204" pitchFamily="34" charset="0"/>
                <a:ea typeface="Times New Roman" panose="02020603050405020304" pitchFamily="18" charset="0"/>
                <a:cs typeface="Arial" panose="020B0604020202020204" pitchFamily="34" charset="0"/>
              </a:rPr>
              <a:t>,  </a:t>
            </a:r>
          </a:p>
          <a:p>
            <a:pPr algn="r">
              <a:lnSpc>
                <a:spcPct val="115000"/>
              </a:lnSpc>
              <a:spcAft>
                <a:spcPts val="1000"/>
              </a:spcAft>
            </a:pPr>
            <a:r>
              <a:rPr lang="fa-IR" dirty="0" smtClean="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fa-IR" dirty="0">
                <a:solidFill>
                  <a:schemeClr val="bg1"/>
                </a:solidFill>
                <a:latin typeface="Calibri" panose="020F0502020204030204" pitchFamily="34" charset="0"/>
                <a:ea typeface="Times New Roman" panose="02020603050405020304" pitchFamily="18" charset="0"/>
                <a:cs typeface="Arial" panose="020B0604020202020204" pitchFamily="34" charset="0"/>
              </a:rPr>
              <a:t>کاهش متوسط طول عمر دارند (مردم روسیه</a:t>
            </a:r>
            <a:r>
              <a:rPr lang="fa-IR" dirty="0" smtClean="0">
                <a:solidFill>
                  <a:schemeClr val="bg1"/>
                </a:solidFill>
                <a:latin typeface="Calibri" panose="020F0502020204030204" pitchFamily="34" charset="0"/>
                <a:ea typeface="Times New Roman" panose="02020603050405020304" pitchFamily="18" charset="0"/>
                <a:cs typeface="Arial" panose="020B0604020202020204" pitchFamily="34" charset="0"/>
              </a:rPr>
              <a:t>),</a:t>
            </a:r>
          </a:p>
          <a:p>
            <a:pPr algn="r">
              <a:lnSpc>
                <a:spcPct val="115000"/>
              </a:lnSpc>
              <a:spcAft>
                <a:spcPts val="1000"/>
              </a:spcAft>
            </a:pPr>
            <a:r>
              <a:rPr lang="fa-IR" dirty="0" smtClean="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fa-IR" dirty="0">
                <a:solidFill>
                  <a:schemeClr val="bg1"/>
                </a:solidFill>
                <a:latin typeface="Calibri" panose="020F0502020204030204" pitchFamily="34" charset="0"/>
                <a:ea typeface="Times New Roman" panose="02020603050405020304" pitchFamily="18" charset="0"/>
                <a:cs typeface="Arial" panose="020B0604020202020204" pitchFamily="34" charset="0"/>
              </a:rPr>
              <a:t>کز کردن و در خود فرو </a:t>
            </a:r>
            <a:r>
              <a:rPr lang="fa-IR" dirty="0" smtClean="0">
                <a:solidFill>
                  <a:schemeClr val="bg1"/>
                </a:solidFill>
                <a:latin typeface="Calibri" panose="020F0502020204030204" pitchFamily="34" charset="0"/>
                <a:ea typeface="Times New Roman" panose="02020603050405020304" pitchFamily="18" charset="0"/>
                <a:cs typeface="Arial" panose="020B0604020202020204" pitchFamily="34" charset="0"/>
              </a:rPr>
              <a:t>رفتن</a:t>
            </a:r>
            <a:endParaRPr lang="en-US"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2757272" y="969756"/>
            <a:ext cx="7175362" cy="675249"/>
          </a:xfrm>
          <a:prstGeom prst="rect">
            <a:avLst/>
          </a:prstGeom>
        </p:spPr>
        <p:txBody>
          <a:bodyPr wrap="none">
            <a:spAutoFit/>
          </a:bodyPr>
          <a:lstStyle/>
          <a:p>
            <a:pPr algn="r">
              <a:lnSpc>
                <a:spcPct val="115000"/>
              </a:lnSpc>
              <a:spcAft>
                <a:spcPts val="1000"/>
              </a:spcAft>
            </a:pPr>
            <a:r>
              <a:rPr lang="fa-IR" sz="3600" dirty="0">
                <a:solidFill>
                  <a:schemeClr val="bg1"/>
                </a:solidFill>
                <a:latin typeface="Calibri" panose="020F0502020204030204" pitchFamily="34" charset="0"/>
                <a:ea typeface="Times New Roman" panose="02020603050405020304" pitchFamily="18" charset="0"/>
                <a:cs typeface="Arial" panose="020B0604020202020204" pitchFamily="34" charset="0"/>
              </a:rPr>
              <a:t>ویژگیهای انسانها در شرایط آب و هوایی سرد: </a:t>
            </a:r>
          </a:p>
        </p:txBody>
      </p:sp>
    </p:spTree>
    <p:extLst>
      <p:ext uri="{BB962C8B-B14F-4D97-AF65-F5344CB8AC3E}">
        <p14:creationId xmlns="" xmlns:p14="http://schemas.microsoft.com/office/powerpoint/2010/main" val="1101094088"/>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37883" y="597879"/>
            <a:ext cx="10999694" cy="5548194"/>
          </a:xfrm>
          <a:prstGeom prst="rect">
            <a:avLst/>
          </a:prstGeom>
        </p:spPr>
      </p:pic>
      <p:sp>
        <p:nvSpPr>
          <p:cNvPr id="2" name="Rectangle 1"/>
          <p:cNvSpPr/>
          <p:nvPr/>
        </p:nvSpPr>
        <p:spPr>
          <a:xfrm>
            <a:off x="780254" y="597879"/>
            <a:ext cx="5849146" cy="2308324"/>
          </a:xfrm>
          <a:prstGeom prst="rect">
            <a:avLst/>
          </a:prstGeom>
        </p:spPr>
        <p:txBody>
          <a:bodyPr wrap="square">
            <a:spAutoFit/>
          </a:bodyPr>
          <a:lstStyle/>
          <a:p>
            <a:pPr algn="r"/>
            <a:r>
              <a:rPr lang="fa-IR" sz="2400" dirty="0" smtClean="0">
                <a:solidFill>
                  <a:schemeClr val="bg1"/>
                </a:solidFill>
                <a:ea typeface="Times New Roman" panose="02020603050405020304" pitchFamily="18" charset="0"/>
                <a:cs typeface="Arial" panose="020B0604020202020204" pitchFamily="34" charset="0"/>
              </a:rPr>
              <a:t> </a:t>
            </a:r>
            <a:r>
              <a:rPr lang="fa-IR" sz="2400" dirty="0">
                <a:solidFill>
                  <a:schemeClr val="bg1"/>
                </a:solidFill>
                <a:ea typeface="Times New Roman" panose="02020603050405020304" pitchFamily="18" charset="0"/>
                <a:cs typeface="Arial" panose="020B0604020202020204" pitchFamily="34" charset="0"/>
              </a:rPr>
              <a:t>افسردگی(ساکنان شمال اروپا), </a:t>
            </a:r>
            <a:endParaRPr lang="fa-IR" sz="2400" dirty="0" smtClean="0">
              <a:solidFill>
                <a:schemeClr val="bg1"/>
              </a:solidFill>
              <a:ea typeface="Times New Roman" panose="02020603050405020304" pitchFamily="18" charset="0"/>
              <a:cs typeface="Arial" panose="020B0604020202020204" pitchFamily="34" charset="0"/>
            </a:endParaRPr>
          </a:p>
          <a:p>
            <a:pPr algn="r"/>
            <a:r>
              <a:rPr lang="fa-IR" sz="2400" dirty="0" smtClean="0">
                <a:solidFill>
                  <a:schemeClr val="bg1"/>
                </a:solidFill>
                <a:ea typeface="Times New Roman" panose="02020603050405020304" pitchFamily="18" charset="0"/>
                <a:cs typeface="Arial" panose="020B0604020202020204" pitchFamily="34" charset="0"/>
              </a:rPr>
              <a:t>خودکشی </a:t>
            </a:r>
            <a:r>
              <a:rPr lang="fa-IR" sz="2400" dirty="0">
                <a:solidFill>
                  <a:schemeClr val="bg1"/>
                </a:solidFill>
                <a:ea typeface="Times New Roman" panose="02020603050405020304" pitchFamily="18" charset="0"/>
                <a:cs typeface="Arial" panose="020B0604020202020204" pitchFamily="34" charset="0"/>
              </a:rPr>
              <a:t>( مردم اسکاندیناوی)  </a:t>
            </a:r>
            <a:endParaRPr lang="fa-IR" sz="2400" dirty="0" smtClean="0">
              <a:solidFill>
                <a:schemeClr val="bg1"/>
              </a:solidFill>
              <a:ea typeface="Times New Roman" panose="02020603050405020304" pitchFamily="18" charset="0"/>
              <a:cs typeface="Arial" panose="020B0604020202020204" pitchFamily="34" charset="0"/>
            </a:endParaRPr>
          </a:p>
          <a:p>
            <a:pPr algn="r"/>
            <a:r>
              <a:rPr lang="fa-IR" sz="2400" dirty="0" smtClean="0">
                <a:solidFill>
                  <a:schemeClr val="bg1"/>
                </a:solidFill>
                <a:ea typeface="Times New Roman" panose="02020603050405020304" pitchFamily="18" charset="0"/>
                <a:cs typeface="Arial" panose="020B0604020202020204" pitchFamily="34" charset="0"/>
              </a:rPr>
              <a:t>مبتلا </a:t>
            </a:r>
            <a:r>
              <a:rPr lang="fa-IR" sz="2400" dirty="0">
                <a:solidFill>
                  <a:schemeClr val="bg1"/>
                </a:solidFill>
                <a:ea typeface="Times New Roman" panose="02020603050405020304" pitchFamily="18" charset="0"/>
                <a:cs typeface="Arial" panose="020B0604020202020204" pitchFamily="34" charset="0"/>
              </a:rPr>
              <a:t>به اختلالات عاطفی فصلی(مردم انگلیس), </a:t>
            </a:r>
            <a:endParaRPr lang="fa-IR" sz="2400" dirty="0" smtClean="0">
              <a:solidFill>
                <a:schemeClr val="bg1"/>
              </a:solidFill>
              <a:ea typeface="Times New Roman" panose="02020603050405020304" pitchFamily="18" charset="0"/>
              <a:cs typeface="Arial" panose="020B0604020202020204" pitchFamily="34" charset="0"/>
            </a:endParaRPr>
          </a:p>
          <a:p>
            <a:pPr algn="r"/>
            <a:r>
              <a:rPr lang="fa-IR" sz="2400" dirty="0" smtClean="0">
                <a:solidFill>
                  <a:schemeClr val="bg1"/>
                </a:solidFill>
                <a:ea typeface="Times New Roman" panose="02020603050405020304" pitchFamily="18" charset="0"/>
                <a:cs typeface="Arial" panose="020B0604020202020204" pitchFamily="34" charset="0"/>
              </a:rPr>
              <a:t>همواره </a:t>
            </a:r>
            <a:r>
              <a:rPr lang="fa-IR" sz="2400" dirty="0">
                <a:solidFill>
                  <a:schemeClr val="bg1"/>
                </a:solidFill>
                <a:ea typeface="Times New Roman" panose="02020603050405020304" pitchFamily="18" charset="0"/>
                <a:cs typeface="Arial" panose="020B0604020202020204" pitchFamily="34" charset="0"/>
              </a:rPr>
              <a:t>احساس خستگی می‌کنند</a:t>
            </a:r>
            <a:r>
              <a:rPr lang="fa-IR" sz="2400" dirty="0" smtClean="0">
                <a:solidFill>
                  <a:schemeClr val="bg1"/>
                </a:solidFill>
                <a:ea typeface="Times New Roman" panose="02020603050405020304" pitchFamily="18" charset="0"/>
                <a:cs typeface="Arial" panose="020B0604020202020204" pitchFamily="34" charset="0"/>
              </a:rPr>
              <a:t>.</a:t>
            </a:r>
          </a:p>
          <a:p>
            <a:pPr algn="r"/>
            <a:r>
              <a:rPr lang="fa-IR" sz="2400" dirty="0" smtClean="0">
                <a:solidFill>
                  <a:schemeClr val="bg1"/>
                </a:solidFill>
                <a:ea typeface="Times New Roman" panose="02020603050405020304" pitchFamily="18" charset="0"/>
                <a:cs typeface="Arial" panose="020B0604020202020204" pitchFamily="34" charset="0"/>
              </a:rPr>
              <a:t> </a:t>
            </a:r>
            <a:r>
              <a:rPr lang="fa-IR" sz="2400" dirty="0">
                <a:solidFill>
                  <a:schemeClr val="bg1"/>
                </a:solidFill>
                <a:ea typeface="Times New Roman" panose="02020603050405020304" pitchFamily="18" charset="0"/>
                <a:cs typeface="Arial" panose="020B0604020202020204" pitchFamily="34" charset="0"/>
              </a:rPr>
              <a:t>تحرک‌پذیر و زودرنج, در انجام امور روزانه </a:t>
            </a:r>
            <a:r>
              <a:rPr lang="fa-IR" sz="2400" dirty="0" smtClean="0">
                <a:solidFill>
                  <a:schemeClr val="bg1"/>
                </a:solidFill>
                <a:ea typeface="Times New Roman" panose="02020603050405020304" pitchFamily="18" charset="0"/>
                <a:cs typeface="Arial" panose="020B0604020202020204" pitchFamily="34" charset="0"/>
              </a:rPr>
              <a:t>و</a:t>
            </a:r>
          </a:p>
          <a:p>
            <a:pPr algn="r"/>
            <a:r>
              <a:rPr lang="fa-IR" sz="2400" dirty="0" smtClean="0">
                <a:solidFill>
                  <a:schemeClr val="bg1"/>
                </a:solidFill>
                <a:ea typeface="Times New Roman" panose="02020603050405020304" pitchFamily="18" charset="0"/>
                <a:cs typeface="Arial" panose="020B0604020202020204" pitchFamily="34" charset="0"/>
              </a:rPr>
              <a:t> </a:t>
            </a:r>
            <a:r>
              <a:rPr lang="fa-IR" sz="2400" dirty="0">
                <a:solidFill>
                  <a:schemeClr val="bg1"/>
                </a:solidFill>
                <a:ea typeface="Times New Roman" panose="02020603050405020304" pitchFamily="18" charset="0"/>
                <a:cs typeface="Arial" panose="020B0604020202020204" pitchFamily="34" charset="0"/>
              </a:rPr>
              <a:t>برقراری روابط اجتماعی با دیگران ناتوان</a:t>
            </a:r>
            <a:endParaRPr lang="en-US" sz="2400" dirty="0">
              <a:solidFill>
                <a:schemeClr val="bg1"/>
              </a:solidFill>
            </a:endParaRPr>
          </a:p>
        </p:txBody>
      </p:sp>
      <p:sp>
        <p:nvSpPr>
          <p:cNvPr id="3" name="Rectangle 2"/>
          <p:cNvSpPr/>
          <p:nvPr/>
        </p:nvSpPr>
        <p:spPr>
          <a:xfrm>
            <a:off x="7515321" y="1172647"/>
            <a:ext cx="4022256" cy="707886"/>
          </a:xfrm>
          <a:prstGeom prst="rect">
            <a:avLst/>
          </a:prstGeom>
        </p:spPr>
        <p:txBody>
          <a:bodyPr wrap="none">
            <a:spAutoFit/>
          </a:bodyPr>
          <a:lstStyle/>
          <a:p>
            <a:pPr algn="r"/>
            <a:r>
              <a:rPr lang="fa-IR" sz="4000" dirty="0">
                <a:solidFill>
                  <a:schemeClr val="bg1"/>
                </a:solidFill>
                <a:ea typeface="Times New Roman" panose="02020603050405020304" pitchFamily="18" charset="0"/>
                <a:cs typeface="B Mehr" panose="00000700000000000000" pitchFamily="2" charset="-78"/>
              </a:rPr>
              <a:t>هوای سردسیر ابری: </a:t>
            </a:r>
          </a:p>
        </p:txBody>
      </p:sp>
    </p:spTree>
    <p:extLst>
      <p:ext uri="{BB962C8B-B14F-4D97-AF65-F5344CB8AC3E}">
        <p14:creationId xmlns="" xmlns:p14="http://schemas.microsoft.com/office/powerpoint/2010/main" val="336873323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45458" y="640070"/>
            <a:ext cx="10932459" cy="5607422"/>
          </a:xfrm>
          <a:prstGeom prst="rect">
            <a:avLst/>
          </a:prstGeom>
        </p:spPr>
      </p:pic>
      <p:sp>
        <p:nvSpPr>
          <p:cNvPr id="2" name="Rectangle 1"/>
          <p:cNvSpPr/>
          <p:nvPr/>
        </p:nvSpPr>
        <p:spPr>
          <a:xfrm>
            <a:off x="820225" y="1119699"/>
            <a:ext cx="4437529" cy="3410164"/>
          </a:xfrm>
          <a:prstGeom prst="rect">
            <a:avLst/>
          </a:prstGeom>
        </p:spPr>
        <p:txBody>
          <a:bodyPr wrap="square">
            <a:spAutoFit/>
          </a:bodyPr>
          <a:lstStyle/>
          <a:p>
            <a:pPr algn="r">
              <a:lnSpc>
                <a:spcPct val="115000"/>
              </a:lnSpc>
              <a:spcAft>
                <a:spcPts val="1000"/>
              </a:spcAft>
            </a:pPr>
            <a:r>
              <a:rPr lang="en-US"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a:p>
            <a:pPr algn="r">
              <a:lnSpc>
                <a:spcPct val="115000"/>
              </a:lnSpc>
              <a:spcAft>
                <a:spcPts val="1000"/>
              </a:spcAft>
            </a:pPr>
            <a:r>
              <a:rPr lang="en-US"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a-IR"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p>
          <a:p>
            <a:pPr algn="r">
              <a:lnSpc>
                <a:spcPct val="115000"/>
              </a:lnSpc>
              <a:spcAft>
                <a:spcPts val="1000"/>
              </a:spcAft>
            </a:pPr>
            <a:r>
              <a:rPr lang="fa-IR"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a-IR" dirty="0">
                <a:solidFill>
                  <a:schemeClr val="bg1"/>
                </a:solidFill>
                <a:latin typeface="Arial" panose="020B0604020202020204" pitchFamily="34" charset="0"/>
                <a:ea typeface="Times New Roman" panose="02020603050405020304" pitchFamily="18" charset="0"/>
                <a:cs typeface="Arial" panose="020B0604020202020204" pitchFamily="34" charset="0"/>
              </a:rPr>
              <a:t>دارای خلق و خوی «خالص» و «معتدل دارند. </a:t>
            </a:r>
            <a:endParaRPr lang="fa-IR" dirty="0" smtClean="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r">
              <a:lnSpc>
                <a:spcPct val="115000"/>
              </a:lnSpc>
              <a:spcAft>
                <a:spcPts val="1000"/>
              </a:spcAft>
            </a:pPr>
            <a:r>
              <a:rPr lang="fa-IR"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خودآگاهی</a:t>
            </a:r>
            <a:r>
              <a:rPr lang="fa-IR" dirty="0">
                <a:solidFill>
                  <a:schemeClr val="bg1"/>
                </a:solidFill>
                <a:latin typeface="Arial" panose="020B0604020202020204" pitchFamily="34" charset="0"/>
                <a:ea typeface="Times New Roman" panose="02020603050405020304" pitchFamily="18" charset="0"/>
                <a:cs typeface="Arial" panose="020B0604020202020204" pitchFamily="34" charset="0"/>
              </a:rPr>
              <a:t>, با محیط ارتباط برقرار می کنند</a:t>
            </a:r>
            <a:r>
              <a:rPr lang="fa-IR"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algn="r">
              <a:lnSpc>
                <a:spcPct val="115000"/>
              </a:lnSpc>
              <a:spcAft>
                <a:spcPts val="1000"/>
              </a:spcAft>
            </a:pPr>
            <a:r>
              <a:rPr lang="fa-IR"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زندگی </a:t>
            </a:r>
            <a:r>
              <a:rPr lang="fa-IR" dirty="0">
                <a:solidFill>
                  <a:schemeClr val="bg1"/>
                </a:solidFill>
                <a:latin typeface="Arial" panose="020B0604020202020204" pitchFamily="34" charset="0"/>
                <a:ea typeface="Times New Roman" panose="02020603050405020304" pitchFamily="18" charset="0"/>
                <a:cs typeface="Arial" panose="020B0604020202020204" pitchFamily="34" charset="0"/>
              </a:rPr>
              <a:t>این افراد در هماهنگی با محیط و حفظ ان می باشد</a:t>
            </a:r>
            <a:r>
              <a:rPr lang="fa-IR"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algn="r">
              <a:lnSpc>
                <a:spcPct val="115000"/>
              </a:lnSpc>
              <a:spcAft>
                <a:spcPts val="1000"/>
              </a:spcAft>
            </a:pPr>
            <a:r>
              <a:rPr lang="fa-IR"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a-IR" dirty="0">
                <a:solidFill>
                  <a:schemeClr val="bg1"/>
                </a:solidFill>
                <a:latin typeface="Arial" panose="020B0604020202020204" pitchFamily="34" charset="0"/>
                <a:ea typeface="Times New Roman" panose="02020603050405020304" pitchFamily="18" charset="0"/>
                <a:cs typeface="Arial" panose="020B0604020202020204" pitchFamily="34" charset="0"/>
              </a:rPr>
              <a:t>آرام و متوازن, دیدگاه کل نگر به جهان هستی دارند </a:t>
            </a:r>
            <a:r>
              <a:rPr lang="fa-IR"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و</a:t>
            </a:r>
          </a:p>
          <a:p>
            <a:pPr algn="r">
              <a:lnSpc>
                <a:spcPct val="115000"/>
              </a:lnSpc>
              <a:spcAft>
                <a:spcPts val="1000"/>
              </a:spcAft>
            </a:pPr>
            <a:r>
              <a:rPr lang="fa-IR"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a-IR" dirty="0">
                <a:solidFill>
                  <a:schemeClr val="bg1"/>
                </a:solidFill>
                <a:latin typeface="Arial" panose="020B0604020202020204" pitchFamily="34" charset="0"/>
                <a:ea typeface="Times New Roman" panose="02020603050405020304" pitchFamily="18" charset="0"/>
                <a:cs typeface="Arial" panose="020B0604020202020204" pitchFamily="34" charset="0"/>
              </a:rPr>
              <a:t>از درک شهودی بالا برخوردارند</a:t>
            </a:r>
            <a:r>
              <a:rPr lang="en-US"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5432521" y="1119699"/>
            <a:ext cx="5636479" cy="523220"/>
          </a:xfrm>
          <a:prstGeom prst="rect">
            <a:avLst/>
          </a:prstGeom>
        </p:spPr>
        <p:txBody>
          <a:bodyPr wrap="none">
            <a:spAutoFit/>
          </a:bodyPr>
          <a:lstStyle/>
          <a:p>
            <a:r>
              <a:rPr lang="fa-IR" sz="2800" dirty="0">
                <a:solidFill>
                  <a:schemeClr val="bg1"/>
                </a:solidFill>
                <a:latin typeface="Arial" panose="020B0604020202020204" pitchFamily="34" charset="0"/>
                <a:ea typeface="Times New Roman" panose="02020603050405020304" pitchFamily="18" charset="0"/>
                <a:cs typeface="Arial" panose="020B0604020202020204" pitchFamily="34" charset="0"/>
              </a:rPr>
              <a:t>ویژگیهای انسانها در شرایط آب و هوای معتدل:</a:t>
            </a:r>
            <a:endParaRPr lang="en-US" sz="2800" dirty="0">
              <a:solidFill>
                <a:schemeClr val="bg1"/>
              </a:solidFill>
            </a:endParaRPr>
          </a:p>
        </p:txBody>
      </p:sp>
    </p:spTree>
    <p:extLst>
      <p:ext uri="{BB962C8B-B14F-4D97-AF65-F5344CB8AC3E}">
        <p14:creationId xmlns="" xmlns:p14="http://schemas.microsoft.com/office/powerpoint/2010/main" val="2702252964"/>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16322" y="672353"/>
            <a:ext cx="10959353" cy="5477585"/>
          </a:xfrm>
          <a:prstGeom prst="rect">
            <a:avLst/>
          </a:prstGeom>
        </p:spPr>
      </p:pic>
      <p:sp>
        <p:nvSpPr>
          <p:cNvPr id="2" name="Title 1"/>
          <p:cNvSpPr>
            <a:spLocks noGrp="1"/>
          </p:cNvSpPr>
          <p:nvPr>
            <p:ph type="title"/>
          </p:nvPr>
        </p:nvSpPr>
        <p:spPr>
          <a:xfrm>
            <a:off x="3350493" y="2344276"/>
            <a:ext cx="8158688" cy="1822514"/>
          </a:xfrm>
        </p:spPr>
        <p:txBody>
          <a:bodyPr>
            <a:noAutofit/>
          </a:bodyPr>
          <a:lstStyle/>
          <a:p>
            <a:r>
              <a:rPr lang="fa-IR" sz="3200" dirty="0" smtClean="0">
                <a:solidFill>
                  <a:schemeClr val="bg1"/>
                </a:solidFill>
              </a:rPr>
              <a:t/>
            </a:r>
            <a:br>
              <a:rPr lang="fa-IR" sz="3200" dirty="0" smtClean="0">
                <a:solidFill>
                  <a:schemeClr val="bg1"/>
                </a:solidFill>
              </a:rPr>
            </a:br>
            <a:r>
              <a:rPr lang="fa-IR" sz="3200" dirty="0" smtClean="0">
                <a:solidFill>
                  <a:schemeClr val="bg1"/>
                </a:solidFill>
              </a:rPr>
              <a:t>  </a:t>
            </a:r>
            <a:r>
              <a:rPr lang="fa-IR" sz="3200" dirty="0">
                <a:solidFill>
                  <a:schemeClr val="bg1"/>
                </a:solidFill>
              </a:rPr>
              <a:t>این نوع آب و هوا گرایش به تسلیم شدن</a:t>
            </a:r>
            <a:r>
              <a:rPr lang="fa-IR" sz="3200" dirty="0" smtClean="0">
                <a:solidFill>
                  <a:schemeClr val="bg1"/>
                </a:solidFill>
              </a:rPr>
              <a:t>،</a:t>
            </a:r>
            <a:br>
              <a:rPr lang="fa-IR" sz="3200" dirty="0" smtClean="0">
                <a:solidFill>
                  <a:schemeClr val="bg1"/>
                </a:solidFill>
              </a:rPr>
            </a:br>
            <a:r>
              <a:rPr lang="fa-IR" sz="3200" dirty="0" smtClean="0">
                <a:solidFill>
                  <a:schemeClr val="bg1"/>
                </a:solidFill>
              </a:rPr>
              <a:t>  </a:t>
            </a:r>
            <a:r>
              <a:rPr lang="fa-IR" sz="3200" dirty="0">
                <a:solidFill>
                  <a:schemeClr val="bg1"/>
                </a:solidFill>
              </a:rPr>
              <a:t>دست کشیدن از فعالیت و پذیرفتن شرایط را تقویت می‌کند, انعطاف‌پذیر خصوصا مردمان مناطق استوایی</a:t>
            </a:r>
            <a:r>
              <a:rPr lang="fa-IR" sz="3200" dirty="0" smtClean="0">
                <a:solidFill>
                  <a:schemeClr val="bg1"/>
                </a:solidFill>
              </a:rPr>
              <a:t>.</a:t>
            </a:r>
            <a:br>
              <a:rPr lang="fa-IR" sz="3200" dirty="0" smtClean="0">
                <a:solidFill>
                  <a:schemeClr val="bg1"/>
                </a:solidFill>
              </a:rPr>
            </a:br>
            <a:r>
              <a:rPr lang="fa-IR" sz="3200" dirty="0" smtClean="0">
                <a:solidFill>
                  <a:schemeClr val="bg1"/>
                </a:solidFill>
              </a:rPr>
              <a:t> میزان </a:t>
            </a:r>
            <a:r>
              <a:rPr lang="fa-IR" sz="3200" dirty="0">
                <a:solidFill>
                  <a:schemeClr val="bg1"/>
                </a:solidFill>
              </a:rPr>
              <a:t>لبخند بالا </a:t>
            </a:r>
            <a:r>
              <a:rPr lang="fa-IR" sz="3200" dirty="0" smtClean="0">
                <a:solidFill>
                  <a:schemeClr val="bg1"/>
                </a:solidFill>
              </a:rPr>
              <a:t>مانند </a:t>
            </a:r>
            <a:r>
              <a:rPr lang="fa-IR" sz="3200" dirty="0">
                <a:solidFill>
                  <a:schemeClr val="bg1"/>
                </a:solidFill>
              </a:rPr>
              <a:t>مردم مالزی</a:t>
            </a:r>
            <a:endParaRPr lang="en-US" sz="3200" dirty="0">
              <a:solidFill>
                <a:schemeClr val="bg1"/>
              </a:solidFill>
            </a:endParaRPr>
          </a:p>
        </p:txBody>
      </p:sp>
      <p:sp>
        <p:nvSpPr>
          <p:cNvPr id="4" name="Rectangle 3"/>
          <p:cNvSpPr/>
          <p:nvPr/>
        </p:nvSpPr>
        <p:spPr>
          <a:xfrm>
            <a:off x="7921059" y="816253"/>
            <a:ext cx="2767104" cy="707886"/>
          </a:xfrm>
          <a:prstGeom prst="rect">
            <a:avLst/>
          </a:prstGeom>
        </p:spPr>
        <p:txBody>
          <a:bodyPr wrap="none">
            <a:spAutoFit/>
          </a:bodyPr>
          <a:lstStyle/>
          <a:p>
            <a:r>
              <a:rPr lang="fa-IR" sz="4000" dirty="0">
                <a:solidFill>
                  <a:schemeClr val="bg1"/>
                </a:solidFill>
              </a:rPr>
              <a:t>گرم و مرطوب:</a:t>
            </a:r>
            <a:endParaRPr lang="en-US" sz="4000" dirty="0">
              <a:solidFill>
                <a:schemeClr val="bg1"/>
              </a:solidFill>
            </a:endParaRPr>
          </a:p>
        </p:txBody>
      </p:sp>
    </p:spTree>
    <p:extLst>
      <p:ext uri="{BB962C8B-B14F-4D97-AF65-F5344CB8AC3E}">
        <p14:creationId xmlns="" xmlns:p14="http://schemas.microsoft.com/office/powerpoint/2010/main" val="4139419966"/>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3003" y="2102066"/>
            <a:ext cx="6096000" cy="3091616"/>
          </a:xfrm>
          <a:prstGeom prst="rect">
            <a:avLst/>
          </a:prstGeom>
        </p:spPr>
        <p:txBody>
          <a:bodyPr>
            <a:spAutoFit/>
          </a:bodyPr>
          <a:lstStyle/>
          <a:p>
            <a:pPr algn="r">
              <a:lnSpc>
                <a:spcPct val="115000"/>
              </a:lnSpc>
              <a:spcAft>
                <a:spcPts val="1000"/>
              </a:spcAft>
            </a:pPr>
            <a:r>
              <a:rPr lang="en-US" dirty="0">
                <a:latin typeface="Arial" panose="020B0604020202020204" pitchFamily="34" charset="0"/>
                <a:ea typeface="Times New Roman" panose="02020603050405020304" pitchFamily="18" charset="0"/>
                <a:cs typeface="Arial" panose="020B0604020202020204" pitchFamily="34" charset="0"/>
              </a:rPr>
              <a:t> </a:t>
            </a:r>
            <a:endParaRPr lang="en-US" dirty="0">
              <a:latin typeface="Calibri" panose="020F0502020204030204" pitchFamily="34" charset="0"/>
              <a:ea typeface="Times New Roman" panose="02020603050405020304" pitchFamily="18" charset="0"/>
              <a:cs typeface="Arial" panose="020B0604020202020204" pitchFamily="34" charset="0"/>
            </a:endParaRPr>
          </a:p>
          <a:p>
            <a:pPr algn="r">
              <a:lnSpc>
                <a:spcPct val="115000"/>
              </a:lnSpc>
              <a:spcAft>
                <a:spcPts val="1000"/>
              </a:spcAft>
            </a:pPr>
            <a:r>
              <a:rPr lang="fa-IR" dirty="0" smtClean="0">
                <a:latin typeface="Calibri" panose="020F0502020204030204" pitchFamily="34" charset="0"/>
                <a:ea typeface="Times New Roman" panose="02020603050405020304" pitchFamily="18" charset="0"/>
                <a:cs typeface="Arial" panose="020B0604020202020204" pitchFamily="34" charset="0"/>
              </a:rPr>
              <a:t>خونگرم </a:t>
            </a:r>
            <a:r>
              <a:rPr lang="fa-IR" dirty="0">
                <a:latin typeface="Calibri" panose="020F0502020204030204" pitchFamily="34" charset="0"/>
                <a:ea typeface="Times New Roman" panose="02020603050405020304" pitchFamily="18" charset="0"/>
                <a:cs typeface="Arial" panose="020B0604020202020204" pitchFamily="34" charset="0"/>
              </a:rPr>
              <a:t>و خوش صحبت‌, </a:t>
            </a:r>
            <a:endParaRPr lang="fa-IR" dirty="0" smtClean="0">
              <a:latin typeface="Calibri" panose="020F0502020204030204" pitchFamily="34" charset="0"/>
              <a:ea typeface="Times New Roman" panose="02020603050405020304" pitchFamily="18" charset="0"/>
              <a:cs typeface="Arial" panose="020B0604020202020204" pitchFamily="34" charset="0"/>
            </a:endParaRPr>
          </a:p>
          <a:p>
            <a:pPr algn="r">
              <a:lnSpc>
                <a:spcPct val="115000"/>
              </a:lnSpc>
              <a:spcAft>
                <a:spcPts val="1000"/>
              </a:spcAft>
            </a:pPr>
            <a:r>
              <a:rPr lang="fa-IR" dirty="0" smtClean="0">
                <a:latin typeface="Calibri" panose="020F0502020204030204" pitchFamily="34" charset="0"/>
                <a:ea typeface="Times New Roman" panose="02020603050405020304" pitchFamily="18" charset="0"/>
                <a:cs typeface="Arial" panose="020B0604020202020204" pitchFamily="34" charset="0"/>
              </a:rPr>
              <a:t>تنبلی </a:t>
            </a:r>
            <a:r>
              <a:rPr lang="fa-IR" dirty="0">
                <a:latin typeface="Calibri" panose="020F0502020204030204" pitchFamily="34" charset="0"/>
                <a:ea typeface="Times New Roman" panose="02020603050405020304" pitchFamily="18" charset="0"/>
                <a:cs typeface="Arial" panose="020B0604020202020204" pitchFamily="34" charset="0"/>
              </a:rPr>
              <a:t>و سستی, رقابت جو و </a:t>
            </a:r>
            <a:r>
              <a:rPr lang="fa-IR" dirty="0" smtClean="0">
                <a:latin typeface="Calibri" panose="020F0502020204030204" pitchFamily="34" charset="0"/>
                <a:ea typeface="Times New Roman" panose="02020603050405020304" pitchFamily="18" charset="0"/>
                <a:cs typeface="Arial" panose="020B0604020202020204" pitchFamily="34" charset="0"/>
              </a:rPr>
              <a:t>جسور, </a:t>
            </a:r>
          </a:p>
          <a:p>
            <a:pPr algn="r">
              <a:lnSpc>
                <a:spcPct val="115000"/>
              </a:lnSpc>
              <a:spcAft>
                <a:spcPts val="1000"/>
              </a:spcAft>
            </a:pPr>
            <a:r>
              <a:rPr lang="fa-IR" dirty="0" smtClean="0">
                <a:latin typeface="Calibri" panose="020F0502020204030204" pitchFamily="34" charset="0"/>
                <a:ea typeface="Times New Roman" panose="02020603050405020304" pitchFamily="18" charset="0"/>
                <a:cs typeface="Arial" panose="020B0604020202020204" pitchFamily="34" charset="0"/>
              </a:rPr>
              <a:t>«</a:t>
            </a:r>
            <a:r>
              <a:rPr lang="fa-IR" dirty="0">
                <a:latin typeface="Calibri" panose="020F0502020204030204" pitchFamily="34" charset="0"/>
                <a:ea typeface="Times New Roman" panose="02020603050405020304" pitchFamily="18" charset="0"/>
                <a:cs typeface="Arial" panose="020B0604020202020204" pitchFamily="34" charset="0"/>
              </a:rPr>
              <a:t>غیرفعّال» و «کم‌توجه</a:t>
            </a:r>
            <a:r>
              <a:rPr lang="fa-IR" dirty="0" smtClean="0">
                <a:latin typeface="Calibri" panose="020F0502020204030204" pitchFamily="34" charset="0"/>
                <a:ea typeface="Times New Roman" panose="02020603050405020304" pitchFamily="18" charset="0"/>
                <a:cs typeface="Arial" panose="020B0604020202020204" pitchFamily="34" charset="0"/>
              </a:rPr>
              <a:t>»,</a:t>
            </a:r>
          </a:p>
          <a:p>
            <a:pPr algn="r">
              <a:lnSpc>
                <a:spcPct val="115000"/>
              </a:lnSpc>
              <a:spcAft>
                <a:spcPts val="1000"/>
              </a:spcAft>
            </a:pPr>
            <a:r>
              <a:rPr lang="fa-IR" dirty="0" smtClean="0">
                <a:latin typeface="Calibri" panose="020F0502020204030204" pitchFamily="34" charset="0"/>
                <a:ea typeface="Times New Roman" panose="02020603050405020304" pitchFamily="18" charset="0"/>
                <a:cs typeface="Arial" panose="020B0604020202020204" pitchFamily="34" charset="0"/>
              </a:rPr>
              <a:t> </a:t>
            </a:r>
            <a:r>
              <a:rPr lang="fa-IR" dirty="0">
                <a:latin typeface="Calibri" panose="020F0502020204030204" pitchFamily="34" charset="0"/>
                <a:ea typeface="Times New Roman" panose="02020603050405020304" pitchFamily="18" charset="0"/>
                <a:cs typeface="Arial" panose="020B0604020202020204" pitchFamily="34" charset="0"/>
              </a:rPr>
              <a:t>بلوغ </a:t>
            </a:r>
            <a:r>
              <a:rPr lang="fa-IR" dirty="0" smtClean="0">
                <a:latin typeface="Calibri" panose="020F0502020204030204" pitchFamily="34" charset="0"/>
                <a:ea typeface="Times New Roman" panose="02020603050405020304" pitchFamily="18" charset="0"/>
                <a:cs typeface="Arial" panose="020B0604020202020204" pitchFamily="34" charset="0"/>
              </a:rPr>
              <a:t>زودرس,</a:t>
            </a:r>
          </a:p>
          <a:p>
            <a:pPr algn="r">
              <a:lnSpc>
                <a:spcPct val="115000"/>
              </a:lnSpc>
              <a:spcAft>
                <a:spcPts val="1000"/>
              </a:spcAft>
            </a:pPr>
            <a:r>
              <a:rPr lang="fa-IR" dirty="0" smtClean="0">
                <a:latin typeface="Calibri" panose="020F0502020204030204" pitchFamily="34" charset="0"/>
                <a:ea typeface="Times New Roman" panose="02020603050405020304" pitchFamily="18" charset="0"/>
                <a:cs typeface="Arial" panose="020B0604020202020204" pitchFamily="34" charset="0"/>
              </a:rPr>
              <a:t>  </a:t>
            </a:r>
            <a:r>
              <a:rPr lang="fa-IR" dirty="0">
                <a:latin typeface="Calibri" panose="020F0502020204030204" pitchFamily="34" charset="0"/>
                <a:ea typeface="Times New Roman" panose="02020603050405020304" pitchFamily="18" charset="0"/>
                <a:cs typeface="Arial" panose="020B0604020202020204" pitchFamily="34" charset="0"/>
              </a:rPr>
              <a:t>بلوغ جنسی همراه با پر </a:t>
            </a:r>
            <a:r>
              <a:rPr lang="fa-IR" dirty="0" smtClean="0">
                <a:latin typeface="Calibri" panose="020F0502020204030204" pitchFamily="34" charset="0"/>
                <a:ea typeface="Times New Roman" panose="02020603050405020304" pitchFamily="18" charset="0"/>
                <a:cs typeface="Arial" panose="020B0604020202020204" pitchFamily="34" charset="0"/>
              </a:rPr>
              <a:t>خاشگری</a:t>
            </a:r>
          </a:p>
          <a:p>
            <a:pPr algn="r">
              <a:lnSpc>
                <a:spcPct val="115000"/>
              </a:lnSpc>
              <a:spcAft>
                <a:spcPts val="1000"/>
              </a:spcAft>
            </a:pPr>
            <a:r>
              <a:rPr lang="fa-IR" dirty="0" smtClean="0">
                <a:latin typeface="Calibri" panose="020F0502020204030204" pitchFamily="34" charset="0"/>
                <a:ea typeface="Times New Roman" panose="02020603050405020304" pitchFamily="18" charset="0"/>
                <a:cs typeface="Arial" panose="020B0604020202020204" pitchFamily="34" charset="0"/>
              </a:rPr>
              <a:t>,  </a:t>
            </a:r>
            <a:r>
              <a:rPr lang="fa-IR" dirty="0">
                <a:latin typeface="Calibri" panose="020F0502020204030204" pitchFamily="34" charset="0"/>
                <a:ea typeface="Times New Roman" panose="02020603050405020304" pitchFamily="18" charset="0"/>
                <a:cs typeface="Arial" panose="020B0604020202020204" pitchFamily="34" charset="0"/>
              </a:rPr>
              <a:t>اهل شادی و رقص</a:t>
            </a:r>
            <a:r>
              <a:rPr lang="en-US" dirty="0">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3613343" y="1112371"/>
            <a:ext cx="6894837" cy="65864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a:lnSpc>
                <a:spcPct val="115000"/>
              </a:lnSpc>
              <a:spcAft>
                <a:spcPts val="1000"/>
              </a:spcAft>
            </a:pPr>
            <a:r>
              <a:rPr lang="fa-IR" sz="3200" dirty="0">
                <a:latin typeface="Calibri" panose="020F0502020204030204" pitchFamily="34" charset="0"/>
                <a:ea typeface="Times New Roman" panose="02020603050405020304" pitchFamily="18" charset="0"/>
                <a:cs typeface="B Mehr" panose="00000700000000000000" pitchFamily="2" charset="-78"/>
              </a:rPr>
              <a:t>ویژگیهای انسانها در شرایط آب و هوایی گرم:  </a:t>
            </a: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609212" y="2102066"/>
            <a:ext cx="4460284" cy="357178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 xmlns:p14="http://schemas.microsoft.com/office/powerpoint/2010/main" val="2447626542"/>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793" y="1291404"/>
            <a:ext cx="6241816" cy="1371600"/>
          </a:xfrm>
        </p:spPr>
        <p:style>
          <a:lnRef idx="1">
            <a:schemeClr val="accent2"/>
          </a:lnRef>
          <a:fillRef idx="2">
            <a:schemeClr val="accent2"/>
          </a:fillRef>
          <a:effectRef idx="1">
            <a:schemeClr val="accent2"/>
          </a:effectRef>
          <a:fontRef idx="minor">
            <a:schemeClr val="dk1"/>
          </a:fontRef>
        </p:style>
        <p:txBody>
          <a:bodyPr>
            <a:normAutofit/>
          </a:bodyPr>
          <a:lstStyle/>
          <a:p>
            <a:r>
              <a:rPr lang="fa-IR" sz="5400" dirty="0">
                <a:latin typeface="AmdtSymbols" panose="02000500000000020004" pitchFamily="2" charset="0"/>
                <a:cs typeface="B Mehr" panose="00000700000000000000" pitchFamily="2" charset="-78"/>
              </a:rPr>
              <a:t>تاثیر طبیعت بر انسان</a:t>
            </a:r>
            <a:endParaRPr lang="en-US" sz="5400" dirty="0"/>
          </a:p>
        </p:txBody>
      </p:sp>
      <p:pic>
        <p:nvPicPr>
          <p:cNvPr id="9" name="Picture Placeholder 8"/>
          <p:cNvPicPr>
            <a:picLocks noGrp="1" noChangeAspect="1"/>
          </p:cNvPicPr>
          <p:nvPr>
            <p:ph type="pic" idx="1"/>
          </p:nvPr>
        </p:nvPicPr>
        <p:blipFill>
          <a:blip r:embed="rId2">
            <a:extLst>
              <a:ext uri="{28A0092B-C50C-407E-A947-70E740481C1C}">
                <a14:useLocalDpi xmlns="" xmlns:a14="http://schemas.microsoft.com/office/drawing/2010/main" val="0"/>
              </a:ext>
            </a:extLst>
          </a:blip>
          <a:srcRect l="25970" r="25970"/>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975438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21635" y="1033671"/>
            <a:ext cx="10157791" cy="3794746"/>
          </a:xfrm>
        </p:spPr>
        <p:txBody>
          <a:bodyPr>
            <a:noAutofit/>
          </a:bodyPr>
          <a:lstStyle/>
          <a:p>
            <a:pPr algn="r"/>
            <a:r>
              <a:rPr lang="fa-IR" sz="2800" dirty="0">
                <a:solidFill>
                  <a:schemeClr val="tx1"/>
                </a:solidFill>
              </a:rPr>
              <a:t>درجه حرارتهای زیاد همراه با رطوبت بالا می‌تواند شرایط مرگ آوری برای انسان بوجود آورد. </a:t>
            </a:r>
            <a:endParaRPr lang="en-US" sz="2800" dirty="0" smtClean="0">
              <a:solidFill>
                <a:schemeClr val="tx1"/>
              </a:solidFill>
            </a:endParaRPr>
          </a:p>
          <a:p>
            <a:pPr algn="r"/>
            <a:r>
              <a:rPr lang="fa-IR" sz="2800" dirty="0" smtClean="0">
                <a:solidFill>
                  <a:schemeClr val="tx1"/>
                </a:solidFill>
              </a:rPr>
              <a:t>تغییرات </a:t>
            </a:r>
            <a:r>
              <a:rPr lang="fa-IR" sz="2800" dirty="0">
                <a:solidFill>
                  <a:schemeClr val="tx1"/>
                </a:solidFill>
              </a:rPr>
              <a:t>دما یا درجه حرارت برای ما ایجاد مشکل می‌کند و باعث بیماری می‌گردد؛ </a:t>
            </a:r>
            <a:endParaRPr lang="en-US" sz="2800" dirty="0" smtClean="0">
              <a:solidFill>
                <a:schemeClr val="tx1"/>
              </a:solidFill>
            </a:endParaRPr>
          </a:p>
          <a:p>
            <a:pPr algn="r"/>
            <a:r>
              <a:rPr lang="fa-IR" sz="2800" dirty="0" smtClean="0">
                <a:solidFill>
                  <a:schemeClr val="tx1"/>
                </a:solidFill>
              </a:rPr>
              <a:t>البته </a:t>
            </a:r>
            <a:r>
              <a:rPr lang="fa-IR" sz="2800" dirty="0">
                <a:solidFill>
                  <a:schemeClr val="tx1"/>
                </a:solidFill>
              </a:rPr>
              <a:t>این مسائل به سازگاری و عدم سازگاری بدن بستگی دارد</a:t>
            </a:r>
            <a:r>
              <a:rPr lang="fa-IR" sz="2800" dirty="0" smtClean="0">
                <a:solidFill>
                  <a:schemeClr val="tx1"/>
                </a:solidFill>
              </a:rPr>
              <a:t>.</a:t>
            </a:r>
            <a:endParaRPr lang="en-US" sz="2800" dirty="0" smtClean="0">
              <a:solidFill>
                <a:schemeClr val="tx1"/>
              </a:solidFill>
            </a:endParaRPr>
          </a:p>
          <a:p>
            <a:pPr algn="r"/>
            <a:r>
              <a:rPr lang="fa-IR" sz="2800" dirty="0" smtClean="0">
                <a:solidFill>
                  <a:schemeClr val="tx1"/>
                </a:solidFill>
              </a:rPr>
              <a:t> </a:t>
            </a:r>
            <a:r>
              <a:rPr lang="fa-IR" sz="2800" dirty="0">
                <a:solidFill>
                  <a:schemeClr val="tx1"/>
                </a:solidFill>
              </a:rPr>
              <a:t>آب و هوا همچنین می‌تواند بطور غیر مستقیم روی انسان اثر کند </a:t>
            </a:r>
            <a:endParaRPr lang="en-US" sz="2800" dirty="0" smtClean="0">
              <a:solidFill>
                <a:schemeClr val="tx1"/>
              </a:solidFill>
            </a:endParaRPr>
          </a:p>
          <a:p>
            <a:pPr marL="0" indent="0" algn="r">
              <a:buNone/>
            </a:pPr>
            <a:r>
              <a:rPr lang="fa-IR" sz="2800" dirty="0" smtClean="0">
                <a:solidFill>
                  <a:schemeClr val="tx1"/>
                </a:solidFill>
              </a:rPr>
              <a:t>مانند </a:t>
            </a:r>
            <a:r>
              <a:rPr lang="fa-IR" sz="2800" dirty="0">
                <a:solidFill>
                  <a:schemeClr val="tx1"/>
                </a:solidFill>
              </a:rPr>
              <a:t>بیماریهایی که محدوده بزرگی را تحت اشغال خود گرفته‌اند </a:t>
            </a:r>
            <a:r>
              <a:rPr lang="fa-IR" sz="2800" dirty="0" smtClean="0">
                <a:solidFill>
                  <a:schemeClr val="tx1"/>
                </a:solidFill>
              </a:rPr>
              <a:t>و </a:t>
            </a:r>
            <a:r>
              <a:rPr lang="fa-IR" sz="2800" dirty="0">
                <a:solidFill>
                  <a:schemeClr val="tx1"/>
                </a:solidFill>
              </a:rPr>
              <a:t>در قلمرو بخصوصی شیوع دارند</a:t>
            </a:r>
            <a:r>
              <a:rPr lang="fa-IR" sz="2800" dirty="0" smtClean="0">
                <a:solidFill>
                  <a:schemeClr val="tx1"/>
                </a:solidFill>
              </a:rPr>
              <a:t>.</a:t>
            </a:r>
            <a:endParaRPr lang="en-US" sz="2800" dirty="0" smtClean="0">
              <a:solidFill>
                <a:schemeClr val="tx1"/>
              </a:solidFill>
            </a:endParaRPr>
          </a:p>
          <a:p>
            <a:pPr marL="0" indent="0" algn="r">
              <a:buNone/>
            </a:pPr>
            <a:r>
              <a:rPr lang="fa-IR" sz="2800" dirty="0" smtClean="0">
                <a:solidFill>
                  <a:schemeClr val="tx1"/>
                </a:solidFill>
              </a:rPr>
              <a:t> </a:t>
            </a:r>
            <a:r>
              <a:rPr lang="fa-IR" sz="2800" dirty="0">
                <a:solidFill>
                  <a:schemeClr val="tx1"/>
                </a:solidFill>
              </a:rPr>
              <a:t>از جمله مالاریا که در محدوده آب و هوایی گرم و مرطوب شایع است و هرگز در مناطق سرد نمی‌تواند به صورت همه گیر ظاهر شود</a:t>
            </a:r>
            <a:r>
              <a:rPr lang="en-US" sz="2800" dirty="0">
                <a:solidFill>
                  <a:schemeClr val="tx1"/>
                </a:solidFill>
              </a:rPr>
              <a:t>.</a:t>
            </a:r>
          </a:p>
          <a:p>
            <a:pPr algn="r"/>
            <a:endParaRPr lang="en-US" sz="2800" dirty="0">
              <a:solidFill>
                <a:schemeClr val="tx1"/>
              </a:solidFill>
            </a:endParaRPr>
          </a:p>
        </p:txBody>
      </p:sp>
    </p:spTree>
    <p:extLst>
      <p:ext uri="{BB962C8B-B14F-4D97-AF65-F5344CB8AC3E}">
        <p14:creationId xmlns="" xmlns:p14="http://schemas.microsoft.com/office/powerpoint/2010/main" val="4085210162"/>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31235" y="1218995"/>
            <a:ext cx="9601200" cy="4267405"/>
          </a:xfrm>
        </p:spPr>
        <p:txBody>
          <a:bodyPr>
            <a:noAutofit/>
          </a:bodyPr>
          <a:lstStyle/>
          <a:p>
            <a:pPr algn="r"/>
            <a:r>
              <a:rPr lang="fa-IR" sz="3200" dirty="0">
                <a:solidFill>
                  <a:schemeClr val="tx1"/>
                </a:solidFill>
              </a:rPr>
              <a:t>با وجود همه این فشارها، اگر رطوبت هوا هم زیاد باشد اوضاع بدتر می شود؛ </a:t>
            </a:r>
            <a:endParaRPr lang="en-US" sz="3200" dirty="0" smtClean="0">
              <a:solidFill>
                <a:schemeClr val="tx1"/>
              </a:solidFill>
            </a:endParaRPr>
          </a:p>
          <a:p>
            <a:pPr algn="r"/>
            <a:r>
              <a:rPr lang="fa-IR" sz="3200" dirty="0" smtClean="0">
                <a:solidFill>
                  <a:schemeClr val="tx1"/>
                </a:solidFill>
              </a:rPr>
              <a:t>چرا </a:t>
            </a:r>
            <a:r>
              <a:rPr lang="fa-IR" sz="3200" dirty="0">
                <a:solidFill>
                  <a:schemeClr val="tx1"/>
                </a:solidFill>
              </a:rPr>
              <a:t>که رطوبت بر روی پوست شما می نشیند و مانع تبخیر عرق بدن می شود</a:t>
            </a:r>
            <a:r>
              <a:rPr lang="fa-IR" sz="3200" dirty="0" smtClean="0">
                <a:solidFill>
                  <a:schemeClr val="tx1"/>
                </a:solidFill>
              </a:rPr>
              <a:t>.</a:t>
            </a:r>
            <a:endParaRPr lang="en-US" sz="3200" dirty="0" smtClean="0">
              <a:solidFill>
                <a:schemeClr val="tx1"/>
              </a:solidFill>
            </a:endParaRPr>
          </a:p>
          <a:p>
            <a:pPr algn="r"/>
            <a:r>
              <a:rPr lang="fa-IR" sz="3200" dirty="0" smtClean="0">
                <a:solidFill>
                  <a:schemeClr val="tx1"/>
                </a:solidFill>
              </a:rPr>
              <a:t> </a:t>
            </a:r>
            <a:r>
              <a:rPr lang="fa-IR" sz="3200" dirty="0">
                <a:solidFill>
                  <a:schemeClr val="tx1"/>
                </a:solidFill>
              </a:rPr>
              <a:t>پس تعریق بدن که برای مقابله با گرما توسط بدن انجام شده است نیز در این شرایط فقط باعث افزایش گرمای بدن می گردد</a:t>
            </a:r>
            <a:r>
              <a:rPr lang="fa-IR" sz="3200" dirty="0" smtClean="0">
                <a:solidFill>
                  <a:schemeClr val="tx1"/>
                </a:solidFill>
              </a:rPr>
              <a:t>.</a:t>
            </a:r>
            <a:endParaRPr lang="en-US" sz="3200" dirty="0" smtClean="0">
              <a:solidFill>
                <a:schemeClr val="tx1"/>
              </a:solidFill>
            </a:endParaRPr>
          </a:p>
          <a:p>
            <a:pPr algn="r"/>
            <a:r>
              <a:rPr lang="en-US" sz="3200" dirty="0" smtClean="0">
                <a:solidFill>
                  <a:schemeClr val="tx1"/>
                </a:solidFill>
              </a:rPr>
              <a:t>.</a:t>
            </a:r>
            <a:endParaRPr lang="en-US" sz="3200" dirty="0">
              <a:solidFill>
                <a:schemeClr val="tx1"/>
              </a:solidFill>
            </a:endParaRPr>
          </a:p>
          <a:p>
            <a:pPr algn="r"/>
            <a:endParaRPr lang="en-US" sz="3200" dirty="0">
              <a:solidFill>
                <a:schemeClr val="tx1"/>
              </a:solidFill>
            </a:endParaRPr>
          </a:p>
        </p:txBody>
      </p:sp>
    </p:spTree>
    <p:extLst>
      <p:ext uri="{BB962C8B-B14F-4D97-AF65-F5344CB8AC3E}">
        <p14:creationId xmlns="" xmlns:p14="http://schemas.microsoft.com/office/powerpoint/2010/main" val="113628354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72209" y="1444281"/>
            <a:ext cx="9601200" cy="3317875"/>
          </a:xfrm>
        </p:spPr>
        <p:txBody>
          <a:bodyPr>
            <a:noAutofit/>
          </a:bodyPr>
          <a:lstStyle/>
          <a:p>
            <a:pPr algn="r"/>
            <a:r>
              <a:rPr lang="fa-IR" sz="3200" dirty="0">
                <a:solidFill>
                  <a:schemeClr val="tx1"/>
                </a:solidFill>
              </a:rPr>
              <a:t>فعالیت در هوای گرم منجر به ایجاد فشاری دو چندان بر روی قلب و شش های شما می شود. علاوه بر هوای گرم، انجام فعالیت نیز به نوبه خود باعث افزایش دمای بدن و در نتبجه فشار وارده به آن می شود</a:t>
            </a:r>
            <a:r>
              <a:rPr lang="fa-IR" sz="3200" dirty="0" smtClean="0">
                <a:solidFill>
                  <a:schemeClr val="tx1"/>
                </a:solidFill>
              </a:rPr>
              <a:t>.</a:t>
            </a:r>
            <a:endParaRPr lang="en-US" sz="3200" dirty="0" smtClean="0">
              <a:solidFill>
                <a:schemeClr val="tx1"/>
              </a:solidFill>
            </a:endParaRPr>
          </a:p>
          <a:p>
            <a:pPr algn="r"/>
            <a:r>
              <a:rPr lang="fa-IR" sz="3200" dirty="0" smtClean="0">
                <a:solidFill>
                  <a:schemeClr val="tx1"/>
                </a:solidFill>
              </a:rPr>
              <a:t> </a:t>
            </a:r>
            <a:r>
              <a:rPr lang="fa-IR" sz="3200" dirty="0">
                <a:solidFill>
                  <a:schemeClr val="tx1"/>
                </a:solidFill>
              </a:rPr>
              <a:t>به همین علت بدن برای پراکنده کردن احساس گرما به خون بیشتری نیاز دارد</a:t>
            </a:r>
            <a:r>
              <a:rPr lang="fa-IR" sz="3200" dirty="0" smtClean="0">
                <a:solidFill>
                  <a:schemeClr val="tx1"/>
                </a:solidFill>
              </a:rPr>
              <a:t>.</a:t>
            </a:r>
            <a:endParaRPr lang="en-US" sz="3200" dirty="0" smtClean="0">
              <a:solidFill>
                <a:schemeClr val="tx1"/>
              </a:solidFill>
            </a:endParaRPr>
          </a:p>
          <a:p>
            <a:pPr algn="r"/>
            <a:r>
              <a:rPr lang="fa-IR" sz="3200" dirty="0" smtClean="0">
                <a:solidFill>
                  <a:schemeClr val="tx1"/>
                </a:solidFill>
              </a:rPr>
              <a:t> </a:t>
            </a:r>
            <a:r>
              <a:rPr lang="fa-IR" sz="3200" dirty="0">
                <a:solidFill>
                  <a:schemeClr val="tx1"/>
                </a:solidFill>
              </a:rPr>
              <a:t>در این مرحله قلب برای رساندن خون کافی به ماهیچه های بدن و بافت های نزدیک به سطح پوست، سریع تر </a:t>
            </a:r>
            <a:r>
              <a:rPr lang="fa-IR" sz="3200" dirty="0" smtClean="0">
                <a:solidFill>
                  <a:schemeClr val="tx1"/>
                </a:solidFill>
              </a:rPr>
              <a:t>میزند</a:t>
            </a:r>
            <a:endParaRPr lang="en-US" sz="3200" dirty="0">
              <a:solidFill>
                <a:schemeClr val="tx1"/>
              </a:solidFill>
            </a:endParaRPr>
          </a:p>
        </p:txBody>
      </p:sp>
    </p:spTree>
    <p:extLst>
      <p:ext uri="{BB962C8B-B14F-4D97-AF65-F5344CB8AC3E}">
        <p14:creationId xmlns="" xmlns:p14="http://schemas.microsoft.com/office/powerpoint/2010/main" val="2030742777"/>
      </p:ext>
    </p:extLst>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fa-IR" dirty="0" smtClean="0"/>
              <a:t>هوای خشک</a:t>
            </a:r>
            <a:endParaRPr lang="en-US" dirty="0"/>
          </a:p>
        </p:txBody>
      </p:sp>
      <p:sp>
        <p:nvSpPr>
          <p:cNvPr id="3" name="Content Placeholder 2"/>
          <p:cNvSpPr>
            <a:spLocks noGrp="1"/>
          </p:cNvSpPr>
          <p:nvPr>
            <p:ph idx="1"/>
          </p:nvPr>
        </p:nvSpPr>
        <p:spPr/>
        <p:txBody>
          <a:bodyPr/>
          <a:lstStyle/>
          <a:p>
            <a:pPr algn="r"/>
            <a:r>
              <a:rPr lang="fa-IR" dirty="0">
                <a:solidFill>
                  <a:schemeClr val="tx1"/>
                </a:solidFill>
              </a:rPr>
              <a:t>هوای خشک تر می تواند منجر به از دست دادن آب بدن از طریق افزایش دفع نا محسوس آب شود و تبخیر آب از طریق عرق ریزی به هنگام فعالیت را افزایش دهد</a:t>
            </a:r>
            <a:endParaRPr lang="en-US" dirty="0">
              <a:solidFill>
                <a:schemeClr val="tx1"/>
              </a:solidFill>
            </a:endParaRPr>
          </a:p>
        </p:txBody>
      </p:sp>
    </p:spTree>
    <p:extLst>
      <p:ext uri="{BB962C8B-B14F-4D97-AF65-F5344CB8AC3E}">
        <p14:creationId xmlns="" xmlns:p14="http://schemas.microsoft.com/office/powerpoint/2010/main" val="359169448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fa-IR" dirty="0" smtClean="0">
                <a:cs typeface="B Mehr" panose="00000700000000000000" pitchFamily="2" charset="-78"/>
              </a:rPr>
              <a:t>تاثیرموقعیت جغرافیایی بر انسان</a:t>
            </a:r>
            <a:endParaRPr lang="en-US" dirty="0">
              <a:cs typeface="B Mehr" panose="00000700000000000000" pitchFamily="2" charset="-78"/>
            </a:endParaRPr>
          </a:p>
        </p:txBody>
      </p:sp>
      <p:pic>
        <p:nvPicPr>
          <p:cNvPr id="8" name="Picture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416300" y="2819259"/>
            <a:ext cx="3359399" cy="30363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24945644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4155" y="1149818"/>
            <a:ext cx="9646276" cy="4697696"/>
          </a:xfrm>
          <a:prstGeom prst="rect">
            <a:avLst/>
          </a:prstGeom>
        </p:spPr>
        <p:txBody>
          <a:bodyPr wrap="square">
            <a:spAutoFit/>
          </a:bodyPr>
          <a:lstStyle/>
          <a:p>
            <a:pPr algn="r">
              <a:lnSpc>
                <a:spcPct val="115000"/>
              </a:lnSpc>
              <a:spcAft>
                <a:spcPts val="1000"/>
              </a:spcAft>
            </a:pPr>
            <a:r>
              <a:rPr lang="fa-IR" sz="3200" dirty="0">
                <a:latin typeface="Calibri" panose="020F0502020204030204" pitchFamily="34" charset="0"/>
                <a:ea typeface="Times New Roman" panose="02020603050405020304" pitchFamily="18" charset="0"/>
                <a:cs typeface="Arial" panose="020B0604020202020204" pitchFamily="34" charset="0"/>
              </a:rPr>
              <a:t>موقعیتهای جغرافیایی محیط زیست، هر کدام شرایط خاصی را در تن و روان آدمی فراهم می آورند</a:t>
            </a:r>
            <a:r>
              <a:rPr lang="fa-IR" dirty="0">
                <a:latin typeface="Calibri" panose="020F0502020204030204" pitchFamily="34" charset="0"/>
                <a:ea typeface="Times New Roman" panose="02020603050405020304" pitchFamily="18" charset="0"/>
                <a:cs typeface="Arial" panose="020B0604020202020204" pitchFamily="34" charset="0"/>
              </a:rPr>
              <a:t>. </a:t>
            </a:r>
            <a:endParaRPr lang="en-US" dirty="0" smtClean="0">
              <a:latin typeface="Calibri" panose="020F0502020204030204" pitchFamily="34" charset="0"/>
              <a:ea typeface="Times New Roman" panose="02020603050405020304" pitchFamily="18" charset="0"/>
              <a:cs typeface="Arial" panose="020B0604020202020204" pitchFamily="34" charset="0"/>
            </a:endParaRPr>
          </a:p>
          <a:p>
            <a:pPr algn="r">
              <a:lnSpc>
                <a:spcPct val="115000"/>
              </a:lnSpc>
              <a:spcAft>
                <a:spcPts val="1000"/>
              </a:spcAft>
            </a:pPr>
            <a:r>
              <a:rPr lang="fa-IR" sz="2000" dirty="0" smtClean="0">
                <a:latin typeface="Calibri" panose="020F0502020204030204" pitchFamily="34" charset="0"/>
                <a:ea typeface="Times New Roman" panose="02020603050405020304" pitchFamily="18" charset="0"/>
                <a:cs typeface="Arial" panose="020B0604020202020204" pitchFamily="34" charset="0"/>
              </a:rPr>
              <a:t>به </a:t>
            </a:r>
            <a:r>
              <a:rPr lang="fa-IR" sz="2000" dirty="0">
                <a:latin typeface="Calibri" panose="020F0502020204030204" pitchFamily="34" charset="0"/>
                <a:ea typeface="Times New Roman" panose="02020603050405020304" pitchFamily="18" charset="0"/>
                <a:cs typeface="Arial" panose="020B0604020202020204" pitchFamily="34" charset="0"/>
              </a:rPr>
              <a:t>عنوان مثال ابن سینا فیلسوف مسلمان ایرانی ، کوهستانی بودن منطقه سکونت انسان را سبب چالاکی و دلیری دانسته و بر این باور است که پستی منطقه سکونت، افسردگی و بیماری را در پی دارد</a:t>
            </a:r>
            <a:r>
              <a:rPr lang="fa-IR" sz="2000" dirty="0" smtClean="0">
                <a:latin typeface="Calibri" panose="020F0502020204030204" pitchFamily="34" charset="0"/>
                <a:ea typeface="Times New Roman" panose="02020603050405020304" pitchFamily="18" charset="0"/>
                <a:cs typeface="Arial" panose="020B0604020202020204" pitchFamily="34" charset="0"/>
              </a:rPr>
              <a:t>.</a:t>
            </a:r>
            <a:endParaRPr lang="en-US" sz="2000" dirty="0" smtClean="0">
              <a:latin typeface="Calibri" panose="020F0502020204030204" pitchFamily="34" charset="0"/>
              <a:ea typeface="Times New Roman" panose="02020603050405020304" pitchFamily="18" charset="0"/>
              <a:cs typeface="Arial" panose="020B0604020202020204" pitchFamily="34" charset="0"/>
            </a:endParaRPr>
          </a:p>
          <a:p>
            <a:pPr algn="r">
              <a:lnSpc>
                <a:spcPct val="115000"/>
              </a:lnSpc>
              <a:spcAft>
                <a:spcPts val="1000"/>
              </a:spcAft>
            </a:pPr>
            <a:r>
              <a:rPr lang="fa-IR" sz="2000" dirty="0" smtClean="0">
                <a:latin typeface="Calibri" panose="020F0502020204030204" pitchFamily="34" charset="0"/>
                <a:ea typeface="Times New Roman" panose="02020603050405020304" pitchFamily="18" charset="0"/>
                <a:cs typeface="Arial" panose="020B0604020202020204" pitchFamily="34" charset="0"/>
              </a:rPr>
              <a:t> </a:t>
            </a:r>
            <a:r>
              <a:rPr lang="fa-IR" sz="2000" dirty="0">
                <a:latin typeface="Calibri" panose="020F0502020204030204" pitchFamily="34" charset="0"/>
                <a:ea typeface="Times New Roman" panose="02020603050405020304" pitchFamily="18" charset="0"/>
                <a:cs typeface="Arial" panose="020B0604020202020204" pitchFamily="34" charset="0"/>
              </a:rPr>
              <a:t>وی ساکنان مناطق مرتفع و کوهستانی را نیرومند و قوی بنیه می دانست. </a:t>
            </a:r>
            <a:endParaRPr lang="en-US" sz="2000" dirty="0" smtClean="0">
              <a:latin typeface="Calibri" panose="020F0502020204030204" pitchFamily="34" charset="0"/>
              <a:ea typeface="Times New Roman" panose="02020603050405020304" pitchFamily="18" charset="0"/>
              <a:cs typeface="Arial" panose="020B0604020202020204" pitchFamily="34" charset="0"/>
            </a:endParaRPr>
          </a:p>
          <a:p>
            <a:pPr algn="r">
              <a:lnSpc>
                <a:spcPct val="115000"/>
              </a:lnSpc>
              <a:spcAft>
                <a:spcPts val="1000"/>
              </a:spcAft>
            </a:pPr>
            <a:r>
              <a:rPr lang="fa-IR" sz="2000" dirty="0" smtClean="0">
                <a:latin typeface="Calibri" panose="020F0502020204030204" pitchFamily="34" charset="0"/>
                <a:ea typeface="Times New Roman" panose="02020603050405020304" pitchFamily="18" charset="0"/>
                <a:cs typeface="Arial" panose="020B0604020202020204" pitchFamily="34" charset="0"/>
              </a:rPr>
              <a:t>او </a:t>
            </a:r>
            <a:r>
              <a:rPr lang="fa-IR" sz="2000" dirty="0">
                <a:latin typeface="Calibri" panose="020F0502020204030204" pitchFamily="34" charset="0"/>
                <a:ea typeface="Times New Roman" panose="02020603050405020304" pitchFamily="18" charset="0"/>
                <a:cs typeface="Arial" panose="020B0604020202020204" pitchFamily="34" charset="0"/>
              </a:rPr>
              <a:t>همچنین مردم مناطق مرطوب را به زیبارویی توصیف کرده است و متذکر می شود که روحیه و حالات و رفتار مردم مناطق خشک کاملاً بر عکس حالات و رفتار مردم مناطق مرطوب است. </a:t>
            </a:r>
            <a:endParaRPr lang="en-US" sz="2000" dirty="0" smtClean="0">
              <a:latin typeface="Calibri" panose="020F0502020204030204" pitchFamily="34" charset="0"/>
              <a:ea typeface="Times New Roman" panose="02020603050405020304" pitchFamily="18" charset="0"/>
              <a:cs typeface="Arial" panose="020B0604020202020204" pitchFamily="34" charset="0"/>
            </a:endParaRPr>
          </a:p>
          <a:p>
            <a:pPr algn="r">
              <a:lnSpc>
                <a:spcPct val="115000"/>
              </a:lnSpc>
              <a:spcAft>
                <a:spcPts val="1000"/>
              </a:spcAft>
            </a:pPr>
            <a:r>
              <a:rPr lang="fa-IR" sz="2000" dirty="0" smtClean="0">
                <a:latin typeface="Calibri" panose="020F0502020204030204" pitchFamily="34" charset="0"/>
                <a:ea typeface="Times New Roman" panose="02020603050405020304" pitchFamily="18" charset="0"/>
                <a:cs typeface="Arial" panose="020B0604020202020204" pitchFamily="34" charset="0"/>
              </a:rPr>
              <a:t>مورخ </a:t>
            </a:r>
            <a:r>
              <a:rPr lang="fa-IR" sz="2000" dirty="0">
                <a:latin typeface="Calibri" panose="020F0502020204030204" pitchFamily="34" charset="0"/>
                <a:ea typeface="Times New Roman" panose="02020603050405020304" pitchFamily="18" charset="0"/>
                <a:cs typeface="Arial" panose="020B0604020202020204" pitchFamily="34" charset="0"/>
              </a:rPr>
              <a:t>مشهور ابن خلدون، نیز بر این باور است که ساکنان مناطق معتدل که از حرارت سوزان و سرمای شدید در امانند از نظر خُلق و خوی و صورت و سیرت در اعتدال قرار دارند . </a:t>
            </a:r>
            <a:endParaRPr lang="en-US" sz="2000" dirty="0" smtClean="0">
              <a:latin typeface="Calibri" panose="020F0502020204030204" pitchFamily="34" charset="0"/>
              <a:ea typeface="Times New Roman" panose="02020603050405020304" pitchFamily="18" charset="0"/>
              <a:cs typeface="Arial" panose="020B0604020202020204" pitchFamily="34" charset="0"/>
            </a:endParaRPr>
          </a:p>
          <a:p>
            <a:pPr algn="r">
              <a:lnSpc>
                <a:spcPct val="115000"/>
              </a:lnSpc>
              <a:spcAft>
                <a:spcPts val="1000"/>
              </a:spcAft>
            </a:pPr>
            <a:r>
              <a:rPr lang="fa-IR" sz="2000" dirty="0" smtClean="0">
                <a:latin typeface="Calibri" panose="020F0502020204030204" pitchFamily="34" charset="0"/>
                <a:ea typeface="Times New Roman" panose="02020603050405020304" pitchFamily="18" charset="0"/>
                <a:cs typeface="Arial" panose="020B0604020202020204" pitchFamily="34" charset="0"/>
              </a:rPr>
              <a:t>افراط </a:t>
            </a:r>
            <a:r>
              <a:rPr lang="fa-IR" sz="2000" dirty="0">
                <a:latin typeface="Calibri" panose="020F0502020204030204" pitchFamily="34" charset="0"/>
                <a:ea typeface="Times New Roman" panose="02020603050405020304" pitchFamily="18" charset="0"/>
                <a:cs typeface="Arial" panose="020B0604020202020204" pitchFamily="34" charset="0"/>
              </a:rPr>
              <a:t>و تفریط در زندگی آنان کمتر و آبادانی و عمران در مناطق آنان بیشتر است</a:t>
            </a:r>
            <a:r>
              <a:rPr lang="en-US" dirty="0">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3668024716"/>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32452" y="1643063"/>
            <a:ext cx="9601200" cy="3317875"/>
          </a:xfrm>
        </p:spPr>
        <p:txBody>
          <a:bodyPr>
            <a:normAutofit/>
          </a:bodyPr>
          <a:lstStyle/>
          <a:p>
            <a:pPr algn="r"/>
            <a:r>
              <a:rPr lang="fa-IR" sz="3200" dirty="0" smtClean="0">
                <a:solidFill>
                  <a:schemeClr val="tx1"/>
                </a:solidFill>
              </a:rPr>
              <a:t>به عنوان مثال بیماری </a:t>
            </a:r>
            <a:r>
              <a:rPr lang="fa-IR" sz="3200" dirty="0">
                <a:solidFill>
                  <a:schemeClr val="tx1"/>
                </a:solidFill>
              </a:rPr>
              <a:t>فشار خون و بیماری‌های قلبی و عروقی در سیاه پوستان </a:t>
            </a:r>
            <a:r>
              <a:rPr lang="fa-IR" sz="3200" dirty="0" smtClean="0">
                <a:solidFill>
                  <a:schemeClr val="tx1"/>
                </a:solidFill>
              </a:rPr>
              <a:t> منطقه آفریقا درمقابل مردم مناطق دیگر به </a:t>
            </a:r>
            <a:r>
              <a:rPr lang="fa-IR" sz="3200" dirty="0">
                <a:solidFill>
                  <a:schemeClr val="tx1"/>
                </a:solidFill>
              </a:rPr>
              <a:t>میزان قابل توجهی کمتر است. </a:t>
            </a:r>
            <a:endParaRPr lang="fa-IR" sz="3200" dirty="0" smtClean="0">
              <a:solidFill>
                <a:schemeClr val="tx1"/>
              </a:solidFill>
            </a:endParaRPr>
          </a:p>
          <a:p>
            <a:pPr algn="r"/>
            <a:r>
              <a:rPr lang="fa-IR" sz="3200" dirty="0" smtClean="0">
                <a:solidFill>
                  <a:schemeClr val="tx1"/>
                </a:solidFill>
              </a:rPr>
              <a:t>همچنین </a:t>
            </a:r>
            <a:r>
              <a:rPr lang="fa-IR" sz="3200" dirty="0">
                <a:solidFill>
                  <a:schemeClr val="tx1"/>
                </a:solidFill>
              </a:rPr>
              <a:t>در مورد ضخامت موها، </a:t>
            </a:r>
            <a:r>
              <a:rPr lang="fa-IR" sz="3200" dirty="0" smtClean="0">
                <a:solidFill>
                  <a:schemeClr val="tx1"/>
                </a:solidFill>
              </a:rPr>
              <a:t>و </a:t>
            </a:r>
            <a:r>
              <a:rPr lang="fa-IR" sz="3200" dirty="0">
                <a:solidFill>
                  <a:schemeClr val="tx1"/>
                </a:solidFill>
              </a:rPr>
              <a:t>طریقه عرق کردن و از دست دادن حرارت بدن </a:t>
            </a:r>
            <a:r>
              <a:rPr lang="fa-IR" sz="3200" dirty="0" smtClean="0">
                <a:solidFill>
                  <a:schemeClr val="tx1"/>
                </a:solidFill>
              </a:rPr>
              <a:t>نیزموقعیت جغرافیایی تاثیر گذار است.</a:t>
            </a:r>
            <a:endParaRPr lang="en-US" sz="3200" dirty="0">
              <a:solidFill>
                <a:schemeClr val="tx1"/>
              </a:solidFill>
            </a:endParaRPr>
          </a:p>
        </p:txBody>
      </p:sp>
    </p:spTree>
    <p:extLst>
      <p:ext uri="{BB962C8B-B14F-4D97-AF65-F5344CB8AC3E}">
        <p14:creationId xmlns="" xmlns:p14="http://schemas.microsoft.com/office/powerpoint/2010/main" val="2123210008"/>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fa-IR" dirty="0" smtClean="0">
                <a:solidFill>
                  <a:schemeClr val="tx1"/>
                </a:solidFill>
                <a:cs typeface="B Mehr" panose="00000700000000000000" pitchFamily="2" charset="-78"/>
              </a:rPr>
              <a:t>تاثیر زندگی در ارتفاعات</a:t>
            </a:r>
            <a:endParaRPr lang="en-US" dirty="0">
              <a:solidFill>
                <a:schemeClr val="tx1"/>
              </a:solidFill>
              <a:cs typeface="B Mehr" panose="00000700000000000000" pitchFamily="2" charset="-78"/>
            </a:endParaRPr>
          </a:p>
        </p:txBody>
      </p:sp>
      <p:sp>
        <p:nvSpPr>
          <p:cNvPr id="3" name="Content Placeholder 2"/>
          <p:cNvSpPr>
            <a:spLocks noGrp="1"/>
          </p:cNvSpPr>
          <p:nvPr>
            <p:ph idx="1"/>
          </p:nvPr>
        </p:nvSpPr>
        <p:spPr/>
        <p:txBody>
          <a:bodyPr>
            <a:normAutofit/>
          </a:bodyPr>
          <a:lstStyle/>
          <a:p>
            <a:pPr algn="r"/>
            <a:r>
              <a:rPr lang="fa-IR" sz="3600" dirty="0">
                <a:solidFill>
                  <a:schemeClr val="tx1"/>
                </a:solidFill>
              </a:rPr>
              <a:t>زندگی در ارتفاع باعث می شود بدن با کمبود اکسیژن سازگار شود. </a:t>
            </a:r>
            <a:endParaRPr lang="fa-IR" sz="3600" dirty="0" smtClean="0">
              <a:solidFill>
                <a:schemeClr val="tx1"/>
              </a:solidFill>
            </a:endParaRPr>
          </a:p>
          <a:p>
            <a:pPr algn="r"/>
            <a:r>
              <a:rPr lang="fa-IR" sz="3600" dirty="0" smtClean="0">
                <a:solidFill>
                  <a:schemeClr val="tx1"/>
                </a:solidFill>
              </a:rPr>
              <a:t>اما </a:t>
            </a:r>
            <a:r>
              <a:rPr lang="fa-IR" sz="3600" dirty="0">
                <a:solidFill>
                  <a:schemeClr val="tx1"/>
                </a:solidFill>
              </a:rPr>
              <a:t>هر چقدر هم که سازش پذیری در ارتفاعات بالا خوب انجام گیرد ، باز نمی توانند کمبود اکسیژن را بطور کامل جبران </a:t>
            </a:r>
            <a:r>
              <a:rPr lang="fa-IR" sz="3600" dirty="0" smtClean="0">
                <a:solidFill>
                  <a:schemeClr val="tx1"/>
                </a:solidFill>
              </a:rPr>
              <a:t>کنند.</a:t>
            </a:r>
            <a:endParaRPr lang="en-US" sz="3600" dirty="0">
              <a:solidFill>
                <a:schemeClr val="tx1"/>
              </a:solidFill>
            </a:endParaRPr>
          </a:p>
        </p:txBody>
      </p:sp>
    </p:spTree>
    <p:extLst>
      <p:ext uri="{BB962C8B-B14F-4D97-AF65-F5344CB8AC3E}">
        <p14:creationId xmlns="" xmlns:p14="http://schemas.microsoft.com/office/powerpoint/2010/main" val="16715666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fa-IR" dirty="0" smtClean="0">
                <a:cs typeface="B Mehr" panose="00000700000000000000" pitchFamily="2" charset="-78"/>
              </a:rPr>
              <a:t>تاثیر موقعیت جغرافیایی درفیزیک انسان</a:t>
            </a:r>
            <a:endParaRPr lang="en-US" dirty="0">
              <a:cs typeface="B Mehr" panose="00000700000000000000" pitchFamily="2" charset="-78"/>
            </a:endParaRPr>
          </a:p>
        </p:txBody>
      </p:sp>
      <p:sp>
        <p:nvSpPr>
          <p:cNvPr id="3" name="Content Placeholder 2"/>
          <p:cNvSpPr>
            <a:spLocks noGrp="1"/>
          </p:cNvSpPr>
          <p:nvPr>
            <p:ph idx="4294967295"/>
          </p:nvPr>
        </p:nvSpPr>
        <p:spPr>
          <a:xfrm>
            <a:off x="848139" y="2584174"/>
            <a:ext cx="9601200" cy="3317875"/>
          </a:xfrm>
        </p:spPr>
        <p:txBody>
          <a:bodyPr/>
          <a:lstStyle/>
          <a:p>
            <a:pPr algn="r"/>
            <a:r>
              <a:rPr lang="fa-IR" dirty="0"/>
              <a:t>سرخ پوستان آمریکای جنوبی که در محیط سرد و مرتفع آند زندگی </a:t>
            </a:r>
            <a:r>
              <a:rPr lang="fa-IR" dirty="0" smtClean="0"/>
              <a:t>می‌کنند</a:t>
            </a:r>
          </a:p>
          <a:p>
            <a:pPr algn="r"/>
            <a:r>
              <a:rPr lang="fa-IR" dirty="0" smtClean="0"/>
              <a:t> </a:t>
            </a:r>
            <a:r>
              <a:rPr lang="fa-IR" dirty="0"/>
              <a:t>، دارای هیکلی تنومند و متوسط با دستهای بزرگ </a:t>
            </a:r>
            <a:r>
              <a:rPr lang="fa-IR" dirty="0" smtClean="0"/>
              <a:t>،</a:t>
            </a:r>
          </a:p>
          <a:p>
            <a:pPr algn="r"/>
            <a:r>
              <a:rPr lang="fa-IR" dirty="0" smtClean="0"/>
              <a:t> </a:t>
            </a:r>
            <a:r>
              <a:rPr lang="fa-IR" dirty="0"/>
              <a:t>مچهای کوچک ، سینه‌های ستبر و ساقهای کشیده هستند</a:t>
            </a:r>
            <a:r>
              <a:rPr lang="fa-IR" dirty="0" smtClean="0"/>
              <a:t>،</a:t>
            </a:r>
          </a:p>
          <a:p>
            <a:pPr algn="r"/>
            <a:r>
              <a:rPr lang="fa-IR" dirty="0" smtClean="0"/>
              <a:t> </a:t>
            </a:r>
            <a:r>
              <a:rPr lang="fa-IR" dirty="0"/>
              <a:t>زیرا وضعیت چاقی و کوتاه بودن بهترین حالت برای کاهش از دست دادن گرماست</a:t>
            </a:r>
            <a:endParaRPr lang="en-US" dirty="0"/>
          </a:p>
        </p:txBody>
      </p:sp>
    </p:spTree>
    <p:extLst>
      <p:ext uri="{BB962C8B-B14F-4D97-AF65-F5344CB8AC3E}">
        <p14:creationId xmlns="" xmlns:p14="http://schemas.microsoft.com/office/powerpoint/2010/main" val="63062363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26903" y="1886635"/>
            <a:ext cx="5360505"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a-IR" sz="2800" dirty="0" smtClean="0">
                <a:cs typeface="B Mehr" panose="00000700000000000000" pitchFamily="2" charset="-78"/>
              </a:rPr>
              <a:t>برسی تاثیر عناصر موجود در طبیعت انسان</a:t>
            </a:r>
            <a:endParaRPr lang="en-US" sz="2800" dirty="0">
              <a:cs typeface="B Mehr" panose="00000700000000000000" pitchFamily="2" charset="-78"/>
            </a:endParaRPr>
          </a:p>
        </p:txBody>
      </p:sp>
      <p:sp>
        <p:nvSpPr>
          <p:cNvPr id="9" name="Rectangle 8"/>
          <p:cNvSpPr/>
          <p:nvPr/>
        </p:nvSpPr>
        <p:spPr>
          <a:xfrm>
            <a:off x="2941983" y="3715435"/>
            <a:ext cx="6029738" cy="523220"/>
          </a:xfrm>
          <a:prstGeom prst="rect">
            <a:avLst/>
          </a:prstGeom>
        </p:spPr>
        <p:txBody>
          <a:bodyPr wrap="square">
            <a:spAutoFit/>
          </a:bodyPr>
          <a:lstStyle/>
          <a:p>
            <a:r>
              <a:rPr lang="fa-IR" sz="2800" dirty="0">
                <a:ea typeface="Times New Roman" panose="02020603050405020304" pitchFamily="18" charset="0"/>
                <a:cs typeface="Arial" panose="020B0604020202020204" pitchFamily="34" charset="0"/>
              </a:rPr>
              <a:t>باد  .</a:t>
            </a:r>
            <a:r>
              <a:rPr lang="fa-IR" sz="2800" dirty="0" smtClean="0">
                <a:ea typeface="Times New Roman" panose="02020603050405020304" pitchFamily="18" charset="0"/>
                <a:cs typeface="Arial" panose="020B0604020202020204" pitchFamily="34" charset="0"/>
              </a:rPr>
              <a:t>کوه .جنگل .دریا .ماه. خورشید. رنگ ها</a:t>
            </a:r>
            <a:endParaRPr lang="en-US" sz="2800" dirty="0"/>
          </a:p>
        </p:txBody>
      </p:sp>
    </p:spTree>
    <p:extLst>
      <p:ext uri="{BB962C8B-B14F-4D97-AF65-F5344CB8AC3E}">
        <p14:creationId xmlns="" xmlns:p14="http://schemas.microsoft.com/office/powerpoint/2010/main" val="13189108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6099" y="1416675"/>
            <a:ext cx="1200809" cy="1066023"/>
          </a:xfrm>
        </p:spPr>
        <p:txBody>
          <a:bodyPr/>
          <a:lstStyle/>
          <a:p>
            <a:r>
              <a:rPr lang="fa-IR" b="1" dirty="0"/>
              <a:t>طبيعت چيست؟</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 xmlns:a14="http://schemas.microsoft.com/office/drawing/2010/main" val="0"/>
              </a:ext>
            </a:extLst>
          </a:blip>
          <a:srcRect l="25904" r="25904"/>
          <a:stretch>
            <a:fillRect/>
          </a:stretch>
        </p:blipFill>
        <p:spPr>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p:cNvSpPr>
            <a:spLocks noGrp="1"/>
          </p:cNvSpPr>
          <p:nvPr>
            <p:ph type="body" sz="half" idx="2"/>
          </p:nvPr>
        </p:nvSpPr>
        <p:spPr>
          <a:xfrm>
            <a:off x="1754478" y="3308083"/>
            <a:ext cx="5833742" cy="877552"/>
          </a:xfrm>
        </p:spPr>
        <p:txBody>
          <a:bodyPr>
            <a:normAutofit lnSpcReduction="10000"/>
          </a:bodyPr>
          <a:lstStyle/>
          <a:p>
            <a:pPr algn="r"/>
            <a:r>
              <a:rPr lang="fa-IR" dirty="0">
                <a:solidFill>
                  <a:schemeClr val="tx1"/>
                </a:solidFill>
              </a:rPr>
              <a:t>«كليه جانداران اعم از جانوران و گياهان به علاوه تمامي غير جانداران موجود به همراه ساير عوامل مانند باد و جريانات مغناطيسي زمين و نور، طبيعت را تشكيل مي دهند</a:t>
            </a:r>
            <a:r>
              <a:rPr lang="fa-IR" dirty="0" smtClean="0">
                <a:solidFill>
                  <a:schemeClr val="tx1"/>
                </a:solidFill>
              </a:rPr>
              <a:t>.»</a:t>
            </a:r>
          </a:p>
        </p:txBody>
      </p:sp>
      <p:sp>
        <p:nvSpPr>
          <p:cNvPr id="7" name="Rectangle 6"/>
          <p:cNvSpPr/>
          <p:nvPr/>
        </p:nvSpPr>
        <p:spPr>
          <a:xfrm>
            <a:off x="1623349" y="2323392"/>
            <a:ext cx="6096000" cy="646331"/>
          </a:xfrm>
          <a:prstGeom prst="rect">
            <a:avLst/>
          </a:prstGeom>
        </p:spPr>
        <p:txBody>
          <a:bodyPr>
            <a:spAutoFit/>
          </a:bodyPr>
          <a:lstStyle/>
          <a:p>
            <a:pPr algn="r"/>
            <a:r>
              <a:rPr lang="fa-IR" dirty="0" smtClean="0"/>
              <a:t>طبیعت </a:t>
            </a:r>
            <a:r>
              <a:rPr lang="fa-IR" dirty="0"/>
              <a:t>در لغت دارای معانی مختلفی است. طبیعت از ماده طبع به معنای نهاد، سرشت، خوی، غریزه، </a:t>
            </a:r>
            <a:r>
              <a:rPr lang="fa-IR" dirty="0" smtClean="0"/>
              <a:t>جهان </a:t>
            </a:r>
            <a:r>
              <a:rPr lang="fa-IR" dirty="0"/>
              <a:t>مادی آمده است. </a:t>
            </a:r>
            <a:endParaRPr lang="en-US" dirty="0"/>
          </a:p>
        </p:txBody>
      </p:sp>
      <p:sp>
        <p:nvSpPr>
          <p:cNvPr id="6" name="Rectangle 5"/>
          <p:cNvSpPr/>
          <p:nvPr/>
        </p:nvSpPr>
        <p:spPr>
          <a:xfrm>
            <a:off x="3153857" y="1001176"/>
            <a:ext cx="3759362" cy="830997"/>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pPr algn="r"/>
            <a:r>
              <a:rPr lang="fa-IR" sz="4800" dirty="0">
                <a:cs typeface="B Mehr" panose="00000700000000000000" pitchFamily="2" charset="-78"/>
              </a:rPr>
              <a:t>طبیعت چیست؟ </a:t>
            </a:r>
          </a:p>
        </p:txBody>
      </p:sp>
      <p:sp>
        <p:nvSpPr>
          <p:cNvPr id="4" name="Rectangle 3"/>
          <p:cNvSpPr/>
          <p:nvPr/>
        </p:nvSpPr>
        <p:spPr>
          <a:xfrm>
            <a:off x="2823638" y="4523995"/>
            <a:ext cx="4419800" cy="369332"/>
          </a:xfrm>
          <a:prstGeom prst="rect">
            <a:avLst/>
          </a:prstGeom>
        </p:spPr>
        <p:txBody>
          <a:bodyPr wrap="none">
            <a:spAutoFit/>
          </a:bodyPr>
          <a:lstStyle/>
          <a:p>
            <a:pPr algn="r"/>
            <a:r>
              <a:rPr lang="fa-IR" dirty="0"/>
              <a:t>گذشتگان آب، خاک، باد و آتش را طبایع اربعه می نامیدند.</a:t>
            </a:r>
            <a:endParaRPr lang="en-US" dirty="0"/>
          </a:p>
        </p:txBody>
      </p:sp>
    </p:spTree>
    <p:extLst>
      <p:ext uri="{BB962C8B-B14F-4D97-AF65-F5344CB8AC3E}">
        <p14:creationId xmlns="" xmlns:p14="http://schemas.microsoft.com/office/powerpoint/2010/main" val="2510400732"/>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27291" y="763588"/>
            <a:ext cx="6400800" cy="723705"/>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fa-IR" dirty="0" smtClean="0"/>
              <a:t>دریا</a:t>
            </a:r>
            <a:endParaRPr lang="en-US" dirty="0"/>
          </a:p>
        </p:txBody>
      </p:sp>
      <p:sp>
        <p:nvSpPr>
          <p:cNvPr id="3" name="Content Placeholder 2"/>
          <p:cNvSpPr>
            <a:spLocks noGrp="1"/>
          </p:cNvSpPr>
          <p:nvPr>
            <p:ph idx="4294967295"/>
          </p:nvPr>
        </p:nvSpPr>
        <p:spPr>
          <a:xfrm>
            <a:off x="1027091" y="1632480"/>
            <a:ext cx="9601200" cy="3319463"/>
          </a:xfrm>
        </p:spPr>
        <p:txBody>
          <a:bodyPr/>
          <a:lstStyle/>
          <a:p>
            <a:pPr algn="r"/>
            <a:r>
              <a:rPr lang="fa-IR" dirty="0"/>
              <a:t>همانطور که جزر و مد دریا را اداره می کند جریان خون را نیز </a:t>
            </a:r>
            <a:r>
              <a:rPr lang="fa-IR" dirty="0" smtClean="0"/>
              <a:t>کنترل می کند.</a:t>
            </a:r>
          </a:p>
          <a:p>
            <a:pPr algn="r"/>
            <a:r>
              <a:rPr lang="fa-IR" dirty="0" smtClean="0"/>
              <a:t> </a:t>
            </a:r>
            <a:r>
              <a:rPr lang="fa-IR" dirty="0"/>
              <a:t>شبهای مهتابی خاصیتی دارند که روی بعضی از مردم به صورتهای عجیب اثر می گذارند . خود لغت « ماه زده » ارتباط مستقیمی را میان ماه و دیوانگی القا می کند </a:t>
            </a:r>
            <a:r>
              <a:rPr lang="fa-IR" dirty="0" smtClean="0"/>
              <a:t>.</a:t>
            </a:r>
          </a:p>
          <a:p>
            <a:pPr algn="r"/>
            <a:r>
              <a:rPr lang="fa-IR" dirty="0" smtClean="0"/>
              <a:t> در </a:t>
            </a:r>
            <a:r>
              <a:rPr lang="fa-IR" dirty="0"/>
              <a:t>زبان انگلیسی و فرانسه به دیوانگان « لوناتیک » ( ماه زده ) گفته می </a:t>
            </a:r>
            <a:r>
              <a:rPr lang="fa-IR" dirty="0" smtClean="0"/>
              <a:t>شود</a:t>
            </a:r>
            <a:endParaRPr lang="en-US" dirty="0"/>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794342" y="3689781"/>
            <a:ext cx="3073285" cy="230199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023339" y="3567448"/>
            <a:ext cx="3236606" cy="24243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2017832549"/>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 xmlns:a14="http://schemas.microsoft.com/office/drawing/2010/main">
                  <a14:imgLayer r:embed="rId3">
                    <a14:imgEffect>
                      <a14:sharpenSoften amount="51000"/>
                    </a14:imgEffect>
                  </a14:imgLayer>
                </a14:imgProps>
              </a:ext>
              <a:ext uri="{28A0092B-C50C-407E-A947-70E740481C1C}">
                <a14:useLocalDpi xmlns="" xmlns:a14="http://schemas.microsoft.com/office/drawing/2010/main" val="0"/>
              </a:ext>
            </a:extLst>
          </a:blip>
          <a:stretch>
            <a:fillRect/>
          </a:stretch>
        </p:blipFill>
        <p:spPr>
          <a:xfrm>
            <a:off x="1099930" y="661417"/>
            <a:ext cx="10257183" cy="5519402"/>
          </a:xfrm>
          <a:prstGeom prst="rect">
            <a:avLst/>
          </a:prstGeom>
          <a:blipFill>
            <a:blip r:embed="rId4"/>
            <a:tile tx="0" ty="0" sx="100000" sy="100000" flip="none" algn="tl"/>
          </a:blipFill>
        </p:spPr>
      </p:pic>
      <p:sp>
        <p:nvSpPr>
          <p:cNvPr id="2" name="Rectangle 1"/>
          <p:cNvSpPr/>
          <p:nvPr/>
        </p:nvSpPr>
        <p:spPr>
          <a:xfrm>
            <a:off x="6555347" y="1004553"/>
            <a:ext cx="4056844" cy="3970318"/>
          </a:xfrm>
          <a:prstGeom prst="rect">
            <a:avLst/>
          </a:prstGeom>
        </p:spPr>
        <p:txBody>
          <a:bodyPr wrap="square">
            <a:spAutoFit/>
          </a:bodyPr>
          <a:lstStyle/>
          <a:p>
            <a:pPr algn="r"/>
            <a:r>
              <a:rPr lang="fa-IR" sz="2800" dirty="0" smtClean="0">
                <a:ea typeface="Times New Roman" panose="02020603050405020304" pitchFamily="18" charset="0"/>
                <a:cs typeface="Arial" panose="020B0604020202020204" pitchFamily="34" charset="0"/>
              </a:rPr>
              <a:t>مشاهده منظره دریا حس ارامش و تفکر را القا میکند.</a:t>
            </a:r>
          </a:p>
          <a:p>
            <a:pPr algn="r"/>
            <a:r>
              <a:rPr lang="fa-IR" sz="2800" dirty="0" smtClean="0">
                <a:ea typeface="Times New Roman" panose="02020603050405020304" pitchFamily="18" charset="0"/>
                <a:cs typeface="Arial" panose="020B0604020202020204" pitchFamily="34" charset="0"/>
              </a:rPr>
              <a:t>همچنین آب </a:t>
            </a:r>
            <a:r>
              <a:rPr lang="fa-IR" sz="2800" dirty="0">
                <a:ea typeface="Times New Roman" panose="02020603050405020304" pitchFamily="18" charset="0"/>
                <a:cs typeface="Arial" panose="020B0604020202020204" pitchFamily="34" charset="0"/>
              </a:rPr>
              <a:t>دریا اثرات سودمندی بر منافذ پوست دارد و عناصر نایاب منیزیم، پتاسیم، فسفات کلسیم و خود سدیم که در آب دریا یافت می گردند، از طریق پوست جذب می </a:t>
            </a:r>
            <a:r>
              <a:rPr lang="fa-IR" sz="2800" dirty="0" smtClean="0">
                <a:ea typeface="Times New Roman" panose="02020603050405020304" pitchFamily="18" charset="0"/>
                <a:cs typeface="Arial" panose="020B0604020202020204" pitchFamily="34" charset="0"/>
              </a:rPr>
              <a:t>شوند که بدن انسان به انها نیاز دارد.</a:t>
            </a:r>
            <a:endParaRPr lang="en-US" sz="2800" dirty="0"/>
          </a:p>
        </p:txBody>
      </p:sp>
    </p:spTree>
    <p:extLst>
      <p:ext uri="{BB962C8B-B14F-4D97-AF65-F5344CB8AC3E}">
        <p14:creationId xmlns="" xmlns:p14="http://schemas.microsoft.com/office/powerpoint/2010/main" val="558728116"/>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539" y="756845"/>
            <a:ext cx="9134058" cy="898939"/>
          </a:xfrm>
        </p:spPr>
        <p:txBody>
          <a:bodyPr>
            <a:noAutofit/>
          </a:bodyPr>
          <a:lstStyle/>
          <a:p>
            <a:r>
              <a:rPr lang="fa-IR" sz="8000" dirty="0" smtClean="0">
                <a:cs typeface="B Mehr" panose="00000700000000000000" pitchFamily="2" charset="-78"/>
              </a:rPr>
              <a:t>ماه</a:t>
            </a:r>
            <a:endParaRPr lang="en-US" sz="8000" dirty="0">
              <a:cs typeface="B Mehr" panose="00000700000000000000" pitchFamily="2" charset="-78"/>
            </a:endParaRPr>
          </a:p>
        </p:txBody>
      </p:sp>
      <p:sp>
        <p:nvSpPr>
          <p:cNvPr id="3" name="Content Placeholder 2"/>
          <p:cNvSpPr>
            <a:spLocks noGrp="1"/>
          </p:cNvSpPr>
          <p:nvPr>
            <p:ph idx="1"/>
          </p:nvPr>
        </p:nvSpPr>
        <p:spPr>
          <a:xfrm>
            <a:off x="1205180" y="1655784"/>
            <a:ext cx="9452110" cy="888633"/>
          </a:xfrm>
        </p:spPr>
        <p:txBody>
          <a:bodyPr/>
          <a:lstStyle/>
          <a:p>
            <a:r>
              <a:rPr lang="fa-IR" dirty="0"/>
              <a:t>هرگاه که ماه مستقیماً از بالای سر می گذرد در تعداد تولّدها افزایش ناگهانی ایجاد می کند</a:t>
            </a:r>
            <a:endParaRPr lang="en-US" dirty="0"/>
          </a:p>
        </p:txBody>
      </p:sp>
      <p:pic>
        <p:nvPicPr>
          <p:cNvPr id="1026" name="Picture 2" descr="https://encrypted-tbn0.gstatic.com/images?q=tbn:ANd9GcTznIieqSWxAfuWsDOh6lXD8zU2wcidDLa4D_1FAw5lC0tPmuyEP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629699" y="2651010"/>
            <a:ext cx="4944458" cy="324870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865369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12694" y="778337"/>
            <a:ext cx="10905565" cy="5402535"/>
          </a:xfrm>
          <a:prstGeom prst="rect">
            <a:avLst/>
          </a:prstGeom>
        </p:spPr>
      </p:pic>
      <p:sp>
        <p:nvSpPr>
          <p:cNvPr id="6" name="Rectangle 5"/>
          <p:cNvSpPr/>
          <p:nvPr/>
        </p:nvSpPr>
        <p:spPr>
          <a:xfrm>
            <a:off x="2026924" y="909702"/>
            <a:ext cx="6096000" cy="1015663"/>
          </a:xfrm>
          <a:prstGeom prst="rect">
            <a:avLst/>
          </a:prstGeom>
        </p:spPr>
        <p:txBody>
          <a:bodyPr>
            <a:spAutoFit/>
          </a:bodyPr>
          <a:lstStyle/>
          <a:p>
            <a:pPr algn="r"/>
            <a:r>
              <a:rPr lang="fa-IR" sz="2000" dirty="0"/>
              <a:t>رنگ‌های موجود در طبیعت بهاری موجب ایجاد حس خشنودی و محبت ، اظهار وجود، فعالیت ، موفقیت و امید می‌شوند که همگی از صفات پسندیده‌ای است که همیشه سعی در پرورش آنها دارند</a:t>
            </a:r>
            <a:endParaRPr lang="en-US" sz="2000" dirty="0"/>
          </a:p>
        </p:txBody>
      </p:sp>
      <p:sp>
        <p:nvSpPr>
          <p:cNvPr id="2" name="Title 1"/>
          <p:cNvSpPr>
            <a:spLocks noGrp="1"/>
          </p:cNvSpPr>
          <p:nvPr>
            <p:ph type="title"/>
          </p:nvPr>
        </p:nvSpPr>
        <p:spPr>
          <a:xfrm>
            <a:off x="8122924" y="867161"/>
            <a:ext cx="3401205" cy="671109"/>
          </a:xfrm>
        </p:spPr>
        <p:txBody>
          <a:bodyPr>
            <a:normAutofit/>
          </a:bodyPr>
          <a:lstStyle/>
          <a:p>
            <a:r>
              <a:rPr lang="fa-IR" dirty="0" smtClean="0">
                <a:solidFill>
                  <a:schemeClr val="tx1"/>
                </a:solidFill>
                <a:cs typeface="B Mehr" panose="00000700000000000000" pitchFamily="2" charset="-78"/>
              </a:rPr>
              <a:t>رنگهای موجود در طبیعت:</a:t>
            </a:r>
            <a:endParaRPr lang="en-US" dirty="0">
              <a:solidFill>
                <a:schemeClr val="tx1"/>
              </a:solidFill>
              <a:cs typeface="B Mehr" panose="00000700000000000000" pitchFamily="2" charset="-78"/>
            </a:endParaRPr>
          </a:p>
        </p:txBody>
      </p:sp>
    </p:spTree>
    <p:extLst>
      <p:ext uri="{BB962C8B-B14F-4D97-AF65-F5344CB8AC3E}">
        <p14:creationId xmlns="" xmlns:p14="http://schemas.microsoft.com/office/powerpoint/2010/main" val="5785935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 xmlns:a14="http://schemas.microsoft.com/office/drawing/2010/main" val="0"/>
              </a:ext>
            </a:extLst>
          </a:blip>
          <a:srcRect l="12572" r="12572"/>
          <a:stretch>
            <a:fillRect/>
          </a:stretch>
        </p:blipFill>
        <p:spPr/>
      </p:pic>
      <p:sp>
        <p:nvSpPr>
          <p:cNvPr id="4" name="Text Placeholder 3"/>
          <p:cNvSpPr>
            <a:spLocks noGrp="1"/>
          </p:cNvSpPr>
          <p:nvPr>
            <p:ph type="body" sz="half" idx="2"/>
          </p:nvPr>
        </p:nvSpPr>
        <p:spPr>
          <a:xfrm>
            <a:off x="1416424" y="767726"/>
            <a:ext cx="6241816" cy="1828800"/>
          </a:xfrm>
        </p:spPr>
        <p:txBody>
          <a:bodyPr>
            <a:noAutofit/>
          </a:bodyPr>
          <a:lstStyle/>
          <a:p>
            <a:pPr algn="r"/>
            <a:r>
              <a:rPr lang="fa-IR" sz="2800" dirty="0">
                <a:solidFill>
                  <a:schemeClr val="tx1"/>
                </a:solidFill>
              </a:rPr>
              <a:t>رنگ آبی آسمان احساس آرامش، رضایت‌، ملایمت طبع و عشق و محبت را به وجود می‌آورد.</a:t>
            </a:r>
          </a:p>
          <a:p>
            <a:pPr algn="r"/>
            <a:r>
              <a:rPr lang="fa-IR" sz="2800" dirty="0">
                <a:solidFill>
                  <a:schemeClr val="tx1"/>
                </a:solidFill>
              </a:rPr>
              <a:t> رنگ سبز حس تعلق و عزت نفس را بالا می‌برد. </a:t>
            </a:r>
          </a:p>
          <a:p>
            <a:pPr algn="r"/>
            <a:r>
              <a:rPr lang="fa-IR" sz="2800" dirty="0">
                <a:solidFill>
                  <a:schemeClr val="tx1"/>
                </a:solidFill>
              </a:rPr>
              <a:t>رنگ قرمز حس آرزومندی و امیدواری، هیجان‌پذیری و تمایلات خاص درونی را بر می انگیزد و</a:t>
            </a:r>
          </a:p>
          <a:p>
            <a:pPr algn="r"/>
            <a:r>
              <a:rPr lang="fa-IR" sz="2800" dirty="0">
                <a:solidFill>
                  <a:schemeClr val="tx1"/>
                </a:solidFill>
              </a:rPr>
              <a:t> بالاخره نور زرد رنگ خورشید و شکوفه‌های زیبا احساس سرزندگی، آینده‌نگری، نشاط و نیروی ابتکار را به وجود می‌آورد. </a:t>
            </a:r>
          </a:p>
          <a:p>
            <a:pPr algn="r"/>
            <a:endParaRPr lang="fa-IR" sz="2800" dirty="0">
              <a:solidFill>
                <a:schemeClr val="tx1"/>
              </a:solidFill>
            </a:endParaRPr>
          </a:p>
          <a:p>
            <a:endParaRPr lang="en-US" sz="2800" dirty="0"/>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094831" y="1041401"/>
            <a:ext cx="3063347" cy="4870002"/>
          </a:xfrm>
          <a:prstGeom prst="rect">
            <a:avLst/>
          </a:prstGeom>
        </p:spPr>
      </p:pic>
    </p:spTree>
    <p:extLst>
      <p:ext uri="{BB962C8B-B14F-4D97-AF65-F5344CB8AC3E}">
        <p14:creationId xmlns="" xmlns:p14="http://schemas.microsoft.com/office/powerpoint/2010/main" val="2918386419"/>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fa-IR" dirty="0" smtClean="0">
                <a:cs typeface="B Mehr" panose="00000700000000000000" pitchFamily="2" charset="-78"/>
              </a:rPr>
              <a:t>تاثیر گل ها در روحیه انسان:</a:t>
            </a:r>
            <a:endParaRPr lang="en-US" dirty="0">
              <a:cs typeface="B Mehr" panose="00000700000000000000" pitchFamily="2" charset="-78"/>
            </a:endParaRPr>
          </a:p>
        </p:txBody>
      </p:sp>
      <p:sp>
        <p:nvSpPr>
          <p:cNvPr id="3" name="Content Placeholder 2"/>
          <p:cNvSpPr>
            <a:spLocks noGrp="1"/>
          </p:cNvSpPr>
          <p:nvPr>
            <p:ph sz="half" idx="1"/>
          </p:nvPr>
        </p:nvSpPr>
        <p:spPr>
          <a:xfrm>
            <a:off x="702365" y="2560320"/>
            <a:ext cx="5314387" cy="3310128"/>
          </a:xfrm>
        </p:spPr>
        <p:txBody>
          <a:bodyPr>
            <a:normAutofit lnSpcReduction="10000"/>
          </a:bodyPr>
          <a:lstStyle/>
          <a:p>
            <a:pPr algn="r"/>
            <a:r>
              <a:rPr lang="fa-IR" dirty="0">
                <a:solidFill>
                  <a:schemeClr val="tx1"/>
                </a:solidFill>
              </a:rPr>
              <a:t>رنگ گل ها نكته بسيار پراهميتي است، به طوري كه گل ها با </a:t>
            </a:r>
            <a:endParaRPr lang="fa-IR" dirty="0" smtClean="0">
              <a:solidFill>
                <a:schemeClr val="tx1"/>
              </a:solidFill>
            </a:endParaRPr>
          </a:p>
          <a:p>
            <a:pPr algn="r"/>
            <a:r>
              <a:rPr lang="fa-IR" dirty="0" smtClean="0">
                <a:solidFill>
                  <a:schemeClr val="tx1"/>
                </a:solidFill>
              </a:rPr>
              <a:t>رنگ </a:t>
            </a:r>
            <a:r>
              <a:rPr lang="fa-IR" dirty="0">
                <a:solidFill>
                  <a:schemeClr val="tx1"/>
                </a:solidFill>
              </a:rPr>
              <a:t>ملايم- صورتي، سفيد، بنفش و...- حس شخص را به سوي احساسات آرام سوق داده </a:t>
            </a:r>
            <a:endParaRPr lang="fa-IR" dirty="0" smtClean="0">
              <a:solidFill>
                <a:schemeClr val="tx1"/>
              </a:solidFill>
            </a:endParaRPr>
          </a:p>
          <a:p>
            <a:pPr algn="r"/>
            <a:endParaRPr lang="fa-IR" dirty="0">
              <a:solidFill>
                <a:schemeClr val="tx1"/>
              </a:solidFill>
            </a:endParaRPr>
          </a:p>
          <a:p>
            <a:pPr algn="r"/>
            <a:r>
              <a:rPr lang="fa-IR" dirty="0" smtClean="0">
                <a:solidFill>
                  <a:schemeClr val="tx1"/>
                </a:solidFill>
              </a:rPr>
              <a:t>گل </a:t>
            </a:r>
            <a:r>
              <a:rPr lang="fa-IR" dirty="0">
                <a:solidFill>
                  <a:schemeClr val="tx1"/>
                </a:solidFill>
              </a:rPr>
              <a:t>ها با رنگ هاي گرم و تند- قرمز، زرد، نارنجي و...- حس او را به سوي هيجان و سرزندگي پيش مي برد</a:t>
            </a:r>
            <a:r>
              <a:rPr lang="en-US" dirty="0">
                <a:solidFill>
                  <a:schemeClr val="tx1"/>
                </a:solidFill>
              </a:rPr>
              <a:t>.</a:t>
            </a:r>
          </a:p>
          <a:p>
            <a:pPr algn="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181344" y="2674694"/>
            <a:ext cx="4916358" cy="30813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277875228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55374" y="836560"/>
            <a:ext cx="10654748" cy="5092054"/>
          </a:xfrm>
          <a:prstGeom prst="rect">
            <a:avLst/>
          </a:prstGeom>
        </p:spPr>
      </p:pic>
      <p:sp>
        <p:nvSpPr>
          <p:cNvPr id="4" name="Rectangle 3"/>
          <p:cNvSpPr/>
          <p:nvPr/>
        </p:nvSpPr>
        <p:spPr>
          <a:xfrm>
            <a:off x="940904" y="942945"/>
            <a:ext cx="10270435" cy="4879284"/>
          </a:xfrm>
          <a:prstGeom prst="rect">
            <a:avLst/>
          </a:prstGeom>
        </p:spPr>
        <p:txBody>
          <a:bodyPr wrap="square">
            <a:spAutoFit/>
          </a:bodyPr>
          <a:lstStyle/>
          <a:p>
            <a:pPr algn="r">
              <a:lnSpc>
                <a:spcPct val="115000"/>
              </a:lnSpc>
              <a:spcAft>
                <a:spcPts val="1000"/>
              </a:spcAft>
            </a:pPr>
            <a:r>
              <a:rPr lang="fa-IR" sz="3200" dirty="0">
                <a:latin typeface="Calibri" panose="020F0502020204030204" pitchFamily="34" charset="0"/>
                <a:ea typeface="Times New Roman" panose="02020603050405020304" pitchFamily="18" charset="0"/>
                <a:cs typeface="Arial" panose="020B0604020202020204" pitchFamily="34" charset="0"/>
              </a:rPr>
              <a:t>نگاه كردن يا دريافت گل- مي تواند به مدت طولاني روي حالات رواني فرد تأثير گذاشته </a:t>
            </a:r>
            <a:r>
              <a:rPr lang="fa-IR" sz="3200" dirty="0" smtClean="0">
                <a:latin typeface="Calibri" panose="020F0502020204030204" pitchFamily="34" charset="0"/>
                <a:ea typeface="Times New Roman" panose="02020603050405020304" pitchFamily="18" charset="0"/>
                <a:cs typeface="Arial" panose="020B0604020202020204" pitchFamily="34" charset="0"/>
              </a:rPr>
              <a:t>و </a:t>
            </a:r>
            <a:r>
              <a:rPr lang="fa-IR" sz="3200" dirty="0">
                <a:latin typeface="Calibri" panose="020F0502020204030204" pitchFamily="34" charset="0"/>
                <a:ea typeface="Times New Roman" panose="02020603050405020304" pitchFamily="18" charset="0"/>
                <a:cs typeface="Arial" panose="020B0604020202020204" pitchFamily="34" charset="0"/>
              </a:rPr>
              <a:t>رفتار او را به سرعت دگرگون كند</a:t>
            </a:r>
            <a:r>
              <a:rPr lang="fa-IR" sz="3200" dirty="0" smtClean="0">
                <a:latin typeface="Calibri" panose="020F0502020204030204" pitchFamily="34" charset="0"/>
                <a:ea typeface="Times New Roman" panose="02020603050405020304" pitchFamily="18" charset="0"/>
                <a:cs typeface="Arial" panose="020B0604020202020204" pitchFamily="34" charset="0"/>
              </a:rPr>
              <a:t>،</a:t>
            </a:r>
          </a:p>
          <a:p>
            <a:pPr algn="r">
              <a:lnSpc>
                <a:spcPct val="115000"/>
              </a:lnSpc>
              <a:spcAft>
                <a:spcPts val="1000"/>
              </a:spcAft>
            </a:pPr>
            <a:r>
              <a:rPr lang="fa-IR" sz="3200" dirty="0" smtClean="0">
                <a:latin typeface="Calibri" panose="020F0502020204030204" pitchFamily="34" charset="0"/>
                <a:ea typeface="Times New Roman" panose="02020603050405020304" pitchFamily="18" charset="0"/>
                <a:cs typeface="Arial" panose="020B0604020202020204" pitchFamily="34" charset="0"/>
              </a:rPr>
              <a:t> </a:t>
            </a:r>
            <a:r>
              <a:rPr lang="fa-IR" sz="3200" dirty="0">
                <a:latin typeface="Calibri" panose="020F0502020204030204" pitchFamily="34" charset="0"/>
                <a:ea typeface="Times New Roman" panose="02020603050405020304" pitchFamily="18" charset="0"/>
                <a:cs typeface="Arial" panose="020B0604020202020204" pitchFamily="34" charset="0"/>
              </a:rPr>
              <a:t>به طوري كه افرادي كه در محيط اطرافشان- منزل، محل كار و...- گل و گياه وجود دارد بيش از ديگران- دو تا چهار برابر- آرام، مهربان، شاد و با گذشت بوده </a:t>
            </a:r>
            <a:r>
              <a:rPr lang="fa-IR" sz="3200" dirty="0" smtClean="0">
                <a:latin typeface="Calibri" panose="020F0502020204030204" pitchFamily="34" charset="0"/>
                <a:ea typeface="Times New Roman" panose="02020603050405020304" pitchFamily="18" charset="0"/>
                <a:cs typeface="Arial" panose="020B0604020202020204" pitchFamily="34" charset="0"/>
              </a:rPr>
              <a:t>و </a:t>
            </a:r>
            <a:r>
              <a:rPr lang="fa-IR" sz="3200" dirty="0">
                <a:latin typeface="Calibri" panose="020F0502020204030204" pitchFamily="34" charset="0"/>
                <a:ea typeface="Times New Roman" panose="02020603050405020304" pitchFamily="18" charset="0"/>
                <a:cs typeface="Arial" panose="020B0604020202020204" pitchFamily="34" charset="0"/>
              </a:rPr>
              <a:t>مي توانند اين حس را با رفتار مثبت خود به ديگران نيز منتقل كنند</a:t>
            </a:r>
            <a:r>
              <a:rPr lang="fa-IR" sz="3200" dirty="0" smtClean="0">
                <a:latin typeface="Calibri" panose="020F0502020204030204" pitchFamily="34" charset="0"/>
                <a:ea typeface="Times New Roman" panose="02020603050405020304" pitchFamily="18" charset="0"/>
                <a:cs typeface="Arial" panose="020B0604020202020204" pitchFamily="34" charset="0"/>
              </a:rPr>
              <a:t>،</a:t>
            </a:r>
          </a:p>
          <a:p>
            <a:pPr algn="r">
              <a:lnSpc>
                <a:spcPct val="115000"/>
              </a:lnSpc>
              <a:spcAft>
                <a:spcPts val="1000"/>
              </a:spcAft>
            </a:pPr>
            <a:r>
              <a:rPr lang="fa-IR" sz="3200" dirty="0" smtClean="0">
                <a:latin typeface="Calibri" panose="020F0502020204030204" pitchFamily="34" charset="0"/>
                <a:ea typeface="Times New Roman" panose="02020603050405020304" pitchFamily="18" charset="0"/>
                <a:cs typeface="Arial" panose="020B0604020202020204" pitchFamily="34" charset="0"/>
              </a:rPr>
              <a:t> </a:t>
            </a:r>
            <a:r>
              <a:rPr lang="fa-IR" sz="3200" dirty="0">
                <a:latin typeface="Calibri" panose="020F0502020204030204" pitchFamily="34" charset="0"/>
                <a:ea typeface="Times New Roman" panose="02020603050405020304" pitchFamily="18" charset="0"/>
                <a:cs typeface="Arial" panose="020B0604020202020204" pitchFamily="34" charset="0"/>
              </a:rPr>
              <a:t>بنابراين پژوهشگران توصيه مي كنند همواره يك شاخه گل يا يك گلدان كوچك گل در معرض ديد خود داشته باشيد</a:t>
            </a:r>
            <a:r>
              <a:rPr lang="en-US" sz="3200" dirty="0">
                <a:latin typeface="Arial" panose="020B0604020202020204" pitchFamily="34" charset="0"/>
                <a:ea typeface="Times New Roman" panose="02020603050405020304" pitchFamily="18" charset="0"/>
                <a:cs typeface="Arial" panose="020B0604020202020204" pitchFamily="34" charset="0"/>
              </a:rPr>
              <a:t>.</a:t>
            </a:r>
            <a:endParaRPr lang="en-US" sz="32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1466190539"/>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25857" y="1111829"/>
            <a:ext cx="2792708" cy="863152"/>
          </a:xfrm>
        </p:spPr>
        <p:txBody>
          <a:bodyPr/>
          <a:lstStyle/>
          <a:p>
            <a:r>
              <a:rPr lang="fa-IR" dirty="0" smtClean="0">
                <a:cs typeface="B Mehr" panose="00000700000000000000" pitchFamily="2" charset="-78"/>
              </a:rPr>
              <a:t>نور خورشید</a:t>
            </a:r>
            <a:endParaRPr lang="en-US" dirty="0">
              <a:cs typeface="B Mehr" panose="00000700000000000000" pitchFamily="2" charset="-78"/>
            </a:endParaRPr>
          </a:p>
        </p:txBody>
      </p:sp>
      <p:sp>
        <p:nvSpPr>
          <p:cNvPr id="6" name="Content Placeholder 5"/>
          <p:cNvSpPr>
            <a:spLocks noGrp="1"/>
          </p:cNvSpPr>
          <p:nvPr>
            <p:ph idx="1"/>
          </p:nvPr>
        </p:nvSpPr>
        <p:spPr/>
        <p:txBody>
          <a:bodyPr/>
          <a:lstStyle/>
          <a:p>
            <a:pPr algn="r"/>
            <a:r>
              <a:rPr lang="ar-SA" dirty="0"/>
              <a:t>قرار گرفتن در معرض تابش نور آفتاب نقش بسيار مهمي در </a:t>
            </a:r>
            <a:r>
              <a:rPr lang="fa-IR" dirty="0" smtClean="0"/>
              <a:t>تغییر رفتار و واکنش افراد </a:t>
            </a:r>
            <a:r>
              <a:rPr lang="ar-SA" dirty="0" smtClean="0"/>
              <a:t>دارد</a:t>
            </a:r>
            <a:r>
              <a:rPr lang="ar-SA" dirty="0"/>
              <a:t>. نور آفتاب سبب افزايش ترشح سروتونين در بدن مي‌شود. </a:t>
            </a:r>
            <a:endParaRPr lang="fa-IR" dirty="0" smtClean="0"/>
          </a:p>
          <a:p>
            <a:pPr algn="r"/>
            <a:r>
              <a:rPr lang="ar-SA" dirty="0" smtClean="0"/>
              <a:t>سروتونين ماده </a:t>
            </a:r>
            <a:r>
              <a:rPr lang="ar-SA" dirty="0"/>
              <a:t>شيميايي است که در ايجاد احساس خشنودي و آرامش در افراد نقش بسيار مهمي دارد</a:t>
            </a:r>
            <a:r>
              <a:rPr lang="ar-SA" dirty="0" smtClean="0"/>
              <a:t>.</a:t>
            </a:r>
            <a:endParaRPr lang="fa-IR" dirty="0" smtClean="0"/>
          </a:p>
          <a:p>
            <a:pPr algn="r"/>
            <a:r>
              <a:rPr lang="ar-SA" dirty="0" smtClean="0"/>
              <a:t> </a:t>
            </a:r>
            <a:r>
              <a:rPr lang="ar-SA" dirty="0"/>
              <a:t>به همين سبب تعداد افراد مبتلا به افسردگي در کشورهايي مانند نروژ که در فصل زمستان روزهاي بسيار کوتاه و شب‌هاي بسيار طولاني دارد به مراتب بيشتر از ديگر کشورهاي اروپايي است. </a:t>
            </a:r>
            <a:endParaRPr lang="en-US" dirty="0"/>
          </a:p>
        </p:txBody>
      </p:sp>
    </p:spTree>
    <p:extLst>
      <p:ext uri="{BB962C8B-B14F-4D97-AF65-F5344CB8AC3E}">
        <p14:creationId xmlns="" xmlns:p14="http://schemas.microsoft.com/office/powerpoint/2010/main" val="252490423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fa-IR" dirty="0">
                <a:cs typeface="B Mehr" panose="00000700000000000000" pitchFamily="2" charset="-78"/>
              </a:rPr>
              <a:t>اشعه ماورای ‌بنفش نور </a:t>
            </a:r>
            <a:r>
              <a:rPr lang="fa-IR" dirty="0" smtClean="0">
                <a:cs typeface="B Mehr" panose="00000700000000000000" pitchFamily="2" charset="-78"/>
              </a:rPr>
              <a:t>خورشید</a:t>
            </a:r>
            <a:endParaRPr lang="en-US" dirty="0">
              <a:cs typeface="B Mehr" panose="00000700000000000000" pitchFamily="2" charset="-78"/>
            </a:endParaRPr>
          </a:p>
        </p:txBody>
      </p:sp>
      <p:sp>
        <p:nvSpPr>
          <p:cNvPr id="4" name="Text Placeholder 3"/>
          <p:cNvSpPr>
            <a:spLocks noGrp="1"/>
          </p:cNvSpPr>
          <p:nvPr>
            <p:ph type="body" sz="half" idx="4294967295"/>
          </p:nvPr>
        </p:nvSpPr>
        <p:spPr>
          <a:xfrm>
            <a:off x="2038120" y="3782180"/>
            <a:ext cx="8405869" cy="1828800"/>
          </a:xfrm>
        </p:spPr>
        <p:txBody>
          <a:bodyPr/>
          <a:lstStyle/>
          <a:p>
            <a:pPr algn="r"/>
            <a:r>
              <a:rPr lang="fa-IR" dirty="0">
                <a:solidFill>
                  <a:schemeClr val="tx1"/>
                </a:solidFill>
              </a:rPr>
              <a:t>افزایش میزان هر یک از مواد سمی و آلاینده در هوا و روی سطح موها می تواند منجر به بدشکل شدن ساقه مو، خشکی، شکنندگی و تیره رنگ شدن موها شود.</a:t>
            </a:r>
            <a:br>
              <a:rPr lang="fa-IR" dirty="0">
                <a:solidFill>
                  <a:schemeClr val="tx1"/>
                </a:solidFill>
              </a:rPr>
            </a:br>
            <a:endParaRPr lang="en-US" dirty="0">
              <a:solidFill>
                <a:schemeClr val="tx1"/>
              </a:solidFill>
            </a:endParaRPr>
          </a:p>
        </p:txBody>
      </p:sp>
      <p:sp>
        <p:nvSpPr>
          <p:cNvPr id="5" name="Rectangle 4"/>
          <p:cNvSpPr/>
          <p:nvPr/>
        </p:nvSpPr>
        <p:spPr>
          <a:xfrm>
            <a:off x="4099303" y="2640103"/>
            <a:ext cx="6529352" cy="584775"/>
          </a:xfrm>
          <a:prstGeom prst="rect">
            <a:avLst/>
          </a:prstGeom>
        </p:spPr>
        <p:txBody>
          <a:bodyPr wrap="none">
            <a:spAutoFit/>
          </a:bodyPr>
          <a:lstStyle/>
          <a:p>
            <a:r>
              <a:rPr lang="fa-IR" sz="3200" dirty="0"/>
              <a:t>باعث شکنندگی و کدر شدن موهای شما می‌شود. </a:t>
            </a:r>
            <a:endParaRPr lang="en-US" sz="3200" dirty="0"/>
          </a:p>
        </p:txBody>
      </p:sp>
    </p:spTree>
    <p:extLst>
      <p:ext uri="{BB962C8B-B14F-4D97-AF65-F5344CB8AC3E}">
        <p14:creationId xmlns="" xmlns:p14="http://schemas.microsoft.com/office/powerpoint/2010/main" val="2757155339"/>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fa-IR" dirty="0" smtClean="0">
                <a:cs typeface="B Mehr" panose="00000700000000000000" pitchFamily="2" charset="-78"/>
              </a:rPr>
              <a:t>تاثیر فعالیت های خورشیدی:</a:t>
            </a:r>
            <a:endParaRPr lang="en-US" dirty="0">
              <a:cs typeface="B Mehr" panose="00000700000000000000" pitchFamily="2" charset="-78"/>
            </a:endParaRPr>
          </a:p>
        </p:txBody>
      </p:sp>
      <p:sp>
        <p:nvSpPr>
          <p:cNvPr id="3" name="Rectangle 2"/>
          <p:cNvSpPr/>
          <p:nvPr/>
        </p:nvSpPr>
        <p:spPr>
          <a:xfrm>
            <a:off x="1391477" y="2551837"/>
            <a:ext cx="9660835" cy="1938992"/>
          </a:xfrm>
          <a:prstGeom prst="rect">
            <a:avLst/>
          </a:prstGeom>
        </p:spPr>
        <p:txBody>
          <a:bodyPr wrap="square">
            <a:spAutoFit/>
          </a:bodyPr>
          <a:lstStyle/>
          <a:p>
            <a:pPr algn="r"/>
            <a:r>
              <a:rPr lang="en-US" sz="2400" dirty="0">
                <a:latin typeface="Calibri" panose="020F0502020204030204" pitchFamily="34" charset="0"/>
                <a:ea typeface="Calibri" panose="020F0502020204030204" pitchFamily="34" charset="0"/>
                <a:cs typeface="Arial" panose="020B0604020202020204" pitchFamily="34" charset="0"/>
              </a:rPr>
              <a:t/>
            </a:r>
            <a:br>
              <a:rPr lang="en-US" sz="2400" dirty="0">
                <a:latin typeface="Calibri" panose="020F0502020204030204" pitchFamily="34" charset="0"/>
                <a:ea typeface="Calibri" panose="020F0502020204030204" pitchFamily="34" charset="0"/>
                <a:cs typeface="Arial" panose="020B0604020202020204" pitchFamily="34" charset="0"/>
              </a:rPr>
            </a:br>
            <a:r>
              <a:rPr lang="fa-IR" sz="2400" dirty="0" smtClean="0">
                <a:latin typeface="Calibri" panose="020F0502020204030204" pitchFamily="34" charset="0"/>
                <a:ea typeface="Calibri" panose="020F0502020204030204" pitchFamily="34" charset="0"/>
                <a:cs typeface="Arial" panose="020B0604020202020204" pitchFamily="34" charset="0"/>
              </a:rPr>
              <a:t>با </a:t>
            </a:r>
            <a:r>
              <a:rPr lang="ar-SA" sz="2400" dirty="0" smtClean="0">
                <a:latin typeface="Calibri" panose="020F0502020204030204" pitchFamily="34" charset="0"/>
                <a:ea typeface="Calibri" panose="020F0502020204030204" pitchFamily="34" charset="0"/>
                <a:cs typeface="Arial" panose="020B0604020202020204" pitchFamily="34" charset="0"/>
              </a:rPr>
              <a:t>اشاره </a:t>
            </a:r>
            <a:r>
              <a:rPr lang="ar-SA" sz="2400" dirty="0">
                <a:latin typeface="Calibri" panose="020F0502020204030204" pitchFamily="34" charset="0"/>
                <a:ea typeface="Calibri" panose="020F0502020204030204" pitchFamily="34" charset="0"/>
                <a:cs typeface="Arial" panose="020B0604020202020204" pitchFamily="34" charset="0"/>
              </a:rPr>
              <a:t>به برخی از تحقیقات جهانی، </a:t>
            </a:r>
            <a:r>
              <a:rPr lang="fa-IR" sz="2400" dirty="0" smtClean="0">
                <a:latin typeface="Calibri" panose="020F0502020204030204" pitchFamily="34" charset="0"/>
                <a:ea typeface="Calibri" panose="020F0502020204030204" pitchFamily="34" charset="0"/>
                <a:cs typeface="Arial" panose="020B0604020202020204" pitchFamily="34" charset="0"/>
              </a:rPr>
              <a:t>که طی </a:t>
            </a:r>
            <a:r>
              <a:rPr lang="ar-SA" sz="2400" dirty="0" smtClean="0">
                <a:latin typeface="Calibri" panose="020F0502020204030204" pitchFamily="34" charset="0"/>
                <a:ea typeface="Calibri" panose="020F0502020204030204" pitchFamily="34" charset="0"/>
                <a:cs typeface="Arial" panose="020B0604020202020204" pitchFamily="34" charset="0"/>
              </a:rPr>
              <a:t>چندین </a:t>
            </a:r>
            <a:r>
              <a:rPr lang="ar-SA" sz="2400" dirty="0">
                <a:latin typeface="Calibri" panose="020F0502020204030204" pitchFamily="34" charset="0"/>
                <a:ea typeface="Calibri" panose="020F0502020204030204" pitchFamily="34" charset="0"/>
                <a:cs typeface="Arial" panose="020B0604020202020204" pitchFamily="34" charset="0"/>
              </a:rPr>
              <a:t>سال انجام شد </a:t>
            </a:r>
            <a:r>
              <a:rPr lang="fa-IR" sz="2400" dirty="0" smtClean="0">
                <a:latin typeface="Calibri" panose="020F0502020204030204" pitchFamily="34" charset="0"/>
                <a:ea typeface="Calibri" panose="020F0502020204030204" pitchFamily="34" charset="0"/>
                <a:cs typeface="Arial" panose="020B0604020202020204" pitchFamily="34" charset="0"/>
              </a:rPr>
              <a:t>اثبات شد </a:t>
            </a:r>
            <a:r>
              <a:rPr lang="ar-SA" sz="2400" dirty="0" smtClean="0">
                <a:latin typeface="Calibri" panose="020F0502020204030204" pitchFamily="34" charset="0"/>
                <a:ea typeface="Calibri" panose="020F0502020204030204" pitchFamily="34" charset="0"/>
                <a:cs typeface="Arial" panose="020B0604020202020204" pitchFamily="34" charset="0"/>
              </a:rPr>
              <a:t>که </a:t>
            </a:r>
            <a:r>
              <a:rPr lang="ar-SA" sz="2400" dirty="0">
                <a:latin typeface="Calibri" panose="020F0502020204030204" pitchFamily="34" charset="0"/>
                <a:ea typeface="Calibri" panose="020F0502020204030204" pitchFamily="34" charset="0"/>
                <a:cs typeface="Arial" panose="020B0604020202020204" pitchFamily="34" charset="0"/>
              </a:rPr>
              <a:t>منحنی مرگ و میر جاده ای با منحنی فعالیت های خورشیدی مطابقت دارد به این معنا که افزایش فعالیت های خورشیدی موجب افزایش مرگ و میر جاده ای می شود</a:t>
            </a:r>
            <a:r>
              <a:rPr lang="en-US" sz="2400" dirty="0">
                <a:latin typeface="Calibri" panose="020F0502020204030204" pitchFamily="34" charset="0"/>
                <a:ea typeface="Calibri" panose="020F0502020204030204" pitchFamily="34" charset="0"/>
                <a:cs typeface="Arial" panose="020B0604020202020204" pitchFamily="34" charset="0"/>
              </a:rPr>
              <a:t>.</a:t>
            </a:r>
            <a:br>
              <a:rPr lang="en-US" sz="2400" dirty="0">
                <a:latin typeface="Calibri" panose="020F0502020204030204" pitchFamily="34" charset="0"/>
                <a:ea typeface="Calibri" panose="020F0502020204030204" pitchFamily="34" charset="0"/>
                <a:cs typeface="Arial" panose="020B0604020202020204" pitchFamily="34" charset="0"/>
              </a:rPr>
            </a:br>
            <a:endParaRPr lang="en-US" sz="2400" dirty="0"/>
          </a:p>
        </p:txBody>
      </p:sp>
    </p:spTree>
    <p:extLst>
      <p:ext uri="{BB962C8B-B14F-4D97-AF65-F5344CB8AC3E}">
        <p14:creationId xmlns="" xmlns:p14="http://schemas.microsoft.com/office/powerpoint/2010/main" val="116885723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07584" y="2029429"/>
            <a:ext cx="9601200" cy="3317875"/>
          </a:xfrm>
        </p:spPr>
        <p:txBody>
          <a:bodyPr>
            <a:normAutofit lnSpcReduction="10000"/>
          </a:bodyPr>
          <a:lstStyle/>
          <a:p>
            <a:pPr algn="r"/>
            <a:r>
              <a:rPr lang="fa-IR" dirty="0" smtClean="0"/>
              <a:t> آنچه ما در اطراف خود مي بينيم تنها گوشه اي كوچك از طبيعت است. </a:t>
            </a:r>
          </a:p>
          <a:p>
            <a:pPr algn="r"/>
            <a:r>
              <a:rPr lang="fa-IR" dirty="0" smtClean="0"/>
              <a:t>اعماق اقيانوس ها، و فراز كوه ها و فضايي كه سياره ما در آن قرار گرفته تا ستارگان آسمان هر يك جزئي از اين طبيعت هستند. </a:t>
            </a:r>
          </a:p>
          <a:p>
            <a:pPr algn="r"/>
            <a:r>
              <a:rPr lang="fa-IR" dirty="0" smtClean="0"/>
              <a:t>اعضاي تشكيل دهنده طبيعت از ريزترين ذره آن تا بزرگترين آنها هر يك با ايفاي نقش خاص خود نظمي بي بديل را بر جهان هستي حاكم كرده اند، كه نشان از قدرت بي كران پروردگار قادر و يكتا دارد. </a:t>
            </a:r>
          </a:p>
          <a:p>
            <a:pPr algn="r"/>
            <a:r>
              <a:rPr lang="fa-IR" dirty="0" smtClean="0"/>
              <a:t>سير و تعمق در مظاهر طبيعت بي شك از جمله راههاي مناسب براي يافتن ايمان و يقين به ذات يگانه هستي بخش  و شکوفا شدن استعداد ها ست. </a:t>
            </a:r>
            <a:endParaRPr lang="en-US" dirty="0" smtClean="0"/>
          </a:p>
          <a:p>
            <a:pPr algn="r"/>
            <a:endParaRPr lang="en-US" dirty="0"/>
          </a:p>
        </p:txBody>
      </p:sp>
      <p:sp>
        <p:nvSpPr>
          <p:cNvPr id="2" name="Rectangle 1"/>
          <p:cNvSpPr/>
          <p:nvPr/>
        </p:nvSpPr>
        <p:spPr>
          <a:xfrm>
            <a:off x="6528385" y="1016289"/>
            <a:ext cx="4058825" cy="707886"/>
          </a:xfrm>
          <a:prstGeom prst="rect">
            <a:avLst/>
          </a:prstGeom>
        </p:spPr>
        <p:txBody>
          <a:bodyPr wrap="square">
            <a:spAutoFit/>
          </a:bodyPr>
          <a:lstStyle/>
          <a:p>
            <a:pPr algn="r"/>
            <a:r>
              <a:rPr lang="fa-IR" sz="4000" dirty="0" smtClean="0">
                <a:cs typeface="B Mehr" panose="00000700000000000000" pitchFamily="2" charset="-78"/>
              </a:rPr>
              <a:t>به طور کلی:</a:t>
            </a:r>
            <a:endParaRPr lang="en-US" sz="4000" dirty="0">
              <a:cs typeface="B Mehr" panose="00000700000000000000" pitchFamily="2" charset="-78"/>
            </a:endParaRPr>
          </a:p>
        </p:txBody>
      </p:sp>
    </p:spTree>
    <p:extLst>
      <p:ext uri="{BB962C8B-B14F-4D97-AF65-F5344CB8AC3E}">
        <p14:creationId xmlns="" xmlns:p14="http://schemas.microsoft.com/office/powerpoint/2010/main" val="695641679"/>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fa-IR" b="1" dirty="0">
                <a:latin typeface="Tahoma" panose="020B0604030504040204" pitchFamily="34" charset="0"/>
              </a:rPr>
              <a:t>فشار هوا:</a:t>
            </a:r>
            <a:r>
              <a:rPr lang="fa-IR" dirty="0">
                <a:latin typeface="Tahoma" panose="020B0604030504040204" pitchFamily="34" charset="0"/>
              </a:rPr>
              <a:t> </a:t>
            </a:r>
            <a:endParaRPr lang="en-US" dirty="0"/>
          </a:p>
        </p:txBody>
      </p:sp>
      <p:sp>
        <p:nvSpPr>
          <p:cNvPr id="3" name="Rectangle 2"/>
          <p:cNvSpPr/>
          <p:nvPr/>
        </p:nvSpPr>
        <p:spPr>
          <a:xfrm>
            <a:off x="3048000" y="2690336"/>
            <a:ext cx="7848598" cy="1754326"/>
          </a:xfrm>
          <a:prstGeom prst="rect">
            <a:avLst/>
          </a:prstGeom>
        </p:spPr>
        <p:txBody>
          <a:bodyPr wrap="square">
            <a:spAutoFit/>
          </a:bodyPr>
          <a:lstStyle/>
          <a:p>
            <a:pPr algn="r"/>
            <a:r>
              <a:rPr lang="fa-IR" dirty="0" smtClean="0">
                <a:latin typeface="Tahoma" panose="020B0604030504040204" pitchFamily="34" charset="0"/>
              </a:rPr>
              <a:t>فشار </a:t>
            </a:r>
            <a:r>
              <a:rPr lang="fa-IR" dirty="0">
                <a:latin typeface="Tahoma" panose="020B0604030504040204" pitchFamily="34" charset="0"/>
              </a:rPr>
              <a:t>هوا دائم در حال نوسان است. </a:t>
            </a:r>
            <a:endParaRPr lang="fa-IR" dirty="0" smtClean="0">
              <a:latin typeface="Tahoma" panose="020B0604030504040204" pitchFamily="34" charset="0"/>
            </a:endParaRPr>
          </a:p>
          <a:p>
            <a:pPr algn="r"/>
            <a:r>
              <a:rPr lang="fa-IR" dirty="0" smtClean="0">
                <a:latin typeface="Tahoma" panose="020B0604030504040204" pitchFamily="34" charset="0"/>
              </a:rPr>
              <a:t>محققان </a:t>
            </a:r>
            <a:r>
              <a:rPr lang="fa-IR" dirty="0">
                <a:latin typeface="Tahoma" panose="020B0604030504040204" pitchFamily="34" charset="0"/>
              </a:rPr>
              <a:t>اوكراینی ثابت كرده‌اند كه نوسانات جوی فشار </a:t>
            </a:r>
            <a:r>
              <a:rPr lang="fa-IR" dirty="0" smtClean="0">
                <a:latin typeface="Tahoma" panose="020B0604030504040204" pitchFamily="34" charset="0"/>
              </a:rPr>
              <a:t>هوا </a:t>
            </a:r>
            <a:r>
              <a:rPr lang="fa-IR" dirty="0">
                <a:latin typeface="Tahoma" panose="020B0604030504040204" pitchFamily="34" charset="0"/>
              </a:rPr>
              <a:t>در فركانس‌های پایین منجر به ایجاد اختلال در فعالیت‌های ذهنی خواهد شد كه در نتیجه سبب كاهش تمركز و همچنین كاهش عملكرد حافظه كوتاه‌مدت انسان می‌شود</a:t>
            </a:r>
            <a:r>
              <a:rPr lang="fa-IR" dirty="0" smtClean="0">
                <a:latin typeface="Tahoma" panose="020B0604030504040204" pitchFamily="34" charset="0"/>
              </a:rPr>
              <a:t>.</a:t>
            </a:r>
          </a:p>
          <a:p>
            <a:pPr algn="r"/>
            <a:r>
              <a:rPr lang="fa-IR" dirty="0" smtClean="0">
                <a:latin typeface="Tahoma" panose="020B0604030504040204" pitchFamily="34" charset="0"/>
              </a:rPr>
              <a:t> </a:t>
            </a:r>
            <a:r>
              <a:rPr lang="fa-IR" dirty="0">
                <a:latin typeface="Tahoma" panose="020B0604030504040204" pitchFamily="34" charset="0"/>
              </a:rPr>
              <a:t>بر این اساس اگر این‌بار با مشكل عدم تمركز در حین انجام كاری مواجه شدید، می‌توانید فشار هوا را سرزنش كنید!</a:t>
            </a:r>
            <a:endParaRPr lang="en-US" dirty="0"/>
          </a:p>
        </p:txBody>
      </p:sp>
    </p:spTree>
    <p:extLst>
      <p:ext uri="{BB962C8B-B14F-4D97-AF65-F5344CB8AC3E}">
        <p14:creationId xmlns="" xmlns:p14="http://schemas.microsoft.com/office/powerpoint/2010/main" val="2545578723"/>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fa-IR" sz="5400" dirty="0" smtClean="0">
                <a:ea typeface="Times New Roman" panose="02020603050405020304" pitchFamily="18" charset="0"/>
                <a:cs typeface="B Mehr" panose="00000700000000000000" pitchFamily="2" charset="-78"/>
              </a:rPr>
              <a:t>باد</a:t>
            </a:r>
            <a:endParaRPr lang="en-US" sz="5400" dirty="0">
              <a:cs typeface="B Mehr" panose="00000700000000000000" pitchFamily="2" charset="-78"/>
            </a:endParaRPr>
          </a:p>
        </p:txBody>
      </p:sp>
      <p:sp>
        <p:nvSpPr>
          <p:cNvPr id="3" name="Rectangle 2"/>
          <p:cNvSpPr/>
          <p:nvPr/>
        </p:nvSpPr>
        <p:spPr>
          <a:xfrm>
            <a:off x="3047999" y="3105835"/>
            <a:ext cx="7682429" cy="646331"/>
          </a:xfrm>
          <a:prstGeom prst="rect">
            <a:avLst/>
          </a:prstGeom>
        </p:spPr>
        <p:txBody>
          <a:bodyPr wrap="square">
            <a:spAutoFit/>
          </a:bodyPr>
          <a:lstStyle/>
          <a:p>
            <a:pPr algn="r"/>
            <a:r>
              <a:rPr lang="fa-IR" dirty="0" smtClean="0">
                <a:ea typeface="Times New Roman" panose="02020603050405020304" pitchFamily="18" charset="0"/>
                <a:cs typeface="Arial" panose="020B0604020202020204" pitchFamily="34" charset="0"/>
              </a:rPr>
              <a:t>:  </a:t>
            </a:r>
            <a:r>
              <a:rPr lang="fa-IR" dirty="0">
                <a:ea typeface="Times New Roman" panose="02020603050405020304" pitchFamily="18" charset="0"/>
                <a:cs typeface="Arial" panose="020B0604020202020204" pitchFamily="34" charset="0"/>
              </a:rPr>
              <a:t>اغلب افراد نسبت به وزش باد احساس ناخوشايندي دارند. وزش دائمي باد يا وزش بادهاي پر سروصدا، سبب افزايش خستگي و </a:t>
            </a:r>
            <a:r>
              <a:rPr lang="fa-IR" dirty="0" smtClean="0">
                <a:ea typeface="Times New Roman" panose="02020603050405020304" pitchFamily="18" charset="0"/>
                <a:cs typeface="Arial" panose="020B0604020202020204" pitchFamily="34" charset="0"/>
              </a:rPr>
              <a:t>تحريك می شود.</a:t>
            </a:r>
            <a:endParaRPr lang="en-US" dirty="0"/>
          </a:p>
        </p:txBody>
      </p:sp>
    </p:spTree>
    <p:extLst>
      <p:ext uri="{BB962C8B-B14F-4D97-AF65-F5344CB8AC3E}">
        <p14:creationId xmlns="" xmlns:p14="http://schemas.microsoft.com/office/powerpoint/2010/main" val="4698654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200839"/>
            <a:ext cx="9601196" cy="3327093"/>
          </a:xfrm>
        </p:spPr>
        <p:txBody>
          <a:bodyPr>
            <a:normAutofit fontScale="90000"/>
          </a:bodyPr>
          <a:lstStyle/>
          <a:p>
            <a:r>
              <a:rPr lang="fa-IR" sz="6000" dirty="0" smtClean="0">
                <a:latin typeface="Aparajita" panose="020B0604020202020204" pitchFamily="34" charset="0"/>
                <a:cs typeface="B Bardiya" panose="00000400000000000000" pitchFamily="2" charset="-78"/>
              </a:rPr>
              <a:t>بایان</a:t>
            </a:r>
            <a:br>
              <a:rPr lang="fa-IR" sz="6000" dirty="0" smtClean="0">
                <a:latin typeface="Aparajita" panose="020B0604020202020204" pitchFamily="34" charset="0"/>
                <a:cs typeface="B Bardiya" panose="00000400000000000000" pitchFamily="2" charset="-78"/>
              </a:rPr>
            </a:br>
            <a:r>
              <a:rPr lang="fa-IR" sz="6000" dirty="0" smtClean="0">
                <a:latin typeface="Aparajita" panose="020B0604020202020204" pitchFamily="34" charset="0"/>
                <a:cs typeface="B Bardiya" panose="00000400000000000000" pitchFamily="2" charset="-78"/>
              </a:rPr>
              <a:t/>
            </a:r>
            <a:br>
              <a:rPr lang="fa-IR" sz="6000" dirty="0" smtClean="0">
                <a:latin typeface="Aparajita" panose="020B0604020202020204" pitchFamily="34" charset="0"/>
                <a:cs typeface="B Bardiya" panose="00000400000000000000" pitchFamily="2" charset="-78"/>
              </a:rPr>
            </a:br>
            <a:r>
              <a:rPr lang="fa-IR" sz="4000" dirty="0" smtClean="0">
                <a:latin typeface="Aparajita" panose="020B0604020202020204" pitchFamily="34" charset="0"/>
                <a:cs typeface="B Bardiya" panose="00000400000000000000" pitchFamily="2" charset="-78"/>
              </a:rPr>
              <a:t>منابع:</a:t>
            </a:r>
            <a:r>
              <a:rPr lang="fa-IR" sz="6000" dirty="0" smtClean="0">
                <a:latin typeface="Aparajita" panose="020B0604020202020204" pitchFamily="34" charset="0"/>
                <a:cs typeface="B Bardiya" panose="00000400000000000000" pitchFamily="2" charset="-78"/>
              </a:rPr>
              <a:t/>
            </a:r>
            <a:br>
              <a:rPr lang="fa-IR" sz="6000" dirty="0" smtClean="0">
                <a:latin typeface="Aparajita" panose="020B0604020202020204" pitchFamily="34" charset="0"/>
                <a:cs typeface="B Bardiya" panose="00000400000000000000" pitchFamily="2" charset="-78"/>
              </a:rPr>
            </a:br>
            <a:r>
              <a:rPr lang="en-US" sz="3600" dirty="0" smtClean="0">
                <a:latin typeface="Aparajita" panose="020B0604020202020204" pitchFamily="34" charset="0"/>
                <a:cs typeface="B Bardiya" panose="00000400000000000000" pitchFamily="2" charset="-78"/>
                <a:hlinkClick r:id="rId2"/>
              </a:rPr>
              <a:t>www.radioiran.ir</a:t>
            </a:r>
            <a:r>
              <a:rPr lang="en-US" sz="3600" dirty="0" smtClean="0">
                <a:latin typeface="Aparajita" panose="020B0604020202020204" pitchFamily="34" charset="0"/>
                <a:cs typeface="B Bardiya" panose="00000400000000000000" pitchFamily="2" charset="-78"/>
              </a:rPr>
              <a:t/>
            </a:r>
            <a:br>
              <a:rPr lang="en-US" sz="3600" dirty="0" smtClean="0">
                <a:latin typeface="Aparajita" panose="020B0604020202020204" pitchFamily="34" charset="0"/>
                <a:cs typeface="B Bardiya" panose="00000400000000000000" pitchFamily="2" charset="-78"/>
              </a:rPr>
            </a:br>
            <a:r>
              <a:rPr lang="en-US" sz="3600" dirty="0" smtClean="0">
                <a:latin typeface="Aparajita" panose="020B0604020202020204" pitchFamily="34" charset="0"/>
                <a:cs typeface="B Bardiya" panose="00000400000000000000" pitchFamily="2" charset="-78"/>
                <a:hlinkClick r:id="rId3"/>
              </a:rPr>
              <a:t>www.tebyan.net</a:t>
            </a:r>
            <a:r>
              <a:rPr lang="en-US" sz="3600" dirty="0" smtClean="0">
                <a:latin typeface="Aparajita" panose="020B0604020202020204" pitchFamily="34" charset="0"/>
                <a:cs typeface="B Bardiya" panose="00000400000000000000" pitchFamily="2" charset="-78"/>
              </a:rPr>
              <a:t/>
            </a:r>
            <a:br>
              <a:rPr lang="en-US" sz="3600" dirty="0" smtClean="0">
                <a:latin typeface="Aparajita" panose="020B0604020202020204" pitchFamily="34" charset="0"/>
                <a:cs typeface="B Bardiya" panose="00000400000000000000" pitchFamily="2" charset="-78"/>
              </a:rPr>
            </a:br>
            <a:r>
              <a:rPr lang="en-US" sz="3600" dirty="0" smtClean="0">
                <a:latin typeface="Aparajita" panose="020B0604020202020204" pitchFamily="34" charset="0"/>
                <a:cs typeface="B Bardiya" panose="00000400000000000000" pitchFamily="2" charset="-78"/>
              </a:rPr>
              <a:t>www.dari.irib.ir</a:t>
            </a:r>
            <a:endParaRPr lang="en-US" sz="3600" dirty="0">
              <a:latin typeface="Aparajita" panose="020B0604020202020204" pitchFamily="34" charset="0"/>
              <a:cs typeface="B Bardiya" panose="00000400000000000000" pitchFamily="2" charset="-78"/>
            </a:endParaRPr>
          </a:p>
        </p:txBody>
      </p:sp>
    </p:spTree>
    <p:extLst>
      <p:ext uri="{BB962C8B-B14F-4D97-AF65-F5344CB8AC3E}">
        <p14:creationId xmlns="" xmlns:p14="http://schemas.microsoft.com/office/powerpoint/2010/main" val="105385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66010" y="982132"/>
            <a:ext cx="7830587" cy="1303867"/>
          </a:xfrm>
        </p:spPr>
        <p:style>
          <a:lnRef idx="1">
            <a:schemeClr val="dk1"/>
          </a:lnRef>
          <a:fillRef idx="2">
            <a:schemeClr val="dk1"/>
          </a:fillRef>
          <a:effectRef idx="1">
            <a:schemeClr val="dk1"/>
          </a:effectRef>
          <a:fontRef idx="minor">
            <a:schemeClr val="dk1"/>
          </a:fontRef>
        </p:style>
        <p:txBody>
          <a:bodyPr/>
          <a:lstStyle/>
          <a:p>
            <a:r>
              <a:rPr lang="fa-IR" dirty="0" smtClean="0">
                <a:cs typeface="B Mehr" panose="00000700000000000000" pitchFamily="2" charset="-78"/>
              </a:rPr>
              <a:t>عوامل تاثیر گذار طبیعت:</a:t>
            </a:r>
            <a:endParaRPr lang="en-US" dirty="0">
              <a:cs typeface="B Mehr" panose="00000700000000000000" pitchFamily="2" charset="-78"/>
            </a:endParaRPr>
          </a:p>
        </p:txBody>
      </p:sp>
      <p:sp>
        <p:nvSpPr>
          <p:cNvPr id="6" name="Content Placeholder 5"/>
          <p:cNvSpPr>
            <a:spLocks noGrp="1"/>
          </p:cNvSpPr>
          <p:nvPr>
            <p:ph idx="1"/>
          </p:nvPr>
        </p:nvSpPr>
        <p:spPr>
          <a:xfrm>
            <a:off x="3670480" y="2595570"/>
            <a:ext cx="7585656" cy="3318936"/>
          </a:xfrm>
        </p:spPr>
        <p:txBody>
          <a:bodyPr>
            <a:normAutofit/>
          </a:bodyPr>
          <a:lstStyle/>
          <a:p>
            <a:pPr marL="0" indent="0">
              <a:buNone/>
            </a:pPr>
            <a:r>
              <a:rPr lang="fa-IR" sz="3200" dirty="0"/>
              <a:t>اقلیم واب وهوا </a:t>
            </a:r>
            <a:r>
              <a:rPr lang="fa-IR" dirty="0" smtClean="0"/>
              <a:t>:اقلیم سرد و.... و فصول سال          </a:t>
            </a:r>
          </a:p>
          <a:p>
            <a:pPr marL="0" indent="0">
              <a:buNone/>
            </a:pPr>
            <a:r>
              <a:rPr lang="fa-IR" dirty="0" smtClean="0"/>
              <a:t>                </a:t>
            </a:r>
            <a:endParaRPr lang="fa-IR" dirty="0"/>
          </a:p>
          <a:p>
            <a:pPr marL="0" indent="0">
              <a:buNone/>
            </a:pPr>
            <a:r>
              <a:rPr lang="fa-IR" sz="3200" dirty="0"/>
              <a:t>موقعیت</a:t>
            </a:r>
            <a:r>
              <a:rPr lang="fa-IR" dirty="0"/>
              <a:t> </a:t>
            </a:r>
            <a:r>
              <a:rPr lang="fa-IR" sz="3200" dirty="0" smtClean="0"/>
              <a:t>جغرافیایی</a:t>
            </a:r>
            <a:r>
              <a:rPr lang="fa-IR" dirty="0" smtClean="0"/>
              <a:t>:دوری و نزدیکی به خط استوا             </a:t>
            </a:r>
            <a:endParaRPr lang="fa-IR" dirty="0"/>
          </a:p>
          <a:p>
            <a:pPr marL="0" indent="0">
              <a:buNone/>
            </a:pPr>
            <a:endParaRPr lang="fa-IR" dirty="0"/>
          </a:p>
          <a:p>
            <a:pPr marL="0" indent="0">
              <a:buNone/>
            </a:pPr>
            <a:r>
              <a:rPr lang="fa-IR" dirty="0"/>
              <a:t>             </a:t>
            </a:r>
            <a:r>
              <a:rPr lang="fa-IR" sz="3200" dirty="0"/>
              <a:t>عناصر موجود در طبیعت </a:t>
            </a:r>
            <a:r>
              <a:rPr lang="fa-IR" dirty="0" smtClean="0"/>
              <a:t>:کوه </a:t>
            </a:r>
            <a:r>
              <a:rPr lang="fa-IR" dirty="0"/>
              <a:t>.جنگل .</a:t>
            </a:r>
            <a:r>
              <a:rPr lang="fa-IR" dirty="0" smtClean="0"/>
              <a:t>دریا               </a:t>
            </a:r>
            <a:endParaRPr lang="en-US" dirty="0"/>
          </a:p>
          <a:p>
            <a:endParaRPr lang="en-US" dirty="0"/>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066011" y="3405630"/>
            <a:ext cx="1518031" cy="15180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99689" y="2504053"/>
            <a:ext cx="1911775" cy="1431986"/>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986809" y="4620994"/>
            <a:ext cx="1924655" cy="1441633"/>
          </a:xfrm>
          <a:prstGeom prst="rect">
            <a:avLst/>
          </a:prstGeom>
          <a:ln w="88900" cap="sq" cmpd="thickThin">
            <a:solidFill>
              <a:srgbClr val="000000"/>
            </a:solidFill>
            <a:prstDash val="solid"/>
            <a:miter lim="800000"/>
          </a:ln>
          <a:effectLst>
            <a:innerShdw blurRad="76200">
              <a:srgbClr val="000000"/>
            </a:innerShdw>
          </a:effectLst>
        </p:spPr>
      </p:pic>
      <p:cxnSp>
        <p:nvCxnSpPr>
          <p:cNvPr id="9" name="Straight Arrow Connector 8"/>
          <p:cNvCxnSpPr/>
          <p:nvPr/>
        </p:nvCxnSpPr>
        <p:spPr>
          <a:xfrm flipH="1" flipV="1">
            <a:off x="3193961" y="2936383"/>
            <a:ext cx="1287887" cy="12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066011" y="5341810"/>
            <a:ext cx="16476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7316712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8097398" y="4621847"/>
            <a:ext cx="2610827" cy="369332"/>
          </a:xfrm>
        </p:spPr>
        <p:style>
          <a:lnRef idx="3">
            <a:schemeClr val="lt1"/>
          </a:lnRef>
          <a:fillRef idx="1">
            <a:schemeClr val="accent2"/>
          </a:fillRef>
          <a:effectRef idx="1">
            <a:schemeClr val="accent2"/>
          </a:effectRef>
          <a:fontRef idx="minor">
            <a:schemeClr val="lt1"/>
          </a:fontRef>
        </p:style>
        <p:txBody>
          <a:bodyPr>
            <a:noAutofit/>
          </a:bodyPr>
          <a:lstStyle/>
          <a:p>
            <a:pPr algn="r"/>
            <a:r>
              <a:rPr lang="fa-IR" sz="1800" dirty="0">
                <a:solidFill>
                  <a:schemeClr val="tx1"/>
                </a:solidFill>
              </a:rPr>
              <a:t> </a:t>
            </a:r>
            <a:r>
              <a:rPr lang="fa-IR" sz="1800" dirty="0" smtClean="0">
                <a:solidFill>
                  <a:schemeClr val="tx1"/>
                </a:solidFill>
              </a:rPr>
              <a:t>تاثیر در روح و روان انسان</a:t>
            </a:r>
            <a:endParaRPr lang="fa-IR" sz="1800" dirty="0">
              <a:solidFill>
                <a:schemeClr val="tx1"/>
              </a:solidFill>
            </a:endParaRPr>
          </a:p>
          <a:p>
            <a:pPr algn="r"/>
            <a:endParaRPr lang="fa-IR" sz="1800" dirty="0">
              <a:solidFill>
                <a:schemeClr val="tx1"/>
              </a:solidFill>
            </a:endParaRPr>
          </a:p>
          <a:p>
            <a:endParaRPr lang="en-US" sz="1800" dirty="0">
              <a:solidFill>
                <a:schemeClr val="tx1"/>
              </a:solidFill>
            </a:endParaRPr>
          </a:p>
        </p:txBody>
      </p:sp>
      <p:graphicFrame>
        <p:nvGraphicFramePr>
          <p:cNvPr id="3" name="Diagram 2"/>
          <p:cNvGraphicFramePr/>
          <p:nvPr>
            <p:extLst>
              <p:ext uri="{D42A27DB-BD31-4B8C-83A1-F6EECF244321}">
                <p14:modId xmlns="" xmlns:p14="http://schemas.microsoft.com/office/powerpoint/2010/main" val="1001120207"/>
              </p:ext>
            </p:extLst>
          </p:nvPr>
        </p:nvGraphicFramePr>
        <p:xfrm>
          <a:off x="1259179" y="1031479"/>
          <a:ext cx="9601196" cy="1303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Arrow Connector 3"/>
          <p:cNvCxnSpPr/>
          <p:nvPr/>
        </p:nvCxnSpPr>
        <p:spPr>
          <a:xfrm>
            <a:off x="6034019" y="2247772"/>
            <a:ext cx="25758" cy="2189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941713" y="2021983"/>
            <a:ext cx="1803042" cy="1970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747752" y="1906073"/>
            <a:ext cx="1275009" cy="2189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813068" y="4621847"/>
            <a:ext cx="2480166"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r"/>
            <a:r>
              <a:rPr lang="fa-IR" dirty="0"/>
              <a:t>- تاثیر در فیزیک وظاهر انسان</a:t>
            </a:r>
          </a:p>
        </p:txBody>
      </p:sp>
      <p:sp>
        <p:nvSpPr>
          <p:cNvPr id="11" name="Rectangle 10"/>
          <p:cNvSpPr/>
          <p:nvPr/>
        </p:nvSpPr>
        <p:spPr>
          <a:xfrm>
            <a:off x="5022761" y="4621847"/>
            <a:ext cx="2518638"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r"/>
            <a:r>
              <a:rPr lang="fa-IR" dirty="0"/>
              <a:t>- تاثیر در اخللاق و رفتار انسان</a:t>
            </a:r>
          </a:p>
        </p:txBody>
      </p:sp>
    </p:spTree>
    <p:extLst>
      <p:ext uri="{BB962C8B-B14F-4D97-AF65-F5344CB8AC3E}">
        <p14:creationId xmlns="" xmlns:p14="http://schemas.microsoft.com/office/powerpoint/2010/main" val="410282312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1115097" y="4005330"/>
            <a:ext cx="9601196" cy="1162200"/>
          </a:xfrm>
        </p:spPr>
        <p:txBody>
          <a:bodyPr/>
          <a:lstStyle/>
          <a:p>
            <a:pPr algn="ctr"/>
            <a:r>
              <a:rPr lang="fa-IR" dirty="0" smtClean="0">
                <a:solidFill>
                  <a:schemeClr val="tx1"/>
                </a:solidFill>
                <a:latin typeface="AIGDT" panose="00000400000000000000" pitchFamily="2" charset="2"/>
              </a:rPr>
              <a:t>مجموعه </a:t>
            </a:r>
            <a:r>
              <a:rPr lang="fa-IR" dirty="0">
                <a:solidFill>
                  <a:schemeClr val="tx1"/>
                </a:solidFill>
                <a:latin typeface="AIGDT" panose="00000400000000000000" pitchFamily="2" charset="2"/>
              </a:rPr>
              <a:t>شرایط جوی را در هر نقطه کره زمین که با توجه به میانگین عناصر اقلیمی بدست می آید </a:t>
            </a:r>
            <a:r>
              <a:rPr lang="fa-IR" dirty="0" smtClean="0">
                <a:solidFill>
                  <a:schemeClr val="tx1"/>
                </a:solidFill>
                <a:latin typeface="AIGDT" panose="00000400000000000000" pitchFamily="2" charset="2"/>
              </a:rPr>
              <a:t>آب وهوا می گویند.</a:t>
            </a:r>
            <a:r>
              <a:rPr lang="en-US" dirty="0" smtClean="0">
                <a:solidFill>
                  <a:schemeClr val="tx1"/>
                </a:solidFill>
                <a:latin typeface="AIGDT" panose="00000400000000000000" pitchFamily="2" charset="2"/>
              </a:rPr>
              <a:t>.</a:t>
            </a:r>
            <a:endParaRPr lang="en-US" dirty="0">
              <a:solidFill>
                <a:schemeClr val="tx1"/>
              </a:solidFill>
              <a:latin typeface="AIGDT" panose="00000400000000000000" pitchFamily="2" charset="2"/>
            </a:endParaRPr>
          </a:p>
          <a:p>
            <a:pPr algn="ctr"/>
            <a:endParaRPr lang="en-US" dirty="0">
              <a:solidFill>
                <a:schemeClr val="tx1"/>
              </a:solidFill>
              <a:latin typeface="AIGDT" panose="00000400000000000000" pitchFamily="2" charset="2"/>
            </a:endParaRP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3455" y="1119891"/>
            <a:ext cx="3275728" cy="246043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668562" y="1077602"/>
            <a:ext cx="3497421" cy="25027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Rectangle 7"/>
          <p:cNvSpPr/>
          <p:nvPr/>
        </p:nvSpPr>
        <p:spPr>
          <a:xfrm>
            <a:off x="4491852" y="1317836"/>
            <a:ext cx="3054041" cy="646331"/>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3600" dirty="0">
                <a:cs typeface="B Mehr" panose="00000700000000000000" pitchFamily="2" charset="-78"/>
              </a:rPr>
              <a:t>آب وهوا </a:t>
            </a:r>
            <a:r>
              <a:rPr lang="fa-IR" sz="3600" dirty="0" smtClean="0">
                <a:cs typeface="B Mehr" panose="00000700000000000000" pitchFamily="2" charset="-78"/>
              </a:rPr>
              <a:t>چیست؟</a:t>
            </a:r>
            <a:endParaRPr lang="en-US" sz="3600" dirty="0">
              <a:cs typeface="B Mehr" panose="00000700000000000000" pitchFamily="2" charset="-78"/>
            </a:endParaRPr>
          </a:p>
        </p:txBody>
      </p:sp>
    </p:spTree>
    <p:extLst>
      <p:ext uri="{BB962C8B-B14F-4D97-AF65-F5344CB8AC3E}">
        <p14:creationId xmlns="" xmlns:p14="http://schemas.microsoft.com/office/powerpoint/2010/main" val="2068751402"/>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55894" y="709082"/>
            <a:ext cx="5513294" cy="271991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idx="1"/>
          </p:nvPr>
        </p:nvSpPr>
        <p:spPr>
          <a:xfrm>
            <a:off x="1174377" y="3092824"/>
            <a:ext cx="9601196" cy="3318936"/>
          </a:xfrm>
        </p:spPr>
        <p:txBody>
          <a:bodyPr/>
          <a:lstStyle/>
          <a:p>
            <a:pPr algn="r"/>
            <a:r>
              <a:rPr lang="en-US" dirty="0">
                <a:solidFill>
                  <a:schemeClr val="tx1"/>
                </a:solidFill>
              </a:rPr>
              <a:t> </a:t>
            </a:r>
          </a:p>
          <a:p>
            <a:pPr algn="r"/>
            <a:r>
              <a:rPr lang="fa-IR" dirty="0">
                <a:solidFill>
                  <a:schemeClr val="tx1"/>
                </a:solidFill>
              </a:rPr>
              <a:t>تاثیرات طبیعت تا بدان حد است که با تغییر فصل های سال نیز جسم و روان </a:t>
            </a:r>
            <a:r>
              <a:rPr lang="fa-IR" dirty="0" smtClean="0">
                <a:solidFill>
                  <a:schemeClr val="tx1"/>
                </a:solidFill>
              </a:rPr>
              <a:t>انسان وحتی رفتارهای او </a:t>
            </a:r>
            <a:r>
              <a:rPr lang="fa-IR" dirty="0">
                <a:solidFill>
                  <a:schemeClr val="tx1"/>
                </a:solidFill>
              </a:rPr>
              <a:t>دچار تغییراتی می </a:t>
            </a:r>
            <a:r>
              <a:rPr lang="fa-IR" dirty="0" smtClean="0">
                <a:solidFill>
                  <a:schemeClr val="tx1"/>
                </a:solidFill>
              </a:rPr>
              <a:t>شود.</a:t>
            </a:r>
          </a:p>
        </p:txBody>
      </p:sp>
    </p:spTree>
    <p:extLst>
      <p:ext uri="{BB962C8B-B14F-4D97-AF65-F5344CB8AC3E}">
        <p14:creationId xmlns="" xmlns:p14="http://schemas.microsoft.com/office/powerpoint/2010/main" val="1622490565"/>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8188" y="3055969"/>
            <a:ext cx="4141694" cy="2677656"/>
          </a:xfrm>
          <a:prstGeom prst="rect">
            <a:avLst/>
          </a:prstGeom>
        </p:spPr>
        <p:txBody>
          <a:bodyPr wrap="square">
            <a:spAutoFit/>
          </a:bodyPr>
          <a:lstStyle/>
          <a:p>
            <a:pPr algn="r"/>
            <a:r>
              <a:rPr lang="fa-IR" sz="2400" dirty="0" smtClean="0">
                <a:ea typeface="Times New Roman" panose="02020603050405020304" pitchFamily="18" charset="0"/>
                <a:cs typeface="Arial" panose="020B0604020202020204" pitchFamily="34" charset="0"/>
              </a:rPr>
              <a:t>:بهبود </a:t>
            </a:r>
            <a:r>
              <a:rPr lang="fa-IR" sz="2400" dirty="0">
                <a:ea typeface="Times New Roman" panose="02020603050405020304" pitchFamily="18" charset="0"/>
                <a:cs typeface="Arial" panose="020B0604020202020204" pitchFamily="34" charset="0"/>
              </a:rPr>
              <a:t>فرد در محیط های طبیعی در مقایسه با فضاهای شهری بهتر و سریع تر صورت می گیرد و فضاهای سرسبز </a:t>
            </a:r>
            <a:r>
              <a:rPr lang="fa-IR" sz="2400" dirty="0" smtClean="0">
                <a:ea typeface="Times New Roman" panose="02020603050405020304" pitchFamily="18" charset="0"/>
                <a:cs typeface="Arial" panose="020B0604020202020204" pitchFamily="34" charset="0"/>
              </a:rPr>
              <a:t>،</a:t>
            </a:r>
          </a:p>
          <a:p>
            <a:pPr algn="r"/>
            <a:r>
              <a:rPr lang="fa-IR" sz="2400" dirty="0" smtClean="0">
                <a:ea typeface="Times New Roman" panose="02020603050405020304" pitchFamily="18" charset="0"/>
                <a:cs typeface="Arial" panose="020B0604020202020204" pitchFamily="34" charset="0"/>
              </a:rPr>
              <a:t>فشارخون</a:t>
            </a:r>
            <a:r>
              <a:rPr lang="fa-IR" sz="2400" dirty="0">
                <a:ea typeface="Times New Roman" panose="02020603050405020304" pitchFamily="18" charset="0"/>
                <a:cs typeface="Arial" panose="020B0604020202020204" pitchFamily="34" charset="0"/>
              </a:rPr>
              <a:t>، ضربان قلب، تنش های ماهیچه ای و حتی سطح هورمون های استرس زا را کاهش می </a:t>
            </a:r>
            <a:r>
              <a:rPr lang="fa-IR" sz="2400" dirty="0" smtClean="0">
                <a:ea typeface="Times New Roman" panose="02020603050405020304" pitchFamily="18" charset="0"/>
                <a:cs typeface="Arial" panose="020B0604020202020204" pitchFamily="34" charset="0"/>
              </a:rPr>
              <a:t>دهد.</a:t>
            </a:r>
            <a:endParaRPr lang="en-US" sz="2400" dirty="0"/>
          </a:p>
        </p:txBody>
      </p:sp>
      <p:sp>
        <p:nvSpPr>
          <p:cNvPr id="2" name="Title 1"/>
          <p:cNvSpPr>
            <a:spLocks noGrp="1"/>
          </p:cNvSpPr>
          <p:nvPr>
            <p:ph type="title"/>
          </p:nvPr>
        </p:nvSpPr>
        <p:spPr/>
        <p:txBody>
          <a:bodyPr>
            <a:noAutofit/>
          </a:bodyPr>
          <a:lstStyle/>
          <a:p>
            <a:r>
              <a:rPr lang="fa-IR" sz="4400" dirty="0">
                <a:ea typeface="Times New Roman" panose="02020603050405020304" pitchFamily="18" charset="0"/>
              </a:rPr>
              <a:t>محققان معتقدند که </a:t>
            </a:r>
            <a:br>
              <a:rPr lang="fa-IR" sz="4400" dirty="0">
                <a:ea typeface="Times New Roman" panose="02020603050405020304" pitchFamily="18" charset="0"/>
              </a:rPr>
            </a:br>
            <a:endParaRPr lang="en-US" sz="4400" dirty="0"/>
          </a:p>
        </p:txBody>
      </p:sp>
      <p:pic>
        <p:nvPicPr>
          <p:cNvPr id="6" name="Content Placeholder 5"/>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6185648" y="909840"/>
            <a:ext cx="4424082" cy="502549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 xmlns:p14="http://schemas.microsoft.com/office/powerpoint/2010/main" val="349540091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633</TotalTime>
  <Words>2012</Words>
  <Application>Microsoft Office PowerPoint</Application>
  <PresentationFormat>Custom</PresentationFormat>
  <Paragraphs>146</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Organic</vt:lpstr>
      <vt:lpstr>Slide 1</vt:lpstr>
      <vt:lpstr>تاثیر طبیعت بر انسان</vt:lpstr>
      <vt:lpstr>طبيعت چيست؟</vt:lpstr>
      <vt:lpstr>Slide 4</vt:lpstr>
      <vt:lpstr>عوامل تاثیر گذار طبیعت:</vt:lpstr>
      <vt:lpstr>Slide 6</vt:lpstr>
      <vt:lpstr>Slide 7</vt:lpstr>
      <vt:lpstr>Slide 8</vt:lpstr>
      <vt:lpstr>محققان معتقدند که  </vt:lpstr>
      <vt:lpstr>Slide 10</vt:lpstr>
      <vt:lpstr>Slide 11</vt:lpstr>
      <vt:lpstr>Slide 12</vt:lpstr>
      <vt:lpstr>تاثیرات فصل بهار:</vt:lpstr>
      <vt:lpstr>تاثیرات زمستان:</vt:lpstr>
      <vt:lpstr>Slide 15</vt:lpstr>
      <vt:lpstr>Slide 16</vt:lpstr>
      <vt:lpstr>Slide 17</vt:lpstr>
      <vt:lpstr>   این نوع آب و هوا گرایش به تسلیم شدن،   دست کشیدن از فعالیت و پذیرفتن شرایط را تقویت می‌کند, انعطاف‌پذیر خصوصا مردمان مناطق استوایی.  میزان لبخند بالا مانند مردم مالزی</vt:lpstr>
      <vt:lpstr>Slide 19</vt:lpstr>
      <vt:lpstr>Slide 20</vt:lpstr>
      <vt:lpstr>Slide 21</vt:lpstr>
      <vt:lpstr>Slide 22</vt:lpstr>
      <vt:lpstr>هوای خشک</vt:lpstr>
      <vt:lpstr>تاثیرموقعیت جغرافیایی بر انسان</vt:lpstr>
      <vt:lpstr>Slide 25</vt:lpstr>
      <vt:lpstr>Slide 26</vt:lpstr>
      <vt:lpstr>تاثیر زندگی در ارتفاعات</vt:lpstr>
      <vt:lpstr>تاثیر موقعیت جغرافیایی درفیزیک انسان</vt:lpstr>
      <vt:lpstr>Slide 29</vt:lpstr>
      <vt:lpstr>دریا</vt:lpstr>
      <vt:lpstr>Slide 31</vt:lpstr>
      <vt:lpstr>ماه</vt:lpstr>
      <vt:lpstr>رنگهای موجود در طبیعت:</vt:lpstr>
      <vt:lpstr>Slide 34</vt:lpstr>
      <vt:lpstr>تاثیر گل ها در روحیه انسان:</vt:lpstr>
      <vt:lpstr>Slide 36</vt:lpstr>
      <vt:lpstr>نور خورشید</vt:lpstr>
      <vt:lpstr>اشعه ماورای ‌بنفش نور خورشید</vt:lpstr>
      <vt:lpstr>تاثیر فعالیت های خورشیدی:</vt:lpstr>
      <vt:lpstr>فشار هوا: </vt:lpstr>
      <vt:lpstr>باد</vt:lpstr>
      <vt:lpstr>بایان  منابع: www.radioiran.ir www.tebyan.net www.dari.irib.ir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RS</dc:creator>
  <cp:lastModifiedBy>User</cp:lastModifiedBy>
  <cp:revision>58</cp:revision>
  <dcterms:created xsi:type="dcterms:W3CDTF">2014-05-09T14:45:17Z</dcterms:created>
  <dcterms:modified xsi:type="dcterms:W3CDTF">2017-11-11T20:38:23Z</dcterms:modified>
</cp:coreProperties>
</file>