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9" r:id="rId4"/>
    <p:sldId id="280" r:id="rId5"/>
    <p:sldId id="281" r:id="rId6"/>
    <p:sldId id="258" r:id="rId7"/>
    <p:sldId id="309" r:id="rId8"/>
    <p:sldId id="305" r:id="rId9"/>
    <p:sldId id="306" r:id="rId10"/>
    <p:sldId id="308" r:id="rId11"/>
    <p:sldId id="310" r:id="rId12"/>
    <p:sldId id="311" r:id="rId13"/>
    <p:sldId id="307" r:id="rId14"/>
    <p:sldId id="259" r:id="rId15"/>
    <p:sldId id="302" r:id="rId16"/>
    <p:sldId id="303" r:id="rId17"/>
    <p:sldId id="284" r:id="rId18"/>
    <p:sldId id="282" r:id="rId19"/>
    <p:sldId id="283" r:id="rId20"/>
    <p:sldId id="263" r:id="rId21"/>
    <p:sldId id="285" r:id="rId22"/>
    <p:sldId id="265" r:id="rId23"/>
    <p:sldId id="286" r:id="rId24"/>
    <p:sldId id="312" r:id="rId25"/>
    <p:sldId id="313" r:id="rId26"/>
    <p:sldId id="314" r:id="rId27"/>
    <p:sldId id="270" r:id="rId28"/>
    <p:sldId id="304" r:id="rId29"/>
    <p:sldId id="287" r:id="rId30"/>
    <p:sldId id="288" r:id="rId31"/>
    <p:sldId id="289" r:id="rId32"/>
    <p:sldId id="272" r:id="rId33"/>
    <p:sldId id="292" r:id="rId34"/>
    <p:sldId id="293" r:id="rId35"/>
    <p:sldId id="273" r:id="rId36"/>
    <p:sldId id="298" r:id="rId37"/>
    <p:sldId id="299" r:id="rId38"/>
    <p:sldId id="300"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8757" autoAdjust="0"/>
  </p:normalViewPr>
  <p:slideViewPr>
    <p:cSldViewPr>
      <p:cViewPr varScale="1">
        <p:scale>
          <a:sx n="64" d="100"/>
          <a:sy n="64" d="100"/>
        </p:scale>
        <p:origin x="-132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2EDDA5-9B77-4ABE-B8BC-CB6C2C20D1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DDA5-9B77-4ABE-B8BC-CB6C2C20D1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8" name="Slide Number Placeholder 7"/>
          <p:cNvSpPr>
            <a:spLocks noGrp="1"/>
          </p:cNvSpPr>
          <p:nvPr>
            <p:ph type="sldNum" sz="quarter" idx="11"/>
          </p:nvPr>
        </p:nvSpPr>
        <p:spPr/>
        <p:txBody>
          <a:bodyPr/>
          <a:lstStyle/>
          <a:p>
            <a:fld id="{592EDDA5-9B77-4ABE-B8BC-CB6C2C20D15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760097-C0BE-453A-8F22-CD637BEE3ACF}"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D760097-C0BE-453A-8F22-CD637BEE3ACF}"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DDA5-9B77-4ABE-B8BC-CB6C2C20D15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D760097-C0BE-453A-8F22-CD637BEE3ACF}" type="datetimeFigureOut">
              <a:rPr lang="en-US" smtClean="0"/>
              <a:pPr/>
              <a:t>11/12/2017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92EDDA5-9B77-4ABE-B8BC-CB6C2C20D15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 y="457200"/>
            <a:ext cx="8915400" cy="147732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smtClean="0">
                <a:ln w="50800"/>
                <a:solidFill>
                  <a:schemeClr val="bg1">
                    <a:shade val="50000"/>
                  </a:schemeClr>
                </a:solidFill>
                <a:effectLst/>
              </a:rPr>
              <a:t>آ</a:t>
            </a:r>
            <a:r>
              <a:rPr lang="fa-IR" sz="3600" b="1" cap="none" spc="0" dirty="0" smtClean="0">
                <a:ln w="50800"/>
                <a:solidFill>
                  <a:schemeClr val="bg1">
                    <a:shade val="50000"/>
                  </a:schemeClr>
                </a:solidFill>
                <a:effectLst/>
              </a:rPr>
              <a:t>نالیز طرح ایستگاه قطار بین شهری هرتزورگ ودمورن</a:t>
            </a:r>
            <a:endParaRPr lang="en-US" sz="3600" b="1" cap="none" spc="0" dirty="0">
              <a:ln w="50800"/>
              <a:solidFill>
                <a:schemeClr val="bg1">
                  <a:shade val="50000"/>
                </a:schemeClr>
              </a:solidFill>
              <a:effectLst/>
            </a:endParaRPr>
          </a:p>
        </p:txBody>
      </p:sp>
      <p:pic>
        <p:nvPicPr>
          <p:cNvPr id="2" name="Picture 2" descr="C:\Users\Technical\Downloads\1019-image01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09800"/>
            <a:ext cx="91440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947058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28600"/>
            <a:ext cx="2362200" cy="1143000"/>
          </a:xfrm>
        </p:spPr>
        <p:txBody>
          <a:bodyPr/>
          <a:lstStyle/>
          <a:p>
            <a:r>
              <a:rPr lang="fa-IR" dirty="0" smtClean="0"/>
              <a:t>کانسپت:</a:t>
            </a:r>
            <a:endParaRPr lang="en-US" dirty="0"/>
          </a:p>
        </p:txBody>
      </p:sp>
      <p:sp>
        <p:nvSpPr>
          <p:cNvPr id="3" name="Content Placeholder 2"/>
          <p:cNvSpPr>
            <a:spLocks noGrp="1"/>
          </p:cNvSpPr>
          <p:nvPr>
            <p:ph idx="1"/>
          </p:nvPr>
        </p:nvSpPr>
        <p:spPr/>
        <p:txBody>
          <a:bodyPr/>
          <a:lstStyle/>
          <a:p>
            <a:pPr marL="36576" indent="0" algn="r">
              <a:buNone/>
            </a:pPr>
            <a:r>
              <a:rPr lang="fa-IR" dirty="0" smtClean="0"/>
              <a:t>الهام از بافت قالب اطراف وبازارچه طاقی بنانا که سقفی طاقی دارد که موجب شکل گیری حالت طاق مانند کلی این ایستگاه شده است.</a:t>
            </a:r>
            <a:endParaRPr lang="en-US" dirty="0"/>
          </a:p>
        </p:txBody>
      </p:sp>
      <p:pic>
        <p:nvPicPr>
          <p:cNvPr id="27650" name="Picture 2" descr="C:\Users\Technical\Downloads\1019-image06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206931"/>
            <a:ext cx="6683785" cy="3361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28649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52400"/>
            <a:ext cx="2057400" cy="1143000"/>
          </a:xfrm>
        </p:spPr>
        <p:txBody>
          <a:bodyPr/>
          <a:lstStyle/>
          <a:p>
            <a:r>
              <a:rPr lang="fa-IR" dirty="0" smtClean="0"/>
              <a:t>فرم بنا:</a:t>
            </a:r>
            <a:endParaRPr lang="en-US" dirty="0"/>
          </a:p>
        </p:txBody>
      </p:sp>
      <p:pic>
        <p:nvPicPr>
          <p:cNvPr id="6" name="Content Placeholder 3" descr="C:\Users\Technical\Downloads\1019-image39of7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5" y="1524000"/>
            <a:ext cx="9144000" cy="4038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484104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echnical\Downloads\1019-image40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330036"/>
            <a:ext cx="7969064" cy="4038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43340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638800" cy="1143000"/>
          </a:xfrm>
        </p:spPr>
        <p:txBody>
          <a:bodyPr/>
          <a:lstStyle/>
          <a:p>
            <a:r>
              <a:rPr lang="fa-IR" dirty="0" smtClean="0"/>
              <a:t>دسترسی هابه سایت:</a:t>
            </a:r>
            <a:endParaRPr lang="en-US" dirty="0"/>
          </a:p>
        </p:txBody>
      </p:sp>
      <p:pic>
        <p:nvPicPr>
          <p:cNvPr id="3074" name="Picture 2" descr="C:\Users\Technical\Downloads\1019-image09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300"/>
          <a:stretch/>
        </p:blipFill>
        <p:spPr bwMode="auto">
          <a:xfrm>
            <a:off x="1233055" y="1489364"/>
            <a:ext cx="6263540" cy="503612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98129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304800"/>
            <a:ext cx="3505200" cy="1143000"/>
          </a:xfrm>
        </p:spPr>
        <p:txBody>
          <a:bodyPr/>
          <a:lstStyle/>
          <a:p>
            <a:r>
              <a:rPr lang="fa-IR" dirty="0" smtClean="0"/>
              <a:t>همجواری ها:</a:t>
            </a:r>
            <a:endParaRPr lang="en-US" dirty="0"/>
          </a:p>
        </p:txBody>
      </p:sp>
      <p:sp>
        <p:nvSpPr>
          <p:cNvPr id="3" name="Content Placeholder 2"/>
          <p:cNvSpPr>
            <a:spLocks noGrp="1"/>
          </p:cNvSpPr>
          <p:nvPr>
            <p:ph idx="1"/>
          </p:nvPr>
        </p:nvSpPr>
        <p:spPr/>
        <p:txBody>
          <a:bodyPr>
            <a:normAutofit fontScale="92500"/>
          </a:bodyPr>
          <a:lstStyle/>
          <a:p>
            <a:pPr marL="36576" indent="0" algn="r">
              <a:buNone/>
            </a:pPr>
            <a:r>
              <a:rPr lang="ar-SA" dirty="0"/>
              <a:t>گالري كلاس جهاني هنر معاصر و اقيانوسي بر فراز طاق هاي كوچه تاريخي بنانا واقع شده است و بازار غربي ايستگاه، خرده فروشي و ساختمان قديمي را به طور مستقيم به ميدان اصلي اتصال مي دهد و همچنین ورودي غربي يك نقطه اصلي براي مسافران جهت گردش در ايستگاه است</a:t>
            </a:r>
            <a:r>
              <a:rPr lang="en-US" dirty="0"/>
              <a:t>. </a:t>
            </a:r>
            <a:r>
              <a:rPr lang="ar-SA" dirty="0"/>
              <a:t>ديد هوايي از ايستگاه كه نشان دهنده ي زمينه شهري اطراف است، و  فضاي ميدان، سايت را به </a:t>
            </a:r>
            <a:r>
              <a:rPr lang="ar-SA" dirty="0" smtClean="0"/>
              <a:t>طور </a:t>
            </a:r>
            <a:r>
              <a:rPr lang="ar-SA" dirty="0"/>
              <a:t>مستقيم به رود يارا متصل مي </a:t>
            </a:r>
            <a:r>
              <a:rPr lang="ar-SA" dirty="0" smtClean="0"/>
              <a:t>كند</a:t>
            </a:r>
            <a:r>
              <a:rPr lang="en-US" dirty="0"/>
              <a:t/>
            </a:r>
            <a:br>
              <a:rPr lang="en-US" dirty="0"/>
            </a:br>
            <a:endParaRPr lang="en-US" dirty="0"/>
          </a:p>
        </p:txBody>
      </p:sp>
    </p:spTree>
    <p:extLst>
      <p:ext uri="{BB962C8B-B14F-4D97-AF65-F5344CB8AC3E}">
        <p14:creationId xmlns:p14="http://schemas.microsoft.com/office/powerpoint/2010/main" xmlns="" val="10194281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Technical\Downloads\1019-image19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599"/>
          <a:stretch/>
        </p:blipFill>
        <p:spPr bwMode="auto">
          <a:xfrm>
            <a:off x="25006" y="0"/>
            <a:ext cx="9103754" cy="68253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200400" y="3122475"/>
            <a:ext cx="445956" cy="584775"/>
          </a:xfrm>
          <a:prstGeom prst="rect">
            <a:avLst/>
          </a:prstGeom>
        </p:spPr>
        <p:txBody>
          <a:bodyPr wrap="none">
            <a:spAutoFit/>
          </a:bodyPr>
          <a:lstStyle/>
          <a:p>
            <a:r>
              <a:rPr lang="fa-IR" sz="3200" b="1" dirty="0" smtClean="0">
                <a:solidFill>
                  <a:srgbClr val="C00000"/>
                </a:solidFill>
              </a:rPr>
              <a:t>1</a:t>
            </a:r>
            <a:endParaRPr lang="en-US" sz="3200" b="1" dirty="0">
              <a:solidFill>
                <a:srgbClr val="C00000"/>
              </a:solidFill>
            </a:endParaRPr>
          </a:p>
        </p:txBody>
      </p:sp>
      <p:sp>
        <p:nvSpPr>
          <p:cNvPr id="6" name="Rectangle 5"/>
          <p:cNvSpPr/>
          <p:nvPr/>
        </p:nvSpPr>
        <p:spPr>
          <a:xfrm>
            <a:off x="2286000" y="4598776"/>
            <a:ext cx="445956" cy="584775"/>
          </a:xfrm>
          <a:prstGeom prst="rect">
            <a:avLst/>
          </a:prstGeom>
        </p:spPr>
        <p:txBody>
          <a:bodyPr wrap="none">
            <a:spAutoFit/>
          </a:bodyPr>
          <a:lstStyle/>
          <a:p>
            <a:r>
              <a:rPr lang="fa-IR" sz="3200" b="1" dirty="0" smtClean="0">
                <a:solidFill>
                  <a:srgbClr val="C00000"/>
                </a:solidFill>
              </a:rPr>
              <a:t>2</a:t>
            </a:r>
            <a:endParaRPr lang="en-US" sz="3200" b="1" dirty="0">
              <a:solidFill>
                <a:srgbClr val="C00000"/>
              </a:solidFill>
            </a:endParaRPr>
          </a:p>
        </p:txBody>
      </p:sp>
      <p:sp>
        <p:nvSpPr>
          <p:cNvPr id="7" name="Rectangle 6"/>
          <p:cNvSpPr/>
          <p:nvPr/>
        </p:nvSpPr>
        <p:spPr>
          <a:xfrm>
            <a:off x="8382000" y="3581400"/>
            <a:ext cx="445956" cy="584775"/>
          </a:xfrm>
          <a:prstGeom prst="rect">
            <a:avLst/>
          </a:prstGeom>
        </p:spPr>
        <p:txBody>
          <a:bodyPr wrap="none">
            <a:spAutoFit/>
          </a:bodyPr>
          <a:lstStyle/>
          <a:p>
            <a:r>
              <a:rPr lang="fa-IR" sz="3200" b="1" dirty="0" smtClean="0">
                <a:solidFill>
                  <a:srgbClr val="C00000"/>
                </a:solidFill>
              </a:rPr>
              <a:t>5</a:t>
            </a:r>
            <a:endParaRPr lang="en-US" sz="3200" b="1" dirty="0">
              <a:solidFill>
                <a:srgbClr val="C00000"/>
              </a:solidFill>
            </a:endParaRPr>
          </a:p>
        </p:txBody>
      </p:sp>
      <p:sp>
        <p:nvSpPr>
          <p:cNvPr id="8" name="Rectangle 7"/>
          <p:cNvSpPr/>
          <p:nvPr/>
        </p:nvSpPr>
        <p:spPr>
          <a:xfrm>
            <a:off x="6858000" y="3707250"/>
            <a:ext cx="445956" cy="584775"/>
          </a:xfrm>
          <a:prstGeom prst="rect">
            <a:avLst/>
          </a:prstGeom>
        </p:spPr>
        <p:txBody>
          <a:bodyPr wrap="none">
            <a:spAutoFit/>
          </a:bodyPr>
          <a:lstStyle/>
          <a:p>
            <a:r>
              <a:rPr lang="fa-IR" sz="3200" b="1" dirty="0" smtClean="0">
                <a:solidFill>
                  <a:srgbClr val="C00000"/>
                </a:solidFill>
              </a:rPr>
              <a:t>4</a:t>
            </a:r>
            <a:endParaRPr lang="en-US" sz="3200" b="1" dirty="0">
              <a:solidFill>
                <a:srgbClr val="C00000"/>
              </a:solidFill>
            </a:endParaRPr>
          </a:p>
        </p:txBody>
      </p:sp>
      <p:sp>
        <p:nvSpPr>
          <p:cNvPr id="9" name="Rectangle 8"/>
          <p:cNvSpPr/>
          <p:nvPr/>
        </p:nvSpPr>
        <p:spPr>
          <a:xfrm>
            <a:off x="5366657" y="4157466"/>
            <a:ext cx="445956" cy="584775"/>
          </a:xfrm>
          <a:prstGeom prst="rect">
            <a:avLst/>
          </a:prstGeom>
        </p:spPr>
        <p:txBody>
          <a:bodyPr wrap="none">
            <a:spAutoFit/>
          </a:bodyPr>
          <a:lstStyle/>
          <a:p>
            <a:r>
              <a:rPr lang="fa-IR" sz="3200" b="1" dirty="0" smtClean="0">
                <a:solidFill>
                  <a:srgbClr val="C00000"/>
                </a:solidFill>
              </a:rPr>
              <a:t>3</a:t>
            </a:r>
            <a:endParaRPr lang="en-US" sz="3200" b="1" dirty="0">
              <a:solidFill>
                <a:srgbClr val="C00000"/>
              </a:solidFill>
            </a:endParaRPr>
          </a:p>
        </p:txBody>
      </p:sp>
      <p:sp>
        <p:nvSpPr>
          <p:cNvPr id="10" name="Content Placeholder 2"/>
          <p:cNvSpPr>
            <a:spLocks noGrp="1"/>
          </p:cNvSpPr>
          <p:nvPr>
            <p:ph idx="1"/>
          </p:nvPr>
        </p:nvSpPr>
        <p:spPr>
          <a:xfrm>
            <a:off x="228600" y="283481"/>
            <a:ext cx="2209800" cy="1773919"/>
          </a:xfrm>
        </p:spPr>
        <p:txBody>
          <a:bodyPr>
            <a:normAutofit fontScale="55000" lnSpcReduction="20000"/>
          </a:bodyPr>
          <a:lstStyle/>
          <a:p>
            <a:pPr marL="36576" indent="0" algn="r">
              <a:buNone/>
            </a:pPr>
            <a:r>
              <a:rPr lang="fa-IR" dirty="0" smtClean="0">
                <a:solidFill>
                  <a:srgbClr val="C00000"/>
                </a:solidFill>
              </a:rPr>
              <a:t>1-میدان</a:t>
            </a:r>
          </a:p>
          <a:p>
            <a:pPr marL="36576" indent="0" algn="r">
              <a:buNone/>
            </a:pPr>
            <a:r>
              <a:rPr lang="fa-IR" dirty="0" smtClean="0">
                <a:solidFill>
                  <a:srgbClr val="C00000"/>
                </a:solidFill>
              </a:rPr>
              <a:t>2-پاساژعمومی</a:t>
            </a:r>
          </a:p>
          <a:p>
            <a:pPr marL="36576" indent="0" algn="r">
              <a:buNone/>
            </a:pPr>
            <a:r>
              <a:rPr lang="fa-IR" dirty="0" smtClean="0">
                <a:solidFill>
                  <a:srgbClr val="C00000"/>
                </a:solidFill>
              </a:rPr>
              <a:t>3-محل اجتماع غربی</a:t>
            </a:r>
          </a:p>
          <a:p>
            <a:pPr marL="36576" indent="0" algn="r">
              <a:buNone/>
            </a:pPr>
            <a:r>
              <a:rPr lang="fa-IR" dirty="0" smtClean="0">
                <a:solidFill>
                  <a:srgbClr val="C00000"/>
                </a:solidFill>
              </a:rPr>
              <a:t>4-پاساژعمومی</a:t>
            </a:r>
          </a:p>
          <a:p>
            <a:pPr marL="36576" indent="0" algn="r">
              <a:buNone/>
            </a:pPr>
            <a:r>
              <a:rPr lang="fa-IR" dirty="0" smtClean="0">
                <a:solidFill>
                  <a:srgbClr val="C00000"/>
                </a:solidFill>
              </a:rPr>
              <a:t> 5-محل اجتماع شرقی</a:t>
            </a:r>
            <a:endParaRPr lang="fa-IR" dirty="0">
              <a:solidFill>
                <a:srgbClr val="C00000"/>
              </a:solidFill>
            </a:endParaRPr>
          </a:p>
        </p:txBody>
      </p:sp>
    </p:spTree>
    <p:extLst>
      <p:ext uri="{BB962C8B-B14F-4D97-AF65-F5344CB8AC3E}">
        <p14:creationId xmlns:p14="http://schemas.microsoft.com/office/powerpoint/2010/main" xmlns="" val="220801450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Technical\Downloads\1019-image20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369"/>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4495800"/>
            <a:ext cx="445956" cy="584775"/>
          </a:xfrm>
          <a:prstGeom prst="rect">
            <a:avLst/>
          </a:prstGeom>
        </p:spPr>
        <p:txBody>
          <a:bodyPr wrap="none">
            <a:spAutoFit/>
          </a:bodyPr>
          <a:lstStyle/>
          <a:p>
            <a:r>
              <a:rPr lang="fa-IR" sz="3200" b="1" dirty="0" smtClean="0">
                <a:solidFill>
                  <a:srgbClr val="C00000"/>
                </a:solidFill>
              </a:rPr>
              <a:t>1</a:t>
            </a:r>
            <a:endParaRPr lang="en-US" sz="3200" b="1" dirty="0">
              <a:solidFill>
                <a:srgbClr val="C00000"/>
              </a:solidFill>
            </a:endParaRPr>
          </a:p>
        </p:txBody>
      </p:sp>
      <p:sp>
        <p:nvSpPr>
          <p:cNvPr id="7" name="Rectangle 6"/>
          <p:cNvSpPr/>
          <p:nvPr/>
        </p:nvSpPr>
        <p:spPr>
          <a:xfrm>
            <a:off x="1524000" y="5181148"/>
            <a:ext cx="445956" cy="584775"/>
          </a:xfrm>
          <a:prstGeom prst="rect">
            <a:avLst/>
          </a:prstGeom>
        </p:spPr>
        <p:txBody>
          <a:bodyPr wrap="none">
            <a:spAutoFit/>
          </a:bodyPr>
          <a:lstStyle/>
          <a:p>
            <a:r>
              <a:rPr lang="fa-IR" sz="3200" b="1" dirty="0" smtClean="0">
                <a:solidFill>
                  <a:srgbClr val="C00000"/>
                </a:solidFill>
              </a:rPr>
              <a:t>2</a:t>
            </a:r>
            <a:endParaRPr lang="en-US" sz="3200" b="1" dirty="0">
              <a:solidFill>
                <a:srgbClr val="C00000"/>
              </a:solidFill>
            </a:endParaRPr>
          </a:p>
        </p:txBody>
      </p:sp>
      <p:sp>
        <p:nvSpPr>
          <p:cNvPr id="8" name="Rectangle 7"/>
          <p:cNvSpPr/>
          <p:nvPr/>
        </p:nvSpPr>
        <p:spPr>
          <a:xfrm>
            <a:off x="4997810" y="4203412"/>
            <a:ext cx="445956" cy="584775"/>
          </a:xfrm>
          <a:prstGeom prst="rect">
            <a:avLst/>
          </a:prstGeom>
        </p:spPr>
        <p:txBody>
          <a:bodyPr wrap="none">
            <a:spAutoFit/>
          </a:bodyPr>
          <a:lstStyle/>
          <a:p>
            <a:r>
              <a:rPr lang="fa-IR" sz="3200" b="1" dirty="0" smtClean="0">
                <a:solidFill>
                  <a:srgbClr val="C00000"/>
                </a:solidFill>
              </a:rPr>
              <a:t>3</a:t>
            </a:r>
            <a:endParaRPr lang="en-US" sz="3200" b="1" dirty="0">
              <a:solidFill>
                <a:srgbClr val="C00000"/>
              </a:solidFill>
            </a:endParaRPr>
          </a:p>
        </p:txBody>
      </p:sp>
      <p:sp>
        <p:nvSpPr>
          <p:cNvPr id="9" name="Rectangle 8"/>
          <p:cNvSpPr/>
          <p:nvPr/>
        </p:nvSpPr>
        <p:spPr>
          <a:xfrm>
            <a:off x="7467600" y="3727721"/>
            <a:ext cx="445956" cy="584775"/>
          </a:xfrm>
          <a:prstGeom prst="rect">
            <a:avLst/>
          </a:prstGeom>
        </p:spPr>
        <p:txBody>
          <a:bodyPr wrap="none">
            <a:spAutoFit/>
          </a:bodyPr>
          <a:lstStyle/>
          <a:p>
            <a:r>
              <a:rPr lang="fa-IR" sz="3200" b="1" dirty="0" smtClean="0">
                <a:solidFill>
                  <a:srgbClr val="C00000"/>
                </a:solidFill>
              </a:rPr>
              <a:t>4</a:t>
            </a:r>
            <a:endParaRPr lang="en-US" sz="3200" b="1" dirty="0">
              <a:solidFill>
                <a:srgbClr val="C00000"/>
              </a:solidFill>
            </a:endParaRPr>
          </a:p>
        </p:txBody>
      </p:sp>
      <p:sp>
        <p:nvSpPr>
          <p:cNvPr id="10" name="Content Placeholder 2"/>
          <p:cNvSpPr>
            <a:spLocks noGrp="1"/>
          </p:cNvSpPr>
          <p:nvPr>
            <p:ph idx="1"/>
          </p:nvPr>
        </p:nvSpPr>
        <p:spPr>
          <a:xfrm>
            <a:off x="261257" y="304800"/>
            <a:ext cx="3091543" cy="2133600"/>
          </a:xfrm>
        </p:spPr>
        <p:txBody>
          <a:bodyPr>
            <a:normAutofit fontScale="77500" lnSpcReduction="20000"/>
          </a:bodyPr>
          <a:lstStyle/>
          <a:p>
            <a:pPr marL="36576" indent="0" algn="r">
              <a:buNone/>
            </a:pPr>
            <a:r>
              <a:rPr lang="fa-IR" dirty="0" smtClean="0">
                <a:solidFill>
                  <a:srgbClr val="C00000"/>
                </a:solidFill>
              </a:rPr>
              <a:t>1-بازارچه انتهایی غربی</a:t>
            </a:r>
          </a:p>
          <a:p>
            <a:pPr marL="36576" indent="0" algn="r">
              <a:buNone/>
            </a:pPr>
            <a:r>
              <a:rPr lang="fa-IR" dirty="0" smtClean="0">
                <a:solidFill>
                  <a:srgbClr val="C00000"/>
                </a:solidFill>
              </a:rPr>
              <a:t>2-بازارچه طاقی کوچه بانانا</a:t>
            </a:r>
          </a:p>
          <a:p>
            <a:pPr marL="36576" indent="0" algn="r">
              <a:buNone/>
            </a:pPr>
            <a:r>
              <a:rPr lang="fa-IR" dirty="0" smtClean="0">
                <a:solidFill>
                  <a:srgbClr val="C00000"/>
                </a:solidFill>
              </a:rPr>
              <a:t>3-سوپرمارکت غربی </a:t>
            </a:r>
          </a:p>
          <a:p>
            <a:pPr marL="36576" indent="0" algn="r">
              <a:buNone/>
            </a:pPr>
            <a:r>
              <a:rPr lang="fa-IR" dirty="0" smtClean="0">
                <a:solidFill>
                  <a:srgbClr val="C00000"/>
                </a:solidFill>
              </a:rPr>
              <a:t>4-طاق های جنوبی</a:t>
            </a:r>
            <a:endParaRPr lang="en-US" dirty="0">
              <a:solidFill>
                <a:srgbClr val="C00000"/>
              </a:solidFill>
            </a:endParaRPr>
          </a:p>
        </p:txBody>
      </p:sp>
    </p:spTree>
    <p:extLst>
      <p:ext uri="{BB962C8B-B14F-4D97-AF65-F5344CB8AC3E}">
        <p14:creationId xmlns:p14="http://schemas.microsoft.com/office/powerpoint/2010/main" xmlns="" val="35444981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nical\Downloads\1019-image24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473" y="6927"/>
            <a:ext cx="9296400" cy="4428744"/>
          </a:xfrm>
          <a:prstGeom prst="rect">
            <a:avLst/>
          </a:prstGeom>
          <a:ln>
            <a:noFill/>
          </a:ln>
          <a:effectLst>
            <a:reflection blurRad="6350" stA="50000" endA="295" endPos="92000" dist="101600" dir="5400000" sy="-100000" algn="bl" rotWithShape="0"/>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29516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ایستگاه قطار هرتزوگ،"/>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709"/>
            <a:ext cx="6781800" cy="4672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ایستگاه قطار هرتزوگ،"/>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2819401"/>
            <a:ext cx="58674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79042948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nical\Downloads\1019-image01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748944">
            <a:off x="1059873" y="1371600"/>
            <a:ext cx="7086600" cy="4117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57397850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467600" cy="1143000"/>
          </a:xfrm>
        </p:spPr>
        <p:txBody>
          <a:bodyPr>
            <a:noAutofit/>
          </a:bodyPr>
          <a:lstStyle/>
          <a:p>
            <a:pPr algn="r"/>
            <a:r>
              <a:rPr lang="ar-SA" sz="2800" dirty="0"/>
              <a:t>هرزوگ و دی مورن در همراهي با هاسل يك شبكه طاقي را براي رقابت طراحي ايستگاه خيابان فليندرز پيشنهاد دادند. </a:t>
            </a:r>
            <a:endParaRPr lang="en-US" sz="2800" dirty="0"/>
          </a:p>
        </p:txBody>
      </p:sp>
      <p:pic>
        <p:nvPicPr>
          <p:cNvPr id="4" name="Picture 3" descr="ایستگاه قطار هرتزوگ،"/>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438400"/>
            <a:ext cx="7239000"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782660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1143000"/>
          </a:xfrm>
        </p:spPr>
        <p:txBody>
          <a:bodyPr/>
          <a:lstStyle/>
          <a:p>
            <a:pPr algn="r"/>
            <a:r>
              <a:rPr lang="fa-IR" dirty="0" smtClean="0"/>
              <a:t>چشم انداز</a:t>
            </a:r>
            <a:endParaRPr lang="en-US" dirty="0"/>
          </a:p>
        </p:txBody>
      </p:sp>
      <p:pic>
        <p:nvPicPr>
          <p:cNvPr id="5122" name="Picture 2" descr="C:\Users\Technical\Downloads\1019-image29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6848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nical\Downloads\1019-image56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07270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657600" cy="1143000"/>
          </a:xfrm>
        </p:spPr>
        <p:txBody>
          <a:bodyPr/>
          <a:lstStyle/>
          <a:p>
            <a:r>
              <a:rPr lang="fa-IR" dirty="0" smtClean="0"/>
              <a:t>سیرکولاسیون:</a:t>
            </a:r>
            <a:endParaRPr lang="en-US" dirty="0"/>
          </a:p>
        </p:txBody>
      </p:sp>
      <p:pic>
        <p:nvPicPr>
          <p:cNvPr id="7170" name="Picture 2" descr="C:\Users\Technical\Downloads\1019-image41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462" y="1326573"/>
            <a:ext cx="8776854" cy="5379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1447800" y="3342657"/>
            <a:ext cx="990600" cy="609599"/>
          </a:xfrm>
        </p:spPr>
        <p:txBody>
          <a:bodyPr>
            <a:normAutofit fontScale="77500" lnSpcReduction="20000"/>
          </a:bodyPr>
          <a:lstStyle/>
          <a:p>
            <a:pPr marL="36576" indent="0" algn="r">
              <a:buNone/>
            </a:pPr>
            <a:r>
              <a:rPr lang="fa-IR" dirty="0" smtClean="0">
                <a:solidFill>
                  <a:srgbClr val="C00000"/>
                </a:solidFill>
              </a:rPr>
              <a:t>گالری</a:t>
            </a:r>
            <a:endParaRPr lang="en-US" dirty="0">
              <a:solidFill>
                <a:srgbClr val="C00000"/>
              </a:solidFill>
            </a:endParaRPr>
          </a:p>
        </p:txBody>
      </p:sp>
      <p:sp>
        <p:nvSpPr>
          <p:cNvPr id="8" name="Content Placeholder 2"/>
          <p:cNvSpPr txBox="1">
            <a:spLocks/>
          </p:cNvSpPr>
          <p:nvPr/>
        </p:nvSpPr>
        <p:spPr>
          <a:xfrm>
            <a:off x="2971800" y="3733800"/>
            <a:ext cx="990600" cy="685799"/>
          </a:xfrm>
          <a:prstGeom prst="rect">
            <a:avLst/>
          </a:prstGeom>
        </p:spPr>
        <p:txBody>
          <a:bodyPr vert="horz">
            <a:normAutofit fontScale="850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میدان</a:t>
            </a:r>
            <a:endParaRPr lang="en-US" dirty="0">
              <a:solidFill>
                <a:srgbClr val="C00000"/>
              </a:solidFill>
            </a:endParaRPr>
          </a:p>
        </p:txBody>
      </p:sp>
      <p:sp>
        <p:nvSpPr>
          <p:cNvPr id="9" name="Content Placeholder 2"/>
          <p:cNvSpPr txBox="1">
            <a:spLocks/>
          </p:cNvSpPr>
          <p:nvPr/>
        </p:nvSpPr>
        <p:spPr>
          <a:xfrm>
            <a:off x="3581400" y="3263537"/>
            <a:ext cx="1524000" cy="990599"/>
          </a:xfrm>
          <a:prstGeom prst="rect">
            <a:avLst/>
          </a:prstGeom>
        </p:spPr>
        <p:txBody>
          <a:bodyPr vert="horz">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سوپرمارکت غربی </a:t>
            </a:r>
          </a:p>
        </p:txBody>
      </p:sp>
      <p:sp>
        <p:nvSpPr>
          <p:cNvPr id="10" name="Content Placeholder 2"/>
          <p:cNvSpPr txBox="1">
            <a:spLocks/>
          </p:cNvSpPr>
          <p:nvPr/>
        </p:nvSpPr>
        <p:spPr>
          <a:xfrm>
            <a:off x="4614850" y="4452257"/>
            <a:ext cx="1600200" cy="685799"/>
          </a:xfrm>
          <a:prstGeom prst="rect">
            <a:avLst/>
          </a:prstGeom>
        </p:spPr>
        <p:txBody>
          <a:bodyPr vert="horz">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محل اجتماع عمومی</a:t>
            </a:r>
            <a:endParaRPr lang="en-US" dirty="0">
              <a:solidFill>
                <a:srgbClr val="C00000"/>
              </a:solidFill>
            </a:endParaRPr>
          </a:p>
        </p:txBody>
      </p:sp>
      <p:sp>
        <p:nvSpPr>
          <p:cNvPr id="11" name="Content Placeholder 2"/>
          <p:cNvSpPr txBox="1">
            <a:spLocks/>
          </p:cNvSpPr>
          <p:nvPr/>
        </p:nvSpPr>
        <p:spPr>
          <a:xfrm>
            <a:off x="7315200" y="3911236"/>
            <a:ext cx="1524000" cy="685799"/>
          </a:xfrm>
          <a:prstGeom prst="rect">
            <a:avLst/>
          </a:prstGeom>
        </p:spPr>
        <p:txBody>
          <a:bodyPr vert="horz">
            <a:normAutofit fontScale="5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فدراسیون گیاه شناسی</a:t>
            </a:r>
            <a:endParaRPr lang="en-US" dirty="0">
              <a:solidFill>
                <a:srgbClr val="C00000"/>
              </a:solidFill>
            </a:endParaRPr>
          </a:p>
        </p:txBody>
      </p:sp>
      <p:sp>
        <p:nvSpPr>
          <p:cNvPr id="12" name="Content Placeholder 2"/>
          <p:cNvSpPr txBox="1">
            <a:spLocks/>
          </p:cNvSpPr>
          <p:nvPr/>
        </p:nvSpPr>
        <p:spPr>
          <a:xfrm>
            <a:off x="6831874" y="2022567"/>
            <a:ext cx="1336766" cy="504008"/>
          </a:xfrm>
          <a:prstGeom prst="rect">
            <a:avLst/>
          </a:prstGeom>
        </p:spPr>
        <p:txBody>
          <a:bodyPr vert="horz">
            <a:normAutofit fontScale="850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خروجی</a:t>
            </a:r>
          </a:p>
        </p:txBody>
      </p:sp>
      <p:sp>
        <p:nvSpPr>
          <p:cNvPr id="13" name="Content Placeholder 2"/>
          <p:cNvSpPr txBox="1">
            <a:spLocks/>
          </p:cNvSpPr>
          <p:nvPr/>
        </p:nvSpPr>
        <p:spPr>
          <a:xfrm>
            <a:off x="4876800" y="2274571"/>
            <a:ext cx="1493520" cy="354875"/>
          </a:xfrm>
          <a:prstGeom prst="rect">
            <a:avLst/>
          </a:prstGeom>
        </p:spPr>
        <p:txBody>
          <a:bodyPr vert="horz">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اداره کل </a:t>
            </a:r>
            <a:endParaRPr lang="en-US" dirty="0">
              <a:solidFill>
                <a:srgbClr val="C00000"/>
              </a:solidFill>
            </a:endParaRPr>
          </a:p>
        </p:txBody>
      </p:sp>
    </p:spTree>
    <p:extLst>
      <p:ext uri="{BB962C8B-B14F-4D97-AF65-F5344CB8AC3E}">
        <p14:creationId xmlns:p14="http://schemas.microsoft.com/office/powerpoint/2010/main" xmlns="" val="17160308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170"/>
                                        </p:tgtEl>
                                        <p:attrNameLst>
                                          <p:attrName>r</p:attrName>
                                        </p:attrNameLst>
                                      </p:cBhvr>
                                    </p:animRot>
                                    <p:animRot by="-240000">
                                      <p:cBhvr>
                                        <p:cTn id="7" dur="200" fill="hold">
                                          <p:stCondLst>
                                            <p:cond delay="200"/>
                                          </p:stCondLst>
                                        </p:cTn>
                                        <p:tgtEl>
                                          <p:spTgt spid="7170"/>
                                        </p:tgtEl>
                                        <p:attrNameLst>
                                          <p:attrName>r</p:attrName>
                                        </p:attrNameLst>
                                      </p:cBhvr>
                                    </p:animRot>
                                    <p:animRot by="240000">
                                      <p:cBhvr>
                                        <p:cTn id="8" dur="200" fill="hold">
                                          <p:stCondLst>
                                            <p:cond delay="400"/>
                                          </p:stCondLst>
                                        </p:cTn>
                                        <p:tgtEl>
                                          <p:spTgt spid="7170"/>
                                        </p:tgtEl>
                                        <p:attrNameLst>
                                          <p:attrName>r</p:attrName>
                                        </p:attrNameLst>
                                      </p:cBhvr>
                                    </p:animRot>
                                    <p:animRot by="-240000">
                                      <p:cBhvr>
                                        <p:cTn id="9" dur="200" fill="hold">
                                          <p:stCondLst>
                                            <p:cond delay="600"/>
                                          </p:stCondLst>
                                        </p:cTn>
                                        <p:tgtEl>
                                          <p:spTgt spid="7170"/>
                                        </p:tgtEl>
                                        <p:attrNameLst>
                                          <p:attrName>r</p:attrName>
                                        </p:attrNameLst>
                                      </p:cBhvr>
                                    </p:animRot>
                                    <p:animRot by="120000">
                                      <p:cBhvr>
                                        <p:cTn id="10" dur="200" fill="hold">
                                          <p:stCondLst>
                                            <p:cond delay="8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echnical\Downloads\1019-image42of7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762000"/>
            <a:ext cx="8689642"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3657600" y="2050870"/>
            <a:ext cx="1295400" cy="914399"/>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لنگرگاه</a:t>
            </a:r>
            <a:endParaRPr lang="en-US" dirty="0">
              <a:solidFill>
                <a:srgbClr val="C00000"/>
              </a:solidFill>
            </a:endParaRPr>
          </a:p>
        </p:txBody>
      </p:sp>
      <p:sp>
        <p:nvSpPr>
          <p:cNvPr id="7" name="Content Placeholder 2"/>
          <p:cNvSpPr txBox="1">
            <a:spLocks/>
          </p:cNvSpPr>
          <p:nvPr/>
        </p:nvSpPr>
        <p:spPr>
          <a:xfrm>
            <a:off x="4983480" y="1650276"/>
            <a:ext cx="1447800" cy="457199"/>
          </a:xfrm>
          <a:prstGeom prst="rect">
            <a:avLst/>
          </a:prstGeom>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solidFill>
                  <a:srgbClr val="C00000"/>
                </a:solidFill>
              </a:rPr>
              <a:t>اداره کل </a:t>
            </a:r>
            <a:endParaRPr lang="en-US" dirty="0">
              <a:solidFill>
                <a:srgbClr val="C00000"/>
              </a:solidFill>
            </a:endParaRPr>
          </a:p>
        </p:txBody>
      </p:sp>
    </p:spTree>
    <p:extLst>
      <p:ext uri="{BB962C8B-B14F-4D97-AF65-F5344CB8AC3E}">
        <p14:creationId xmlns:p14="http://schemas.microsoft.com/office/powerpoint/2010/main" xmlns="" val="197531190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chnical\Downloads\1019-image68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3320"/>
          <a:stretch/>
        </p:blipFill>
        <p:spPr bwMode="auto">
          <a:xfrm>
            <a:off x="609600" y="1752600"/>
            <a:ext cx="7605718" cy="4572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4953000" y="304800"/>
            <a:ext cx="3488741" cy="1143000"/>
          </a:xfrm>
        </p:spPr>
        <p:txBody>
          <a:bodyPr>
            <a:normAutofit/>
          </a:bodyPr>
          <a:lstStyle/>
          <a:p>
            <a:pPr algn="r"/>
            <a:r>
              <a:rPr lang="fa-IR" dirty="0" smtClean="0"/>
              <a:t>ارتباط فضاها:</a:t>
            </a:r>
            <a:endParaRPr lang="en-US" dirty="0"/>
          </a:p>
        </p:txBody>
      </p:sp>
    </p:spTree>
    <p:extLst>
      <p:ext uri="{BB962C8B-B14F-4D97-AF65-F5344CB8AC3E}">
        <p14:creationId xmlns:p14="http://schemas.microsoft.com/office/powerpoint/2010/main" xmlns="" val="17722651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echnical\Downloads\1019-image68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8956"/>
          <a:stretch/>
        </p:blipFill>
        <p:spPr bwMode="auto">
          <a:xfrm>
            <a:off x="838199" y="1143000"/>
            <a:ext cx="7620001" cy="4191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1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Technical\Downloads\1019-image68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251" b="35875"/>
          <a:stretch/>
        </p:blipFill>
        <p:spPr bwMode="auto">
          <a:xfrm>
            <a:off x="762000" y="1219200"/>
            <a:ext cx="7543005" cy="430038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08587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5638800" cy="1143000"/>
          </a:xfrm>
        </p:spPr>
        <p:txBody>
          <a:bodyPr/>
          <a:lstStyle/>
          <a:p>
            <a:r>
              <a:rPr lang="fa-IR" dirty="0" smtClean="0"/>
              <a:t>بررسی نماها ومقاطع:</a:t>
            </a:r>
            <a:endParaRPr lang="en-US" dirty="0"/>
          </a:p>
        </p:txBody>
      </p:sp>
      <p:pic>
        <p:nvPicPr>
          <p:cNvPr id="8194" name="Picture 2" descr="C:\Users\Technical\Downloads\1019-image57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52600"/>
            <a:ext cx="9144000" cy="2101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5" name="Picture 3" descr="C:\Users\Technical\Downloads\1019-image58of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267200"/>
            <a:ext cx="9144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0" y="3853897"/>
            <a:ext cx="1676400" cy="539930"/>
          </a:xfrm>
          <a:prstGeom prst="rect">
            <a:avLst/>
          </a:prstGeom>
        </p:spPr>
        <p:txBody>
          <a:bodyPr vert="horz">
            <a:normAutofit fontScale="6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t>نمای شمالی</a:t>
            </a:r>
            <a:endParaRPr lang="en-US" dirty="0"/>
          </a:p>
        </p:txBody>
      </p:sp>
      <p:sp>
        <p:nvSpPr>
          <p:cNvPr id="7" name="Content Placeholder 2"/>
          <p:cNvSpPr txBox="1">
            <a:spLocks/>
          </p:cNvSpPr>
          <p:nvPr/>
        </p:nvSpPr>
        <p:spPr>
          <a:xfrm>
            <a:off x="2177" y="6289767"/>
            <a:ext cx="1600200" cy="457199"/>
          </a:xfrm>
          <a:prstGeom prst="rect">
            <a:avLst/>
          </a:prstGeom>
        </p:spPr>
        <p:txBody>
          <a:bodyPr vert="horz">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t>نمای جنوبی</a:t>
            </a:r>
            <a:endParaRPr lang="en-US" dirty="0"/>
          </a:p>
        </p:txBody>
      </p:sp>
    </p:spTree>
    <p:extLst>
      <p:ext uri="{BB962C8B-B14F-4D97-AF65-F5344CB8AC3E}">
        <p14:creationId xmlns:p14="http://schemas.microsoft.com/office/powerpoint/2010/main" xmlns="" val="188672923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echnical\Downloads\1019-image55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
            <a:ext cx="9144000"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C:\Users\Technical\Downloads\1019-image59of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19489"/>
            <a:ext cx="9144000" cy="27858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0" y="3065773"/>
            <a:ext cx="1676400" cy="539930"/>
          </a:xfrm>
          <a:prstGeom prst="rect">
            <a:avLst/>
          </a:prstGeom>
        </p:spPr>
        <p:txBody>
          <a:bodyPr vert="horz">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t>نمای شرقی</a:t>
            </a:r>
            <a:endParaRPr lang="en-US" dirty="0"/>
          </a:p>
        </p:txBody>
      </p:sp>
      <p:sp>
        <p:nvSpPr>
          <p:cNvPr id="7" name="Content Placeholder 2"/>
          <p:cNvSpPr txBox="1">
            <a:spLocks/>
          </p:cNvSpPr>
          <p:nvPr/>
        </p:nvSpPr>
        <p:spPr>
          <a:xfrm>
            <a:off x="0" y="6305361"/>
            <a:ext cx="1676400" cy="539930"/>
          </a:xfrm>
          <a:prstGeom prst="rect">
            <a:avLst/>
          </a:prstGeom>
        </p:spPr>
        <p:txBody>
          <a:bodyPr vert="horz">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Wingdings 2"/>
              <a:buNone/>
            </a:pPr>
            <a:r>
              <a:rPr lang="fa-IR" dirty="0" smtClean="0"/>
              <a:t>نمای غربی</a:t>
            </a:r>
            <a:endParaRPr lang="en-US" dirty="0"/>
          </a:p>
        </p:txBody>
      </p:sp>
    </p:spTree>
    <p:extLst>
      <p:ext uri="{BB962C8B-B14F-4D97-AF65-F5344CB8AC3E}">
        <p14:creationId xmlns:p14="http://schemas.microsoft.com/office/powerpoint/2010/main" xmlns="" val="21551868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chnical\Downloads\1019-image61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057" b="7143"/>
          <a:stretch/>
        </p:blipFill>
        <p:spPr bwMode="auto">
          <a:xfrm>
            <a:off x="762725" y="228600"/>
            <a:ext cx="7717246" cy="584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56879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457200"/>
            <a:ext cx="4177145" cy="1143000"/>
          </a:xfrm>
        </p:spPr>
        <p:txBody>
          <a:bodyPr>
            <a:normAutofit/>
          </a:bodyPr>
          <a:lstStyle/>
          <a:p>
            <a:r>
              <a:rPr lang="fa-IR" dirty="0" smtClean="0"/>
              <a:t>مصاحبه بامعمار:</a:t>
            </a:r>
            <a:endParaRPr lang="en-US" dirty="0"/>
          </a:p>
        </p:txBody>
      </p:sp>
      <p:sp>
        <p:nvSpPr>
          <p:cNvPr id="3" name="Content Placeholder 2"/>
          <p:cNvSpPr>
            <a:spLocks noGrp="1"/>
          </p:cNvSpPr>
          <p:nvPr>
            <p:ph idx="1"/>
          </p:nvPr>
        </p:nvSpPr>
        <p:spPr>
          <a:xfrm>
            <a:off x="533400" y="1828800"/>
            <a:ext cx="7467600" cy="4525963"/>
          </a:xfrm>
        </p:spPr>
        <p:txBody>
          <a:bodyPr/>
          <a:lstStyle/>
          <a:p>
            <a:pPr marL="36576" indent="0" algn="r">
              <a:buNone/>
            </a:pPr>
            <a:r>
              <a:rPr lang="ar-SA" dirty="0"/>
              <a:t>این دو معمار در سال 1950 میلادی در شهر </a:t>
            </a:r>
            <a:r>
              <a:rPr lang="ar-SA" i="1" dirty="0" smtClean="0"/>
              <a:t>باسل</a:t>
            </a:r>
            <a:r>
              <a:rPr lang="ar-SA" dirty="0" smtClean="0"/>
              <a:t> </a:t>
            </a:r>
            <a:r>
              <a:rPr lang="ar-SA" dirty="0"/>
              <a:t>سوئیس به دنیا آمده </a:t>
            </a:r>
            <a:r>
              <a:rPr lang="fa-IR" dirty="0"/>
              <a:t>،</a:t>
            </a:r>
            <a:r>
              <a:rPr lang="ar-SA" dirty="0"/>
              <a:t> بین سالهای 75-1970 تحت نظر </a:t>
            </a:r>
            <a:r>
              <a:rPr lang="ar-SA" i="1" dirty="0"/>
              <a:t>آلدو </a:t>
            </a:r>
            <a:r>
              <a:rPr lang="ar-SA" i="1" dirty="0" smtClean="0"/>
              <a:t>روسی</a:t>
            </a:r>
            <a:r>
              <a:rPr lang="ar-SA" dirty="0" smtClean="0"/>
              <a:t> </a:t>
            </a:r>
            <a:r>
              <a:rPr lang="ar-SA" dirty="0"/>
              <a:t>به آموزش معماری پرداخته و در سال 1978 شرکت هرتزوگ و دمورن و همکاری را تأسیس نموده‌اند و تاکنون ضمن تدریس در دانشگاههای معتبر جهان به فعالیت حرفه‌ای خود ادامه می‌دهند. </a:t>
            </a:r>
            <a:endParaRPr lang="en-US" dirty="0"/>
          </a:p>
        </p:txBody>
      </p:sp>
    </p:spTree>
    <p:extLst>
      <p:ext uri="{BB962C8B-B14F-4D97-AF65-F5344CB8AC3E}">
        <p14:creationId xmlns:p14="http://schemas.microsoft.com/office/powerpoint/2010/main" xmlns="" val="1661179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nical\Downloads\1019-image62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321"/>
          <a:stretch/>
        </p:blipFill>
        <p:spPr bwMode="auto">
          <a:xfrm>
            <a:off x="381000" y="685800"/>
            <a:ext cx="8424682" cy="4946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528154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echnical\Downloads\1019-image69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9144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1267" name="Picture 3" descr="C:\Users\Technical\Downloads\1019-image70of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14" y="3657600"/>
            <a:ext cx="9144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651663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arn(outVertical)">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28600"/>
            <a:ext cx="1752600" cy="1143000"/>
          </a:xfrm>
        </p:spPr>
        <p:txBody>
          <a:bodyPr/>
          <a:lstStyle/>
          <a:p>
            <a:r>
              <a:rPr lang="fa-IR" dirty="0" smtClean="0"/>
              <a:t>سازه:</a:t>
            </a:r>
            <a:endParaRPr lang="en-US" dirty="0"/>
          </a:p>
        </p:txBody>
      </p:sp>
      <p:pic>
        <p:nvPicPr>
          <p:cNvPr id="14338" name="Picture 2" descr="C:\Users\Technical\Downloads\1019-image25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3533"/>
          <a:stretch/>
        </p:blipFill>
        <p:spPr bwMode="auto">
          <a:xfrm>
            <a:off x="685800" y="1676400"/>
            <a:ext cx="7772400" cy="44691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95694941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echnical\Downloads\1019-image30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5" y="0"/>
            <a:ext cx="9157855" cy="6885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06632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362"/>
                                        </p:tgtEl>
                                      </p:cBhvr>
                                    </p:animEffect>
                                    <p:animScale>
                                      <p:cBhvr>
                                        <p:cTn id="7" dur="250" autoRev="1" fill="hold"/>
                                        <p:tgtEl>
                                          <p:spTgt spid="153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nical\Downloads\1019-image31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208786"/>
            <a:ext cx="6019800" cy="4582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05499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3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3200400" cy="1143000"/>
          </a:xfrm>
        </p:spPr>
        <p:txBody>
          <a:bodyPr/>
          <a:lstStyle/>
          <a:p>
            <a:r>
              <a:rPr lang="fa-IR" dirty="0" smtClean="0"/>
              <a:t>استانداردها:</a:t>
            </a:r>
            <a:endParaRPr lang="en-US" dirty="0"/>
          </a:p>
        </p:txBody>
      </p:sp>
      <p:sp>
        <p:nvSpPr>
          <p:cNvPr id="3" name="Content Placeholder 2"/>
          <p:cNvSpPr>
            <a:spLocks noGrp="1"/>
          </p:cNvSpPr>
          <p:nvPr>
            <p:ph idx="1"/>
          </p:nvPr>
        </p:nvSpPr>
        <p:spPr/>
        <p:txBody>
          <a:bodyPr>
            <a:normAutofit lnSpcReduction="10000"/>
          </a:bodyPr>
          <a:lstStyle/>
          <a:p>
            <a:pPr marL="36576" indent="0" algn="r">
              <a:buNone/>
            </a:pPr>
            <a:r>
              <a:rPr lang="fa-IR" dirty="0" smtClean="0"/>
              <a:t>ورودی:</a:t>
            </a:r>
          </a:p>
          <a:p>
            <a:pPr marL="36576" indent="0" algn="r">
              <a:buNone/>
            </a:pPr>
            <a:r>
              <a:rPr lang="fa-IR" dirty="0" smtClean="0"/>
              <a:t>حداقل ارتفاع سقف فضای ورودی از کف تمام شده تاموانع وتجهیزات نصب شده در سقف (ازجمله تاسیسات نور پردازی وعلایم ونشانه ها و...)2/60 متر(3 متر پیشنهادی)است که در این صورت امکان دسترسی مسافران به تجهیزات نصب شده درسقف وجود ندارد وحداقل ارتفاع تاسقف سازه ای ساختمان 3 متر(</a:t>
            </a:r>
            <a:r>
              <a:rPr lang="fa-IR" dirty="0"/>
              <a:t>3/60</a:t>
            </a:r>
            <a:r>
              <a:rPr lang="fa-IR" dirty="0" smtClean="0"/>
              <a:t>متر پیشنهادی) است تافضای کافی برای نصب تجهیزات وتابلوها فراهم شود.</a:t>
            </a:r>
            <a:endParaRPr lang="en-US" dirty="0"/>
          </a:p>
        </p:txBody>
      </p:sp>
    </p:spTree>
    <p:extLst>
      <p:ext uri="{BB962C8B-B14F-4D97-AF65-F5344CB8AC3E}">
        <p14:creationId xmlns:p14="http://schemas.microsoft.com/office/powerpoint/2010/main" xmlns="" val="40952590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467600" cy="5287963"/>
          </a:xfrm>
        </p:spPr>
        <p:txBody>
          <a:bodyPr>
            <a:normAutofit lnSpcReduction="10000"/>
          </a:bodyPr>
          <a:lstStyle/>
          <a:p>
            <a:pPr marL="36576" indent="0" algn="r">
              <a:buNone/>
            </a:pPr>
            <a:r>
              <a:rPr lang="fa-IR" dirty="0" smtClean="0"/>
              <a:t>درسرسرا ومدخل ورودی ایستگاه باید فضای کافی برای صف های معمول وقرارهای ملاقات درنظرگرفته شود بنابراین حداقل فضایی به عرض سه متردربیرون ازورودی ایستگاه وجدای ازجریان حرکتی پیاده روی عمومی مورد نیازاست.</a:t>
            </a:r>
          </a:p>
          <a:p>
            <a:pPr marL="36576" indent="0" algn="r">
              <a:buNone/>
            </a:pPr>
            <a:r>
              <a:rPr lang="fa-IR" dirty="0" smtClean="0"/>
              <a:t>عرض مدخل ورودی باتوجه به تعداداحتمالی مسافرینی که از آن ورودی استفاده خواهند کردوتعدادخروجی های استراری تعیین میشود.معمولا عرض حداقل 1/80تا2/70 متربرای ایستگاه های بابارجمعیتی کم مناسب است.</a:t>
            </a:r>
            <a:endParaRPr lang="en-US" dirty="0"/>
          </a:p>
        </p:txBody>
      </p:sp>
    </p:spTree>
    <p:extLst>
      <p:ext uri="{BB962C8B-B14F-4D97-AF65-F5344CB8AC3E}">
        <p14:creationId xmlns:p14="http://schemas.microsoft.com/office/powerpoint/2010/main" xmlns="" val="36462613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467600" cy="5135563"/>
          </a:xfrm>
        </p:spPr>
        <p:txBody>
          <a:bodyPr/>
          <a:lstStyle/>
          <a:p>
            <a:pPr marL="36576" indent="0" algn="r">
              <a:buNone/>
            </a:pPr>
            <a:r>
              <a:rPr lang="fa-IR" dirty="0" smtClean="0"/>
              <a:t>استانداردمربوط به محل تحویل بلیط وگیت های کنترل:</a:t>
            </a:r>
          </a:p>
          <a:p>
            <a:pPr marL="36576" indent="0" algn="r">
              <a:buNone/>
            </a:pPr>
            <a:r>
              <a:rPr lang="fa-IR" dirty="0" smtClean="0"/>
              <a:t>حداقل فاصله وفضای اختصاص یافته به صف مشتریان درجلوی باجه ها وگیت ها3/60 متراست تا مسافران به راحتی جابه جا شوند.</a:t>
            </a:r>
          </a:p>
          <a:p>
            <a:pPr marL="36576" indent="0" algn="r">
              <a:buNone/>
            </a:pPr>
            <a:r>
              <a:rPr lang="fa-IR" dirty="0" smtClean="0"/>
              <a:t>علایم اطلاع رسانی برای مسافرین باید قبل ازمنطقه ی پرازدحام وجریان جمعیت بین ورودی ایستگاه وباجه های بلیط واقع شود وحداقل مساحت صف بندی جلوی آنها3/60 متراست.</a:t>
            </a:r>
          </a:p>
          <a:p>
            <a:pPr marL="36576" indent="0" algn="r">
              <a:buNone/>
            </a:pPr>
            <a:endParaRPr lang="en-US" dirty="0"/>
          </a:p>
        </p:txBody>
      </p:sp>
    </p:spTree>
    <p:extLst>
      <p:ext uri="{BB962C8B-B14F-4D97-AF65-F5344CB8AC3E}">
        <p14:creationId xmlns:p14="http://schemas.microsoft.com/office/powerpoint/2010/main" xmlns="" val="428484116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 indent="0" algn="r">
              <a:buNone/>
            </a:pPr>
            <a:r>
              <a:rPr lang="fa-IR" dirty="0" smtClean="0"/>
              <a:t>حداقل یک فاصله ی 7/60 متری در هر دوطرف منطقه ی گیت ها باید در نظر گرفته شود.این فاصله میتواند باتوجه به جریان ومیزان مسافران ایستگاه نیز محاسبه شود.</a:t>
            </a:r>
          </a:p>
          <a:p>
            <a:pPr marL="36576" indent="0" algn="r">
              <a:buNone/>
            </a:pPr>
            <a:r>
              <a:rPr lang="fa-IR" dirty="0" smtClean="0"/>
              <a:t>یک فاصله ی صف بندی نیز به طول 1/70تا2/80 متردرمقابل کیوسک هاوباجه های خدمات مشتریان مورد نیاز است.</a:t>
            </a:r>
            <a:endParaRPr lang="en-US" dirty="0"/>
          </a:p>
        </p:txBody>
      </p:sp>
    </p:spTree>
    <p:extLst>
      <p:ext uri="{BB962C8B-B14F-4D97-AF65-F5344CB8AC3E}">
        <p14:creationId xmlns:p14="http://schemas.microsoft.com/office/powerpoint/2010/main" xmlns="" val="4772375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 indent="0" algn="r">
              <a:buNone/>
            </a:pPr>
            <a:r>
              <a:rPr lang="fa-IR" dirty="0" smtClean="0"/>
              <a:t>سکوها وفضاهای وابسته:</a:t>
            </a:r>
          </a:p>
          <a:p>
            <a:pPr marL="36576" indent="0" algn="r">
              <a:buNone/>
            </a:pPr>
            <a:r>
              <a:rPr lang="fa-IR" dirty="0" smtClean="0"/>
              <a:t>ارتفاع سکومعمولا ازبالای ریل تاکف تمام شده ی لبه ی سکو اندازه گیری میشود ومعمولا1/20 متراست.فاصله ی افقی بین کف قطاروسکواز8تا10 سانتی متر تجاوزنمیکند واستاندارد فاصله ی قایم کف قطارباسطح سکوتقریبا5 سانتی متراست.درسکوها نیزارتفاع تاسقف از کف تمام شده باید حداقل 2/60 متردرنظرگرفته شود.</a:t>
            </a:r>
            <a:endParaRPr lang="en-US" dirty="0"/>
          </a:p>
        </p:txBody>
      </p:sp>
    </p:spTree>
    <p:extLst>
      <p:ext uri="{BB962C8B-B14F-4D97-AF65-F5344CB8AC3E}">
        <p14:creationId xmlns:p14="http://schemas.microsoft.com/office/powerpoint/2010/main" xmlns="" val="19076055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0"/>
            <a:ext cx="7467600" cy="1143000"/>
          </a:xfrm>
        </p:spPr>
        <p:txBody>
          <a:bodyPr>
            <a:noAutofit/>
          </a:bodyPr>
          <a:lstStyle/>
          <a:p>
            <a:pPr algn="r" rtl="1"/>
            <a:r>
              <a:rPr lang="ar-SA" sz="2800" b="1" dirty="0"/>
              <a:t>اساس کار هرتزوگ و دمورن بر طراحی سطح (پوسته بیرونی بنا) </a:t>
            </a:r>
            <a:r>
              <a:rPr lang="fa-IR" sz="2800" b="1" dirty="0" smtClean="0"/>
              <a:t>است.</a:t>
            </a:r>
            <a:r>
              <a:rPr lang="ar-SA" sz="2800" b="1" dirty="0" smtClean="0"/>
              <a:t> </a:t>
            </a:r>
            <a:r>
              <a:rPr lang="ar-SA" sz="2800" b="1" dirty="0"/>
              <a:t>آنها معتقدند</a:t>
            </a:r>
            <a:r>
              <a:rPr lang="fa-IR" sz="2800" b="1" dirty="0"/>
              <a:t>:</a:t>
            </a:r>
            <a:r>
              <a:rPr lang="en-US" sz="2800" b="1" dirty="0"/>
              <a:t/>
            </a:r>
            <a:br>
              <a:rPr lang="en-US" sz="2800" b="1" dirty="0"/>
            </a:br>
            <a:r>
              <a:rPr lang="en-US" sz="2800" dirty="0"/>
              <a:t> </a:t>
            </a:r>
            <a:br>
              <a:rPr lang="en-US" sz="2800" dirty="0"/>
            </a:br>
            <a:r>
              <a:rPr lang="fa-IR" sz="2800" dirty="0"/>
              <a:t> "</a:t>
            </a:r>
            <a:r>
              <a:rPr lang="ar-SA" sz="2800" dirty="0"/>
              <a:t> دوران پروژه‌هایی که حجم یا برنامه‌های پیچیده دارند به سر رسیده است و اکنون باید به پروژه‌هایی با سطح پیچیده اندیشید.</a:t>
            </a:r>
            <a:r>
              <a:rPr lang="fa-IR" sz="2800" dirty="0"/>
              <a:t>" و</a:t>
            </a:r>
            <a:r>
              <a:rPr lang="ar-SA" sz="2800" dirty="0"/>
              <a:t> با این هدف</a:t>
            </a:r>
            <a:r>
              <a:rPr lang="fa-IR" sz="2800" dirty="0"/>
              <a:t>، از</a:t>
            </a:r>
            <a:r>
              <a:rPr lang="ar-SA" sz="2800" dirty="0"/>
              <a:t> روش‌های متفاوتی </a:t>
            </a:r>
            <a:r>
              <a:rPr lang="fa-IR" sz="2800" dirty="0"/>
              <a:t>برای</a:t>
            </a:r>
            <a:r>
              <a:rPr lang="ar-SA" sz="2800" dirty="0"/>
              <a:t> دست‌یابی به سطح عمیق و پ</a:t>
            </a:r>
            <a:r>
              <a:rPr lang="fa-IR" sz="2800" dirty="0"/>
              <a:t>ی</a:t>
            </a:r>
            <a:r>
              <a:rPr lang="ar-SA" sz="2800" dirty="0"/>
              <a:t>چیده </a:t>
            </a:r>
            <a:r>
              <a:rPr lang="fa-IR" sz="2800" dirty="0"/>
              <a:t>استفاده می کنند</a:t>
            </a:r>
            <a:r>
              <a:rPr lang="ar-SA" sz="2800" dirty="0"/>
              <a:t>. استفاده از تکنولوژی‌های پیشرفته‌ چاپ روی بتن، شیشه و پلاستیک، نقاشی انتزاعی ب</a:t>
            </a:r>
            <a:r>
              <a:rPr lang="fa-IR" sz="2800" dirty="0"/>
              <a:t>ر </a:t>
            </a:r>
            <a:r>
              <a:rPr lang="ar-SA" sz="2800" dirty="0"/>
              <a:t>نمای ساختمان‌ها، ترکیب مصالح شناخته شده به روش‌های جدید و توجه به نقش طبیعت در تأثیرگذاری بر نمای ساختمان از جمله مهمترین روش‌های مورد استفاده‌ی آنان است.</a:t>
            </a:r>
            <a:r>
              <a:rPr lang="en-US" sz="2800" dirty="0"/>
              <a:t/>
            </a:r>
            <a:br>
              <a:rPr lang="en-US" sz="2800" dirty="0"/>
            </a:br>
            <a:r>
              <a:rPr lang="en-US" sz="2800" dirty="0"/>
              <a:t> </a:t>
            </a:r>
            <a:br>
              <a:rPr lang="en-US" sz="2800" dirty="0"/>
            </a:br>
            <a:endParaRPr lang="en-US" sz="2800" dirty="0"/>
          </a:p>
        </p:txBody>
      </p:sp>
    </p:spTree>
    <p:extLst>
      <p:ext uri="{BB962C8B-B14F-4D97-AF65-F5344CB8AC3E}">
        <p14:creationId xmlns:p14="http://schemas.microsoft.com/office/powerpoint/2010/main" xmlns="" val="4496517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7467600" cy="1143000"/>
          </a:xfrm>
        </p:spPr>
        <p:txBody>
          <a:bodyPr>
            <a:normAutofit fontScale="90000"/>
          </a:bodyPr>
          <a:lstStyle/>
          <a:p>
            <a:pPr algn="r" rtl="1"/>
            <a:r>
              <a:rPr lang="ar-SA" sz="4000" b="1" dirty="0"/>
              <a:t>در مجموع آثار آ‌نها را می‌توان در س</a:t>
            </a:r>
            <a:r>
              <a:rPr lang="fa-IR" sz="4000" b="1" dirty="0"/>
              <a:t>ه</a:t>
            </a:r>
            <a:r>
              <a:rPr lang="ar-SA" sz="4000" b="1" dirty="0"/>
              <a:t> دسته‌  بررسی </a:t>
            </a:r>
            <a:r>
              <a:rPr lang="fa-IR" sz="4000" b="1" dirty="0"/>
              <a:t>کرد</a:t>
            </a:r>
            <a:r>
              <a:rPr lang="ar-SA" sz="4000" b="1" dirty="0"/>
              <a:t>:</a:t>
            </a:r>
            <a:r>
              <a:rPr lang="en-US" dirty="0"/>
              <a:t/>
            </a:r>
            <a:br>
              <a:rPr lang="en-US" dirty="0"/>
            </a:br>
            <a:r>
              <a:rPr lang="fa-IR" dirty="0"/>
              <a:t> </a:t>
            </a:r>
            <a:r>
              <a:rPr lang="en-US" dirty="0"/>
              <a:t/>
            </a:r>
            <a:br>
              <a:rPr lang="en-US" dirty="0"/>
            </a:br>
            <a:r>
              <a:rPr lang="fa-IR" dirty="0"/>
              <a:t>1</a:t>
            </a:r>
            <a:r>
              <a:rPr lang="ar-SA" dirty="0" smtClean="0"/>
              <a:t>- </a:t>
            </a:r>
            <a:r>
              <a:rPr lang="ar-SA" dirty="0"/>
              <a:t>ایجاد پوسته دو جداره</a:t>
            </a:r>
            <a:r>
              <a:rPr lang="en-US" dirty="0"/>
              <a:t/>
            </a:r>
            <a:br>
              <a:rPr lang="en-US" dirty="0"/>
            </a:br>
            <a:endParaRPr lang="en-US" dirty="0"/>
          </a:p>
        </p:txBody>
      </p:sp>
      <p:sp>
        <p:nvSpPr>
          <p:cNvPr id="4" name="Rectangle 3"/>
          <p:cNvSpPr/>
          <p:nvPr/>
        </p:nvSpPr>
        <p:spPr>
          <a:xfrm>
            <a:off x="1828800" y="3244334"/>
            <a:ext cx="7391400" cy="707886"/>
          </a:xfrm>
          <a:prstGeom prst="rect">
            <a:avLst/>
          </a:prstGeom>
        </p:spPr>
        <p:txBody>
          <a:bodyPr wrap="square">
            <a:spAutoFit/>
          </a:bodyPr>
          <a:lstStyle/>
          <a:p>
            <a:pPr rtl="1"/>
            <a:r>
              <a:rPr lang="ar-SA" sz="4000" dirty="0"/>
              <a:t>2- ایجاد بافت بر پوسته خارجی</a:t>
            </a:r>
            <a:endParaRPr lang="en-US" sz="4000" dirty="0"/>
          </a:p>
        </p:txBody>
      </p:sp>
      <p:sp>
        <p:nvSpPr>
          <p:cNvPr id="5" name="Rectangle 4"/>
          <p:cNvSpPr/>
          <p:nvPr/>
        </p:nvSpPr>
        <p:spPr>
          <a:xfrm>
            <a:off x="2514600" y="4191000"/>
            <a:ext cx="6302602" cy="646331"/>
          </a:xfrm>
          <a:prstGeom prst="rect">
            <a:avLst/>
          </a:prstGeom>
        </p:spPr>
        <p:txBody>
          <a:bodyPr wrap="square">
            <a:spAutoFit/>
          </a:bodyPr>
          <a:lstStyle/>
          <a:p>
            <a:pPr rtl="1"/>
            <a:r>
              <a:rPr lang="ar-SA" sz="3600" dirty="0"/>
              <a:t>3- ایجاد بافت با پوسته خارجی</a:t>
            </a:r>
            <a:endParaRPr lang="en-US" sz="3600" dirty="0"/>
          </a:p>
        </p:txBody>
      </p:sp>
    </p:spTree>
    <p:extLst>
      <p:ext uri="{BB962C8B-B14F-4D97-AF65-F5344CB8AC3E}">
        <p14:creationId xmlns:p14="http://schemas.microsoft.com/office/powerpoint/2010/main" xmlns="" val="32319253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381000"/>
            <a:ext cx="1676400" cy="1143000"/>
          </a:xfrm>
        </p:spPr>
        <p:txBody>
          <a:bodyPr/>
          <a:lstStyle/>
          <a:p>
            <a:r>
              <a:rPr lang="fa-IR" dirty="0" smtClean="0"/>
              <a:t>اقلیم:</a:t>
            </a:r>
            <a:endParaRPr lang="en-US" dirty="0"/>
          </a:p>
        </p:txBody>
      </p:sp>
      <p:pic>
        <p:nvPicPr>
          <p:cNvPr id="21506" name="Picture 2" descr="C:\Users\Technical\Downloads\1019-image65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273" y="1066800"/>
            <a:ext cx="5846618" cy="5423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11243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سایت:</a:t>
            </a:r>
            <a:endParaRPr lang="en-US" dirty="0"/>
          </a:p>
        </p:txBody>
      </p:sp>
      <p:pic>
        <p:nvPicPr>
          <p:cNvPr id="13314" name="Picture 2" descr="C:\Users\Technical\Downloads\1019-image72of75.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0" y="1371600"/>
            <a:ext cx="9144000" cy="5486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58762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67600" cy="1143000"/>
          </a:xfrm>
        </p:spPr>
        <p:txBody>
          <a:bodyPr/>
          <a:lstStyle/>
          <a:p>
            <a:r>
              <a:rPr lang="fa-IR" dirty="0" smtClean="0"/>
              <a:t>استقراردرسایت وجهت گیری:</a:t>
            </a:r>
            <a:endParaRPr lang="en-US" dirty="0"/>
          </a:p>
        </p:txBody>
      </p:sp>
      <p:pic>
        <p:nvPicPr>
          <p:cNvPr id="4" name="Picture 2" descr="C:\Users\Technical\Downloads\1019-image08of7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581"/>
          <a:stretch/>
        </p:blipFill>
        <p:spPr bwMode="auto">
          <a:xfrm>
            <a:off x="1600200" y="1662544"/>
            <a:ext cx="5867400" cy="4983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236064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echnical\Downloads\1019-image01of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08881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335</TotalTime>
  <Words>594</Words>
  <Application>Microsoft Office PowerPoint</Application>
  <PresentationFormat>On-screen Show (4:3)</PresentationFormat>
  <Paragraphs>65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Technic</vt:lpstr>
      <vt:lpstr>Slide 1</vt:lpstr>
      <vt:lpstr>هرزوگ و دی مورن در همراهي با هاسل يك شبكه طاقي را براي رقابت طراحي ايستگاه خيابان فليندرز پيشنهاد دادند. </vt:lpstr>
      <vt:lpstr>مصاحبه بامعمار:</vt:lpstr>
      <vt:lpstr>اساس کار هرتزوگ و دمورن بر طراحی سطح (پوسته بیرونی بنا) است. آنها معتقدند:    " دوران پروژه‌هایی که حجم یا برنامه‌های پیچیده دارند به سر رسیده است و اکنون باید به پروژه‌هایی با سطح پیچیده اندیشید." و با این هدف، از روش‌های متفاوتی برای دست‌یابی به سطح عمیق و پیچیده استفاده می کنند. استفاده از تکنولوژی‌های پیشرفته‌ چاپ روی بتن، شیشه و پلاستیک، نقاشی انتزاعی بر نمای ساختمان‌ها، ترکیب مصالح شناخته شده به روش‌های جدید و توجه به نقش طبیعت در تأثیرگذاری بر نمای ساختمان از جمله مهمترین روش‌های مورد استفاده‌ی آنان است.   </vt:lpstr>
      <vt:lpstr>در مجموع آثار آ‌نها را می‌توان در سه دسته‌  بررسی کرد:   1- ایجاد پوسته دو جداره </vt:lpstr>
      <vt:lpstr>اقلیم:</vt:lpstr>
      <vt:lpstr>سایت:</vt:lpstr>
      <vt:lpstr>استقراردرسایت وجهت گیری:</vt:lpstr>
      <vt:lpstr>Slide 9</vt:lpstr>
      <vt:lpstr>کانسپت:</vt:lpstr>
      <vt:lpstr>فرم بنا:</vt:lpstr>
      <vt:lpstr>Slide 12</vt:lpstr>
      <vt:lpstr>دسترسی هابه سایت:</vt:lpstr>
      <vt:lpstr>همجواری ها:</vt:lpstr>
      <vt:lpstr>Slide 15</vt:lpstr>
      <vt:lpstr>Slide 16</vt:lpstr>
      <vt:lpstr>Slide 17</vt:lpstr>
      <vt:lpstr>Slide 18</vt:lpstr>
      <vt:lpstr>Slide 19</vt:lpstr>
      <vt:lpstr>چشم انداز</vt:lpstr>
      <vt:lpstr>Slide 21</vt:lpstr>
      <vt:lpstr>سیرکولاسیون:</vt:lpstr>
      <vt:lpstr>Slide 23</vt:lpstr>
      <vt:lpstr>ارتباط فضاها:</vt:lpstr>
      <vt:lpstr>Slide 25</vt:lpstr>
      <vt:lpstr>Slide 26</vt:lpstr>
      <vt:lpstr>بررسی نماها ومقاطع:</vt:lpstr>
      <vt:lpstr>Slide 28</vt:lpstr>
      <vt:lpstr>Slide 29</vt:lpstr>
      <vt:lpstr>Slide 30</vt:lpstr>
      <vt:lpstr>Slide 31</vt:lpstr>
      <vt:lpstr>سازه:</vt:lpstr>
      <vt:lpstr>Slide 33</vt:lpstr>
      <vt:lpstr>Slide 34</vt:lpstr>
      <vt:lpstr>استانداردها:</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Technical</dc:creator>
  <cp:lastModifiedBy>User</cp:lastModifiedBy>
  <cp:revision>26</cp:revision>
  <dcterms:created xsi:type="dcterms:W3CDTF">2015-10-12T16:27:36Z</dcterms:created>
  <dcterms:modified xsi:type="dcterms:W3CDTF">2017-11-11T21:38:01Z</dcterms:modified>
</cp:coreProperties>
</file>