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1" r:id="rId9"/>
    <p:sldId id="283" r:id="rId10"/>
    <p:sldId id="264" r:id="rId11"/>
    <p:sldId id="282" r:id="rId12"/>
    <p:sldId id="265" r:id="rId13"/>
    <p:sldId id="266" r:id="rId14"/>
    <p:sldId id="268" r:id="rId15"/>
    <p:sldId id="284" r:id="rId16"/>
    <p:sldId id="269" r:id="rId17"/>
    <p:sldId id="270" r:id="rId18"/>
    <p:sldId id="271" r:id="rId19"/>
    <p:sldId id="272" r:id="rId20"/>
    <p:sldId id="286" r:id="rId21"/>
    <p:sldId id="273" r:id="rId22"/>
    <p:sldId id="274" r:id="rId23"/>
    <p:sldId id="275" r:id="rId24"/>
    <p:sldId id="276" r:id="rId25"/>
    <p:sldId id="277" r:id="rId26"/>
    <p:sldId id="267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r" defTabSz="914400" rtl="1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r" defTabSz="914400" rtl="1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fa.wikipedia.org/wiki/%D9%81%D8%AA%D8%AD%D8%B9%D9%84%DB%8C_%D8%B4%D8%A7%D9%87" TargetMode="External"/><Relationship Id="rId7" Type="http://schemas.openxmlformats.org/officeDocument/2006/relationships/hyperlink" Target="http://fa.wikipedia.org/wiki/%D8%B1%D8%B6%D8%A7_%D8%B4%D8%A7%D9%87_%D9%BE%D9%87%D9%84%D9%88%DB%8C" TargetMode="External"/><Relationship Id="rId2" Type="http://schemas.openxmlformats.org/officeDocument/2006/relationships/hyperlink" Target="http://fa.wikipedia.org/wiki/%D8%AA%D9%87%D8%B1%D8%A7%D9%8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a.wikipedia.org/wiki/%D9%82%D8%A7%D8%AC%D8%A7%D8%B1" TargetMode="External"/><Relationship Id="rId5" Type="http://schemas.openxmlformats.org/officeDocument/2006/relationships/hyperlink" Target="http://fa.wikipedia.org/wiki/%D8%AA%D8%A7%D8%AC%DA%AF%D8%B0%D8%A7%D8%B1%DB%8C" TargetMode="External"/><Relationship Id="rId4" Type="http://schemas.openxmlformats.org/officeDocument/2006/relationships/hyperlink" Target="http://fa.wikipedia.org/wiki/%D8%A7%DB%8C%D9%88%D8%A7%D9%86" TargetMode="External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b/b7/Marble_Throne_2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nargil.ir/plant/images/pic/466/Morus%20alba%2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ic.photo-aks.com/photo/nature/tree/large/sycamore_tree.jp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aks.roshd.ir/photos/82.33309.original.asp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tasnimnews.com/22Bahman/Single/32418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zibasazi.ir/fa/media/k2/items/cache/c5cad36bff4da825da5717182fdc14c9_XL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zibasazi.ir/fa/media/k2/items/cache/88f1ce450f9cbf7ce9b9240ea330e329_XL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karaj.niazerooz.com/image/@40131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vmic.ir/images/milad/moaragh/28-80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hyperlink" Target="http://www.vmic.ir/images/milad/moaragh/23-800.j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fa.wikipedia.org/wiki/%DB%8C%D8%A7%D9%82%D9%88%D8%AA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fa.wikipedia.org/wiki/%D8%B7%D8%A7%D9%88%D9%88%D8%B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a.wikipedia.org/wiki/%DB%8C%D8%A7%D9%82%D9%88%D8%AA_%DA%A9%D8%A8%D9%88%D8%AF" TargetMode="External"/><Relationship Id="rId5" Type="http://schemas.openxmlformats.org/officeDocument/2006/relationships/hyperlink" Target="http://fa.wikipedia.org/wiki/%D9%85%D8%B1%D9%88%D8%A7%D8%B1%DB%8C%D8%AF" TargetMode="External"/><Relationship Id="rId4" Type="http://schemas.openxmlformats.org/officeDocument/2006/relationships/hyperlink" Target="http://fa.wikipedia.org/wiki/%D8%B2%D9%85%D8%B1%D8%A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beytoote.com/iran/bastani/jeweled1-palaces-tehran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ta Natural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94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4245709"/>
            <a:ext cx="8839200" cy="117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dirty="0">
                <a:latin typeface="Calibri"/>
                <a:ea typeface="Times New Roman"/>
                <a:cs typeface="Tahoma"/>
              </a:rPr>
              <a:t>بنای ایوان تخت مرمر قدیمی ترین بنای </a:t>
            </a:r>
            <a:r>
              <a:rPr lang="fa-IR" u="sng" dirty="0" smtClean="0">
                <a:solidFill>
                  <a:schemeClr val="accent2"/>
                </a:solidFill>
                <a:latin typeface="Calibri"/>
                <a:ea typeface="Times New Roman"/>
                <a:cs typeface="Tahoma"/>
              </a:rPr>
              <a:t>کاخ گلستان </a:t>
            </a:r>
            <a:r>
              <a:rPr lang="fa-IR" u="sng" dirty="0" smtClean="0">
                <a:solidFill>
                  <a:srgbClr val="0000FF"/>
                </a:solidFill>
                <a:latin typeface="Calibri"/>
                <a:ea typeface="Times New Roman"/>
                <a:cs typeface="Tahoma"/>
                <a:hlinkClick r:id="rId2" tooltip="تهران"/>
              </a:rPr>
              <a:t>تهران</a:t>
            </a:r>
            <a:r>
              <a:rPr lang="fa-IR" dirty="0" smtClean="0">
                <a:latin typeface="Calibri"/>
                <a:ea typeface="Times New Roman"/>
                <a:cs typeface="Tahoma"/>
              </a:rPr>
              <a:t> </a:t>
            </a:r>
            <a:r>
              <a:rPr lang="fa-IR" dirty="0">
                <a:latin typeface="Calibri"/>
                <a:ea typeface="Times New Roman"/>
                <a:cs typeface="Tahoma"/>
              </a:rPr>
              <a:t>است.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dirty="0">
                <a:latin typeface="Calibri"/>
                <a:ea typeface="Times New Roman"/>
                <a:cs typeface="Tahoma"/>
              </a:rPr>
              <a:t>نام آن از تخت مرمرینی است که در دوره </a:t>
            </a:r>
            <a:r>
              <a:rPr lang="fa-IR" u="sng" dirty="0">
                <a:solidFill>
                  <a:srgbClr val="0000FF"/>
                </a:solidFill>
                <a:latin typeface="Calibri"/>
                <a:ea typeface="Times New Roman"/>
                <a:cs typeface="Tahoma"/>
                <a:hlinkClick r:id="rId3" tooltip="فتحعلی شاه"/>
              </a:rPr>
              <a:t>فتحعلی شاه</a:t>
            </a:r>
            <a:r>
              <a:rPr lang="fa-IR" dirty="0">
                <a:latin typeface="Calibri"/>
                <a:ea typeface="Times New Roman"/>
                <a:cs typeface="Tahoma"/>
              </a:rPr>
              <a:t> ساخته شده و در </a:t>
            </a:r>
            <a:r>
              <a:rPr lang="fa-IR" u="sng" dirty="0">
                <a:solidFill>
                  <a:srgbClr val="0000FF"/>
                </a:solidFill>
                <a:latin typeface="Calibri"/>
                <a:ea typeface="Times New Roman"/>
                <a:cs typeface="Tahoma"/>
                <a:hlinkClick r:id="rId4" tooltip="ایوان"/>
              </a:rPr>
              <a:t>ایوان</a:t>
            </a:r>
            <a:r>
              <a:rPr lang="fa-IR" dirty="0">
                <a:latin typeface="Calibri"/>
                <a:ea typeface="Times New Roman"/>
                <a:cs typeface="Tahoma"/>
              </a:rPr>
              <a:t> اصلی آن قراردارد. این تخت شامل </a:t>
            </a:r>
            <a:r>
              <a:rPr lang="fa-IR" dirty="0">
                <a:solidFill>
                  <a:srgbClr val="FF0000"/>
                </a:solidFill>
                <a:latin typeface="Calibri"/>
                <a:ea typeface="Times New Roman"/>
                <a:cs typeface="Tahoma"/>
              </a:rPr>
              <a:t>۶۵</a:t>
            </a:r>
            <a:r>
              <a:rPr lang="fa-IR" dirty="0">
                <a:latin typeface="Calibri"/>
                <a:ea typeface="Times New Roman"/>
                <a:cs typeface="Tahoma"/>
              </a:rPr>
              <a:t> </a:t>
            </a:r>
            <a:r>
              <a:rPr lang="fa-IR" dirty="0">
                <a:solidFill>
                  <a:srgbClr val="FF0000"/>
                </a:solidFill>
                <a:latin typeface="Calibri"/>
                <a:ea typeface="Times New Roman"/>
                <a:cs typeface="Tahoma"/>
              </a:rPr>
              <a:t>قطعه مرمر یزد </a:t>
            </a:r>
            <a:r>
              <a:rPr lang="fa-IR" dirty="0">
                <a:latin typeface="Calibri"/>
                <a:ea typeface="Times New Roman"/>
                <a:cs typeface="Tahoma"/>
              </a:rPr>
              <a:t>است</a:t>
            </a:r>
            <a:r>
              <a:rPr lang="fa-IR" dirty="0" smtClean="0">
                <a:latin typeface="Calibri"/>
                <a:ea typeface="Times New Roman"/>
                <a:cs typeface="Tahoma"/>
              </a:rPr>
              <a:t>.</a:t>
            </a:r>
            <a:endParaRPr lang="en-US" sz="1400" dirty="0">
              <a:latin typeface="Calibri"/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590" y="5694775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>
                <a:ea typeface="Times New Roman"/>
                <a:cs typeface="Tahoma"/>
              </a:rPr>
              <a:t>این </a:t>
            </a:r>
            <a:r>
              <a:rPr lang="fa-IR" dirty="0" smtClean="0">
                <a:ea typeface="Times New Roman"/>
                <a:cs typeface="Tahoma"/>
              </a:rPr>
              <a:t>بنا </a:t>
            </a:r>
            <a:r>
              <a:rPr lang="fa-IR" dirty="0">
                <a:ea typeface="Times New Roman"/>
                <a:cs typeface="Tahoma"/>
              </a:rPr>
              <a:t>جای </a:t>
            </a:r>
            <a:r>
              <a:rPr lang="fa-IR" u="sng" dirty="0">
                <a:solidFill>
                  <a:srgbClr val="0000FF"/>
                </a:solidFill>
                <a:latin typeface="Calibri"/>
                <a:ea typeface="Times New Roman"/>
                <a:cs typeface="Tahoma"/>
                <a:hlinkClick r:id="rId5" tooltip="تاجگذاری"/>
              </a:rPr>
              <a:t>تاجگذاری</a:t>
            </a:r>
            <a:r>
              <a:rPr lang="fa-IR" dirty="0">
                <a:ea typeface="Times New Roman"/>
                <a:cs typeface="Tahoma"/>
              </a:rPr>
              <a:t> و </a:t>
            </a:r>
            <a:r>
              <a:rPr lang="fa-IR" dirty="0">
                <a:solidFill>
                  <a:schemeClr val="accent2"/>
                </a:solidFill>
                <a:ea typeface="Times New Roman"/>
                <a:cs typeface="Tahoma"/>
              </a:rPr>
              <a:t>مراسم سلام </a:t>
            </a:r>
            <a:r>
              <a:rPr lang="fa-IR" dirty="0">
                <a:ea typeface="Times New Roman"/>
                <a:cs typeface="Tahoma"/>
              </a:rPr>
              <a:t>نوروزی شاهان </a:t>
            </a:r>
            <a:r>
              <a:rPr lang="fa-IR" u="sng" dirty="0">
                <a:solidFill>
                  <a:srgbClr val="0000FF"/>
                </a:solidFill>
                <a:latin typeface="Calibri"/>
                <a:ea typeface="Times New Roman"/>
                <a:cs typeface="Tahoma"/>
                <a:hlinkClick r:id="rId6" tooltip="قاجار"/>
              </a:rPr>
              <a:t>قاجاربود</a:t>
            </a:r>
            <a:r>
              <a:rPr lang="fa-IR" dirty="0">
                <a:ea typeface="Times New Roman"/>
                <a:cs typeface="Tahoma"/>
              </a:rPr>
              <a:t>. آخرین مراسم برگزار شده در این محل، جلوس </a:t>
            </a:r>
            <a:r>
              <a:rPr lang="fa-IR" u="sng" dirty="0">
                <a:solidFill>
                  <a:srgbClr val="0000FF"/>
                </a:solidFill>
                <a:latin typeface="Calibri"/>
                <a:ea typeface="Times New Roman"/>
                <a:cs typeface="Tahoma"/>
                <a:hlinkClick r:id="rId7" tooltip="رضا شاه پهلوی"/>
              </a:rPr>
              <a:t>رضا شاه پهلوی</a:t>
            </a:r>
            <a:r>
              <a:rPr lang="fa-IR" dirty="0">
                <a:ea typeface="Times New Roman"/>
                <a:cs typeface="Tahoma"/>
              </a:rPr>
              <a:t> در آذر ماه ۱۳۰۴ خورشیدی بوده‌است.</a:t>
            </a:r>
            <a:endParaRPr lang="fa-IR" dirty="0"/>
          </a:p>
        </p:txBody>
      </p:sp>
      <p:pic>
        <p:nvPicPr>
          <p:cNvPr id="4" name="Picture 3" descr="http://www.asemooni.com/img/Ivan-marble-bed-Golestan-Palace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2090" y="416312"/>
            <a:ext cx="4528423" cy="308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638800" y="13539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solidFill>
                  <a:prstClr val="black"/>
                </a:solidFill>
                <a:latin typeface="Calibri"/>
                <a:ea typeface="Times New Roman"/>
                <a:cs typeface="Tahoma"/>
              </a:rPr>
              <a:t>تخت مرمرینی </a:t>
            </a:r>
            <a:endParaRPr lang="fa-IR" sz="2800" dirty="0"/>
          </a:p>
        </p:txBody>
      </p:sp>
      <p:pic>
        <p:nvPicPr>
          <p:cNvPr id="7" name="Picture 6" descr="http://www.asemooni.com/img/Ivan-marble-bed-Golestan-Palace2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10200" y="1032417"/>
            <a:ext cx="3067050" cy="243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17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Marble Throne 2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85800"/>
            <a:ext cx="762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76600" y="609600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2800" dirty="0">
                <a:solidFill>
                  <a:prstClr val="black"/>
                </a:solidFill>
                <a:latin typeface="Calibri"/>
                <a:ea typeface="Times New Roman"/>
                <a:cs typeface="Tahoma"/>
              </a:rPr>
              <a:t>تخت مرمرینی </a:t>
            </a:r>
            <a:endParaRPr lang="fa-I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522" y="2057400"/>
            <a:ext cx="8839200" cy="4669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 smtClean="0">
                <a:latin typeface="Calibri"/>
                <a:ea typeface="Times New Roman"/>
                <a:cs typeface="Tahoma"/>
              </a:rPr>
              <a:t>در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1221 فتحعلی شاه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 به سبب محفوظ نبودن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ایوان تخت مرمر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و دشواری جابجایی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تخت طاووس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، دستور داد تختی بسازند که همیشه در وسط ایوان قرار داشته باشد. این تخت به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تخت مرمر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یا تخت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سلیمانی مشهور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شد. بر روی طارَمیهای (دست اندازهای دور تا دور تخت ) تخت مرمر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اشعاری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 از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فتحعلی خان صبا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حک و زراندود شده است که دارای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مادّه تاریخ ساخت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تخت است . نام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سازندة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 اصلی تخت ،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محمدابراهیم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 ، نیز بر روی مجسمه ها حک شده است.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طراح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این تخت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میرزا بابای شیرازی نقاشباشی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 است. تخت مرمر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از 65 قطعه مرمر زرد معادن یزد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در اندازه های مختلف ساخته شده است . ارتفاع آن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یک متر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است و نشیمنگاه آن از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دو سطح 3*2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متر (سطح جلو) و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28ر1*70ر1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 متر (سطح عقب ) تشکیل می شود. </a:t>
            </a:r>
            <a:r>
              <a:rPr lang="fa-IR" sz="2000" dirty="0" smtClean="0">
                <a:latin typeface="Calibri"/>
                <a:ea typeface="Times New Roman"/>
                <a:cs typeface="Tahoma"/>
              </a:rPr>
              <a:t>                 تخت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بر دوش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سه مجسمة دیو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و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شش فرشته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و بر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یازده ستون مارپیچی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قرار دارد. بعضی از ستونها در زیر تخت و بقیه در کناره های تخت و هرکدام در پشت شیری قرار گرفته اند. بر روی سطح عمودی کنار دو پلة جلو تخت ، نقش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دو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اژدها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 و در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دوسوی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پلة اول دو مجسمة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شیر حجاری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شده است 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5" y="301617"/>
            <a:ext cx="8458200" cy="17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16200000">
            <a:off x="8102857" y="879092"/>
            <a:ext cx="1499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تخت مرمر. </a:t>
            </a:r>
            <a:endParaRPr lang="fa-I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267200"/>
            <a:ext cx="8763000" cy="2450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dirty="0">
                <a:latin typeface="Calibri"/>
                <a:ea typeface="Times New Roman"/>
                <a:cs typeface="Tahoma"/>
              </a:rPr>
              <a:t>همچنین می توان به نمونه کار هایی از صندلی و مبلمان که با تزئینات هنرمندانه </a:t>
            </a:r>
            <a:r>
              <a:rPr lang="fa-IR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هنر منبت ،معرق</a:t>
            </a:r>
            <a:r>
              <a:rPr lang="fa-IR" dirty="0">
                <a:latin typeface="Calibri"/>
                <a:ea typeface="Times New Roman"/>
                <a:cs typeface="Tahoma"/>
              </a:rPr>
              <a:t> و </a:t>
            </a:r>
            <a:r>
              <a:rPr lang="fa-IR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خاتم</a:t>
            </a:r>
            <a:r>
              <a:rPr lang="fa-IR" dirty="0">
                <a:latin typeface="Calibri"/>
                <a:ea typeface="Times New Roman"/>
                <a:cs typeface="Tahoma"/>
              </a:rPr>
              <a:t> توسط استادکاران به نام در دوره قاجار و پهلوی ساخته شده است اشاره نمود که امروزه زینت بخش موزه هایی نظیر موزه هنرهای ملی ایران می باشند. 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dirty="0">
                <a:latin typeface="Calibri"/>
                <a:ea typeface="Times New Roman"/>
                <a:cs typeface="Tahoma"/>
              </a:rPr>
              <a:t>درواقع می توان گفت </a:t>
            </a:r>
            <a:r>
              <a:rPr lang="fa-IR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استفاده از مبلمان </a:t>
            </a:r>
            <a:r>
              <a:rPr lang="fa-IR" dirty="0">
                <a:latin typeface="Calibri"/>
                <a:ea typeface="Times New Roman"/>
                <a:cs typeface="Tahoma"/>
              </a:rPr>
              <a:t>در </a:t>
            </a:r>
            <a:r>
              <a:rPr lang="fa-IR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ایران</a:t>
            </a:r>
            <a:r>
              <a:rPr lang="fa-IR" dirty="0">
                <a:latin typeface="Calibri"/>
                <a:ea typeface="Times New Roman"/>
                <a:cs typeface="Tahoma"/>
              </a:rPr>
              <a:t> از دوران </a:t>
            </a:r>
            <a:r>
              <a:rPr lang="fa-IR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باستان</a:t>
            </a:r>
            <a:r>
              <a:rPr lang="fa-IR" dirty="0">
                <a:latin typeface="Calibri"/>
                <a:ea typeface="Times New Roman"/>
                <a:cs typeface="Tahoma"/>
              </a:rPr>
              <a:t> تا </a:t>
            </a:r>
            <a:r>
              <a:rPr lang="fa-IR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دوران معاصر </a:t>
            </a:r>
            <a:r>
              <a:rPr lang="fa-IR" dirty="0">
                <a:latin typeface="Calibri"/>
                <a:ea typeface="Times New Roman"/>
                <a:cs typeface="Tahoma"/>
              </a:rPr>
              <a:t>در انحصار طبقه </a:t>
            </a:r>
            <a:r>
              <a:rPr lang="fa-IR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حاکم و بزرگان </a:t>
            </a:r>
            <a:r>
              <a:rPr lang="fa-IR" dirty="0">
                <a:latin typeface="Calibri"/>
                <a:ea typeface="Times New Roman"/>
                <a:cs typeface="Tahoma"/>
              </a:rPr>
              <a:t>بوده است،واستفاده از این عنصر تجملاتی در واقع از دوره قاجار وپس از آن در </a:t>
            </a:r>
            <a:r>
              <a:rPr lang="fa-IR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عصر پهلوی</a:t>
            </a:r>
            <a:r>
              <a:rPr lang="fa-IR" dirty="0">
                <a:latin typeface="Calibri"/>
                <a:ea typeface="Times New Roman"/>
                <a:cs typeface="Tahoma"/>
              </a:rPr>
              <a:t> کم کم مورد استفاده </a:t>
            </a:r>
            <a:r>
              <a:rPr lang="fa-IR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طبقه مرفه </a:t>
            </a:r>
            <a:r>
              <a:rPr lang="fa-IR" dirty="0">
                <a:latin typeface="Calibri"/>
                <a:ea typeface="Times New Roman"/>
                <a:cs typeface="Tahoma"/>
              </a:rPr>
              <a:t>قرار گرفته  وآنگاه دربین سایر اقشار جامعه متداول گردید. 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4" name="Picture 3" descr="C:\Users\Novin Pendar.NOVIN_PENDAR\Downloads\imag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1"/>
            <a:ext cx="708660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3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762000"/>
            <a:ext cx="5476179" cy="555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dirty="0">
                <a:latin typeface="Calibri"/>
                <a:ea typeface="Calibri"/>
                <a:cs typeface="Arial"/>
              </a:rPr>
              <a:t>صنعت چوب در اصفهان دوره قاجار و پهلوی</a:t>
            </a:r>
            <a:endParaRPr lang="en-US" sz="28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405613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latin typeface="Calibri"/>
                <a:ea typeface="Calibri"/>
                <a:cs typeface="Arial"/>
              </a:rPr>
              <a:t>در  شهرهایی همچون اصفهان </a:t>
            </a:r>
            <a:r>
              <a:rPr lang="fa-IR" sz="2400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منابع  چوبی </a:t>
            </a:r>
            <a:r>
              <a:rPr lang="fa-IR" sz="2400" dirty="0">
                <a:latin typeface="Calibri"/>
                <a:ea typeface="Calibri"/>
                <a:cs typeface="Arial"/>
              </a:rPr>
              <a:t>به دلیل  </a:t>
            </a:r>
            <a:r>
              <a:rPr lang="fa-IR" sz="2400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وضعیت  آب و هوا یی  </a:t>
            </a:r>
            <a:r>
              <a:rPr lang="fa-IR" sz="2400" dirty="0">
                <a:latin typeface="Calibri"/>
                <a:ea typeface="Calibri"/>
                <a:cs typeface="Arial"/>
              </a:rPr>
              <a:t>بسیار </a:t>
            </a:r>
            <a:r>
              <a:rPr lang="fa-IR" sz="2400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کمیاب </a:t>
            </a:r>
            <a:r>
              <a:rPr lang="fa-IR" sz="2400" dirty="0">
                <a:latin typeface="Calibri"/>
                <a:ea typeface="Calibri"/>
                <a:cs typeface="Arial"/>
              </a:rPr>
              <a:t>است</a:t>
            </a:r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118946" y="4049848"/>
            <a:ext cx="8839200" cy="914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>
                <a:latin typeface="Calibri"/>
                <a:ea typeface="Calibri"/>
                <a:cs typeface="Arial"/>
              </a:rPr>
              <a:t>موقعیت جغرافیایی ، آب و هوای </a:t>
            </a:r>
            <a:r>
              <a:rPr lang="fa-IR" sz="2400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نیمه بیابانی اصفهان  </a:t>
            </a:r>
            <a:r>
              <a:rPr lang="fa-IR" sz="2400" dirty="0">
                <a:latin typeface="Calibri"/>
                <a:ea typeface="Calibri"/>
                <a:cs typeface="Arial"/>
              </a:rPr>
              <a:t>انتظار داشتن جنگل های انبوه  سرابی بیش </a:t>
            </a:r>
            <a:r>
              <a:rPr lang="fa-IR" sz="2400" dirty="0" smtClean="0">
                <a:latin typeface="Calibri"/>
                <a:ea typeface="Calibri"/>
                <a:cs typeface="Arial"/>
              </a:rPr>
              <a:t>نیست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37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3600" y="617919"/>
            <a:ext cx="2971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solidFill>
                  <a:prstClr val="black"/>
                </a:solidFill>
                <a:latin typeface="Calibri"/>
                <a:ea typeface="Calibri"/>
                <a:cs typeface="Arial"/>
              </a:rPr>
              <a:t>اما وجود درختانی همچون زبان گنجشک ، زالزالک ، ارجن و یا به زبان محلی ارزن ، گلابی ، سپستان ، سماق ،توت ، وسک ، تاک ،  پسته ، چنار، افرا،  سپیدار ، جاز و سرو </a:t>
            </a:r>
            <a:r>
              <a:rPr lang="fa-IR" sz="2400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برای استفاده  تولیدات  داخلی تا حدودی پاسخگو بوده است </a:t>
            </a:r>
            <a:r>
              <a:rPr lang="fa-IR" sz="2400" dirty="0">
                <a:solidFill>
                  <a:prstClr val="black"/>
                </a:solidFill>
                <a:latin typeface="Calibri"/>
                <a:ea typeface="Calibri"/>
                <a:cs typeface="Arial"/>
              </a:rPr>
              <a:t>. البته در دوره قاجار و اوایل حکومت پهلوی از چوب،  علاوه در بخش صنعت در تمام خانه ها جهت روشنایی ، پخت و پز و ذغال سوزی نیز استفاده  می </a:t>
            </a:r>
            <a:r>
              <a:rPr lang="fa-IR" sz="2400" dirty="0" smtClean="0">
                <a:solidFill>
                  <a:prstClr val="black"/>
                </a:solidFill>
                <a:latin typeface="Calibri"/>
                <a:ea typeface="Calibri"/>
                <a:cs typeface="Arial"/>
              </a:rPr>
              <a:t>کردند</a:t>
            </a:r>
            <a:endParaRPr lang="fa-IR" dirty="0"/>
          </a:p>
        </p:txBody>
      </p:sp>
      <p:pic>
        <p:nvPicPr>
          <p:cNvPr id="3" name="ctl00_ContentPlaceHolder3_DataList1_ctl00_images" descr="http://nargil.ir/plant/images/small/Morus%20alba%201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632787"/>
            <a:ext cx="2447925" cy="31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81644" y="3244334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FFFF00"/>
                </a:solidFill>
                <a:ea typeface="Times New Roman"/>
                <a:cs typeface="Tahoma"/>
              </a:rPr>
              <a:t>توت </a:t>
            </a:r>
            <a:endParaRPr lang="fa-IR" dirty="0">
              <a:solidFill>
                <a:srgbClr val="FFFF00"/>
              </a:solidFill>
            </a:endParaRPr>
          </a:p>
        </p:txBody>
      </p:sp>
      <p:pic>
        <p:nvPicPr>
          <p:cNvPr id="5" name="Picture 4" descr="http://aks.roshd.ir/photos/82.33309.medium.aspx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4187" y="632787"/>
            <a:ext cx="29194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81600" y="5486399"/>
            <a:ext cx="545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rgbClr val="FFFF00"/>
                </a:solidFill>
                <a:latin typeface="Calibri"/>
                <a:ea typeface="Calibri"/>
                <a:cs typeface="Arial"/>
              </a:rPr>
              <a:t>افرا</a:t>
            </a:r>
            <a:endParaRPr lang="fa-IR" dirty="0">
              <a:solidFill>
                <a:srgbClr val="FFFF00"/>
              </a:solidFill>
            </a:endParaRPr>
          </a:p>
        </p:txBody>
      </p:sp>
      <p:pic>
        <p:nvPicPr>
          <p:cNvPr id="7" name="Image" descr="درخت چنار sycamore tree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275" y="3919034"/>
            <a:ext cx="4286250" cy="264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39165" y="6042987"/>
            <a:ext cx="644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rgbClr val="FFFF00"/>
                </a:solidFill>
                <a:latin typeface="Calibri"/>
                <a:ea typeface="Calibri"/>
                <a:cs typeface="Arial"/>
              </a:rPr>
              <a:t>چنار</a:t>
            </a:r>
            <a:endParaRPr lang="fa-I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420" y="50292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latin typeface="Calibri"/>
                <a:ea typeface="Calibri"/>
                <a:cs typeface="Arial"/>
              </a:rPr>
              <a:t>با توجه به  </a:t>
            </a:r>
            <a:r>
              <a:rPr lang="fa-IR" sz="2400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کمبود</a:t>
            </a:r>
            <a:r>
              <a:rPr lang="fa-IR" sz="2400" dirty="0">
                <a:latin typeface="Calibri"/>
                <a:ea typeface="Calibri"/>
                <a:cs typeface="Arial"/>
              </a:rPr>
              <a:t> </a:t>
            </a:r>
            <a:r>
              <a:rPr lang="fa-IR" sz="2400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چوب</a:t>
            </a:r>
            <a:r>
              <a:rPr lang="fa-IR" sz="2400" dirty="0">
                <a:latin typeface="Calibri"/>
                <a:ea typeface="Calibri"/>
                <a:cs typeface="Arial"/>
              </a:rPr>
              <a:t> و استفاده  از چوب در مصارف خانگی و تجاری،  باز هم </a:t>
            </a:r>
            <a:r>
              <a:rPr lang="fa-IR" sz="2400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اصفهان</a:t>
            </a:r>
            <a:r>
              <a:rPr lang="fa-IR" sz="2400" dirty="0">
                <a:latin typeface="Calibri"/>
                <a:ea typeface="Calibri"/>
                <a:cs typeface="Arial"/>
              </a:rPr>
              <a:t>  در </a:t>
            </a:r>
            <a:r>
              <a:rPr lang="fa-IR" sz="2400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زمره تولیدکنندگان</a:t>
            </a:r>
            <a:r>
              <a:rPr lang="fa-IR" sz="2400" dirty="0">
                <a:latin typeface="Calibri"/>
                <a:ea typeface="Calibri"/>
                <a:cs typeface="Arial"/>
              </a:rPr>
              <a:t> مصنوعات چوبی در  </a:t>
            </a:r>
            <a:r>
              <a:rPr lang="fa-IR" sz="2400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دوره قاجار وپهلوی </a:t>
            </a:r>
            <a:r>
              <a:rPr lang="fa-IR" sz="2400" dirty="0">
                <a:latin typeface="Calibri"/>
                <a:ea typeface="Calibri"/>
                <a:cs typeface="Arial"/>
              </a:rPr>
              <a:t>به شمار میرود. اصفهان از داعیه داران  تولید  برخی از هنرهای دستی  از جمله ( </a:t>
            </a:r>
            <a:r>
              <a:rPr lang="fa-IR" sz="2400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خراطی ، منبت کاری ، معرق کاری ، مبل سازی  ، درب و پنجره سازی و </a:t>
            </a:r>
            <a:r>
              <a:rPr lang="fa-IR" sz="2400" dirty="0">
                <a:latin typeface="Calibri"/>
                <a:ea typeface="Calibri"/>
                <a:cs typeface="Arial"/>
              </a:rPr>
              <a:t>...)می باشد </a:t>
            </a:r>
            <a:endParaRPr lang="fa-IR" sz="2400" dirty="0"/>
          </a:p>
        </p:txBody>
      </p:sp>
      <p:pic>
        <p:nvPicPr>
          <p:cNvPr id="3" name="Picture 2" descr="http://newsmedia.tasnimnews.com/Tasnim/Uploaded/Image/13930110102423902434164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4267200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newsmedia.tasnimnews.com/Tasnim/Uploaded/Image/1392022212022063451217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81000"/>
            <a:ext cx="3962400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30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71600"/>
            <a:ext cx="8690517" cy="5161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دکتر ویلز </a:t>
            </a:r>
            <a:r>
              <a:rPr lang="fa-IR" sz="2400" dirty="0">
                <a:latin typeface="Calibri"/>
                <a:ea typeface="Calibri"/>
                <a:cs typeface="Arial"/>
              </a:rPr>
              <a:t>در سفری که در </a:t>
            </a:r>
            <a:r>
              <a:rPr lang="fa-IR" sz="2400" dirty="0" smtClean="0">
                <a:latin typeface="Calibri"/>
                <a:ea typeface="Calibri"/>
                <a:cs typeface="Arial"/>
              </a:rPr>
              <a:t>عصر قاجار به                                                                 اصفهان </a:t>
            </a:r>
            <a:r>
              <a:rPr lang="fa-IR" sz="2400" dirty="0">
                <a:latin typeface="Calibri"/>
                <a:ea typeface="Calibri"/>
                <a:cs typeface="Arial"/>
              </a:rPr>
              <a:t>داشته مجذوب صنایع دستی  و </a:t>
            </a:r>
            <a:r>
              <a:rPr lang="fa-IR" sz="2400" dirty="0" smtClean="0">
                <a:latin typeface="Calibri"/>
                <a:ea typeface="Calibri"/>
                <a:cs typeface="Arial"/>
              </a:rPr>
              <a:t>                                                                 مصنوعات </a:t>
            </a:r>
            <a:r>
              <a:rPr lang="fa-IR" sz="2400" dirty="0">
                <a:latin typeface="Calibri"/>
                <a:ea typeface="Calibri"/>
                <a:cs typeface="Arial"/>
              </a:rPr>
              <a:t>چوبی   این شهر شده و در خاطرات </a:t>
            </a:r>
            <a:r>
              <a:rPr lang="fa-IR" sz="2400" dirty="0" smtClean="0">
                <a:latin typeface="Calibri"/>
                <a:ea typeface="Calibri"/>
                <a:cs typeface="Arial"/>
              </a:rPr>
              <a:t>                                                      خود </a:t>
            </a:r>
            <a:r>
              <a:rPr lang="fa-IR" sz="2400" dirty="0">
                <a:latin typeface="Calibri"/>
                <a:ea typeface="Calibri"/>
                <a:cs typeface="Arial"/>
              </a:rPr>
              <a:t>در مورد آن آثار چنین نگاشته است:  </a:t>
            </a:r>
            <a:r>
              <a:rPr lang="fa-IR" sz="2400" dirty="0" smtClean="0">
                <a:latin typeface="Calibri"/>
                <a:ea typeface="Calibri"/>
                <a:cs typeface="Arial"/>
              </a:rPr>
              <a:t>                                                         هنگام </a:t>
            </a:r>
            <a:r>
              <a:rPr lang="fa-IR" sz="2400" dirty="0">
                <a:latin typeface="Calibri"/>
                <a:ea typeface="Calibri"/>
                <a:cs typeface="Arial"/>
              </a:rPr>
              <a:t>حضور در اصفهان </a:t>
            </a:r>
            <a:r>
              <a:rPr lang="fa-IR" sz="2400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مسجدی</a:t>
            </a:r>
            <a:r>
              <a:rPr lang="fa-IR" sz="2400" dirty="0">
                <a:latin typeface="Calibri"/>
                <a:ea typeface="Calibri"/>
                <a:cs typeface="Arial"/>
              </a:rPr>
              <a:t> را مشاهده نمودم که ورود خارجی ها به آن مسجد ممنوع بود . </a:t>
            </a:r>
            <a:r>
              <a:rPr lang="fa-IR" sz="2400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پنجره های چوبی </a:t>
            </a:r>
            <a:r>
              <a:rPr lang="fa-IR" sz="2400" dirty="0">
                <a:latin typeface="Calibri"/>
                <a:ea typeface="Calibri"/>
                <a:cs typeface="Arial"/>
              </a:rPr>
              <a:t>که با </a:t>
            </a:r>
            <a:r>
              <a:rPr lang="fa-IR" sz="2400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شیشه های رنگی </a:t>
            </a:r>
            <a:r>
              <a:rPr lang="fa-IR" sz="2400" dirty="0">
                <a:latin typeface="Calibri"/>
                <a:ea typeface="Calibri"/>
                <a:cs typeface="Arial"/>
              </a:rPr>
              <a:t>مزین شده  و </a:t>
            </a:r>
            <a:r>
              <a:rPr lang="fa-IR" sz="2400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منبری</a:t>
            </a:r>
            <a:r>
              <a:rPr lang="fa-IR" sz="2400" dirty="0">
                <a:latin typeface="Calibri"/>
                <a:ea typeface="Calibri"/>
                <a:cs typeface="Arial"/>
              </a:rPr>
              <a:t> که  از </a:t>
            </a:r>
            <a:r>
              <a:rPr lang="fa-IR" sz="2400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چوب</a:t>
            </a:r>
            <a:r>
              <a:rPr lang="fa-IR" sz="2400" dirty="0">
                <a:latin typeface="Calibri"/>
                <a:ea typeface="Calibri"/>
                <a:cs typeface="Arial"/>
              </a:rPr>
              <a:t> ساخته شده بود  و در کنار آن منبر، </a:t>
            </a:r>
            <a:r>
              <a:rPr lang="fa-IR" sz="2400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صنوق چوبی </a:t>
            </a:r>
            <a:r>
              <a:rPr lang="fa-IR" sz="2400" dirty="0">
                <a:latin typeface="Calibri"/>
                <a:ea typeface="Calibri"/>
                <a:cs typeface="Arial"/>
              </a:rPr>
              <a:t>وجود داشت که توسط استادکاران اصفهانی  با دست تزئین شده بود و توجه هر بیننده ای  را جلب می کرد .در مکتبخانه ها وحجره ها  قلمدان های زیبای ساخته شده از چوب ، قاب های آئینه و جلدهای منقوش شده که با روغن ، جلا یافته بودند وجود داشت . نظیر این آثار را تنها در مغازه های </a:t>
            </a:r>
            <a:r>
              <a:rPr lang="fa-IR" sz="2400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اجناس قدیمی استانبول </a:t>
            </a:r>
            <a:r>
              <a:rPr lang="fa-IR" sz="2400" dirty="0">
                <a:latin typeface="Calibri"/>
                <a:ea typeface="Calibri"/>
                <a:cs typeface="Arial"/>
              </a:rPr>
              <a:t>و گاهاَ در </a:t>
            </a:r>
            <a:r>
              <a:rPr lang="fa-IR" sz="2400" dirty="0">
                <a:solidFill>
                  <a:srgbClr val="C00000"/>
                </a:solidFill>
                <a:latin typeface="Calibri"/>
                <a:ea typeface="Calibri"/>
                <a:cs typeface="Arial"/>
              </a:rPr>
              <a:t>عتیقه فروشی های لندن </a:t>
            </a:r>
            <a:r>
              <a:rPr lang="fa-IR" sz="2400" dirty="0">
                <a:latin typeface="Calibri"/>
                <a:ea typeface="Calibri"/>
                <a:cs typeface="Arial"/>
              </a:rPr>
              <a:t>می توان یافت(ویلز، 1368: 238 ؛ کرزن، 1362: 53).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3" name="Picture 2" descr="http://newsmedia.tasnimnews.com/Tasnim/Uploaded/Image/1393011010054853624341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52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996813"/>
            <a:ext cx="88392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latin typeface="Arial"/>
                <a:ea typeface="Calibri"/>
                <a:cs typeface="Arial"/>
              </a:rPr>
              <a:t>در </a:t>
            </a:r>
            <a:r>
              <a:rPr lang="fa-IR" sz="2400" dirty="0">
                <a:latin typeface="Arial"/>
                <a:ea typeface="Calibri"/>
                <a:cs typeface="Arial"/>
              </a:rPr>
              <a:t>سال 1307هجری شمسی </a:t>
            </a:r>
            <a:r>
              <a:rPr lang="fa-IR" sz="2400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اوایل دوران پهلوی </a:t>
            </a:r>
            <a:r>
              <a:rPr lang="fa-IR" sz="2400" dirty="0">
                <a:latin typeface="Arial"/>
                <a:ea typeface="Calibri"/>
                <a:cs typeface="Arial"/>
              </a:rPr>
              <a:t>، به دنبال تاسیس مدرسه </a:t>
            </a:r>
            <a:r>
              <a:rPr lang="fa-IR" sz="2400" dirty="0" smtClean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صنایع مستظرفه</a:t>
            </a:r>
            <a:r>
              <a:rPr lang="fa-IR" sz="2400" dirty="0" smtClean="0">
                <a:latin typeface="Arial"/>
                <a:ea typeface="Calibri"/>
                <a:cs typeface="Arial"/>
              </a:rPr>
              <a:t> </a:t>
            </a:r>
            <a:r>
              <a:rPr lang="fa-IR" sz="2400" dirty="0">
                <a:latin typeface="Arial"/>
                <a:ea typeface="Calibri"/>
                <a:cs typeface="Arial"/>
              </a:rPr>
              <a:t>به کوشش </a:t>
            </a:r>
            <a:r>
              <a:rPr lang="fa-IR" sz="2400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استاد محمدغفاری </a:t>
            </a:r>
            <a:r>
              <a:rPr lang="fa-IR" sz="2400" dirty="0">
                <a:latin typeface="Arial"/>
                <a:ea typeface="Calibri"/>
                <a:cs typeface="Arial"/>
              </a:rPr>
              <a:t>، مصنوعات چوبی  رونق از دست داده را دوباره بازیافت ، </a:t>
            </a:r>
            <a:r>
              <a:rPr lang="fa-IR" sz="2400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تاثیر و عملکرد </a:t>
            </a:r>
            <a:r>
              <a:rPr lang="fa-IR" sz="2400" dirty="0">
                <a:latin typeface="Arial"/>
                <a:ea typeface="Calibri"/>
                <a:cs typeface="Arial"/>
              </a:rPr>
              <a:t>این مدرسه حتی در </a:t>
            </a:r>
            <a:r>
              <a:rPr lang="fa-IR" sz="2400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اصفهان مشهود </a:t>
            </a:r>
            <a:r>
              <a:rPr lang="fa-IR" sz="2400" dirty="0">
                <a:latin typeface="Arial"/>
                <a:ea typeface="Calibri"/>
                <a:cs typeface="Arial"/>
              </a:rPr>
              <a:t>شد . 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3" name="Picture 2" descr="احیای مدرسه صنایع مستظرفه به معنی بازگشایی آن نیست">
            <a:hlinkClick r:id="rId2" tooltip="&quot;برای پیش‌نمایش تصویر کلیک کنید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373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موزه مکتب کمال‌الملک در باغ نگارستان تاسیس می‌شود">
            <a:hlinkClick r:id="rId4" tooltip="&quot;برای پیش‌نمایش تصویر کلیک کنید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04800"/>
            <a:ext cx="388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26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995" y="4876800"/>
            <a:ext cx="88392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به دنبال آن  چندین کارگاه خاتم سازی در شهر اصفهان به راه افتاد( دایرة المعارف فارسی). منبت  کاری در عصر پهلوی  به شیوه سنتی  عصر قاجار در شهرهای اصفهان ، گلپایگان ، آباده و سنندج رایج بود  و بر روی </a:t>
            </a:r>
            <a:r>
              <a:rPr lang="fa-IR" sz="2400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تابلو ، مبل ، بوفه و میز  </a:t>
            </a:r>
            <a:r>
              <a:rPr lang="fa-IR" sz="24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با طرح هایی درشت و برجسته  اجراء می شد(سیدصدر، 1386: 410).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3" name="Picture 2" descr="منبت کاری دکوراسیون چوبی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391779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img.tebyan.net/big/1382/03/22215033212198250105206138170144240141451619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57200"/>
            <a:ext cx="38195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88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76507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dirty="0">
                <a:ea typeface="Times New Roman"/>
                <a:cs typeface="Tahoma"/>
              </a:rPr>
              <a:t>آثار و مدارک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باستان شناسی </a:t>
            </a:r>
            <a:r>
              <a:rPr lang="fa-IR" sz="2000" dirty="0">
                <a:ea typeface="Times New Roman"/>
                <a:cs typeface="Tahoma"/>
              </a:rPr>
              <a:t>به جای مانده از فرهنگهای کهن در سرزمینها ی گوناگون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خاور</a:t>
            </a:r>
            <a:r>
              <a:rPr lang="fa-IR" sz="2000" dirty="0">
                <a:ea typeface="Times New Roman"/>
                <a:cs typeface="Tahoma"/>
              </a:rPr>
              <a:t>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میانه </a:t>
            </a:r>
            <a:r>
              <a:rPr lang="fa-IR" sz="2000" dirty="0">
                <a:ea typeface="Times New Roman"/>
                <a:cs typeface="Tahoma"/>
              </a:rPr>
              <a:t>و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آسیای</a:t>
            </a:r>
            <a:r>
              <a:rPr lang="fa-IR" sz="2000" dirty="0">
                <a:ea typeface="Times New Roman"/>
                <a:cs typeface="Tahoma"/>
              </a:rPr>
              <a:t>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غربی</a:t>
            </a:r>
            <a:r>
              <a:rPr lang="fa-IR" sz="2000" dirty="0">
                <a:ea typeface="Times New Roman"/>
                <a:cs typeface="Tahoma"/>
              </a:rPr>
              <a:t> نشان می دهد ،که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صندلی</a:t>
            </a:r>
            <a:r>
              <a:rPr lang="fa-IR" sz="2000" dirty="0">
                <a:ea typeface="Times New Roman"/>
                <a:cs typeface="Tahoma"/>
              </a:rPr>
              <a:t> بعنوان وسیله ای برای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نشستن</a:t>
            </a:r>
            <a:r>
              <a:rPr lang="fa-IR" sz="2000" dirty="0">
                <a:ea typeface="Times New Roman"/>
                <a:cs typeface="Tahoma"/>
              </a:rPr>
              <a:t> از هزاران سال پیش به شکل های گوناگون وجود داشته است. </a:t>
            </a:r>
          </a:p>
          <a:p>
            <a:pPr algn="r"/>
            <a:endParaRPr lang="fa-IR" sz="2000" dirty="0" smtClean="0">
              <a:ea typeface="Times New Roman"/>
              <a:cs typeface="Tahoma"/>
            </a:endParaRPr>
          </a:p>
          <a:p>
            <a:pPr algn="r"/>
            <a:endParaRPr lang="fa-IR" sz="2000" dirty="0" smtClean="0">
              <a:ea typeface="Times New Roman"/>
              <a:cs typeface="Tahoma"/>
            </a:endParaRPr>
          </a:p>
          <a:p>
            <a:pPr algn="r"/>
            <a:r>
              <a:rPr lang="fa-IR" sz="2000" dirty="0" smtClean="0">
                <a:ea typeface="Times New Roman"/>
                <a:cs typeface="Tahoma"/>
              </a:rPr>
              <a:t>مدارک </a:t>
            </a:r>
            <a:r>
              <a:rPr lang="fa-IR" sz="2000" dirty="0">
                <a:ea typeface="Times New Roman"/>
                <a:cs typeface="Tahoma"/>
              </a:rPr>
              <a:t>موجود نشان می دهد که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قدیمی ترین چهار </a:t>
            </a:r>
            <a:r>
              <a:rPr lang="fa-IR" sz="2000" dirty="0">
                <a:ea typeface="Times New Roman"/>
                <a:cs typeface="Tahoma"/>
              </a:rPr>
              <a:t>پایه موجود درمنطقه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خاور نزدیک </a:t>
            </a:r>
            <a:r>
              <a:rPr lang="fa-IR" sz="2000" dirty="0">
                <a:ea typeface="Times New Roman"/>
                <a:cs typeface="Tahoma"/>
              </a:rPr>
              <a:t>باستان از حفریات باستان شناسی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تپه</a:t>
            </a:r>
            <a:r>
              <a:rPr lang="fa-IR" sz="2000" dirty="0">
                <a:ea typeface="Times New Roman"/>
                <a:cs typeface="Tahoma"/>
              </a:rPr>
              <a:t>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چشم</a:t>
            </a:r>
            <a:r>
              <a:rPr lang="fa-IR" sz="2000" dirty="0">
                <a:ea typeface="Times New Roman"/>
                <a:cs typeface="Tahoma"/>
              </a:rPr>
              <a:t>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علی</a:t>
            </a:r>
            <a:r>
              <a:rPr lang="fa-IR" sz="2000" dirty="0">
                <a:ea typeface="Times New Roman"/>
                <a:cs typeface="Tahoma"/>
              </a:rPr>
              <a:t> در جنوب شرق تهران (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شهرری</a:t>
            </a:r>
            <a:r>
              <a:rPr lang="fa-IR" sz="2000" dirty="0">
                <a:ea typeface="Times New Roman"/>
                <a:cs typeface="Tahoma"/>
              </a:rPr>
              <a:t>) در کاوش های اریک اشمیت در سالهای 6-1934 به دست آمده است</a:t>
            </a:r>
            <a:endParaRPr lang="fa-IR" sz="2000" dirty="0"/>
          </a:p>
        </p:txBody>
      </p:sp>
      <p:sp>
        <p:nvSpPr>
          <p:cNvPr id="3" name="Rectangle 2"/>
          <p:cNvSpPr/>
          <p:nvPr/>
        </p:nvSpPr>
        <p:spPr>
          <a:xfrm>
            <a:off x="190500" y="37338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dirty="0">
                <a:ea typeface="Times New Roman"/>
                <a:cs typeface="Tahoma"/>
              </a:rPr>
              <a:t>. این چهارپایه که متعلق به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نیمه دوم هزاره ششم پیش از میلاد </a:t>
            </a:r>
            <a:r>
              <a:rPr lang="fa-IR" sz="2000" dirty="0">
                <a:ea typeface="Times New Roman"/>
                <a:cs typeface="Tahoma"/>
              </a:rPr>
              <a:t>است با مخلوطی از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گل رس </a:t>
            </a:r>
            <a:r>
              <a:rPr lang="fa-IR" sz="2000" dirty="0">
                <a:ea typeface="Times New Roman"/>
                <a:cs typeface="Tahoma"/>
              </a:rPr>
              <a:t>و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شن</a:t>
            </a:r>
            <a:r>
              <a:rPr lang="fa-IR" sz="2000" dirty="0">
                <a:ea typeface="Times New Roman"/>
                <a:cs typeface="Tahoma"/>
              </a:rPr>
              <a:t> و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کاه</a:t>
            </a:r>
            <a:r>
              <a:rPr lang="fa-IR" sz="2000" dirty="0">
                <a:ea typeface="Times New Roman"/>
                <a:cs typeface="Tahoma"/>
              </a:rPr>
              <a:t> ساخته شده است . خمیره و پوشش آن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قرمز رنگ </a:t>
            </a:r>
            <a:r>
              <a:rPr lang="fa-IR" sz="2000" dirty="0">
                <a:ea typeface="Times New Roman"/>
                <a:cs typeface="Tahoma"/>
              </a:rPr>
              <a:t>است و در بخش پیش از تاریخ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موزه ملی ایران </a:t>
            </a:r>
            <a:r>
              <a:rPr lang="fa-IR" sz="2000" dirty="0">
                <a:ea typeface="Times New Roman"/>
                <a:cs typeface="Tahoma"/>
              </a:rPr>
              <a:t>نگهداری می شود</a:t>
            </a:r>
            <a:r>
              <a:rPr lang="fa-IR" sz="2000" dirty="0" smtClean="0">
                <a:ea typeface="Times New Roman"/>
                <a:cs typeface="Tahoma"/>
              </a:rPr>
              <a:t>.</a:t>
            </a:r>
          </a:p>
          <a:p>
            <a:pPr algn="r"/>
            <a:endParaRPr lang="fa-IR" sz="2000" dirty="0">
              <a:ea typeface="Times New Roman"/>
              <a:cs typeface="Tahoma"/>
            </a:endParaRPr>
          </a:p>
          <a:p>
            <a:pPr algn="r"/>
            <a:r>
              <a:rPr lang="fa-IR" sz="2000" dirty="0" smtClean="0">
                <a:ea typeface="Times New Roman"/>
                <a:cs typeface="Tahoma"/>
              </a:rPr>
              <a:t> </a:t>
            </a:r>
            <a:r>
              <a:rPr lang="fa-IR" sz="2000" dirty="0">
                <a:ea typeface="Times New Roman"/>
                <a:cs typeface="Tahoma"/>
              </a:rPr>
              <a:t>این چهار پایه طوری ساخته شده است که به لحاظ وزن و استحکام به راحتی می تواند وزن انسان را تحمل </a:t>
            </a:r>
            <a:r>
              <a:rPr lang="fa-IR" sz="2000" dirty="0" smtClean="0">
                <a:ea typeface="Times New Roman"/>
                <a:cs typeface="Tahoma"/>
              </a:rPr>
              <a:t>کند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35539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عرق جايگزينی برروی يک مبل قاجاری">
            <a:hlinkClick r:id="rId2" tgtFrame="_blank" tooltip="&quot;معرق جايگزينی برروی يک مبل قاجاری&lt;span&gt;معرق جايگزينی برروی يک مبل قاجاری&lt;/span&g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56" y="304800"/>
            <a:ext cx="5333999" cy="634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www.vmic.ir/cache/0/20e85ab6abf3eaef75fbd01764cf3d91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8355" y="304800"/>
            <a:ext cx="3297045" cy="634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198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g.tebyan.net/big/1382/03/1842001986175136861991354334948316610110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14400"/>
            <a:ext cx="66246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28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g.tebyan.net/big/1382/03/97143170234023546246227115546939581776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239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38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بوفه 4 طبقه ویترین دار-منبت کاری شد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1"/>
            <a:ext cx="7696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63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6318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5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g.tebyan.net/big/1382/03/192101835426392192011501022588891381061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7848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30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603116"/>
            <a:ext cx="4572000" cy="3651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dirty="0">
                <a:latin typeface="Calibri"/>
                <a:ea typeface="Times New Roman"/>
                <a:cs typeface="Tahoma"/>
              </a:rPr>
              <a:t>منابع: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algn="just" rtl="1">
              <a:lnSpc>
                <a:spcPts val="1350"/>
              </a:lnSpc>
              <a:spcAft>
                <a:spcPts val="1000"/>
              </a:spcAft>
            </a:pPr>
            <a:r>
              <a:rPr lang="fa-IR" sz="1050" dirty="0">
                <a:solidFill>
                  <a:srgbClr val="444444"/>
                </a:solidFill>
                <a:latin typeface="Calibri"/>
                <a:ea typeface="Times New Roman"/>
                <a:cs typeface="Tahoma"/>
              </a:rPr>
              <a:t> 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dirty="0">
                <a:latin typeface="Calibri"/>
                <a:ea typeface="Times New Roman"/>
                <a:cs typeface="Tahoma"/>
              </a:rPr>
              <a:t>اسفندیاری.آذرمیدخت،"پیشنه صندلی وگل نیلوفر آبی در مدارک باستان شناسی" باستان  شناسی وتاریخ ،شماره پیاپی 1377،21،2.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dirty="0">
                <a:latin typeface="Calibri"/>
                <a:ea typeface="Times New Roman"/>
                <a:cs typeface="Tahoma"/>
              </a:rPr>
              <a:t> قائینی.فرزانه ،موزه آبگینه وسفالینه های ایران ،سازمان میراث فرهنگی ،1383.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dirty="0">
                <a:latin typeface="Calibri"/>
                <a:ea typeface="Times New Roman"/>
                <a:cs typeface="Tahoma"/>
              </a:rPr>
              <a:t>گزیده ای از ده هزار سال هنر وتمدن ایران ،موزه ملی ایران ،1386.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37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1260" cy="1054394"/>
          </a:xfrm>
        </p:spPr>
        <p:txBody>
          <a:bodyPr/>
          <a:lstStyle/>
          <a:p>
            <a:r>
              <a:rPr lang="fa-IR" sz="6600" dirty="0" smtClean="0"/>
              <a:t>پایان</a:t>
            </a:r>
            <a:endParaRPr lang="fa-IR" sz="6600" dirty="0"/>
          </a:p>
        </p:txBody>
      </p:sp>
      <p:sp>
        <p:nvSpPr>
          <p:cNvPr id="3" name="Rectangle 2"/>
          <p:cNvSpPr/>
          <p:nvPr/>
        </p:nvSpPr>
        <p:spPr>
          <a:xfrm>
            <a:off x="7086600" y="5486400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cap="all" spc="200" dirty="0" smtClean="0">
                <a:solidFill>
                  <a:srgbClr val="C00000"/>
                </a:solidFill>
                <a:ea typeface="+mj-ea"/>
              </a:rPr>
              <a:t>1394</a:t>
            </a:r>
            <a:endParaRPr lang="fa-I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571" y="1066800"/>
            <a:ext cx="8839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dirty="0">
                <a:ea typeface="Times New Roman"/>
                <a:cs typeface="Tahoma"/>
              </a:rPr>
              <a:t>اما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قدیمی</a:t>
            </a:r>
            <a:r>
              <a:rPr lang="fa-IR" sz="2000" dirty="0">
                <a:ea typeface="Times New Roman"/>
                <a:cs typeface="Tahoma"/>
              </a:rPr>
              <a:t> ترین نمونه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صندلی</a:t>
            </a:r>
            <a:r>
              <a:rPr lang="fa-IR" sz="2000" dirty="0">
                <a:ea typeface="Times New Roman"/>
                <a:cs typeface="Tahoma"/>
              </a:rPr>
              <a:t> در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ایران</a:t>
            </a:r>
            <a:r>
              <a:rPr lang="fa-IR" sz="2000" dirty="0">
                <a:ea typeface="Times New Roman"/>
                <a:cs typeface="Tahoma"/>
              </a:rPr>
              <a:t>، در نقش برجسته ای بر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مهره ای </a:t>
            </a:r>
            <a:r>
              <a:rPr lang="fa-IR" sz="2000" dirty="0">
                <a:ea typeface="Times New Roman"/>
                <a:cs typeface="Tahoma"/>
              </a:rPr>
              <a:t>از جنس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سنگ یمانی </a:t>
            </a:r>
            <a:r>
              <a:rPr lang="fa-IR" sz="2000" dirty="0">
                <a:ea typeface="Times New Roman"/>
                <a:cs typeface="Tahoma"/>
              </a:rPr>
              <a:t>آبی رنگ از دوره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عیلام</a:t>
            </a:r>
            <a:r>
              <a:rPr lang="fa-IR" sz="2000" dirty="0">
                <a:ea typeface="Times New Roman"/>
                <a:cs typeface="Tahoma"/>
              </a:rPr>
              <a:t> نقش شده است . </a:t>
            </a:r>
            <a:endParaRPr lang="fa-IR" sz="2000" dirty="0" smtClean="0">
              <a:ea typeface="Times New Roman"/>
              <a:cs typeface="Tahoma"/>
            </a:endParaRPr>
          </a:p>
          <a:p>
            <a:pPr algn="r"/>
            <a:endParaRPr lang="fa-IR" sz="2000" dirty="0">
              <a:ea typeface="Times New Roman"/>
              <a:cs typeface="Tahoma"/>
            </a:endParaRPr>
          </a:p>
          <a:p>
            <a:pPr algn="r"/>
            <a:r>
              <a:rPr lang="fa-IR" sz="2000" dirty="0" smtClean="0">
                <a:ea typeface="Times New Roman"/>
                <a:cs typeface="Tahoma"/>
              </a:rPr>
              <a:t>در </a:t>
            </a:r>
            <a:r>
              <a:rPr lang="fa-IR" sz="2000" dirty="0">
                <a:ea typeface="Times New Roman"/>
                <a:cs typeface="Tahoma"/>
              </a:rPr>
              <a:t>این نقش تصویر یکی از پادشاهان عیلامی به نام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شیلهک</a:t>
            </a:r>
            <a:r>
              <a:rPr lang="fa-IR" sz="2000" dirty="0">
                <a:ea typeface="Times New Roman"/>
                <a:cs typeface="Tahoma"/>
              </a:rPr>
              <a:t> – این شوشیناک را نشان می دهد، که در حال اهداء شئیی به دخترش می باشد. در این تصویر پادشاه عیلامی بروی صندلی نشسته است که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لبه تکیه گاه آن گرد </a:t>
            </a:r>
            <a:r>
              <a:rPr lang="fa-IR" sz="2000" dirty="0">
                <a:ea typeface="Times New Roman"/>
                <a:cs typeface="Tahoma"/>
              </a:rPr>
              <a:t>و به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حالت برگشته </a:t>
            </a:r>
            <a:r>
              <a:rPr lang="fa-IR" sz="2000" dirty="0">
                <a:ea typeface="Times New Roman"/>
                <a:cs typeface="Tahoma"/>
              </a:rPr>
              <a:t>می باشد و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پایه های </a:t>
            </a:r>
            <a:r>
              <a:rPr lang="fa-IR" sz="2000" dirty="0">
                <a:ea typeface="Times New Roman"/>
                <a:cs typeface="Tahoma"/>
              </a:rPr>
              <a:t>آن به شکل،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سم</a:t>
            </a:r>
            <a:r>
              <a:rPr lang="fa-IR" sz="2000" dirty="0">
                <a:ea typeface="Times New Roman"/>
                <a:cs typeface="Tahoma"/>
              </a:rPr>
              <a:t> یک حیوان نشان داده شده است ،این قطعه مهر و نقش روی آن متعلق به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هزاره دوم پیش از میلاد </a:t>
            </a:r>
            <a:r>
              <a:rPr lang="fa-IR" sz="2000" dirty="0">
                <a:ea typeface="Times New Roman"/>
                <a:cs typeface="Tahoma"/>
              </a:rPr>
              <a:t>می باشد</a:t>
            </a:r>
            <a:endParaRPr lang="fa-IR" sz="2000" dirty="0"/>
          </a:p>
        </p:txBody>
      </p:sp>
      <p:sp>
        <p:nvSpPr>
          <p:cNvPr id="3" name="Rectangle 2"/>
          <p:cNvSpPr/>
          <p:nvPr/>
        </p:nvSpPr>
        <p:spPr>
          <a:xfrm>
            <a:off x="189571" y="3962400"/>
            <a:ext cx="88392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>
                <a:latin typeface="Calibri"/>
                <a:ea typeface="Times New Roman"/>
                <a:cs typeface="Tahoma"/>
              </a:rPr>
              <a:t>ایرانیان باستان همچنین از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تخت </a:t>
            </a:r>
            <a:r>
              <a:rPr lang="fa-IR" sz="2000" i="1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خواب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نیز استفاده نموده و می توان بنابر شواهد و مدارک باستان شناسی مطرح نمود، که ایرانیان جزو اولین مردمانی بوده اند که از تخت خواب به عنوان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مبلمان محل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زندگی استفاده می کرده اند. 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7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278" y="4648200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dirty="0">
                <a:ea typeface="Times New Roman"/>
                <a:cs typeface="Tahoma"/>
              </a:rPr>
              <a:t>با آغاز دوره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صفوی </a:t>
            </a:r>
            <a:r>
              <a:rPr lang="fa-IR" sz="2000" dirty="0">
                <a:ea typeface="Times New Roman"/>
                <a:cs typeface="Tahoma"/>
              </a:rPr>
              <a:t>و سپس دوره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قاجار</a:t>
            </a:r>
            <a:r>
              <a:rPr lang="fa-IR" sz="2000" dirty="0">
                <a:ea typeface="Times New Roman"/>
                <a:cs typeface="Tahoma"/>
              </a:rPr>
              <a:t> که آغاز گر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حضور اروپائیان </a:t>
            </a:r>
            <a:r>
              <a:rPr lang="fa-IR" sz="2000" dirty="0">
                <a:ea typeface="Times New Roman"/>
                <a:cs typeface="Tahoma"/>
              </a:rPr>
              <a:t>در سرزمین ایران محسوب می گردد. و نیز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مسافرت شاهان قاجار </a:t>
            </a:r>
            <a:r>
              <a:rPr lang="fa-IR" sz="2000" dirty="0">
                <a:ea typeface="Times New Roman"/>
                <a:cs typeface="Tahoma"/>
              </a:rPr>
              <a:t>به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فرنگ</a:t>
            </a:r>
            <a:r>
              <a:rPr lang="fa-IR" sz="2000" dirty="0">
                <a:ea typeface="Times New Roman"/>
                <a:cs typeface="Tahoma"/>
              </a:rPr>
              <a:t>،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مبلمان نوع اروپایی </a:t>
            </a:r>
            <a:r>
              <a:rPr lang="fa-IR" sz="2000" dirty="0">
                <a:ea typeface="Times New Roman"/>
                <a:cs typeface="Tahoma"/>
              </a:rPr>
              <a:t>به دربار شاهان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صفویه </a:t>
            </a:r>
            <a:r>
              <a:rPr lang="fa-IR" sz="2000" dirty="0">
                <a:ea typeface="Times New Roman"/>
                <a:cs typeface="Tahoma"/>
              </a:rPr>
              <a:t>و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قاجار</a:t>
            </a:r>
            <a:r>
              <a:rPr lang="fa-IR" sz="2000" dirty="0">
                <a:ea typeface="Times New Roman"/>
                <a:cs typeface="Tahoma"/>
              </a:rPr>
              <a:t> و پس از آنها در دربار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پهلوی</a:t>
            </a:r>
            <a:r>
              <a:rPr lang="fa-IR" sz="2000" dirty="0">
                <a:ea typeface="Times New Roman"/>
                <a:cs typeface="Tahoma"/>
              </a:rPr>
              <a:t> راه می یابد. </a:t>
            </a:r>
            <a:endParaRPr lang="fa-IR" sz="2000" dirty="0"/>
          </a:p>
        </p:txBody>
      </p:sp>
      <p:pic>
        <p:nvPicPr>
          <p:cNvPr id="3" name="Picture 2" descr="C:\Users\Novin Pendar.NOVIN_PENDAR\Downloads\ibhMwONLeQ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3400"/>
            <a:ext cx="4687949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Novin Pendar.NOVIN_PENDAR\Downloads\bW973djJoz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26670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37" y="762001"/>
            <a:ext cx="18954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4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966" y="4648200"/>
            <a:ext cx="8839200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>
                <a:latin typeface="Calibri"/>
                <a:ea typeface="Times New Roman"/>
                <a:cs typeface="Tahoma"/>
              </a:rPr>
              <a:t>در این دوران تعدادی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مبلمان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 یا بهتر است بگوئیم تخت یا صندلی توسط هنرمندان ایرانی ساخته می شود که امروزه زینت بخش موزه های کشور می باشد </a:t>
            </a:r>
            <a:r>
              <a:rPr lang="fa-IR" sz="2000" dirty="0" smtClean="0">
                <a:latin typeface="Calibri"/>
                <a:ea typeface="Times New Roman"/>
                <a:cs typeface="Tahoma"/>
              </a:rPr>
              <a:t>.   </a:t>
            </a: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 smtClean="0">
                <a:latin typeface="Calibri"/>
                <a:ea typeface="Times New Roman"/>
                <a:cs typeface="Tahoma"/>
              </a:rPr>
              <a:t>نظیر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تخت طاووس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و تخت یا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صندلی نادری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که امروزه در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موزه جواهرات ملی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نگهداری می شود.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تخت مرمر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که از سنگ یکپارچه مرمر و به دست هنرمندان ایرانی ساخته شده و در عمارت کاخ </a:t>
            </a:r>
            <a:r>
              <a:rPr lang="fa-IR" sz="2000" dirty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گلستان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نگهداری می شود.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3" name="Picture 2" descr="C:\Users\Novin Pendar.NOVIN_PENDAR\Downloads\imag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966" y="520389"/>
            <a:ext cx="3124200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img1.tebyan.net/Big/1391/10/a147de4e4627423e9c61e09ba252f1e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966" y="558489"/>
            <a:ext cx="327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705600" y="50847"/>
            <a:ext cx="1309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solidFill>
                  <a:prstClr val="black"/>
                </a:solidFill>
                <a:latin typeface="Calibri"/>
                <a:ea typeface="Times New Roman"/>
                <a:cs typeface="Tahoma"/>
              </a:rPr>
              <a:t>تخت مرمر </a:t>
            </a:r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1139835" y="50847"/>
            <a:ext cx="1606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solidFill>
                  <a:prstClr val="black"/>
                </a:solidFill>
                <a:latin typeface="Calibri"/>
                <a:ea typeface="Times New Roman"/>
                <a:cs typeface="Tahoma"/>
              </a:rPr>
              <a:t>تخت طاووس </a:t>
            </a:r>
            <a:endParaRPr lang="fa-IR" dirty="0"/>
          </a:p>
        </p:txBody>
      </p:sp>
      <p:pic>
        <p:nvPicPr>
          <p:cNvPr id="7" name="Picture 6" descr="http://s3.picofile.com/file/7412939030/javaher3_zr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499" y="351263"/>
            <a:ext cx="285750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26314" y="0"/>
            <a:ext cx="1681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solidFill>
                  <a:prstClr val="black"/>
                </a:solidFill>
                <a:latin typeface="Calibri"/>
                <a:ea typeface="Times New Roman"/>
                <a:cs typeface="Tahoma"/>
              </a:rPr>
              <a:t>صندلی نادری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930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561" y="4191000"/>
            <a:ext cx="88131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fa-IR" sz="2000" dirty="0" smtClean="0">
              <a:ea typeface="Times New Roman"/>
              <a:cs typeface="Tahoma"/>
            </a:endParaRPr>
          </a:p>
          <a:p>
            <a:pPr algn="r"/>
            <a:r>
              <a:rPr lang="fa-IR" sz="2000" dirty="0" smtClean="0">
                <a:ea typeface="Times New Roman"/>
                <a:cs typeface="Tahoma"/>
              </a:rPr>
              <a:t>تخت </a:t>
            </a:r>
            <a:r>
              <a:rPr lang="fa-IR" sz="2000" dirty="0">
                <a:ea typeface="Times New Roman"/>
                <a:cs typeface="Tahoma"/>
              </a:rPr>
              <a:t>نادری نام اریکه سلطنتی است که به دستور </a:t>
            </a:r>
            <a:r>
              <a:rPr lang="fa-IR" sz="2000" u="sng" dirty="0" smtClean="0">
                <a:solidFill>
                  <a:srgbClr val="0000FF"/>
                </a:solidFill>
                <a:latin typeface="Calibri"/>
                <a:ea typeface="Times New Roman"/>
                <a:cs typeface="Tahoma"/>
              </a:rPr>
              <a:t>فتحعلی شاه قاجار </a:t>
            </a:r>
            <a:r>
              <a:rPr lang="fa-IR" sz="2000" dirty="0" smtClean="0">
                <a:ea typeface="Times New Roman"/>
                <a:cs typeface="Tahoma"/>
              </a:rPr>
              <a:t>توسط   </a:t>
            </a:r>
            <a:r>
              <a:rPr lang="fa-IR" sz="2000" dirty="0" smtClean="0">
                <a:solidFill>
                  <a:srgbClr val="C00000"/>
                </a:solidFill>
                <a:ea typeface="Times New Roman"/>
                <a:cs typeface="Tahoma"/>
              </a:rPr>
              <a:t>جواهر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سازان </a:t>
            </a:r>
            <a:r>
              <a:rPr lang="fa-IR" sz="2000" dirty="0">
                <a:ea typeface="Times New Roman"/>
                <a:cs typeface="Tahoma"/>
              </a:rPr>
              <a:t>و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صنعتگران ایرانی </a:t>
            </a:r>
            <a:r>
              <a:rPr lang="fa-IR" sz="2000" dirty="0">
                <a:ea typeface="Times New Roman"/>
                <a:cs typeface="Tahoma"/>
              </a:rPr>
              <a:t>ساخته شده‌است. این تخت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مرصع</a:t>
            </a:r>
            <a:r>
              <a:rPr lang="fa-IR" sz="2000" dirty="0">
                <a:ea typeface="Times New Roman"/>
                <a:cs typeface="Tahoma"/>
              </a:rPr>
              <a:t> و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میناکاری</a:t>
            </a:r>
            <a:r>
              <a:rPr lang="fa-IR" sz="2000" dirty="0">
                <a:ea typeface="Times New Roman"/>
                <a:cs typeface="Tahoma"/>
              </a:rPr>
              <a:t> شده شامل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۲۲ هزار سنگ</a:t>
            </a:r>
            <a:r>
              <a:rPr lang="fa-IR" sz="2000" dirty="0">
                <a:ea typeface="Times New Roman"/>
                <a:cs typeface="Tahoma"/>
              </a:rPr>
              <a:t> و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جواهر قیمتی </a:t>
            </a:r>
            <a:r>
              <a:rPr lang="fa-IR" sz="2000" dirty="0">
                <a:ea typeface="Times New Roman"/>
                <a:cs typeface="Tahoma"/>
              </a:rPr>
              <a:t>است که برای اردوکشی به چمن سلطانیه زنجان در ۹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 قطعه مجزا </a:t>
            </a:r>
            <a:r>
              <a:rPr lang="fa-IR" sz="2000" dirty="0">
                <a:ea typeface="Times New Roman"/>
                <a:cs typeface="Tahoma"/>
              </a:rPr>
              <a:t>ساخته شد</a:t>
            </a:r>
            <a:endParaRPr lang="fa-IR" sz="2000" dirty="0"/>
          </a:p>
        </p:txBody>
      </p:sp>
      <p:sp>
        <p:nvSpPr>
          <p:cNvPr id="3" name="Rectangle 2"/>
          <p:cNvSpPr/>
          <p:nvPr/>
        </p:nvSpPr>
        <p:spPr>
          <a:xfrm>
            <a:off x="178420" y="5867400"/>
            <a:ext cx="8813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dirty="0">
                <a:ea typeface="Times New Roman"/>
                <a:cs typeface="Tahoma"/>
              </a:rPr>
              <a:t>این تخت تنها در مواقع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سفر</a:t>
            </a:r>
            <a:r>
              <a:rPr lang="fa-IR" sz="2000" dirty="0">
                <a:ea typeface="Times New Roman"/>
                <a:cs typeface="Tahoma"/>
              </a:rPr>
              <a:t> برای پادشاه حمل می‌شد و در بقیه اوقات در </a:t>
            </a:r>
            <a:r>
              <a:rPr lang="fa-IR" sz="2000" dirty="0">
                <a:solidFill>
                  <a:srgbClr val="C00000"/>
                </a:solidFill>
                <a:ea typeface="Times New Roman"/>
                <a:cs typeface="Tahoma"/>
              </a:rPr>
              <a:t>خزانه سلطنتی</a:t>
            </a:r>
            <a:r>
              <a:rPr lang="fa-IR" sz="2000" dirty="0">
                <a:ea typeface="Times New Roman"/>
                <a:cs typeface="Tahoma"/>
              </a:rPr>
              <a:t> نگهداری می‌شد</a:t>
            </a:r>
            <a:endParaRPr lang="fa-IR" sz="2000" dirty="0"/>
          </a:p>
        </p:txBody>
      </p:sp>
      <p:pic>
        <p:nvPicPr>
          <p:cNvPr id="4" name="Picture 3" descr="http://s3.picofile.com/file/7412939137/Tehran0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3124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"/>
            <a:ext cx="2895599" cy="394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4042433" y="1744303"/>
            <a:ext cx="14592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dirty="0">
                <a:solidFill>
                  <a:prstClr val="black"/>
                </a:solidFill>
                <a:ea typeface="Times New Roman"/>
                <a:cs typeface="Tahoma"/>
              </a:rPr>
              <a:t>تخت </a:t>
            </a:r>
            <a:r>
              <a:rPr lang="fa-IR" sz="4000" dirty="0" smtClean="0">
                <a:solidFill>
                  <a:prstClr val="black"/>
                </a:solidFill>
                <a:ea typeface="Times New Roman"/>
                <a:cs typeface="Tahoma"/>
              </a:rPr>
              <a:t>نادری 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23759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>
                <a:ea typeface="Times New Roman"/>
                <a:cs typeface="Tahoma"/>
              </a:rPr>
              <a:t>تَختِ طاووس که در آغاز «</a:t>
            </a:r>
            <a:r>
              <a:rPr lang="fa-IR" dirty="0">
                <a:solidFill>
                  <a:srgbClr val="C00000"/>
                </a:solidFill>
                <a:ea typeface="Times New Roman"/>
                <a:cs typeface="Tahoma"/>
              </a:rPr>
              <a:t>تخت خورشید</a:t>
            </a:r>
            <a:r>
              <a:rPr lang="fa-IR" dirty="0">
                <a:ea typeface="Times New Roman"/>
                <a:cs typeface="Tahoma"/>
              </a:rPr>
              <a:t>» نام داشت، یکی از تخت‌های </a:t>
            </a:r>
            <a:r>
              <a:rPr lang="fa-IR" u="sng" dirty="0" smtClean="0">
                <a:solidFill>
                  <a:srgbClr val="0000FF"/>
                </a:solidFill>
                <a:latin typeface="Calibri"/>
                <a:ea typeface="Times New Roman"/>
                <a:cs typeface="Tahoma"/>
              </a:rPr>
              <a:t>جواهر</a:t>
            </a:r>
            <a:r>
              <a:rPr lang="fa-IR" dirty="0" smtClean="0">
                <a:ea typeface="Times New Roman"/>
                <a:cs typeface="Tahoma"/>
              </a:rPr>
              <a:t> </a:t>
            </a:r>
            <a:r>
              <a:rPr lang="fa-IR" dirty="0">
                <a:ea typeface="Times New Roman"/>
                <a:cs typeface="Tahoma"/>
              </a:rPr>
              <a:t>نشان سلطنتی </a:t>
            </a:r>
            <a:r>
              <a:rPr lang="fa-IR" u="sng" dirty="0" smtClean="0">
                <a:solidFill>
                  <a:srgbClr val="0000FF"/>
                </a:solidFill>
                <a:latin typeface="Calibri"/>
                <a:ea typeface="Times New Roman"/>
                <a:cs typeface="Tahoma"/>
              </a:rPr>
              <a:t>ایران </a:t>
            </a:r>
            <a:r>
              <a:rPr lang="fa-IR" dirty="0" smtClean="0">
                <a:ea typeface="Times New Roman"/>
                <a:cs typeface="Tahoma"/>
              </a:rPr>
              <a:t>است </a:t>
            </a:r>
            <a:r>
              <a:rPr lang="fa-IR" dirty="0">
                <a:ea typeface="Times New Roman"/>
                <a:cs typeface="Tahoma"/>
              </a:rPr>
              <a:t>که به مباشرت حاجی </a:t>
            </a:r>
            <a:r>
              <a:rPr lang="fa-IR" u="sng" dirty="0" smtClean="0">
                <a:solidFill>
                  <a:srgbClr val="C00000"/>
                </a:solidFill>
                <a:latin typeface="Calibri"/>
                <a:ea typeface="Times New Roman"/>
                <a:cs typeface="Tahoma"/>
              </a:rPr>
              <a:t>محمد حسین خان صدر اصفهانی </a:t>
            </a:r>
            <a:r>
              <a:rPr lang="fa-IR" dirty="0" smtClean="0">
                <a:ea typeface="Times New Roman"/>
                <a:cs typeface="Tahoma"/>
              </a:rPr>
              <a:t>(نظام </a:t>
            </a:r>
            <a:r>
              <a:rPr lang="fa-IR" dirty="0">
                <a:ea typeface="Times New Roman"/>
                <a:cs typeface="Tahoma"/>
              </a:rPr>
              <a:t>الدوله</a:t>
            </a:r>
            <a:r>
              <a:rPr lang="fa-IR" dirty="0" smtClean="0">
                <a:ea typeface="Times New Roman"/>
                <a:cs typeface="Tahoma"/>
              </a:rPr>
              <a:t>)، </a:t>
            </a:r>
            <a:r>
              <a:rPr lang="en-US" dirty="0" smtClean="0">
                <a:ea typeface="Times New Roman"/>
                <a:cs typeface="Tahoma"/>
              </a:rPr>
              <a:t> </a:t>
            </a:r>
            <a:r>
              <a:rPr lang="fa-IR" dirty="0" smtClean="0">
                <a:ea typeface="Times New Roman"/>
                <a:cs typeface="Tahoma"/>
              </a:rPr>
              <a:t>صدر اعظم </a:t>
            </a:r>
            <a:r>
              <a:rPr lang="fa-IR" u="sng" dirty="0" smtClean="0">
                <a:solidFill>
                  <a:srgbClr val="0000FF"/>
                </a:solidFill>
                <a:latin typeface="Calibri"/>
                <a:ea typeface="Times New Roman"/>
                <a:cs typeface="Tahoma"/>
              </a:rPr>
              <a:t>فتحعلی شاه</a:t>
            </a:r>
            <a:r>
              <a:rPr lang="fa-IR" dirty="0" smtClean="0">
                <a:ea typeface="Times New Roman"/>
                <a:cs typeface="Tahoma"/>
              </a:rPr>
              <a:t> و </a:t>
            </a:r>
            <a:r>
              <a:rPr lang="fa-IR" dirty="0">
                <a:ea typeface="Times New Roman"/>
                <a:cs typeface="Tahoma"/>
              </a:rPr>
              <a:t>به فرمان </a:t>
            </a:r>
            <a:r>
              <a:rPr lang="fa-IR" u="sng" dirty="0" smtClean="0">
                <a:solidFill>
                  <a:srgbClr val="0000FF"/>
                </a:solidFill>
                <a:latin typeface="Calibri"/>
                <a:ea typeface="Times New Roman"/>
                <a:cs typeface="Tahoma"/>
              </a:rPr>
              <a:t>فتعلی شاه </a:t>
            </a:r>
            <a:r>
              <a:rPr lang="fa-IR" u="sng" dirty="0" smtClean="0">
                <a:latin typeface="Calibri"/>
                <a:ea typeface="Times New Roman"/>
                <a:cs typeface="Tahoma"/>
              </a:rPr>
              <a:t>د</a:t>
            </a:r>
            <a:r>
              <a:rPr lang="fa-IR" dirty="0" smtClean="0">
                <a:ea typeface="Times New Roman"/>
                <a:cs typeface="Tahoma"/>
              </a:rPr>
              <a:t>ر </a:t>
            </a:r>
            <a:r>
              <a:rPr lang="fa-IR" dirty="0">
                <a:ea typeface="Times New Roman"/>
                <a:cs typeface="Tahoma"/>
              </a:rPr>
              <a:t>سال ۱۲۱۶ هجری قمری توسط </a:t>
            </a:r>
            <a:r>
              <a:rPr lang="fa-IR" u="sng" dirty="0" smtClean="0">
                <a:solidFill>
                  <a:srgbClr val="0000FF"/>
                </a:solidFill>
                <a:latin typeface="Calibri"/>
                <a:ea typeface="Times New Roman"/>
                <a:cs typeface="Tahoma"/>
              </a:rPr>
              <a:t>جواهرسازان اصفهان</a:t>
            </a:r>
            <a:r>
              <a:rPr lang="fa-IR" dirty="0" smtClean="0">
                <a:ea typeface="Times New Roman"/>
                <a:cs typeface="Tahoma"/>
              </a:rPr>
              <a:t> </a:t>
            </a:r>
            <a:r>
              <a:rPr lang="fa-IR" dirty="0">
                <a:ea typeface="Times New Roman"/>
                <a:cs typeface="Tahoma"/>
              </a:rPr>
              <a:t>ساخته شد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190500" y="5486400"/>
            <a:ext cx="8763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>
                <a:latin typeface="Calibri"/>
                <a:ea typeface="Times New Roman"/>
                <a:cs typeface="Tahoma"/>
              </a:rPr>
              <a:t>از سال ۱۲۲۴ قمری، از نخستین شب </a:t>
            </a:r>
            <a:r>
              <a:rPr lang="fa-IR" sz="2000" u="sng" dirty="0" smtClean="0">
                <a:solidFill>
                  <a:srgbClr val="0000FF"/>
                </a:solidFill>
                <a:latin typeface="Calibri"/>
                <a:ea typeface="Times New Roman"/>
                <a:cs typeface="Tahoma"/>
              </a:rPr>
              <a:t>ازدواج</a:t>
            </a:r>
            <a:r>
              <a:rPr lang="fa-IR" sz="2000" dirty="0" smtClean="0">
                <a:latin typeface="Calibri"/>
                <a:ea typeface="Times New Roman"/>
                <a:cs typeface="Tahoma"/>
              </a:rPr>
              <a:t>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فتحعلی شاه با </a:t>
            </a:r>
            <a:r>
              <a:rPr lang="fa-IR" sz="2000" u="sng" dirty="0" smtClean="0">
                <a:solidFill>
                  <a:srgbClr val="0000FF"/>
                </a:solidFill>
                <a:latin typeface="Calibri"/>
                <a:ea typeface="Times New Roman"/>
                <a:cs typeface="Tahoma"/>
              </a:rPr>
              <a:t>طاووس تاج الدوله</a:t>
            </a:r>
            <a:r>
              <a:rPr lang="fa-IR" sz="2000" dirty="0" smtClean="0">
                <a:latin typeface="Calibri"/>
                <a:ea typeface="Times New Roman"/>
                <a:cs typeface="Tahoma"/>
              </a:rPr>
              <a:t>(که 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نه ساله بود) بر روی این تخت، تخت به نام وی، تخت طاووس نامیده شد. این تخت هم اکنون در موزه جواهرات </a:t>
            </a:r>
            <a:r>
              <a:rPr lang="fa-IR" sz="2000" u="sng" dirty="0" smtClean="0">
                <a:solidFill>
                  <a:srgbClr val="0000FF"/>
                </a:solidFill>
                <a:latin typeface="Calibri"/>
                <a:ea typeface="Times New Roman"/>
                <a:cs typeface="Tahoma"/>
              </a:rPr>
              <a:t>بانک مرکزی </a:t>
            </a:r>
            <a:r>
              <a:rPr lang="fa-IR" sz="2000" dirty="0" smtClean="0">
                <a:latin typeface="Calibri"/>
                <a:ea typeface="Times New Roman"/>
                <a:cs typeface="Tahoma"/>
              </a:rPr>
              <a:t>است</a:t>
            </a:r>
            <a:r>
              <a:rPr lang="fa-IR" sz="2000" dirty="0">
                <a:latin typeface="Calibri"/>
                <a:ea typeface="Times New Roman"/>
                <a:cs typeface="Tahoma"/>
              </a:rPr>
              <a:t>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5" name="Picture 4" descr="http://img1.tebyan.net/Big/1391/10/a147de4e4627423e9c61e09ba252f1e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28929"/>
            <a:ext cx="441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19800" y="2898068"/>
            <a:ext cx="2459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>
                <a:solidFill>
                  <a:prstClr val="black"/>
                </a:solidFill>
                <a:ea typeface="Times New Roman"/>
                <a:cs typeface="Tahoma"/>
              </a:rPr>
              <a:t>تَختِ طاووس 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4178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1164104"/>
            <a:ext cx="441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a-IR" sz="2000" dirty="0">
                <a:solidFill>
                  <a:prstClr val="black"/>
                </a:solidFill>
                <a:ea typeface="Times New Roman"/>
                <a:cs typeface="Tahoma"/>
              </a:rPr>
              <a:t>این تخت به دلیل وجود طرح دو </a:t>
            </a:r>
            <a:r>
              <a:rPr lang="fa-IR" sz="2000" u="sng" dirty="0">
                <a:solidFill>
                  <a:srgbClr val="0000FF"/>
                </a:solidFill>
                <a:latin typeface="Calibri"/>
                <a:ea typeface="Times New Roman"/>
                <a:cs typeface="Tahoma"/>
                <a:hlinkClick r:id="rId2" tooltip="طاووس"/>
              </a:rPr>
              <a:t>طاووس</a:t>
            </a:r>
            <a:r>
              <a:rPr lang="fa-IR" sz="2000" dirty="0">
                <a:solidFill>
                  <a:prstClr val="black"/>
                </a:solidFill>
                <a:ea typeface="Times New Roman"/>
                <a:cs typeface="Tahoma"/>
              </a:rPr>
              <a:t> پرگشوده که در پشت آن قرار داشت به این نام شهرت یافت. پرهای زیبای این طاووس‌ها با جواهراتی چون : </a:t>
            </a:r>
            <a:r>
              <a:rPr lang="fa-IR" sz="2000" u="sng" dirty="0">
                <a:solidFill>
                  <a:srgbClr val="0000FF"/>
                </a:solidFill>
                <a:latin typeface="Calibri"/>
                <a:ea typeface="Times New Roman"/>
                <a:cs typeface="Tahoma"/>
                <a:hlinkClick r:id="rId3" tooltip="یاقوت"/>
              </a:rPr>
              <a:t>یاقوت</a:t>
            </a:r>
            <a:r>
              <a:rPr lang="fa-IR" sz="2000" dirty="0">
                <a:solidFill>
                  <a:prstClr val="black"/>
                </a:solidFill>
                <a:ea typeface="Times New Roman"/>
                <a:cs typeface="Tahoma"/>
              </a:rPr>
              <a:t>، </a:t>
            </a:r>
            <a:r>
              <a:rPr lang="fa-IR" sz="2000" u="sng" dirty="0">
                <a:solidFill>
                  <a:srgbClr val="0000FF"/>
                </a:solidFill>
                <a:latin typeface="Calibri"/>
                <a:ea typeface="Times New Roman"/>
                <a:cs typeface="Tahoma"/>
                <a:hlinkClick r:id="rId4" tooltip="زمرد"/>
              </a:rPr>
              <a:t>زمرد</a:t>
            </a:r>
            <a:r>
              <a:rPr lang="fa-IR" sz="2000" dirty="0">
                <a:solidFill>
                  <a:prstClr val="black"/>
                </a:solidFill>
                <a:ea typeface="Times New Roman"/>
                <a:cs typeface="Tahoma"/>
              </a:rPr>
              <a:t>، </a:t>
            </a:r>
            <a:r>
              <a:rPr lang="fa-IR" sz="2000" u="sng" dirty="0">
                <a:solidFill>
                  <a:srgbClr val="0000FF"/>
                </a:solidFill>
                <a:latin typeface="Calibri"/>
                <a:ea typeface="Times New Roman"/>
                <a:cs typeface="Tahoma"/>
                <a:hlinkClick r:id="rId5" tooltip="مروارید"/>
              </a:rPr>
              <a:t>مروارید</a:t>
            </a:r>
            <a:r>
              <a:rPr lang="fa-IR" sz="2000" dirty="0">
                <a:solidFill>
                  <a:prstClr val="black"/>
                </a:solidFill>
                <a:ea typeface="Times New Roman"/>
                <a:cs typeface="Tahoma"/>
              </a:rPr>
              <a:t>، </a:t>
            </a:r>
            <a:r>
              <a:rPr lang="fa-IR" sz="2000" u="sng" dirty="0">
                <a:solidFill>
                  <a:srgbClr val="0000FF"/>
                </a:solidFill>
                <a:latin typeface="Calibri"/>
                <a:ea typeface="Times New Roman"/>
                <a:cs typeface="Tahoma"/>
                <a:hlinkClick r:id="rId6" tooltip="یاقوت کبود"/>
              </a:rPr>
              <a:t>یاقوت کبود</a:t>
            </a:r>
            <a:r>
              <a:rPr lang="fa-IR" sz="2000" dirty="0">
                <a:solidFill>
                  <a:prstClr val="black"/>
                </a:solidFill>
                <a:ea typeface="Times New Roman"/>
                <a:cs typeface="Tahoma"/>
              </a:rPr>
              <a:t> و سنگهای گران قیمت دیگری تزیین شده بودند</a:t>
            </a:r>
            <a:endParaRPr lang="fa-IR" sz="2000" dirty="0">
              <a:solidFill>
                <a:prstClr val="black"/>
              </a:solidFill>
            </a:endParaRPr>
          </a:p>
        </p:txBody>
      </p:sp>
      <p:pic>
        <p:nvPicPr>
          <p:cNvPr id="3" name="Picture 2" descr="عکس ناصرالدين شاه بر تخت طاووس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609600"/>
            <a:ext cx="428625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552136" y="317212"/>
            <a:ext cx="2459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3200" dirty="0">
                <a:solidFill>
                  <a:prstClr val="black"/>
                </a:solidFill>
                <a:ea typeface="Times New Roman"/>
                <a:cs typeface="Tahoma"/>
              </a:rPr>
              <a:t>تَختِ طاووس </a:t>
            </a:r>
            <a:endParaRPr lang="fa-IR" sz="3200" dirty="0">
              <a:solidFill>
                <a:prstClr val="black"/>
              </a:solidFill>
            </a:endParaRPr>
          </a:p>
        </p:txBody>
      </p:sp>
      <p:pic>
        <p:nvPicPr>
          <p:cNvPr id="5" name="Picture 4" descr="http://www.jahannews.com/images/docs/files/000296/nf00296184-1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8161" y="3276600"/>
            <a:ext cx="313466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57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کاخ گلستان,تصاویر کاخ گلستان,کاخ گلستان تهران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57976"/>
            <a:ext cx="2971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کاخ گلستان,تصاویر کاخ گلستان,کاخ گلستان تهران">
            <a:hlinkClick r:id="rId2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7976"/>
            <a:ext cx="3200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کاخ گلستان,تصاویر کاخ گلستان,کاخ گلستان تهران">
            <a:hlinkClick r:id="rId2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57976"/>
            <a:ext cx="2667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385" y="533399"/>
            <a:ext cx="8668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>
                <a:solidFill>
                  <a:srgbClr val="FFFF00"/>
                </a:solidFill>
                <a:latin typeface="Calibri"/>
                <a:ea typeface="Times New Roman"/>
                <a:cs typeface="Tahoma"/>
              </a:rPr>
              <a:t>بنای ایوان تخت مرمر قدیمی ترین بنای </a:t>
            </a:r>
            <a:r>
              <a:rPr lang="fa-IR" sz="2400" u="sng" dirty="0" smtClean="0">
                <a:solidFill>
                  <a:srgbClr val="FFFF00"/>
                </a:solidFill>
                <a:latin typeface="Calibri"/>
                <a:ea typeface="Times New Roman"/>
                <a:cs typeface="Tahoma"/>
              </a:rPr>
              <a:t>کاخ گلستان تهران </a:t>
            </a:r>
            <a:r>
              <a:rPr lang="fa-IR" sz="2400" dirty="0" smtClean="0">
                <a:solidFill>
                  <a:srgbClr val="FFFF00"/>
                </a:solidFill>
                <a:latin typeface="Calibri"/>
                <a:ea typeface="Times New Roman"/>
                <a:cs typeface="Tahoma"/>
              </a:rPr>
              <a:t>است</a:t>
            </a:r>
            <a:endParaRPr lang="fa-I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284</TotalTime>
  <Words>1469</Words>
  <Application>Microsoft Office PowerPoint</Application>
  <PresentationFormat>On-screen Show (4:3)</PresentationFormat>
  <Paragraphs>54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Grid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پایان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Novin Pendar</dc:creator>
  <cp:lastModifiedBy>Novin Pendar</cp:lastModifiedBy>
  <cp:revision>29</cp:revision>
  <dcterms:created xsi:type="dcterms:W3CDTF">2006-08-16T00:00:00Z</dcterms:created>
  <dcterms:modified xsi:type="dcterms:W3CDTF">2015-10-04T19:01:44Z</dcterms:modified>
</cp:coreProperties>
</file>