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>
  <p:sldMasterIdLst>
    <p:sldMasterId id="2147483672" r:id="rId1"/>
  </p:sldMasterIdLst>
  <p:notesMasterIdLst>
    <p:notesMasterId r:id="rId11"/>
  </p:notesMasterIdLst>
  <p:sldIdLst>
    <p:sldId id="395" r:id="rId2"/>
    <p:sldId id="364" r:id="rId3"/>
    <p:sldId id="394" r:id="rId4"/>
    <p:sldId id="366" r:id="rId5"/>
    <p:sldId id="367" r:id="rId6"/>
    <p:sldId id="368" r:id="rId7"/>
    <p:sldId id="369" r:id="rId8"/>
    <p:sldId id="393" r:id="rId9"/>
    <p:sldId id="370" r:id="rId10"/>
  </p:sldIdLst>
  <p:sldSz cx="9144000" cy="6858000" type="screen4x3"/>
  <p:notesSz cx="6858000" cy="9144000"/>
  <p:embeddedFontLst>
    <p:embeddedFont>
      <p:font typeface="Zar" charset="-78"/>
      <p:regular r:id="rId12"/>
      <p:bold r:id="rId13"/>
    </p:embeddedFont>
    <p:embeddedFont>
      <p:font typeface="2  Jadid" charset="-78"/>
      <p:bold r:id="rId14"/>
    </p:embeddedFont>
    <p:embeddedFont>
      <p:font typeface="B Jadid" pitchFamily="2" charset="-78"/>
      <p:bold r:id="rId15"/>
    </p:embeddedFont>
    <p:embeddedFont>
      <p:font typeface="B Kamran Outline" pitchFamily="2" charset="-78"/>
      <p:regular r:id="rId16"/>
    </p:embeddedFont>
    <p:embeddedFont>
      <p:font typeface="Titr" charset="-78"/>
      <p:bold r:id="rId17"/>
    </p:embeddedFont>
    <p:embeddedFont>
      <p:font typeface="B Yekan" pitchFamily="2" charset="-78"/>
      <p:regular r:id="rId18"/>
    </p:embeddedFont>
    <p:embeddedFont>
      <p:font typeface="Tahoma" pitchFamily="34" charset="0"/>
      <p:regular r:id="rId19"/>
      <p:bold r:id="rId20"/>
    </p:embeddedFont>
    <p:embeddedFont>
      <p:font typeface="Wingdings 2" pitchFamily="18" charset="2"/>
      <p:regular r:id="rId21"/>
    </p:embeddedFont>
    <p:embeddedFont>
      <p:font typeface="Franklin Gothic Book" pitchFamily="34" charset="0"/>
      <p:regular r:id="rId22"/>
      <p:italic r:id="rId23"/>
    </p:embeddedFont>
  </p:embeddedFontLst>
  <p:defaultTextStyle>
    <a:defPPr>
      <a:defRPr lang="en-US"/>
    </a:defPPr>
    <a:lvl1pPr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1pPr>
    <a:lvl2pPr marL="4572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2pPr>
    <a:lvl3pPr marL="9144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3pPr>
    <a:lvl4pPr marL="13716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4pPr>
    <a:lvl5pPr marL="18288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5pPr>
    <a:lvl6pPr marL="22860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6pPr>
    <a:lvl7pPr marL="27432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7pPr>
    <a:lvl8pPr marL="32004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8pPr>
    <a:lvl9pPr marL="36576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showPr showNarration="1">
    <p:present/>
    <p:sldAll/>
    <p:penClr>
      <a:schemeClr val="tx1"/>
    </p:penClr>
  </p:showPr>
  <p:clrMru>
    <a:srgbClr val="0000FF"/>
    <a:srgbClr val="008000"/>
    <a:srgbClr val="FFFF00"/>
    <a:srgbClr val="00FF00"/>
    <a:srgbClr val="A50021"/>
    <a:srgbClr val="808000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5086" autoAdjust="0"/>
    <p:restoredTop sz="94660"/>
  </p:normalViewPr>
  <p:slideViewPr>
    <p:cSldViewPr>
      <p:cViewPr varScale="1">
        <p:scale>
          <a:sx n="108" d="100"/>
          <a:sy n="108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8F000EEB-BC01-4F7E-8B8D-38B522CDBF9D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F3ABE-28CC-4380-83D5-50DB3A8F3517}" type="slidenum">
              <a:rPr lang="ar-SA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95D6B-9907-4A15-8446-213FD1C91DDE}" type="slidenum">
              <a:rPr lang="ar-SA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47C3-2F45-4A73-8292-881B3244FDF1}" type="slidenum">
              <a:rPr lang="ar-SA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FB076-A7B2-45CA-8D82-D34D5F20D5CE}" type="slidenum">
              <a:rPr lang="ar-SA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8A242-7308-4696-A12E-4E28671C2D03}" type="slidenum">
              <a:rPr lang="ar-SA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A4E38-3573-4F58-9D96-A438735F863B}" type="slidenum">
              <a:rPr lang="ar-SA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EAB25-77BA-4576-B20B-02F4FEC269D3}" type="slidenum">
              <a:rPr lang="ar-SA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1CC-673A-45FC-96D1-AAEE593E0E9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08E6-B5E3-4AA9-BFC8-F29C12E6FF4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787-BDE2-484A-AB8C-F074FFFCBF8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3C61-AFED-4652-A3C9-50655F6EF96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969-189D-4019-862F-3B5DA04900F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2871-968D-4280-A65D-1C243F78455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46EB-6182-43B2-8F56-12995480788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B5399-8CDD-4F1D-B651-D965FAC68D0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807-97DE-47C3-9ED5-90EF804A3CD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BF486F-41F5-4A37-B348-500C909A1C80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B180-1264-470A-A55E-21D9DE36ABF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4EE3A3-1ABF-4043-B8AA-969F1ECD9D17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xha.rozblog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slide" Target="slide8.xml"/><Relationship Id="rId5" Type="http://schemas.openxmlformats.org/officeDocument/2006/relationships/audio" Target="../media/audio7.wav"/><Relationship Id="rId10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0.wav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audio" Target="../media/audio2.wav"/><Relationship Id="rId4" Type="http://schemas.openxmlformats.org/officeDocument/2006/relationships/audio" Target="../media/audio11.wav"/><Relationship Id="rId9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Natural Wallpaper (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750" r="18750"/>
          <a:stretch>
            <a:fillRect/>
          </a:stretch>
        </p:blipFill>
        <p:spPr>
          <a:xfrm>
            <a:off x="71406" y="1000108"/>
            <a:ext cx="4114800" cy="4114800"/>
          </a:xfrm>
        </p:spPr>
      </p:pic>
      <p:sp>
        <p:nvSpPr>
          <p:cNvPr id="6" name="Rectangle 5"/>
          <p:cNvSpPr/>
          <p:nvPr/>
        </p:nvSpPr>
        <p:spPr>
          <a:xfrm>
            <a:off x="4143372" y="1571612"/>
            <a:ext cx="4817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پاورپوینت مطالعات اجتماعی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1802" y="2544071"/>
            <a:ext cx="607219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2  Jadid" pitchFamily="2" charset="-78"/>
              </a:rPr>
              <a:t>فصل </a:t>
            </a:r>
            <a:r>
              <a:rPr lang="ar-SA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2  Jadid" pitchFamily="2" charset="-78"/>
              </a:rPr>
              <a:t>اوّل: شكل گيري نظام </a:t>
            </a:r>
            <a:r>
              <a:rPr lang="ar-SA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2  Jadid" pitchFamily="2" charset="-78"/>
              </a:rPr>
              <a:t>اجتماعي</a:t>
            </a:r>
            <a:endParaRPr lang="fa-IR" sz="280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2  Jadid" pitchFamily="2" charset="-78"/>
            </a:endParaRPr>
          </a:p>
          <a:p>
            <a:r>
              <a:rPr lang="ar-SA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2  Jadid" pitchFamily="2" charset="-78"/>
              </a:rPr>
              <a:t>              </a:t>
            </a:r>
            <a:endParaRPr lang="fa-IR" sz="280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2  Jadid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2085" y="342900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2  Jadid" pitchFamily="2" charset="-78"/>
              </a:rPr>
              <a:t>درس پنجم: تاثيرات گروه برفرد</a:t>
            </a:r>
            <a:endParaRPr lang="en-US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2  Jadid" pitchFamily="2" charset="-78"/>
            </a:endParaRPr>
          </a:p>
        </p:txBody>
      </p:sp>
      <p:sp>
        <p:nvSpPr>
          <p:cNvPr id="10" name="Rounded Rectangle 9">
            <a:hlinkClick r:id="rId3" highlightClick="1"/>
            <a:hlinkHover r:id="" action="ppaction://noaction" highlightClick="1"/>
          </p:cNvPr>
          <p:cNvSpPr/>
          <p:nvPr/>
        </p:nvSpPr>
        <p:spPr>
          <a:xfrm>
            <a:off x="4429124" y="4429132"/>
            <a:ext cx="4357718" cy="12858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Jadid" pitchFamily="2" charset="-78"/>
              </a:rPr>
              <a:t>ورود به سایت سازنده</a:t>
            </a:r>
            <a:endParaRPr lang="fa-IR" sz="3600" dirty="0">
              <a:cs typeface="B Jadid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1398" y="0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 Outline" pitchFamily="2" charset="-78"/>
              </a:rPr>
              <a:t>بسمه تعالی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Kamran Outline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8297" y="6000768"/>
            <a:ext cx="60740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Pptxha.rozblog.com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19" name="AutoShape 3">
            <a:hlinkClick r:id="rId3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9220" name="Oval 4">
            <a:hlinkClick r:id="rId5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1219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خود </a:t>
            </a:r>
            <a:r>
              <a:rPr lang="fa-IR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آ</a:t>
            </a:r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گاهي</a:t>
            </a:r>
            <a:endParaRPr lang="en-US" sz="24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1" name="Oval 5">
            <a:hlinkClick r:id="rId3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2743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جهت گيري</a:t>
            </a:r>
            <a:endParaRPr lang="en-US" sz="24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2" name="Oval 6">
            <a:hlinkClick r:id="rId7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41910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 وجوان</a:t>
            </a:r>
            <a:endParaRPr lang="en-US" sz="24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71600" y="571500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ورود به مبحث درسي روي عنوان مبحث كليك كنيد.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4" name="AutoShape 8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8" action="ppaction://hlinksldjump" highlightClick="1">
              <a:snd r:embed="rId3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a-IR">
              <a:cs typeface="B Yekan" pitchFamily="2" charset="-78"/>
            </a:endParaRPr>
          </a:p>
        </p:txBody>
      </p:sp>
      <p:sp>
        <p:nvSpPr>
          <p:cNvPr id="11267" name="AutoShape 3" descr="Cork">
            <a:hlinkClick r:id="rId8" action="ppaction://hlinksldjump" highlightClick="1">
              <a:snd r:embed="rId6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  <a:cs typeface="B Yekan" pitchFamily="2" charset="-78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924800" y="2895600"/>
            <a:ext cx="1219200" cy="1752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1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شكل گيري</a:t>
            </a:r>
          </a:p>
          <a:p>
            <a:pPr algn="ctr" eaLnBrk="1" hangingPunct="1"/>
            <a:r>
              <a:rPr lang="fa-IR" sz="1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خودآگاهي</a:t>
            </a:r>
            <a:endParaRPr lang="en-US" sz="18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69" name="AutoShape 5"/>
          <p:cNvSpPr>
            <a:spLocks/>
          </p:cNvSpPr>
          <p:nvPr/>
        </p:nvSpPr>
        <p:spPr bwMode="auto">
          <a:xfrm>
            <a:off x="7467600" y="990600"/>
            <a:ext cx="457200" cy="5408613"/>
          </a:xfrm>
          <a:prstGeom prst="rightBrace">
            <a:avLst>
              <a:gd name="adj1" fmla="val 98582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lIns="90000" tIns="46800" rIns="90000" bIns="46800" anchor="ctr"/>
          <a:lstStyle/>
          <a:p>
            <a:endParaRPr lang="fa-IR">
              <a:cs typeface="B Yekan" pitchFamily="2" charset="-78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029200" y="2362200"/>
            <a:ext cx="1143000" cy="990600"/>
          </a:xfrm>
          <a:prstGeom prst="leftArrow">
            <a:avLst>
              <a:gd name="adj1" fmla="val 76157"/>
              <a:gd name="adj2" fmla="val 186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بيان </a:t>
            </a:r>
          </a:p>
          <a:p>
            <a:pPr algn="ctr" eaLnBrk="1" hangingPunct="1"/>
            <a:r>
              <a:rPr lang="fa-I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مفهوم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819400" y="2209800"/>
            <a:ext cx="2057400" cy="1524000"/>
          </a:xfrm>
          <a:prstGeom prst="leftArrow">
            <a:avLst>
              <a:gd name="adj1" fmla="val 74259"/>
              <a:gd name="adj2" fmla="val 1277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شناخت </a:t>
            </a:r>
          </a:p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صفات خاص</a:t>
            </a:r>
          </a:p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خود فرد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026025" y="5183188"/>
            <a:ext cx="2109788" cy="1504950"/>
          </a:xfrm>
          <a:prstGeom prst="leftArrow">
            <a:avLst>
              <a:gd name="adj1" fmla="val 68981"/>
              <a:gd name="adj2" fmla="val 4135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تعريف 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مفهوم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خودآگاهي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28600" y="914400"/>
            <a:ext cx="3048000" cy="1143000"/>
          </a:xfrm>
          <a:prstGeom prst="bevel">
            <a:avLst>
              <a:gd name="adj" fmla="val 819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هر فرد خود را در</a:t>
            </a:r>
          </a:p>
          <a:p>
            <a:pPr algn="ctr" eaLnBrk="1" hangingPunct="1"/>
            <a:r>
              <a:rPr lang="fa-IR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آئينه ي ديگران مي بيند </a:t>
            </a:r>
          </a:p>
          <a:p>
            <a:pPr algn="ctr" eaLnBrk="1" hangingPunct="1"/>
            <a:r>
              <a:rPr lang="fa-IR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و مي شناسد.</a:t>
            </a:r>
            <a:endParaRPr lang="en-US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12738" y="2286000"/>
            <a:ext cx="2354262" cy="1295400"/>
          </a:xfrm>
          <a:prstGeom prst="bevel">
            <a:avLst>
              <a:gd name="adj" fmla="val 819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همراه شدن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صفات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با ارزش هاي ويژه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04800" y="5410200"/>
            <a:ext cx="4419600" cy="1279525"/>
          </a:xfrm>
          <a:prstGeom prst="bevel">
            <a:avLst>
              <a:gd name="adj" fmla="val 819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شناخت و آگاهي فرد از صفات خود 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تحت تأثير روابط با ديگران و نظر آن ها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نسبت به فرد شكل مي گيرد. 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553200" y="2971800"/>
            <a:ext cx="99060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ارتباط فرد</a:t>
            </a:r>
          </a:p>
          <a:p>
            <a:pPr algn="ctr" eaLnBrk="1" hangingPunct="1"/>
            <a:r>
              <a:rPr lang="fa-IR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با </a:t>
            </a:r>
          </a:p>
          <a:p>
            <a:pPr algn="ctr" eaLnBrk="1" hangingPunct="1"/>
            <a:r>
              <a:rPr lang="fa-IR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ديگران</a:t>
            </a:r>
            <a:endParaRPr lang="en-US" sz="200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cxnSp>
        <p:nvCxnSpPr>
          <p:cNvPr id="11277" name="AutoShape 13"/>
          <p:cNvCxnSpPr>
            <a:cxnSpLocks noChangeShapeType="1"/>
            <a:stCxn id="11276" idx="1"/>
            <a:endCxn id="11270" idx="3"/>
          </p:cNvCxnSpPr>
          <p:nvPr/>
        </p:nvCxnSpPr>
        <p:spPr bwMode="auto">
          <a:xfrm rot="10800000">
            <a:off x="6186488" y="2857500"/>
            <a:ext cx="352425" cy="8001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657600" y="838200"/>
            <a:ext cx="3657600" cy="1371600"/>
          </a:xfrm>
          <a:prstGeom prst="leftArrow">
            <a:avLst>
              <a:gd name="adj1" fmla="val 81713"/>
              <a:gd name="adj2" fmla="val 3359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eaLnBrk="1" hangingPunct="1"/>
            <a:r>
              <a:rPr lang="fa-IR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ديدگاه عالم جامعه شناس </a:t>
            </a:r>
          </a:p>
          <a:p>
            <a:pPr eaLnBrk="1" hangingPunct="1"/>
            <a:r>
              <a:rPr lang="fa-IR" sz="1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چارلز هورتون كولي</a:t>
            </a:r>
          </a:p>
          <a:p>
            <a:pPr eaLnBrk="1" hangingPunct="1"/>
            <a:r>
              <a:rPr lang="fa-IR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پيرامون</a:t>
            </a:r>
          </a:p>
          <a:p>
            <a:pPr eaLnBrk="1" hangingPunct="1"/>
            <a:r>
              <a:rPr lang="fa-IR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مفهوم خودآگاهي</a:t>
            </a:r>
            <a:endParaRPr lang="en-US" sz="1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79" name="Rectangle 15" descr="P101"/>
          <p:cNvSpPr>
            <a:spLocks noChangeArrowheads="1"/>
          </p:cNvSpPr>
          <p:nvPr/>
        </p:nvSpPr>
        <p:spPr bwMode="auto">
          <a:xfrm>
            <a:off x="4191000" y="1066800"/>
            <a:ext cx="838200" cy="9144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285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105400" y="3886200"/>
            <a:ext cx="1143000" cy="990600"/>
          </a:xfrm>
          <a:prstGeom prst="leftArrow">
            <a:avLst>
              <a:gd name="adj1" fmla="val 76157"/>
              <a:gd name="adj2" fmla="val 186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مثال</a:t>
            </a: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2819400" y="3810000"/>
            <a:ext cx="2057400" cy="1295400"/>
          </a:xfrm>
          <a:prstGeom prst="leftArrow">
            <a:avLst>
              <a:gd name="adj1" fmla="val 74259"/>
              <a:gd name="adj2" fmla="val 1502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كسي كه</a:t>
            </a:r>
          </a:p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خودش را </a:t>
            </a:r>
          </a:p>
          <a:p>
            <a:pPr algn="ctr" eaLnBrk="1" hangingPunct="1"/>
            <a:r>
              <a:rPr lang="fa-I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باهوش بشناسد.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304800" y="3962400"/>
            <a:ext cx="2362200" cy="1143000"/>
          </a:xfrm>
          <a:prstGeom prst="bevel">
            <a:avLst>
              <a:gd name="adj" fmla="val 819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انتظار احترام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از سوي</a:t>
            </a:r>
          </a:p>
          <a:p>
            <a:pPr algn="ctr" eaLnBrk="1" hangingPunct="1"/>
            <a:r>
              <a:rPr lang="fa-I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Yekan" pitchFamily="2" charset="-78"/>
              </a:rPr>
              <a:t> ديگران را دارد.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cxnSp>
        <p:nvCxnSpPr>
          <p:cNvPr id="11283" name="AutoShape 19"/>
          <p:cNvCxnSpPr>
            <a:cxnSpLocks noChangeShapeType="1"/>
            <a:stCxn id="11276" idx="1"/>
            <a:endCxn id="11280" idx="3"/>
          </p:cNvCxnSpPr>
          <p:nvPr/>
        </p:nvCxnSpPr>
        <p:spPr bwMode="auto">
          <a:xfrm rot="10800000" flipV="1">
            <a:off x="6262688" y="3657600"/>
            <a:ext cx="276225" cy="7239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12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8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8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4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tmFilter="0,0; .5, 1; 1, 1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4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Logoff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 tmFilter="0,0; .5, 1; 1, 1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Logoff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 tmFilter="0,0; .5, 1; 1, 1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 tmFilter="0,0; .5, 1; 1, 1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build="p" animBg="1" advAuto="0"/>
      <p:bldP spid="11274" grpId="0" animBg="1"/>
      <p:bldP spid="11275" grpId="0" animBg="1"/>
      <p:bldP spid="11276" grpId="0" animBg="1"/>
      <p:bldP spid="11278" grpId="0" animBg="1"/>
      <p:bldP spid="11279" grpId="0" animBg="1"/>
      <p:bldP spid="11280" grpId="0" animBg="1"/>
      <p:bldP spid="11281" grpId="0" animBg="1"/>
      <p:bldP spid="112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6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569200" y="3194050"/>
            <a:ext cx="1460500" cy="1047750"/>
          </a:xfrm>
          <a:prstGeom prst="flowChartOnlineStorage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شكل گيري </a:t>
            </a:r>
          </a:p>
          <a:p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جهت گيري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293" name="AutoShape 5" descr="Bouquet"/>
          <p:cNvSpPr>
            <a:spLocks/>
          </p:cNvSpPr>
          <p:nvPr/>
        </p:nvSpPr>
        <p:spPr bwMode="auto">
          <a:xfrm>
            <a:off x="7194550" y="963613"/>
            <a:ext cx="360363" cy="5524500"/>
          </a:xfrm>
          <a:prstGeom prst="rightBrace">
            <a:avLst>
              <a:gd name="adj1" fmla="val 12775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956300" y="889000"/>
            <a:ext cx="1282700" cy="2768600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بيان 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مفهوم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094288" y="860425"/>
            <a:ext cx="847725" cy="1473200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مرحله</a:t>
            </a:r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  <a:p>
            <a:pPr algn="ctr"/>
            <a:r>
              <a:rPr lang="ar-SA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 اول</a:t>
            </a:r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468563" y="828675"/>
            <a:ext cx="2466975" cy="1587500"/>
          </a:xfrm>
          <a:prstGeom prst="leftArrow">
            <a:avLst>
              <a:gd name="adj1" fmla="val 68398"/>
              <a:gd name="adj2" fmla="val 254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عضويت فرد در </a:t>
            </a: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گروه الف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094288" y="2536825"/>
            <a:ext cx="847725" cy="1376363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مرحله</a:t>
            </a:r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  <a:p>
            <a:pPr algn="ctr"/>
            <a:r>
              <a:rPr lang="ar-SA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 دوم</a:t>
            </a:r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514600" y="2565400"/>
            <a:ext cx="2466975" cy="1444625"/>
          </a:xfrm>
          <a:prstGeom prst="leftArrow">
            <a:avLst>
              <a:gd name="adj1" fmla="val 73630"/>
              <a:gd name="adj2" fmla="val 2582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جدائي فرد از گروه الف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  </a:t>
            </a: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و عضويت در گروه ب كه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  </a:t>
            </a: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رقيب گروه الف مي باشد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.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0325" y="2565400"/>
            <a:ext cx="2286000" cy="13763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ar-SA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دوستي ومحبت بين </a:t>
            </a: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اعضا گروه  ب </a:t>
            </a: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ودشمني فرد واعضا</a:t>
            </a: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گروه ب با گروه الف</a:t>
            </a:r>
          </a:p>
          <a:p>
            <a:pPr algn="ctr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76200" y="919163"/>
            <a:ext cx="2286000" cy="1376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دوستي ومحبت بين </a:t>
            </a: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اعضا گروه  الف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695950" y="4343400"/>
            <a:ext cx="1543050" cy="1843088"/>
          </a:xfrm>
          <a:prstGeom prst="leftArrow">
            <a:avLst>
              <a:gd name="adj1" fmla="val 68824"/>
              <a:gd name="adj2" fmla="val 2212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تعريف 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مفهوم</a:t>
            </a:r>
          </a:p>
          <a:p>
            <a:pPr algn="ctr"/>
            <a:r>
              <a:rPr lang="ar-SA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جهت گيري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425450" y="4340225"/>
            <a:ext cx="5181600" cy="1900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نوع روابط و قضاوت مثبت ومنفي فرد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نسبت به سايرافراد و گروه ها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تحت تاثير عضويت در گروه جديد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ekan" pitchFamily="2" charset="-78"/>
              </a:rPr>
              <a:t>شكل وجهت پيدا مي كند.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</p:txBody>
      </p:sp>
      <p:sp>
        <p:nvSpPr>
          <p:cNvPr id="12303" name="AutoShape 15" descr="Cork">
            <a:hlinkClick r:id="rId6" action="ppaction://hlinksldjump" highlightClick="1">
              <a:snd r:embed="rId7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bg1"/>
              </a:solidFill>
              <a:effectLst/>
              <a:cs typeface="B Yekan" pitchFamily="2" charset="-78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3000"/>
                                        <p:tgtEl>
                                          <p:spTgt spid="123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3000"/>
                                        <p:tgtEl>
                                          <p:spTgt spid="12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9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3000"/>
                                        <p:tgtEl>
                                          <p:spTgt spid="12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3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12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3" grpId="0" animBg="1"/>
      <p:bldP spid="12294" grpId="0" animBg="1" autoUpdateAnimBg="0"/>
      <p:bldP spid="12295" grpId="0" animBg="1" autoUpdateAnimBg="0"/>
      <p:bldP spid="12296" grpId="0" animBg="1" autoUpdateAnimBg="0"/>
      <p:bldP spid="12297" grpId="0" animBg="1" autoUpdateAnimBg="0"/>
      <p:bldP spid="12298" grpId="0" animBg="1" autoUpdateAnimBg="0"/>
      <p:bldP spid="12299" grpId="0" build="p" animBg="1" autoUpdateAnimBg="0" advAuto="1500"/>
      <p:bldP spid="12300" grpId="0" build="p" animBg="1" autoUpdateAnimBg="0" advAuto="1500"/>
      <p:bldP spid="12301" grpId="0" animBg="1" autoUpdateAnimBg="0"/>
      <p:bldP spid="12302" grpId="0" build="p" animBg="1" autoUpdateAnimBg="0" advAuto="1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7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932613" y="2613025"/>
            <a:ext cx="1938337" cy="1600200"/>
          </a:xfrm>
          <a:prstGeom prst="flowChartOnlineStorage">
            <a:avLst/>
          </a:prstGeom>
          <a:gradFill rotWithShape="0">
            <a:gsLst>
              <a:gs pos="0">
                <a:srgbClr val="FFFF00">
                  <a:gamma/>
                  <a:tint val="39216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   گروه وجوان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1" name="AutoShape 5" descr="Bouquet"/>
          <p:cNvSpPr>
            <a:spLocks/>
          </p:cNvSpPr>
          <p:nvPr/>
        </p:nvSpPr>
        <p:spPr bwMode="auto">
          <a:xfrm>
            <a:off x="6454775" y="1323975"/>
            <a:ext cx="360363" cy="4203700"/>
          </a:xfrm>
          <a:prstGeom prst="rightBrace">
            <a:avLst>
              <a:gd name="adj1" fmla="val 9721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fa-IR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ELLA" pitchFamily="2" charset="-78"/>
            </a:endParaRPr>
          </a:p>
        </p:txBody>
      </p:sp>
      <p:sp>
        <p:nvSpPr>
          <p:cNvPr id="14342" name="Oval 6">
            <a:hlinkClick r:id="rId8" action="ppaction://hlinksldjump" highlightClick="1">
              <a:snd r:embed="rId9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542925" y="1498600"/>
            <a:ext cx="5791200" cy="903288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اهميّت گروه براي نوجوان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3" name="Oval 7">
            <a:hlinkClick r:id="rId10" action="ppaction://hlinksldjump" highlightClick="1">
              <a:snd r:embed="rId9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542925" y="2457450"/>
            <a:ext cx="5791200" cy="903288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 واسطه اي بين فرد وخانواده در جامعه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4" name="Oval 8">
            <a:hlinkClick r:id="rId11" action="ppaction://hlinksldjump" highlightClick="1">
              <a:snd r:embed="rId9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501650" y="3511550"/>
            <a:ext cx="5791200" cy="903288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نقش فعّالانه در دوره نو جواني و جواني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5" name="Oval 9">
            <a:hlinkClick r:id="rId12" action="ppaction://hlinksldjump" highlightClick="1">
              <a:snd r:embed="rId9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485775" y="4610100"/>
            <a:ext cx="5791200" cy="903288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تاثيرعضويّت نوجوان و جوان  درگروه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371600" y="571500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ورود به مبحث درسي روي عنوان مبحث كليك كنيد.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14347" name="AutoShape 11" descr="Cork">
            <a:hlinkClick r:id="rId7" action="ppaction://hlinksldjump" highlightClick="1">
              <a:snd r:embed="rId13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41" grpId="0" animBg="1" autoUpdateAnimBg="0"/>
      <p:bldP spid="14342" grpId="0" animBg="1" autoUpdateAnimBg="0"/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5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663700" y="901700"/>
            <a:ext cx="5791200" cy="98901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شخصيت متكي به خود ومستقل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87500" y="2411413"/>
            <a:ext cx="5791200" cy="98901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عضّويت در گروه ها ئي غير از خانواده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630363" y="3937000"/>
            <a:ext cx="5791200" cy="98901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پذيرش نقش هاي مختلف در گروه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690688" y="5462588"/>
            <a:ext cx="5791200" cy="98901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يافتن نقطه اتكائي براي عمل مستقل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572000" y="1876425"/>
            <a:ext cx="0" cy="520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603750" y="3392488"/>
            <a:ext cx="0" cy="5349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606925" y="4924425"/>
            <a:ext cx="0" cy="520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6395" name="AutoShape 11" descr="Cork">
            <a:hlinkClick r:id="rId7" action="ppaction://hlinksldjump" highlightClick="1">
              <a:snd r:embed="rId8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  <p:bldP spid="16389" grpId="0" animBg="1" autoUpdateAnimBg="0"/>
      <p:bldP spid="16390" grpId="0" animBg="1" autoUpdateAnimBg="0"/>
      <p:bldP spid="16391" grpId="0" animBg="1" autoUpdateAnimBg="0"/>
      <p:bldP spid="16392" grpId="0" animBg="1"/>
      <p:bldP spid="16393" grpId="0" animBg="1"/>
      <p:bldP spid="163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5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668588" y="1093788"/>
            <a:ext cx="3865562" cy="1146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زندگي فرد در خانواده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84188" y="2921000"/>
            <a:ext cx="8372475" cy="1193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زندگي فرد در </a:t>
            </a:r>
            <a:r>
              <a:rPr lang="ar-SA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</a:t>
            </a:r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ها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ئي غير از خانواده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641600" y="4906963"/>
            <a:ext cx="3865563" cy="1146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زندگي فرد در جامعه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595813" y="2259013"/>
            <a:ext cx="6350" cy="64293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572000" y="4125913"/>
            <a:ext cx="1588" cy="76676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8441" name="AutoShape 9" descr="Cork">
            <a:hlinkClick r:id="rId7" action="ppaction://hlinksldjump" highlightClick="1">
              <a:snd r:embed="rId8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7" grpId="0" animBg="1" autoUpdateAnimBg="0"/>
      <p:bldP spid="18438" grpId="0" animBg="1" autoUpdateAnimBg="0"/>
      <p:bldP spid="18439" grpId="0" animBg="1"/>
      <p:bldP spid="184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rId6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483" name="Rectangle 3" descr="Pink tissue paper"/>
          <p:cNvSpPr>
            <a:spLocks noChangeArrowheads="1"/>
          </p:cNvSpPr>
          <p:nvPr/>
        </p:nvSpPr>
        <p:spPr bwMode="auto">
          <a:xfrm>
            <a:off x="5375275" y="2800350"/>
            <a:ext cx="3592513" cy="1657350"/>
          </a:xfrm>
          <a:prstGeom prst="rect">
            <a:avLst/>
          </a:prstGeom>
          <a:ln>
            <a:headEnd/>
            <a:tailEnd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تشكيل گروه به صورت </a:t>
            </a:r>
          </a:p>
          <a:p>
            <a:pPr algn="ctr"/>
            <a:r>
              <a:rPr lang="ar-S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هدفدار بر اساس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Oval 4" descr="Oak"/>
          <p:cNvSpPr>
            <a:spLocks noChangeArrowheads="1"/>
          </p:cNvSpPr>
          <p:nvPr/>
        </p:nvSpPr>
        <p:spPr bwMode="auto">
          <a:xfrm>
            <a:off x="2312988" y="984250"/>
            <a:ext cx="1817687" cy="8747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عقايد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Oval 5" descr="Oak"/>
          <p:cNvSpPr>
            <a:spLocks noChangeArrowheads="1"/>
          </p:cNvSpPr>
          <p:nvPr/>
        </p:nvSpPr>
        <p:spPr bwMode="auto">
          <a:xfrm>
            <a:off x="2176463" y="3178175"/>
            <a:ext cx="1817687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علايق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6" name="Oval 6" descr="Oak"/>
          <p:cNvSpPr>
            <a:spLocks noChangeArrowheads="1"/>
          </p:cNvSpPr>
          <p:nvPr/>
        </p:nvSpPr>
        <p:spPr bwMode="auto">
          <a:xfrm>
            <a:off x="2297113" y="5492750"/>
            <a:ext cx="1817687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منافع خويش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4162425" y="1398588"/>
            <a:ext cx="2960688" cy="1379537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135438" y="4457700"/>
            <a:ext cx="2927350" cy="14224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3987800" y="3600450"/>
            <a:ext cx="1373188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0491" name="AutoShape 11" descr="Cork">
            <a:hlinkClick r:id="" action="ppaction://noaction" highlightClick="1">
              <a:snd r:embed="rId8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5" grpId="0" animBg="1" autoUpdateAnimBg="0"/>
      <p:bldP spid="20486" grpId="0" animBg="1" autoUpdateAnimBg="0"/>
      <p:bldP spid="20487" grpId="0" animBg="1"/>
      <p:bldP spid="20488" grpId="0" animBg="1"/>
      <p:bldP spid="204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6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درس پنجم: تاثيرات گروه برفرد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99275" y="2992438"/>
            <a:ext cx="2008188" cy="35845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تاثير عضويت </a:t>
            </a:r>
          </a:p>
          <a:p>
            <a:pPr algn="ctr"/>
            <a:endParaRPr lang="ar-SA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نوجوان</a:t>
            </a:r>
          </a:p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و</a:t>
            </a:r>
          </a:p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 جوان</a:t>
            </a:r>
          </a:p>
          <a:p>
            <a:pPr algn="ctr"/>
            <a:endParaRPr lang="ar-SA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  <a:p>
            <a:pPr algn="ctr"/>
            <a:r>
              <a:rPr lang="ar-SA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در گروه</a:t>
            </a:r>
            <a:endParaRPr lang="en-US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87650" y="852488"/>
            <a:ext cx="3617913" cy="8842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مجرائي براي اجتماعي شدن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774950" y="1847850"/>
            <a:ext cx="3617913" cy="8842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پايگاهي براي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9713" y="838200"/>
            <a:ext cx="1860550" cy="884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گيري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27013" y="1855788"/>
            <a:ext cx="1860550" cy="884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برخورد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42888" y="2840038"/>
            <a:ext cx="1860550" cy="884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عمل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827338" y="4876800"/>
            <a:ext cx="3632200" cy="8842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كسب تجربه در اجتماعات بزرگتر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12725" y="3911600"/>
            <a:ext cx="1860550" cy="884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رقابت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28600" y="4876800"/>
            <a:ext cx="1860550" cy="884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سازش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28600" y="5867400"/>
            <a:ext cx="1860550" cy="884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برخورد با </a:t>
            </a:r>
          </a:p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گروه هاي ديگر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cxnSp>
        <p:nvCxnSpPr>
          <p:cNvPr id="22542" name="AutoShape 14"/>
          <p:cNvCxnSpPr>
            <a:cxnSpLocks noChangeShapeType="1"/>
            <a:stCxn id="22532" idx="0"/>
            <a:endCxn id="22533" idx="3"/>
          </p:cNvCxnSpPr>
          <p:nvPr/>
        </p:nvCxnSpPr>
        <p:spPr bwMode="auto">
          <a:xfrm rot="5400000" flipH="1">
            <a:off x="6320632" y="1394618"/>
            <a:ext cx="1682750" cy="1484313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3" name="AutoShape 15"/>
          <p:cNvCxnSpPr>
            <a:cxnSpLocks noChangeShapeType="1"/>
            <a:stCxn id="22532" idx="0"/>
            <a:endCxn id="22534" idx="3"/>
          </p:cNvCxnSpPr>
          <p:nvPr/>
        </p:nvCxnSpPr>
        <p:spPr bwMode="auto">
          <a:xfrm rot="5400000" flipH="1">
            <a:off x="6811963" y="1885950"/>
            <a:ext cx="687387" cy="1497013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4" name="AutoShape 16"/>
          <p:cNvCxnSpPr>
            <a:cxnSpLocks noChangeShapeType="1"/>
            <a:stCxn id="22532" idx="1"/>
            <a:endCxn id="22538" idx="3"/>
          </p:cNvCxnSpPr>
          <p:nvPr/>
        </p:nvCxnSpPr>
        <p:spPr bwMode="auto">
          <a:xfrm rot="10800000" flipV="1">
            <a:off x="6473825" y="4784725"/>
            <a:ext cx="411163" cy="534988"/>
          </a:xfrm>
          <a:prstGeom prst="curvedConnector3">
            <a:avLst>
              <a:gd name="adj1" fmla="val 49806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5" name="AutoShape 17"/>
          <p:cNvCxnSpPr>
            <a:cxnSpLocks noChangeShapeType="1"/>
            <a:stCxn id="22534" idx="1"/>
            <a:endCxn id="22535" idx="3"/>
          </p:cNvCxnSpPr>
          <p:nvPr/>
        </p:nvCxnSpPr>
        <p:spPr bwMode="auto">
          <a:xfrm rot="10800000">
            <a:off x="2114550" y="1281113"/>
            <a:ext cx="646113" cy="1009650"/>
          </a:xfrm>
          <a:prstGeom prst="curvedConnector3">
            <a:avLst>
              <a:gd name="adj1" fmla="val 49875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6" name="AutoShape 18"/>
          <p:cNvCxnSpPr>
            <a:cxnSpLocks noChangeShapeType="1"/>
            <a:stCxn id="22534" idx="1"/>
            <a:endCxn id="22536" idx="3"/>
          </p:cNvCxnSpPr>
          <p:nvPr/>
        </p:nvCxnSpPr>
        <p:spPr bwMode="auto">
          <a:xfrm rot="10800000" flipV="1">
            <a:off x="2101850" y="2290763"/>
            <a:ext cx="658813" cy="7937"/>
          </a:xfrm>
          <a:prstGeom prst="curvedConnector3">
            <a:avLst>
              <a:gd name="adj1" fmla="val 4988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7" name="AutoShape 19"/>
          <p:cNvCxnSpPr>
            <a:cxnSpLocks noChangeShapeType="1"/>
            <a:stCxn id="22534" idx="1"/>
            <a:endCxn id="22537" idx="3"/>
          </p:cNvCxnSpPr>
          <p:nvPr/>
        </p:nvCxnSpPr>
        <p:spPr bwMode="auto">
          <a:xfrm rot="10800000" flipV="1">
            <a:off x="2117725" y="2290763"/>
            <a:ext cx="642938" cy="992187"/>
          </a:xfrm>
          <a:prstGeom prst="curvedConnector3">
            <a:avLst>
              <a:gd name="adj1" fmla="val 49875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8" name="AutoShape 20"/>
          <p:cNvCxnSpPr>
            <a:cxnSpLocks noChangeShapeType="1"/>
            <a:stCxn id="22538" idx="1"/>
            <a:endCxn id="22539" idx="3"/>
          </p:cNvCxnSpPr>
          <p:nvPr/>
        </p:nvCxnSpPr>
        <p:spPr bwMode="auto">
          <a:xfrm rot="10800000">
            <a:off x="2087563" y="4354513"/>
            <a:ext cx="725487" cy="965200"/>
          </a:xfrm>
          <a:prstGeom prst="curvedConnector3">
            <a:avLst>
              <a:gd name="adj1" fmla="val 49889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9" name="AutoShape 21"/>
          <p:cNvCxnSpPr>
            <a:cxnSpLocks noChangeShapeType="1"/>
            <a:stCxn id="22538" idx="1"/>
            <a:endCxn id="22540" idx="3"/>
          </p:cNvCxnSpPr>
          <p:nvPr/>
        </p:nvCxnSpPr>
        <p:spPr bwMode="auto">
          <a:xfrm rot="10800000">
            <a:off x="2103438" y="5319713"/>
            <a:ext cx="709612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50" name="AutoShape 22"/>
          <p:cNvCxnSpPr>
            <a:cxnSpLocks noChangeShapeType="1"/>
            <a:stCxn id="22538" idx="1"/>
            <a:endCxn id="22541" idx="3"/>
          </p:cNvCxnSpPr>
          <p:nvPr/>
        </p:nvCxnSpPr>
        <p:spPr bwMode="auto">
          <a:xfrm rot="10800000" flipV="1">
            <a:off x="2103438" y="5319713"/>
            <a:ext cx="709612" cy="990600"/>
          </a:xfrm>
          <a:prstGeom prst="curvedConnector3">
            <a:avLst>
              <a:gd name="adj1" fmla="val 49889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22551" name="AutoShape 23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 autoUpdateAnimBg="0"/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  <p:bldP spid="22537" grpId="0" animBg="1" autoUpdateAnimBg="0"/>
      <p:bldP spid="22538" grpId="0" animBg="1" autoUpdateAnimBg="0"/>
      <p:bldP spid="22539" grpId="0" animBg="1" autoUpdateAnimBg="0"/>
      <p:bldP spid="22540" grpId="0" animBg="1" autoUpdateAnimBg="0"/>
      <p:bldP spid="22541" grpId="0" animBg="1" autoUpdateAnimBg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</TotalTime>
  <Words>471</Words>
  <Application>Microsoft PowerPoint</Application>
  <PresentationFormat>On-screen Show (4:3)</PresentationFormat>
  <Paragraphs>122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Times New Roman</vt:lpstr>
      <vt:lpstr>Zar</vt:lpstr>
      <vt:lpstr>2  Jadid</vt:lpstr>
      <vt:lpstr>B Jadid</vt:lpstr>
      <vt:lpstr>B Kamran Outline</vt:lpstr>
      <vt:lpstr>Titr</vt:lpstr>
      <vt:lpstr>B Yekan</vt:lpstr>
      <vt:lpstr>ELLA</vt:lpstr>
      <vt:lpstr>Tahoma</vt:lpstr>
      <vt:lpstr>Wingdings 2</vt:lpstr>
      <vt:lpstr>Franklin Gothic Book</vt:lpstr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درس پنجم از فصل اول</dc:subject>
  <dc:creator>sja</dc:creator>
  <cp:lastModifiedBy>sja</cp:lastModifiedBy>
  <cp:revision>2</cp:revision>
  <dcterms:created xsi:type="dcterms:W3CDTF">2012-03-28T07:17:36Z</dcterms:created>
  <dcterms:modified xsi:type="dcterms:W3CDTF">2012-03-28T07:33:42Z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