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3" r:id="rId3"/>
    <p:sldId id="256" r:id="rId4"/>
    <p:sldId id="257" r:id="rId5"/>
    <p:sldId id="258" r:id="rId6"/>
    <p:sldId id="259" r:id="rId7"/>
    <p:sldId id="260" r:id="rId8"/>
    <p:sldId id="261" r:id="rId9"/>
    <p:sldId id="269" r:id="rId10"/>
    <p:sldId id="262" r:id="rId11"/>
    <p:sldId id="263" r:id="rId12"/>
    <p:sldId id="264" r:id="rId13"/>
    <p:sldId id="265" r:id="rId14"/>
    <p:sldId id="266" r:id="rId15"/>
    <p:sldId id="267" r:id="rId16"/>
    <p:sldId id="268" r:id="rId17"/>
    <p:sldId id="270" r:id="rId18"/>
    <p:sldId id="271" r:id="rId19"/>
    <p:sldId id="272" r:id="rId20"/>
    <p:sldId id="273" r:id="rId21"/>
    <p:sldId id="274"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719D9D-F3D0-4804-B2A8-0F5D0FA6279A}" type="datetimeFigureOut">
              <a:rPr lang="en-US" smtClean="0"/>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414877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19D9D-F3D0-4804-B2A8-0F5D0FA6279A}" type="datetimeFigureOut">
              <a:rPr lang="en-US" smtClean="0"/>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2277124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19D9D-F3D0-4804-B2A8-0F5D0FA6279A}" type="datetimeFigureOut">
              <a:rPr lang="en-US" smtClean="0"/>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412246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19D9D-F3D0-4804-B2A8-0F5D0FA6279A}" type="datetimeFigureOut">
              <a:rPr lang="en-US" smtClean="0"/>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244644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19D9D-F3D0-4804-B2A8-0F5D0FA6279A}" type="datetimeFigureOut">
              <a:rPr lang="en-US" smtClean="0"/>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203264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719D9D-F3D0-4804-B2A8-0F5D0FA6279A}" type="datetimeFigureOut">
              <a:rPr lang="en-US" smtClean="0"/>
              <a:t>12/26/2016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327122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719D9D-F3D0-4804-B2A8-0F5D0FA6279A}" type="datetimeFigureOut">
              <a:rPr lang="en-US" smtClean="0"/>
              <a:t>12/26/2016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331407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719D9D-F3D0-4804-B2A8-0F5D0FA6279A}" type="datetimeFigureOut">
              <a:rPr lang="en-US" smtClean="0"/>
              <a:t>12/26/2016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261528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19D9D-F3D0-4804-B2A8-0F5D0FA6279A}" type="datetimeFigureOut">
              <a:rPr lang="en-US" smtClean="0"/>
              <a:t>12/26/2016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319316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19D9D-F3D0-4804-B2A8-0F5D0FA6279A}" type="datetimeFigureOut">
              <a:rPr lang="en-US" smtClean="0"/>
              <a:t>12/26/2016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34939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19D9D-F3D0-4804-B2A8-0F5D0FA6279A}" type="datetimeFigureOut">
              <a:rPr lang="en-US" smtClean="0"/>
              <a:t>12/26/2016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290858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19D9D-F3D0-4804-B2A8-0F5D0FA6279A}" type="datetimeFigureOut">
              <a:rPr lang="en-US" smtClean="0"/>
              <a:t>12/26/2016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9D1E2-E144-4AAA-9D12-57E922E2D6EB}" type="slidenum">
              <a:rPr lang="en-US" smtClean="0"/>
              <a:t>‹#›</a:t>
            </a:fld>
            <a:endParaRPr lang="en-US"/>
          </a:p>
        </p:txBody>
      </p:sp>
    </p:spTree>
    <p:extLst>
      <p:ext uri="{BB962C8B-B14F-4D97-AF65-F5344CB8AC3E}">
        <p14:creationId xmlns:p14="http://schemas.microsoft.com/office/powerpoint/2010/main" val="275285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moozesh-bargh.ir/wp-content/uploads/2016/04/%D9%86%D9%82%D8%B4%D9%87-%D8%A8%D8%B1%D9%82-%D8%B3%D8%A7%D8%AE%D8%AA%D9%85%D8%A7%D9%86-%D9%84%D9%88%D9%84%D9%87-%D9%87%D8%A7%DB%8C-%D8%A7%D8%B1%D8%AA%D8%A8%D8%A7%D8%B7%DB%8C.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simkesh.ir/wp-content/uploads/ccv.jp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imkesh.ir/wp-content/uploads/a3.jpg"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electric-wiring.ir/wp-content/uploads/2016/02/bargh02.gif"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witter.com/intent/tweet?url=http%3A%2F%2Fwww.electric-wiring.ir%2F%3Fp%3D439&amp;text=Hey%20check%20this%20out" TargetMode="External"/><Relationship Id="rId2" Type="http://schemas.openxmlformats.org/officeDocument/2006/relationships/hyperlink" Target="http://www.facebook.com/sharer.php?u=http%3A%2F%2Fwww.electric-wiring.ir%2F%3Fp%3D439&amp;t=%D9%85%D8%B1%D8%A7%D8%AD%D9%84%20%D8%A8%D8%B1%D9%82%20%DA%A9%D8%A7%D8%B1%DB%8C%20%D8%B3%D8%A7%D8%AE%D8%AA%D9%85%D8%A7%D9%86&amp;s=100&amp;p%5burl%5d=http%3A%2F%2Fwww.electric-wiring.ir%2F%3Fp%3D439&amp;p%5bimages%5d%5b0%5d=http%3A%2F%2Fwww.electric-wiring.ir%2Fwp-content%2Fuploads%2F2016%2F02%2Fbargh02.gif&amp;p%5btitle%5d=%D9%85%D8%B1%D8%A7%D8%AD%D9%84%20%D8%A8%D8%B1%D9%82%20%DA%A9%D8%A7%D8%B1%DB%8C%20%D8%B3%D8%A7%D8%AE%D8%AA%D9%85%D8%A7%D9%86" TargetMode="External"/><Relationship Id="rId1" Type="http://schemas.openxmlformats.org/officeDocument/2006/relationships/slideLayout" Target="../slideLayouts/slideLayout2.xml"/><Relationship Id="rId6" Type="http://schemas.openxmlformats.org/officeDocument/2006/relationships/hyperlink" Target="http://pinterest.com/pin/create/button/?url=http%3A%2F%2Fwww.electric-wiring.ir%2F%3Fp%3D439&amp;media=http%3A%2F%2Fwww.electric-wiring.ir%2Fwp-content%2Fuploads%2F2016%2F02%2Fbargh02.gif&amp;description=%D9%85%D8%B1%D8%A7%D8%AD%D9%84%20%D8%A8%D8%B1%D9%82%20%DA%A9%D8%A7%D8%B1%DB%8C%20%D8%B3%D8%A7%D8%AE%D8%AA%D9%85%D8%A7%D9%86" TargetMode="External"/><Relationship Id="rId5" Type="http://schemas.openxmlformats.org/officeDocument/2006/relationships/hyperlink" Target="http://www.reddit.com/submit?url=http%3A%2F%2Fwww.electric-wiring.ir%2F%3Fp%3D439&amp;title=%D9%85%D8%B1%D8%A7%D8%AD%D9%84%20%D8%A8%D8%B1%D9%82%20%DA%A9%D8%A7%D8%B1%DB%8C%20%D8%B3%D8%A7%D8%AE%D8%AA%D9%85%D8%A7%D9%86" TargetMode="External"/><Relationship Id="rId4" Type="http://schemas.openxmlformats.org/officeDocument/2006/relationships/hyperlink" Target="https://plus.google.com/share?url=http%3A%2F%2Fwww.electric-wiring.ir%2F%3Fp%3D43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simkesh.ir/%da%af%d8%a7%d9%84%d8%b1%db%8c-%d8%b3%db%8c%d9%85-%da%a9%d8%b4%db%8c/"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imkesh.ir/%da%af%d8%a7%d9%84%d8%b1%db%8c-%d8%b3%db%8c%d9%85-%da%a9%d8%b4%db%8c/"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52562"/>
            <a:ext cx="12192000" cy="1846659"/>
          </a:xfrm>
          <a:prstGeom prst="rect">
            <a:avLst/>
          </a:prstGeom>
        </p:spPr>
        <p:txBody>
          <a:bodyPr wrap="square">
            <a:spAutoFit/>
          </a:bodyPr>
          <a:lstStyle/>
          <a:p>
            <a:pPr algn="r" rtl="1"/>
            <a:r>
              <a:rPr lang="en-US" sz="9600" dirty="0" smtClean="0">
                <a:latin typeface="NSimSun" panose="02010609030101010101" pitchFamily="49" charset="-122"/>
                <a:ea typeface="NSimSun" panose="02010609030101010101" pitchFamily="49" charset="-122"/>
              </a:rPr>
              <a:t>   </a:t>
            </a:r>
            <a:r>
              <a:rPr lang="fa-IR" sz="9600" dirty="0" smtClean="0">
                <a:latin typeface="NSimSun" panose="02010609030101010101" pitchFamily="49" charset="-122"/>
                <a:ea typeface="NSimSun" panose="02010609030101010101" pitchFamily="49" charset="-122"/>
              </a:rPr>
              <a:t>بسم الله الرحمن الرحیم</a:t>
            </a:r>
          </a:p>
          <a:p>
            <a:pPr algn="r" rtl="1"/>
            <a:endParaRPr lang="en-US" dirty="0"/>
          </a:p>
        </p:txBody>
      </p:sp>
    </p:spTree>
    <p:extLst>
      <p:ext uri="{BB962C8B-B14F-4D97-AF65-F5344CB8AC3E}">
        <p14:creationId xmlns:p14="http://schemas.microsoft.com/office/powerpoint/2010/main" val="652840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05748" y="307950"/>
            <a:ext cx="4107215" cy="461665"/>
          </a:xfrm>
          <a:prstGeom prst="rect">
            <a:avLst/>
          </a:prstGeom>
        </p:spPr>
        <p:txBody>
          <a:bodyPr wrap="none">
            <a:spAutoFit/>
          </a:bodyPr>
          <a:lstStyle/>
          <a:p>
            <a:r>
              <a:rPr lang="fa-IR" sz="2400" b="0" i="0" dirty="0" smtClean="0">
                <a:solidFill>
                  <a:srgbClr val="1E25D0"/>
                </a:solidFill>
                <a:effectLst/>
                <a:latin typeface="YekanWeb-Regular"/>
              </a:rPr>
              <a:t>نقشه برق ساختمان یک واحد مسکونی</a:t>
            </a:r>
            <a:r>
              <a:rPr lang="fa-IR" sz="2400" b="0" i="0" dirty="0" smtClean="0">
                <a:solidFill>
                  <a:srgbClr val="FF6600"/>
                </a:solidFill>
                <a:effectLst/>
                <a:latin typeface="YekanWeb-Regular"/>
              </a:rPr>
              <a:t> :</a:t>
            </a:r>
            <a:endParaRPr lang="fa-IR" sz="2400" b="0" i="0" dirty="0">
              <a:solidFill>
                <a:srgbClr val="FF6600"/>
              </a:solidFill>
              <a:effectLst/>
              <a:latin typeface="YekanWeb-Regular"/>
            </a:endParaRPr>
          </a:p>
        </p:txBody>
      </p:sp>
      <p:sp>
        <p:nvSpPr>
          <p:cNvPr id="5" name="Rectangle 4"/>
          <p:cNvSpPr/>
          <p:nvPr/>
        </p:nvSpPr>
        <p:spPr>
          <a:xfrm>
            <a:off x="6981501" y="1106441"/>
            <a:ext cx="5085046" cy="430887"/>
          </a:xfrm>
          <a:prstGeom prst="rect">
            <a:avLst/>
          </a:prstGeom>
        </p:spPr>
        <p:txBody>
          <a:bodyPr wrap="none">
            <a:spAutoFit/>
          </a:bodyPr>
          <a:lstStyle/>
          <a:p>
            <a:r>
              <a:rPr lang="fa-IR" sz="2200" b="0" i="0" dirty="0" smtClean="0">
                <a:solidFill>
                  <a:srgbClr val="333333"/>
                </a:solidFill>
                <a:effectLst/>
                <a:latin typeface="Tahoma" panose="020B0604030504040204" pitchFamily="34" charset="0"/>
              </a:rPr>
              <a:t>محل کلیدهای برق روی نقشه با علامتهای اختصاری: </a:t>
            </a:r>
            <a:endParaRPr lang="en-US" sz="2200" dirty="0"/>
          </a:p>
        </p:txBody>
      </p:sp>
      <p:pic>
        <p:nvPicPr>
          <p:cNvPr id="4098" name="Picture 2" descr="علامت اختصاری وسایل برق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73" y="1537328"/>
            <a:ext cx="11771290" cy="519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26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نقشه کلیدهای برق یک واحد مسکون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89" y="122349"/>
            <a:ext cx="7481597" cy="67356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97025" y="707196"/>
            <a:ext cx="3794976" cy="954107"/>
          </a:xfrm>
          <a:prstGeom prst="rect">
            <a:avLst/>
          </a:prstGeom>
        </p:spPr>
        <p:txBody>
          <a:bodyPr wrap="square">
            <a:spAutoFit/>
          </a:bodyPr>
          <a:lstStyle/>
          <a:p>
            <a:pPr algn="r"/>
            <a:r>
              <a:rPr lang="fa-IR" sz="2800" b="0" i="0" dirty="0" smtClean="0">
                <a:solidFill>
                  <a:srgbClr val="333333"/>
                </a:solidFill>
                <a:effectLst/>
                <a:latin typeface="Tahoma" panose="020B0604030504040204" pitchFamily="34" charset="0"/>
              </a:rPr>
              <a:t>نقشه کلیدهای برق یک واحد مسکونی</a:t>
            </a:r>
            <a:endParaRPr lang="en-US" sz="2800" dirty="0"/>
          </a:p>
        </p:txBody>
      </p:sp>
    </p:spTree>
    <p:extLst>
      <p:ext uri="{BB962C8B-B14F-4D97-AF65-F5344CB8AC3E}">
        <p14:creationId xmlns:p14="http://schemas.microsoft.com/office/powerpoint/2010/main" val="297912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3493" y="484262"/>
            <a:ext cx="10212945" cy="5262979"/>
          </a:xfrm>
          <a:prstGeom prst="rect">
            <a:avLst/>
          </a:prstGeom>
        </p:spPr>
        <p:txBody>
          <a:bodyPr wrap="square">
            <a:spAutoFit/>
          </a:bodyPr>
          <a:lstStyle/>
          <a:p>
            <a:pPr algn="r"/>
            <a:r>
              <a:rPr lang="fa-IR" sz="2400" dirty="0">
                <a:solidFill>
                  <a:srgbClr val="333333"/>
                </a:solidFill>
                <a:latin typeface="Tahoma" panose="020B0604030504040204" pitchFamily="34" charset="0"/>
              </a:rPr>
              <a:t>ب</a:t>
            </a:r>
            <a:r>
              <a:rPr lang="fa-IR" sz="2400" b="0" i="0" dirty="0" smtClean="0">
                <a:solidFill>
                  <a:srgbClr val="333333"/>
                </a:solidFill>
                <a:effectLst/>
                <a:latin typeface="Tahoma" panose="020B0604030504040204" pitchFamily="34" charset="0"/>
              </a:rPr>
              <a:t>ه محل دقیق کلیدهای برق توجه کنید، کلیدها نباید بعد از باز شدن درب ها پشت درب قرار بگیرند. باید زمانی که فردی در اتاق را باز کرد، کلیدها در دسترس ترین جای ممکن باشد، زیرا ورود به یک اتاق تاریک مثل ورود با چشمان بسته است.</a:t>
            </a:r>
          </a:p>
          <a:p>
            <a:pPr algn="r"/>
            <a:r>
              <a:rPr lang="fa-IR" sz="2400" b="0" i="0" dirty="0" smtClean="0">
                <a:solidFill>
                  <a:srgbClr val="333333"/>
                </a:solidFill>
                <a:effectLst/>
                <a:latin typeface="Tahoma" panose="020B0604030504040204" pitchFamily="34" charset="0"/>
              </a:rPr>
              <a:t>به کلید های آشپزخانه توجه کنید. چون آشپزخانه در ندارد، این کلید ها باید در ابتدای ورودی درب آشپزخانه نصب شوند.</a:t>
            </a:r>
          </a:p>
          <a:p>
            <a:pPr algn="r"/>
            <a:r>
              <a:rPr lang="fa-IR" sz="2400" b="0" i="0" dirty="0" smtClean="0">
                <a:solidFill>
                  <a:srgbClr val="333333"/>
                </a:solidFill>
                <a:effectLst/>
                <a:latin typeface="Tahoma" panose="020B0604030504040204" pitchFamily="34" charset="0"/>
              </a:rPr>
              <a:t>کلید مهتابی داخل حال باید دقیقاً در زیر مهتابی نصب شود.</a:t>
            </a:r>
          </a:p>
          <a:p>
            <a:pPr algn="r"/>
            <a:r>
              <a:rPr lang="fa-IR" sz="2400" b="0" i="0" dirty="0" smtClean="0">
                <a:solidFill>
                  <a:srgbClr val="333333"/>
                </a:solidFill>
                <a:effectLst/>
                <a:latin typeface="Tahoma" panose="020B0604030504040204" pitchFamily="34" charset="0"/>
              </a:rPr>
              <a:t>تا جایی که امکان دارد و اصول برق ساختمان نقض نمی شود. کلید جاهای مختلف را نزدیک یکدیگر نصب کنید. یا حتی شده پشت به پشت همدیگر، در این صورت چون یک لوله ارتباطی حذف می شود. در مصرف سیم و لوله صرفه جویی می شود. در بالا مشاهده می کنید که کلید تراس با کلید “فضای ورودی قبل از تراس” در کنار هم و پشت به پشت کلیدهای اتاق خواب شماره یک هستند.</a:t>
            </a:r>
          </a:p>
          <a:p>
            <a:pPr algn="r"/>
            <a:r>
              <a:rPr lang="fa-IR" sz="2400" b="0" i="0" dirty="0" smtClean="0">
                <a:solidFill>
                  <a:srgbClr val="333333"/>
                </a:solidFill>
                <a:effectLst/>
                <a:latin typeface="Tahoma" panose="020B0604030504040204" pitchFamily="34" charset="0"/>
              </a:rPr>
              <a:t>به محل نصب جعبه فیوز دقت کنید. شاید این بهترین جا برای جعبه فیوز باشد. زیرا هم در قسمت درب ورودی ساختمان است و هم از تمام قسمت های حال به خوبی دیده می شود. پیشنهاد می کنیم که جعبه فیوز را در آشپزخانه نصب نکنید. زیرا بعد از کابینت شدن، پشت کابینت قرار می گیرد و این اشتباه است.</a:t>
            </a:r>
            <a:endParaRPr lang="fa-IR" sz="2400" b="0" i="0" dirty="0">
              <a:solidFill>
                <a:srgbClr val="333333"/>
              </a:solidFill>
              <a:effectLst/>
              <a:latin typeface="Tahoma" panose="020B0604030504040204" pitchFamily="34" charset="0"/>
            </a:endParaRPr>
          </a:p>
        </p:txBody>
      </p:sp>
    </p:spTree>
    <p:extLst>
      <p:ext uri="{BB962C8B-B14F-4D97-AF65-F5344CB8AC3E}">
        <p14:creationId xmlns:p14="http://schemas.microsoft.com/office/powerpoint/2010/main" val="551007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615188" y="184823"/>
            <a:ext cx="6393437" cy="2139047"/>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kumimoji="0" lang="fa-IR" altLang="en-US" sz="2400" b="0" i="0" u="none" strike="noStrike" cap="none" normalizeH="0" baseline="0" dirty="0" smtClean="0">
                <a:ln>
                  <a:noFill/>
                </a:ln>
                <a:solidFill>
                  <a:schemeClr val="accent5"/>
                </a:solidFill>
                <a:effectLst/>
                <a:latin typeface="Tahoma" panose="020B0604030504040204" pitchFamily="34" charset="0"/>
                <a:cs typeface="Tahoma" panose="020B0604030504040204" pitchFamily="34" charset="0"/>
              </a:rPr>
              <a:t>لوله های ارتباطی</a:t>
            </a:r>
            <a:r>
              <a:rPr kumimoji="0" lang="fa-IR" altLang="en-US" sz="2400" b="0" i="0" u="none" strike="noStrike" cap="none" normalizeH="0" dirty="0" smtClean="0">
                <a:ln>
                  <a:noFill/>
                </a:ln>
                <a:solidFill>
                  <a:schemeClr val="accent5"/>
                </a:solidFill>
                <a:effectLst/>
                <a:latin typeface="Tahoma" panose="020B0604030504040204" pitchFamily="34" charset="0"/>
                <a:cs typeface="Tahoma" panose="020B0604030504040204" pitchFamily="34" charset="0"/>
              </a:rPr>
              <a:t> : </a:t>
            </a:r>
            <a:r>
              <a:rPr kumimoji="0" lang="ar-SA" altLang="en-US" sz="2400" b="0" i="0" u="none" strike="noStrike" cap="none" normalizeH="0" baseline="0" dirty="0" smtClean="0">
                <a:ln>
                  <a:noFill/>
                </a:ln>
                <a:solidFill>
                  <a:srgbClr val="333333"/>
                </a:solidFill>
                <a:effectLst/>
                <a:latin typeface="Tahoma" panose="020B0604030504040204" pitchFamily="34" charset="0"/>
                <a:cs typeface="Tahoma" panose="020B0604030504040204" pitchFamily="34" charset="0"/>
              </a:rPr>
              <a:t>به لوله هایی ارتباطی </a:t>
            </a:r>
            <a:endParaRPr kumimoji="0" lang="fa-IR" altLang="en-US" sz="2400" b="0" i="0" u="none" strike="noStrike" cap="none" normalizeH="0" baseline="0" dirty="0" smtClean="0">
              <a:ln>
                <a:noFill/>
              </a:ln>
              <a:solidFill>
                <a:srgbClr val="333333"/>
              </a:solidFill>
              <a:effectLst/>
              <a:latin typeface="Tahoma" panose="020B0604030504040204" pitchFamily="34" charset="0"/>
              <a:cs typeface="Tahoma" panose="020B0604030504040204" pitchFamily="34" charset="0"/>
            </a:endParaRPr>
          </a:p>
          <a:p>
            <a:pPr algn="r"/>
            <a:r>
              <a:rPr kumimoji="0" lang="ar-SA" altLang="en-US" sz="2400" b="0" i="0" u="none" strike="noStrike" cap="none" normalizeH="0" baseline="0" dirty="0" smtClean="0">
                <a:ln>
                  <a:noFill/>
                </a:ln>
                <a:solidFill>
                  <a:srgbClr val="333333"/>
                </a:solidFill>
                <a:effectLst/>
                <a:latin typeface="Tahoma" panose="020B0604030504040204" pitchFamily="34" charset="0"/>
                <a:cs typeface="Tahoma" panose="020B0604030504040204" pitchFamily="34" charset="0"/>
              </a:rPr>
              <a:t>می گوییم که برق را “از جعبه فیوز به قوطی کلیدها ” یا “از قوطی کلیدها به قوطی کلیدهای دیگر” می برند. در </a:t>
            </a:r>
            <a:r>
              <a:rPr kumimoji="0" lang="fa-IR" altLang="en-US" sz="2400" b="0" i="0" u="none" strike="noStrike" cap="none" normalizeH="0" baseline="0" dirty="0" smtClean="0">
                <a:ln>
                  <a:noFill/>
                </a:ln>
                <a:solidFill>
                  <a:srgbClr val="333333"/>
                </a:solidFill>
                <a:effectLst/>
                <a:latin typeface="Tahoma" panose="020B0604030504040204" pitchFamily="34" charset="0"/>
                <a:cs typeface="Tahoma" panose="020B0604030504040204" pitchFamily="34" charset="0"/>
              </a:rPr>
              <a:t>این </a:t>
            </a:r>
            <a:r>
              <a:rPr kumimoji="0" lang="ar-SA" altLang="en-US" sz="2400" b="0" i="0" u="none" strike="noStrike" cap="none" normalizeH="0" baseline="0" dirty="0" smtClean="0">
                <a:ln>
                  <a:noFill/>
                </a:ln>
                <a:solidFill>
                  <a:srgbClr val="333333"/>
                </a:solidFill>
                <a:effectLst/>
                <a:latin typeface="Tahoma" panose="020B0604030504040204" pitchFamily="34" charset="0"/>
                <a:cs typeface="Tahoma" panose="020B0604030504040204" pitchFamily="34" charset="0"/>
              </a:rPr>
              <a:t>نقشه خط های سبز رنگ، لوله های ارتباطی هستند</a:t>
            </a:r>
            <a:r>
              <a:rPr kumimoji="0" lang="fa-IR" altLang="en-US" sz="2400" b="0" i="0" u="none" strike="noStrike" cap="none" normalizeH="0" baseline="0" dirty="0" smtClean="0">
                <a:ln>
                  <a:noFill/>
                </a:ln>
                <a:solidFill>
                  <a:srgbClr val="333333"/>
                </a:solidFill>
                <a:effectLst/>
                <a:latin typeface="Tahoma" panose="020B0604030504040204" pitchFamily="34" charset="0"/>
                <a:cs typeface="Tahoma" panose="020B0604030504040204" pitchFamily="34" charset="0"/>
              </a:rPr>
              <a:t> .</a:t>
            </a:r>
            <a:endParaRPr kumimoji="0" lang="en-US" altLang="en-US" sz="900" b="0" i="0" u="none" strike="noStrike" cap="none" normalizeH="0" baseline="0" dirty="0" smtClean="0">
              <a:ln>
                <a:noFill/>
              </a:ln>
              <a:solidFill>
                <a:schemeClr val="tx1"/>
              </a:solidFill>
              <a:effectLst/>
            </a:endParaRPr>
          </a:p>
          <a:p>
            <a:pPr marL="0" marR="0" lvl="0" indent="0" algn="r" defTabSz="91440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333333"/>
                </a:solidFill>
                <a:effectLst/>
                <a:latin typeface="Tahoma" panose="020B0604030504040204" pitchFamily="34" charset="0"/>
                <a:cs typeface="Tahoma" panose="020B0604030504040204" pitchFamily="34" charset="0"/>
              </a:rPr>
              <a:t> </a:t>
            </a:r>
            <a:r>
              <a:rPr kumimoji="0" lang="en-US" altLang="en-US" sz="800" b="0" i="0" u="none" strike="noStrike" cap="none" normalizeH="0" baseline="0" dirty="0" smtClean="0">
                <a:ln>
                  <a:noFill/>
                </a:ln>
                <a:solidFill>
                  <a:srgbClr val="333333"/>
                </a:solidFill>
                <a:effectLst/>
                <a:latin typeface="Tahoma" panose="020B0604030504040204" pitchFamily="34" charset="0"/>
                <a:cs typeface="Tahoma" panose="020B0604030504040204" pitchFamily="34" charset="0"/>
              </a:rPr>
              <a:t> </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sng" strike="noStrike" cap="none" normalizeH="0" baseline="0" dirty="0" smtClean="0">
                <a:ln>
                  <a:noFill/>
                </a:ln>
                <a:solidFill>
                  <a:srgbClr val="1FA2E1"/>
                </a:solidFill>
                <a:effectLst/>
                <a:latin typeface="Tahoma" panose="020B0604030504040204" pitchFamily="34" charset="0"/>
                <a:cs typeface="Tahoma" panose="020B0604030504040204" pitchFamily="34" charset="0"/>
              </a:rPr>
              <a:t>                                                                                                                </a:t>
            </a:r>
          </a:p>
        </p:txBody>
      </p:sp>
      <p:pic>
        <p:nvPicPr>
          <p:cNvPr id="6146" name="Picture 2" descr="نقشه برق ساختمان لوله های ارتباطی">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
            <a:ext cx="5400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56968" y="5356468"/>
            <a:ext cx="6051657" cy="523220"/>
          </a:xfrm>
          <a:prstGeom prst="rect">
            <a:avLst/>
          </a:prstGeom>
        </p:spPr>
        <p:txBody>
          <a:bodyPr wrap="none">
            <a:spAutoFit/>
          </a:bodyPr>
          <a:lstStyle/>
          <a:p>
            <a:r>
              <a:rPr kumimoji="0" lang="en-US" altLang="en-US" sz="2800" b="0" i="0" u="sng" strike="noStrike" cap="none" normalizeH="0" baseline="0" dirty="0" smtClean="0">
                <a:ln>
                  <a:noFill/>
                </a:ln>
                <a:solidFill>
                  <a:srgbClr val="1FA2E1"/>
                </a:solidFill>
                <a:effectLst/>
                <a:latin typeface="Tahoma" panose="020B0604030504040204" pitchFamily="34" charset="0"/>
                <a:cs typeface="Tahoma" panose="020B0604030504040204" pitchFamily="34" charset="0"/>
              </a:rPr>
              <a:t> </a:t>
            </a:r>
            <a:r>
              <a:rPr kumimoji="0" lang="ar-SA" altLang="en-US" sz="2800" b="0" i="0" u="sng" strike="noStrike" cap="none" normalizeH="0" baseline="0" dirty="0" smtClean="0">
                <a:ln>
                  <a:noFill/>
                </a:ln>
                <a:solidFill>
                  <a:srgbClr val="333333"/>
                </a:solidFill>
                <a:effectLst/>
                <a:latin typeface="Tahoma" panose="020B0604030504040204" pitchFamily="34" charset="0"/>
                <a:cs typeface="Tahoma" panose="020B0604030504040204" pitchFamily="34" charset="0"/>
              </a:rPr>
              <a:t>نقشه برق ساختمان لوله های ارتباطی</a:t>
            </a:r>
            <a:endParaRPr lang="en-US" sz="2800" dirty="0"/>
          </a:p>
        </p:txBody>
      </p:sp>
    </p:spTree>
    <p:extLst>
      <p:ext uri="{BB962C8B-B14F-4D97-AF65-F5344CB8AC3E}">
        <p14:creationId xmlns:p14="http://schemas.microsoft.com/office/powerpoint/2010/main" val="3231893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0006" y="348312"/>
            <a:ext cx="11127346" cy="6278642"/>
          </a:xfrm>
          <a:prstGeom prst="rect">
            <a:avLst/>
          </a:prstGeom>
        </p:spPr>
        <p:txBody>
          <a:bodyPr wrap="square">
            <a:spAutoFit/>
          </a:bodyPr>
          <a:lstStyle/>
          <a:p>
            <a:pPr algn="r" rtl="1"/>
            <a:r>
              <a:rPr lang="fa-IR" sz="2400" b="0" i="0" dirty="0" smtClean="0">
                <a:solidFill>
                  <a:srgbClr val="333333"/>
                </a:solidFill>
                <a:effectLst/>
                <a:latin typeface="Tahoma" panose="020B0604030504040204" pitchFamily="34" charset="0"/>
              </a:rPr>
              <a:t>در بالا طوری لوله گذاری کرده ایم که بعداً در زمان نصب فیوزها بتوان سرخط های زیر را اعمال کرد:</a:t>
            </a:r>
          </a:p>
          <a:p>
            <a:pPr algn="r" rtl="1"/>
            <a:r>
              <a:rPr lang="fa-IR" b="0" i="0" dirty="0" smtClean="0">
                <a:solidFill>
                  <a:srgbClr val="FF0000"/>
                </a:solidFill>
                <a:effectLst/>
                <a:latin typeface="Tahoma" panose="020B0604030504040204" pitchFamily="34" charset="0"/>
              </a:rPr>
              <a:t>یک- سرخط روشنایی حال و تراس یکی است.</a:t>
            </a:r>
          </a:p>
          <a:p>
            <a:pPr algn="r" rtl="1"/>
            <a:r>
              <a:rPr lang="fa-IR" b="0" i="0" dirty="0" smtClean="0">
                <a:solidFill>
                  <a:srgbClr val="FF0000"/>
                </a:solidFill>
                <a:effectLst/>
                <a:latin typeface="Tahoma" panose="020B0604030504040204" pitchFamily="34" charset="0"/>
              </a:rPr>
              <a:t>دو- سرخط روشنایی هر سه اتاق خواب یکی است.</a:t>
            </a:r>
          </a:p>
          <a:p>
            <a:pPr algn="r" rtl="1"/>
            <a:r>
              <a:rPr lang="fa-IR" b="0" i="0" dirty="0" smtClean="0">
                <a:solidFill>
                  <a:srgbClr val="FF0000"/>
                </a:solidFill>
                <a:effectLst/>
                <a:latin typeface="Tahoma" panose="020B0604030504040204" pitchFamily="34" charset="0"/>
              </a:rPr>
              <a:t>سه- سرخط روشنایی آشپزخانه و سرویس و حمام یکی است. یا اگر خواستید می توانید اینها را از هم جدا کنید.</a:t>
            </a:r>
          </a:p>
          <a:p>
            <a:r>
              <a:rPr lang="fa-IR" b="0" i="0" dirty="0" smtClean="0">
                <a:solidFill>
                  <a:srgbClr val="333333"/>
                </a:solidFill>
                <a:effectLst/>
                <a:latin typeface="Tahoma" panose="020B0604030504040204" pitchFamily="34" charset="0"/>
              </a:rPr>
              <a:t> </a:t>
            </a:r>
          </a:p>
          <a:p>
            <a:pPr algn="r" rtl="1"/>
            <a:r>
              <a:rPr lang="fa-IR" b="0" i="0" dirty="0" smtClean="0">
                <a:solidFill>
                  <a:srgbClr val="333333"/>
                </a:solidFill>
                <a:effectLst/>
                <a:latin typeface="Tahoma" panose="020B0604030504040204" pitchFamily="34" charset="0"/>
              </a:rPr>
              <a:t>– شاید برایتان سوال پیش آمده باشد که اگر قرار است سرخط روشنایی هر سه اتاق خواب یکی باشد. چرا ما “از اتاق خواب یک تا جعبه فیوز” و “از اتاق خواب دو و سه تا جعبه فیوز” هر کدام یک لوله جدا به جعبه فیوز برده ایم.</a:t>
            </a:r>
          </a:p>
          <a:p>
            <a:pPr algn="r" rtl="1"/>
            <a:r>
              <a:rPr lang="fa-IR" b="0" i="0" dirty="0" smtClean="0">
                <a:solidFill>
                  <a:srgbClr val="333333"/>
                </a:solidFill>
                <a:effectLst/>
                <a:latin typeface="Tahoma" panose="020B0604030504040204" pitchFamily="34" charset="0"/>
              </a:rPr>
              <a:t>پاسخ: این را به خاطر بسپارید که در برق ساختمان همه چیز به دو دسته کلی تقسیم می شود.</a:t>
            </a:r>
          </a:p>
          <a:p>
            <a:pPr algn="r" rtl="1"/>
            <a:r>
              <a:rPr lang="fa-IR" b="0" i="0" dirty="0" smtClean="0">
                <a:solidFill>
                  <a:srgbClr val="333333"/>
                </a:solidFill>
                <a:effectLst/>
                <a:latin typeface="Tahoma" panose="020B0604030504040204" pitchFamily="34" charset="0"/>
              </a:rPr>
              <a:t> یک </a:t>
            </a:r>
            <a:r>
              <a:rPr lang="fa-IR" b="0" i="0" dirty="0" smtClean="0">
                <a:solidFill>
                  <a:srgbClr val="0000FF"/>
                </a:solidFill>
                <a:effectLst/>
                <a:latin typeface="Tahoma" panose="020B0604030504040204" pitchFamily="34" charset="0"/>
              </a:rPr>
              <a:t>روش اجرای اصولی.</a:t>
            </a:r>
          </a:p>
          <a:p>
            <a:pPr algn="r" rtl="1"/>
            <a:r>
              <a:rPr lang="fa-IR" b="0" i="0" dirty="0" smtClean="0">
                <a:solidFill>
                  <a:srgbClr val="333333"/>
                </a:solidFill>
                <a:effectLst/>
                <a:latin typeface="Tahoma" panose="020B0604030504040204" pitchFamily="34" charset="0"/>
              </a:rPr>
              <a:t> دو روش </a:t>
            </a:r>
            <a:r>
              <a:rPr lang="fa-IR" b="0" i="0" dirty="0" smtClean="0">
                <a:solidFill>
                  <a:srgbClr val="0000FF"/>
                </a:solidFill>
                <a:effectLst/>
                <a:latin typeface="Tahoma" panose="020B0604030504040204" pitchFamily="34" charset="0"/>
              </a:rPr>
              <a:t>اجرای بازاری</a:t>
            </a:r>
            <a:endParaRPr lang="fa-IR" b="0" i="0" dirty="0" smtClean="0">
              <a:solidFill>
                <a:srgbClr val="333333"/>
              </a:solidFill>
              <a:effectLst/>
              <a:latin typeface="Tahoma" panose="020B0604030504040204" pitchFamily="34" charset="0"/>
            </a:endParaRPr>
          </a:p>
          <a:p>
            <a:pPr algn="r" rtl="1"/>
            <a:r>
              <a:rPr lang="fa-IR" b="0" i="0" dirty="0" smtClean="0">
                <a:solidFill>
                  <a:srgbClr val="0000FF"/>
                </a:solidFill>
                <a:effectLst/>
                <a:latin typeface="Tahoma" panose="020B0604030504040204" pitchFamily="34" charset="0"/>
              </a:rPr>
              <a:t>روش اجرای اصولی </a:t>
            </a:r>
            <a:r>
              <a:rPr lang="fa-IR" b="0" i="0" dirty="0" smtClean="0">
                <a:solidFill>
                  <a:srgbClr val="333333"/>
                </a:solidFill>
                <a:effectLst/>
                <a:latin typeface="Tahoma" panose="020B0604030504040204" pitchFamily="34" charset="0"/>
              </a:rPr>
              <a:t>، روشی است که فقط به استاندارهای برق ساختمان تکیه می کند و می گوید حرف حرف استاندارد است.</a:t>
            </a:r>
          </a:p>
          <a:p>
            <a:pPr algn="r" rtl="1"/>
            <a:r>
              <a:rPr lang="fa-IR" b="0" i="0" dirty="0" smtClean="0">
                <a:solidFill>
                  <a:srgbClr val="0000FF"/>
                </a:solidFill>
                <a:effectLst/>
                <a:latin typeface="Tahoma" panose="020B0604030504040204" pitchFamily="34" charset="0"/>
              </a:rPr>
              <a:t>روش اجرای بازاری</a:t>
            </a:r>
            <a:r>
              <a:rPr lang="fa-IR" b="0" i="0" dirty="0" smtClean="0">
                <a:solidFill>
                  <a:srgbClr val="333333"/>
                </a:solidFill>
                <a:effectLst/>
                <a:latin typeface="Tahoma" panose="020B0604030504040204" pitchFamily="34" charset="0"/>
              </a:rPr>
              <a:t> ، روشی است که سعی می کند در پاسخ گویی به سوالات استاندارد کم نیاورد و  در کنارش به فکر جیب کارفرما هم هست، که در مصرف سیم و لوله صرفه جویی کند. و از همه مهمتر به فکر سرعت اجرای کار و جیب آقای برقکار .</a:t>
            </a:r>
          </a:p>
          <a:p>
            <a:pPr algn="r" rtl="1"/>
            <a:r>
              <a:rPr lang="fa-IR" b="0" i="0" dirty="0" smtClean="0">
                <a:solidFill>
                  <a:srgbClr val="333333"/>
                </a:solidFill>
                <a:effectLst/>
                <a:latin typeface="Tahoma" panose="020B0604030504040204" pitchFamily="34" charset="0"/>
              </a:rPr>
              <a:t>پس ما به این خاطر این کار را کرده ایم که در مصرف سیم و لوله صرفه جویی شود. و برای اینکه هر سه اتاق خواب با یک فیوز خاموش و روشن شوند، سیم فاز هر سه را در جعبه فیوز به یک فیوز وصل می کنیم. این طوری هم استاندارد را رعایت کرده ایم و هم سیم و لوله کمتری مصرف کرده ایم.</a:t>
            </a:r>
          </a:p>
          <a:p>
            <a:pPr algn="r" rtl="1"/>
            <a:r>
              <a:rPr lang="fa-IR" b="0" i="0" dirty="0" smtClean="0">
                <a:solidFill>
                  <a:srgbClr val="333333"/>
                </a:solidFill>
                <a:effectLst/>
                <a:latin typeface="Tahoma" panose="020B0604030504040204" pitchFamily="34" charset="0"/>
              </a:rPr>
              <a:t>– اصولی تر این بود که از “کلید تراس تا جعبه فیوز” و از “کلید اتاق خواب یک تا جعبه فیوز” هم دو لوله جدا برای ارتباطی نصب می کردیم. ولی ما این کار را نکرده ایم تا در مصرف لوله و در مصرف سیم نول صرفه جویی کنیم. فقط در زمان سیم رد کردن در این لوله دو تا فاز و یک نول رد کنید.</a:t>
            </a:r>
          </a:p>
          <a:p>
            <a:pPr algn="r" rtl="1"/>
            <a:r>
              <a:rPr lang="fa-IR" b="0" i="0" dirty="0" smtClean="0">
                <a:solidFill>
                  <a:srgbClr val="333333"/>
                </a:solidFill>
                <a:effectLst/>
                <a:latin typeface="Tahoma" panose="020B0604030504040204" pitchFamily="34" charset="0"/>
              </a:rPr>
              <a:t> </a:t>
            </a:r>
          </a:p>
          <a:p>
            <a:pPr algn="r" rtl="1"/>
            <a:r>
              <a:rPr lang="fa-IR" b="0" i="0" dirty="0" smtClean="0">
                <a:solidFill>
                  <a:srgbClr val="333333"/>
                </a:solidFill>
                <a:effectLst/>
                <a:latin typeface="Tahoma" panose="020B0604030504040204" pitchFamily="34" charset="0"/>
              </a:rPr>
              <a:t>خب حالا به سراغ رسم لوله های برگشتی می رویم. برای این که نقشه ما شلوغ نشود، لوله های قبلی را پاک می کنیم و لوله های برگشتی را رسم می کنیم. خط های آبی رنگ لوله های برگشتی یا به قول برقکارهای قدیمی دستک هستند.</a:t>
            </a:r>
            <a:endParaRPr lang="fa-IR" b="0" i="0" dirty="0">
              <a:solidFill>
                <a:srgbClr val="333333"/>
              </a:solidFill>
              <a:effectLst/>
              <a:latin typeface="Tahoma" panose="020B0604030504040204" pitchFamily="34" charset="0"/>
            </a:endParaRPr>
          </a:p>
        </p:txBody>
      </p:sp>
    </p:spTree>
    <p:extLst>
      <p:ext uri="{BB962C8B-B14F-4D97-AF65-F5344CB8AC3E}">
        <p14:creationId xmlns:p14="http://schemas.microsoft.com/office/powerpoint/2010/main" val="1351970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0" y="5908950"/>
            <a:ext cx="6096000" cy="861774"/>
          </a:xfrm>
          <a:prstGeom prst="rect">
            <a:avLst/>
          </a:prstGeom>
        </p:spPr>
        <p:txBody>
          <a:bodyPr>
            <a:spAutoFit/>
          </a:bodyPr>
          <a:lstStyle/>
          <a:p>
            <a:pPr algn="r" rtl="1"/>
            <a:r>
              <a:rPr lang="fa-IR" dirty="0" smtClean="0"/>
              <a:t/>
            </a:r>
            <a:br>
              <a:rPr lang="fa-IR" dirty="0" smtClean="0"/>
            </a:br>
            <a:r>
              <a:rPr lang="fa-IR" sz="3200" b="0" i="0" dirty="0" smtClean="0">
                <a:solidFill>
                  <a:srgbClr val="333333"/>
                </a:solidFill>
                <a:effectLst/>
                <a:latin typeface="Tahoma" panose="020B0604030504040204" pitchFamily="34" charset="0"/>
              </a:rPr>
              <a:t>نقشه برق ساختمان لوله های برگشتی</a:t>
            </a:r>
            <a:endParaRPr lang="en-US" sz="3200" dirty="0"/>
          </a:p>
        </p:txBody>
      </p:sp>
      <p:pic>
        <p:nvPicPr>
          <p:cNvPr id="7170" name="Picture 2" descr="نقشه برق ساختمان لوله های برگشت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0"/>
            <a:ext cx="613575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84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5410" y="491011"/>
            <a:ext cx="11526590" cy="5148332"/>
          </a:xfrm>
          <a:prstGeom prst="rect">
            <a:avLst/>
          </a:prstGeom>
        </p:spPr>
        <p:txBody>
          <a:bodyPr wrap="square">
            <a:spAutoFit/>
          </a:bodyPr>
          <a:lstStyle/>
          <a:p>
            <a:pPr algn="r" rtl="1">
              <a:lnSpc>
                <a:spcPct val="200000"/>
              </a:lnSpc>
            </a:pPr>
            <a:r>
              <a:rPr lang="fa-IR" sz="2400" b="0" i="0" dirty="0" smtClean="0">
                <a:solidFill>
                  <a:srgbClr val="333333"/>
                </a:solidFill>
                <a:effectLst/>
                <a:latin typeface="Tahoma" panose="020B0604030504040204" pitchFamily="34" charset="0"/>
              </a:rPr>
              <a:t>– مشاهده می کنید که در اتاق خواب ها لوله مهتابی و چراغ مرکز اتاق با یک لوله مشترک به کلید رفته اند تا در مصرف لوله و سیم نول صرفه جویی شود.</a:t>
            </a:r>
          </a:p>
          <a:p>
            <a:pPr algn="r" rtl="1">
              <a:lnSpc>
                <a:spcPct val="200000"/>
              </a:lnSpc>
            </a:pPr>
            <a:r>
              <a:rPr lang="fa-IR" sz="2400" b="0" i="0" dirty="0" smtClean="0">
                <a:solidFill>
                  <a:srgbClr val="333333"/>
                </a:solidFill>
                <a:effectLst/>
                <a:latin typeface="Tahoma" panose="020B0604030504040204" pitchFamily="34" charset="0"/>
              </a:rPr>
              <a:t>– در داخل آشپزخانه دو لوله آبی رنگ مشاهده می کنید. که یکی برای لوستر مرکز آشپزخانه نصب شده و به یک کلید دوپل رفته. و یک لوله دیگر از یک کلید دوپل به بالای اُپن رفته تا برق هالوژن ها را تامین کند. حالا تعداد هالوژن ها هرچه می خواهد باشد. شما باید همه هالوژن ها را با لوله برق به هم وصل کنید.</a:t>
            </a:r>
          </a:p>
          <a:p>
            <a:pPr algn="r" rtl="1">
              <a:lnSpc>
                <a:spcPct val="200000"/>
              </a:lnSpc>
            </a:pPr>
            <a:r>
              <a:rPr lang="fa-IR" sz="2400" b="0" i="0" dirty="0" smtClean="0">
                <a:solidFill>
                  <a:srgbClr val="333333"/>
                </a:solidFill>
                <a:effectLst/>
                <a:latin typeface="Tahoma" panose="020B0604030504040204" pitchFamily="34" charset="0"/>
              </a:rPr>
              <a:t>– ما در داخل دستشویی یک روشنایی و یک فن در نظر گرفته ایم. در داخل حمام هم یک روشنایی و یک فن، ولی اگر حمام پنجره هواکش دارد، نیاز به نصب فن در داخل حمام نیست.</a:t>
            </a:r>
            <a:endParaRPr lang="fa-IR" sz="2400" b="0" i="0" dirty="0">
              <a:solidFill>
                <a:srgbClr val="333333"/>
              </a:solidFill>
              <a:effectLst/>
              <a:latin typeface="Tahoma" panose="020B0604030504040204" pitchFamily="34" charset="0"/>
            </a:endParaRPr>
          </a:p>
        </p:txBody>
      </p:sp>
    </p:spTree>
    <p:extLst>
      <p:ext uri="{BB962C8B-B14F-4D97-AF65-F5344CB8AC3E}">
        <p14:creationId xmlns:p14="http://schemas.microsoft.com/office/powerpoint/2010/main" val="3687311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09092" y="307951"/>
            <a:ext cx="5820824" cy="369332"/>
          </a:xfrm>
          <a:prstGeom prst="rect">
            <a:avLst/>
          </a:prstGeom>
        </p:spPr>
        <p:txBody>
          <a:bodyPr wrap="none">
            <a:spAutoFit/>
          </a:bodyPr>
          <a:lstStyle/>
          <a:p>
            <a:pPr algn="just" fontAlgn="base"/>
            <a:r>
              <a:rPr lang="fa-IR" b="1" i="1" u="none" strike="noStrike" dirty="0" smtClean="0">
                <a:solidFill>
                  <a:srgbClr val="555555"/>
                </a:solidFill>
                <a:effectLst/>
                <a:latin typeface="inherit"/>
              </a:rPr>
              <a:t>نصب و راه اندازی تمام آیفونهای ساده و تصویری با حافظه و بدون حافظه</a:t>
            </a:r>
            <a:endParaRPr lang="fa-IR" b="1" i="0" u="none" strike="noStrike" dirty="0">
              <a:solidFill>
                <a:srgbClr val="555555"/>
              </a:solidFill>
              <a:effectLst/>
              <a:latin typeface="Open Sans"/>
            </a:endParaRPr>
          </a:p>
        </p:txBody>
      </p:sp>
      <p:pic>
        <p:nvPicPr>
          <p:cNvPr id="9218" name="Picture 2" descr="آیفون تصویری">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372" y="1790162"/>
            <a:ext cx="6233373" cy="481669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آیفون تصویر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82" y="1790162"/>
            <a:ext cx="4971245" cy="458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948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366" y="0"/>
            <a:ext cx="11603865" cy="6702091"/>
          </a:xfrm>
          <a:prstGeom prst="rect">
            <a:avLst/>
          </a:prstGeom>
        </p:spPr>
        <p:txBody>
          <a:bodyPr wrap="square">
            <a:spAutoFit/>
          </a:bodyPr>
          <a:lstStyle/>
          <a:p>
            <a:pPr algn="r" rtl="1">
              <a:lnSpc>
                <a:spcPct val="150000"/>
              </a:lnSpc>
            </a:pPr>
            <a:r>
              <a:rPr lang="fa-IR" sz="1600" b="0" i="0" dirty="0" smtClean="0">
                <a:solidFill>
                  <a:srgbClr val="555555"/>
                </a:solidFill>
                <a:effectLst/>
                <a:latin typeface="Open Sans"/>
              </a:rPr>
              <a:t>آیفونهای تصویری </a:t>
            </a:r>
            <a:r>
              <a:rPr lang="fa-IR" sz="1600" b="1" i="0" dirty="0" smtClean="0">
                <a:solidFill>
                  <a:srgbClr val="555555"/>
                </a:solidFill>
                <a:effectLst/>
                <a:latin typeface="Open Sans"/>
              </a:rPr>
              <a:t>( </a:t>
            </a:r>
            <a:r>
              <a:rPr lang="en-US" sz="1600" b="1" i="0" dirty="0" smtClean="0">
                <a:solidFill>
                  <a:srgbClr val="555555"/>
                </a:solidFill>
                <a:effectLst/>
                <a:latin typeface="Open Sans"/>
              </a:rPr>
              <a:t>video door phone )</a:t>
            </a:r>
            <a:r>
              <a:rPr lang="en-US" sz="1600" b="0" i="0" dirty="0" smtClean="0">
                <a:solidFill>
                  <a:srgbClr val="555555"/>
                </a:solidFill>
                <a:effectLst/>
                <a:latin typeface="Open Sans"/>
              </a:rPr>
              <a:t> </a:t>
            </a:r>
            <a:r>
              <a:rPr lang="fa-IR" sz="1600" b="0" i="0" dirty="0" smtClean="0">
                <a:solidFill>
                  <a:srgbClr val="555555"/>
                </a:solidFill>
                <a:effectLst/>
                <a:latin typeface="Open Sans"/>
              </a:rPr>
              <a:t>سیستمهای ارتباطی هستند که مانند آیفونهای معمولی ارتباط صوتی بین فرد مراجعه کننده و افراد داخل یک ساختمان را برقرار می کند. علاوه بر آن قادرند تصویر فرد مراجعه کننده را نیز بر روی مانیتور گوشی داخل ساختمان نمایش دهند در صورت لزوم حتی می توانند تصاویر افراد مراجعه کننده را با کمک تجهیزات جانبی ضبط نمایند.آیفونهای تصویری بسته به نوع تصویری که پخش می کنند به دو صورت رنگی وسیاه و سفید در بازار ارائه شده اند . اجزای اصلی یک سیستم آیفون تصویری به صورت زیر می باشد :</a:t>
            </a:r>
            <a:r>
              <a:rPr lang="fa-IR" sz="1600" dirty="0" smtClean="0"/>
              <a:t/>
            </a:r>
            <a:br>
              <a:rPr lang="fa-IR" sz="1600" dirty="0" smtClean="0"/>
            </a:br>
            <a:r>
              <a:rPr lang="fa-IR" sz="1600" b="1" i="0" dirty="0" smtClean="0">
                <a:solidFill>
                  <a:srgbClr val="555555"/>
                </a:solidFill>
                <a:effectLst/>
                <a:latin typeface="Open Sans"/>
              </a:rPr>
              <a:t>• پانل جلوی در  (</a:t>
            </a:r>
            <a:r>
              <a:rPr lang="en-US" sz="1600" b="1" i="0" dirty="0" smtClean="0">
                <a:solidFill>
                  <a:srgbClr val="555555"/>
                </a:solidFill>
                <a:effectLst/>
                <a:latin typeface="Open Sans"/>
              </a:rPr>
              <a:t>camera) (door panel)</a:t>
            </a:r>
            <a:br>
              <a:rPr lang="en-US" sz="1600" b="1" i="0" dirty="0" smtClean="0">
                <a:solidFill>
                  <a:srgbClr val="555555"/>
                </a:solidFill>
                <a:effectLst/>
                <a:latin typeface="Open Sans"/>
              </a:rPr>
            </a:br>
            <a:r>
              <a:rPr lang="en-US" sz="1600" b="1" i="0" dirty="0" smtClean="0">
                <a:solidFill>
                  <a:srgbClr val="555555"/>
                </a:solidFill>
                <a:effectLst/>
                <a:latin typeface="Open Sans"/>
              </a:rPr>
              <a:t>• </a:t>
            </a:r>
            <a:r>
              <a:rPr lang="fa-IR" sz="1600" b="1" i="0" dirty="0" smtClean="0">
                <a:solidFill>
                  <a:srgbClr val="555555"/>
                </a:solidFill>
                <a:effectLst/>
                <a:latin typeface="Open Sans"/>
              </a:rPr>
              <a:t>گوشی یا مانیتور  (</a:t>
            </a:r>
            <a:r>
              <a:rPr lang="en-US" sz="1600" b="1" i="0" dirty="0" smtClean="0">
                <a:solidFill>
                  <a:srgbClr val="555555"/>
                </a:solidFill>
                <a:effectLst/>
                <a:latin typeface="Open Sans"/>
              </a:rPr>
              <a:t>video phone) (monitor)</a:t>
            </a:r>
            <a:br>
              <a:rPr lang="en-US" sz="1600" b="1" i="0" dirty="0" smtClean="0">
                <a:solidFill>
                  <a:srgbClr val="555555"/>
                </a:solidFill>
                <a:effectLst/>
                <a:latin typeface="Open Sans"/>
              </a:rPr>
            </a:br>
            <a:r>
              <a:rPr lang="en-US" sz="1600" b="1" i="0" dirty="0" smtClean="0">
                <a:solidFill>
                  <a:srgbClr val="555555"/>
                </a:solidFill>
                <a:effectLst/>
                <a:latin typeface="Open Sans"/>
              </a:rPr>
              <a:t>• </a:t>
            </a:r>
            <a:r>
              <a:rPr lang="fa-IR" sz="1600" b="1" i="0" dirty="0" smtClean="0">
                <a:solidFill>
                  <a:srgbClr val="555555"/>
                </a:solidFill>
                <a:effectLst/>
                <a:latin typeface="Open Sans"/>
              </a:rPr>
              <a:t>منبع تغذیه (</a:t>
            </a:r>
            <a:r>
              <a:rPr lang="en-US" sz="1600" b="1" i="0" dirty="0" smtClean="0">
                <a:solidFill>
                  <a:srgbClr val="555555"/>
                </a:solidFill>
                <a:effectLst/>
                <a:latin typeface="Open Sans"/>
              </a:rPr>
              <a:t>power source)</a:t>
            </a:r>
            <a:br>
              <a:rPr lang="en-US" sz="1600" b="1" i="0" dirty="0" smtClean="0">
                <a:solidFill>
                  <a:srgbClr val="555555"/>
                </a:solidFill>
                <a:effectLst/>
                <a:latin typeface="Open Sans"/>
              </a:rPr>
            </a:br>
            <a:r>
              <a:rPr lang="en-US" sz="1600" b="1" i="0" dirty="0" smtClean="0">
                <a:solidFill>
                  <a:srgbClr val="555555"/>
                </a:solidFill>
                <a:effectLst/>
                <a:latin typeface="Open Sans"/>
              </a:rPr>
              <a:t>• </a:t>
            </a:r>
            <a:r>
              <a:rPr lang="fa-IR" sz="1600" b="1" i="0" dirty="0" smtClean="0">
                <a:solidFill>
                  <a:srgbClr val="555555"/>
                </a:solidFill>
                <a:effectLst/>
                <a:latin typeface="Open Sans"/>
              </a:rPr>
              <a:t>قفل در باز کن (</a:t>
            </a:r>
            <a:r>
              <a:rPr lang="en-US" sz="1600" b="1" i="0" dirty="0" smtClean="0">
                <a:solidFill>
                  <a:srgbClr val="555555"/>
                </a:solidFill>
                <a:effectLst/>
                <a:latin typeface="Open Sans"/>
              </a:rPr>
              <a:t>door </a:t>
            </a:r>
            <a:r>
              <a:rPr lang="en-US" sz="1600" b="1" i="0" dirty="0" err="1" smtClean="0">
                <a:solidFill>
                  <a:srgbClr val="555555"/>
                </a:solidFill>
                <a:effectLst/>
                <a:latin typeface="Open Sans"/>
              </a:rPr>
              <a:t>sWltch</a:t>
            </a:r>
            <a:r>
              <a:rPr lang="en-US" sz="1600" b="1" i="0" dirty="0" smtClean="0">
                <a:solidFill>
                  <a:srgbClr val="555555"/>
                </a:solidFill>
                <a:effectLst/>
                <a:latin typeface="Open Sans"/>
              </a:rPr>
              <a:t>) (door release) </a:t>
            </a:r>
            <a:r>
              <a:rPr lang="en-US" sz="1600" dirty="0" smtClean="0"/>
              <a:t/>
            </a:r>
            <a:br>
              <a:rPr lang="en-US" sz="1600" dirty="0" smtClean="0"/>
            </a:br>
            <a:r>
              <a:rPr lang="fa-IR" sz="1600" b="0" i="0" dirty="0" smtClean="0">
                <a:solidFill>
                  <a:srgbClr val="555555"/>
                </a:solidFill>
                <a:effectLst/>
                <a:latin typeface="Open Sans"/>
              </a:rPr>
              <a:t>در زیر به شرح قسمتهای اصلی آیفون تصویری می پردازیم:</a:t>
            </a:r>
            <a:r>
              <a:rPr lang="fa-IR" sz="1600" dirty="0" smtClean="0"/>
              <a:t/>
            </a:r>
            <a:br>
              <a:rPr lang="fa-IR" sz="1600" dirty="0" smtClean="0"/>
            </a:br>
            <a:r>
              <a:rPr lang="fa-IR" sz="1600" b="1" i="0" dirty="0" smtClean="0">
                <a:solidFill>
                  <a:srgbClr val="555555"/>
                </a:solidFill>
                <a:effectLst/>
                <a:latin typeface="Open Sans"/>
              </a:rPr>
              <a:t>پانل جلوی در </a:t>
            </a:r>
            <a:r>
              <a:rPr lang="en-US" sz="1600" b="1" i="0" dirty="0" smtClean="0">
                <a:solidFill>
                  <a:srgbClr val="555555"/>
                </a:solidFill>
                <a:effectLst/>
                <a:latin typeface="Open Sans"/>
              </a:rPr>
              <a:t>camera </a:t>
            </a:r>
            <a:r>
              <a:rPr lang="en-US" sz="1600" b="0" i="0" dirty="0" smtClean="0">
                <a:solidFill>
                  <a:srgbClr val="555555"/>
                </a:solidFill>
                <a:effectLst/>
                <a:latin typeface="Open Sans"/>
              </a:rPr>
              <a:t>:</a:t>
            </a:r>
            <a:r>
              <a:rPr lang="en-US" sz="1600" dirty="0" smtClean="0"/>
              <a:t/>
            </a:r>
            <a:br>
              <a:rPr lang="en-US" sz="1600" dirty="0" smtClean="0"/>
            </a:br>
            <a:r>
              <a:rPr lang="fa-IR" sz="1600" b="0" i="0" dirty="0" smtClean="0">
                <a:solidFill>
                  <a:srgbClr val="555555"/>
                </a:solidFill>
                <a:effectLst/>
                <a:latin typeface="Open Sans"/>
              </a:rPr>
              <a:t>این پانل ها در دو نوع رنگی و سیاه و سفید می باشند معمولا نوع رنگی با علامت سه عدد یبضی به رنگهای قرمز و زرد و آبی روی پانل شخص می شوند. تصویر یک پانل رنگی یک طبقه و پانل سیاه وسفید ? طبقه را در زیر می بینید:</a:t>
            </a:r>
            <a:r>
              <a:rPr lang="fa-IR" sz="1600" dirty="0" smtClean="0"/>
              <a:t/>
            </a:r>
            <a:br>
              <a:rPr lang="fa-IR" sz="1600" dirty="0" smtClean="0"/>
            </a:br>
            <a:r>
              <a:rPr lang="fa-IR" sz="1600" b="0" i="0" dirty="0" smtClean="0">
                <a:solidFill>
                  <a:srgbClr val="555555"/>
                </a:solidFill>
                <a:effectLst/>
                <a:latin typeface="Open Sans"/>
              </a:rPr>
              <a:t>قسمت های اصلی پانل به صورت زیر است :</a:t>
            </a:r>
            <a:r>
              <a:rPr lang="fa-IR" sz="1600" dirty="0" smtClean="0"/>
              <a:t/>
            </a:r>
            <a:br>
              <a:rPr lang="fa-IR" sz="1600" dirty="0" smtClean="0"/>
            </a:br>
            <a:r>
              <a:rPr lang="fa-IR" sz="1600" b="1" i="0" dirty="0" smtClean="0">
                <a:solidFill>
                  <a:srgbClr val="555555"/>
                </a:solidFill>
                <a:effectLst/>
                <a:latin typeface="Open Sans"/>
              </a:rPr>
              <a:t>صفحه فلزی (</a:t>
            </a:r>
            <a:r>
              <a:rPr lang="en-US" sz="1600" b="1" i="0" dirty="0" smtClean="0">
                <a:solidFill>
                  <a:srgbClr val="555555"/>
                </a:solidFill>
                <a:effectLst/>
                <a:latin typeface="Open Sans"/>
              </a:rPr>
              <a:t>panel)</a:t>
            </a:r>
            <a:r>
              <a:rPr lang="en-US" sz="1600" b="0" i="0" dirty="0" smtClean="0">
                <a:solidFill>
                  <a:srgbClr val="555555"/>
                </a:solidFill>
                <a:effectLst/>
                <a:latin typeface="Open Sans"/>
              </a:rPr>
              <a:t> </a:t>
            </a:r>
            <a:r>
              <a:rPr lang="en-US" sz="1600" b="1" i="0" dirty="0" smtClean="0">
                <a:solidFill>
                  <a:srgbClr val="555555"/>
                </a:solidFill>
                <a:effectLst/>
                <a:latin typeface="Open Sans"/>
              </a:rPr>
              <a:t>:</a:t>
            </a:r>
            <a:r>
              <a:rPr lang="en-US" sz="1600" b="0" i="0" dirty="0" smtClean="0">
                <a:solidFill>
                  <a:srgbClr val="555555"/>
                </a:solidFill>
                <a:effectLst/>
                <a:latin typeface="Open Sans"/>
              </a:rPr>
              <a:t> </a:t>
            </a:r>
            <a:r>
              <a:rPr lang="fa-IR" sz="1600" b="0" i="0" dirty="0" smtClean="0">
                <a:solidFill>
                  <a:srgbClr val="555555"/>
                </a:solidFill>
                <a:effectLst/>
                <a:latin typeface="Open Sans"/>
              </a:rPr>
              <a:t>که از جنس آلومینیوم آلیاژی می باشد و دور آن لاستیی برای جلوگیری از نفوذ آب قرار داده شده است .</a:t>
            </a:r>
            <a:r>
              <a:rPr lang="fa-IR" sz="1600" dirty="0" smtClean="0"/>
              <a:t/>
            </a:r>
            <a:br>
              <a:rPr lang="fa-IR" sz="1600" dirty="0" smtClean="0"/>
            </a:br>
            <a:r>
              <a:rPr lang="fa-IR" sz="1600" b="1" i="0" dirty="0" smtClean="0">
                <a:solidFill>
                  <a:srgbClr val="555555"/>
                </a:solidFill>
                <a:effectLst/>
                <a:latin typeface="Open Sans"/>
              </a:rPr>
              <a:t>شیشه حفاظ لنز (</a:t>
            </a:r>
            <a:r>
              <a:rPr lang="en-US" sz="1600" b="1" i="0" dirty="0" smtClean="0">
                <a:solidFill>
                  <a:srgbClr val="555555"/>
                </a:solidFill>
                <a:effectLst/>
                <a:latin typeface="Open Sans"/>
              </a:rPr>
              <a:t>camera window)</a:t>
            </a:r>
            <a:r>
              <a:rPr lang="en-US" sz="1600" b="0" i="0" dirty="0" smtClean="0">
                <a:solidFill>
                  <a:srgbClr val="555555"/>
                </a:solidFill>
                <a:effectLst/>
                <a:latin typeface="Open Sans"/>
              </a:rPr>
              <a:t> </a:t>
            </a:r>
            <a:r>
              <a:rPr lang="en-US" sz="1600" b="1" i="0" dirty="0" smtClean="0">
                <a:solidFill>
                  <a:srgbClr val="555555"/>
                </a:solidFill>
                <a:effectLst/>
                <a:latin typeface="Open Sans"/>
              </a:rPr>
              <a:t>:</a:t>
            </a:r>
            <a:r>
              <a:rPr lang="en-US" sz="1600" b="0" i="0" dirty="0" smtClean="0">
                <a:solidFill>
                  <a:srgbClr val="555555"/>
                </a:solidFill>
                <a:effectLst/>
                <a:latin typeface="Open Sans"/>
              </a:rPr>
              <a:t> </a:t>
            </a:r>
            <a:r>
              <a:rPr lang="fa-IR" sz="1600" b="0" i="0" dirty="0" smtClean="0">
                <a:solidFill>
                  <a:srgbClr val="555555"/>
                </a:solidFill>
                <a:effectLst/>
                <a:latin typeface="Open Sans"/>
              </a:rPr>
              <a:t>برای جلوگیری از تاثیر مستقیم عوامل جوی روی لنز یا دستکاری لنز</a:t>
            </a:r>
            <a:r>
              <a:rPr lang="fa-IR" sz="1600" dirty="0" smtClean="0"/>
              <a:t/>
            </a:r>
            <a:br>
              <a:rPr lang="fa-IR" sz="1600" dirty="0" smtClean="0"/>
            </a:br>
            <a:r>
              <a:rPr lang="fa-IR" sz="1600" b="1" i="0" dirty="0" smtClean="0">
                <a:solidFill>
                  <a:srgbClr val="555555"/>
                </a:solidFill>
                <a:effectLst/>
                <a:latin typeface="Open Sans"/>
              </a:rPr>
              <a:t>دوربین آیفون (</a:t>
            </a:r>
            <a:r>
              <a:rPr lang="en-US" sz="1600" b="1" i="0" dirty="0" err="1" smtClean="0">
                <a:solidFill>
                  <a:srgbClr val="555555"/>
                </a:solidFill>
                <a:effectLst/>
                <a:latin typeface="Open Sans"/>
              </a:rPr>
              <a:t>ccd</a:t>
            </a:r>
            <a:r>
              <a:rPr lang="en-US" sz="1600" b="1" i="0" dirty="0" smtClean="0">
                <a:solidFill>
                  <a:srgbClr val="555555"/>
                </a:solidFill>
                <a:effectLst/>
                <a:latin typeface="Open Sans"/>
              </a:rPr>
              <a:t> camera)</a:t>
            </a:r>
            <a:r>
              <a:rPr lang="en-US" sz="1600" b="0" i="0" dirty="0" smtClean="0">
                <a:solidFill>
                  <a:srgbClr val="555555"/>
                </a:solidFill>
                <a:effectLst/>
                <a:latin typeface="Open Sans"/>
              </a:rPr>
              <a:t> </a:t>
            </a:r>
            <a:r>
              <a:rPr lang="en-US" sz="1600" b="1" i="0" dirty="0" smtClean="0">
                <a:solidFill>
                  <a:srgbClr val="555555"/>
                </a:solidFill>
                <a:effectLst/>
                <a:latin typeface="Open Sans"/>
              </a:rPr>
              <a:t>:</a:t>
            </a:r>
            <a:r>
              <a:rPr lang="en-US" sz="1600" b="0" i="0" dirty="0" smtClean="0">
                <a:solidFill>
                  <a:srgbClr val="555555"/>
                </a:solidFill>
                <a:effectLst/>
                <a:latin typeface="Open Sans"/>
              </a:rPr>
              <a:t> </a:t>
            </a:r>
            <a:r>
              <a:rPr lang="fa-IR" sz="1600" b="0" i="0" dirty="0" smtClean="0">
                <a:solidFill>
                  <a:srgbClr val="555555"/>
                </a:solidFill>
                <a:effectLst/>
                <a:latin typeface="Open Sans"/>
              </a:rPr>
              <a:t>از نوع </a:t>
            </a:r>
            <a:r>
              <a:rPr lang="en-US" sz="1600" b="0" i="0" dirty="0" err="1" smtClean="0">
                <a:solidFill>
                  <a:srgbClr val="555555"/>
                </a:solidFill>
                <a:effectLst/>
                <a:latin typeface="Open Sans"/>
              </a:rPr>
              <a:t>ccd</a:t>
            </a:r>
            <a:r>
              <a:rPr lang="en-US" sz="1600" b="0" i="0" dirty="0" smtClean="0">
                <a:solidFill>
                  <a:srgbClr val="555555"/>
                </a:solidFill>
                <a:effectLst/>
                <a:latin typeface="Open Sans"/>
              </a:rPr>
              <a:t> </a:t>
            </a:r>
            <a:r>
              <a:rPr lang="fa-IR" sz="1600" b="0" i="0" dirty="0" smtClean="0">
                <a:solidFill>
                  <a:srgbClr val="555555"/>
                </a:solidFill>
                <a:effectLst/>
                <a:latin typeface="Open Sans"/>
              </a:rPr>
              <a:t>میباشد و وظیفه دریافت تصویر را بر عهده دارد دارای دو نوع رنگی و سیاه وسفید است .لنز آن از نوع فیکس می باشد و زاویه دید تنها با تغییر مکان دوربین قابل تنظیم است.</a:t>
            </a:r>
            <a:r>
              <a:rPr lang="fa-IR" sz="1600" dirty="0" smtClean="0"/>
              <a:t/>
            </a:r>
            <a:br>
              <a:rPr lang="fa-IR" sz="1600" dirty="0" smtClean="0"/>
            </a:br>
            <a:endParaRPr lang="en-US" sz="1600" dirty="0"/>
          </a:p>
        </p:txBody>
      </p:sp>
    </p:spTree>
    <p:extLst>
      <p:ext uri="{BB962C8B-B14F-4D97-AF65-F5344CB8AC3E}">
        <p14:creationId xmlns:p14="http://schemas.microsoft.com/office/powerpoint/2010/main" val="2775882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1825" y="197346"/>
            <a:ext cx="10380371" cy="6695551"/>
          </a:xfrm>
          <a:prstGeom prst="rect">
            <a:avLst/>
          </a:prstGeom>
        </p:spPr>
        <p:txBody>
          <a:bodyPr wrap="square">
            <a:spAutoFit/>
          </a:bodyPr>
          <a:lstStyle/>
          <a:p>
            <a:pPr algn="r" rtl="1">
              <a:lnSpc>
                <a:spcPct val="150000"/>
              </a:lnSpc>
            </a:pPr>
            <a:r>
              <a:rPr lang="en-US" b="1" i="0" dirty="0" smtClean="0">
                <a:solidFill>
                  <a:srgbClr val="555555"/>
                </a:solidFill>
                <a:effectLst/>
                <a:latin typeface="Open Sans"/>
              </a:rPr>
              <a:t>LED </a:t>
            </a:r>
            <a:r>
              <a:rPr lang="fa-IR" b="1" i="0" dirty="0" smtClean="0">
                <a:solidFill>
                  <a:srgbClr val="555555"/>
                </a:solidFill>
                <a:effectLst/>
                <a:latin typeface="Open Sans"/>
              </a:rPr>
              <a:t>های دریافت کننده نور مادون قرمز (</a:t>
            </a:r>
            <a:r>
              <a:rPr lang="en-US" b="1" i="0" dirty="0" smtClean="0">
                <a:solidFill>
                  <a:srgbClr val="555555"/>
                </a:solidFill>
                <a:effectLst/>
                <a:latin typeface="Open Sans"/>
              </a:rPr>
              <a:t>infrared led) :</a:t>
            </a:r>
            <a:r>
              <a:rPr lang="en-US" b="0" i="0" dirty="0" smtClean="0">
                <a:solidFill>
                  <a:srgbClr val="555555"/>
                </a:solidFill>
                <a:effectLst/>
                <a:latin typeface="Open Sans"/>
              </a:rPr>
              <a:t> </a:t>
            </a:r>
            <a:r>
              <a:rPr lang="fa-IR" b="0" i="0" dirty="0" smtClean="0">
                <a:solidFill>
                  <a:srgbClr val="555555"/>
                </a:solidFill>
                <a:effectLst/>
                <a:latin typeface="Open Sans"/>
              </a:rPr>
              <a:t>برای این است که دوربین بتواند در شب نیز دید داشته باشد.</a:t>
            </a:r>
            <a:r>
              <a:rPr lang="fa-IR" dirty="0" smtClean="0"/>
              <a:t/>
            </a:r>
            <a:br>
              <a:rPr lang="fa-IR" dirty="0" smtClean="0"/>
            </a:br>
            <a:r>
              <a:rPr lang="fa-IR" b="1" i="0" dirty="0" smtClean="0">
                <a:solidFill>
                  <a:srgbClr val="555555"/>
                </a:solidFill>
                <a:effectLst/>
                <a:latin typeface="Open Sans"/>
              </a:rPr>
              <a:t> بلند گو (</a:t>
            </a:r>
            <a:r>
              <a:rPr lang="en-US" b="1" i="0" dirty="0" smtClean="0">
                <a:solidFill>
                  <a:srgbClr val="555555"/>
                </a:solidFill>
                <a:effectLst/>
                <a:latin typeface="Open Sans"/>
              </a:rPr>
              <a:t>Speaker) </a:t>
            </a:r>
            <a:r>
              <a:rPr lang="fa-IR" b="1" i="0" dirty="0" smtClean="0">
                <a:solidFill>
                  <a:srgbClr val="555555"/>
                </a:solidFill>
                <a:effectLst/>
                <a:latin typeface="Open Sans"/>
              </a:rPr>
              <a:t>برای پخش صدا </a:t>
            </a:r>
            <a:r>
              <a:rPr lang="fa-IR" dirty="0" smtClean="0"/>
              <a:t/>
            </a:r>
            <a:br>
              <a:rPr lang="fa-IR" dirty="0" smtClean="0"/>
            </a:br>
            <a:r>
              <a:rPr lang="fa-IR" b="1" i="0" dirty="0" smtClean="0">
                <a:solidFill>
                  <a:srgbClr val="555555"/>
                </a:solidFill>
                <a:effectLst/>
                <a:latin typeface="Open Sans"/>
              </a:rPr>
              <a:t>شستی زنگ (</a:t>
            </a:r>
            <a:r>
              <a:rPr lang="en-US" b="1" i="0" dirty="0" smtClean="0">
                <a:solidFill>
                  <a:srgbClr val="555555"/>
                </a:solidFill>
                <a:effectLst/>
                <a:latin typeface="Open Sans"/>
              </a:rPr>
              <a:t>Resident call button)</a:t>
            </a:r>
            <a:r>
              <a:rPr lang="en-US" b="0" i="0" dirty="0" smtClean="0">
                <a:solidFill>
                  <a:srgbClr val="555555"/>
                </a:solidFill>
                <a:effectLst/>
                <a:latin typeface="Open Sans"/>
              </a:rPr>
              <a:t> </a:t>
            </a:r>
            <a:r>
              <a:rPr lang="fa-IR" b="0" i="0" dirty="0" smtClean="0">
                <a:solidFill>
                  <a:srgbClr val="555555"/>
                </a:solidFill>
                <a:effectLst/>
                <a:latin typeface="Open Sans"/>
              </a:rPr>
              <a:t>به تعداد طبقات</a:t>
            </a:r>
            <a:r>
              <a:rPr lang="fa-IR" dirty="0" smtClean="0"/>
              <a:t/>
            </a:r>
            <a:br>
              <a:rPr lang="fa-IR" dirty="0" smtClean="0"/>
            </a:br>
            <a:r>
              <a:rPr lang="fa-IR" b="1" i="0" dirty="0" smtClean="0">
                <a:solidFill>
                  <a:srgbClr val="555555"/>
                </a:solidFill>
                <a:effectLst/>
                <a:latin typeface="Open Sans"/>
              </a:rPr>
              <a:t>میکروفون (</a:t>
            </a:r>
            <a:r>
              <a:rPr lang="en-US" b="1" i="0" dirty="0" smtClean="0">
                <a:solidFill>
                  <a:srgbClr val="555555"/>
                </a:solidFill>
                <a:effectLst/>
                <a:latin typeface="Open Sans"/>
              </a:rPr>
              <a:t>microphone)</a:t>
            </a:r>
            <a:r>
              <a:rPr lang="en-US" b="0" i="0" dirty="0" smtClean="0">
                <a:solidFill>
                  <a:srgbClr val="555555"/>
                </a:solidFill>
                <a:effectLst/>
                <a:latin typeface="Open Sans"/>
              </a:rPr>
              <a:t> </a:t>
            </a:r>
            <a:r>
              <a:rPr lang="fa-IR" b="0" i="0" dirty="0" smtClean="0">
                <a:solidFill>
                  <a:srgbClr val="555555"/>
                </a:solidFill>
                <a:effectLst/>
                <a:latin typeface="Open Sans"/>
              </a:rPr>
              <a:t>برای انتقال صدا به گوشی</a:t>
            </a:r>
            <a:r>
              <a:rPr lang="fa-IR" dirty="0" smtClean="0"/>
              <a:t/>
            </a:r>
            <a:br>
              <a:rPr lang="fa-IR" dirty="0" smtClean="0"/>
            </a:br>
            <a:r>
              <a:rPr lang="fa-IR" b="1" i="0" dirty="0" smtClean="0">
                <a:solidFill>
                  <a:srgbClr val="555555"/>
                </a:solidFill>
                <a:effectLst/>
                <a:latin typeface="Open Sans"/>
              </a:rPr>
              <a:t>پیچ های مخصوص</a:t>
            </a:r>
            <a:r>
              <a:rPr lang="fa-IR" b="0" i="0" dirty="0" smtClean="0">
                <a:solidFill>
                  <a:srgbClr val="555555"/>
                </a:solidFill>
                <a:effectLst/>
                <a:latin typeface="Open Sans"/>
              </a:rPr>
              <a:t> </a:t>
            </a:r>
            <a:r>
              <a:rPr lang="fa-IR" b="1" i="0" dirty="0" smtClean="0">
                <a:solidFill>
                  <a:srgbClr val="555555"/>
                </a:solidFill>
                <a:effectLst/>
                <a:latin typeface="Open Sans"/>
              </a:rPr>
              <a:t>(</a:t>
            </a:r>
            <a:r>
              <a:rPr lang="en-US" b="1" i="0" dirty="0" smtClean="0">
                <a:solidFill>
                  <a:srgbClr val="555555"/>
                </a:solidFill>
                <a:effectLst/>
                <a:latin typeface="Open Sans"/>
              </a:rPr>
              <a:t>Tamper proof screw)</a:t>
            </a:r>
            <a:r>
              <a:rPr lang="en-US" b="0" i="0" dirty="0" smtClean="0">
                <a:solidFill>
                  <a:srgbClr val="555555"/>
                </a:solidFill>
                <a:effectLst/>
                <a:latin typeface="Open Sans"/>
              </a:rPr>
              <a:t> : </a:t>
            </a:r>
            <a:r>
              <a:rPr lang="fa-IR" b="0" i="0" dirty="0" smtClean="0">
                <a:solidFill>
                  <a:srgbClr val="555555"/>
                </a:solidFill>
                <a:effectLst/>
                <a:latin typeface="Open Sans"/>
              </a:rPr>
              <a:t>که برای باز و بسته کردن نیاز به آچار آلن دارد  .</a:t>
            </a:r>
            <a:r>
              <a:rPr lang="fa-IR" dirty="0" smtClean="0"/>
              <a:t/>
            </a:r>
            <a:br>
              <a:rPr lang="fa-IR" dirty="0" smtClean="0"/>
            </a:br>
            <a:r>
              <a:rPr lang="fa-IR" b="1" i="0" dirty="0" smtClean="0">
                <a:solidFill>
                  <a:srgbClr val="555555"/>
                </a:solidFill>
                <a:effectLst/>
                <a:latin typeface="Open Sans"/>
              </a:rPr>
              <a:t>پیچ های تنظیم زاویه دوربین (</a:t>
            </a:r>
            <a:r>
              <a:rPr lang="en-US" b="1" i="0" dirty="0" smtClean="0">
                <a:solidFill>
                  <a:srgbClr val="555555"/>
                </a:solidFill>
                <a:effectLst/>
                <a:latin typeface="Open Sans"/>
              </a:rPr>
              <a:t>angel control) (angular adjust)</a:t>
            </a:r>
            <a:r>
              <a:rPr lang="en-US" b="0" i="0" dirty="0" smtClean="0">
                <a:solidFill>
                  <a:srgbClr val="555555"/>
                </a:solidFill>
                <a:effectLst/>
                <a:latin typeface="Open Sans"/>
              </a:rPr>
              <a:t> : </a:t>
            </a:r>
            <a:r>
              <a:rPr lang="fa-IR" b="0" i="0" dirty="0" smtClean="0">
                <a:solidFill>
                  <a:srgbClr val="555555"/>
                </a:solidFill>
                <a:effectLst/>
                <a:latin typeface="Open Sans"/>
              </a:rPr>
              <a:t>برای تنظیم زاویه عمودی و افقی زاویه دوربین استفاده می شود .</a:t>
            </a:r>
            <a:r>
              <a:rPr lang="fa-IR" dirty="0" smtClean="0"/>
              <a:t/>
            </a:r>
            <a:br>
              <a:rPr lang="fa-IR" dirty="0" smtClean="0"/>
            </a:br>
            <a:r>
              <a:rPr lang="fa-IR" b="1" i="0" dirty="0" smtClean="0">
                <a:solidFill>
                  <a:srgbClr val="555555"/>
                </a:solidFill>
                <a:effectLst/>
                <a:latin typeface="Open Sans"/>
              </a:rPr>
              <a:t>ترمینالهای اتصال سیم(</a:t>
            </a:r>
            <a:r>
              <a:rPr lang="en-US" b="1" i="0" dirty="0" smtClean="0">
                <a:solidFill>
                  <a:srgbClr val="555555"/>
                </a:solidFill>
                <a:effectLst/>
                <a:latin typeface="Open Sans"/>
              </a:rPr>
              <a:t>resident videophone connector) :</a:t>
            </a:r>
            <a:r>
              <a:rPr lang="en-US" b="0" i="0" dirty="0" smtClean="0">
                <a:solidFill>
                  <a:srgbClr val="555555"/>
                </a:solidFill>
                <a:effectLst/>
                <a:latin typeface="Open Sans"/>
              </a:rPr>
              <a:t> </a:t>
            </a:r>
            <a:r>
              <a:rPr lang="fa-IR" b="0" i="0" dirty="0" smtClean="0">
                <a:solidFill>
                  <a:srgbClr val="555555"/>
                </a:solidFill>
                <a:effectLst/>
                <a:latin typeface="Open Sans"/>
              </a:rPr>
              <a:t>در مانیتور درپشت .</a:t>
            </a:r>
            <a:r>
              <a:rPr lang="fa-IR" dirty="0" smtClean="0"/>
              <a:t/>
            </a:r>
            <a:br>
              <a:rPr lang="fa-IR" dirty="0" smtClean="0"/>
            </a:br>
            <a:r>
              <a:rPr lang="fa-IR" b="1" i="0" dirty="0" smtClean="0">
                <a:solidFill>
                  <a:srgbClr val="555555"/>
                </a:solidFill>
                <a:effectLst/>
                <a:latin typeface="Open Sans"/>
              </a:rPr>
              <a:t>سیم اتصال تغذیه</a:t>
            </a:r>
            <a:r>
              <a:rPr lang="fa-IR" b="0" i="0" dirty="0" smtClean="0">
                <a:solidFill>
                  <a:srgbClr val="555555"/>
                </a:solidFill>
                <a:effectLst/>
                <a:latin typeface="Open Sans"/>
              </a:rPr>
              <a:t> </a:t>
            </a:r>
            <a:r>
              <a:rPr lang="fa-IR" b="1" i="0" dirty="0" smtClean="0">
                <a:solidFill>
                  <a:srgbClr val="555555"/>
                </a:solidFill>
                <a:effectLst/>
                <a:latin typeface="Open Sans"/>
              </a:rPr>
              <a:t>(</a:t>
            </a:r>
            <a:r>
              <a:rPr lang="en-US" b="1" i="0" dirty="0" smtClean="0">
                <a:solidFill>
                  <a:srgbClr val="555555"/>
                </a:solidFill>
                <a:effectLst/>
                <a:latin typeface="Open Sans"/>
              </a:rPr>
              <a:t>power connection)</a:t>
            </a:r>
            <a:r>
              <a:rPr lang="en-US" b="0" i="0" dirty="0" smtClean="0">
                <a:solidFill>
                  <a:srgbClr val="555555"/>
                </a:solidFill>
                <a:effectLst/>
                <a:latin typeface="Open Sans"/>
              </a:rPr>
              <a:t> </a:t>
            </a:r>
            <a:r>
              <a:rPr lang="fa-IR" b="0" i="0" dirty="0" smtClean="0">
                <a:solidFill>
                  <a:srgbClr val="555555"/>
                </a:solidFill>
                <a:effectLst/>
                <a:latin typeface="Open Sans"/>
              </a:rPr>
              <a:t>ولت </a:t>
            </a:r>
            <a:r>
              <a:rPr lang="en-US" b="0" i="0" dirty="0" smtClean="0">
                <a:solidFill>
                  <a:srgbClr val="555555"/>
                </a:solidFill>
                <a:effectLst/>
                <a:latin typeface="Open Sans"/>
              </a:rPr>
              <a:t>DC 12</a:t>
            </a:r>
            <a:r>
              <a:rPr lang="en-US" dirty="0" smtClean="0"/>
              <a:t/>
            </a:r>
            <a:br>
              <a:rPr lang="en-US" dirty="0" smtClean="0"/>
            </a:br>
            <a:r>
              <a:rPr lang="fa-IR" b="1" i="0" dirty="0" smtClean="0">
                <a:solidFill>
                  <a:srgbClr val="555555"/>
                </a:solidFill>
                <a:effectLst/>
                <a:latin typeface="Open Sans"/>
              </a:rPr>
              <a:t>سیم اتصال به در بازکن</a:t>
            </a:r>
            <a:r>
              <a:rPr lang="fa-IR" b="0" i="0" dirty="0" smtClean="0">
                <a:solidFill>
                  <a:srgbClr val="555555"/>
                </a:solidFill>
                <a:effectLst/>
                <a:latin typeface="Open Sans"/>
              </a:rPr>
              <a:t> </a:t>
            </a:r>
            <a:r>
              <a:rPr lang="fa-IR" b="1" i="0" dirty="0" smtClean="0">
                <a:solidFill>
                  <a:srgbClr val="555555"/>
                </a:solidFill>
                <a:effectLst/>
                <a:latin typeface="Open Sans"/>
              </a:rPr>
              <a:t>(</a:t>
            </a:r>
            <a:r>
              <a:rPr lang="en-US" b="1" i="0" dirty="0" smtClean="0">
                <a:solidFill>
                  <a:srgbClr val="555555"/>
                </a:solidFill>
                <a:effectLst/>
                <a:latin typeface="Open Sans"/>
              </a:rPr>
              <a:t>release connection wire) (door opener cable)</a:t>
            </a:r>
            <a:r>
              <a:rPr lang="en-US" dirty="0" smtClean="0"/>
              <a:t/>
            </a:r>
            <a:br>
              <a:rPr lang="en-US" dirty="0" smtClean="0"/>
            </a:br>
            <a:r>
              <a:rPr lang="fa-IR" b="0" i="0" dirty="0" smtClean="0">
                <a:solidFill>
                  <a:srgbClr val="555555"/>
                </a:solidFill>
                <a:effectLst/>
                <a:latin typeface="Open Sans"/>
              </a:rPr>
              <a:t>قسمت های مختلف یک پانل ? طبقه را در زیر می بینید :</a:t>
            </a:r>
            <a:r>
              <a:rPr lang="fa-IR" dirty="0" smtClean="0"/>
              <a:t/>
            </a:r>
            <a:br>
              <a:rPr lang="fa-IR" dirty="0" smtClean="0"/>
            </a:br>
            <a:r>
              <a:rPr lang="fa-IR" b="0" i="0" dirty="0" smtClean="0">
                <a:solidFill>
                  <a:srgbClr val="555555"/>
                </a:solidFill>
                <a:effectLst/>
                <a:latin typeface="Open Sans"/>
              </a:rPr>
              <a:t>برای نصب پانل باید جعبه تو کار را ابتدا داخل دیوار گذاشت و با گچ محکم کرد سپس سیم های مربوط منطبق باشد تا از نفوذ آب به جعبه جلوگیری شود . پیچهای پانل یک درپوش: لاستیکی نیز برای مخفی نگهداشتن دارند و به صورت آلن طراحی شده اند تا باز کردن آنها برای خرابکاری یا سرقت به راحتی امکان پذیر نباشد.همچنین می توان برای دید بهتر بر روی پانل مکان دوربین و زاویه دید عمودی را بعد از شل کردن پیچهای نگهدارنده دو طرف آن تنظیم کرد. معمولا ارتفاع نصب را برای دوربین ۱۵۰ سانتی متر در نظر می گیرند. زاویه دید عمودی دوربین حدود ۵۰درجه و زاویه دید افقی حدود ۵۰درجه است .</a:t>
            </a:r>
            <a:endParaRPr lang="en-US" dirty="0"/>
          </a:p>
        </p:txBody>
      </p:sp>
    </p:spTree>
    <p:extLst>
      <p:ext uri="{BB962C8B-B14F-4D97-AF65-F5344CB8AC3E}">
        <p14:creationId xmlns:p14="http://schemas.microsoft.com/office/powerpoint/2010/main" val="276861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699" y="25360"/>
            <a:ext cx="11745531" cy="6093976"/>
          </a:xfrm>
          <a:prstGeom prst="rect">
            <a:avLst/>
          </a:prstGeom>
        </p:spPr>
        <p:txBody>
          <a:bodyPr wrap="square">
            <a:spAutoFit/>
          </a:bodyPr>
          <a:lstStyle/>
          <a:p>
            <a:pPr algn="r" rtl="1"/>
            <a:r>
              <a:rPr lang="fa-IR" sz="6000" dirty="0" smtClean="0"/>
              <a:t>موضوع  :</a:t>
            </a:r>
            <a:r>
              <a:rPr lang="fa-IR" sz="4800" dirty="0" smtClean="0"/>
              <a:t> پروژه نحوه اجرای تاسیسات برقی ساختمان</a:t>
            </a:r>
          </a:p>
          <a:p>
            <a:pPr algn="r" rtl="1"/>
            <a:endParaRPr lang="fa-IR" sz="6000" dirty="0" smtClean="0"/>
          </a:p>
          <a:p>
            <a:pPr algn="r" rtl="1"/>
            <a:r>
              <a:rPr lang="fa-IR" sz="5000" dirty="0" smtClean="0"/>
              <a:t>ارائه دهنده :مجید جعفرزاده</a:t>
            </a:r>
          </a:p>
          <a:p>
            <a:pPr algn="r" rtl="1"/>
            <a:endParaRPr lang="fa-IR" sz="4000" dirty="0" smtClean="0"/>
          </a:p>
          <a:p>
            <a:pPr algn="r" rtl="1"/>
            <a:r>
              <a:rPr lang="fa-IR" sz="6000" dirty="0" smtClean="0"/>
              <a:t>استاد محترم : خانم مهندس ام البنین سیدی</a:t>
            </a:r>
          </a:p>
          <a:p>
            <a:pPr algn="r" rtl="1"/>
            <a:endParaRPr lang="en-US" sz="6000" dirty="0" smtClean="0"/>
          </a:p>
          <a:p>
            <a:pPr algn="r" rtl="1"/>
            <a:r>
              <a:rPr lang="fa-IR" sz="6000" dirty="0" smtClean="0"/>
              <a:t>دانشگاه آزاد </a:t>
            </a:r>
            <a:r>
              <a:rPr lang="fa-IR" sz="6000" smtClean="0"/>
              <a:t>ماکو</a:t>
            </a:r>
            <a:r>
              <a:rPr lang="fa-IR" sz="6000"/>
              <a:t> </a:t>
            </a:r>
            <a:r>
              <a:rPr lang="fa-IR" sz="6000" smtClean="0"/>
              <a:t> -  </a:t>
            </a:r>
            <a:r>
              <a:rPr lang="fa-IR" sz="4800" dirty="0" smtClean="0"/>
              <a:t>تاريخ  ارائه </a:t>
            </a:r>
            <a:r>
              <a:rPr lang="fa-IR" sz="4800" smtClean="0"/>
              <a:t>:   </a:t>
            </a:r>
            <a:r>
              <a:rPr lang="fa-IR" sz="4800" smtClean="0"/>
              <a:t>1395/09/2 </a:t>
            </a:r>
            <a:endParaRPr lang="fa-IR" sz="4800" dirty="0" smtClean="0"/>
          </a:p>
        </p:txBody>
      </p:sp>
    </p:spTree>
    <p:extLst>
      <p:ext uri="{BB962C8B-B14F-4D97-AF65-F5344CB8AC3E}">
        <p14:creationId xmlns:p14="http://schemas.microsoft.com/office/powerpoint/2010/main" val="1686815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37857" y="256435"/>
            <a:ext cx="3821880" cy="523220"/>
          </a:xfrm>
          <a:prstGeom prst="rect">
            <a:avLst/>
          </a:prstGeom>
        </p:spPr>
        <p:txBody>
          <a:bodyPr wrap="none">
            <a:spAutoFit/>
          </a:bodyPr>
          <a:lstStyle/>
          <a:p>
            <a:r>
              <a:rPr lang="fa-IR" sz="2800" b="0" i="0" dirty="0" smtClean="0">
                <a:solidFill>
                  <a:srgbClr val="555555"/>
                </a:solidFill>
                <a:effectLst/>
                <a:latin typeface="Open Sans"/>
              </a:rPr>
              <a:t>نمونه هایی از آیفون تصویری :</a:t>
            </a:r>
            <a:endParaRPr lang="en-US" sz="2800" dirty="0"/>
          </a:p>
        </p:txBody>
      </p:sp>
      <p:pic>
        <p:nvPicPr>
          <p:cNvPr id="10242" name="Picture 2" descr="http://www.simkesh.ir/wp-content/uploads/CAV-43T2-T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58" y="518045"/>
            <a:ext cx="384810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simkesh.ir/wp-content/uploads/CDV-35A-TIN-150x1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58" y="3664040"/>
            <a:ext cx="3966693" cy="319396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simkesh.ir/wp-content/uploads/CDV-70A-TIN-150x10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335" y="0"/>
            <a:ext cx="3353733" cy="312956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simkesh.ir/wp-content/uploads/cdv-70kt-tin-150x1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5335" y="3664040"/>
            <a:ext cx="3048063" cy="3193961"/>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www.simkesh.ir/wp-content/uploads/CDV-70KPT-TIN-150x1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8845" y="3664040"/>
            <a:ext cx="3530892" cy="319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596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294194" y="421577"/>
            <a:ext cx="672940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smtClean="0">
                <a:ln>
                  <a:noFill/>
                </a:ln>
                <a:solidFill>
                  <a:srgbClr val="555555"/>
                </a:solidFill>
                <a:effectLst/>
                <a:latin typeface="Open Sans"/>
                <a:cs typeface="Arial" panose="020B0604020202020204" pitchFamily="34" charset="0"/>
              </a:rPr>
              <a:t>نصب و راه اندازی انتن های مرکزی مطابق با استانداردهای جهانی</a:t>
            </a:r>
            <a:endParaRPr kumimoji="0" lang="en-US" altLang="en-US" sz="2400" b="1" i="0" u="none" strike="noStrike" cap="none" normalizeH="0" baseline="0" dirty="0" smtClean="0">
              <a:ln>
                <a:noFill/>
              </a:ln>
              <a:solidFill>
                <a:srgbClr val="555555"/>
              </a:solidFill>
              <a:effectLst/>
              <a:latin typeface="Open Sans"/>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rgbClr val="555555"/>
              </a:solidFill>
              <a:effectLst/>
              <a:latin typeface="Open San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smtClean="0">
                <a:ln>
                  <a:noFill/>
                </a:ln>
                <a:solidFill>
                  <a:srgbClr val="555555"/>
                </a:solidFill>
                <a:effectLst/>
                <a:latin typeface="Open Sans"/>
                <a:cs typeface="Arial" panose="020B0604020202020204" pitchFamily="34" charset="0"/>
              </a:rPr>
              <a:t>و تعمیر و نگهداری بعد از فروش</a:t>
            </a:r>
            <a:r>
              <a:rPr kumimoji="0" lang="fa-IR" altLang="en-US" sz="2400" b="1" i="0" u="none" strike="noStrike" cap="none" normalizeH="0" baseline="0" dirty="0" smtClean="0">
                <a:ln>
                  <a:noFill/>
                </a:ln>
                <a:solidFill>
                  <a:srgbClr val="555555"/>
                </a:solidFill>
                <a:effectLst/>
                <a:latin typeface="Open Sans"/>
                <a:cs typeface="Arial" panose="020B0604020202020204" pitchFamily="34" charset="0"/>
              </a:rPr>
              <a:t> :</a:t>
            </a:r>
            <a:endParaRPr kumimoji="0" lang="en-US" altLang="en-US" sz="2400" b="1" i="0" u="none" strike="noStrike" cap="none" normalizeH="0" baseline="0" dirty="0" smtClean="0">
              <a:ln>
                <a:noFill/>
              </a:ln>
              <a:solidFill>
                <a:srgbClr val="555555"/>
              </a:solidFill>
              <a:effectLst/>
              <a:latin typeface="Open Sans"/>
            </a:endParaRPr>
          </a:p>
        </p:txBody>
      </p:sp>
      <p:pic>
        <p:nvPicPr>
          <p:cNvPr id="11266" name="Picture 2" descr="a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62" y="236911"/>
            <a:ext cx="4172755" cy="662108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0208" y="3296993"/>
            <a:ext cx="3433392" cy="316820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214" y="3296993"/>
            <a:ext cx="3489593" cy="316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149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3437" y="396660"/>
            <a:ext cx="11848563" cy="5970865"/>
          </a:xfrm>
          <a:prstGeom prst="rect">
            <a:avLst/>
          </a:prstGeom>
        </p:spPr>
        <p:txBody>
          <a:bodyPr wrap="square">
            <a:spAutoFit/>
          </a:bodyPr>
          <a:lstStyle/>
          <a:p>
            <a:pPr algn="r" rtl="1"/>
            <a:r>
              <a:rPr lang="fa-IR" sz="2200" b="0" i="0" dirty="0" smtClean="0">
                <a:solidFill>
                  <a:srgbClr val="555555"/>
                </a:solidFill>
                <a:effectLst/>
                <a:latin typeface="Open Sans"/>
              </a:rPr>
              <a:t>واحد توزیع :</a:t>
            </a:r>
            <a:r>
              <a:rPr lang="fa-IR" dirty="0" smtClean="0"/>
              <a:t/>
            </a:r>
            <a:br>
              <a:rPr lang="fa-IR" dirty="0" smtClean="0"/>
            </a:br>
            <a:r>
              <a:rPr lang="fa-IR" b="0" i="0" dirty="0" smtClean="0">
                <a:solidFill>
                  <a:srgbClr val="555555"/>
                </a:solidFill>
                <a:effectLst/>
                <a:latin typeface="Open Sans"/>
              </a:rPr>
              <a:t>بطور معمول شامل تجهیزاتی از قبیل تقویت کننده های خط ، تقسیم کننده های عبوری ، تقسیم کننده های انشعابی ، پریز های چند منظوره و شبکه ای از کابل ها میباشد و غالباً به سه شکل مختلف طراحی میشود</a:t>
            </a:r>
            <a:r>
              <a:rPr lang="fa-IR" dirty="0" smtClean="0"/>
              <a:t/>
            </a:r>
            <a:br>
              <a:rPr lang="fa-IR" dirty="0" smtClean="0"/>
            </a:br>
            <a:r>
              <a:rPr lang="fa-IR" b="0" i="0" dirty="0" smtClean="0">
                <a:solidFill>
                  <a:srgbClr val="555555"/>
                </a:solidFill>
                <a:effectLst/>
                <a:latin typeface="Open Sans"/>
              </a:rPr>
              <a:t>الف – ستاره</a:t>
            </a:r>
            <a:r>
              <a:rPr lang="fa-IR" dirty="0" smtClean="0"/>
              <a:t/>
            </a:r>
            <a:br>
              <a:rPr lang="fa-IR" dirty="0" smtClean="0"/>
            </a:br>
            <a:r>
              <a:rPr lang="fa-IR" b="0" i="0" dirty="0" smtClean="0">
                <a:solidFill>
                  <a:srgbClr val="555555"/>
                </a:solidFill>
                <a:effectLst/>
                <a:latin typeface="Open Sans"/>
              </a:rPr>
              <a:t>ب – درختی</a:t>
            </a:r>
            <a:r>
              <a:rPr lang="fa-IR" dirty="0" smtClean="0"/>
              <a:t/>
            </a:r>
            <a:br>
              <a:rPr lang="fa-IR" dirty="0" smtClean="0"/>
            </a:br>
            <a:r>
              <a:rPr lang="fa-IR" b="0" i="0" dirty="0" smtClean="0">
                <a:solidFill>
                  <a:srgbClr val="555555"/>
                </a:solidFill>
                <a:effectLst/>
                <a:latin typeface="Open Sans"/>
              </a:rPr>
              <a:t>ج – آبشاری</a:t>
            </a:r>
            <a:r>
              <a:rPr lang="fa-IR" dirty="0" smtClean="0"/>
              <a:t/>
            </a:r>
            <a:br>
              <a:rPr lang="fa-IR" dirty="0" smtClean="0"/>
            </a:br>
            <a:r>
              <a:rPr lang="fa-IR" b="0" i="0" dirty="0" smtClean="0">
                <a:solidFill>
                  <a:srgbClr val="555555"/>
                </a:solidFill>
                <a:effectLst/>
                <a:latin typeface="Open Sans"/>
              </a:rPr>
              <a:t>د – درختی و ستاره</a:t>
            </a:r>
            <a:r>
              <a:rPr lang="fa-IR" dirty="0" smtClean="0"/>
              <a:t/>
            </a:r>
            <a:br>
              <a:rPr lang="fa-IR" dirty="0" smtClean="0"/>
            </a:br>
            <a:r>
              <a:rPr lang="fa-IR" b="0" i="0" dirty="0" smtClean="0">
                <a:solidFill>
                  <a:srgbClr val="555555"/>
                </a:solidFill>
                <a:effectLst/>
                <a:latin typeface="Open Sans"/>
              </a:rPr>
              <a:t>که متداول ترین روش برای طراحی یک سیستم توزیع ، روش درختی می باشد .</a:t>
            </a:r>
            <a:r>
              <a:rPr lang="fa-IR" dirty="0" smtClean="0"/>
              <a:t/>
            </a:r>
            <a:br>
              <a:rPr lang="fa-IR" dirty="0" smtClean="0"/>
            </a:br>
            <a:r>
              <a:rPr lang="fa-IR" b="0" i="0" dirty="0" smtClean="0">
                <a:solidFill>
                  <a:srgbClr val="555555"/>
                </a:solidFill>
                <a:effectLst/>
                <a:latin typeface="Open Sans"/>
              </a:rPr>
              <a:t>در ساختمان هایی که تعداد زیادی گیرنده تلویزیونی وجود دارد (مانند هتل ها و برج های مسکونی) در صورتی که بخواهیم برای هر گیرنده یک آنتن مجزا نصب نماییم مشکلاتی مانند موارد ذکر شده در زیر بروز خواهند کرد:</a:t>
            </a:r>
            <a:r>
              <a:rPr lang="fa-IR" dirty="0" smtClean="0"/>
              <a:t/>
            </a:r>
            <a:br>
              <a:rPr lang="fa-IR" dirty="0" smtClean="0"/>
            </a:br>
            <a:r>
              <a:rPr lang="fa-IR" b="0" i="0" dirty="0" smtClean="0">
                <a:solidFill>
                  <a:srgbClr val="555555"/>
                </a:solidFill>
                <a:effectLst/>
                <a:latin typeface="Open Sans"/>
              </a:rPr>
              <a:t>• محدودیت فضایی پشت بام برای نصب تعداد زیادی آنتن</a:t>
            </a:r>
            <a:r>
              <a:rPr lang="fa-IR" dirty="0" smtClean="0"/>
              <a:t/>
            </a:r>
            <a:br>
              <a:rPr lang="fa-IR" dirty="0" smtClean="0"/>
            </a:br>
            <a:r>
              <a:rPr lang="fa-IR" b="0" i="0" dirty="0" smtClean="0">
                <a:solidFill>
                  <a:srgbClr val="555555"/>
                </a:solidFill>
                <a:effectLst/>
                <a:latin typeface="Open Sans"/>
              </a:rPr>
              <a:t>• اثر انعکاسی و القا یی آنتن ها بر یکدیگر</a:t>
            </a:r>
            <a:r>
              <a:rPr lang="fa-IR" dirty="0" smtClean="0"/>
              <a:t/>
            </a:r>
            <a:br>
              <a:rPr lang="fa-IR" dirty="0" smtClean="0"/>
            </a:br>
            <a:r>
              <a:rPr lang="fa-IR" b="0" i="0" dirty="0" smtClean="0">
                <a:solidFill>
                  <a:srgbClr val="555555"/>
                </a:solidFill>
                <a:effectLst/>
                <a:latin typeface="Open Sans"/>
              </a:rPr>
              <a:t>• هزینه بالای نصب آنتن برای تک تک گیرنده ها و سیم کشی آنتن تا گیرنده</a:t>
            </a:r>
            <a:r>
              <a:rPr lang="fa-IR" dirty="0" smtClean="0"/>
              <a:t/>
            </a:r>
            <a:br>
              <a:rPr lang="fa-IR" dirty="0" smtClean="0"/>
            </a:br>
            <a:r>
              <a:rPr lang="fa-IR" b="0" i="0" dirty="0" smtClean="0">
                <a:solidFill>
                  <a:srgbClr val="555555"/>
                </a:solidFill>
                <a:effectLst/>
                <a:latin typeface="Open Sans"/>
              </a:rPr>
              <a:t>• از بین رفتن زیبایی ظاهر ساختمان و به وجود آمدن جنگلی از آنتن ها</a:t>
            </a:r>
            <a:r>
              <a:rPr lang="fa-IR" dirty="0" smtClean="0"/>
              <a:t/>
            </a:r>
            <a:br>
              <a:rPr lang="fa-IR" dirty="0" smtClean="0"/>
            </a:br>
            <a:r>
              <a:rPr lang="fa-IR" b="0" i="0" dirty="0" smtClean="0">
                <a:solidFill>
                  <a:srgbClr val="555555"/>
                </a:solidFill>
                <a:effectLst/>
                <a:latin typeface="Open Sans"/>
              </a:rPr>
              <a:t>• حجم بالای سیم کشی آنتن ها تا گیرنده نیز مشکلاتی به وجود خواهد آورد</a:t>
            </a:r>
            <a:r>
              <a:rPr lang="fa-IR" dirty="0" smtClean="0"/>
              <a:t/>
            </a:r>
            <a:br>
              <a:rPr lang="fa-IR" dirty="0" smtClean="0"/>
            </a:br>
            <a:r>
              <a:rPr lang="fa-IR" b="0" i="0" dirty="0" smtClean="0">
                <a:solidFill>
                  <a:srgbClr val="555555"/>
                </a:solidFill>
                <a:effectLst/>
                <a:latin typeface="Open Sans"/>
              </a:rPr>
              <a:t>با توجه به موارد ذکر شده راه کار پیشنهادی این است که از یک آنتن برای تمام گیرنده ها استفاده گردد و چون سیگنال در یافت شده توسط این آنتن برای تمام گیرنده ها کافی نخواهد بود لذا از تجهیزاتی برای افزایش مقدار سیگنال و توزیع آن بین گیرنده ها استفاده می کنیم.عملی کردن این راه کار با استفاده از تجهیزات سیستم ها ی آنتن مرکزی (</a:t>
            </a:r>
            <a:r>
              <a:rPr lang="en-US" b="0" i="0" dirty="0" smtClean="0">
                <a:solidFill>
                  <a:srgbClr val="555555"/>
                </a:solidFill>
                <a:effectLst/>
                <a:latin typeface="Open Sans"/>
              </a:rPr>
              <a:t>MATV) (MASTER ANTENNA TV) </a:t>
            </a:r>
            <a:r>
              <a:rPr lang="fa-IR" b="0" i="0" dirty="0" smtClean="0">
                <a:solidFill>
                  <a:srgbClr val="555555"/>
                </a:solidFill>
                <a:effectLst/>
                <a:latin typeface="Open Sans"/>
              </a:rPr>
              <a:t>انجام می پذیرد. از این سیستم ها به عنوان (</a:t>
            </a:r>
            <a:r>
              <a:rPr lang="en-US" b="0" i="0" dirty="0" smtClean="0">
                <a:solidFill>
                  <a:srgbClr val="555555"/>
                </a:solidFill>
                <a:effectLst/>
                <a:latin typeface="Open Sans"/>
              </a:rPr>
              <a:t>CATV) (COMMUNITY ANTENNA TV) </a:t>
            </a:r>
            <a:r>
              <a:rPr lang="fa-IR" b="0" i="0" dirty="0" smtClean="0">
                <a:solidFill>
                  <a:srgbClr val="555555"/>
                </a:solidFill>
                <a:effectLst/>
                <a:latin typeface="Open Sans"/>
              </a:rPr>
              <a:t>نیز نامبرده می شود. یک سیستم</a:t>
            </a:r>
            <a:r>
              <a:rPr lang="en-US" b="0" i="0" dirty="0" smtClean="0">
                <a:solidFill>
                  <a:srgbClr val="555555"/>
                </a:solidFill>
                <a:effectLst/>
                <a:latin typeface="Open Sans"/>
              </a:rPr>
              <a:t>MATV </a:t>
            </a:r>
            <a:r>
              <a:rPr lang="fa-IR" b="0" i="0" dirty="0" smtClean="0">
                <a:solidFill>
                  <a:srgbClr val="555555"/>
                </a:solidFill>
                <a:effectLst/>
                <a:latin typeface="Open Sans"/>
              </a:rPr>
              <a:t>مجموعه ای از تجهیزات اولیه سیگنال تلویزیونی و تجهیزات پردازش و تقویت سیگنال و توزیع آن از طریق کابل های کواکسیال بین گیرنده های تلویزیونی است و هدف از برقراری آن مهیا کردن سطح سیگنال مناسب را برای هر گیرنده جهت دریافت تصویری با کیفیت قابل قبول می باشد. تجهیزات سیستم </a:t>
            </a:r>
            <a:r>
              <a:rPr lang="en-US" b="0" i="0" dirty="0" smtClean="0">
                <a:solidFill>
                  <a:srgbClr val="555555"/>
                </a:solidFill>
                <a:effectLst/>
                <a:latin typeface="Open Sans"/>
              </a:rPr>
              <a:t>MATV </a:t>
            </a:r>
            <a:r>
              <a:rPr lang="fa-IR" b="0" i="0" dirty="0" smtClean="0">
                <a:solidFill>
                  <a:srgbClr val="555555"/>
                </a:solidFill>
                <a:effectLst/>
                <a:latin typeface="Open Sans"/>
              </a:rPr>
              <a:t>به دو دسته اصلی صفحه بعد تقسیم می گردد:</a:t>
            </a:r>
            <a:endParaRPr lang="en-US" dirty="0"/>
          </a:p>
        </p:txBody>
      </p:sp>
    </p:spTree>
    <p:extLst>
      <p:ext uri="{BB962C8B-B14F-4D97-AF65-F5344CB8AC3E}">
        <p14:creationId xmlns:p14="http://schemas.microsoft.com/office/powerpoint/2010/main" val="1986894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733"/>
            <a:ext cx="12192000" cy="6124754"/>
          </a:xfrm>
          <a:prstGeom prst="rect">
            <a:avLst/>
          </a:prstGeom>
        </p:spPr>
        <p:txBody>
          <a:bodyPr wrap="square">
            <a:spAutoFit/>
          </a:bodyPr>
          <a:lstStyle/>
          <a:p>
            <a:pPr algn="r" rtl="1"/>
            <a:r>
              <a:rPr lang="fa-IR" b="0" i="0" dirty="0" smtClean="0">
                <a:solidFill>
                  <a:srgbClr val="555555"/>
                </a:solidFill>
                <a:effectLst/>
                <a:latin typeface="Open Sans"/>
              </a:rPr>
              <a:t>۱-تجهیزات ابتدایی تهیه سیگنال ( </a:t>
            </a:r>
            <a:r>
              <a:rPr lang="en-US" b="0" i="0" dirty="0" smtClean="0">
                <a:solidFill>
                  <a:srgbClr val="555555"/>
                </a:solidFill>
                <a:effectLst/>
                <a:latin typeface="Open Sans"/>
              </a:rPr>
              <a:t>HEADEND equipment)</a:t>
            </a:r>
            <a:r>
              <a:rPr lang="en-US" sz="2200" dirty="0" smtClean="0"/>
              <a:t/>
            </a:r>
            <a:br>
              <a:rPr lang="en-US" sz="2200" dirty="0" smtClean="0"/>
            </a:br>
            <a:r>
              <a:rPr lang="fa-IR" sz="2200" b="0" i="0" dirty="0" smtClean="0">
                <a:solidFill>
                  <a:srgbClr val="555555"/>
                </a:solidFill>
                <a:effectLst/>
                <a:latin typeface="Open Sans"/>
              </a:rPr>
              <a:t>این تجهیزات شامل آنتن و تقویت کننده فیلترها ، مبدل های فرکانسی ، تله موج ها و مچینگ ها می باشد که برای پردازش سیگنال تلویزیونی و رساندن آن به اندازه و کیفیت مطلوب برای گیرنده ها به کار می روند</a:t>
            </a:r>
            <a:r>
              <a:rPr lang="fa-IR" sz="2200" dirty="0" smtClean="0"/>
              <a:t/>
            </a:r>
            <a:br>
              <a:rPr lang="fa-IR" sz="2200" dirty="0" smtClean="0"/>
            </a:br>
            <a:r>
              <a:rPr lang="fa-IR" sz="2200" b="0" i="0" dirty="0" smtClean="0">
                <a:solidFill>
                  <a:srgbClr val="555555"/>
                </a:solidFill>
                <a:effectLst/>
                <a:latin typeface="Open Sans"/>
              </a:rPr>
              <a:t>۲- تجهیزات توزیع سیگنال ( </a:t>
            </a:r>
            <a:r>
              <a:rPr lang="en-US" sz="2200" b="0" i="0" dirty="0" smtClean="0">
                <a:solidFill>
                  <a:srgbClr val="555555"/>
                </a:solidFill>
                <a:effectLst/>
                <a:latin typeface="Open Sans"/>
              </a:rPr>
              <a:t>DISTRIBUTION equipment)</a:t>
            </a:r>
            <a:r>
              <a:rPr lang="en-US" sz="2200" dirty="0" smtClean="0"/>
              <a:t/>
            </a:r>
            <a:br>
              <a:rPr lang="en-US" sz="2200" dirty="0" smtClean="0"/>
            </a:br>
            <a:r>
              <a:rPr lang="fa-IR" sz="2200" b="0" i="0" dirty="0" smtClean="0">
                <a:solidFill>
                  <a:srgbClr val="555555"/>
                </a:solidFill>
                <a:effectLst/>
                <a:latin typeface="Open Sans"/>
              </a:rPr>
              <a:t>شامل قطعاتی چون تقسیم کننده های انشعابی یا مقسم انتهایی (</a:t>
            </a:r>
            <a:r>
              <a:rPr lang="en-US" sz="2200" b="0" i="0" dirty="0" smtClean="0">
                <a:solidFill>
                  <a:srgbClr val="555555"/>
                </a:solidFill>
                <a:effectLst/>
                <a:latin typeface="Open Sans"/>
              </a:rPr>
              <a:t>SPLITTER) </a:t>
            </a:r>
            <a:r>
              <a:rPr lang="fa-IR" sz="2200" b="0" i="0" dirty="0" smtClean="0">
                <a:solidFill>
                  <a:srgbClr val="555555"/>
                </a:solidFill>
                <a:effectLst/>
                <a:latin typeface="Open Sans"/>
              </a:rPr>
              <a:t>و تقسیم کننده عبوری یا میانی (</a:t>
            </a:r>
            <a:r>
              <a:rPr lang="en-US" sz="2200" b="0" i="0" dirty="0" smtClean="0">
                <a:solidFill>
                  <a:srgbClr val="555555"/>
                </a:solidFill>
                <a:effectLst/>
                <a:latin typeface="Open Sans"/>
              </a:rPr>
              <a:t>TAP OFF) </a:t>
            </a:r>
            <a:r>
              <a:rPr lang="fa-IR" sz="2200" b="0" i="0" dirty="0" smtClean="0">
                <a:solidFill>
                  <a:srgbClr val="555555"/>
                </a:solidFill>
                <a:effectLst/>
                <a:latin typeface="Open Sans"/>
              </a:rPr>
              <a:t>و مقاومت های انتهایی (</a:t>
            </a:r>
            <a:r>
              <a:rPr lang="en-US" sz="2200" b="0" i="0" dirty="0" smtClean="0">
                <a:solidFill>
                  <a:srgbClr val="555555"/>
                </a:solidFill>
                <a:effectLst/>
                <a:latin typeface="Open Sans"/>
              </a:rPr>
              <a:t>TEMINATOR) </a:t>
            </a:r>
            <a:r>
              <a:rPr lang="fa-IR" sz="2200" b="0" i="0" dirty="0" smtClean="0">
                <a:solidFill>
                  <a:srgbClr val="555555"/>
                </a:solidFill>
                <a:effectLst/>
                <a:latin typeface="Open Sans"/>
              </a:rPr>
              <a:t>و غیره برای تحویل سیگنال به گیرنده ها و جدا سازی ( </a:t>
            </a:r>
            <a:r>
              <a:rPr lang="en-US" sz="2200" b="0" i="0" dirty="0" smtClean="0">
                <a:solidFill>
                  <a:srgbClr val="555555"/>
                </a:solidFill>
                <a:effectLst/>
                <a:latin typeface="Open Sans"/>
              </a:rPr>
              <a:t>ISOLOTION ) </a:t>
            </a:r>
            <a:r>
              <a:rPr lang="fa-IR" sz="2200" b="0" i="0" dirty="0" smtClean="0">
                <a:solidFill>
                  <a:srgbClr val="555555"/>
                </a:solidFill>
                <a:effectLst/>
                <a:latin typeface="Open Sans"/>
              </a:rPr>
              <a:t>هر گیرنده از سیستم می باشد</a:t>
            </a:r>
            <a:r>
              <a:rPr lang="fa-IR" sz="2200" dirty="0" smtClean="0"/>
              <a:t/>
            </a:r>
            <a:br>
              <a:rPr lang="fa-IR" sz="2200" dirty="0" smtClean="0"/>
            </a:br>
            <a:r>
              <a:rPr lang="fa-IR" sz="2200" b="0" i="0" dirty="0" smtClean="0">
                <a:solidFill>
                  <a:srgbClr val="555555"/>
                </a:solidFill>
                <a:effectLst/>
                <a:latin typeface="Open Sans"/>
              </a:rPr>
              <a:t>دسی بل ( </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 :</a:t>
            </a:r>
            <a:r>
              <a:rPr lang="en-US" sz="2200" dirty="0" smtClean="0"/>
              <a:t/>
            </a:r>
            <a:br>
              <a:rPr lang="en-US" sz="2200" dirty="0" smtClean="0"/>
            </a:br>
            <a:r>
              <a:rPr lang="fa-IR" sz="2200" b="0" i="0" dirty="0" smtClean="0">
                <a:solidFill>
                  <a:srgbClr val="555555"/>
                </a:solidFill>
                <a:effectLst/>
                <a:latin typeface="Open Sans"/>
              </a:rPr>
              <a:t>مقدار سیگنال تلویزیونی را عموماً با واحد میکرو ولت اندازه می گیرند و برای سادگی محاسبات وکم شدن اعشار از دسی بل ( </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 </a:t>
            </a:r>
            <a:r>
              <a:rPr lang="fa-IR" sz="2200" b="0" i="0" dirty="0" smtClean="0">
                <a:solidFill>
                  <a:srgbClr val="555555"/>
                </a:solidFill>
                <a:effectLst/>
                <a:latin typeface="Open Sans"/>
              </a:rPr>
              <a:t>استفاده می گردد که مقدار آن از رابطه :</a:t>
            </a:r>
            <a:r>
              <a:rPr lang="fa-IR" sz="2200" dirty="0" smtClean="0"/>
              <a:t/>
            </a:r>
            <a:br>
              <a:rPr lang="fa-IR" sz="2200" dirty="0" smtClean="0"/>
            </a:br>
            <a:r>
              <a:rPr lang="en-US" sz="2200" b="0" i="0" dirty="0" err="1" smtClean="0">
                <a:solidFill>
                  <a:srgbClr val="555555"/>
                </a:solidFill>
                <a:effectLst/>
                <a:latin typeface="Open Sans"/>
              </a:rPr>
              <a:t>db</a:t>
            </a:r>
            <a:r>
              <a:rPr lang="en-US" sz="2200" b="0" i="0" dirty="0" smtClean="0">
                <a:solidFill>
                  <a:srgbClr val="555555"/>
                </a:solidFill>
                <a:effectLst/>
                <a:latin typeface="Open Sans"/>
              </a:rPr>
              <a:t> = 20 log( E1/E2) </a:t>
            </a:r>
            <a:r>
              <a:rPr lang="fa-IR" sz="2200" b="0" i="0" dirty="0" smtClean="0">
                <a:solidFill>
                  <a:srgbClr val="555555"/>
                </a:solidFill>
                <a:effectLst/>
                <a:latin typeface="Open Sans"/>
              </a:rPr>
              <a:t>محاسبه می گردد.</a:t>
            </a:r>
            <a:r>
              <a:rPr lang="fa-IR" sz="2200" dirty="0" smtClean="0"/>
              <a:t/>
            </a:r>
            <a:br>
              <a:rPr lang="fa-IR" sz="2200" dirty="0" smtClean="0"/>
            </a:br>
            <a:r>
              <a:rPr lang="fa-IR" sz="2200" b="0" i="0" dirty="0" smtClean="0">
                <a:solidFill>
                  <a:srgbClr val="555555"/>
                </a:solidFill>
                <a:effectLst/>
                <a:latin typeface="Open Sans"/>
              </a:rPr>
              <a:t>در حقیقت دسی بل چند مرتبه بزرگ یا کوچک بودن سیگنال را نسبت به یک سطح مبنا نشان می دهد . در سیستم های </a:t>
            </a:r>
            <a:r>
              <a:rPr lang="en-US" sz="2200" b="0" i="0" dirty="0" smtClean="0">
                <a:solidFill>
                  <a:srgbClr val="555555"/>
                </a:solidFill>
                <a:effectLst/>
                <a:latin typeface="Open Sans"/>
              </a:rPr>
              <a:t>MATV </a:t>
            </a:r>
            <a:r>
              <a:rPr lang="fa-IR" sz="2200" b="0" i="0" dirty="0" smtClean="0">
                <a:solidFill>
                  <a:srgbClr val="555555"/>
                </a:solidFill>
                <a:effectLst/>
                <a:latin typeface="Open Sans"/>
              </a:rPr>
              <a:t>این سطح مبنا (</a:t>
            </a:r>
            <a:r>
              <a:rPr lang="en-US" sz="2200" b="0" i="0" dirty="0" smtClean="0">
                <a:solidFill>
                  <a:srgbClr val="555555"/>
                </a:solidFill>
                <a:effectLst/>
                <a:latin typeface="Open Sans"/>
              </a:rPr>
              <a:t>E2 ) </a:t>
            </a:r>
            <a:r>
              <a:rPr lang="fa-IR" sz="2200" b="0" i="0" dirty="0" smtClean="0">
                <a:solidFill>
                  <a:srgbClr val="555555"/>
                </a:solidFill>
                <a:effectLst/>
                <a:latin typeface="Open Sans"/>
              </a:rPr>
              <a:t>را برابر۱۰۰۰ میکرو ولت میگیرند لذا برای خروجی ۱۰۰۰ میکرو ولت بهره برابر صفر دسی بل میشود. تمام مقادیر ضریب تقویت آمپلی فایر ها و افت های سیستم و مقادیر ایزولاسیون به </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a:t>
            </a:r>
            <a:r>
              <a:rPr lang="fa-IR" sz="2200" b="0" i="0" dirty="0" smtClean="0">
                <a:solidFill>
                  <a:srgbClr val="555555"/>
                </a:solidFill>
                <a:effectLst/>
                <a:latin typeface="Open Sans"/>
              </a:rPr>
              <a:t>بیان می شود . در محاسبات بر حسب دسی بل به راحتی می توان مقادیر را جمع یا تفریق کرد. در ادامه بحث ما مبنای بالا را در نظر میگیریم.لازم به ذکر است در بعضی سیستمها ولتاژ مبنا(</a:t>
            </a:r>
            <a:r>
              <a:rPr lang="en-US" sz="2200" b="0" i="0" dirty="0" smtClean="0">
                <a:solidFill>
                  <a:srgbClr val="555555"/>
                </a:solidFill>
                <a:effectLst/>
                <a:latin typeface="Open Sans"/>
              </a:rPr>
              <a:t>E2 ) </a:t>
            </a:r>
            <a:r>
              <a:rPr lang="fa-IR" sz="2200" b="0" i="0" dirty="0" smtClean="0">
                <a:solidFill>
                  <a:srgbClr val="555555"/>
                </a:solidFill>
                <a:effectLst/>
                <a:latin typeface="Open Sans"/>
              </a:rPr>
              <a:t>را برابر یک میکرو ولت میگیرند و از رابطه </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 20 log E1 </a:t>
            </a:r>
            <a:r>
              <a:rPr lang="fa-IR" sz="2200" b="0" i="0" dirty="0" smtClean="0">
                <a:solidFill>
                  <a:srgbClr val="555555"/>
                </a:solidFill>
                <a:effectLst/>
                <a:latin typeface="Open Sans"/>
              </a:rPr>
              <a:t>مقدار بهره را به دست می آورند و بر حسب دبی میکرو ولت بیان میکنندکه برای ولتاژ خروجی (</a:t>
            </a:r>
            <a:r>
              <a:rPr lang="en-US" sz="2200" b="0" i="0" dirty="0" smtClean="0">
                <a:solidFill>
                  <a:srgbClr val="555555"/>
                </a:solidFill>
                <a:effectLst/>
                <a:latin typeface="Open Sans"/>
              </a:rPr>
              <a:t>E1) </a:t>
            </a:r>
            <a:r>
              <a:rPr lang="fa-IR" sz="2200" b="0" i="0" dirty="0" smtClean="0">
                <a:solidFill>
                  <a:srgbClr val="555555"/>
                </a:solidFill>
                <a:effectLst/>
                <a:latin typeface="Open Sans"/>
              </a:rPr>
              <a:t>یک میکرو ولت مقدار بهره برابر صفر دبی میکرو ولت بدست می آید. در این صورت برای مقدار مبنای ۱۰۰۰ میکرو ولت که در حالت قبلی صفر دسی بل به دست می آمد ۶۰ دبی میکرو ولت بیان میشود.</a:t>
            </a:r>
            <a:endParaRPr lang="en-US" sz="2200" dirty="0"/>
          </a:p>
        </p:txBody>
      </p:sp>
    </p:spTree>
    <p:extLst>
      <p:ext uri="{BB962C8B-B14F-4D97-AF65-F5344CB8AC3E}">
        <p14:creationId xmlns:p14="http://schemas.microsoft.com/office/powerpoint/2010/main" val="674245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153" y="795905"/>
            <a:ext cx="12101847" cy="5816977"/>
          </a:xfrm>
          <a:prstGeom prst="rect">
            <a:avLst/>
          </a:prstGeom>
        </p:spPr>
        <p:txBody>
          <a:bodyPr wrap="square">
            <a:spAutoFit/>
          </a:bodyPr>
          <a:lstStyle/>
          <a:p>
            <a:pPr algn="r" rtl="1"/>
            <a:r>
              <a:rPr lang="fa-IR" sz="2400" b="0" i="0" dirty="0" smtClean="0">
                <a:solidFill>
                  <a:srgbClr val="555555"/>
                </a:solidFill>
                <a:effectLst/>
                <a:latin typeface="Open Sans"/>
              </a:rPr>
              <a:t>کابل های مورد استفاده در </a:t>
            </a:r>
            <a:r>
              <a:rPr lang="en-US" sz="2400" b="0" i="0" dirty="0" smtClean="0">
                <a:solidFill>
                  <a:srgbClr val="555555"/>
                </a:solidFill>
                <a:effectLst/>
                <a:latin typeface="Open Sans"/>
              </a:rPr>
              <a:t>MATV</a:t>
            </a:r>
            <a:r>
              <a:rPr lang="en-US" dirty="0" smtClean="0"/>
              <a:t/>
            </a:r>
            <a:br>
              <a:rPr lang="en-US" dirty="0" smtClean="0"/>
            </a:br>
            <a:r>
              <a:rPr lang="fa-IR" sz="2000" b="0" i="0" dirty="0" smtClean="0">
                <a:solidFill>
                  <a:srgbClr val="555555"/>
                </a:solidFill>
                <a:effectLst/>
                <a:latin typeface="Open Sans"/>
              </a:rPr>
              <a:t>در کابل کشی سیستم های </a:t>
            </a:r>
            <a:r>
              <a:rPr lang="en-US" sz="2000" b="0" i="0" dirty="0" smtClean="0">
                <a:solidFill>
                  <a:srgbClr val="555555"/>
                </a:solidFill>
                <a:effectLst/>
                <a:latin typeface="Open Sans"/>
              </a:rPr>
              <a:t>MATV </a:t>
            </a:r>
            <a:r>
              <a:rPr lang="fa-IR" sz="2000" b="0" i="0" dirty="0" smtClean="0">
                <a:solidFill>
                  <a:srgbClr val="555555"/>
                </a:solidFill>
                <a:effectLst/>
                <a:latin typeface="Open Sans"/>
              </a:rPr>
              <a:t>از کابل کواکسیال ۷۵ اهمی استفاده می گردد . این کابل ها که به آن ها کابل هم محور هم اطلاق می شود دارای یک هادی مرکزی از جنس مس می باشند که وظیفه حمل سیگنال را به عهده دارد و یک شیلد به صورت بافته مسی که دور کابل را گرفته واز اثر القا و تداخل روی سیگنال توسط عوامل خارجی جلوگیری می کند و امکان جذب مستقیم سیگنال توسط هادی مرکزی را از بین می برد . برای اتصال کابل های کواکسیال به تجهیزات </a:t>
            </a:r>
            <a:r>
              <a:rPr lang="en-US" sz="2000" b="0" i="0" dirty="0" smtClean="0">
                <a:solidFill>
                  <a:srgbClr val="555555"/>
                </a:solidFill>
                <a:effectLst/>
                <a:latin typeface="Open Sans"/>
              </a:rPr>
              <a:t>MATV </a:t>
            </a:r>
            <a:r>
              <a:rPr lang="fa-IR" sz="2000" b="0" i="0" dirty="0" smtClean="0">
                <a:solidFill>
                  <a:srgbClr val="555555"/>
                </a:solidFill>
                <a:effectLst/>
                <a:latin typeface="Open Sans"/>
              </a:rPr>
              <a:t>از کانکتور های نوع </a:t>
            </a:r>
            <a:r>
              <a:rPr lang="en-US" sz="2000" b="0" i="0" dirty="0" smtClean="0">
                <a:solidFill>
                  <a:srgbClr val="555555"/>
                </a:solidFill>
                <a:effectLst/>
                <a:latin typeface="Open Sans"/>
              </a:rPr>
              <a:t>F </a:t>
            </a:r>
            <a:r>
              <a:rPr lang="fa-IR" sz="2000" b="0" i="0" dirty="0" smtClean="0">
                <a:solidFill>
                  <a:srgbClr val="555555"/>
                </a:solidFill>
                <a:effectLst/>
                <a:latin typeface="Open Sans"/>
              </a:rPr>
              <a:t>استفاده می گردد که بسته به نوع کابل سایز آن انتخاب می گردد . کابل های مورد استفاده در سیستم </a:t>
            </a:r>
            <a:r>
              <a:rPr lang="en-US" sz="2000" b="0" i="0" dirty="0" smtClean="0">
                <a:solidFill>
                  <a:srgbClr val="555555"/>
                </a:solidFill>
                <a:effectLst/>
                <a:latin typeface="Open Sans"/>
              </a:rPr>
              <a:t>MATV </a:t>
            </a:r>
            <a:r>
              <a:rPr lang="fa-IR" sz="2000" b="0" i="0" dirty="0" smtClean="0">
                <a:solidFill>
                  <a:srgbClr val="555555"/>
                </a:solidFill>
                <a:effectLst/>
                <a:latin typeface="Open Sans"/>
              </a:rPr>
              <a:t>برای خطوط اصلی </a:t>
            </a:r>
            <a:r>
              <a:rPr lang="en-US" sz="2000" b="0" i="0" dirty="0" smtClean="0">
                <a:solidFill>
                  <a:srgbClr val="555555"/>
                </a:solidFill>
                <a:effectLst/>
                <a:latin typeface="Open Sans"/>
              </a:rPr>
              <a:t>RG6 – RG11 – RG59 </a:t>
            </a:r>
            <a:r>
              <a:rPr lang="fa-IR" sz="2000" b="0" i="0" dirty="0" smtClean="0">
                <a:solidFill>
                  <a:srgbClr val="555555"/>
                </a:solidFill>
                <a:effectLst/>
                <a:latin typeface="Open Sans"/>
              </a:rPr>
              <a:t>می باشد که تفاوت آن ها در مقدار افت کابل به ازای طول مشخص می باشد . برای فواصل طولانی ( بین چندین ساختمان ) و یا برای مواردی که نیاز به خاک کردن کابل باشد کابل </a:t>
            </a:r>
            <a:r>
              <a:rPr lang="en-US" sz="2000" b="0" i="0" dirty="0" smtClean="0">
                <a:solidFill>
                  <a:srgbClr val="555555"/>
                </a:solidFill>
                <a:effectLst/>
                <a:latin typeface="Open Sans"/>
              </a:rPr>
              <a:t>RG11/U </a:t>
            </a:r>
            <a:r>
              <a:rPr lang="fa-IR" sz="2000" b="0" i="0" dirty="0" smtClean="0">
                <a:solidFill>
                  <a:srgbClr val="555555"/>
                </a:solidFill>
                <a:effectLst/>
                <a:latin typeface="Open Sans"/>
              </a:rPr>
              <a:t>استفاده می گردد . در داخل ساختمان نیز معمولاً برای تمام مسیرها به طور یکسان کابل </a:t>
            </a:r>
            <a:r>
              <a:rPr lang="en-US" sz="2000" b="0" i="0" dirty="0" smtClean="0">
                <a:solidFill>
                  <a:srgbClr val="555555"/>
                </a:solidFill>
                <a:effectLst/>
                <a:latin typeface="Open Sans"/>
              </a:rPr>
              <a:t>RG59 </a:t>
            </a:r>
            <a:r>
              <a:rPr lang="fa-IR" sz="2000" b="0" i="0" dirty="0" smtClean="0">
                <a:solidFill>
                  <a:srgbClr val="555555"/>
                </a:solidFill>
                <a:effectLst/>
                <a:latin typeface="Open Sans"/>
              </a:rPr>
              <a:t>به کار می رود . برای اتصال پریزها به سیستم بین تپ آف و پریز و یا بین اسپلیتر و پریز بسته به فاصله و تعداد پریزها ی مسیر از کابل های ۳</a:t>
            </a:r>
            <a:r>
              <a:rPr lang="en-US" sz="2000" b="0" i="0" dirty="0" smtClean="0">
                <a:solidFill>
                  <a:srgbClr val="555555"/>
                </a:solidFill>
                <a:effectLst/>
                <a:latin typeface="Open Sans"/>
              </a:rPr>
              <a:t>C-2V </a:t>
            </a:r>
            <a:r>
              <a:rPr lang="fa-IR" sz="2000" b="0" i="0" dirty="0" smtClean="0">
                <a:solidFill>
                  <a:srgbClr val="555555"/>
                </a:solidFill>
                <a:effectLst/>
                <a:latin typeface="Open Sans"/>
              </a:rPr>
              <a:t>و ۴/۵</a:t>
            </a:r>
            <a:r>
              <a:rPr lang="en-US" sz="2000" b="0" i="0" dirty="0" smtClean="0">
                <a:solidFill>
                  <a:srgbClr val="555555"/>
                </a:solidFill>
                <a:effectLst/>
                <a:latin typeface="Open Sans"/>
              </a:rPr>
              <a:t>C-2V </a:t>
            </a:r>
            <a:r>
              <a:rPr lang="fa-IR" sz="2000" b="0" i="0" dirty="0" smtClean="0">
                <a:solidFill>
                  <a:srgbClr val="555555"/>
                </a:solidFill>
                <a:effectLst/>
                <a:latin typeface="Open Sans"/>
              </a:rPr>
              <a:t>و ۵</a:t>
            </a:r>
            <a:r>
              <a:rPr lang="en-US" sz="2000" b="0" i="0" dirty="0" smtClean="0">
                <a:solidFill>
                  <a:srgbClr val="555555"/>
                </a:solidFill>
                <a:effectLst/>
                <a:latin typeface="Open Sans"/>
              </a:rPr>
              <a:t>C-2V </a:t>
            </a:r>
            <a:r>
              <a:rPr lang="fa-IR" sz="2000" b="0" i="0" dirty="0" smtClean="0">
                <a:solidFill>
                  <a:srgbClr val="555555"/>
                </a:solidFill>
                <a:effectLst/>
                <a:latin typeface="Open Sans"/>
              </a:rPr>
              <a:t>استفاده می گردد هرچه ضریب حرف </a:t>
            </a:r>
            <a:r>
              <a:rPr lang="en-US" sz="2000" b="0" i="0" dirty="0" smtClean="0">
                <a:solidFill>
                  <a:srgbClr val="555555"/>
                </a:solidFill>
                <a:effectLst/>
                <a:latin typeface="Open Sans"/>
              </a:rPr>
              <a:t>C </a:t>
            </a:r>
            <a:r>
              <a:rPr lang="fa-IR" sz="2000" b="0" i="0" dirty="0" smtClean="0">
                <a:solidFill>
                  <a:srgbClr val="555555"/>
                </a:solidFill>
                <a:effectLst/>
                <a:latin typeface="Open Sans"/>
              </a:rPr>
              <a:t>بالاتر باشد افت کابل کمتر است.</a:t>
            </a:r>
            <a:r>
              <a:rPr lang="fa-IR" sz="2000" dirty="0" smtClean="0"/>
              <a:t/>
            </a:r>
            <a:br>
              <a:rPr lang="fa-IR" sz="2000" dirty="0" smtClean="0"/>
            </a:br>
            <a:r>
              <a:rPr lang="fa-IR" sz="2400" b="0" i="0" dirty="0" smtClean="0">
                <a:solidFill>
                  <a:srgbClr val="555555"/>
                </a:solidFill>
                <a:effectLst/>
                <a:latin typeface="Open Sans"/>
              </a:rPr>
              <a:t>طراحی سیستم </a:t>
            </a:r>
            <a:r>
              <a:rPr lang="en-US" sz="2400" b="0" i="0" dirty="0" smtClean="0">
                <a:solidFill>
                  <a:srgbClr val="555555"/>
                </a:solidFill>
                <a:effectLst/>
                <a:latin typeface="Open Sans"/>
              </a:rPr>
              <a:t>MATV</a:t>
            </a:r>
            <a:r>
              <a:rPr lang="en-US" dirty="0" smtClean="0"/>
              <a:t/>
            </a:r>
            <a:br>
              <a:rPr lang="en-US" dirty="0" smtClean="0"/>
            </a:br>
            <a:r>
              <a:rPr lang="fa-IR" sz="2400" b="0" i="0" dirty="0" smtClean="0">
                <a:solidFill>
                  <a:srgbClr val="555555"/>
                </a:solidFill>
                <a:effectLst/>
                <a:latin typeface="Open Sans"/>
              </a:rPr>
              <a:t>الف : طراحی سیستم توزیع</a:t>
            </a:r>
            <a:r>
              <a:rPr lang="fa-IR" dirty="0" smtClean="0"/>
              <a:t/>
            </a:r>
            <a:br>
              <a:rPr lang="fa-IR" dirty="0" smtClean="0"/>
            </a:br>
            <a:r>
              <a:rPr lang="fa-IR" sz="2000" b="0" i="0" dirty="0" smtClean="0">
                <a:solidFill>
                  <a:srgbClr val="555555"/>
                </a:solidFill>
                <a:effectLst/>
                <a:latin typeface="Open Sans"/>
              </a:rPr>
              <a:t>از آنجا که افت سیستم توزیع آنتن مرکزی در انتخاب تجهیزات اولیه ( </a:t>
            </a:r>
            <a:r>
              <a:rPr lang="en-US" sz="2000" b="0" i="0" dirty="0" smtClean="0">
                <a:solidFill>
                  <a:srgbClr val="555555"/>
                </a:solidFill>
                <a:effectLst/>
                <a:latin typeface="Open Sans"/>
              </a:rPr>
              <a:t>HEAD END ) </a:t>
            </a:r>
            <a:r>
              <a:rPr lang="fa-IR" sz="2000" b="0" i="0" dirty="0" smtClean="0">
                <a:solidFill>
                  <a:srgbClr val="555555"/>
                </a:solidFill>
                <a:effectLst/>
                <a:latin typeface="Open Sans"/>
              </a:rPr>
              <a:t>موثر است لذا باید ابتدا سیستم توزیع را طراحی و محاسبه نمود . قدم اول تهیه نقشه ساختمان و علامت گذاری محل پریزها و محل آمپلی فایر است . نحوه توزیع کابل ها نیز از نظر عمودی یا افقی بودن نسبت به شکل ساختمان باید تعیین شود وسپس کابل های لازم تعیین شود . از کابل کشی طولانی و کابل کشی زیگزاگ و حلقوی باید اجتناب کرد و کابل ها را حدالامکان به طور مستقیم کشید . بعد محل تپ آف ها واسپلیتر ها را تعیین می کنیم . طولانی ترین کابل یا کابل با بیشترین تعداد تپ آف ها و اسپلیتر ها را باید برای محاسبه افت سیستم درنظر گرفت . در صورت عدم اطمینان در مورد شاخه با بیشترین افت باید در چندین شاخه افت را محاسبه کرد وشاخه با بیشترین افت را انتخاب نمود</a:t>
            </a:r>
            <a:endParaRPr lang="en-US" sz="2000" dirty="0"/>
          </a:p>
        </p:txBody>
      </p:sp>
    </p:spTree>
    <p:extLst>
      <p:ext uri="{BB962C8B-B14F-4D97-AF65-F5344CB8AC3E}">
        <p14:creationId xmlns:p14="http://schemas.microsoft.com/office/powerpoint/2010/main" val="1441764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002" y="693285"/>
            <a:ext cx="11165984" cy="5724644"/>
          </a:xfrm>
          <a:prstGeom prst="rect">
            <a:avLst/>
          </a:prstGeom>
        </p:spPr>
        <p:txBody>
          <a:bodyPr wrap="square">
            <a:spAutoFit/>
          </a:bodyPr>
          <a:lstStyle/>
          <a:p>
            <a:pPr algn="r" rtl="1"/>
            <a:r>
              <a:rPr lang="fa-IR" sz="2800" b="0" i="0" dirty="0" smtClean="0">
                <a:solidFill>
                  <a:srgbClr val="555555"/>
                </a:solidFill>
                <a:effectLst/>
                <a:latin typeface="Open Sans"/>
              </a:rPr>
              <a:t>افت های سیستم توزیع:</a:t>
            </a:r>
            <a:r>
              <a:rPr lang="fa-IR" sz="2200" dirty="0" smtClean="0"/>
              <a:t/>
            </a:r>
            <a:br>
              <a:rPr lang="fa-IR" sz="2200" dirty="0" smtClean="0"/>
            </a:br>
            <a:r>
              <a:rPr lang="fa-IR" sz="2400" b="0" i="0" dirty="0" smtClean="0">
                <a:solidFill>
                  <a:srgbClr val="555555"/>
                </a:solidFill>
                <a:effectLst/>
                <a:latin typeface="Open Sans"/>
              </a:rPr>
              <a:t>۱-افت کابل ها : </a:t>
            </a:r>
            <a:r>
              <a:rPr lang="fa-IR" sz="2200" b="0" i="0" dirty="0" smtClean="0">
                <a:solidFill>
                  <a:srgbClr val="555555"/>
                </a:solidFill>
                <a:effectLst/>
                <a:latin typeface="Open Sans"/>
              </a:rPr>
              <a:t>مقداری از سیگنال در حین عبور از کابل کواکسیال افت خواهد کرد مقدار این افت به نوع کابل مورد استفاده وفرکانس سیگنال عبوری بستگی دارد در فرکانس های بالاتر افت بیشتری وجود خواهد داشت . بهتر است افت کابل را برای بالاترین فرکانس موجود یا فرکانسی که ممکن است در آینده دریافت شود محاسبه نمود .</a:t>
            </a:r>
            <a:r>
              <a:rPr lang="fa-IR" sz="2200" dirty="0" smtClean="0"/>
              <a:t/>
            </a:r>
            <a:br>
              <a:rPr lang="fa-IR" sz="2200" dirty="0" smtClean="0"/>
            </a:br>
            <a:r>
              <a:rPr lang="fa-IR" sz="2400" b="0" i="0" dirty="0" smtClean="0">
                <a:solidFill>
                  <a:srgbClr val="555555"/>
                </a:solidFill>
                <a:effectLst/>
                <a:latin typeface="Open Sans"/>
              </a:rPr>
              <a:t>۲-افت اسپلیتر ها (</a:t>
            </a:r>
            <a:r>
              <a:rPr lang="en-US" sz="2400" b="0" i="0" dirty="0" smtClean="0">
                <a:solidFill>
                  <a:srgbClr val="555555"/>
                </a:solidFill>
                <a:effectLst/>
                <a:latin typeface="Open Sans"/>
              </a:rPr>
              <a:t>INSERTION LOSS)) : </a:t>
            </a:r>
            <a:r>
              <a:rPr lang="fa-IR" sz="2200" b="0" i="0" dirty="0" smtClean="0">
                <a:solidFill>
                  <a:srgbClr val="555555"/>
                </a:solidFill>
                <a:effectLst/>
                <a:latin typeface="Open Sans"/>
              </a:rPr>
              <a:t> مقدار افت در اسپلیتر عبارت است از مقدار ورودی بر حسب </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a:t>
            </a:r>
            <a:r>
              <a:rPr lang="fa-IR" sz="2200" b="0" i="0" dirty="0" smtClean="0">
                <a:solidFill>
                  <a:srgbClr val="555555"/>
                </a:solidFill>
                <a:effectLst/>
                <a:latin typeface="Open Sans"/>
              </a:rPr>
              <a:t>منهای مقدار خروجی. به عنوان مثال این مقدار برای اسپلیتر دو راه حدود ۵/۳ </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a:t>
            </a:r>
            <a:r>
              <a:rPr lang="fa-IR" sz="2200" b="0" i="0" dirty="0" smtClean="0">
                <a:solidFill>
                  <a:srgbClr val="555555"/>
                </a:solidFill>
                <a:effectLst/>
                <a:latin typeface="Open Sans"/>
              </a:rPr>
              <a:t>وبرای اسپلیتر ۴ راه حدود ۵/۶ الی ۲/۷ دسی بل خواهد بود . معمولاً کارخانجات سازنده مقدار این افت را برای فرکانس های مختلف در جدولی ارائه می کنند .</a:t>
            </a:r>
            <a:r>
              <a:rPr lang="fa-IR" sz="2200" dirty="0" smtClean="0"/>
              <a:t/>
            </a:r>
            <a:br>
              <a:rPr lang="fa-IR" sz="2200" dirty="0" smtClean="0"/>
            </a:br>
            <a:r>
              <a:rPr lang="fa-IR" sz="2400" b="0" i="0" dirty="0" smtClean="0">
                <a:solidFill>
                  <a:srgbClr val="555555"/>
                </a:solidFill>
                <a:effectLst/>
                <a:latin typeface="Open Sans"/>
              </a:rPr>
              <a:t>۳- افت جداسازی ( </a:t>
            </a:r>
            <a:r>
              <a:rPr lang="en-US" sz="2200" b="0" i="0" dirty="0" smtClean="0">
                <a:solidFill>
                  <a:srgbClr val="555555"/>
                </a:solidFill>
                <a:effectLst/>
                <a:latin typeface="Open Sans"/>
              </a:rPr>
              <a:t>ISOLATION LOSS ) (TAP LOSS) : </a:t>
            </a:r>
            <a:r>
              <a:rPr lang="fa-IR" sz="2200" b="0" i="0" dirty="0" smtClean="0">
                <a:solidFill>
                  <a:srgbClr val="555555"/>
                </a:solidFill>
                <a:effectLst/>
                <a:latin typeface="Open Sans"/>
              </a:rPr>
              <a:t> هر تپ آف برای ایزولاسیون گیرنده ها از یکدیگر سیگنال ورودی را مقداری کاهش می دهد وآن را به خروجی فرعی می دهد این افت را افت جداسازی (ایزولاسیون ) می نامند مثلاً اگر یک سیگنال ۲۵</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a:t>
            </a:r>
            <a:r>
              <a:rPr lang="fa-IR" sz="2200" b="0" i="0" dirty="0" smtClean="0">
                <a:solidFill>
                  <a:srgbClr val="555555"/>
                </a:solidFill>
                <a:effectLst/>
                <a:latin typeface="Open Sans"/>
              </a:rPr>
              <a:t>به یک تپ اآف با افت ایزولاسیون ۲۳</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a:t>
            </a:r>
            <a:r>
              <a:rPr lang="fa-IR" sz="2200" b="0" i="0" dirty="0" smtClean="0">
                <a:solidFill>
                  <a:srgbClr val="555555"/>
                </a:solidFill>
                <a:effectLst/>
                <a:latin typeface="Open Sans"/>
              </a:rPr>
              <a:t>اعمال شود در خروجی فرعی مقدار ۲</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a:t>
            </a:r>
            <a:r>
              <a:rPr lang="fa-IR" sz="2200" b="0" i="0" dirty="0" smtClean="0">
                <a:solidFill>
                  <a:srgbClr val="555555"/>
                </a:solidFill>
                <a:effectLst/>
                <a:latin typeface="Open Sans"/>
              </a:rPr>
              <a:t>سیگنال قابل دسترس خواهد بود .</a:t>
            </a:r>
            <a:r>
              <a:rPr lang="fa-IR" sz="2200" dirty="0" smtClean="0"/>
              <a:t/>
            </a:r>
            <a:br>
              <a:rPr lang="fa-IR" sz="2200" dirty="0" smtClean="0"/>
            </a:br>
            <a:r>
              <a:rPr lang="fa-IR" sz="2400" b="0" i="0" dirty="0" smtClean="0">
                <a:solidFill>
                  <a:srgbClr val="555555"/>
                </a:solidFill>
                <a:effectLst/>
                <a:latin typeface="Open Sans"/>
              </a:rPr>
              <a:t>۴- افت عبوری </a:t>
            </a:r>
            <a:r>
              <a:rPr lang="fa-IR" sz="2200" b="0" i="0" dirty="0" smtClean="0">
                <a:solidFill>
                  <a:srgbClr val="555555"/>
                </a:solidFill>
                <a:effectLst/>
                <a:latin typeface="Open Sans"/>
              </a:rPr>
              <a:t>(</a:t>
            </a:r>
            <a:r>
              <a:rPr lang="en-US" sz="2200" b="0" i="0" dirty="0" smtClean="0">
                <a:solidFill>
                  <a:srgbClr val="555555"/>
                </a:solidFill>
                <a:effectLst/>
                <a:latin typeface="Open Sans"/>
              </a:rPr>
              <a:t>Trough loss) INSERTION LOSS)) : </a:t>
            </a:r>
            <a:r>
              <a:rPr lang="fa-IR" sz="2200" b="0" i="0" dirty="0" smtClean="0">
                <a:solidFill>
                  <a:srgbClr val="555555"/>
                </a:solidFill>
                <a:effectLst/>
                <a:latin typeface="Open Sans"/>
              </a:rPr>
              <a:t>هنگام عبور سیگنال از داخل تپ آف از ورودی اصلی به خروجی اصلی مقداری افت ایجاد می شود که باید مقدار آن را در محاسبات مد نظر قرار داد . مقدار این افت برای فرکانس های مختلف فرق می کند وتوسط کارخانه سازنده جدولی ارائه می گردد ولی معمولاً تپ آف های با مقدار ایزولاسیون بالا افت عبور ی کمتری دارند .</a:t>
            </a:r>
            <a:endParaRPr lang="en-US" sz="2200" dirty="0"/>
          </a:p>
        </p:txBody>
      </p:sp>
    </p:spTree>
    <p:extLst>
      <p:ext uri="{BB962C8B-B14F-4D97-AF65-F5344CB8AC3E}">
        <p14:creationId xmlns:p14="http://schemas.microsoft.com/office/powerpoint/2010/main" val="1880453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23036"/>
            <a:ext cx="12192001" cy="7094250"/>
          </a:xfrm>
          <a:prstGeom prst="rect">
            <a:avLst/>
          </a:prstGeom>
        </p:spPr>
        <p:txBody>
          <a:bodyPr wrap="square">
            <a:spAutoFit/>
          </a:bodyPr>
          <a:lstStyle/>
          <a:p>
            <a:pPr algn="r" rtl="1"/>
            <a:r>
              <a:rPr lang="fa-IR" sz="2200" dirty="0" smtClean="0"/>
              <a:t/>
            </a:r>
            <a:br>
              <a:rPr lang="fa-IR" sz="2200" dirty="0" smtClean="0"/>
            </a:br>
            <a:r>
              <a:rPr lang="fa-IR" sz="2200" b="0" i="0" dirty="0" smtClean="0">
                <a:solidFill>
                  <a:srgbClr val="555555"/>
                </a:solidFill>
                <a:effectLst/>
                <a:latin typeface="Open Sans"/>
              </a:rPr>
              <a:t>نحوه انتخاب تپ آف : باید در یک سیستم </a:t>
            </a:r>
            <a:r>
              <a:rPr lang="en-US" sz="2200" b="0" i="0" dirty="0" smtClean="0">
                <a:solidFill>
                  <a:srgbClr val="555555"/>
                </a:solidFill>
                <a:effectLst/>
                <a:latin typeface="Open Sans"/>
              </a:rPr>
              <a:t>MATV </a:t>
            </a:r>
            <a:r>
              <a:rPr lang="fa-IR" sz="2200" b="0" i="0" dirty="0" smtClean="0">
                <a:solidFill>
                  <a:srgbClr val="555555"/>
                </a:solidFill>
                <a:effectLst/>
                <a:latin typeface="Open Sans"/>
              </a:rPr>
              <a:t>تپ آف هایی انتخاب شود که حداقل ۱۰۰۰ میکرو ولت را برای هر گیرنده تامین کند وایزولاسیون کافی بین گیرنده و سیستم جهت جلوگیری از تداخل ایجاد کند دریافت سیگنال بیش از ۱۰۰۰ میکرو ولت ( صفر دسی بل ) به گیرنده آسیبی نمی رساند و بسیاری از طراحان سیستم های </a:t>
            </a:r>
            <a:r>
              <a:rPr lang="en-US" sz="2200" b="0" i="0" dirty="0" smtClean="0">
                <a:solidFill>
                  <a:srgbClr val="555555"/>
                </a:solidFill>
                <a:effectLst/>
                <a:latin typeface="Open Sans"/>
              </a:rPr>
              <a:t>MATV </a:t>
            </a:r>
            <a:r>
              <a:rPr lang="fa-IR" sz="2200" b="0" i="0" dirty="0" smtClean="0">
                <a:solidFill>
                  <a:srgbClr val="555555"/>
                </a:solidFill>
                <a:effectLst/>
                <a:latin typeface="Open Sans"/>
              </a:rPr>
              <a:t>سطح خروجی های فرعی را تا ۱۰ </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a:t>
            </a:r>
            <a:r>
              <a:rPr lang="fa-IR" sz="2200" b="0" i="0" dirty="0" smtClean="0">
                <a:solidFill>
                  <a:srgbClr val="555555"/>
                </a:solidFill>
                <a:effectLst/>
                <a:latin typeface="Open Sans"/>
              </a:rPr>
              <a:t>نیز در نظر می گیرند . در طراحی سیستم افت ایزولاسیون آخرین تپ آف قبل از آمپلی فایر را در نظر می گیرند ودر صورت طولانی بودن مسیر بین تپ آف و دستگاه تلویزیون باید افت کابل آن را نیز در نظر گرفت . در صورت استفاده از تپ آف های دیواری ( </a:t>
            </a:r>
            <a:r>
              <a:rPr lang="en-US" sz="2200" b="0" i="0" dirty="0" smtClean="0">
                <a:solidFill>
                  <a:srgbClr val="555555"/>
                </a:solidFill>
                <a:effectLst/>
                <a:latin typeface="Open Sans"/>
              </a:rPr>
              <a:t>wall tap ) </a:t>
            </a:r>
            <a:r>
              <a:rPr lang="fa-IR" sz="2200" b="0" i="0" dirty="0" smtClean="0">
                <a:solidFill>
                  <a:srgbClr val="555555"/>
                </a:solidFill>
                <a:effectLst/>
                <a:latin typeface="Open Sans"/>
              </a:rPr>
              <a:t>به علت کم بودن فاصله بین تپ آف و تلویزیون می توان از این افت صرف نظر کرد</a:t>
            </a:r>
            <a:r>
              <a:rPr lang="fa-IR" sz="2200" dirty="0" smtClean="0"/>
              <a:t/>
            </a:r>
            <a:br>
              <a:rPr lang="fa-IR" sz="2200" dirty="0" smtClean="0"/>
            </a:br>
            <a:r>
              <a:rPr lang="fa-IR" sz="2200" b="0" i="0" dirty="0" smtClean="0">
                <a:solidFill>
                  <a:srgbClr val="555555"/>
                </a:solidFill>
                <a:effectLst/>
                <a:latin typeface="Open Sans"/>
              </a:rPr>
              <a:t>انتخاب آنتن</a:t>
            </a:r>
            <a:r>
              <a:rPr lang="fa-IR" sz="2200" dirty="0" smtClean="0"/>
              <a:t/>
            </a:r>
            <a:br>
              <a:rPr lang="fa-IR" sz="2200" dirty="0" smtClean="0"/>
            </a:br>
            <a:r>
              <a:rPr lang="fa-IR" sz="2200" b="0" i="0" dirty="0" smtClean="0">
                <a:solidFill>
                  <a:srgbClr val="555555"/>
                </a:solidFill>
                <a:effectLst/>
                <a:latin typeface="Open Sans"/>
              </a:rPr>
              <a:t>سه فاکتور اساسی باید در انتخاب آنتن در نظر گرفته شود :</a:t>
            </a:r>
            <a:r>
              <a:rPr lang="fa-IR" sz="2200" dirty="0" smtClean="0"/>
              <a:t/>
            </a:r>
            <a:br>
              <a:rPr lang="fa-IR" sz="2200" dirty="0" smtClean="0"/>
            </a:br>
            <a:r>
              <a:rPr lang="fa-IR" sz="2200" b="0" i="0" dirty="0" smtClean="0">
                <a:solidFill>
                  <a:srgbClr val="555555"/>
                </a:solidFill>
                <a:effectLst/>
                <a:latin typeface="Open Sans"/>
              </a:rPr>
              <a:t>۱- نوع آنتن ۲- بهره آنتن ۳- جهت آنتن</a:t>
            </a:r>
            <a:r>
              <a:rPr lang="fa-IR" sz="2200" dirty="0" smtClean="0"/>
              <a:t/>
            </a:r>
            <a:br>
              <a:rPr lang="fa-IR" sz="2200" dirty="0" smtClean="0"/>
            </a:br>
            <a:r>
              <a:rPr lang="fa-IR" sz="2200" b="0" i="0" dirty="0" smtClean="0">
                <a:solidFill>
                  <a:srgbClr val="555555"/>
                </a:solidFill>
                <a:effectLst/>
                <a:latin typeface="Open Sans"/>
              </a:rPr>
              <a:t>نوع آنتن با توجه به تعداد و فرکانس کانال های مورد در یافت تعیین می گردد. جهت آنتن نیز نسبت به فرستنده تلویزیونی‌تنظیم می شود. اگر تمام فرستنده ها یا تعدادی از آن ها در یک جهت باشند از آنتن پهن باند (</a:t>
            </a:r>
            <a:r>
              <a:rPr lang="en-US" sz="2200" b="0" i="0" dirty="0" smtClean="0">
                <a:solidFill>
                  <a:srgbClr val="555555"/>
                </a:solidFill>
                <a:effectLst/>
                <a:latin typeface="Open Sans"/>
              </a:rPr>
              <a:t>BROAD BAND ) </a:t>
            </a:r>
            <a:r>
              <a:rPr lang="fa-IR" sz="2200" b="0" i="0" dirty="0" smtClean="0">
                <a:solidFill>
                  <a:srgbClr val="555555"/>
                </a:solidFill>
                <a:effectLst/>
                <a:latin typeface="Open Sans"/>
              </a:rPr>
              <a:t>استفاده می شود و اگر در جهت های متفاوت باشند از آنتن تک کانال استفاده می گردد .</a:t>
            </a:r>
          </a:p>
          <a:p>
            <a:pPr algn="r" rtl="1"/>
            <a:r>
              <a:rPr lang="fa-IR" sz="2200" b="0" i="0" dirty="0" smtClean="0">
                <a:solidFill>
                  <a:srgbClr val="555555"/>
                </a:solidFill>
                <a:effectLst/>
                <a:latin typeface="Open Sans"/>
              </a:rPr>
              <a:t> انواع معمول آنتن ها عبارتند از :</a:t>
            </a:r>
            <a:r>
              <a:rPr lang="fa-IR" sz="2200" dirty="0" smtClean="0"/>
              <a:t/>
            </a:r>
            <a:br>
              <a:rPr lang="fa-IR" sz="2200" dirty="0" smtClean="0"/>
            </a:br>
            <a:r>
              <a:rPr lang="en-US" sz="2200" b="0" i="0" dirty="0" smtClean="0">
                <a:solidFill>
                  <a:srgbClr val="555555"/>
                </a:solidFill>
                <a:effectLst/>
                <a:latin typeface="Open Sans"/>
              </a:rPr>
              <a:t>VHF/UHF/FM , VHF/UHF , UHF , VHF</a:t>
            </a:r>
            <a:r>
              <a:rPr lang="en-US" sz="2200" dirty="0" smtClean="0"/>
              <a:t/>
            </a:r>
            <a:br>
              <a:rPr lang="en-US" sz="2200" dirty="0" smtClean="0"/>
            </a:br>
            <a:r>
              <a:rPr lang="fa-IR" sz="2200" b="0" i="0" dirty="0" smtClean="0">
                <a:solidFill>
                  <a:srgbClr val="555555"/>
                </a:solidFill>
                <a:effectLst/>
                <a:latin typeface="Open Sans"/>
              </a:rPr>
              <a:t>البته برای دریافت سیگنال </a:t>
            </a:r>
            <a:r>
              <a:rPr lang="en-US" sz="2200" b="0" i="0" dirty="0" smtClean="0">
                <a:solidFill>
                  <a:srgbClr val="555555"/>
                </a:solidFill>
                <a:effectLst/>
                <a:latin typeface="Open Sans"/>
              </a:rPr>
              <a:t>FM </a:t>
            </a:r>
            <a:r>
              <a:rPr lang="fa-IR" sz="2200" b="0" i="0" dirty="0" smtClean="0">
                <a:solidFill>
                  <a:srgbClr val="555555"/>
                </a:solidFill>
                <a:effectLst/>
                <a:latin typeface="Open Sans"/>
              </a:rPr>
              <a:t>بهتر است از آنتن جداگانه </a:t>
            </a:r>
            <a:r>
              <a:rPr lang="en-US" sz="2200" b="0" i="0" dirty="0" smtClean="0">
                <a:solidFill>
                  <a:srgbClr val="555555"/>
                </a:solidFill>
                <a:effectLst/>
                <a:latin typeface="Open Sans"/>
              </a:rPr>
              <a:t>FM </a:t>
            </a:r>
            <a:r>
              <a:rPr lang="fa-IR" sz="2200" b="0" i="0" dirty="0" smtClean="0">
                <a:solidFill>
                  <a:srgbClr val="555555"/>
                </a:solidFill>
                <a:effectLst/>
                <a:latin typeface="Open Sans"/>
              </a:rPr>
              <a:t>استفاده می گردد .بهره آنتن یک مساله مهم است باید آنتن حداقل سیگنال ۰ </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a:t>
            </a:r>
            <a:r>
              <a:rPr lang="fa-IR" sz="2200" b="0" i="0" dirty="0" smtClean="0">
                <a:solidFill>
                  <a:srgbClr val="555555"/>
                </a:solidFill>
                <a:effectLst/>
                <a:latin typeface="Open Sans"/>
              </a:rPr>
              <a:t>رابرای ورودی آمپلی فایر مهیا نماید . در محل های با سیگنال ضعیف باید از آنتن با بهره و اندازه بزرگتر استفاده کرد . در صورتی که باز هم سیگنال مناسب به دست نیامد مجبوریم از پری آمپلی فایر استفاده کنیم . جهت آنتن نیز باید به دقت تنظیم شود . اگر آنتن خوب تنظیم شده باشد نسبت سیگنال هایی که با قسمت جلو آنتن دریافت می گردد به سیگنال هایی که با عقب آنتن دریافت می گردد بیشتر خواهد بود.</a:t>
            </a:r>
            <a:endParaRPr lang="en-US" sz="2200" dirty="0"/>
          </a:p>
        </p:txBody>
      </p:sp>
    </p:spTree>
    <p:extLst>
      <p:ext uri="{BB962C8B-B14F-4D97-AF65-F5344CB8AC3E}">
        <p14:creationId xmlns:p14="http://schemas.microsoft.com/office/powerpoint/2010/main" val="3331886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370975"/>
          </a:xfrm>
          <a:prstGeom prst="rect">
            <a:avLst/>
          </a:prstGeom>
        </p:spPr>
        <p:txBody>
          <a:bodyPr wrap="square">
            <a:spAutoFit/>
          </a:bodyPr>
          <a:lstStyle/>
          <a:p>
            <a:pPr algn="r" rtl="1"/>
            <a:r>
              <a:rPr lang="fa-IR" sz="3200" b="0" i="0" dirty="0" smtClean="0">
                <a:solidFill>
                  <a:srgbClr val="555555"/>
                </a:solidFill>
                <a:effectLst/>
                <a:latin typeface="Open Sans"/>
              </a:rPr>
              <a:t>بر آورد سطح سیگنال :</a:t>
            </a:r>
            <a:r>
              <a:rPr lang="fa-IR" sz="3200" dirty="0" smtClean="0"/>
              <a:t/>
            </a:r>
            <a:br>
              <a:rPr lang="fa-IR" sz="3200" dirty="0" smtClean="0"/>
            </a:br>
            <a:r>
              <a:rPr lang="fa-IR" sz="2000" b="0" i="0" dirty="0" smtClean="0">
                <a:solidFill>
                  <a:srgbClr val="555555"/>
                </a:solidFill>
                <a:effectLst/>
                <a:latin typeface="Open Sans"/>
              </a:rPr>
              <a:t>تعیین دقیق سطح سیگنال برای طراحی صحیح سیستم مهم و اساسی است . لذا با استفاده از یک آنتن با بهره مشخص ( در صورت امکان همان آنتنی که نصب خواهد شد ) و یک تلویزیون رنگی قابل حمل و نقل و یک میدان سنج میتوان مقدار سیگنال را در محل نصب آنتن تعیین کرد . در محل هایی که سیگنال ضعیف است محل آنتن بسیار حساس است . ممکن است در یک محدوده ۱۵ متری تفاوت های فاحشی در مقدار سیگنال وجود داشته باشد . ارتفاع آنتن نیز در مقدار سیگنال موثر است . ولی این مطلب را باید در نظر داشت که همیشه ارتفاع بالاتر باعث ایجاد سیگنال بیشتر نمی شود بلکه باید مناسب ترین ارتفاع را با آزمایش به دست آورد . میدان سنج نیز برای اندازه گیری سیگنال دریافت شده برای هر کانال به کار می رود.این تست باید در چند جای سایت انجام گیرد و بهترین محل برای آنتن انتخاب گردد . در صورتی که آنتن به دقت انتخاب شود حتی می تواند بعضی تداخل ها را از بین ببرد . با استفاده از تلویزیون رنگی می توان کیفت سیگنال را در هر کانال مشخص کرد ودر صورت وجود تداخل امواج اثر آن را روی تصویر مشاهده نمود .</a:t>
            </a:r>
            <a:r>
              <a:rPr lang="fa-IR" sz="2000" dirty="0" smtClean="0"/>
              <a:t/>
            </a:r>
            <a:br>
              <a:rPr lang="fa-IR" sz="2000" dirty="0" smtClean="0"/>
            </a:br>
            <a:r>
              <a:rPr lang="fa-IR" sz="2800" b="0" i="0" dirty="0" smtClean="0">
                <a:solidFill>
                  <a:srgbClr val="555555"/>
                </a:solidFill>
                <a:effectLst/>
                <a:latin typeface="Open Sans"/>
              </a:rPr>
              <a:t>انتخاب پیش تقویت کننده ( </a:t>
            </a:r>
            <a:r>
              <a:rPr lang="en-US" sz="2800" b="0" i="0" dirty="0" smtClean="0">
                <a:solidFill>
                  <a:srgbClr val="555555"/>
                </a:solidFill>
                <a:effectLst/>
                <a:latin typeface="Open Sans"/>
              </a:rPr>
              <a:t>PRE AMPLIFIRE ) :</a:t>
            </a:r>
            <a:r>
              <a:rPr lang="en-US" sz="2800" dirty="0" smtClean="0"/>
              <a:t/>
            </a:r>
            <a:br>
              <a:rPr lang="en-US" sz="2800" dirty="0" smtClean="0"/>
            </a:br>
            <a:r>
              <a:rPr lang="fa-IR" sz="2000" b="0" i="0" dirty="0" smtClean="0">
                <a:solidFill>
                  <a:srgbClr val="555555"/>
                </a:solidFill>
                <a:effectLst/>
                <a:latin typeface="Open Sans"/>
              </a:rPr>
              <a:t>در محل هایی که سیگنال ضعیف است ممکن است تقویت اولیه سیگنال لازم شود . در انتخاب پری آمپلی فایر باید چهار نکته را در نظر گرفت :</a:t>
            </a:r>
            <a:r>
              <a:rPr lang="fa-IR" sz="2000" dirty="0" smtClean="0"/>
              <a:t/>
            </a:r>
            <a:br>
              <a:rPr lang="fa-IR" sz="2000" dirty="0" smtClean="0"/>
            </a:br>
            <a:r>
              <a:rPr lang="fa-IR" sz="2800" b="0" i="0" dirty="0" smtClean="0">
                <a:solidFill>
                  <a:srgbClr val="555555"/>
                </a:solidFill>
                <a:effectLst/>
                <a:latin typeface="Open Sans"/>
              </a:rPr>
              <a:t>۱- پوشش باند فرکانسی ۲- بهره ( </a:t>
            </a:r>
            <a:r>
              <a:rPr lang="en-US" sz="2800" b="0" i="0" dirty="0" smtClean="0">
                <a:solidFill>
                  <a:srgbClr val="555555"/>
                </a:solidFill>
                <a:effectLst/>
                <a:latin typeface="Open Sans"/>
              </a:rPr>
              <a:t>GAIN )</a:t>
            </a:r>
            <a:r>
              <a:rPr lang="fa-IR" sz="2800" b="0" i="0" dirty="0" smtClean="0">
                <a:solidFill>
                  <a:srgbClr val="555555"/>
                </a:solidFill>
                <a:effectLst/>
                <a:latin typeface="Open Sans"/>
              </a:rPr>
              <a:t> </a:t>
            </a:r>
            <a:r>
              <a:rPr lang="en-US" sz="2800" b="0" i="0" dirty="0" smtClean="0">
                <a:solidFill>
                  <a:srgbClr val="555555"/>
                </a:solidFill>
                <a:effectLst/>
                <a:latin typeface="Open Sans"/>
              </a:rPr>
              <a:t> 3</a:t>
            </a:r>
            <a:r>
              <a:rPr lang="fa-IR" sz="2800" b="0" i="0" dirty="0" smtClean="0">
                <a:solidFill>
                  <a:srgbClr val="555555"/>
                </a:solidFill>
                <a:effectLst/>
                <a:latin typeface="Open Sans"/>
              </a:rPr>
              <a:t> - مقدار نویز ۴- توان خروجی</a:t>
            </a:r>
            <a:r>
              <a:rPr lang="fa-IR" sz="2000" dirty="0" smtClean="0"/>
              <a:t/>
            </a:r>
            <a:br>
              <a:rPr lang="fa-IR" sz="2000" dirty="0" smtClean="0"/>
            </a:br>
            <a:r>
              <a:rPr lang="fa-IR" sz="2000" b="0" i="0" dirty="0" smtClean="0">
                <a:solidFill>
                  <a:srgbClr val="555555"/>
                </a:solidFill>
                <a:effectLst/>
                <a:latin typeface="Open Sans"/>
              </a:rPr>
              <a:t>پری آمپلی فایر ها به صورت </a:t>
            </a:r>
            <a:r>
              <a:rPr lang="en-US" sz="2000" b="0" i="0" dirty="0" smtClean="0">
                <a:solidFill>
                  <a:srgbClr val="555555"/>
                </a:solidFill>
                <a:effectLst/>
                <a:latin typeface="Open Sans"/>
              </a:rPr>
              <a:t>UHF </a:t>
            </a:r>
            <a:r>
              <a:rPr lang="fa-IR" sz="2000" b="0" i="0" dirty="0" smtClean="0">
                <a:solidFill>
                  <a:srgbClr val="555555"/>
                </a:solidFill>
                <a:effectLst/>
                <a:latin typeface="Open Sans"/>
              </a:rPr>
              <a:t>یا </a:t>
            </a:r>
            <a:r>
              <a:rPr lang="en-US" sz="2000" b="0" i="0" dirty="0" smtClean="0">
                <a:solidFill>
                  <a:srgbClr val="555555"/>
                </a:solidFill>
                <a:effectLst/>
                <a:latin typeface="Open Sans"/>
              </a:rPr>
              <a:t>VHF </a:t>
            </a:r>
            <a:r>
              <a:rPr lang="fa-IR" sz="2000" b="0" i="0" dirty="0" smtClean="0">
                <a:solidFill>
                  <a:srgbClr val="555555"/>
                </a:solidFill>
                <a:effectLst/>
                <a:latin typeface="Open Sans"/>
              </a:rPr>
              <a:t>یا </a:t>
            </a:r>
            <a:r>
              <a:rPr lang="en-US" sz="2000" b="0" i="0" dirty="0" smtClean="0">
                <a:solidFill>
                  <a:srgbClr val="555555"/>
                </a:solidFill>
                <a:effectLst/>
                <a:latin typeface="Open Sans"/>
              </a:rPr>
              <a:t>VHF/UHF </a:t>
            </a:r>
            <a:r>
              <a:rPr lang="fa-IR" sz="2000" b="0" i="0" dirty="0" smtClean="0">
                <a:solidFill>
                  <a:srgbClr val="555555"/>
                </a:solidFill>
                <a:effectLst/>
                <a:latin typeface="Open Sans"/>
              </a:rPr>
              <a:t>ساخته شده اند بعضی از آن ها دارای مسدود کننده های موج </a:t>
            </a:r>
            <a:r>
              <a:rPr lang="en-US" sz="2000" b="0" i="0" dirty="0" smtClean="0">
                <a:solidFill>
                  <a:srgbClr val="555555"/>
                </a:solidFill>
                <a:effectLst/>
                <a:latin typeface="Open Sans"/>
              </a:rPr>
              <a:t>FM </a:t>
            </a:r>
            <a:r>
              <a:rPr lang="fa-IR" sz="2000" b="0" i="0" dirty="0" smtClean="0">
                <a:solidFill>
                  <a:srgbClr val="555555"/>
                </a:solidFill>
                <a:effectLst/>
                <a:latin typeface="Open Sans"/>
              </a:rPr>
              <a:t>هستند تا اگر دریافت </a:t>
            </a:r>
            <a:r>
              <a:rPr lang="en-US" sz="2000" b="0" i="0" dirty="0" smtClean="0">
                <a:solidFill>
                  <a:srgbClr val="555555"/>
                </a:solidFill>
                <a:effectLst/>
                <a:latin typeface="Open Sans"/>
              </a:rPr>
              <a:t>FM </a:t>
            </a:r>
            <a:r>
              <a:rPr lang="fa-IR" sz="2000" b="0" i="0" dirty="0" smtClean="0">
                <a:solidFill>
                  <a:srgbClr val="555555"/>
                </a:solidFill>
                <a:effectLst/>
                <a:latin typeface="Open Sans"/>
              </a:rPr>
              <a:t>باعث ایجاد نویز شود آن را بلوکه کنند . پری آمپلی فایر باید سطح سیگنال کافی برای آمپلی فایر توزیع را فراهم کند . هنگام استفاده از آمپلی فایرهای تک کانال هم ممکن است یک پری آمپلی فایر لازم شود . تا سیگنال کافی برای عمل کرد صحیح</a:t>
            </a:r>
            <a:r>
              <a:rPr lang="en-US" sz="2000" b="0" i="0" dirty="0" smtClean="0">
                <a:solidFill>
                  <a:srgbClr val="555555"/>
                </a:solidFill>
                <a:effectLst/>
                <a:latin typeface="Open Sans"/>
              </a:rPr>
              <a:t>AGC </a:t>
            </a:r>
            <a:r>
              <a:rPr lang="fa-IR" sz="2000" b="0" i="0" dirty="0" smtClean="0">
                <a:solidFill>
                  <a:srgbClr val="555555"/>
                </a:solidFill>
                <a:effectLst/>
                <a:latin typeface="Open Sans"/>
              </a:rPr>
              <a:t>فراهم گردد . مقدار نویز تولید شده توسط پری آمپلی فایر یا همان عدد نویز(</a:t>
            </a:r>
            <a:r>
              <a:rPr lang="en-US" sz="2000" b="0" i="0" dirty="0" smtClean="0">
                <a:solidFill>
                  <a:srgbClr val="555555"/>
                </a:solidFill>
                <a:effectLst/>
                <a:latin typeface="Open Sans"/>
              </a:rPr>
              <a:t>noise figure ) </a:t>
            </a:r>
            <a:r>
              <a:rPr lang="fa-IR" sz="2000" b="0" i="0" dirty="0" smtClean="0">
                <a:solidFill>
                  <a:srgbClr val="555555"/>
                </a:solidFill>
                <a:effectLst/>
                <a:latin typeface="Open Sans"/>
              </a:rPr>
              <a:t>نیز باید پایین باشد تا کیفیت سیگنال حفظ شود . تغذیه پری آمپلی فایر که در نزدیکترین فاصله از آنتن نصب شده است از طریق یک منبع تغذیه در داخل ساختمان نیز ممکن است و پس از کاهش دادن ولتاژ به مقدار لازم توسط خطوط سیگنال به پری آمپلی فایر اعمال می شود . توجه کنید بین منبع تغذیه و پری آمپلی فایر یک اسپلیتر معمولی قرار ندهید چون باعث اتصال کوتاه منبع تغذیه می گردد . از مبدل تطبیق امپدانس نیز نباید استفاده نمایید .</a:t>
            </a:r>
            <a:endParaRPr lang="en-US" sz="2000" dirty="0"/>
          </a:p>
        </p:txBody>
      </p:sp>
    </p:spTree>
    <p:extLst>
      <p:ext uri="{BB962C8B-B14F-4D97-AF65-F5344CB8AC3E}">
        <p14:creationId xmlns:p14="http://schemas.microsoft.com/office/powerpoint/2010/main" val="266564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58847"/>
            <a:ext cx="12192000" cy="5940088"/>
          </a:xfrm>
          <a:prstGeom prst="rect">
            <a:avLst/>
          </a:prstGeom>
        </p:spPr>
        <p:txBody>
          <a:bodyPr wrap="square">
            <a:spAutoFit/>
          </a:bodyPr>
          <a:lstStyle/>
          <a:p>
            <a:pPr algn="r"/>
            <a:r>
              <a:rPr lang="fa-IR" sz="2800" b="0" i="0" dirty="0" smtClean="0">
                <a:effectLst/>
                <a:latin typeface="Open Sans"/>
              </a:rPr>
              <a:t>پردازش و ترکیب سیگنال :</a:t>
            </a:r>
          </a:p>
          <a:p>
            <a:pPr algn="r"/>
            <a:r>
              <a:rPr lang="fa-IR" dirty="0" smtClean="0"/>
              <a:t/>
            </a:r>
            <a:br>
              <a:rPr lang="fa-IR" dirty="0" smtClean="0"/>
            </a:br>
            <a:r>
              <a:rPr lang="fa-IR" b="0" i="0" dirty="0" smtClean="0">
                <a:effectLst/>
                <a:latin typeface="Open Sans"/>
              </a:rPr>
              <a:t>عمل پردازش سیگنال توسط فیلترها – مسدود کننده ها – ترکیب کننده ها و تضعیف کننده ها انجام می گیرد . در صورت لزوم از مبدل فرکانس </a:t>
            </a:r>
            <a:r>
              <a:rPr lang="en-US" b="0" i="0" dirty="0" smtClean="0">
                <a:effectLst/>
                <a:latin typeface="Open Sans"/>
              </a:rPr>
              <a:t>UHF </a:t>
            </a:r>
            <a:r>
              <a:rPr lang="fa-IR" b="0" i="0" dirty="0" smtClean="0">
                <a:effectLst/>
                <a:latin typeface="Open Sans"/>
              </a:rPr>
              <a:t>به </a:t>
            </a:r>
            <a:r>
              <a:rPr lang="en-US" b="0" i="0" dirty="0" smtClean="0">
                <a:effectLst/>
                <a:latin typeface="Open Sans"/>
              </a:rPr>
              <a:t>VHF </a:t>
            </a:r>
            <a:r>
              <a:rPr lang="fa-IR" b="0" i="0" dirty="0" smtClean="0">
                <a:effectLst/>
                <a:latin typeface="Open Sans"/>
              </a:rPr>
              <a:t>نیز می توان استفاده کرد.</a:t>
            </a:r>
          </a:p>
          <a:p>
            <a:pPr algn="r"/>
            <a:r>
              <a:rPr lang="fa-IR" dirty="0" smtClean="0"/>
              <a:t/>
            </a:r>
            <a:br>
              <a:rPr lang="fa-IR" dirty="0" smtClean="0"/>
            </a:br>
            <a:r>
              <a:rPr lang="fa-IR" sz="2800" b="0" i="0" dirty="0" smtClean="0">
                <a:effectLst/>
                <a:latin typeface="Open Sans"/>
              </a:rPr>
              <a:t>انتخاب آمپلی فایر :</a:t>
            </a:r>
          </a:p>
          <a:p>
            <a:pPr algn="r"/>
            <a:r>
              <a:rPr lang="fa-IR" dirty="0" smtClean="0"/>
              <a:t/>
            </a:r>
            <a:br>
              <a:rPr lang="fa-IR" dirty="0" smtClean="0"/>
            </a:br>
            <a:r>
              <a:rPr lang="fa-IR" b="0" i="0" dirty="0" smtClean="0">
                <a:effectLst/>
                <a:latin typeface="Open Sans"/>
              </a:rPr>
              <a:t>در انتخاب آمپلی فایر باید ۴ مورد را در نظر گرفت :</a:t>
            </a:r>
            <a:r>
              <a:rPr lang="fa-IR" dirty="0" smtClean="0"/>
              <a:t/>
            </a:r>
            <a:br>
              <a:rPr lang="fa-IR" dirty="0" smtClean="0"/>
            </a:br>
            <a:r>
              <a:rPr lang="fa-IR" b="0" i="0" dirty="0" smtClean="0">
                <a:effectLst/>
                <a:latin typeface="Open Sans"/>
              </a:rPr>
              <a:t>۱- فرکانس و تعداد کانال های مورد دریافت</a:t>
            </a:r>
            <a:r>
              <a:rPr lang="fa-IR" dirty="0" smtClean="0"/>
              <a:t/>
            </a:r>
            <a:br>
              <a:rPr lang="fa-IR" dirty="0" smtClean="0"/>
            </a:br>
            <a:r>
              <a:rPr lang="fa-IR" b="0" i="0" dirty="0" smtClean="0">
                <a:effectLst/>
                <a:latin typeface="Open Sans"/>
              </a:rPr>
              <a:t>۲- افت کل سیستم</a:t>
            </a:r>
            <a:r>
              <a:rPr lang="fa-IR" dirty="0" smtClean="0"/>
              <a:t/>
            </a:r>
            <a:br>
              <a:rPr lang="fa-IR" dirty="0" smtClean="0"/>
            </a:br>
            <a:r>
              <a:rPr lang="fa-IR" b="0" i="0" dirty="0" smtClean="0">
                <a:effectLst/>
                <a:latin typeface="Open Sans"/>
              </a:rPr>
              <a:t>۳- نوع سیگنال ورودی</a:t>
            </a:r>
            <a:r>
              <a:rPr lang="fa-IR" dirty="0" smtClean="0"/>
              <a:t/>
            </a:r>
            <a:br>
              <a:rPr lang="fa-IR" dirty="0" smtClean="0"/>
            </a:br>
            <a:r>
              <a:rPr lang="fa-IR" b="0" i="0" dirty="0" smtClean="0">
                <a:effectLst/>
                <a:latin typeface="Open Sans"/>
              </a:rPr>
              <a:t>۴- قابلیت خروجی ( مقدار خروجی</a:t>
            </a:r>
          </a:p>
          <a:p>
            <a:pPr algn="r"/>
            <a:r>
              <a:rPr lang="fa-IR" dirty="0" smtClean="0"/>
              <a:t/>
            </a:r>
            <a:br>
              <a:rPr lang="fa-IR" dirty="0" smtClean="0"/>
            </a:br>
            <a:r>
              <a:rPr lang="fa-IR" b="0" i="0" dirty="0" smtClean="0">
                <a:effectLst/>
                <a:latin typeface="Open Sans"/>
              </a:rPr>
              <a:t>اگر کانال های هم جوار زیادی در یافت شود هر کانال برای جلوگیری از تداخل باید فیلتر شود و برای این منظور معمولاً از آمپلی فایرهای تک کانال ( </a:t>
            </a:r>
            <a:r>
              <a:rPr lang="en-US" b="0" i="0" dirty="0" smtClean="0">
                <a:effectLst/>
                <a:latin typeface="Open Sans"/>
              </a:rPr>
              <a:t>STRIP ) </a:t>
            </a:r>
            <a:r>
              <a:rPr lang="fa-IR" b="0" i="0" dirty="0" smtClean="0">
                <a:effectLst/>
                <a:latin typeface="Open Sans"/>
              </a:rPr>
              <a:t>استفاده می گردد . مقدار ورودی به علاوه بهره تقویت کننده باید از افت کل سیستم بیشتر شود ومعمولاً ۶ </a:t>
            </a:r>
            <a:r>
              <a:rPr lang="en-US" b="0" i="0" dirty="0" err="1" smtClean="0">
                <a:effectLst/>
                <a:latin typeface="Open Sans"/>
              </a:rPr>
              <a:t>db</a:t>
            </a:r>
            <a:r>
              <a:rPr lang="en-US" b="0" i="0" dirty="0" smtClean="0">
                <a:effectLst/>
                <a:latin typeface="Open Sans"/>
              </a:rPr>
              <a:t> </a:t>
            </a:r>
            <a:r>
              <a:rPr lang="fa-IR" b="0" i="0" dirty="0" smtClean="0">
                <a:effectLst/>
                <a:latin typeface="Open Sans"/>
              </a:rPr>
              <a:t>نیز به این مقدار اضافه می کنند . آمپلی فایرهای تک کانال بعد از فیلتر کردن و بلوکه کردن تمام کانال های دیگر به کار می روند و دارای ۲ نوع کنترل بهره اتوماتیک ( </a:t>
            </a:r>
            <a:r>
              <a:rPr lang="en-US" b="0" i="0" dirty="0" smtClean="0">
                <a:effectLst/>
                <a:latin typeface="Open Sans"/>
              </a:rPr>
              <a:t>AGC ) </a:t>
            </a:r>
            <a:r>
              <a:rPr lang="fa-IR" b="0" i="0" dirty="0" smtClean="0">
                <a:effectLst/>
                <a:latin typeface="Open Sans"/>
              </a:rPr>
              <a:t>و دستی هستند . که نوع </a:t>
            </a:r>
            <a:r>
              <a:rPr lang="en-US" b="0" i="0" dirty="0" smtClean="0">
                <a:effectLst/>
                <a:latin typeface="Open Sans"/>
              </a:rPr>
              <a:t>AGC </a:t>
            </a:r>
            <a:r>
              <a:rPr lang="fa-IR" b="0" i="0" dirty="0" smtClean="0">
                <a:effectLst/>
                <a:latin typeface="Open Sans"/>
              </a:rPr>
              <a:t>در شرایط آب و هوایی و محیطی مختلف سطح سیگنال را ثابت نگه می دارند . آمپلی فایرها با ورودی</a:t>
            </a:r>
            <a:r>
              <a:rPr lang="en-US" b="0" i="0" dirty="0" smtClean="0">
                <a:effectLst/>
                <a:latin typeface="Open Sans"/>
              </a:rPr>
              <a:t>UHF/VHF , VHF </a:t>
            </a:r>
            <a:r>
              <a:rPr lang="fa-IR" b="0" i="0" dirty="0" smtClean="0">
                <a:effectLst/>
                <a:latin typeface="Open Sans"/>
              </a:rPr>
              <a:t>ساخته شده اند . در ضمن مقدار سیگنال ورودی به علاوه بهره تقویت کننده نباید از توان خروجی آمپلی فایر بیشتر شود . قابلیت یا مقدار خروجی آمپلی فایر مقداریست که تقویت کننده بدون برش و یا مدولاسیون عرضی می تواند تحویل دهد . بعضی از آمپلی فایرها دارای کنترل بهره و اعوجاج و نوسان وتضعیف کننده قابل تنظیم می باشند تا سطح سیگنال یکسانی را برای تمام کانال ها ایجاد کنند </a:t>
            </a:r>
            <a:endParaRPr lang="en-US" dirty="0"/>
          </a:p>
        </p:txBody>
      </p:sp>
    </p:spTree>
    <p:extLst>
      <p:ext uri="{BB962C8B-B14F-4D97-AF65-F5344CB8AC3E}">
        <p14:creationId xmlns:p14="http://schemas.microsoft.com/office/powerpoint/2010/main" val="130683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72777" y="217799"/>
            <a:ext cx="4327301" cy="523220"/>
          </a:xfrm>
          <a:prstGeom prst="rect">
            <a:avLst/>
          </a:prstGeom>
        </p:spPr>
        <p:txBody>
          <a:bodyPr wrap="square">
            <a:spAutoFit/>
          </a:bodyPr>
          <a:lstStyle/>
          <a:p>
            <a:pPr algn="r" fontAlgn="base"/>
            <a:r>
              <a:rPr lang="fa-IR" sz="2800" b="0" i="0" dirty="0" smtClean="0">
                <a:solidFill>
                  <a:srgbClr val="444444"/>
                </a:solidFill>
                <a:effectLst/>
                <a:latin typeface="BYekan"/>
              </a:rPr>
              <a:t>مراحل برق کاری ساختمان</a:t>
            </a:r>
            <a:endParaRPr lang="fa-IR" sz="2800" b="0" i="0" dirty="0">
              <a:solidFill>
                <a:srgbClr val="444444"/>
              </a:solidFill>
              <a:effectLst/>
              <a:latin typeface="BYekan"/>
            </a:endParaRPr>
          </a:p>
        </p:txBody>
      </p:sp>
      <p:pic>
        <p:nvPicPr>
          <p:cNvPr id="1026" name="Picture 2" descr="http://www.electric-wiring.ir/wp-content/uploads/2016/02/bargh0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6583"/>
            <a:ext cx="6323527" cy="50439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lectric-wiring.ir/wp-content/uploads/2016/02/bargh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0946" y="1176584"/>
            <a:ext cx="6259132" cy="504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83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2580" y="366623"/>
            <a:ext cx="10895527" cy="6181179"/>
          </a:xfrm>
          <a:prstGeom prst="rect">
            <a:avLst/>
          </a:prstGeom>
        </p:spPr>
        <p:txBody>
          <a:bodyPr wrap="square">
            <a:spAutoFit/>
          </a:bodyPr>
          <a:lstStyle/>
          <a:p>
            <a:pPr algn="r" fontAlgn="base">
              <a:lnSpc>
                <a:spcPct val="150000"/>
              </a:lnSpc>
            </a:pPr>
            <a:r>
              <a:rPr lang="fa-IR" b="1" u="sng" dirty="0">
                <a:solidFill>
                  <a:srgbClr val="626262"/>
                </a:solidFill>
                <a:latin typeface="inherit"/>
              </a:rPr>
              <a:t>ترتیب انجام کارهای برق ساختمان</a:t>
            </a:r>
            <a:endParaRPr lang="fa-IR" b="0" i="0" dirty="0" smtClean="0">
              <a:solidFill>
                <a:srgbClr val="626262"/>
              </a:solidFill>
              <a:effectLst/>
              <a:latin typeface="byekan"/>
            </a:endParaRPr>
          </a:p>
          <a:p>
            <a:pPr algn="r" fontAlgn="base">
              <a:lnSpc>
                <a:spcPct val="150000"/>
              </a:lnSpc>
            </a:pPr>
            <a:r>
              <a:rPr lang="fa-IR" sz="1400" b="1" i="0" u="sng" dirty="0" smtClean="0">
                <a:solidFill>
                  <a:srgbClr val="FF0000"/>
                </a:solidFill>
                <a:effectLst/>
                <a:latin typeface="inherit"/>
              </a:rPr>
              <a:t>مرحله اول :</a:t>
            </a:r>
            <a:endParaRPr lang="fa-IR" b="0" i="0" dirty="0" smtClean="0">
              <a:solidFill>
                <a:srgbClr val="626262"/>
              </a:solidFill>
              <a:effectLst/>
              <a:latin typeface="byekan"/>
            </a:endParaRPr>
          </a:p>
          <a:p>
            <a:pPr algn="r" fontAlgn="base">
              <a:lnSpc>
                <a:spcPct val="150000"/>
              </a:lnSpc>
            </a:pPr>
            <a:r>
              <a:rPr lang="fa-IR" b="0" i="0" dirty="0" smtClean="0">
                <a:solidFill>
                  <a:srgbClr val="626262"/>
                </a:solidFill>
                <a:effectLst/>
                <a:latin typeface="byekan"/>
              </a:rPr>
              <a:t>۱ –</a:t>
            </a:r>
            <a:r>
              <a:rPr lang="fa-IR" b="1" i="0" dirty="0" smtClean="0">
                <a:solidFill>
                  <a:srgbClr val="000080"/>
                </a:solidFill>
                <a:effectLst/>
                <a:latin typeface="inherit"/>
              </a:rPr>
              <a:t> کشیدن نقشه ساختمانی</a:t>
            </a:r>
            <a:r>
              <a:rPr lang="fa-IR" b="0" i="0" dirty="0" smtClean="0">
                <a:solidFill>
                  <a:srgbClr val="626262"/>
                </a:solidFill>
                <a:effectLst/>
                <a:latin typeface="byekan"/>
              </a:rPr>
              <a:t> شامل سیستمهای روشنائی – سیستم های صوتی –  سوکتهای برق – تلفن – آنتن – آیفون – فن کوئیل ها – اطفاء حریق – برق اضطراری و موتور خانه.</a:t>
            </a:r>
          </a:p>
          <a:p>
            <a:pPr algn="r" fontAlgn="base">
              <a:lnSpc>
                <a:spcPct val="150000"/>
              </a:lnSpc>
            </a:pPr>
            <a:r>
              <a:rPr lang="fa-IR" b="0" i="0" dirty="0" smtClean="0">
                <a:solidFill>
                  <a:srgbClr val="626262"/>
                </a:solidFill>
                <a:effectLst/>
                <a:latin typeface="byekan"/>
              </a:rPr>
              <a:t>۲- اجرای نقشه روی کار.</a:t>
            </a:r>
          </a:p>
          <a:p>
            <a:pPr algn="r" fontAlgn="base">
              <a:lnSpc>
                <a:spcPct val="150000"/>
              </a:lnSpc>
            </a:pPr>
            <a:r>
              <a:rPr lang="fa-IR" b="0" i="0" dirty="0" smtClean="0">
                <a:solidFill>
                  <a:srgbClr val="626262"/>
                </a:solidFill>
                <a:effectLst/>
                <a:latin typeface="byekan"/>
              </a:rPr>
              <a:t>۳- تراز کردن کل قوطی کلیدها و کشیدن خطِ  تراز با چک لاین.</a:t>
            </a:r>
          </a:p>
          <a:p>
            <a:pPr algn="r" fontAlgn="base">
              <a:lnSpc>
                <a:spcPct val="150000"/>
              </a:lnSpc>
            </a:pPr>
            <a:r>
              <a:rPr lang="fa-IR" b="0" i="0" dirty="0" smtClean="0">
                <a:solidFill>
                  <a:srgbClr val="626262"/>
                </a:solidFill>
                <a:effectLst/>
                <a:latin typeface="byekan"/>
              </a:rPr>
              <a:t>۴- شیار زدن مسیر لوله ها با شابلون ودستگاه شیارزن .</a:t>
            </a:r>
          </a:p>
          <a:p>
            <a:pPr algn="r" fontAlgn="base">
              <a:lnSpc>
                <a:spcPct val="150000"/>
              </a:lnSpc>
            </a:pPr>
            <a:r>
              <a:rPr lang="fa-IR" b="0" i="0" dirty="0" smtClean="0">
                <a:solidFill>
                  <a:srgbClr val="626262"/>
                </a:solidFill>
                <a:effectLst/>
                <a:latin typeface="byekan"/>
              </a:rPr>
              <a:t>۵- کندن قوطی کلیدها با دستگاه .</a:t>
            </a:r>
          </a:p>
          <a:p>
            <a:pPr algn="r" fontAlgn="base">
              <a:lnSpc>
                <a:spcPct val="150000"/>
              </a:lnSpc>
            </a:pPr>
            <a:r>
              <a:rPr lang="fa-IR" b="0" i="0" dirty="0" smtClean="0">
                <a:solidFill>
                  <a:srgbClr val="626262"/>
                </a:solidFill>
                <a:effectLst/>
                <a:latin typeface="byekan"/>
              </a:rPr>
              <a:t>۶- سوراخ کردن روشنائی سقفی توسط دستگاه ( در مورد سقف کاذب، روی سقف ساپورت خورده و روی آن لوله فیکس میشود).</a:t>
            </a:r>
          </a:p>
          <a:p>
            <a:pPr algn="r" fontAlgn="base">
              <a:lnSpc>
                <a:spcPct val="150000"/>
              </a:lnSpc>
            </a:pPr>
            <a:r>
              <a:rPr lang="fa-IR" b="0" i="0" dirty="0" smtClean="0">
                <a:solidFill>
                  <a:srgbClr val="626262"/>
                </a:solidFill>
                <a:effectLst/>
                <a:latin typeface="byekan"/>
              </a:rPr>
              <a:t>۷- نصب قوطی کلید روی دیوار توسط شابلون و تراز کردن دقیق آنها.</a:t>
            </a:r>
          </a:p>
          <a:p>
            <a:pPr algn="r" fontAlgn="base">
              <a:lnSpc>
                <a:spcPct val="150000"/>
              </a:lnSpc>
            </a:pPr>
            <a:r>
              <a:rPr lang="fa-IR" b="0" i="0" dirty="0" smtClean="0">
                <a:solidFill>
                  <a:srgbClr val="626262"/>
                </a:solidFill>
                <a:effectLst/>
                <a:latin typeface="byekan"/>
              </a:rPr>
              <a:t>۸- </a:t>
            </a:r>
            <a:r>
              <a:rPr lang="fa-IR" b="1" i="0" u="sng" dirty="0" smtClean="0">
                <a:solidFill>
                  <a:srgbClr val="800080"/>
                </a:solidFill>
                <a:effectLst/>
                <a:latin typeface="inherit"/>
              </a:rPr>
              <a:t>جوشکاری و ساپورت زدن برای فیکس کردن لوله پولیکاهای که برای ورودی و خروجی لوله های که داخل جعبه فیوز آورده می شود.</a:t>
            </a:r>
            <a:endParaRPr lang="fa-IR" b="0" i="0" dirty="0" smtClean="0">
              <a:solidFill>
                <a:srgbClr val="626262"/>
              </a:solidFill>
              <a:effectLst/>
              <a:latin typeface="byekan"/>
            </a:endParaRPr>
          </a:p>
          <a:p>
            <a:pPr algn="r" fontAlgn="base">
              <a:lnSpc>
                <a:spcPct val="150000"/>
              </a:lnSpc>
            </a:pPr>
            <a:r>
              <a:rPr lang="fa-IR" b="0" i="0" dirty="0" smtClean="0">
                <a:solidFill>
                  <a:srgbClr val="626262"/>
                </a:solidFill>
                <a:effectLst/>
                <a:latin typeface="byekan"/>
              </a:rPr>
              <a:t>۹- جوشکاری و ساپورت زدن برای فیکس کردن لوله پولیکاهای که برای ورودی و خروجی لوله های که داخل جعبه آنتن و تلفن آورده می شود.</a:t>
            </a:r>
          </a:p>
          <a:p>
            <a:pPr algn="r" fontAlgn="base">
              <a:lnSpc>
                <a:spcPct val="150000"/>
              </a:lnSpc>
            </a:pPr>
            <a:r>
              <a:rPr lang="fa-IR" b="0" i="0" dirty="0" smtClean="0">
                <a:solidFill>
                  <a:srgbClr val="626262"/>
                </a:solidFill>
                <a:effectLst/>
                <a:latin typeface="byekan"/>
              </a:rPr>
              <a:t>۱۰- اجرای لوله پولیکا گذاری توسط گرما و خم کاری توسط مشعل و فنر  و آب بندی آن توسط چسب پولیکا.</a:t>
            </a:r>
          </a:p>
          <a:p>
            <a:pPr algn="r" fontAlgn="base">
              <a:lnSpc>
                <a:spcPct val="150000"/>
              </a:lnSpc>
            </a:pPr>
            <a:r>
              <a:rPr lang="fa-IR" b="0" i="0" dirty="0" smtClean="0">
                <a:solidFill>
                  <a:srgbClr val="626262"/>
                </a:solidFill>
                <a:effectLst/>
                <a:latin typeface="byekan"/>
              </a:rPr>
              <a:t>۱۱- </a:t>
            </a:r>
            <a:r>
              <a:rPr lang="fa-IR" b="1" i="0" u="sng" dirty="0" smtClean="0">
                <a:solidFill>
                  <a:srgbClr val="626262"/>
                </a:solidFill>
                <a:effectLst/>
                <a:latin typeface="inherit"/>
              </a:rPr>
              <a:t>جوشکاری و ساخت ساپورت برای سینی برق بر روی داکت مشخص شده از روی نقشه ( این سینی برق ها برای ورود کابل های برق تلفن آنتن ماهواره و ……. نیازهای ساختمان به طور مجزا داخل داکت های ساختمان فیکس و وارد باکس های مورد نیاز خود می شود</a:t>
            </a:r>
            <a:endParaRPr lang="fa-IR" b="0" i="0" dirty="0">
              <a:solidFill>
                <a:srgbClr val="626262"/>
              </a:solidFill>
              <a:effectLst/>
              <a:latin typeface="byekan"/>
            </a:endParaRPr>
          </a:p>
        </p:txBody>
      </p:sp>
    </p:spTree>
    <p:extLst>
      <p:ext uri="{BB962C8B-B14F-4D97-AF65-F5344CB8AC3E}">
        <p14:creationId xmlns:p14="http://schemas.microsoft.com/office/powerpoint/2010/main" val="3715214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910" y="399705"/>
            <a:ext cx="11663966" cy="5078313"/>
          </a:xfrm>
          <a:prstGeom prst="rect">
            <a:avLst/>
          </a:prstGeom>
        </p:spPr>
        <p:txBody>
          <a:bodyPr wrap="square">
            <a:spAutoFit/>
          </a:bodyPr>
          <a:lstStyle/>
          <a:p>
            <a:pPr algn="r" fontAlgn="base"/>
            <a:r>
              <a:rPr lang="fa-IR" b="0" i="0" dirty="0" smtClean="0">
                <a:solidFill>
                  <a:srgbClr val="626262"/>
                </a:solidFill>
                <a:effectLst/>
                <a:latin typeface="byekan"/>
              </a:rPr>
              <a:t>۱۲- پوشش کامل روی لوله پولیکا های که در کف ساختمان کار شده است.</a:t>
            </a:r>
          </a:p>
          <a:p>
            <a:pPr algn="r" fontAlgn="base"/>
            <a:r>
              <a:rPr lang="fa-IR" b="0" i="0" dirty="0" smtClean="0">
                <a:solidFill>
                  <a:srgbClr val="626262"/>
                </a:solidFill>
                <a:effectLst/>
                <a:latin typeface="byekan"/>
              </a:rPr>
              <a:t>۱۳- نصب جعبه فیوز و تراز کردن آن در جاهای مشخص توسط نقشه.</a:t>
            </a:r>
          </a:p>
          <a:p>
            <a:pPr algn="r" fontAlgn="base"/>
            <a:r>
              <a:rPr lang="fa-IR" b="0" i="0" dirty="0" smtClean="0">
                <a:solidFill>
                  <a:srgbClr val="626262"/>
                </a:solidFill>
                <a:effectLst/>
                <a:latin typeface="byekan"/>
              </a:rPr>
              <a:t>۱۴- نصب جعبه آنتن و ماهواره و تلفن و تراز کردن آن در جاهای مشخص توسط نقشه.</a:t>
            </a:r>
          </a:p>
          <a:p>
            <a:pPr algn="r" fontAlgn="base"/>
            <a:r>
              <a:rPr lang="fa-IR" b="0" i="0" dirty="0" smtClean="0">
                <a:solidFill>
                  <a:srgbClr val="626262"/>
                </a:solidFill>
                <a:effectLst/>
                <a:latin typeface="byekan"/>
              </a:rPr>
              <a:t>۱۵- تامین ارتینگ ساختمان( نصب پلیت و سیم مسی وزغال ونمک برای راه اندازی چاه ارت و ازآنجا به سینی برق و به مصرف کننده ها)</a:t>
            </a:r>
          </a:p>
          <a:p>
            <a:pPr algn="r" fontAlgn="base"/>
            <a:r>
              <a:rPr lang="fa-IR" b="0" i="0" dirty="0" smtClean="0">
                <a:solidFill>
                  <a:srgbClr val="626262"/>
                </a:solidFill>
                <a:effectLst/>
                <a:latin typeface="byekan"/>
              </a:rPr>
              <a:t>۱۶- لوله فولادی گذاری در شرایطی که نقشه تعیین کرده است(در پارکینگ های اداره جات داخل روشنائی آسانسور وروشنائی موتور خانه).</a:t>
            </a:r>
          </a:p>
          <a:p>
            <a:pPr algn="r" fontAlgn="base"/>
            <a:r>
              <a:rPr lang="fa-IR" b="1" i="0" u="sng" dirty="0" smtClean="0">
                <a:solidFill>
                  <a:srgbClr val="0000FF"/>
                </a:solidFill>
                <a:effectLst/>
                <a:latin typeface="inherit"/>
              </a:rPr>
              <a:t> مرحله دوم:</a:t>
            </a:r>
            <a:endParaRPr lang="fa-IR" b="0" i="0" dirty="0" smtClean="0">
              <a:solidFill>
                <a:srgbClr val="626262"/>
              </a:solidFill>
              <a:effectLst/>
              <a:latin typeface="byekan"/>
            </a:endParaRPr>
          </a:p>
          <a:p>
            <a:pPr algn="r" fontAlgn="base"/>
            <a:r>
              <a:rPr lang="fa-IR" b="1" i="0" dirty="0" smtClean="0">
                <a:solidFill>
                  <a:srgbClr val="993366"/>
                </a:solidFill>
                <a:effectLst/>
                <a:latin typeface="inherit"/>
              </a:rPr>
              <a:t> (</a:t>
            </a:r>
            <a:r>
              <a:rPr lang="fa-IR" sz="2000" b="1" i="0" dirty="0" smtClean="0">
                <a:solidFill>
                  <a:srgbClr val="993366"/>
                </a:solidFill>
                <a:effectLst/>
                <a:latin typeface="inherit"/>
              </a:rPr>
              <a:t>بعد از کف سازی و کاشی کاری و سفید کاری دیوار)</a:t>
            </a:r>
            <a:endParaRPr lang="fa-IR" sz="2000" b="0" i="0" dirty="0" smtClean="0">
              <a:solidFill>
                <a:srgbClr val="626262"/>
              </a:solidFill>
              <a:effectLst/>
              <a:latin typeface="byekan"/>
            </a:endParaRPr>
          </a:p>
          <a:p>
            <a:pPr algn="r" fontAlgn="base"/>
            <a:r>
              <a:rPr lang="fa-IR" b="0" i="0" dirty="0" smtClean="0">
                <a:solidFill>
                  <a:srgbClr val="626262"/>
                </a:solidFill>
                <a:effectLst/>
                <a:latin typeface="byekan"/>
              </a:rPr>
              <a:t>۱- تمیز کردن قوطی کلیدها وبریدن لوله های اضافی روی کار.</a:t>
            </a:r>
          </a:p>
          <a:p>
            <a:pPr algn="r" fontAlgn="base"/>
            <a:r>
              <a:rPr lang="fa-IR" b="0" i="0" dirty="0" smtClean="0">
                <a:solidFill>
                  <a:srgbClr val="626262"/>
                </a:solidFill>
                <a:effectLst/>
                <a:latin typeface="byekan"/>
              </a:rPr>
              <a:t>۲- سیم گذاری داخل لوله پولیکا (رنگ سیم ها و قطر سیم ها و جنس سیم ها از روی استاندارد انتخاب میشود)</a:t>
            </a:r>
          </a:p>
          <a:p>
            <a:pPr algn="r" fontAlgn="base"/>
            <a:r>
              <a:rPr lang="fa-IR" b="0" i="0" dirty="0" smtClean="0">
                <a:solidFill>
                  <a:srgbClr val="626262"/>
                </a:solidFill>
                <a:effectLst/>
                <a:latin typeface="byekan"/>
              </a:rPr>
              <a:t>۳- انداختن کابل شیلد دار برای بلندگوها و از آنجا به ولوم های همان اتاق و از آنجا به فیشهای پشت آمپلی فایرها.</a:t>
            </a:r>
          </a:p>
          <a:p>
            <a:pPr algn="r" fontAlgn="base"/>
            <a:r>
              <a:rPr lang="fa-IR" b="0" i="0" dirty="0" smtClean="0">
                <a:solidFill>
                  <a:srgbClr val="626262"/>
                </a:solidFill>
                <a:effectLst/>
                <a:latin typeface="byekan"/>
              </a:rPr>
              <a:t>۴-کابل کشی برق از داخل جعبه فیوز و رد کردن داخل سینی برق و بست زدن و از آنجا به زیر کنتور(درصورت داشتن دیزل ژنراتوراین کابل ها داخل موتور خانه و وارد  تابلو های مخصوص خودش میشود).</a:t>
            </a:r>
          </a:p>
          <a:p>
            <a:pPr algn="r" fontAlgn="base"/>
            <a:r>
              <a:rPr lang="fa-IR" b="0" i="0" dirty="0" smtClean="0">
                <a:solidFill>
                  <a:srgbClr val="626262"/>
                </a:solidFill>
                <a:effectLst/>
                <a:latin typeface="byekan"/>
              </a:rPr>
              <a:t>۵- </a:t>
            </a:r>
            <a:r>
              <a:rPr lang="fa-IR" sz="1200" b="1" i="0" u="sng" dirty="0" smtClean="0">
                <a:solidFill>
                  <a:srgbClr val="626262"/>
                </a:solidFill>
                <a:effectLst/>
                <a:latin typeface="inherit"/>
              </a:rPr>
              <a:t>کابل کشی تلفن –آنتن ماهواره وآیفون ازتابلوهای مخصوص خودش و رد کردن داخل سینی مخصوص خودش و بست زدن کابل ها و از آنجا به باکس های مخصوص خودشان.</a:t>
            </a:r>
            <a:endParaRPr lang="fa-IR" b="0" i="0" dirty="0" smtClean="0">
              <a:solidFill>
                <a:srgbClr val="626262"/>
              </a:solidFill>
              <a:effectLst/>
              <a:latin typeface="byekan"/>
            </a:endParaRPr>
          </a:p>
          <a:p>
            <a:pPr algn="r" fontAlgn="base"/>
            <a:r>
              <a:rPr lang="fa-IR" b="0" i="0" dirty="0" smtClean="0">
                <a:solidFill>
                  <a:srgbClr val="626262"/>
                </a:solidFill>
                <a:effectLst/>
                <a:latin typeface="byekan"/>
              </a:rPr>
              <a:t>۶- اتصالات سر سیم ها در داخل قوطی کلید- جعبه فیوزها – روشنائیها – توکارها – و جعبه آنتن – ماهواره- تلفن – اطفاء حریق- </a:t>
            </a:r>
            <a:r>
              <a:rPr lang="en-US" b="0" i="0" dirty="0" smtClean="0">
                <a:solidFill>
                  <a:srgbClr val="626262"/>
                </a:solidFill>
                <a:effectLst/>
                <a:latin typeface="byekan"/>
              </a:rPr>
              <a:t>UPS(</a:t>
            </a:r>
            <a:r>
              <a:rPr lang="fa-IR" b="0" i="0" dirty="0" smtClean="0">
                <a:solidFill>
                  <a:srgbClr val="626262"/>
                </a:solidFill>
                <a:effectLst/>
                <a:latin typeface="byekan"/>
              </a:rPr>
              <a:t>نصب دستگاه های تغذیه  </a:t>
            </a:r>
            <a:r>
              <a:rPr lang="en-US" b="0" i="0" dirty="0" smtClean="0">
                <a:solidFill>
                  <a:srgbClr val="626262"/>
                </a:solidFill>
                <a:effectLst/>
                <a:latin typeface="byekan"/>
              </a:rPr>
              <a:t>UPS </a:t>
            </a:r>
            <a:r>
              <a:rPr lang="fa-IR" b="0" i="0" dirty="0" smtClean="0">
                <a:solidFill>
                  <a:srgbClr val="626262"/>
                </a:solidFill>
                <a:effectLst/>
                <a:latin typeface="byekan"/>
              </a:rPr>
              <a:t>به شرکتهای مسئول مرتبط میشود)</a:t>
            </a:r>
          </a:p>
          <a:p>
            <a:pPr algn="r" fontAlgn="base"/>
            <a:r>
              <a:rPr lang="fa-IR" b="0" i="0" dirty="0" smtClean="0">
                <a:solidFill>
                  <a:srgbClr val="626262"/>
                </a:solidFill>
                <a:effectLst/>
                <a:latin typeface="byekan"/>
              </a:rPr>
              <a:t>۷- قلع اندود کردن کل اتصالات و سر سیم ها توسط حوضچه قلع</a:t>
            </a:r>
          </a:p>
          <a:p>
            <a:pPr algn="r" fontAlgn="base"/>
            <a:r>
              <a:rPr lang="fa-IR" b="0" i="0" dirty="0" smtClean="0">
                <a:solidFill>
                  <a:srgbClr val="626262"/>
                </a:solidFill>
                <a:effectLst/>
                <a:latin typeface="byekan"/>
              </a:rPr>
              <a:t>۸- عایق کاری اتصالات توسط وارنیش حرارتی (جایگزین لنت برق).</a:t>
            </a:r>
          </a:p>
          <a:p>
            <a:pPr algn="r" fontAlgn="base"/>
            <a:r>
              <a:rPr lang="fa-IR" b="0" i="0" dirty="0" smtClean="0">
                <a:solidFill>
                  <a:srgbClr val="626262"/>
                </a:solidFill>
                <a:effectLst/>
                <a:latin typeface="byekan"/>
              </a:rPr>
              <a:t>۹- اجرای کابل کشی مربوط به بیرون ساختمان نصب نور افکن ها در نما.</a:t>
            </a:r>
            <a:endParaRPr lang="fa-IR" b="0" i="0" dirty="0">
              <a:solidFill>
                <a:srgbClr val="626262"/>
              </a:solidFill>
              <a:effectLst/>
              <a:latin typeface="byekan"/>
            </a:endParaRPr>
          </a:p>
        </p:txBody>
      </p:sp>
    </p:spTree>
    <p:extLst>
      <p:ext uri="{BB962C8B-B14F-4D97-AF65-F5344CB8AC3E}">
        <p14:creationId xmlns:p14="http://schemas.microsoft.com/office/powerpoint/2010/main" val="36447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0878" y="0"/>
            <a:ext cx="8955110" cy="6740307"/>
          </a:xfrm>
          <a:prstGeom prst="rect">
            <a:avLst/>
          </a:prstGeom>
        </p:spPr>
        <p:txBody>
          <a:bodyPr wrap="square">
            <a:spAutoFit/>
          </a:bodyPr>
          <a:lstStyle/>
          <a:p>
            <a:pPr algn="r" fontAlgn="base">
              <a:lnSpc>
                <a:spcPct val="150000"/>
              </a:lnSpc>
            </a:pPr>
            <a:r>
              <a:rPr lang="fa-IR" b="1" u="sng" dirty="0">
                <a:solidFill>
                  <a:srgbClr val="0000FF"/>
                </a:solidFill>
                <a:latin typeface="tahoma" panose="020B0604030504040204" pitchFamily="34" charset="0"/>
              </a:rPr>
              <a:t> </a:t>
            </a:r>
            <a:r>
              <a:rPr lang="fa-IR" sz="2400" b="1" u="sng" dirty="0">
                <a:solidFill>
                  <a:srgbClr val="0000FF"/>
                </a:solidFill>
                <a:latin typeface="tahoma" panose="020B0604030504040204" pitchFamily="34" charset="0"/>
              </a:rPr>
              <a:t>مرحله سوم ( بعد از نقاشی و کف تمام شده):</a:t>
            </a:r>
            <a:endParaRPr lang="fa-IR" sz="2400" b="0" i="0" dirty="0" smtClean="0">
              <a:solidFill>
                <a:srgbClr val="626262"/>
              </a:solidFill>
              <a:effectLst/>
              <a:latin typeface="byekan"/>
            </a:endParaRPr>
          </a:p>
          <a:p>
            <a:pPr algn="r" fontAlgn="base">
              <a:lnSpc>
                <a:spcPct val="150000"/>
              </a:lnSpc>
            </a:pPr>
            <a:r>
              <a:rPr lang="fa-IR" sz="2000" b="0" i="0" dirty="0" smtClean="0">
                <a:solidFill>
                  <a:srgbClr val="626262"/>
                </a:solidFill>
                <a:effectLst/>
                <a:latin typeface="byekan"/>
              </a:rPr>
              <a:t>۱</a:t>
            </a:r>
            <a:r>
              <a:rPr lang="fa-IR" sz="2200" b="0" i="0" dirty="0" smtClean="0">
                <a:solidFill>
                  <a:srgbClr val="626262"/>
                </a:solidFill>
                <a:effectLst/>
                <a:latin typeface="byekan"/>
              </a:rPr>
              <a:t>- بستن کلید و پریز و تراز کردن آنها</a:t>
            </a:r>
          </a:p>
          <a:p>
            <a:pPr algn="r" fontAlgn="base">
              <a:lnSpc>
                <a:spcPct val="150000"/>
              </a:lnSpc>
            </a:pPr>
            <a:r>
              <a:rPr lang="fa-IR" sz="2200" b="0" i="0" dirty="0" smtClean="0">
                <a:solidFill>
                  <a:srgbClr val="626262"/>
                </a:solidFill>
                <a:effectLst/>
                <a:latin typeface="byekan"/>
              </a:rPr>
              <a:t>۲- بستن ترمینال روی سر سیم ها.</a:t>
            </a:r>
          </a:p>
          <a:p>
            <a:pPr algn="r" fontAlgn="base">
              <a:lnSpc>
                <a:spcPct val="150000"/>
              </a:lnSpc>
            </a:pPr>
            <a:r>
              <a:rPr lang="fa-IR" sz="2200" b="0" i="0" dirty="0" smtClean="0">
                <a:solidFill>
                  <a:srgbClr val="626262"/>
                </a:solidFill>
                <a:effectLst/>
                <a:latin typeface="byekan"/>
              </a:rPr>
              <a:t>۴- نصب دتکتور های دود و شستی آنها روی جاهای تعیین شده</a:t>
            </a:r>
          </a:p>
          <a:p>
            <a:pPr algn="r" fontAlgn="base">
              <a:lnSpc>
                <a:spcPct val="150000"/>
              </a:lnSpc>
            </a:pPr>
            <a:r>
              <a:rPr lang="fa-IR" sz="2200" b="0" i="0" dirty="0" smtClean="0">
                <a:solidFill>
                  <a:srgbClr val="626262"/>
                </a:solidFill>
                <a:effectLst/>
                <a:latin typeface="byekan"/>
              </a:rPr>
              <a:t>.۵- نصب فیوزها داخل جعبه فیوز و وایرشو زدن سرسیم ها و فیوز بندی آنها</a:t>
            </a:r>
          </a:p>
          <a:p>
            <a:pPr algn="r" fontAlgn="base">
              <a:lnSpc>
                <a:spcPct val="150000"/>
              </a:lnSpc>
            </a:pPr>
            <a:r>
              <a:rPr lang="fa-IR" sz="2200" b="0" i="0" dirty="0" smtClean="0">
                <a:solidFill>
                  <a:srgbClr val="626262"/>
                </a:solidFill>
                <a:effectLst/>
                <a:latin typeface="byekan"/>
              </a:rPr>
              <a:t>۶- نصب آیفون تصویری بستن سوکتها و شستی های مربوط به آن.</a:t>
            </a:r>
          </a:p>
          <a:p>
            <a:pPr algn="r" fontAlgn="base">
              <a:lnSpc>
                <a:spcPct val="150000"/>
              </a:lnSpc>
            </a:pPr>
            <a:r>
              <a:rPr lang="fa-IR" sz="2200" b="0" i="0" dirty="0" smtClean="0">
                <a:solidFill>
                  <a:srgbClr val="626262"/>
                </a:solidFill>
                <a:effectLst/>
                <a:latin typeface="byekan"/>
              </a:rPr>
              <a:t>۷- نصب آنتن مرکزی و سوئچینگهای مربوط به آن</a:t>
            </a:r>
          </a:p>
          <a:p>
            <a:pPr algn="r" fontAlgn="base">
              <a:lnSpc>
                <a:spcPct val="150000"/>
              </a:lnSpc>
            </a:pPr>
            <a:r>
              <a:rPr lang="fa-IR" sz="2200" b="0" i="0" dirty="0" smtClean="0">
                <a:solidFill>
                  <a:srgbClr val="626262"/>
                </a:solidFill>
                <a:effectLst/>
                <a:latin typeface="byekan"/>
              </a:rPr>
              <a:t>۸- </a:t>
            </a:r>
            <a:r>
              <a:rPr lang="fa-IR" sz="2200" b="1" i="0" u="sng" dirty="0" smtClean="0">
                <a:solidFill>
                  <a:srgbClr val="626262"/>
                </a:solidFill>
                <a:effectLst/>
                <a:latin typeface="inherit"/>
              </a:rPr>
              <a:t>نصب سوئچینگهای ماهواره ( نصب و راه اندازی ماهواره برعهده شرکت های مربوط میباشد)</a:t>
            </a:r>
            <a:endParaRPr lang="fa-IR" sz="2200" b="0" i="0" dirty="0" smtClean="0">
              <a:solidFill>
                <a:srgbClr val="626262"/>
              </a:solidFill>
              <a:effectLst/>
              <a:latin typeface="byekan"/>
            </a:endParaRPr>
          </a:p>
          <a:p>
            <a:pPr algn="r" fontAlgn="base">
              <a:lnSpc>
                <a:spcPct val="150000"/>
              </a:lnSpc>
            </a:pPr>
            <a:r>
              <a:rPr lang="fa-IR" sz="2200" b="0" i="0" dirty="0" smtClean="0">
                <a:solidFill>
                  <a:srgbClr val="626262"/>
                </a:solidFill>
                <a:effectLst/>
                <a:latin typeface="byekan"/>
              </a:rPr>
              <a:t>۹- نصب چشم لایتینگ در راه پله و پارکینگ ها</a:t>
            </a:r>
          </a:p>
          <a:p>
            <a:pPr algn="r" fontAlgn="base">
              <a:lnSpc>
                <a:spcPct val="150000"/>
              </a:lnSpc>
            </a:pPr>
            <a:r>
              <a:rPr lang="fa-IR" sz="2200" b="0" i="0" dirty="0" smtClean="0">
                <a:solidFill>
                  <a:srgbClr val="626262"/>
                </a:solidFill>
                <a:effectLst/>
                <a:latin typeface="byekan"/>
              </a:rPr>
              <a:t>۱۰- نصب چشم لایتینگ در سرویسها برای هود مرکزی ( این چشم ها پس از عمل کردن به کنتاکتور و سپس کنتاکتور به سانتیفوژ فرمان داده و باعث تهویه سرویسها می شود)</a:t>
            </a:r>
          </a:p>
          <a:p>
            <a:pPr algn="r" fontAlgn="base">
              <a:lnSpc>
                <a:spcPct val="150000"/>
              </a:lnSpc>
            </a:pPr>
            <a:r>
              <a:rPr lang="fa-IR" sz="2200" b="0" i="0" dirty="0" smtClean="0">
                <a:solidFill>
                  <a:srgbClr val="626262"/>
                </a:solidFill>
                <a:effectLst/>
                <a:latin typeface="byekan"/>
              </a:rPr>
              <a:t>۱۱- نصب نور مخفی های داخل سقف کاذب و کفی های روی سرامیک.</a:t>
            </a:r>
            <a:endParaRPr lang="fa-IR" sz="2200" b="0" i="0" dirty="0">
              <a:solidFill>
                <a:srgbClr val="626262"/>
              </a:solidFill>
              <a:effectLst/>
              <a:latin typeface="byekan"/>
            </a:endParaRPr>
          </a:p>
        </p:txBody>
      </p:sp>
    </p:spTree>
    <p:extLst>
      <p:ext uri="{BB962C8B-B14F-4D97-AF65-F5344CB8AC3E}">
        <p14:creationId xmlns:p14="http://schemas.microsoft.com/office/powerpoint/2010/main" val="281634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58343" y="512375"/>
            <a:ext cx="9268497" cy="5923402"/>
          </a:xfrm>
          <a:prstGeom prst="rect">
            <a:avLst/>
          </a:prstGeom>
          <a:solidFill>
            <a:srgbClr val="C9DF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44436" bIns="4443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800" b="1" i="0" u="sng" strike="noStrike" cap="none" normalizeH="0" baseline="0" dirty="0" smtClean="0">
                <a:ln>
                  <a:noFill/>
                </a:ln>
                <a:solidFill>
                  <a:srgbClr val="008080"/>
                </a:solidFill>
                <a:effectLst/>
                <a:latin typeface="inherit"/>
                <a:cs typeface="Tahoma" panose="020B0604030504040204" pitchFamily="34" charset="0"/>
              </a:rPr>
              <a:t>نصب تجهیزات برقی</a:t>
            </a:r>
            <a:r>
              <a:rPr kumimoji="0" lang="en-US" altLang="en-US" sz="2800" b="1" i="0" u="sng" strike="noStrike" cap="none" normalizeH="0" baseline="0" dirty="0" smtClean="0">
                <a:ln>
                  <a:noFill/>
                </a:ln>
                <a:solidFill>
                  <a:srgbClr val="008080"/>
                </a:solidFill>
                <a:effectLst/>
                <a:latin typeface="inherit"/>
                <a:cs typeface="Tahoma" panose="020B0604030504040204" pitchFamily="34" charset="0"/>
              </a:rPr>
              <a:t>:</a:t>
            </a:r>
            <a:endParaRPr kumimoji="0" lang="fa-IR" altLang="en-US" sz="2800" b="1" i="0" u="sng" strike="noStrike" cap="none" normalizeH="0" baseline="0" dirty="0" smtClean="0">
              <a:ln>
                <a:noFill/>
              </a:ln>
              <a:solidFill>
                <a:srgbClr val="008080"/>
              </a:solidFill>
              <a:effectLst/>
              <a:latin typeface="inherit"/>
              <a:cs typeface="Tahoma" panose="020B060403050404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626262"/>
                </a:solidFill>
                <a:effectLst/>
                <a:latin typeface="byekan"/>
              </a:rPr>
              <a:t>– </a:t>
            </a:r>
            <a:r>
              <a:rPr kumimoji="0" lang="ar-SA" altLang="en-US" sz="2400" b="0" i="0" u="none" strike="noStrike" cap="none" normalizeH="0" baseline="0" dirty="0" smtClean="0">
                <a:ln>
                  <a:noFill/>
                </a:ln>
                <a:solidFill>
                  <a:srgbClr val="626262"/>
                </a:solidFill>
                <a:effectLst/>
                <a:latin typeface="byekan"/>
                <a:cs typeface="Arial" panose="020B0604020202020204" pitchFamily="34" charset="0"/>
              </a:rPr>
              <a:t>نصب تابلوی برق موتورخانه (تجهیزات داخل تابلوبرق بر اساس نیازهای موتور خانه انتخاب و توسط تابلو ساز ساخته میشود)</a:t>
            </a:r>
            <a:endParaRPr kumimoji="0" lang="fa-IR" altLang="en-US" sz="2400" b="0" i="0" u="none" strike="noStrike" cap="none" normalizeH="0" baseline="0" dirty="0" smtClean="0">
              <a:ln>
                <a:noFill/>
              </a:ln>
              <a:solidFill>
                <a:srgbClr val="626262"/>
              </a:solidFill>
              <a:effectLst/>
              <a:latin typeface="byekan"/>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altLang="en-US" sz="240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626262"/>
                </a:solidFill>
                <a:effectLst/>
                <a:latin typeface="byekan"/>
              </a:rPr>
              <a:t>– </a:t>
            </a:r>
            <a:r>
              <a:rPr kumimoji="0" lang="ar-SA" altLang="en-US" sz="2400" b="0" i="0" u="none" strike="noStrike" cap="none" normalizeH="0" baseline="0" dirty="0" smtClean="0">
                <a:ln>
                  <a:noFill/>
                </a:ln>
                <a:solidFill>
                  <a:srgbClr val="626262"/>
                </a:solidFill>
                <a:effectLst/>
                <a:latin typeface="byekan"/>
                <a:cs typeface="Arial" panose="020B0604020202020204" pitchFamily="34" charset="0"/>
              </a:rPr>
              <a:t>نصب پایه سینی برق روی دیوار وفیکس کردن سینی برق روی آن</a:t>
            </a:r>
            <a:r>
              <a:rPr kumimoji="0" lang="en-US" altLang="en-US" sz="2400" b="0" i="0" u="none" strike="noStrike" cap="none" normalizeH="0" baseline="0" dirty="0" smtClean="0">
                <a:ln>
                  <a:noFill/>
                </a:ln>
                <a:solidFill>
                  <a:srgbClr val="626262"/>
                </a:solidFill>
                <a:effectLst/>
                <a:latin typeface="byekan"/>
              </a:rPr>
              <a:t>.</a:t>
            </a:r>
            <a:endParaRPr kumimoji="0" lang="en-US" altLang="en-US" sz="240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200000"/>
              </a:lnSpc>
              <a:spcBef>
                <a:spcPct val="0"/>
              </a:spcBef>
              <a:spcAft>
                <a:spcPct val="0"/>
              </a:spcAft>
              <a:buClrTx/>
              <a:buSzTx/>
              <a:buFontTx/>
              <a:buNone/>
              <a:tabLst/>
            </a:pPr>
            <a:r>
              <a:rPr kumimoji="0" lang="en-US" altLang="en-US" sz="2400" b="0" i="0" u="none" strike="noStrike" cap="none" normalizeH="0" baseline="0" dirty="0" smtClean="0">
                <a:ln>
                  <a:noFill/>
                </a:ln>
                <a:solidFill>
                  <a:srgbClr val="626262"/>
                </a:solidFill>
                <a:effectLst/>
                <a:latin typeface="byekan"/>
              </a:rPr>
              <a:t>– </a:t>
            </a:r>
            <a:r>
              <a:rPr kumimoji="0" lang="ar-SA" altLang="en-US" sz="2400" b="0" i="0" u="none" strike="noStrike" cap="none" normalizeH="0" baseline="0" dirty="0" smtClean="0">
                <a:ln>
                  <a:noFill/>
                </a:ln>
                <a:solidFill>
                  <a:srgbClr val="626262"/>
                </a:solidFill>
                <a:effectLst/>
                <a:latin typeface="byekan"/>
                <a:cs typeface="Arial" panose="020B0604020202020204" pitchFamily="34" charset="0"/>
              </a:rPr>
              <a:t>نصب لوله زیرسینی برق وازآنجا روی الکتروموتورها و ترموستات ها و مصرف کننده های دیگر</a:t>
            </a:r>
            <a:r>
              <a:rPr kumimoji="0" lang="en-US" altLang="en-US" sz="2400" b="0" i="0" u="none" strike="noStrike" cap="none" normalizeH="0" baseline="0" dirty="0" smtClean="0">
                <a:ln>
                  <a:noFill/>
                </a:ln>
                <a:solidFill>
                  <a:srgbClr val="626262"/>
                </a:solidFill>
                <a:effectLst/>
                <a:latin typeface="byekan"/>
              </a:rPr>
              <a:t>.</a:t>
            </a:r>
            <a:endParaRPr kumimoji="0" lang="en-US" altLang="en-US" sz="240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626262"/>
                </a:solidFill>
                <a:effectLst/>
                <a:latin typeface="byekan"/>
              </a:rPr>
              <a:t>– </a:t>
            </a:r>
            <a:r>
              <a:rPr kumimoji="0" lang="ar-SA" altLang="en-US" sz="2400" b="0" i="0" u="none" strike="noStrike" cap="none" normalizeH="0" baseline="0" dirty="0" smtClean="0">
                <a:ln>
                  <a:noFill/>
                </a:ln>
                <a:solidFill>
                  <a:srgbClr val="626262"/>
                </a:solidFill>
                <a:effectLst/>
                <a:latin typeface="byekan"/>
                <a:cs typeface="Arial" panose="020B0604020202020204" pitchFamily="34" charset="0"/>
              </a:rPr>
              <a:t>کابل کشی از تابلوبرق روی سینی برق و داخل لوله ازآنجا سرالکترو موتورها و ترموستات ها و مصرف کننده ها</a:t>
            </a:r>
            <a:r>
              <a:rPr kumimoji="0" lang="en-US" altLang="en-US" sz="2400" b="0" i="0" u="none" strike="noStrike" cap="none" normalizeH="0" baseline="0" dirty="0" smtClean="0">
                <a:ln>
                  <a:noFill/>
                </a:ln>
                <a:solidFill>
                  <a:srgbClr val="626262"/>
                </a:solidFill>
                <a:effectLst/>
                <a:latin typeface="byekan"/>
              </a:rPr>
              <a:t>.</a:t>
            </a:r>
            <a:endParaRPr kumimoji="0" lang="fa-IR" altLang="en-US" sz="2400" b="0" i="0" u="none" strike="noStrike" cap="none" normalizeH="0" baseline="0" dirty="0" smtClean="0">
              <a:ln>
                <a:noFill/>
              </a:ln>
              <a:solidFill>
                <a:srgbClr val="626262"/>
              </a:solidFill>
              <a:effectLst/>
              <a:latin typeface="byekan"/>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626262"/>
                </a:solidFill>
                <a:effectLst/>
                <a:latin typeface="byekan"/>
              </a:rPr>
              <a:t>– </a:t>
            </a:r>
            <a:r>
              <a:rPr kumimoji="0" lang="ar-SA" altLang="en-US" sz="2400" b="0" i="0" u="none" strike="noStrike" cap="none" normalizeH="0" baseline="0" dirty="0" smtClean="0">
                <a:ln>
                  <a:noFill/>
                </a:ln>
                <a:solidFill>
                  <a:srgbClr val="626262"/>
                </a:solidFill>
                <a:effectLst/>
                <a:latin typeface="byekan"/>
                <a:cs typeface="Arial" panose="020B0604020202020204" pitchFamily="34" charset="0"/>
              </a:rPr>
              <a:t>وایرشوزدن و شماره زدن سر سیم ها و بستن آن روی تخته کِلِم الکتروموتورها وترموستات ها و مصرف کننده ها واز آنجا به ترمینال زیر تابلو برق</a:t>
            </a:r>
            <a:endParaRPr kumimoji="0" lang="en-US" altLang="en-US" sz="2400" b="0" i="0" u="none" strike="noStrike" cap="none" normalizeH="0" baseline="0" dirty="0" smtClean="0">
              <a:ln>
                <a:noFill/>
              </a:ln>
              <a:solidFill>
                <a:srgbClr val="2991D6"/>
              </a:solidFill>
              <a:effectLst/>
              <a:latin typeface="byekan"/>
              <a:hlinkClick r:id="rId2" tooltip="ارسال این مطلب به فیس بوک"/>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2991D6"/>
                </a:solidFill>
                <a:effectLst/>
                <a:latin typeface="byekan"/>
                <a:hlinkClick r:id="rId2" tooltip="ارسال این مطلب به فیس بوک"/>
              </a:rPr>
              <a:t>  </a:t>
            </a:r>
            <a:r>
              <a:rPr kumimoji="0" lang="en-US" altLang="en-US" sz="1400" b="0" i="0" u="none" strike="noStrike" cap="none" normalizeH="0" baseline="0" dirty="0" smtClean="0">
                <a:ln>
                  <a:noFill/>
                </a:ln>
                <a:solidFill>
                  <a:srgbClr val="2991D6"/>
                </a:solidFill>
                <a:effectLst/>
                <a:latin typeface="byekan"/>
                <a:hlinkClick r:id="rId3" tooltip="Share on Twitter"/>
              </a:rPr>
              <a:t> </a:t>
            </a:r>
            <a:r>
              <a:rPr kumimoji="0" lang="en-US" altLang="en-US" b="0" i="0" u="none" strike="noStrike" cap="none" normalizeH="0" baseline="0" dirty="0" smtClean="0">
                <a:ln>
                  <a:noFill/>
                </a:ln>
                <a:solidFill>
                  <a:srgbClr val="2991D6"/>
                </a:solidFill>
                <a:effectLst/>
                <a:latin typeface="byekan"/>
                <a:hlinkClick r:id="rId3" tooltip="Share on Twitter"/>
              </a:rPr>
              <a:t> </a:t>
            </a:r>
            <a:r>
              <a:rPr kumimoji="0" lang="en-US" altLang="en-US" sz="1400" b="0" i="0" u="none" strike="noStrike" cap="none" normalizeH="0" baseline="0" dirty="0" smtClean="0">
                <a:ln>
                  <a:noFill/>
                </a:ln>
                <a:solidFill>
                  <a:srgbClr val="2991D6"/>
                </a:solidFill>
                <a:effectLst/>
                <a:latin typeface="byekan"/>
                <a:hlinkClick r:id="rId4" tooltip="Share on Google+"/>
              </a:rPr>
              <a:t> </a:t>
            </a:r>
            <a:r>
              <a:rPr kumimoji="0" lang="en-US" altLang="en-US" b="0" i="0" u="none" strike="noStrike" cap="none" normalizeH="0" baseline="0" dirty="0" smtClean="0">
                <a:ln>
                  <a:noFill/>
                </a:ln>
                <a:solidFill>
                  <a:srgbClr val="2991D6"/>
                </a:solidFill>
                <a:effectLst/>
                <a:latin typeface="byekan"/>
                <a:hlinkClick r:id="rId4" tooltip="Share on Google+"/>
              </a:rPr>
              <a:t> </a:t>
            </a:r>
            <a:r>
              <a:rPr kumimoji="0" lang="en-US" altLang="en-US" sz="1400" b="0" i="0" u="none" strike="noStrike" cap="none" normalizeH="0" baseline="0" dirty="0" smtClean="0">
                <a:ln>
                  <a:noFill/>
                </a:ln>
                <a:solidFill>
                  <a:srgbClr val="2991D6"/>
                </a:solidFill>
                <a:effectLst/>
                <a:latin typeface="byekan"/>
                <a:hlinkClick r:id="rId5" tooltip="Share on Reddit"/>
              </a:rPr>
              <a:t> </a:t>
            </a:r>
            <a:r>
              <a:rPr kumimoji="0" lang="en-US" altLang="en-US" b="0" i="0" u="none" strike="noStrike" cap="none" normalizeH="0" baseline="0" dirty="0" smtClean="0">
                <a:ln>
                  <a:noFill/>
                </a:ln>
                <a:solidFill>
                  <a:srgbClr val="2991D6"/>
                </a:solidFill>
                <a:effectLst/>
                <a:latin typeface="byekan"/>
                <a:hlinkClick r:id="rId5" tooltip="Share on Reddit"/>
              </a:rPr>
              <a:t> </a:t>
            </a:r>
            <a:r>
              <a:rPr kumimoji="0" lang="en-US" altLang="en-US" sz="1400" b="0" i="0" u="none" strike="noStrike" cap="none" normalizeH="0" baseline="0" dirty="0" smtClean="0">
                <a:ln>
                  <a:noFill/>
                </a:ln>
                <a:solidFill>
                  <a:srgbClr val="2991D6"/>
                </a:solidFill>
                <a:effectLst/>
                <a:latin typeface="byekan"/>
                <a:hlinkClick r:id="rId6" tooltip="Pin it with Pinterest"/>
              </a:rPr>
              <a:t> </a:t>
            </a:r>
            <a:r>
              <a:rPr kumimoji="0" lang="en-US" altLang="en-US" b="0" i="0" u="none" strike="noStrike" cap="none" normalizeH="0" baseline="0" dirty="0" smtClean="0">
                <a:ln>
                  <a:noFill/>
                </a:ln>
                <a:solidFill>
                  <a:srgbClr val="2991D6"/>
                </a:solidFill>
                <a:effectLst/>
                <a:latin typeface="byekan"/>
                <a:hlinkClick r:id="rId6" tooltip="Pin it with Pinterest"/>
              </a:rPr>
              <a:t> </a:t>
            </a:r>
            <a:r>
              <a:rPr kumimoji="0" lang="en-US" altLang="en-US" sz="1400" b="0" i="0" u="none" strike="noStrike" cap="none" normalizeH="0" baseline="0" dirty="0" smtClean="0">
                <a:ln>
                  <a:noFill/>
                </a:ln>
                <a:solidFill>
                  <a:schemeClr val="tx1"/>
                </a:solidFill>
                <a:effectLst/>
              </a:rPr>
              <a:t> </a:t>
            </a:r>
            <a:endParaRPr kumimoji="0" lang="en-US" altLang="en-US" b="0" i="0" u="none" strike="noStrike" cap="none" normalizeH="0" baseline="0" dirty="0" smtClean="0">
              <a:ln>
                <a:noFill/>
              </a:ln>
              <a:solidFill>
                <a:srgbClr val="2991D6"/>
              </a:solidFill>
              <a:effectLst/>
              <a:latin typeface="byekan"/>
            </a:endParaRPr>
          </a:p>
        </p:txBody>
      </p:sp>
    </p:spTree>
    <p:extLst>
      <p:ext uri="{BB962C8B-B14F-4D97-AF65-F5344CB8AC3E}">
        <p14:creationId xmlns:p14="http://schemas.microsoft.com/office/powerpoint/2010/main" val="15495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روشنایی ساختم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042" y="502275"/>
            <a:ext cx="8603087" cy="52030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675031" y="6077685"/>
            <a:ext cx="3571521" cy="523220"/>
          </a:xfrm>
          <a:prstGeom prst="rect">
            <a:avLst/>
          </a:prstGeom>
        </p:spPr>
        <p:txBody>
          <a:bodyPr wrap="square">
            <a:spAutoFit/>
          </a:bodyPr>
          <a:lstStyle/>
          <a:p>
            <a:pPr algn="just" fontAlgn="base"/>
            <a:r>
              <a:rPr lang="fa-IR" sz="2800" b="1" i="0" u="none" strike="noStrike" dirty="0" smtClean="0">
                <a:solidFill>
                  <a:srgbClr val="C60600"/>
                </a:solidFill>
                <a:effectLst/>
                <a:latin typeface="inherit"/>
                <a:hlinkClick r:id="rId3"/>
              </a:rPr>
              <a:t>گالری </a:t>
            </a:r>
            <a:r>
              <a:rPr lang="fa-IR" sz="2800" b="1" i="0" u="none" strike="noStrike" dirty="0" smtClean="0">
                <a:solidFill>
                  <a:srgbClr val="555555"/>
                </a:solidFill>
                <a:effectLst/>
                <a:latin typeface="Open Sans"/>
              </a:rPr>
              <a:t>روشنایی ساختمان</a:t>
            </a:r>
            <a:endParaRPr lang="fa-IR" sz="2800" b="1" i="0" u="none" strike="noStrike" dirty="0">
              <a:solidFill>
                <a:srgbClr val="555555"/>
              </a:solidFill>
              <a:effectLst/>
              <a:latin typeface="Open Sans"/>
            </a:endParaRPr>
          </a:p>
        </p:txBody>
      </p:sp>
    </p:spTree>
    <p:extLst>
      <p:ext uri="{BB962C8B-B14F-4D97-AF65-F5344CB8AC3E}">
        <p14:creationId xmlns:p14="http://schemas.microsoft.com/office/powerpoint/2010/main" val="3692512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نمونه کار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618" y="193183"/>
            <a:ext cx="9131121" cy="5937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75003" y="6417834"/>
            <a:ext cx="2060179" cy="369332"/>
          </a:xfrm>
          <a:prstGeom prst="rect">
            <a:avLst/>
          </a:prstGeom>
        </p:spPr>
        <p:txBody>
          <a:bodyPr wrap="none">
            <a:spAutoFit/>
          </a:bodyPr>
          <a:lstStyle/>
          <a:p>
            <a:pPr algn="just" fontAlgn="base"/>
            <a:r>
              <a:rPr lang="fa-IR" b="1" i="0" u="none" strike="noStrike" dirty="0" smtClean="0">
                <a:solidFill>
                  <a:srgbClr val="C60600"/>
                </a:solidFill>
                <a:effectLst/>
                <a:latin typeface="inherit"/>
                <a:hlinkClick r:id="rId3"/>
              </a:rPr>
              <a:t>گالری </a:t>
            </a:r>
            <a:r>
              <a:rPr lang="fa-IR" b="1" i="0" u="none" strike="noStrike" dirty="0" smtClean="0">
                <a:solidFill>
                  <a:srgbClr val="555555"/>
                </a:solidFill>
                <a:effectLst/>
                <a:latin typeface="Open Sans"/>
              </a:rPr>
              <a:t>روشنایی ساختمان</a:t>
            </a:r>
            <a:endParaRPr lang="fa-IR" b="1" i="0" u="none" strike="noStrike" dirty="0">
              <a:solidFill>
                <a:srgbClr val="555555"/>
              </a:solidFill>
              <a:effectLst/>
              <a:latin typeface="Open Sans"/>
            </a:endParaRPr>
          </a:p>
        </p:txBody>
      </p:sp>
    </p:spTree>
    <p:extLst>
      <p:ext uri="{BB962C8B-B14F-4D97-AF65-F5344CB8AC3E}">
        <p14:creationId xmlns:p14="http://schemas.microsoft.com/office/powerpoint/2010/main" val="391643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853</Words>
  <Application>Microsoft Office PowerPoint</Application>
  <PresentationFormat>Widescreen</PresentationFormat>
  <Paragraphs>112</Paragraphs>
  <Slides>28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NSimSun</vt:lpstr>
      <vt:lpstr>Arial</vt:lpstr>
      <vt:lpstr>BYekan</vt:lpstr>
      <vt:lpstr>BYekan</vt:lpstr>
      <vt:lpstr>Calibri</vt:lpstr>
      <vt:lpstr>Calibri Light</vt:lpstr>
      <vt:lpstr>inherit</vt:lpstr>
      <vt:lpstr>Open Sans</vt:lpstr>
      <vt:lpstr>Tahoma</vt:lpstr>
      <vt:lpstr>Tahoma</vt:lpstr>
      <vt:lpstr>YekanWeb-Regular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Barish</dc:creator>
  <cp:lastModifiedBy>Barish</cp:lastModifiedBy>
  <cp:revision>31</cp:revision>
  <dcterms:created xsi:type="dcterms:W3CDTF">2016-12-26T22:55:52Z</dcterms:created>
  <dcterms:modified xsi:type="dcterms:W3CDTF">2016-12-27T02:18:41Z</dcterms:modified>
</cp:coreProperties>
</file>