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60" d="100"/>
          <a:sy n="60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84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06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7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0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3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7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1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0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93D0-BCD1-4B93-B2E4-E77CBD7692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2B3308-7201-45B1-AD05-9A7C8B31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0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ac.nlai.ir/opac-prod/search/briefListSearch.do?command=FULL_VIEW&amp;id=592632&amp;pageStatus=0&amp;sortKeyValue1=sortkey_title&amp;sortKeyValue2=sortkey_author" TargetMode="External"/><Relationship Id="rId2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cite_note-about_librarry-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9%85%D9%88%D8%B2%D9%87_%DA%A9%D8%AA%D8%A7%D8%A8_%D9%88_%D9%85%DB%8C%D8%B1%D8%A7%D8%AB_%D9%85%D8%B3%D8%AA%D9%86%D8%AF_%D8%A7%DB%8C%D8%B1%D8%A7%D9%86" TargetMode="External"/><Relationship Id="rId2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cite_note-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9%86%D8%A7%D8%B5%D8%B1%D8%A7%D9%84%D8%AF%DB%8C%D9%86%E2%80%8C%D8%B4%D8%A7%D9%87_%D9%82%D8%A7%D8%AC%D8%A7%D8%B1" TargetMode="External"/><Relationship Id="rId2" Type="http://schemas.openxmlformats.org/officeDocument/2006/relationships/hyperlink" Target="https://fa.wikipedia.org/wiki/%D9%81%D8%AA%D8%AD%D8%B9%D9%84%DB%8C_%D8%B4%D8%A7%D9%8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a.wikipedia.org/wiki/%D8%B3%D8%A7%D8%B2%D9%85%D8%A7%D9%86_%D8%A7%D8%B3%D9%86%D8%A7%D8%AF_%D9%85%D9%84%DB%8C_%D8%A7%DB%8C%D8%B1%D8%A7%D9%86" TargetMode="External"/><Relationship Id="rId4" Type="http://schemas.openxmlformats.org/officeDocument/2006/relationships/hyperlink" Target="https://fa.wikipedia.org/wiki/%D9%85%DB%8C%D8%B1%D8%B2%D8%A7_%DB%8C%D9%88%D8%B3%D9%81_%D8%AE%D8%A7%D9%86_%D9%85%D8%B3%D8%AA%D9%88%D9%81%DB%8C_%D8%A7%D9%84%D9%85%D9%85%D8%A7%D9%84%DA%A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8%AA%D9%87%D8%B1%D8%A7%D9%86" TargetMode="External"/><Relationship Id="rId3" Type="http://schemas.openxmlformats.org/officeDocument/2006/relationships/hyperlink" Target="https://fa.wikipedia.org/wiki/%DB%B1%DB%B3%DB%B1%DB%B6_(%D8%AE%D9%88%D8%B1%D8%B4%DB%8C%D8%AF%DB%8C)" TargetMode="External"/><Relationship Id="rId7" Type="http://schemas.openxmlformats.org/officeDocument/2006/relationships/hyperlink" Target="https://fa.wikipedia.org/wiki/%DB%B1%DB%B2%DB%B3%DB%B0_(%D8%AE%D9%88%D8%B1%D8%B4%DB%8C%D8%AF%DB%8C)" TargetMode="External"/><Relationship Id="rId2" Type="http://schemas.openxmlformats.org/officeDocument/2006/relationships/hyperlink" Target="https://fa.wikipedia.org/wiki/%DA%A9%D8%AA%D8%A7%D8%A8%D8%AE%D8%A7%D9%86%D9%87_%D9%85%D9%84%DB%8C_%D8%A7%DB%8C%D8%B1%D8%A7%D9%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a.wikipedia.org/wiki/%DA%A9%D8%AA%D8%A7%D8%A8%D8%AE%D8%A7%D9%86%D9%87" TargetMode="External"/><Relationship Id="rId5" Type="http://schemas.openxmlformats.org/officeDocument/2006/relationships/hyperlink" Target="https://fa.wikipedia.org/wiki/%D8%AF%D8%A7%D8%B1%D8%A7%D9%84%D9%81%D9%86%D9%88%D9%86" TargetMode="External"/><Relationship Id="rId4" Type="http://schemas.openxmlformats.org/officeDocument/2006/relationships/hyperlink" Target="https://fa.wikipedia.org/wiki/%DB%B1%DB%B2%DB%B4%DB%B0_(%D8%AE%D9%88%D8%B1%D8%B4%DB%8C%D8%AF%DB%8C)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cite_note-7" TargetMode="External"/><Relationship Id="rId3" Type="http://schemas.openxmlformats.org/officeDocument/2006/relationships/hyperlink" Target="https://fa.wikipedia.org/wiki/%D9%85%D9%87%D8%AF%DB%8C_%D8%A8%DB%8C%D8%A7%D9%86%DB%8C" TargetMode="External"/><Relationship Id="rId7" Type="http://schemas.openxmlformats.org/officeDocument/2006/relationships/hyperlink" Target="https://fa.wikipedia.org/wiki/%D9%85%D9%88%D8%B2%D9%87_%D8%A7%DB%8C%D8%B1%D8%A7%D9%86_%D8%A8%D8%A7%D8%B3%D8%AA%D8%A7%D9%86" TargetMode="External"/><Relationship Id="rId2" Type="http://schemas.openxmlformats.org/officeDocument/2006/relationships/hyperlink" Target="https://fa.wikipedia.org/wiki/%DB%B1%DB%B3%DB%B1%DB%B3_(%D8%AE%D9%88%D8%B1%D8%B4%DB%8C%D8%AF%DB%8C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a.wikipedia.org/wiki/%D9%85%D8%B1%D8%AF%D9%85_%D9%81%D8%B1%D8%A7%D9%86%D8%B3%D9%88%DB%8C" TargetMode="External"/><Relationship Id="rId5" Type="http://schemas.openxmlformats.org/officeDocument/2006/relationships/hyperlink" Target="https://fa.wikipedia.org/wiki/%D8%A2%D9%86%D8%AF%D8%B1%D9%87_%DA%AF%D8%AF%D8%A7%D8%B1" TargetMode="External"/><Relationship Id="rId4" Type="http://schemas.openxmlformats.org/officeDocument/2006/relationships/hyperlink" Target="https://fa.wikipedia.org/wiki/%D8%B9%D9%84%DB%8C_%D8%A7%D8%B5%D8%BA%D8%B1_%D8%AD%DA%A9%D9%85%D8%AA" TargetMode="External"/><Relationship Id="rId9" Type="http://schemas.openxmlformats.org/officeDocument/2006/relationships/hyperlink" Target="https://fa.wikipedia.org/wiki/%DA%A9%D8%AA%D8%A7%D8%A8%D8%AE%D8%A7%D9%86%D9%87_%DA%A9%D9%86%DA%AF%D8%B1%D9%87_%D8%A2%D9%85%D8%B1%DB%8C%DA%A9%D8%A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B%B1%DB%B1_%D8%A7%D8%B3%D9%81%D9%86%D8%AF" TargetMode="External"/><Relationship Id="rId2" Type="http://schemas.openxmlformats.org/officeDocument/2006/relationships/hyperlink" Target="https://fa.wikipedia.org/wiki/%D8%B9%D8%A8%D8%A7%D8%B3%E2%80%8C%D8%A2%D8%A8%D8%A7%D8%AF_(%D8%AA%D9%87%D8%B1%D8%A7%D9%86)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a.wikipedia.org/wiki/%D8%B3%DB%8C%D8%AF%D9%85%D8%AD%D9%85%D8%AF_%D8%AE%D8%A7%D8%AA%D9%85%DB%8C" TargetMode="External"/><Relationship Id="rId4" Type="http://schemas.openxmlformats.org/officeDocument/2006/relationships/hyperlink" Target="https://fa.wikipedia.org/wiki/%DB%8C%D9%88%D8%B3%D9%81_%D8%B4%D8%B1%DB%8C%D8%B9%D8%AA_%D8%B2%D8%A7%D8%AF%D9%8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jaro.com/attraction/list/&#1578;&#1607;&#1585;&#1575;&#1606;-118-c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&#1605;&#1606;&#1575;&#1576;&#1593;" TargetMode="External"/><Relationship Id="rId3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&#1578;&#1593;&#1583;&#1575;&#1583;_&#1605;&#1606;&#1575;&#1576;&#1593;" TargetMode="External"/><Relationship Id="rId7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&#1585;&#1572;&#1587;&#1575;&#1740;_&#1705;&#1578;&#1575;&#1576;&#1582;&#1575;&#1606;&#1607;_&#1605;&#1604;&#1740;_&#1575;&#1740;&#1585;&#1575;&#1606;" TargetMode="External"/><Relationship Id="rId2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&#1575;&#1605;&#1705;&#1575;&#1606;&#1575;&#1578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&#1587;&#1575;&#1582;&#1578;&#1605;&#1575;&#1606;_&#1606;&#1608;&#1740;&#1606;_(&#1705;&#1606;&#1608;&#1606;&#1740;)" TargetMode="External"/><Relationship Id="rId5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&#1602;&#1575;&#1606;&#1608;&#1606;_&#1587;&#1575;&#1586;&#1605;&#1575;&#1606;_&#1575;&#1587;&#1606;&#1575;&#1583;_&#1605;&#1604;&#1740;_&#1575;&#1740;&#1585;&#1575;&#1606;" TargetMode="External"/><Relationship Id="rId4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&#1578;&#1575;&#1604;&#1575;&#1585;&#1607;&#1575;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a.wikipedia.org/wiki/%D9%85%D8%AC%D9%84%D8%B3_%D8%B4%D9%88%D8%B1%D8%A7%DB%8C_%D8%A7%D8%B3%D9%84%D8%A7%D9%85%DB%8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AE%DB%8C%D8%A7%D8%A8%D8%A7%D9%86_%D9%85%DB%8C%D8%B1%D8%AF%D8%A7%D9%85%D8%A7%D8%AF" TargetMode="External"/><Relationship Id="rId2" Type="http://schemas.openxmlformats.org/officeDocument/2006/relationships/hyperlink" Target="https://fa.wikipedia.org/wiki/%D8%A8%D8%B2%D8%B1%DA%AF%D8%B1%D8%A7%D9%87_%D8%B4%D9%87%DB%8C%D8%AF_%D8%AD%D9%82%D8%A7%D9%86%DB%8C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cite_note-about_librarry-3" TargetMode="External"/><Relationship Id="rId2" Type="http://schemas.openxmlformats.org/officeDocument/2006/relationships/hyperlink" Target="https://fa.wikipedia.org/wiki/%D8%B3%D8%A7%D8%B2%D9%85%D8%A7%D9%86_%D8%A7%D8%B3%D9%86%D8%A7%D8%AF_%D9%88_%DA%A9%D8%AA%D8%A7%D8%A8%D8%AE%D8%A7%D9%86%D9%87_%D9%85%D9%84%DB%8C_%D8%A7%DB%8C%D8%B1%D8%A7%D9%86#cite_note-ibna.ir-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2138" y="1415534"/>
            <a:ext cx="8563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 smtClean="0"/>
              <a:t>سازمان اسناد و کتابخانه ملی ایران</a:t>
            </a:r>
            <a:endParaRPr lang="fa-IR" sz="4000" b="1" dirty="0"/>
          </a:p>
        </p:txBody>
      </p:sp>
    </p:spTree>
    <p:extLst>
      <p:ext uri="{BB962C8B-B14F-4D97-AF65-F5344CB8AC3E}">
        <p14:creationId xmlns:p14="http://schemas.microsoft.com/office/powerpoint/2010/main" val="426791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4442" y="69095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800" dirty="0" smtClean="0"/>
              <a:t>کتابخانه دارای ۱۴ تالار با ۱۵ میلیون آیتم کتابداری است</a:t>
            </a:r>
            <a:r>
              <a:rPr lang="fa-IR" sz="2800" baseline="30000" dirty="0" smtClean="0">
                <a:hlinkClick r:id="rId2"/>
              </a:rPr>
              <a:t>[۳]</a:t>
            </a:r>
            <a:r>
              <a:rPr lang="fa-IR" sz="2800" dirty="0" smtClean="0"/>
              <a:t> و قدیمی‌ترین نسخهٔ خطی این کتابخانه </a:t>
            </a:r>
            <a:r>
              <a:rPr lang="fa-IR" sz="2800" dirty="0" smtClean="0">
                <a:hlinkClick r:id="rId3"/>
              </a:rPr>
              <a:t>دس‍ت‍ور ال‍ل‍غ‍ه ال‍م‍س‍م‍ی ب‍ال‍خ‍لاص</a:t>
            </a:r>
            <a:r>
              <a:rPr lang="fa-IR" sz="2800" dirty="0" smtClean="0"/>
              <a:t> اثر ادیب نطنزی از عربی به فارسی است.</a:t>
            </a:r>
            <a:r>
              <a:rPr lang="fa-IR" sz="2800" baseline="30000" dirty="0" smtClean="0">
                <a:hlinkClick r:id="rId2"/>
              </a:rPr>
              <a:t>[۳]</a:t>
            </a:r>
            <a:r>
              <a:rPr lang="fa-IR" sz="2800" dirty="0" smtClean="0"/>
              <a:t> </a:t>
            </a:r>
          </a:p>
          <a:p>
            <a:pPr algn="r"/>
            <a:r>
              <a:rPr lang="fa-IR" sz="2800" dirty="0" smtClean="0"/>
              <a:t>منابع موجود در سازمان اسناد و کتابخانه ملی ایران در سه مجموعه کلان «کتابخانه ملی»، «آرشیو ملی» و «دیجیتال» جای دارند.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17195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117693"/>
            <a:ext cx="70424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b="1" dirty="0" smtClean="0"/>
              <a:t>تالارها</a:t>
            </a:r>
          </a:p>
          <a:p>
            <a:pPr algn="r"/>
            <a:r>
              <a:rPr lang="fa-IR" sz="2400" dirty="0" smtClean="0"/>
              <a:t>فهرست تالارها به شرح زیر است:</a:t>
            </a:r>
            <a:r>
              <a:rPr lang="fa-IR" sz="2400" baseline="30000" dirty="0" smtClean="0">
                <a:hlinkClick r:id="rId2"/>
              </a:rPr>
              <a:t>[۵]</a:t>
            </a:r>
            <a:r>
              <a:rPr lang="fa-IR" sz="2400" dirty="0" smtClean="0"/>
              <a:t>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خوارزمی (اسناد و کتابهای خطی و نادر)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خواجه نصیرالدین طوسی (پیایندها)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کمال‌الملک (منابع غیر کتابی)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ابن‌ندیم (مرجع و کتابشناسی)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رازی (علوم و فنون)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ابن سینا (علوم انسانی)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فارابی (علوم اجتماعی و هنر)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محدث ارموی (ایران‌شناسی و اسلام‌شناسی)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رودکی (بخش ویژه روشندلان و کم‌توانان)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کمال‌الدین بهزاد (غیر کتابی)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پروین اعتصامی (مطالعات زنان)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تالار رقومی (دیجیتال)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کتابخانه عمومی با عناوین سعدی و حافظ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/>
              <a:t>کتابخانه کودکان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400" dirty="0" smtClean="0">
                <a:hlinkClick r:id="rId3" tooltip="موزه کتاب و میراث مستند ایران"/>
              </a:rPr>
              <a:t>موزه کتاب و میراث مستند ایران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0977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368" y="0"/>
            <a:ext cx="81975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dirty="0" smtClean="0"/>
              <a:t>قانون سازمان اسناد ملی ایران</a:t>
            </a:r>
          </a:p>
          <a:p>
            <a:pPr algn="r"/>
            <a:r>
              <a:rPr lang="fa-IR" sz="2800" dirty="0" smtClean="0"/>
              <a:t>در دوران قاجار به خصوص از زمان «</a:t>
            </a:r>
            <a:r>
              <a:rPr lang="fa-IR" sz="2800" dirty="0" smtClean="0">
                <a:hlinkClick r:id="rId2" tooltip="فتحعلی شاه"/>
              </a:rPr>
              <a:t>فتحعلی شاه</a:t>
            </a:r>
            <a:r>
              <a:rPr lang="fa-IR" sz="2800" dirty="0" smtClean="0"/>
              <a:t>»، اسناد به صورت آرشیو اداره بیوتات در دربار، نگهداری و در زمان «</a:t>
            </a:r>
            <a:r>
              <a:rPr lang="fa-IR" sz="2800" dirty="0" smtClean="0">
                <a:hlinkClick r:id="rId3" tooltip="ناصرالدین‌شاه قاجار"/>
              </a:rPr>
              <a:t>ناصرالدین شاه</a:t>
            </a:r>
            <a:r>
              <a:rPr lang="fa-IR" sz="2800" dirty="0" smtClean="0"/>
              <a:t>»، اسناد سیاسی در وزارت امور خارجه و اسناد مالی در دفتر «</a:t>
            </a:r>
            <a:r>
              <a:rPr lang="fa-IR" sz="2800" dirty="0" smtClean="0">
                <a:hlinkClick r:id="rId4" tooltip="میرزا یوسف خان مستوفی الممالک"/>
              </a:rPr>
              <a:t>میرزا یوسف‌خان مستوفی الممالک</a:t>
            </a:r>
            <a:r>
              <a:rPr lang="fa-IR" sz="2800" dirty="0" smtClean="0"/>
              <a:t>» گردآوری می‌شد. وزارت خارجه ایران در سال ۱۲۷۸ توانست با پیروی از روش بایگانی کشورهای اروپایی، بایگانی خود را با رعایت اصول صحیح حفظ و نگهداری اسناد انسجام بخشد. در سال ۱۳۴۵، لایحه تأسیس '</a:t>
            </a:r>
            <a:r>
              <a:rPr lang="fa-IR" sz="2800" dirty="0" smtClean="0">
                <a:hlinkClick r:id="rId5" tooltip="سازمان اسناد ملی ایران"/>
              </a:rPr>
              <a:t>سازمان اسناد ملی ایران</a:t>
            </a:r>
            <a:r>
              <a:rPr lang="fa-IR" sz="2800" dirty="0" smtClean="0"/>
              <a:t>' ارائه شد، در روز هفدهم اردیبهشت ماه، سال ۱۳۴۹، مجلس شورای ملی، قانون تأسیس این سازمان را تصویب کرد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554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0694" y="408075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800" dirty="0" smtClean="0"/>
              <a:t>اسناد ملی عبارت است از: «کلیه اوراق، مراسلات، دفاتر، پرونده‌ها، عکسها، نقشه‌ها، کلیشه‌ها، نمودارها، فیلم‌ها، نوارهای ضبط صوت و سایر اسنادی که در دستگاه دولت تهیه شده یا به دستگاه دولت رسیده‌است و به‌طور مداوم در تصرف دولت بوده از لحاظ اداری، مالی، اقتصادی، قضایی، سیاسی، فرهنگی، علمی، فنی و تاریخی به تشخیص سازمان اسناد ملی ایران ارزش نگهداری داشته باشد.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116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6526" y="33374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800" dirty="0" smtClean="0">
                <a:hlinkClick r:id="rId2" tooltip="کتابخانه ملی ایران"/>
              </a:rPr>
              <a:t>کتابخانه ملی ایران</a:t>
            </a:r>
            <a:r>
              <a:rPr lang="fa-IR" sz="2800" dirty="0" smtClean="0"/>
              <a:t> به‌طور رسمی و با همین عنوان در سال </a:t>
            </a:r>
            <a:r>
              <a:rPr lang="fa-IR" sz="2800" dirty="0" smtClean="0">
                <a:hlinkClick r:id="rId3" tooltip="۱۳۱۶ (خورشیدی)"/>
              </a:rPr>
              <a:t>۱۳۱۶ (خورشیدی)</a:t>
            </a:r>
            <a:r>
              <a:rPr lang="fa-IR" sz="2800" dirty="0" smtClean="0"/>
              <a:t>، پس از یک دوره نسبتاً طولانی تغییر نام و مکان (از </a:t>
            </a:r>
            <a:r>
              <a:rPr lang="fa-IR" sz="2800" dirty="0" smtClean="0">
                <a:hlinkClick r:id="rId4" tooltip="۱۲۴۰ (خورشیدی)"/>
              </a:rPr>
              <a:t>۱۲۴۰ (خورشیدی)</a:t>
            </a:r>
            <a:r>
              <a:rPr lang="fa-IR" sz="2800" dirty="0" smtClean="0"/>
              <a:t> و با تأسیس کتابخانه </a:t>
            </a:r>
            <a:r>
              <a:rPr lang="fa-IR" sz="2800" dirty="0" smtClean="0">
                <a:hlinkClick r:id="rId5" tooltip="دارالفنون"/>
              </a:rPr>
              <a:t>دارالفنون</a:t>
            </a:r>
            <a:r>
              <a:rPr lang="fa-IR" sz="2800" dirty="0" smtClean="0"/>
              <a:t>) آغاز به کار کرد. </a:t>
            </a:r>
          </a:p>
          <a:p>
            <a:pPr algn="r"/>
            <a:r>
              <a:rPr lang="fa-IR" sz="2800" dirty="0" smtClean="0"/>
              <a:t>تاریخچهٔ تشکیل مجموعهٔ </a:t>
            </a:r>
            <a:r>
              <a:rPr lang="fa-IR" sz="2800" dirty="0" smtClean="0">
                <a:hlinkClick r:id="rId6" tooltip="کتابخانه"/>
              </a:rPr>
              <a:t>کتابخانه</a:t>
            </a:r>
            <a:r>
              <a:rPr lang="fa-IR" sz="2800" dirty="0" smtClean="0"/>
              <a:t> به آغاز دهه ۱۲۴۰ بازمی‌گردد. در سال </a:t>
            </a:r>
            <a:r>
              <a:rPr lang="fa-IR" sz="2800" dirty="0" smtClean="0">
                <a:hlinkClick r:id="rId7" tooltip="۱۲۳۰ (خورشیدی)"/>
              </a:rPr>
              <a:t>۱۲۳۰ (خورشیدی)</a:t>
            </a:r>
            <a:r>
              <a:rPr lang="fa-IR" sz="2800" dirty="0" smtClean="0"/>
              <a:t>، مدرسهٔ دارالفنون در </a:t>
            </a:r>
            <a:r>
              <a:rPr lang="fa-IR" sz="2800" dirty="0" smtClean="0">
                <a:hlinkClick r:id="rId8" tooltip="تهران"/>
              </a:rPr>
              <a:t>تهران</a:t>
            </a:r>
            <a:r>
              <a:rPr lang="fa-IR" sz="2800" dirty="0" smtClean="0"/>
              <a:t> کار خود را آغاز کرد. کتابخانه کوچکی در آن مدرسه تأسیس شد که سنگ بنای کتابخانه ملی گردید.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21305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106" y="208599"/>
            <a:ext cx="113898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 smtClean="0"/>
              <a:t>در اواخر سال </a:t>
            </a:r>
            <a:r>
              <a:rPr lang="fa-IR" sz="2800" dirty="0" smtClean="0">
                <a:hlinkClick r:id="rId2" tooltip="۱۳۱۳ (خورشیدی)"/>
              </a:rPr>
              <a:t>۱۳۱۳ (خورشیدی)</a:t>
            </a:r>
            <a:r>
              <a:rPr lang="fa-IR" sz="2800" dirty="0" smtClean="0"/>
              <a:t>، </a:t>
            </a:r>
            <a:r>
              <a:rPr lang="fa-IR" sz="2800" dirty="0" smtClean="0">
                <a:hlinkClick r:id="rId3" tooltip="مهدی بیانی"/>
              </a:rPr>
              <a:t>مهدی بیانی</a:t>
            </a:r>
            <a:r>
              <a:rPr lang="fa-IR" sz="2800" dirty="0" smtClean="0"/>
              <a:t> که به ریاست کتابخانه عمومی معارف منصوب شده بود، در تلاش و مکاتبات خود برای رفع مشکل جا و فضای کتابخانه عمومی معارف، از فرصت استفاده کرد و تأسیس «کتابخانه ملّی ایران» را به </a:t>
            </a:r>
            <a:r>
              <a:rPr lang="fa-IR" sz="2800" dirty="0" smtClean="0">
                <a:hlinkClick r:id="rId4" tooltip="علی اصغر حکمت"/>
              </a:rPr>
              <a:t>علی اصغر حکمت</a:t>
            </a:r>
            <a:r>
              <a:rPr lang="fa-IR" sz="2800" dirty="0" smtClean="0"/>
              <a:t>، وزیر معارف آن دوران، پیشنهاد کرد که مورد قبول قرار گرفت و با اقبال روبه‌رو شد. </a:t>
            </a:r>
          </a:p>
          <a:p>
            <a:pPr algn="r"/>
            <a:r>
              <a:rPr lang="fa-IR" sz="2800" dirty="0" smtClean="0"/>
              <a:t>سپس از </a:t>
            </a:r>
            <a:r>
              <a:rPr lang="fa-IR" sz="2800" dirty="0" smtClean="0">
                <a:hlinkClick r:id="rId5" tooltip="آندره گدار"/>
              </a:rPr>
              <a:t>آندره گدار</a:t>
            </a:r>
            <a:r>
              <a:rPr lang="fa-IR" sz="2800" dirty="0" smtClean="0"/>
              <a:t>، باستان‌شناس و معمار </a:t>
            </a:r>
            <a:r>
              <a:rPr lang="fa-IR" sz="2800" dirty="0" smtClean="0">
                <a:hlinkClick r:id="rId6" tooltip="مردم فرانسوی"/>
              </a:rPr>
              <a:t>فرانسوی</a:t>
            </a:r>
            <a:r>
              <a:rPr lang="fa-IR" sz="2800" dirty="0" smtClean="0"/>
              <a:t>، که نقشهٔ </a:t>
            </a:r>
            <a:r>
              <a:rPr lang="fa-IR" sz="2800" dirty="0" smtClean="0">
                <a:hlinkClick r:id="rId7" tooltip="موزه ایران باستان"/>
              </a:rPr>
              <a:t>موزه ایران باستان</a:t>
            </a:r>
            <a:r>
              <a:rPr lang="fa-IR" sz="2800" dirty="0" smtClean="0"/>
              <a:t> را تهیه کرده بود، خواسته شد تا نقشه‌ای برای کتابخانه ارائه دهد تا سبک دو ساختمان بسیار به هم شبیه شود و کتابخانه در قسمت شمالی ساختمان موزه ایران باستان در قطعه زمینی بایر به مساحت حدود ۳۵۰۰ متر مربع بنا شود.</a:t>
            </a:r>
            <a:r>
              <a:rPr lang="fa-IR" sz="2800" baseline="30000" dirty="0" smtClean="0">
                <a:hlinkClick r:id="rId8"/>
              </a:rPr>
              <a:t>[۷]</a:t>
            </a:r>
            <a:r>
              <a:rPr lang="fa-IR" sz="2800" dirty="0" smtClean="0"/>
              <a:t> </a:t>
            </a:r>
          </a:p>
          <a:p>
            <a:pPr algn="r"/>
            <a:r>
              <a:rPr lang="fa-IR" sz="2800" dirty="0" smtClean="0"/>
              <a:t>از سال ۲۰۰۴ تا کنون، کتابخانه ملی ایران با </a:t>
            </a:r>
            <a:r>
              <a:rPr lang="fa-IR" sz="2800" dirty="0" smtClean="0">
                <a:hlinkClick r:id="rId9" tooltip="کتابخانه کنگره آمریکا"/>
              </a:rPr>
              <a:t>کتابخانه کنگره آمریکا</a:t>
            </a:r>
            <a:r>
              <a:rPr lang="fa-IR" sz="2800" dirty="0" smtClean="0"/>
              <a:t> روابط مفیدی داشته‌است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76856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6736" y="536411"/>
            <a:ext cx="77322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dirty="0" smtClean="0"/>
              <a:t>ساختمان نوین (کنونی)</a:t>
            </a:r>
          </a:p>
          <a:p>
            <a:pPr algn="r"/>
            <a:r>
              <a:rPr lang="fa-IR" sz="2800" dirty="0" smtClean="0"/>
              <a:t>ساختمان جدید کتابخانه ملی جمهوری اسلامی ایران، یا به عبارت دیگر سازمان اسناد و کتابخانه ملی ایران واقع در </a:t>
            </a:r>
            <a:r>
              <a:rPr lang="fa-IR" sz="2800" dirty="0" smtClean="0">
                <a:hlinkClick r:id="rId2" tooltip="عباس‌آباد (تهران)"/>
              </a:rPr>
              <a:t>اراضی عباس‌آباد تهران</a:t>
            </a:r>
            <a:r>
              <a:rPr lang="fa-IR" sz="2800" dirty="0" smtClean="0"/>
              <a:t>، </a:t>
            </a:r>
            <a:r>
              <a:rPr lang="fa-IR" sz="2800" dirty="0" smtClean="0">
                <a:hlinkClick r:id="rId3" tooltip="۱۱ اسفند"/>
              </a:rPr>
              <a:t>یازده اسفند</a:t>
            </a:r>
            <a:r>
              <a:rPr lang="fa-IR" sz="2800" dirty="0" smtClean="0"/>
              <a:t> ۱۳۸۳ توسط </a:t>
            </a:r>
            <a:r>
              <a:rPr lang="fa-IR" sz="2800" dirty="0" smtClean="0">
                <a:hlinkClick r:id="rId4" tooltip="یوسف شریعت زاده"/>
              </a:rPr>
              <a:t>یوسف شریعت زاده</a:t>
            </a:r>
            <a:r>
              <a:rPr lang="fa-IR" sz="2800" dirty="0" smtClean="0"/>
              <a:t> طراحی و با حضور رئیس‌جمهور وقت (</a:t>
            </a:r>
            <a:r>
              <a:rPr lang="fa-IR" sz="2800" dirty="0" smtClean="0">
                <a:hlinkClick r:id="rId5" tooltip="سیدمحمد خاتمی"/>
              </a:rPr>
              <a:t>سیدمحمد خاتمی</a:t>
            </a:r>
            <a:r>
              <a:rPr lang="fa-IR" sz="2800" dirty="0" smtClean="0"/>
              <a:t>)، رئیس سازمان اسناد و کتابخانه ملی و جمعی از نویسندگان و ناشران و سفرای کشورهای خارجی افتتاح شد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80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429" y="239879"/>
            <a:ext cx="6143625" cy="4581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1110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a-IR" dirty="0" smtClean="0"/>
          </a:p>
          <a:p>
            <a:r>
              <a:rPr lang="fa-IR" dirty="0" smtClean="0"/>
              <a:t>نمایی از درون تالار ساختمان کنونی کتابخانه ملی ایران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7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92" y="121569"/>
            <a:ext cx="7972425" cy="5267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4253" y="58329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a-IR" dirty="0" smtClean="0"/>
          </a:p>
          <a:p>
            <a:r>
              <a:rPr lang="fa-IR" dirty="0" smtClean="0"/>
              <a:t>ساختمان سازمان اسناد در سمت راست تصویر دیده می‌شود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5074" y="123638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800" dirty="0" smtClean="0"/>
              <a:t>سازمان اسناد و کتابخانه ملی ایران یکی از غنی‌ترین مجموعه‌های کتابخانه‌ای ایران است که با قرارگیری در پایتخت، از </a:t>
            </a:r>
            <a:r>
              <a:rPr lang="fa-IR" sz="2800" dirty="0" smtClean="0">
                <a:hlinkClick r:id="rId2"/>
              </a:rPr>
              <a:t>جاهای دیدنی تهران</a:t>
            </a:r>
            <a:r>
              <a:rPr lang="fa-IR" sz="2800" dirty="0" smtClean="0"/>
              <a:t> به شمار می‌رود. این سازمان که زیر نظر مستقیم نهاد ریاست جمهوری اداره می‌شود، علاوه بر پایتخت در چندین استان‌ از جمله آذربایجان شرقی، اصفهان، بوشهر، خراسان رضوی، سيستان و بلوچستان و فارس شعبه دارد.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944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13310" y="-371446"/>
            <a:ext cx="6995891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۱ </a:t>
            </a: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امکانات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۱.۱ </a:t>
            </a: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تعداد منابع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۱.۲ </a:t>
            </a: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تالارها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۲ </a:t>
            </a: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قانون سازمان اسناد ملی ایران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۳ </a:t>
            </a: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ساختمان نوین (کنونی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)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۴ </a:t>
            </a: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رؤسای کتابخانه ملی ایران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۵ </a:t>
            </a:r>
            <a:r>
              <a:rPr kumimoji="0" lang="ar-S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منابع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3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847" y="41292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b="1" dirty="0" smtClean="0"/>
              <a:t>سازمان اسناد و کتابخانه ملی جمهوری اسلامی ایران (ساکما)</a:t>
            </a:r>
            <a:r>
              <a:rPr lang="fa-IR" sz="2400" dirty="0" smtClean="0"/>
              <a:t> مؤسسه‌ای آموزشی، پژوهشی، علمی و خدماتی است که اساسنامه آن به تصویب </a:t>
            </a:r>
            <a:r>
              <a:rPr lang="fa-IR" sz="2400" dirty="0" smtClean="0">
                <a:hlinkClick r:id="rId2" tooltip="مجلس شورای اسلامی"/>
              </a:rPr>
              <a:t>مجلس شورای اسلامی</a:t>
            </a:r>
            <a:r>
              <a:rPr lang="fa-IR" sz="2400" dirty="0" smtClean="0"/>
              <a:t> رسیده است و ریاست کل آن را رئیس جمهور ایران منصوب می‌کند. </a:t>
            </a:r>
          </a:p>
          <a:p>
            <a:pPr algn="r"/>
            <a:r>
              <a:rPr lang="fa-IR" sz="2400" dirty="0" smtClean="0"/>
              <a:t>آغاز به کار رسمی کتابخانه ملی به سال ۱۳۱۶ بازمی‌گردد. در سال ۱۳۵۸ مرکز خدمات کتابداری، و در سال ۱۳۷۸ سازمان مدارک فرهنگی انقلاب اسلامی در کتابخانه ملی ادغام شدند و سرانجام در سال ۱۳۸۱ با تصویب شورای عالی اداری، کتابخانه ملی و سازمان اسناد ملی با هم ادغام شدند و سازمان فعلی شکل گرفت. سازمان اسناد ملی ایران در ۱۳۴۹ بنیان شده‌بود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22976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610" y="302359"/>
            <a:ext cx="75922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 smtClean="0"/>
              <a:t>اکنون این سازمان در دو ساختمان مستقل کتابخانه ملی ایران و گنجینه اسناد ملی ایران فعالیت دارد. ساختمان کتابخانه ملی در </a:t>
            </a:r>
            <a:r>
              <a:rPr lang="fa-IR" sz="2800" dirty="0" smtClean="0">
                <a:hlinkClick r:id="rId2" tooltip="بزرگراه شهید حقانی"/>
              </a:rPr>
              <a:t>بزرگراه شهید حقانی</a:t>
            </a:r>
            <a:r>
              <a:rPr lang="fa-IR" sz="2800" dirty="0" smtClean="0"/>
              <a:t> و ساختمان گنجینه اسناد ملی ایران در </a:t>
            </a:r>
            <a:r>
              <a:rPr lang="fa-IR" sz="2800" dirty="0" smtClean="0">
                <a:hlinkClick r:id="rId3" tooltip="خیابان میرداماد"/>
              </a:rPr>
              <a:t>خیابان میرداماد</a:t>
            </a:r>
            <a:r>
              <a:rPr lang="fa-IR" sz="2800" dirty="0" smtClean="0"/>
              <a:t> تهران واقع شده است. این مجموعه فرهنگی دارای ۱۲ شعبه استانی در سراسر کشور است. اداره عضویت سازمان اسناد و کتابخانه ملی ایران مسئول بررسی و تایید شرایط عضویت برای مراجعان و تعیین سطوح عضویت آنان است. عضوگیری فقط برای متقاضیانی انجام می گیرد که پس از ثبت نام اینترنتی در هنگام مقرر به صورت حضوری مراجعه کرده باشند.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649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6315" y="259413"/>
            <a:ext cx="78125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 smtClean="0"/>
              <a:t>بنابراین حضور فردی به جای دیگری جهت انجام امور عضویت بی نتیجه خواهد بود. استفاده از خدمات سازمان اسناد و کتابخانه ملی ایران با ارائه اصل کارت عضویت امکان پذیر است. کارت اعضای ویژه با تایید ریاست سازمان صادر می گردد. کارت عضویت سازمان اسناد و کتابخانه ملی ایران با توجه به مدرک تحصیلی و شرایط ذکر شده در آئین نامه عضویت با سطوح ۱ تا ۳ مشخص و صادر می شود. ورود به تالارهای عمومی و تخصصی و بهره مندی از میزان خدمات اطلاع رسانی با توجه به سطوح عضویت تعریف می‌شود.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77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022" y="156191"/>
            <a:ext cx="111492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dirty="0" smtClean="0"/>
              <a:t>بنابراین حضور فردی به جای دیگری جهت انجام امور عضویت بی نتیجه خواهد بود. استفاده از خدمات سازمان اسناد و کتابخانه ملی ایران با ارائه اصل کارت عضویت امکان پذیر است. کارت اعضای ویژه با تایید ریاست سازمان صادر می گردد. کارت عضویت سازمان اسناد و کتابخانه ملی ایران با توجه به مدرک تحصیلی و شرایط ذکر شده در آئین نامه عضویت با سطوح ۱ تا ۳ مشخص و صادر می شود. ورود به تالارهای عمومی و تخصصی و بهره مندی از میزان خدمات اطلاع رسانی با توجه به سطوح عضویت تعریف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53759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1305" y="0"/>
            <a:ext cx="72349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dirty="0" smtClean="0"/>
              <a:t>امکانات</a:t>
            </a:r>
          </a:p>
          <a:p>
            <a:pPr algn="r"/>
            <a:endParaRPr lang="en-US" sz="2800" dirty="0" smtClean="0"/>
          </a:p>
          <a:p>
            <a:pPr algn="r"/>
            <a:endParaRPr lang="en-US" sz="2800" dirty="0"/>
          </a:p>
          <a:p>
            <a:pPr algn="r"/>
            <a:endParaRPr lang="en-US" sz="2800" dirty="0" smtClean="0"/>
          </a:p>
          <a:p>
            <a:pPr algn="r"/>
            <a:r>
              <a:rPr lang="fa-IR" sz="2800" dirty="0" smtClean="0"/>
              <a:t>می‌شود.</a:t>
            </a:r>
            <a:r>
              <a:rPr lang="fa-IR" sz="2800" b="1" dirty="0" smtClean="0"/>
              <a:t> </a:t>
            </a:r>
            <a:r>
              <a:rPr lang="fa-IR" sz="2800" dirty="0" smtClean="0"/>
              <a:t>کتابخانهٔ ملی ایران دارای ۹۷۰۰ مترمربع</a:t>
            </a:r>
            <a:r>
              <a:rPr lang="fa-IR" sz="2800" baseline="30000" dirty="0" smtClean="0">
                <a:hlinkClick r:id="rId2"/>
              </a:rPr>
              <a:t>[۲]</a:t>
            </a:r>
            <a:r>
              <a:rPr lang="fa-IR" sz="2800" dirty="0" smtClean="0"/>
              <a:t> زیربناست دارد که در ۸ طبقه از بتن‌هایی استفاده شده که در برابر ۹ ریشتر زلزله مقاومت می‌کند.</a:t>
            </a:r>
            <a:r>
              <a:rPr lang="fa-IR" sz="2800" baseline="30000" dirty="0" smtClean="0">
                <a:hlinkClick r:id="rId3"/>
              </a:rPr>
              <a:t>[۳]</a:t>
            </a:r>
            <a:r>
              <a:rPr lang="fa-IR" sz="2800" dirty="0" smtClean="0"/>
              <a:t> </a:t>
            </a:r>
          </a:p>
          <a:p>
            <a:pPr algn="r"/>
            <a:r>
              <a:rPr lang="fa-IR" sz="2800" dirty="0" smtClean="0"/>
              <a:t>بیشتر کتاب‌ها و اسناد خطی کتابخانه ملی، نوشته‌های بزرگان ایرانی در حوزه‌های ادبیات، تاریخ، فلسفه و عرفان، فقه و اصول، طب و نجوم، و مجموعه‌ای از نخستین ترجمه‌های فارسی کتاب‌های فرنگی و قطعه‌های خوشنویسی استادان بزرگ است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50533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0904" y="319298"/>
            <a:ext cx="92723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800" b="1" dirty="0" smtClean="0"/>
              <a:t>تعداد منابع</a:t>
            </a:r>
          </a:p>
          <a:p>
            <a:pPr algn="r"/>
            <a:r>
              <a:rPr lang="fa-IR" sz="2800" dirty="0" smtClean="0"/>
              <a:t>براساس آمار اعلام شده توسط معاونت کتابخانه ملی سازمان اسناد و کتابخانه ملی در سال ۱۳۹۸ منابع کتابخانه ملی ایران به شرح زیر است: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800" dirty="0" smtClean="0"/>
              <a:t>دو میلیون و هشتصد و چهل و یک هزار و ششصد و شصت و پنج جلد منابع کتابی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800" dirty="0" smtClean="0"/>
              <a:t>نهصد و ده هزار و هشتصد و سی و پنج ماده منابع غیر کتابی شامل سیصد و یک هزار و هفتصد و هشتاد و دو پایان نامه و مابقی سایر منابع از جمله عکس و لوح فشرده.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fa-IR" sz="2800" dirty="0" smtClean="0"/>
              <a:t>چهار میلیون شماره نشریه در ۱۴۰ هزار و ۶۱۹ مجلد که از این تعداد، ۲۴ هزار و ۹۹۷ جلد انواع نشریات لاتین و عربی است.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34006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95938" y="-407637"/>
            <a:ext cx="6566171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دویست و نود وهشت هزار و صد و پنجاه جلد کتاب کودک و نوجوان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بیست و سه هزار و سیصد و بیست و سه نسخه کتاب گویا برای نابینایان که شامل نوار کاست و لوح فشرده و حدود هزار عنوان کتاب بریل و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۷۷۵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جلد نشریه برای استفاده نابینایان و کم بینایان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پنجاه و پنج هزار جلد کتاب قدیمی که از این تعداد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۲۸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هزار و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۱۵۸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نسخه خطی و بیش از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۲۶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هزار نسخه چاپ سنگی و چاپ سربی قدیمی است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هشتاد هزار و چهارصد و ده جلد کتاب و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۲۳۰۰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عنوان پایان‌نامه و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۶۰۰۰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جلد نشریه در بخش ایران‌شناسی و اسلام‌شناسی موجود است؛ و در مجموع دارای 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۸۲۰۳۲۳۸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(هشت میلیون و دویست و سه هزار و دویست و سی و هشت)جلد کتاب،مجله،نوار و ... را در خود جای داده است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9606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1450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2</cp:revision>
  <dcterms:created xsi:type="dcterms:W3CDTF">2022-02-10T21:20:32Z</dcterms:created>
  <dcterms:modified xsi:type="dcterms:W3CDTF">2022-02-10T21:37:20Z</dcterms:modified>
</cp:coreProperties>
</file>