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8" r:id="rId3"/>
    <p:sldId id="257" r:id="rId4"/>
    <p:sldId id="264" r:id="rId5"/>
    <p:sldId id="265" r:id="rId6"/>
    <p:sldId id="267" r:id="rId7"/>
    <p:sldId id="268" r:id="rId8"/>
    <p:sldId id="266" r:id="rId9"/>
    <p:sldId id="269" r:id="rId10"/>
    <p:sldId id="270" r:id="rId11"/>
    <p:sldId id="262" r:id="rId12"/>
    <p:sldId id="263" r:id="rId13"/>
    <p:sldId id="259" r:id="rId14"/>
    <p:sldId id="261"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44807C-40CD-4DFF-A615-1C45C2F134F3}"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13653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4807C-40CD-4DFF-A615-1C45C2F134F3}"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2665823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4807C-40CD-4DFF-A615-1C45C2F134F3}"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0D22E5-59D3-4951-AAF2-D66F64E2E18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19875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44807C-40CD-4DFF-A615-1C45C2F134F3}"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4249913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44807C-40CD-4DFF-A615-1C45C2F134F3}"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0D22E5-59D3-4951-AAF2-D66F64E2E18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8802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8444807C-40CD-4DFF-A615-1C45C2F134F3}"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260771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4807C-40CD-4DFF-A615-1C45C2F134F3}"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2373858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4807C-40CD-4DFF-A615-1C45C2F134F3}"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416017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44807C-40CD-4DFF-A615-1C45C2F134F3}"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348107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44807C-40CD-4DFF-A615-1C45C2F134F3}"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175404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44807C-40CD-4DFF-A615-1C45C2F134F3}"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289971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44807C-40CD-4DFF-A615-1C45C2F134F3}"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39773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44807C-40CD-4DFF-A615-1C45C2F134F3}"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9188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4807C-40CD-4DFF-A615-1C45C2F134F3}"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1304637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4807C-40CD-4DFF-A615-1C45C2F134F3}"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349903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44807C-40CD-4DFF-A615-1C45C2F134F3}"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70D22E5-59D3-4951-AAF2-D66F64E2E18E}" type="slidenum">
              <a:rPr lang="en-US" smtClean="0"/>
              <a:t>‹#›</a:t>
            </a:fld>
            <a:endParaRPr lang="en-US"/>
          </a:p>
        </p:txBody>
      </p:sp>
    </p:spTree>
    <p:extLst>
      <p:ext uri="{BB962C8B-B14F-4D97-AF65-F5344CB8AC3E}">
        <p14:creationId xmlns:p14="http://schemas.microsoft.com/office/powerpoint/2010/main" val="3845452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444807C-40CD-4DFF-A615-1C45C2F134F3}" type="datetimeFigureOut">
              <a:rPr lang="en-US" smtClean="0"/>
              <a:t>12/4/2016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70D22E5-59D3-4951-AAF2-D66F64E2E18E}" type="slidenum">
              <a:rPr lang="en-US" smtClean="0"/>
              <a:t>‹#›</a:t>
            </a:fld>
            <a:endParaRPr lang="en-US"/>
          </a:p>
        </p:txBody>
      </p:sp>
    </p:spTree>
    <p:extLst>
      <p:ext uri="{BB962C8B-B14F-4D97-AF65-F5344CB8AC3E}">
        <p14:creationId xmlns:p14="http://schemas.microsoft.com/office/powerpoint/2010/main" val="429013123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03043" y="309093"/>
            <a:ext cx="9701570" cy="6143221"/>
          </a:xfrm>
        </p:spPr>
        <p:txBody>
          <a:bodyPr/>
          <a:lstStyle/>
          <a:p>
            <a:pPr algn="r" rtl="1"/>
            <a:endParaRPr lang="fa-IR" dirty="0">
              <a:cs typeface="B Nazanin" panose="00000400000000000000" pitchFamily="2" charset="-78"/>
            </a:endParaRPr>
          </a:p>
          <a:p>
            <a:pPr algn="r" rtl="1"/>
            <a:endParaRPr lang="fa-IR" sz="4000" dirty="0">
              <a:cs typeface="B Nazanin" panose="00000400000000000000" pitchFamily="2" charset="-78"/>
            </a:endParaRPr>
          </a:p>
          <a:p>
            <a:pPr algn="ctr" rtl="1"/>
            <a:endParaRPr lang="fa-IR" sz="4800" dirty="0">
              <a:solidFill>
                <a:schemeClr val="tx1"/>
              </a:solidFill>
              <a:cs typeface="B Nazanin" panose="00000400000000000000" pitchFamily="2" charset="-78"/>
            </a:endParaRPr>
          </a:p>
          <a:p>
            <a:pPr algn="ctr" rtl="1"/>
            <a:r>
              <a:rPr lang="fa-IR" sz="4800" dirty="0">
                <a:solidFill>
                  <a:schemeClr val="tx1"/>
                </a:solidFill>
                <a:cs typeface="B Nazanin" panose="00000400000000000000" pitchFamily="2" charset="-78"/>
              </a:rPr>
              <a:t>اهداف کلی : </a:t>
            </a:r>
          </a:p>
          <a:p>
            <a:pPr algn="ctr" rtl="1"/>
            <a:endParaRPr lang="fa-IR" sz="4800" dirty="0">
              <a:solidFill>
                <a:schemeClr val="tx1"/>
              </a:solidFill>
              <a:cs typeface="B Nazanin" panose="00000400000000000000" pitchFamily="2" charset="-78"/>
            </a:endParaRPr>
          </a:p>
          <a:p>
            <a:pPr algn="ctr" rtl="1"/>
            <a:r>
              <a:rPr lang="fa-IR" sz="4800" dirty="0">
                <a:solidFill>
                  <a:schemeClr val="tx1"/>
                </a:solidFill>
                <a:cs typeface="B Nazanin" panose="00000400000000000000" pitchFamily="2" charset="-78"/>
              </a:rPr>
              <a:t>آشنایی با مفهوم جمع و تفریق اعداد سه رقمی</a:t>
            </a: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fa-IR" dirty="0">
              <a:cs typeface="B Nazanin" panose="00000400000000000000" pitchFamily="2" charset="-78"/>
            </a:endParaRPr>
          </a:p>
          <a:p>
            <a:pPr algn="r" rtl="1"/>
            <a:endParaRPr lang="en-US" dirty="0">
              <a:cs typeface="B Nazanin" panose="00000400000000000000" pitchFamily="2" charset="-78"/>
            </a:endParaRPr>
          </a:p>
        </p:txBody>
      </p:sp>
    </p:spTree>
    <p:extLst>
      <p:ext uri="{BB962C8B-B14F-4D97-AF65-F5344CB8AC3E}">
        <p14:creationId xmlns:p14="http://schemas.microsoft.com/office/powerpoint/2010/main" val="4177276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67470" y="270456"/>
            <a:ext cx="4958366" cy="6323527"/>
          </a:xfrm>
          <a:prstGeom prst="roundRect">
            <a:avLst>
              <a:gd name="adj" fmla="val 11111"/>
            </a:avLst>
          </a:prstGeom>
          <a:ln w="190500" cap="rnd">
            <a:solidFill>
              <a:srgbClr val="0070C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556" y="154546"/>
            <a:ext cx="5228822" cy="6439437"/>
          </a:xfrm>
          <a:prstGeom prst="rect">
            <a:avLst/>
          </a:prstGeom>
        </p:spPr>
      </p:pic>
    </p:spTree>
    <p:extLst>
      <p:ext uri="{BB962C8B-B14F-4D97-AF65-F5344CB8AC3E}">
        <p14:creationId xmlns:p14="http://schemas.microsoft.com/office/powerpoint/2010/main" val="348331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9" name="Content Placeholder 8"/>
          <p:cNvSpPr>
            <a:spLocks noGrp="1"/>
          </p:cNvSpPr>
          <p:nvPr>
            <p:ph idx="1"/>
          </p:nvPr>
        </p:nvSpPr>
        <p:spPr>
          <a:xfrm>
            <a:off x="1885071" y="576775"/>
            <a:ext cx="9619541" cy="5334447"/>
          </a:xfrm>
        </p:spPr>
        <p:txBody>
          <a:bodyPr>
            <a:normAutofit/>
          </a:bodyPr>
          <a:lstStyle/>
          <a:p>
            <a:pPr marL="0" indent="0" algn="ctr" rtl="1">
              <a:buNone/>
            </a:pPr>
            <a:r>
              <a:rPr lang="fa-IR" sz="2800" b="1" dirty="0">
                <a:solidFill>
                  <a:schemeClr val="tx1"/>
                </a:solidFill>
                <a:cs typeface="B Nazanin" panose="00000400000000000000" pitchFamily="2" charset="-78"/>
              </a:rPr>
              <a:t>آموزش جمع اعداد سه رقمی بدون انتقال و به روش </a:t>
            </a:r>
            <a:r>
              <a:rPr lang="fa-IR" sz="2800" b="1" dirty="0" err="1">
                <a:solidFill>
                  <a:schemeClr val="tx1"/>
                </a:solidFill>
                <a:cs typeface="B Nazanin" panose="00000400000000000000" pitchFamily="2" charset="-78"/>
              </a:rPr>
              <a:t>فرایندی</a:t>
            </a:r>
            <a:endParaRPr lang="fa-IR" sz="2800" b="1" dirty="0">
              <a:solidFill>
                <a:schemeClr val="tx1"/>
              </a:solidFill>
              <a:cs typeface="B Nazanin" panose="00000400000000000000" pitchFamily="2" charset="-78"/>
            </a:endParaRPr>
          </a:p>
          <a:p>
            <a:pPr marL="0" indent="0" algn="just" rtl="1">
              <a:buNone/>
            </a:pPr>
            <a:r>
              <a:rPr lang="fa-IR" sz="2400" b="1" dirty="0">
                <a:solidFill>
                  <a:schemeClr val="tx1"/>
                </a:solidFill>
                <a:cs typeface="B Nazanin" panose="00000400000000000000" pitchFamily="2" charset="-78"/>
              </a:rPr>
              <a:t>ابتدا معلم از دانش آموزان می خواهد که عدد 214و 342 را با تصویر </a:t>
            </a:r>
            <a:r>
              <a:rPr lang="fa-IR" sz="2400" b="1" dirty="0" err="1">
                <a:solidFill>
                  <a:schemeClr val="tx1"/>
                </a:solidFill>
                <a:cs typeface="B Nazanin" panose="00000400000000000000" pitchFamily="2" charset="-78"/>
              </a:rPr>
              <a:t>چینه</a:t>
            </a:r>
            <a:r>
              <a:rPr lang="fa-IR" sz="2400" b="1" dirty="0">
                <a:solidFill>
                  <a:schemeClr val="tx1"/>
                </a:solidFill>
                <a:cs typeface="B Nazanin" panose="00000400000000000000" pitchFamily="2" charset="-78"/>
              </a:rPr>
              <a:t> و با استفاده از </a:t>
            </a:r>
            <a:r>
              <a:rPr lang="fa-IR" sz="2400" b="1" dirty="0" err="1">
                <a:solidFill>
                  <a:schemeClr val="tx1"/>
                </a:solidFill>
                <a:cs typeface="B Nazanin" panose="00000400000000000000" pitchFamily="2" charset="-78"/>
              </a:rPr>
              <a:t>کوئیزنر</a:t>
            </a:r>
            <a:r>
              <a:rPr lang="fa-IR" sz="2400" b="1" dirty="0">
                <a:solidFill>
                  <a:schemeClr val="tx1"/>
                </a:solidFill>
                <a:cs typeface="B Nazanin" panose="00000400000000000000" pitchFamily="2" charset="-78"/>
              </a:rPr>
              <a:t> به نمایش بگذارند و همگام با معلم  عدد 342 را به 214 اضافه نمایند. ابتدا سه دسته </a:t>
            </a:r>
            <a:r>
              <a:rPr lang="fa-IR" sz="2400" b="1" dirty="0" err="1">
                <a:solidFill>
                  <a:schemeClr val="tx1"/>
                </a:solidFill>
                <a:cs typeface="B Nazanin" panose="00000400000000000000" pitchFamily="2" charset="-78"/>
              </a:rPr>
              <a:t>صدتایی</a:t>
            </a:r>
            <a:r>
              <a:rPr lang="fa-IR" sz="2400" b="1" dirty="0">
                <a:solidFill>
                  <a:schemeClr val="tx1"/>
                </a:solidFill>
                <a:cs typeface="B Nazanin" panose="00000400000000000000" pitchFamily="2" charset="-78"/>
              </a:rPr>
              <a:t> اضافه کنند و بیان کنند چند صد </a:t>
            </a:r>
            <a:r>
              <a:rPr lang="fa-IR" sz="2400" b="1" dirty="0" err="1">
                <a:solidFill>
                  <a:schemeClr val="tx1"/>
                </a:solidFill>
                <a:cs typeface="B Nazanin" panose="00000400000000000000" pitchFamily="2" charset="-78"/>
              </a:rPr>
              <a:t>تایی</a:t>
            </a:r>
            <a:r>
              <a:rPr lang="fa-IR" sz="2400" b="1" dirty="0">
                <a:solidFill>
                  <a:schemeClr val="tx1"/>
                </a:solidFill>
                <a:cs typeface="B Nazanin" panose="00000400000000000000" pitchFamily="2" charset="-78"/>
              </a:rPr>
              <a:t> دارند و عدد چند شد؟ بچه ها خواهند گفت 514 سپس از آنها می خواهد که چهار ده </a:t>
            </a:r>
            <a:r>
              <a:rPr lang="fa-IR" sz="2400" b="1" dirty="0" err="1">
                <a:solidFill>
                  <a:schemeClr val="tx1"/>
                </a:solidFill>
                <a:cs typeface="B Nazanin" panose="00000400000000000000" pitchFamily="2" charset="-78"/>
              </a:rPr>
              <a:t>تایی</a:t>
            </a:r>
            <a:r>
              <a:rPr lang="fa-IR" sz="2400" b="1" dirty="0">
                <a:solidFill>
                  <a:schemeClr val="tx1"/>
                </a:solidFill>
                <a:cs typeface="B Nazanin" panose="00000400000000000000" pitchFamily="2" charset="-78"/>
              </a:rPr>
              <a:t> را اضافه نمایند و دوباره عدد را بخوانند و خواهند گفت 554 و در مرحله پایانی آموزگار می خواهد همه، دو تا یکی اضافه کنند.(حل تمرینات ص 95 به صورت فردی)</a:t>
            </a:r>
            <a:endParaRPr lang="en-US" sz="2400" b="1" dirty="0">
              <a:solidFill>
                <a:schemeClr val="tx1"/>
              </a:solidFill>
              <a:cs typeface="B Nazanin" panose="00000400000000000000" pitchFamily="2" charset="-78"/>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913" y="3026535"/>
            <a:ext cx="5409720" cy="362956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50633" y="3883883"/>
            <a:ext cx="6100690" cy="2772215"/>
          </a:xfrm>
          <a:prstGeom prst="rect">
            <a:avLst/>
          </a:prstGeom>
        </p:spPr>
      </p:pic>
    </p:spTree>
    <p:extLst>
      <p:ext uri="{BB962C8B-B14F-4D97-AF65-F5344CB8AC3E}">
        <p14:creationId xmlns:p14="http://schemas.microsoft.com/office/powerpoint/2010/main" val="1718766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7274" y="590843"/>
            <a:ext cx="9577338" cy="5320379"/>
          </a:xfrm>
        </p:spPr>
        <p:txBody>
          <a:bodyPr/>
          <a:lstStyle/>
          <a:p>
            <a:pPr marL="0" indent="0" algn="ctr" rtl="1">
              <a:buNone/>
            </a:pPr>
            <a:r>
              <a:rPr lang="fa-IR" sz="2800" b="1" dirty="0">
                <a:solidFill>
                  <a:schemeClr val="tx1"/>
                </a:solidFill>
                <a:cs typeface="B Nazanin" panose="00000400000000000000" pitchFamily="2" charset="-78"/>
              </a:rPr>
              <a:t>آموزش تفریق اعداد سه رقمی بدون انتقال و با روش </a:t>
            </a:r>
            <a:r>
              <a:rPr lang="fa-IR" sz="2800" b="1" dirty="0" err="1">
                <a:solidFill>
                  <a:schemeClr val="tx1"/>
                </a:solidFill>
                <a:cs typeface="B Nazanin" panose="00000400000000000000" pitchFamily="2" charset="-78"/>
              </a:rPr>
              <a:t>فرایندی</a:t>
            </a:r>
            <a:endParaRPr lang="fa-IR" sz="2800" b="1" dirty="0">
              <a:solidFill>
                <a:schemeClr val="tx1"/>
              </a:solidFill>
              <a:cs typeface="B Nazanin" panose="00000400000000000000" pitchFamily="2" charset="-78"/>
            </a:endParaRPr>
          </a:p>
          <a:p>
            <a:pPr marL="0" indent="0" algn="just" rtl="1">
              <a:buNone/>
            </a:pPr>
            <a:r>
              <a:rPr lang="fa-IR" sz="2400" b="1" dirty="0">
                <a:solidFill>
                  <a:schemeClr val="tx1"/>
                </a:solidFill>
                <a:cs typeface="B Nazanin" panose="00000400000000000000" pitchFamily="2" charset="-78"/>
              </a:rPr>
              <a:t>سپس از آنها می خواهد این بار 347 را با دسته های صد </a:t>
            </a:r>
            <a:r>
              <a:rPr lang="fa-IR" sz="2400" b="1" dirty="0" err="1">
                <a:solidFill>
                  <a:schemeClr val="tx1"/>
                </a:solidFill>
                <a:cs typeface="B Nazanin" panose="00000400000000000000" pitchFamily="2" charset="-78"/>
              </a:rPr>
              <a:t>تایی</a:t>
            </a:r>
            <a:r>
              <a:rPr lang="fa-IR" sz="2400" b="1" dirty="0">
                <a:solidFill>
                  <a:schemeClr val="tx1"/>
                </a:solidFill>
                <a:cs typeface="B Nazanin" panose="00000400000000000000" pitchFamily="2" charset="-78"/>
              </a:rPr>
              <a:t> و ده </a:t>
            </a:r>
            <a:r>
              <a:rPr lang="fa-IR" sz="2400" b="1" dirty="0" err="1">
                <a:solidFill>
                  <a:schemeClr val="tx1"/>
                </a:solidFill>
                <a:cs typeface="B Nazanin" panose="00000400000000000000" pitchFamily="2" charset="-78"/>
              </a:rPr>
              <a:t>تایی</a:t>
            </a:r>
            <a:r>
              <a:rPr lang="fa-IR" sz="2400" b="1" dirty="0">
                <a:solidFill>
                  <a:schemeClr val="tx1"/>
                </a:solidFill>
                <a:cs typeface="B Nazanin" panose="00000400000000000000" pitchFamily="2" charset="-78"/>
              </a:rPr>
              <a:t> و یکی </a:t>
            </a:r>
            <a:r>
              <a:rPr lang="fa-IR" sz="2400" b="1" dirty="0" err="1">
                <a:solidFill>
                  <a:schemeClr val="tx1"/>
                </a:solidFill>
                <a:cs typeface="B Nazanin" panose="00000400000000000000" pitchFamily="2" charset="-78"/>
              </a:rPr>
              <a:t>کوئیزنر</a:t>
            </a:r>
            <a:r>
              <a:rPr lang="fa-IR" sz="2400" b="1" dirty="0">
                <a:solidFill>
                  <a:schemeClr val="tx1"/>
                </a:solidFill>
                <a:cs typeface="B Nazanin" panose="00000400000000000000" pitchFamily="2" charset="-78"/>
              </a:rPr>
              <a:t> نشان دهند و با یک مهارت دست ورزی بسازند و به تصویر بکشند و می </a:t>
            </a:r>
            <a:r>
              <a:rPr lang="fa-IR" sz="2400" b="1" dirty="0" err="1">
                <a:solidFill>
                  <a:schemeClr val="tx1"/>
                </a:solidFill>
                <a:cs typeface="B Nazanin" panose="00000400000000000000" pitchFamily="2" charset="-78"/>
              </a:rPr>
              <a:t>خوا</a:t>
            </a:r>
            <a:r>
              <a:rPr lang="fa-IR" sz="2400" b="1" dirty="0">
                <a:solidFill>
                  <a:schemeClr val="tx1"/>
                </a:solidFill>
                <a:cs typeface="B Nazanin" panose="00000400000000000000" pitchFamily="2" charset="-78"/>
              </a:rPr>
              <a:t> هد که عدد 125 را از آن کم کنند.</a:t>
            </a:r>
          </a:p>
          <a:p>
            <a:pPr marL="0" indent="0" algn="just" rtl="1">
              <a:buNone/>
            </a:pPr>
            <a:r>
              <a:rPr lang="fa-IR" sz="2400" b="1" dirty="0">
                <a:solidFill>
                  <a:schemeClr val="tx1"/>
                </a:solidFill>
                <a:cs typeface="B Nazanin" panose="00000400000000000000" pitchFamily="2" charset="-78"/>
              </a:rPr>
              <a:t> معلم ابتدا می گوید  که از </a:t>
            </a:r>
            <a:r>
              <a:rPr lang="fa-IR" sz="2400" b="1" dirty="0" err="1">
                <a:solidFill>
                  <a:schemeClr val="tx1"/>
                </a:solidFill>
                <a:cs typeface="B Nazanin" panose="00000400000000000000" pitchFamily="2" charset="-78"/>
              </a:rPr>
              <a:t>صدتایی</a:t>
            </a:r>
            <a:r>
              <a:rPr lang="fa-IR" sz="2400" b="1" dirty="0">
                <a:solidFill>
                  <a:schemeClr val="tx1"/>
                </a:solidFill>
                <a:cs typeface="B Nazanin" panose="00000400000000000000" pitchFamily="2" charset="-78"/>
              </a:rPr>
              <a:t> ها یک دسته </a:t>
            </a:r>
            <a:r>
              <a:rPr lang="fa-IR" sz="2400" b="1" dirty="0" err="1">
                <a:solidFill>
                  <a:schemeClr val="tx1"/>
                </a:solidFill>
                <a:cs typeface="B Nazanin" panose="00000400000000000000" pitchFamily="2" charset="-78"/>
              </a:rPr>
              <a:t>صدتایی</a:t>
            </a:r>
            <a:r>
              <a:rPr lang="fa-IR" sz="2400" b="1" dirty="0">
                <a:solidFill>
                  <a:schemeClr val="tx1"/>
                </a:solidFill>
                <a:cs typeface="B Nazanin" panose="00000400000000000000" pitchFamily="2" charset="-78"/>
              </a:rPr>
              <a:t> کم کنند، سپس از 247 دو دسته ده </a:t>
            </a:r>
            <a:r>
              <a:rPr lang="fa-IR" sz="2400" b="1" dirty="0" err="1">
                <a:solidFill>
                  <a:schemeClr val="tx1"/>
                </a:solidFill>
                <a:cs typeface="B Nazanin" panose="00000400000000000000" pitchFamily="2" charset="-78"/>
              </a:rPr>
              <a:t>تایی</a:t>
            </a:r>
            <a:r>
              <a:rPr lang="fa-IR" sz="2400" b="1" dirty="0">
                <a:solidFill>
                  <a:schemeClr val="tx1"/>
                </a:solidFill>
                <a:cs typeface="B Nazanin" panose="00000400000000000000" pitchFamily="2" charset="-78"/>
              </a:rPr>
              <a:t> بردارند و مرحله بعدی از 227 با شمارش رو به عقب 5 تا یکی بردارند. سپس تمرینات ص 95 را حل کنند.(مراحل را در شکل زیر که مربوط کتاب درسی است مشاهده می کنید.)</a:t>
            </a:r>
            <a:endParaRPr lang="en-US" sz="2400" b="1" dirty="0">
              <a:solidFill>
                <a:schemeClr val="tx1"/>
              </a:solidFill>
              <a:cs typeface="B Nazanin" panose="00000400000000000000"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699697" y="2436205"/>
            <a:ext cx="3383286" cy="54603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121498" y="3896750"/>
            <a:ext cx="5383114" cy="2961247"/>
          </a:xfrm>
          <a:prstGeom prst="rect">
            <a:avLst/>
          </a:prstGeom>
        </p:spPr>
      </p:pic>
    </p:spTree>
    <p:extLst>
      <p:ext uri="{BB962C8B-B14F-4D97-AF65-F5344CB8AC3E}">
        <p14:creationId xmlns:p14="http://schemas.microsoft.com/office/powerpoint/2010/main" val="47451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1375" y="309093"/>
            <a:ext cx="9843237" cy="5898524"/>
          </a:xfrm>
        </p:spPr>
        <p:txBody>
          <a:bodyPr/>
          <a:lstStyle/>
          <a:p>
            <a:pPr marL="0" indent="0" algn="ctr" rtl="1">
              <a:buNone/>
            </a:pPr>
            <a:endParaRPr lang="fa-IR" b="1" dirty="0">
              <a:cs typeface="B Nazanin" panose="00000400000000000000" pitchFamily="2" charset="-78"/>
            </a:endParaRPr>
          </a:p>
          <a:p>
            <a:pPr marL="0" indent="0" algn="ctr" rtl="1">
              <a:buNone/>
            </a:pPr>
            <a:r>
              <a:rPr lang="fa-IR" b="1" dirty="0">
                <a:cs typeface="B Nazanin" panose="00000400000000000000" pitchFamily="2" charset="-78"/>
              </a:rPr>
              <a:t> </a:t>
            </a:r>
            <a:r>
              <a:rPr lang="fa-IR" sz="2800" b="1" dirty="0">
                <a:solidFill>
                  <a:schemeClr val="tx1"/>
                </a:solidFill>
                <a:cs typeface="B Nazanin" panose="00000400000000000000" pitchFamily="2" charset="-78"/>
              </a:rPr>
              <a:t>محاسبه جمع اعداد سه رقمی با استفاده از جدول</a:t>
            </a:r>
          </a:p>
          <a:p>
            <a:pPr marL="0" indent="0" algn="just" rtl="1">
              <a:buNone/>
            </a:pPr>
            <a:r>
              <a:rPr lang="fa-IR" sz="2400" b="1" dirty="0">
                <a:solidFill>
                  <a:schemeClr val="tx1"/>
                </a:solidFill>
                <a:cs typeface="B Nazanin" panose="00000400000000000000" pitchFamily="2" charset="-78"/>
              </a:rPr>
              <a:t>  با بررسی یک مثال نحوه محاسبه جمع و تفریق اعداد سه رقمی را به صورت دقیق بیان می کنیم. برای محاسبه </a:t>
            </a:r>
            <a:r>
              <a:rPr lang="en-US" sz="2400" b="1" dirty="0">
                <a:solidFill>
                  <a:schemeClr val="tx1"/>
                </a:solidFill>
                <a:cs typeface="B Nazanin" panose="00000400000000000000" pitchFamily="2" charset="-78"/>
              </a:rPr>
              <a:t>320+240=(    )</a:t>
            </a:r>
            <a:r>
              <a:rPr lang="fa-IR" sz="2400" b="1" dirty="0">
                <a:solidFill>
                  <a:schemeClr val="tx1"/>
                </a:solidFill>
                <a:cs typeface="B Nazanin" panose="00000400000000000000" pitchFamily="2" charset="-78"/>
              </a:rPr>
              <a:t> آموزگار به دانش آموزان می گوید که ابتدا در جدول عدد 320 را پیدا کنند، و به آن دو دسته صد </a:t>
            </a:r>
            <a:r>
              <a:rPr lang="fa-IR" sz="2400" b="1" dirty="0" err="1">
                <a:solidFill>
                  <a:schemeClr val="tx1"/>
                </a:solidFill>
                <a:cs typeface="B Nazanin" panose="00000400000000000000" pitchFamily="2" charset="-78"/>
              </a:rPr>
              <a:t>تایی</a:t>
            </a:r>
            <a:r>
              <a:rPr lang="fa-IR" sz="2400" b="1" dirty="0">
                <a:solidFill>
                  <a:schemeClr val="tx1"/>
                </a:solidFill>
                <a:cs typeface="B Nazanin" panose="00000400000000000000" pitchFamily="2" charset="-78"/>
              </a:rPr>
              <a:t> اضافه کنند یعنی دو ردیف در جدول پایین بیایند و به عدد 520 برسند. این بار آموزگار می گوید که چهار ده </a:t>
            </a:r>
            <a:r>
              <a:rPr lang="fa-IR" sz="2400" b="1" dirty="0" err="1">
                <a:solidFill>
                  <a:schemeClr val="tx1"/>
                </a:solidFill>
                <a:cs typeface="B Nazanin" panose="00000400000000000000" pitchFamily="2" charset="-78"/>
              </a:rPr>
              <a:t>تایی</a:t>
            </a:r>
            <a:r>
              <a:rPr lang="fa-IR" sz="2400" b="1" dirty="0">
                <a:solidFill>
                  <a:schemeClr val="tx1"/>
                </a:solidFill>
                <a:cs typeface="B Nazanin" panose="00000400000000000000" pitchFamily="2" charset="-78"/>
              </a:rPr>
              <a:t> به آن اضافه کنند تا به عدد 560 برسند.</a:t>
            </a:r>
            <a:endParaRPr lang="en-US" sz="2400" b="1" dirty="0">
              <a:solidFill>
                <a:schemeClr val="tx1"/>
              </a:solidFill>
              <a:cs typeface="B Nazanin" panose="00000400000000000000" pitchFamily="2" charset="-78"/>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5921" y="3145814"/>
            <a:ext cx="5047423" cy="3460639"/>
          </a:xfrm>
          <a:prstGeom prst="rect">
            <a:avLst/>
          </a:prstGeom>
        </p:spPr>
      </p:pic>
    </p:spTree>
    <p:extLst>
      <p:ext uri="{BB962C8B-B14F-4D97-AF65-F5344CB8AC3E}">
        <p14:creationId xmlns:p14="http://schemas.microsoft.com/office/powerpoint/2010/main" val="23664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2868" y="604911"/>
            <a:ext cx="9661744" cy="5306311"/>
          </a:xfrm>
        </p:spPr>
        <p:txBody>
          <a:bodyPr/>
          <a:lstStyle/>
          <a:p>
            <a:pPr marL="0" indent="0" algn="ctr" rtl="1">
              <a:buNone/>
            </a:pPr>
            <a:r>
              <a:rPr lang="fa-IR" sz="2000" b="1" dirty="0">
                <a:solidFill>
                  <a:schemeClr val="tx1"/>
                </a:solidFill>
                <a:cs typeface="B Nazanin" panose="00000400000000000000" pitchFamily="2" charset="-78"/>
              </a:rPr>
              <a:t> </a:t>
            </a:r>
            <a:r>
              <a:rPr lang="fa-IR" sz="2800" b="1" dirty="0">
                <a:solidFill>
                  <a:schemeClr val="tx1"/>
                </a:solidFill>
                <a:cs typeface="B Nazanin" panose="00000400000000000000" pitchFamily="2" charset="-78"/>
              </a:rPr>
              <a:t>محاسبه تفریق اعداد سه رقمی با استفاده از جدول</a:t>
            </a:r>
          </a:p>
          <a:p>
            <a:pPr marL="0" indent="0" algn="just" rtl="1">
              <a:buNone/>
            </a:pPr>
            <a:r>
              <a:rPr lang="fa-IR" sz="2800" b="1" dirty="0">
                <a:solidFill>
                  <a:schemeClr val="tx1"/>
                </a:solidFill>
                <a:cs typeface="B Nazanin" panose="00000400000000000000" pitchFamily="2" charset="-78"/>
              </a:rPr>
              <a:t>برای محاسبه تفریق صفحه 96 (    )=150-900 آموزگار به دانش آموزان می گوید ابتدا یک ستون صد </a:t>
            </a:r>
            <a:r>
              <a:rPr lang="fa-IR" sz="2800" b="1" dirty="0" err="1">
                <a:solidFill>
                  <a:schemeClr val="tx1"/>
                </a:solidFill>
                <a:cs typeface="B Nazanin" panose="00000400000000000000" pitchFamily="2" charset="-78"/>
              </a:rPr>
              <a:t>تایی</a:t>
            </a:r>
            <a:r>
              <a:rPr lang="fa-IR" sz="2800" b="1" dirty="0">
                <a:solidFill>
                  <a:schemeClr val="tx1"/>
                </a:solidFill>
                <a:cs typeface="B Nazanin" panose="00000400000000000000" pitchFamily="2" charset="-78"/>
              </a:rPr>
              <a:t> عقب بروند و پس از به دست آوردن عدد هشتصد روی جدول پنج ده </a:t>
            </a:r>
            <a:r>
              <a:rPr lang="fa-IR" sz="2800" b="1" dirty="0" err="1">
                <a:solidFill>
                  <a:schemeClr val="tx1"/>
                </a:solidFill>
                <a:cs typeface="B Nazanin" panose="00000400000000000000" pitchFamily="2" charset="-78"/>
              </a:rPr>
              <a:t>تایی</a:t>
            </a:r>
            <a:r>
              <a:rPr lang="fa-IR" sz="2800" b="1" dirty="0">
                <a:solidFill>
                  <a:schemeClr val="tx1"/>
                </a:solidFill>
                <a:cs typeface="B Nazanin" panose="00000400000000000000" pitchFamily="2" charset="-78"/>
              </a:rPr>
              <a:t> عقب بروند و با شمارش رو به عقب  به حاصل یعنی 750 برسند.</a:t>
            </a:r>
            <a:endParaRPr lang="en-US" sz="2800" b="1" dirty="0">
              <a:solidFill>
                <a:schemeClr val="tx1"/>
              </a:solidFill>
              <a:cs typeface="B Nazanin" panose="00000400000000000000" pitchFamily="2" charset="-78"/>
            </a:endParaRPr>
          </a:p>
          <a:p>
            <a:pPr marL="0" indent="0" algn="r" rtl="1">
              <a:buNone/>
            </a:pPr>
            <a:endParaRPr lang="en-US"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868" y="2799471"/>
            <a:ext cx="5303520" cy="3815136"/>
          </a:xfrm>
          <a:prstGeom prst="rect">
            <a:avLst/>
          </a:prstGeom>
        </p:spPr>
      </p:pic>
    </p:spTree>
    <p:extLst>
      <p:ext uri="{BB962C8B-B14F-4D97-AF65-F5344CB8AC3E}">
        <p14:creationId xmlns:p14="http://schemas.microsoft.com/office/powerpoint/2010/main" val="251766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7437" y="566669"/>
            <a:ext cx="9637175" cy="5731099"/>
          </a:xfrm>
        </p:spPr>
        <p:txBody>
          <a:bodyPr/>
          <a:lstStyle/>
          <a:p>
            <a:pPr marL="0" indent="0" algn="ctr" rtl="1">
              <a:buNone/>
            </a:pPr>
            <a:endParaRPr lang="fa-IR" dirty="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endParaRPr lang="fa-IR" dirty="0">
              <a:cs typeface="B Nazanin" panose="00000400000000000000" pitchFamily="2" charset="-78"/>
            </a:endParaRPr>
          </a:p>
          <a:p>
            <a:pPr marL="0" indent="0" algn="ctr" rtl="1">
              <a:buNone/>
            </a:pPr>
            <a:r>
              <a:rPr lang="fa-IR" sz="2800" b="1" dirty="0">
                <a:solidFill>
                  <a:srgbClr val="C00000"/>
                </a:solidFill>
                <a:cs typeface="B Nazanin" panose="00000400000000000000" pitchFamily="2" charset="-78"/>
              </a:rPr>
              <a:t> </a:t>
            </a:r>
            <a:r>
              <a:rPr lang="fa-IR" sz="4000" b="1" dirty="0">
                <a:solidFill>
                  <a:srgbClr val="C00000"/>
                </a:solidFill>
                <a:cs typeface="B Nazanin" panose="00000400000000000000" pitchFamily="2" charset="-78"/>
              </a:rPr>
              <a:t>ارزشیابی و تعیین تکالیف : </a:t>
            </a:r>
          </a:p>
          <a:p>
            <a:pPr marL="0" indent="0" algn="ctr" rtl="1">
              <a:buNone/>
            </a:pPr>
            <a:endParaRPr lang="fa-IR" sz="4000" b="1" dirty="0">
              <a:solidFill>
                <a:srgbClr val="C00000"/>
              </a:solidFill>
              <a:cs typeface="B Nazanin" panose="00000400000000000000" pitchFamily="2" charset="-78"/>
            </a:endParaRPr>
          </a:p>
          <a:p>
            <a:pPr marL="0" indent="0" algn="ctr" rtl="1">
              <a:buNone/>
            </a:pPr>
            <a:r>
              <a:rPr lang="fa-IR" sz="3200" b="1" dirty="0">
                <a:solidFill>
                  <a:srgbClr val="C00000"/>
                </a:solidFill>
                <a:cs typeface="B Nazanin" panose="00000400000000000000" pitchFamily="2" charset="-78"/>
              </a:rPr>
              <a:t>پاسخ گویی به تمرینات و حل مسئله صفحات 97 و 98</a:t>
            </a:r>
            <a:endParaRPr lang="en-US" sz="2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70875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000" r="-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285" y="515155"/>
            <a:ext cx="9727327" cy="5808372"/>
          </a:xfrm>
        </p:spPr>
        <p:txBody>
          <a:bodyPr/>
          <a:lstStyle/>
          <a:p>
            <a:pPr marL="0" indent="0" algn="ctr" rtl="1">
              <a:buNone/>
            </a:pPr>
            <a:r>
              <a:rPr lang="fa-IR" sz="2800" b="1" dirty="0">
                <a:cs typeface="B Nazanin" panose="00000400000000000000" pitchFamily="2" charset="-78"/>
              </a:rPr>
              <a:t>اهداف جزئی :</a:t>
            </a:r>
          </a:p>
          <a:p>
            <a:pPr algn="r" rtl="1">
              <a:buFont typeface="Wingdings" panose="05000000000000000000" pitchFamily="2" charset="2"/>
              <a:buChar char="§"/>
            </a:pPr>
            <a:r>
              <a:rPr lang="fa-IR" sz="2400" b="1" dirty="0">
                <a:solidFill>
                  <a:schemeClr val="tx1"/>
                </a:solidFill>
                <a:cs typeface="B Nazanin" panose="00000400000000000000" pitchFamily="2" charset="-78"/>
              </a:rPr>
              <a:t>آشنا ساختن دانش آموزان با جمع دو عدد سه رقمی با استفاده از </a:t>
            </a:r>
            <a:r>
              <a:rPr lang="fa-IR" sz="2400" b="1" dirty="0" err="1">
                <a:solidFill>
                  <a:schemeClr val="tx1"/>
                </a:solidFill>
                <a:cs typeface="B Nazanin" panose="00000400000000000000" pitchFamily="2" charset="-78"/>
              </a:rPr>
              <a:t>چرتکه</a:t>
            </a:r>
            <a:endParaRPr lang="fa-IR" sz="2400" b="1" dirty="0">
              <a:solidFill>
                <a:schemeClr val="tx1"/>
              </a:solidFill>
              <a:cs typeface="B Nazanin" panose="00000400000000000000" pitchFamily="2" charset="-78"/>
            </a:endParaRPr>
          </a:p>
          <a:p>
            <a:pPr algn="r" rtl="1">
              <a:buFont typeface="Wingdings" panose="05000000000000000000" pitchFamily="2" charset="2"/>
              <a:buChar char="§"/>
            </a:pPr>
            <a:r>
              <a:rPr lang="fa-IR" sz="2400" b="1" dirty="0">
                <a:solidFill>
                  <a:schemeClr val="tx1"/>
                </a:solidFill>
                <a:cs typeface="B Nazanin" panose="00000400000000000000" pitchFamily="2" charset="-78"/>
              </a:rPr>
              <a:t>نمایش عدد سه رقمی روی </a:t>
            </a:r>
            <a:r>
              <a:rPr lang="fa-IR" sz="2400" b="1" dirty="0" err="1">
                <a:solidFill>
                  <a:schemeClr val="tx1"/>
                </a:solidFill>
                <a:cs typeface="B Nazanin" panose="00000400000000000000" pitchFamily="2" charset="-78"/>
              </a:rPr>
              <a:t>چرتکه</a:t>
            </a:r>
            <a:endParaRPr lang="fa-IR" sz="2400" b="1" dirty="0">
              <a:solidFill>
                <a:schemeClr val="tx1"/>
              </a:solidFill>
              <a:cs typeface="B Nazanin" panose="00000400000000000000" pitchFamily="2" charset="-78"/>
            </a:endParaRPr>
          </a:p>
          <a:p>
            <a:pPr algn="r" rtl="1">
              <a:buFont typeface="Wingdings" panose="05000000000000000000" pitchFamily="2" charset="2"/>
              <a:buChar char="§"/>
            </a:pPr>
            <a:r>
              <a:rPr lang="fa-IR" sz="2400" b="1" dirty="0">
                <a:solidFill>
                  <a:schemeClr val="tx1"/>
                </a:solidFill>
                <a:cs typeface="B Nazanin" panose="00000400000000000000" pitchFamily="2" charset="-78"/>
              </a:rPr>
              <a:t>آشنایی و ایجاد انگیزه برای تفریق دو عدد سه رقمی</a:t>
            </a:r>
          </a:p>
          <a:p>
            <a:pPr algn="r" rtl="1">
              <a:buFont typeface="Wingdings" panose="05000000000000000000" pitchFamily="2" charset="2"/>
              <a:buChar char="§"/>
            </a:pPr>
            <a:r>
              <a:rPr lang="fa-IR" sz="2400" b="1" dirty="0">
                <a:solidFill>
                  <a:schemeClr val="tx1"/>
                </a:solidFill>
                <a:cs typeface="B Nazanin" panose="00000400000000000000" pitchFamily="2" charset="-78"/>
              </a:rPr>
              <a:t>آشنا ساختن دانش آموزان با نحوه مقایسه دو عدد سه رقمی</a:t>
            </a:r>
          </a:p>
          <a:p>
            <a:pPr algn="r" rtl="1">
              <a:buFont typeface="Wingdings" panose="05000000000000000000" pitchFamily="2" charset="2"/>
              <a:buChar char="§"/>
            </a:pPr>
            <a:r>
              <a:rPr lang="fa-IR" sz="2400" b="1" dirty="0">
                <a:solidFill>
                  <a:schemeClr val="tx1"/>
                </a:solidFill>
                <a:cs typeface="B Nazanin" panose="00000400000000000000" pitchFamily="2" charset="-78"/>
              </a:rPr>
              <a:t>آشنایی با استفاده از ابزار متنوع در مقایسه دو عدد سه رقمی</a:t>
            </a:r>
          </a:p>
          <a:p>
            <a:pPr algn="r" rtl="1">
              <a:buFont typeface="Wingdings" panose="05000000000000000000" pitchFamily="2" charset="2"/>
              <a:buChar char="§"/>
            </a:pPr>
            <a:r>
              <a:rPr lang="fa-IR" sz="2400" b="1" dirty="0">
                <a:solidFill>
                  <a:schemeClr val="tx1"/>
                </a:solidFill>
                <a:cs typeface="B Nazanin" panose="00000400000000000000" pitchFamily="2" charset="-78"/>
              </a:rPr>
              <a:t>آموزش جمع و تفریق اعداد سه رقمی بدون انتقال و با روش فرآیندی</a:t>
            </a:r>
          </a:p>
          <a:p>
            <a:pPr algn="r" rtl="1">
              <a:buFont typeface="Wingdings" panose="05000000000000000000" pitchFamily="2" charset="2"/>
              <a:buChar char="§"/>
            </a:pPr>
            <a:r>
              <a:rPr lang="fa-IR" sz="2400" b="1" dirty="0">
                <a:solidFill>
                  <a:schemeClr val="tx1"/>
                </a:solidFill>
                <a:cs typeface="B Nazanin" panose="00000400000000000000" pitchFamily="2" charset="-78"/>
              </a:rPr>
              <a:t>آموزش استفاده از جدول اعداد سه رقمی برای جمع و تفریق با شمارش رو به جلو و رو به عقب</a:t>
            </a:r>
          </a:p>
          <a:p>
            <a:pPr marL="0" indent="0" algn="r" rtl="1">
              <a:buNone/>
            </a:pPr>
            <a:endParaRPr lang="en-US" dirty="0"/>
          </a:p>
        </p:txBody>
      </p:sp>
    </p:spTree>
    <p:extLst>
      <p:ext uri="{BB962C8B-B14F-4D97-AF65-F5344CB8AC3E}">
        <p14:creationId xmlns:p14="http://schemas.microsoft.com/office/powerpoint/2010/main" val="65261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8496" y="579549"/>
            <a:ext cx="9916732" cy="5653826"/>
          </a:xfrm>
        </p:spPr>
        <p:txBody>
          <a:bodyPr>
            <a:normAutofit/>
          </a:bodyPr>
          <a:lstStyle/>
          <a:p>
            <a:pPr marL="0" indent="0" algn="r" rtl="1">
              <a:buNone/>
            </a:pPr>
            <a:r>
              <a:rPr lang="fa-IR" sz="2800" b="1" dirty="0">
                <a:cs typeface="B Nazanin" panose="00000400000000000000" pitchFamily="2" charset="-78"/>
              </a:rPr>
              <a:t>اهداف رفتاری : </a:t>
            </a:r>
          </a:p>
          <a:p>
            <a:pPr marL="0" indent="0" algn="just" rtl="1">
              <a:buNone/>
            </a:pPr>
            <a:r>
              <a:rPr lang="fa-IR" sz="2800" b="1" dirty="0">
                <a:cs typeface="B Nazanin" panose="00000400000000000000" pitchFamily="2" charset="-78"/>
              </a:rPr>
              <a:t> </a:t>
            </a:r>
            <a:r>
              <a:rPr lang="fa-IR" sz="2400" b="1" dirty="0">
                <a:solidFill>
                  <a:schemeClr val="tx1"/>
                </a:solidFill>
                <a:cs typeface="B Nazanin" panose="00000400000000000000" pitchFamily="2" charset="-78"/>
              </a:rPr>
              <a:t>دانش آموزان دو عدد سه رقمی را با یکدیگر مقایسه می کنند.</a:t>
            </a:r>
          </a:p>
          <a:p>
            <a:pPr marL="0" indent="0" algn="just" rtl="1">
              <a:buNone/>
            </a:pPr>
            <a:r>
              <a:rPr lang="fa-IR" sz="2800" b="1" dirty="0">
                <a:solidFill>
                  <a:schemeClr val="tx1"/>
                </a:solidFill>
                <a:cs typeface="B Nazanin" panose="00000400000000000000" pitchFamily="2" charset="-78"/>
              </a:rPr>
              <a:t> </a:t>
            </a:r>
            <a:r>
              <a:rPr lang="fa-IR" sz="2400" b="1" dirty="0">
                <a:solidFill>
                  <a:schemeClr val="tx1"/>
                </a:solidFill>
                <a:cs typeface="B Nazanin" panose="00000400000000000000" pitchFamily="2" charset="-78"/>
              </a:rPr>
              <a:t>با استفاده از چینه ، چرتکه ، سکه و جدول ارزش مکانی دو عدد را با یکدیگر مقایسه می کنند.</a:t>
            </a:r>
          </a:p>
          <a:p>
            <a:pPr marL="0" indent="0" algn="just" rtl="1">
              <a:buNone/>
            </a:pPr>
            <a:r>
              <a:rPr lang="fa-IR" sz="2400" b="1" dirty="0">
                <a:solidFill>
                  <a:schemeClr val="tx1"/>
                </a:solidFill>
                <a:cs typeface="B Nazanin" panose="00000400000000000000" pitchFamily="2" charset="-78"/>
              </a:rPr>
              <a:t>شیوه های مقایسه دو عدد سه رقمی را با استدلال توضیح می دهند.</a:t>
            </a:r>
          </a:p>
          <a:p>
            <a:pPr marL="0" indent="0" algn="just" rtl="1">
              <a:buNone/>
            </a:pPr>
            <a:r>
              <a:rPr lang="fa-IR" sz="2400" b="1" dirty="0">
                <a:solidFill>
                  <a:schemeClr val="tx1"/>
                </a:solidFill>
                <a:cs typeface="B Nazanin" panose="00000400000000000000" pitchFamily="2" charset="-78"/>
              </a:rPr>
              <a:t>حاصل جمع و تفریق دو عدد سه رقمی را به صورت آموزش فرآیندی و مراحل عمل نشان می دهند.</a:t>
            </a:r>
          </a:p>
          <a:p>
            <a:pPr marL="0" indent="0" algn="just" rtl="1">
              <a:buNone/>
            </a:pPr>
            <a:r>
              <a:rPr lang="fa-IR" sz="2400" b="1" dirty="0">
                <a:solidFill>
                  <a:schemeClr val="tx1"/>
                </a:solidFill>
                <a:cs typeface="B Nazanin" panose="00000400000000000000" pitchFamily="2" charset="-78"/>
              </a:rPr>
              <a:t>با استفاده از جدول ارزش مکانی حاصل جمع دو عدد سه رقمی را بدست می آورند.</a:t>
            </a:r>
          </a:p>
          <a:p>
            <a:pPr marL="0" indent="0" algn="just" rtl="1">
              <a:buNone/>
            </a:pPr>
            <a:r>
              <a:rPr lang="fa-IR" sz="2400" b="1" dirty="0">
                <a:solidFill>
                  <a:schemeClr val="tx1"/>
                </a:solidFill>
                <a:cs typeface="B Nazanin" panose="00000400000000000000" pitchFamily="2" charset="-78"/>
              </a:rPr>
              <a:t>با تکنیک عمل مراحل انتقال را نشان می دهند.</a:t>
            </a:r>
            <a:endParaRPr lang="en-US" sz="2400" b="1" dirty="0">
              <a:solidFill>
                <a:schemeClr val="tx1"/>
              </a:solidFill>
              <a:cs typeface="B Nazanin" panose="00000400000000000000" pitchFamily="2" charset="-78"/>
            </a:endParaRPr>
          </a:p>
        </p:txBody>
      </p:sp>
    </p:spTree>
    <p:extLst>
      <p:ext uri="{BB962C8B-B14F-4D97-AF65-F5344CB8AC3E}">
        <p14:creationId xmlns:p14="http://schemas.microsoft.com/office/powerpoint/2010/main" val="17138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589" y="553791"/>
            <a:ext cx="9547023" cy="5743977"/>
          </a:xfrm>
        </p:spPr>
        <p:txBody>
          <a:bodyPr/>
          <a:lstStyle/>
          <a:p>
            <a:pPr marL="0" indent="0" algn="r" rtl="1">
              <a:buNone/>
            </a:pPr>
            <a:r>
              <a:rPr lang="fa-IR" dirty="0"/>
              <a:t>آزمون :</a:t>
            </a:r>
          </a:p>
          <a:p>
            <a:pPr marL="0" indent="0" algn="r" rtl="1">
              <a:buNone/>
            </a:pPr>
            <a:r>
              <a:rPr lang="fa-IR" dirty="0"/>
              <a:t>آموزگار برای هر گروه یک شکل خاص می کشد و از آنها می خواهد تا با کمک یکدیگر حدس بزنند که اندازه هر ضلع شکل چند میلی متر است؟ سپس با خط کش اندازه گیری کنند. اندازه ضلع ها چند میلی متر شد؟ چقدر به حدس آنها نزدیک بود؟</a:t>
            </a:r>
            <a:endParaRPr lang="en-US" dirty="0"/>
          </a:p>
        </p:txBody>
      </p:sp>
      <p:sp>
        <p:nvSpPr>
          <p:cNvPr id="4" name="Parallelogram 3"/>
          <p:cNvSpPr/>
          <p:nvPr/>
        </p:nvSpPr>
        <p:spPr>
          <a:xfrm>
            <a:off x="2678806" y="2640169"/>
            <a:ext cx="2653048" cy="1107584"/>
          </a:xfrm>
          <a:prstGeom prst="parallelogram">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dirty="0"/>
              <a:t>گروه اول</a:t>
            </a:r>
            <a:endParaRPr lang="en-US" dirty="0"/>
          </a:p>
        </p:txBody>
      </p:sp>
      <p:sp>
        <p:nvSpPr>
          <p:cNvPr id="5" name="Snip Same Side Corner Rectangle 4"/>
          <p:cNvSpPr/>
          <p:nvPr/>
        </p:nvSpPr>
        <p:spPr>
          <a:xfrm>
            <a:off x="7006107" y="2640169"/>
            <a:ext cx="2653048" cy="1107584"/>
          </a:xfrm>
          <a:prstGeom prst="snip2Same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dirty="0"/>
              <a:t>گروه دوم</a:t>
            </a:r>
            <a:endParaRPr lang="en-US" dirty="0"/>
          </a:p>
        </p:txBody>
      </p:sp>
      <p:sp>
        <p:nvSpPr>
          <p:cNvPr id="7" name="Pentagon 6"/>
          <p:cNvSpPr/>
          <p:nvPr/>
        </p:nvSpPr>
        <p:spPr>
          <a:xfrm>
            <a:off x="1957589" y="4906851"/>
            <a:ext cx="4391695" cy="1390917"/>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dirty="0"/>
              <a:t>گروه سوم</a:t>
            </a:r>
            <a:endParaRPr lang="en-US" dirty="0"/>
          </a:p>
        </p:txBody>
      </p:sp>
      <p:sp>
        <p:nvSpPr>
          <p:cNvPr id="8" name="L-Shape 7"/>
          <p:cNvSpPr/>
          <p:nvPr/>
        </p:nvSpPr>
        <p:spPr>
          <a:xfrm>
            <a:off x="7006107" y="4327302"/>
            <a:ext cx="4752304" cy="1970466"/>
          </a:xfrm>
          <a:prstGeom prst="corne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a-IR" dirty="0"/>
              <a:t>گروه چهارم</a:t>
            </a:r>
            <a:endParaRPr lang="en-US" dirty="0"/>
          </a:p>
        </p:txBody>
      </p:sp>
    </p:spTree>
    <p:extLst>
      <p:ext uri="{BB962C8B-B14F-4D97-AF65-F5344CB8AC3E}">
        <p14:creationId xmlns:p14="http://schemas.microsoft.com/office/powerpoint/2010/main" val="377238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679" y="579549"/>
            <a:ext cx="9662933" cy="5576552"/>
          </a:xfrm>
        </p:spPr>
        <p:txBody>
          <a:bodyPr>
            <a:normAutofit/>
          </a:bodyPr>
          <a:lstStyle/>
          <a:p>
            <a:pPr marL="0" indent="0" algn="just" rtl="1">
              <a:buNone/>
            </a:pPr>
            <a:r>
              <a:rPr lang="fa-IR" sz="2800" b="1" dirty="0">
                <a:cs typeface="B Nazanin" panose="00000400000000000000" pitchFamily="2" charset="-78"/>
              </a:rPr>
              <a:t>پیش نیاز :  </a:t>
            </a:r>
            <a:r>
              <a:rPr lang="fa-IR" sz="2400" b="1" dirty="0">
                <a:cs typeface="B Nazanin" panose="00000400000000000000" pitchFamily="2" charset="-78"/>
              </a:rPr>
              <a:t>آموزگار به دانش آموزان می گوید در فصل چهار شما با اعداد سه رقمی آشنا شدید ، حالا بیایید از عدد 100 شروع کنیم و 100تا100 تا جلو برویم.</a:t>
            </a:r>
            <a:endParaRPr lang="en-US" sz="2400" b="1" dirty="0">
              <a:cs typeface="B Nazanin" panose="00000400000000000000" pitchFamily="2" charset="-78"/>
            </a:endParaRPr>
          </a:p>
        </p:txBody>
      </p:sp>
      <p:sp>
        <p:nvSpPr>
          <p:cNvPr id="4" name="Oval 3"/>
          <p:cNvSpPr/>
          <p:nvPr/>
        </p:nvSpPr>
        <p:spPr>
          <a:xfrm>
            <a:off x="4530143" y="2831742"/>
            <a:ext cx="1712890" cy="1300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400</a:t>
            </a:r>
            <a:endParaRPr lang="en-US" dirty="0">
              <a:solidFill>
                <a:schemeClr val="tx1"/>
              </a:solidFill>
            </a:endParaRPr>
          </a:p>
        </p:txBody>
      </p:sp>
      <p:sp>
        <p:nvSpPr>
          <p:cNvPr id="5" name="Oval 4"/>
          <p:cNvSpPr/>
          <p:nvPr/>
        </p:nvSpPr>
        <p:spPr>
          <a:xfrm>
            <a:off x="4119093" y="1811092"/>
            <a:ext cx="1712890" cy="1300766"/>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300</a:t>
            </a:r>
            <a:endParaRPr lang="en-US" dirty="0">
              <a:solidFill>
                <a:schemeClr val="tx1"/>
              </a:solidFill>
            </a:endParaRPr>
          </a:p>
        </p:txBody>
      </p:sp>
      <p:sp>
        <p:nvSpPr>
          <p:cNvPr id="6" name="Oval 5"/>
          <p:cNvSpPr/>
          <p:nvPr/>
        </p:nvSpPr>
        <p:spPr>
          <a:xfrm>
            <a:off x="5500094" y="1530976"/>
            <a:ext cx="1712890" cy="1300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200</a:t>
            </a:r>
            <a:endParaRPr lang="en-US" dirty="0">
              <a:solidFill>
                <a:schemeClr val="tx1"/>
              </a:solidFill>
            </a:endParaRPr>
          </a:p>
        </p:txBody>
      </p:sp>
      <p:sp>
        <p:nvSpPr>
          <p:cNvPr id="7" name="Oval 6"/>
          <p:cNvSpPr/>
          <p:nvPr/>
        </p:nvSpPr>
        <p:spPr>
          <a:xfrm>
            <a:off x="6773771" y="1811092"/>
            <a:ext cx="1712890" cy="130076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100</a:t>
            </a:r>
            <a:endParaRPr lang="en-US" dirty="0">
              <a:solidFill>
                <a:schemeClr val="tx1"/>
              </a:solidFill>
            </a:endParaRPr>
          </a:p>
        </p:txBody>
      </p:sp>
      <p:sp>
        <p:nvSpPr>
          <p:cNvPr id="8" name="Oval 7"/>
          <p:cNvSpPr/>
          <p:nvPr/>
        </p:nvSpPr>
        <p:spPr>
          <a:xfrm>
            <a:off x="5614932" y="5042079"/>
            <a:ext cx="1712890" cy="1300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800</a:t>
            </a:r>
            <a:endParaRPr lang="en-US" dirty="0">
              <a:solidFill>
                <a:schemeClr val="tx1"/>
              </a:solidFill>
            </a:endParaRPr>
          </a:p>
        </p:txBody>
      </p:sp>
      <p:sp>
        <p:nvSpPr>
          <p:cNvPr id="9" name="Oval 8"/>
          <p:cNvSpPr/>
          <p:nvPr/>
        </p:nvSpPr>
        <p:spPr>
          <a:xfrm>
            <a:off x="7266646" y="5391418"/>
            <a:ext cx="1712890" cy="1300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900</a:t>
            </a:r>
            <a:endParaRPr lang="en-US" dirty="0">
              <a:solidFill>
                <a:schemeClr val="tx1"/>
              </a:solidFill>
            </a:endParaRPr>
          </a:p>
        </p:txBody>
      </p:sp>
      <p:sp>
        <p:nvSpPr>
          <p:cNvPr id="10" name="Oval 9"/>
          <p:cNvSpPr/>
          <p:nvPr/>
        </p:nvSpPr>
        <p:spPr>
          <a:xfrm>
            <a:off x="3344879" y="3235010"/>
            <a:ext cx="1712890" cy="130076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500</a:t>
            </a:r>
            <a:endParaRPr lang="en-US" dirty="0">
              <a:solidFill>
                <a:schemeClr val="tx1"/>
              </a:solidFill>
            </a:endParaRPr>
          </a:p>
        </p:txBody>
      </p:sp>
      <p:sp>
        <p:nvSpPr>
          <p:cNvPr id="11" name="Oval 10"/>
          <p:cNvSpPr/>
          <p:nvPr/>
        </p:nvSpPr>
        <p:spPr>
          <a:xfrm>
            <a:off x="4119093" y="4668591"/>
            <a:ext cx="1712890" cy="1300766"/>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700</a:t>
            </a:r>
            <a:endParaRPr lang="en-US" dirty="0">
              <a:solidFill>
                <a:schemeClr val="tx1"/>
              </a:solidFill>
            </a:endParaRPr>
          </a:p>
        </p:txBody>
      </p:sp>
      <p:sp>
        <p:nvSpPr>
          <p:cNvPr id="12" name="Oval 11"/>
          <p:cNvSpPr/>
          <p:nvPr/>
        </p:nvSpPr>
        <p:spPr>
          <a:xfrm>
            <a:off x="2763335" y="4298324"/>
            <a:ext cx="1712890" cy="1300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rPr>
              <a:t>600</a:t>
            </a:r>
            <a:endParaRPr lang="en-US" dirty="0">
              <a:solidFill>
                <a:schemeClr val="tx1"/>
              </a:solidFill>
            </a:endParaRPr>
          </a:p>
        </p:txBody>
      </p:sp>
      <p:sp>
        <p:nvSpPr>
          <p:cNvPr id="13" name="Smiley Face 12"/>
          <p:cNvSpPr/>
          <p:nvPr/>
        </p:nvSpPr>
        <p:spPr>
          <a:xfrm>
            <a:off x="8606458" y="4509215"/>
            <a:ext cx="1635616" cy="1500388"/>
          </a:xfrm>
          <a:prstGeom prst="smileyFac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586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6225" y="553792"/>
            <a:ext cx="9508387" cy="5357430"/>
          </a:xfrm>
        </p:spPr>
        <p:txBody>
          <a:bodyPr/>
          <a:lstStyle/>
          <a:p>
            <a:pPr marL="0" indent="0" algn="r" rtl="1">
              <a:buNone/>
            </a:pPr>
            <a:r>
              <a:rPr lang="fa-IR" dirty="0"/>
              <a:t> </a:t>
            </a:r>
            <a:endParaRPr lang="en-US" dirty="0"/>
          </a:p>
        </p:txBody>
      </p:sp>
      <p:sp>
        <p:nvSpPr>
          <p:cNvPr id="4" name="Bevel 3"/>
          <p:cNvSpPr/>
          <p:nvPr/>
        </p:nvSpPr>
        <p:spPr>
          <a:xfrm>
            <a:off x="2202287" y="553792"/>
            <a:ext cx="8873544" cy="5499278"/>
          </a:xfrm>
          <a:prstGeom prst="beve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a:t>ا</a:t>
            </a:r>
            <a:r>
              <a:rPr lang="fa-IR" sz="2800" b="1" dirty="0">
                <a:cs typeface="B Nazanin" panose="00000400000000000000" pitchFamily="2" charset="-78"/>
              </a:rPr>
              <a:t>نتخاب محتوا :</a:t>
            </a:r>
          </a:p>
          <a:p>
            <a:pPr algn="ctr"/>
            <a:r>
              <a:rPr lang="fa-IR" sz="2000" b="1" dirty="0">
                <a:cs typeface="B Nazanin" panose="00000400000000000000" pitchFamily="2" charset="-78"/>
              </a:rPr>
              <a:t> </a:t>
            </a:r>
            <a:r>
              <a:rPr lang="fa-IR" sz="2800" b="1" dirty="0">
                <a:cs typeface="B Nazanin" panose="00000400000000000000" pitchFamily="2" charset="-78"/>
              </a:rPr>
              <a:t>ریاضی دوم دبستان ، فصل 6 ، جمع و تفریق اعداد سه رقمی</a:t>
            </a:r>
            <a:endParaRPr lang="en-US" sz="2800" b="1" dirty="0">
              <a:cs typeface="B Nazanin" panose="00000400000000000000" pitchFamily="2" charset="-78"/>
            </a:endParaRPr>
          </a:p>
        </p:txBody>
      </p:sp>
    </p:spTree>
    <p:extLst>
      <p:ext uri="{BB962C8B-B14F-4D97-AF65-F5344CB8AC3E}">
        <p14:creationId xmlns:p14="http://schemas.microsoft.com/office/powerpoint/2010/main" val="339567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6225" y="579549"/>
            <a:ext cx="9508387" cy="5743978"/>
          </a:xfrm>
        </p:spPr>
        <p:txBody>
          <a:bodyPr/>
          <a:lstStyle/>
          <a:p>
            <a:pPr marL="0" indent="0" algn="r" rtl="1">
              <a:buNone/>
            </a:pPr>
            <a:endParaRPr lang="fa-IR" dirty="0"/>
          </a:p>
          <a:p>
            <a:pPr marL="0" indent="0" algn="r" rtl="1">
              <a:buNone/>
            </a:pPr>
            <a:endParaRPr lang="fa-IR" dirty="0"/>
          </a:p>
          <a:p>
            <a:pPr marL="0" indent="0" algn="r" rtl="1">
              <a:buNone/>
            </a:pPr>
            <a:endParaRPr lang="fa-IR" dirty="0"/>
          </a:p>
          <a:p>
            <a:pPr marL="0" indent="0" algn="r" rtl="1">
              <a:buNone/>
            </a:pPr>
            <a:endParaRPr lang="fa-IR" dirty="0"/>
          </a:p>
          <a:p>
            <a:pPr marL="0" indent="0" algn="r" rtl="1">
              <a:buNone/>
            </a:pPr>
            <a:endParaRPr lang="fa-IR" dirty="0"/>
          </a:p>
          <a:p>
            <a:pPr marL="0" indent="0" algn="just" rtl="1">
              <a:buNone/>
            </a:pPr>
            <a:r>
              <a:rPr lang="fa-IR" dirty="0"/>
              <a:t>  </a:t>
            </a:r>
            <a:endParaRPr lang="en-US" dirty="0"/>
          </a:p>
        </p:txBody>
      </p:sp>
      <p:sp>
        <p:nvSpPr>
          <p:cNvPr id="4" name="Rounded Rectangle 3"/>
          <p:cNvSpPr/>
          <p:nvPr/>
        </p:nvSpPr>
        <p:spPr>
          <a:xfrm>
            <a:off x="5486400" y="1017431"/>
            <a:ext cx="2511380" cy="1094704"/>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cs typeface="B Nazanin" panose="00000400000000000000" pitchFamily="2" charset="-78"/>
              </a:rPr>
              <a:t>طراحی  فعالیت ها</a:t>
            </a:r>
            <a:endParaRPr lang="en-US" sz="2800" b="1" dirty="0">
              <a:solidFill>
                <a:schemeClr val="tx1"/>
              </a:solidFill>
              <a:cs typeface="B Nazanin" panose="00000400000000000000" pitchFamily="2" charset="-78"/>
            </a:endParaRPr>
          </a:p>
        </p:txBody>
      </p:sp>
      <p:sp>
        <p:nvSpPr>
          <p:cNvPr id="5" name="Flowchart: Document 4"/>
          <p:cNvSpPr/>
          <p:nvPr/>
        </p:nvSpPr>
        <p:spPr>
          <a:xfrm>
            <a:off x="1815921" y="2279562"/>
            <a:ext cx="9440214" cy="3876540"/>
          </a:xfrm>
          <a:prstGeom prst="flowChartDocumen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000" b="1" dirty="0">
                <a:solidFill>
                  <a:srgbClr val="C00000"/>
                </a:solidFill>
                <a:cs typeface="B Nazanin" panose="00000400000000000000" pitchFamily="2" charset="-78"/>
              </a:rPr>
              <a:t>        حضور و غیاب و احوال پرسی ، آوردن </a:t>
            </a:r>
            <a:r>
              <a:rPr lang="fa-IR" sz="2000" b="1" dirty="0" err="1">
                <a:solidFill>
                  <a:srgbClr val="C00000"/>
                </a:solidFill>
                <a:cs typeface="B Nazanin" panose="00000400000000000000" pitchFamily="2" charset="-78"/>
              </a:rPr>
              <a:t>چرتکه</a:t>
            </a:r>
            <a:r>
              <a:rPr lang="fa-IR" sz="2000" b="1" dirty="0">
                <a:solidFill>
                  <a:srgbClr val="C00000"/>
                </a:solidFill>
                <a:cs typeface="B Nazanin" panose="00000400000000000000" pitchFamily="2" charset="-78"/>
              </a:rPr>
              <a:t> به کلاس ، ساخت اعداد دو رقمی و سه رقمی با استفاده از </a:t>
            </a:r>
            <a:r>
              <a:rPr lang="fa-IR" sz="2000" b="1" dirty="0" err="1">
                <a:solidFill>
                  <a:srgbClr val="C00000"/>
                </a:solidFill>
                <a:cs typeface="B Nazanin" panose="00000400000000000000" pitchFamily="2" charset="-78"/>
              </a:rPr>
              <a:t>چرتکه</a:t>
            </a:r>
            <a:r>
              <a:rPr lang="fa-IR" sz="2000" b="1" dirty="0">
                <a:solidFill>
                  <a:srgbClr val="C00000"/>
                </a:solidFill>
                <a:cs typeface="B Nazanin" panose="00000400000000000000" pitchFamily="2" charset="-78"/>
              </a:rPr>
              <a:t> و </a:t>
            </a:r>
            <a:r>
              <a:rPr lang="fa-IR" sz="2000" b="1" dirty="0" err="1">
                <a:solidFill>
                  <a:srgbClr val="C00000"/>
                </a:solidFill>
                <a:cs typeface="B Nazanin" panose="00000400000000000000" pitchFamily="2" charset="-78"/>
              </a:rPr>
              <a:t>چینه</a:t>
            </a:r>
            <a:r>
              <a:rPr lang="fa-IR" sz="2000" b="1" dirty="0">
                <a:solidFill>
                  <a:srgbClr val="C00000"/>
                </a:solidFill>
                <a:cs typeface="B Nazanin" panose="00000400000000000000" pitchFamily="2" charset="-78"/>
              </a:rPr>
              <a:t> توسط آموزگار و دانش آموزان ، جمع دو عدد دو رقمی با استفاده از </a:t>
            </a:r>
            <a:r>
              <a:rPr lang="fa-IR" sz="2000" b="1" dirty="0" err="1">
                <a:solidFill>
                  <a:srgbClr val="C00000"/>
                </a:solidFill>
                <a:cs typeface="B Nazanin" panose="00000400000000000000" pitchFamily="2" charset="-78"/>
              </a:rPr>
              <a:t>چینه</a:t>
            </a:r>
            <a:r>
              <a:rPr lang="fa-IR" sz="2000" b="1" dirty="0">
                <a:solidFill>
                  <a:srgbClr val="C00000"/>
                </a:solidFill>
                <a:cs typeface="B Nazanin" panose="00000400000000000000" pitchFamily="2" charset="-78"/>
              </a:rPr>
              <a:t> ،جمع یک عدد دو رقمی با یک عدد سه رقمی ، یادآوری نحوه مقایسه دو عدد دو رقمی ، متوجه ساختن دانش آموزان به ارزش رقم ها ، مقایسه دو عدد سه رقمی ، آموزش چگونگی جمع و تفریق دو عدد سه رقمی با روش فرآیندی ، حل تمرین های صفحه 95 جهت تثبیت آموخته ها ، دادن جدول با مضارب ده –دهی به دانش آموزان ، آموزش نحوه استفاده از آن و بدست آوردن جمع و تفریق دو عدد سه رقمی، بدست آوردن حاصل جمع و تفریق های صفحه 96 با کمک جدول جهت تثبیت آموخته ها.</a:t>
            </a:r>
            <a:endParaRPr lang="en-US" sz="2000" b="1" dirty="0">
              <a:solidFill>
                <a:srgbClr val="C00000"/>
              </a:solidFill>
              <a:cs typeface="B Nazanin" panose="00000400000000000000" pitchFamily="2" charset="-78"/>
            </a:endParaRPr>
          </a:p>
        </p:txBody>
      </p:sp>
    </p:spTree>
    <p:extLst>
      <p:ext uri="{BB962C8B-B14F-4D97-AF65-F5344CB8AC3E}">
        <p14:creationId xmlns:p14="http://schemas.microsoft.com/office/powerpoint/2010/main" val="603058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648" y="476518"/>
            <a:ext cx="9765964" cy="5769736"/>
          </a:xfrm>
        </p:spPr>
        <p:txBody>
          <a:bodyPr/>
          <a:lstStyle/>
          <a:p>
            <a:pPr marL="0" indent="0" algn="r" rtl="1">
              <a:buNone/>
            </a:pPr>
            <a:endParaRPr lang="fa-IR" dirty="0"/>
          </a:p>
          <a:p>
            <a:pPr marL="0" indent="0" algn="r" rtl="1">
              <a:buNone/>
            </a:pPr>
            <a:endParaRPr lang="fa-IR" dirty="0"/>
          </a:p>
          <a:p>
            <a:pPr marL="0" indent="0" algn="r" rtl="1">
              <a:buNone/>
            </a:pPr>
            <a:r>
              <a:rPr lang="fa-IR" dirty="0"/>
              <a:t> </a:t>
            </a:r>
          </a:p>
          <a:p>
            <a:pPr marL="0" indent="0" algn="ctr" rtl="1">
              <a:buNone/>
            </a:pPr>
            <a:r>
              <a:rPr lang="fa-IR" sz="2800" b="1" dirty="0">
                <a:cs typeface="B Nazanin" panose="00000400000000000000" pitchFamily="2" charset="-78"/>
              </a:rPr>
              <a:t>کتاب درسی، ماژیک، وایت برد، چینه، کوئیزنر، </a:t>
            </a:r>
            <a:br>
              <a:rPr lang="fa-IR" sz="2800" b="1" dirty="0">
                <a:cs typeface="B Nazanin" panose="00000400000000000000" pitchFamily="2" charset="-78"/>
              </a:rPr>
            </a:br>
            <a:r>
              <a:rPr lang="fa-IR" sz="2800" b="1" dirty="0">
                <a:cs typeface="B Nazanin" panose="00000400000000000000" pitchFamily="2" charset="-78"/>
              </a:rPr>
              <a:t>چرتکه، سکه، جدول ارزش مکانی، خط کش. </a:t>
            </a:r>
            <a:endParaRPr lang="en-US" sz="2800" b="1" dirty="0">
              <a:cs typeface="B Nazanin" panose="00000400000000000000" pitchFamily="2" charset="-78"/>
            </a:endParaRPr>
          </a:p>
        </p:txBody>
      </p:sp>
      <p:sp>
        <p:nvSpPr>
          <p:cNvPr id="4" name="Flowchart: Terminator 3"/>
          <p:cNvSpPr/>
          <p:nvPr/>
        </p:nvSpPr>
        <p:spPr>
          <a:xfrm>
            <a:off x="4623515" y="643944"/>
            <a:ext cx="3361386" cy="734095"/>
          </a:xfrm>
          <a:prstGeom prst="flowChartTerminato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tx1"/>
                </a:solidFill>
                <a:cs typeface="B Nazanin" panose="00000400000000000000" pitchFamily="2" charset="-78"/>
              </a:rPr>
              <a:t>رسانه ها</a:t>
            </a:r>
            <a:endParaRPr lang="en-US" sz="3200" b="1" dirty="0">
              <a:solidFill>
                <a:schemeClr val="tx1"/>
              </a:solidFill>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206" y="2891440"/>
            <a:ext cx="2123941" cy="159268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933" y="4577801"/>
            <a:ext cx="2642616" cy="214312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6740" y="2782841"/>
            <a:ext cx="2619375" cy="17430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5867" y="4569249"/>
            <a:ext cx="2684148" cy="212293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6190" y="2683902"/>
            <a:ext cx="2543175" cy="1800225"/>
          </a:xfrm>
          <a:prstGeom prst="rect">
            <a:avLst/>
          </a:prstGeom>
        </p:spPr>
      </p:pic>
    </p:spTree>
    <p:extLst>
      <p:ext uri="{BB962C8B-B14F-4D97-AF65-F5344CB8AC3E}">
        <p14:creationId xmlns:p14="http://schemas.microsoft.com/office/powerpoint/2010/main" val="364270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6225" y="566669"/>
            <a:ext cx="9508387" cy="5666705"/>
          </a:xfrm>
        </p:spPr>
        <p:txBody>
          <a:bodyPr>
            <a:normAutofit/>
          </a:bodyPr>
          <a:lstStyle/>
          <a:p>
            <a:pPr marL="0" indent="0" algn="just" rtl="1">
              <a:buNone/>
            </a:pPr>
            <a:r>
              <a:rPr lang="fa-IR" sz="2400" b="1" dirty="0">
                <a:cs typeface="B Nazanin" panose="00000400000000000000" pitchFamily="2" charset="-78"/>
              </a:rPr>
              <a:t>   </a:t>
            </a:r>
            <a:endParaRPr lang="en-US" sz="2400" b="1" dirty="0">
              <a:cs typeface="B Nazanin" panose="00000400000000000000" pitchFamily="2" charset="-78"/>
            </a:endParaRPr>
          </a:p>
        </p:txBody>
      </p:sp>
      <p:sp>
        <p:nvSpPr>
          <p:cNvPr id="5" name="Double Wave 4"/>
          <p:cNvSpPr/>
          <p:nvPr/>
        </p:nvSpPr>
        <p:spPr>
          <a:xfrm>
            <a:off x="1326523" y="1355501"/>
            <a:ext cx="9804601" cy="5190186"/>
          </a:xfrm>
          <a:prstGeom prst="doubleWav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2400" b="1" dirty="0">
                <a:solidFill>
                  <a:schemeClr val="tx1"/>
                </a:solidFill>
                <a:cs typeface="B Nazanin" panose="00000400000000000000" pitchFamily="2" charset="-78"/>
              </a:rPr>
              <a:t>     آموزگار با </a:t>
            </a:r>
            <a:r>
              <a:rPr lang="fa-IR" sz="2400" b="1" dirty="0" err="1">
                <a:solidFill>
                  <a:schemeClr val="tx1"/>
                </a:solidFill>
                <a:cs typeface="B Nazanin" panose="00000400000000000000" pitchFamily="2" charset="-78"/>
              </a:rPr>
              <a:t>چرتکه</a:t>
            </a:r>
            <a:r>
              <a:rPr lang="fa-IR" sz="2400" b="1" dirty="0">
                <a:solidFill>
                  <a:schemeClr val="tx1"/>
                </a:solidFill>
                <a:cs typeface="B Nazanin" panose="00000400000000000000" pitchFamily="2" charset="-78"/>
              </a:rPr>
              <a:t> ای که در دست دارد وارد کلاس می شود و به حضور و غیاب و احوال پرسی دانش آموزان می پردازد . پس از آن از دانش آموزان می خواهد </a:t>
            </a:r>
            <a:r>
              <a:rPr lang="fa-IR" sz="2400" b="1" dirty="0" err="1">
                <a:solidFill>
                  <a:schemeClr val="tx1"/>
                </a:solidFill>
                <a:cs typeface="B Nazanin" panose="00000400000000000000" pitchFamily="2" charset="-78"/>
              </a:rPr>
              <a:t>چرتکه</a:t>
            </a:r>
            <a:r>
              <a:rPr lang="fa-IR" sz="2400" b="1" dirty="0">
                <a:solidFill>
                  <a:schemeClr val="tx1"/>
                </a:solidFill>
                <a:cs typeface="B Nazanin" panose="00000400000000000000" pitchFamily="2" charset="-78"/>
              </a:rPr>
              <a:t> و </a:t>
            </a:r>
            <a:r>
              <a:rPr lang="fa-IR" sz="2400" b="1" dirty="0" err="1">
                <a:solidFill>
                  <a:schemeClr val="tx1"/>
                </a:solidFill>
                <a:cs typeface="B Nazanin" panose="00000400000000000000" pitchFamily="2" charset="-78"/>
              </a:rPr>
              <a:t>چینه</a:t>
            </a:r>
            <a:r>
              <a:rPr lang="fa-IR" sz="2400" b="1" dirty="0">
                <a:solidFill>
                  <a:schemeClr val="tx1"/>
                </a:solidFill>
                <a:cs typeface="B Nazanin" panose="00000400000000000000" pitchFamily="2" charset="-78"/>
              </a:rPr>
              <a:t> های خود را در بیاورند و  اعداد 14 و 25 را درس کنند و حاصل جمع را محاسبه کنند و پس از آن دو عدد 22و 436 را نیز بسازند و با یکدیگر جمع کنند. سپس آموزگار از دانش آموزان می خواهد دو عدد 42 و 29 را با یکدیگر مقایسه کنند و چگونگی مقایسه را بیان کنند. سپس از آنها می خواهد دو عدد 134و 567 را با یکدیگر مقایسه کنند .</a:t>
            </a:r>
            <a:r>
              <a:rPr lang="fa-IR" sz="2400" b="1" dirty="0" err="1">
                <a:solidFill>
                  <a:schemeClr val="tx1"/>
                </a:solidFill>
                <a:cs typeface="B Nazanin" panose="00000400000000000000" pitchFamily="2" charset="-78"/>
              </a:rPr>
              <a:t>آموزگاز</a:t>
            </a:r>
            <a:r>
              <a:rPr lang="fa-IR" sz="2400" b="1" dirty="0">
                <a:solidFill>
                  <a:schemeClr val="tx1"/>
                </a:solidFill>
                <a:cs typeface="B Nazanin" panose="00000400000000000000" pitchFamily="2" charset="-78"/>
              </a:rPr>
              <a:t> توجه دانش آموزان را به ارزش رقم ها جلب می کند و می گوید  </a:t>
            </a:r>
            <a:r>
              <a:rPr lang="fa-IR" sz="2400" b="1" dirty="0" err="1">
                <a:solidFill>
                  <a:schemeClr val="tx1"/>
                </a:solidFill>
                <a:cs typeface="B Nazanin" panose="00000400000000000000" pitchFamily="2" charset="-78"/>
              </a:rPr>
              <a:t>ازرش</a:t>
            </a:r>
            <a:r>
              <a:rPr lang="fa-IR" sz="2400" b="1" dirty="0">
                <a:solidFill>
                  <a:schemeClr val="tx1"/>
                </a:solidFill>
                <a:cs typeface="B Nazanin" panose="00000400000000000000" pitchFamily="2" charset="-78"/>
              </a:rPr>
              <a:t>  </a:t>
            </a:r>
            <a:r>
              <a:rPr lang="fa-IR" sz="2400" b="1" dirty="0" err="1">
                <a:solidFill>
                  <a:schemeClr val="tx1"/>
                </a:solidFill>
                <a:cs typeface="B Nazanin" panose="00000400000000000000" pitchFamily="2" charset="-78"/>
              </a:rPr>
              <a:t>صدگان</a:t>
            </a:r>
            <a:r>
              <a:rPr lang="fa-IR" sz="2400" b="1" dirty="0">
                <a:solidFill>
                  <a:schemeClr val="tx1"/>
                </a:solidFill>
                <a:cs typeface="B Nazanin" panose="00000400000000000000" pitchFamily="2" charset="-78"/>
              </a:rPr>
              <a:t> از دهگان بیشتر است ، یعنی اگر رقم </a:t>
            </a:r>
            <a:r>
              <a:rPr lang="fa-IR" sz="2400" b="1" dirty="0" err="1">
                <a:solidFill>
                  <a:schemeClr val="tx1"/>
                </a:solidFill>
                <a:cs typeface="B Nazanin" panose="00000400000000000000" pitchFamily="2" charset="-78"/>
              </a:rPr>
              <a:t>صدگان</a:t>
            </a:r>
            <a:r>
              <a:rPr lang="fa-IR" sz="2400" b="1" dirty="0">
                <a:solidFill>
                  <a:schemeClr val="tx1"/>
                </a:solidFill>
                <a:cs typeface="B Nazanin" panose="00000400000000000000" pitchFamily="2" charset="-78"/>
              </a:rPr>
              <a:t> یک عدد از عدد دیگر بیشتر باشد ،رقم های دهگان و یکان آنها را در نظر </a:t>
            </a:r>
            <a:r>
              <a:rPr lang="fa-IR" sz="2400" b="1" dirty="0" err="1">
                <a:solidFill>
                  <a:schemeClr val="tx1"/>
                </a:solidFill>
                <a:cs typeface="B Nazanin" panose="00000400000000000000" pitchFamily="2" charset="-78"/>
              </a:rPr>
              <a:t>نمی</a:t>
            </a:r>
            <a:r>
              <a:rPr lang="fa-IR" sz="2400" b="1" dirty="0">
                <a:solidFill>
                  <a:schemeClr val="tx1"/>
                </a:solidFill>
                <a:cs typeface="B Nazanin" panose="00000400000000000000" pitchFamily="2" charset="-78"/>
              </a:rPr>
              <a:t> گیریم.</a:t>
            </a:r>
            <a:endParaRPr lang="en-US" sz="2400" b="1" dirty="0">
              <a:solidFill>
                <a:schemeClr val="tx1"/>
              </a:solidFill>
              <a:cs typeface="B Nazanin" panose="00000400000000000000" pitchFamily="2" charset="-78"/>
            </a:endParaRPr>
          </a:p>
        </p:txBody>
      </p:sp>
      <p:sp>
        <p:nvSpPr>
          <p:cNvPr id="6" name="4-Point Star 5"/>
          <p:cNvSpPr/>
          <p:nvPr/>
        </p:nvSpPr>
        <p:spPr>
          <a:xfrm>
            <a:off x="7344649" y="0"/>
            <a:ext cx="4594151" cy="2653048"/>
          </a:xfrm>
          <a:prstGeom prst="star4">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b="1" dirty="0">
                <a:cs typeface="B Nazanin" panose="00000400000000000000" pitchFamily="2" charset="-78"/>
              </a:rPr>
              <a:t> </a:t>
            </a:r>
            <a:r>
              <a:rPr lang="fa-IR" sz="2400" b="1" dirty="0">
                <a:solidFill>
                  <a:schemeClr val="tx1"/>
                </a:solidFill>
                <a:cs typeface="B Nazanin" panose="00000400000000000000" pitchFamily="2" charset="-78"/>
              </a:rPr>
              <a:t>اجرا :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011" y="566669"/>
            <a:ext cx="3760631" cy="1867438"/>
          </a:xfrm>
          <a:prstGeom prst="rect">
            <a:avLst/>
          </a:prstGeom>
          <a:effectLst>
            <a:softEdge rad="63500"/>
          </a:effectLst>
        </p:spPr>
      </p:pic>
    </p:spTree>
    <p:extLst>
      <p:ext uri="{BB962C8B-B14F-4D97-AF65-F5344CB8AC3E}">
        <p14:creationId xmlns:p14="http://schemas.microsoft.com/office/powerpoint/2010/main" val="169653472"/>
      </p:ext>
    </p:extLst>
  </p:cSld>
  <p:clrMapOvr>
    <a:masterClrMapping/>
  </p:clrMapOvr>
</p:sld>
</file>

<file path=ppt/theme/theme1.xml><?xml version="1.0" encoding="utf-8"?>
<a:theme xmlns:a="http://schemas.openxmlformats.org/drawingml/2006/main" name="Wisp">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508</TotalTime>
  <Words>1046</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 Nazanin</vt:lpstr>
      <vt:lpstr>Century Gothic</vt:lpstr>
      <vt:lpstr>Tahoma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Lyaser</dc:creator>
  <cp:lastModifiedBy>Meisam</cp:lastModifiedBy>
  <cp:revision>46</cp:revision>
  <dcterms:created xsi:type="dcterms:W3CDTF">2015-12-27T17:27:15Z</dcterms:created>
  <dcterms:modified xsi:type="dcterms:W3CDTF">2016-12-04T09:25:49Z</dcterms:modified>
</cp:coreProperties>
</file>