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73" r:id="rId8"/>
    <p:sldId id="262" r:id="rId9"/>
    <p:sldId id="263" r:id="rId10"/>
    <p:sldId id="264" r:id="rId11"/>
    <p:sldId id="265" r:id="rId12"/>
    <p:sldId id="266" r:id="rId13"/>
    <p:sldId id="267" r:id="rId14"/>
    <p:sldId id="268" r:id="rId15"/>
    <p:sldId id="272" r:id="rId16"/>
    <p:sldId id="274" r:id="rId17"/>
    <p:sldId id="269" r:id="rId18"/>
    <p:sldId id="270" r:id="rId19"/>
    <p:sldId id="271" r:id="rId2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7" d="100"/>
          <a:sy n="77" d="100"/>
        </p:scale>
        <p:origin x="8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0512123-844B-4FB4-82A2-9F4F2C6CFC3E}" type="datetimeFigureOut">
              <a:rPr lang="fa-IR" smtClean="0"/>
              <a:t>11/11/1437</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4B2D0939-A6AA-438C-AD69-F6028338EB70}" type="slidenum">
              <a:rPr lang="fa-IR" smtClean="0"/>
              <a:t>‹#›</a:t>
            </a:fld>
            <a:endParaRPr lang="fa-I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55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12123-844B-4FB4-82A2-9F4F2C6CFC3E}" type="datetimeFigureOut">
              <a:rPr lang="fa-IR" smtClean="0"/>
              <a:t>11/11/1437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B2D0939-A6AA-438C-AD69-F6028338EB70}" type="slidenum">
              <a:rPr lang="fa-IR" smtClean="0"/>
              <a:t>‹#›</a:t>
            </a:fld>
            <a:endParaRPr lang="fa-IR"/>
          </a:p>
        </p:txBody>
      </p:sp>
    </p:spTree>
    <p:extLst>
      <p:ext uri="{BB962C8B-B14F-4D97-AF65-F5344CB8AC3E}">
        <p14:creationId xmlns:p14="http://schemas.microsoft.com/office/powerpoint/2010/main" val="45672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12123-844B-4FB4-82A2-9F4F2C6CFC3E}" type="datetimeFigureOut">
              <a:rPr lang="fa-IR" smtClean="0"/>
              <a:t>11/11/1437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D0939-A6AA-438C-AD69-F6028338EB70}" type="slidenum">
              <a:rPr lang="fa-IR" smtClean="0"/>
              <a:t>‹#›</a:t>
            </a:fld>
            <a:endParaRPr lang="fa-I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2579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12123-844B-4FB4-82A2-9F4F2C6CFC3E}" type="datetimeFigureOut">
              <a:rPr lang="fa-IR" smtClean="0"/>
              <a:t>11/11/1437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D0939-A6AA-438C-AD69-F6028338EB70}"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8852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12123-844B-4FB4-82A2-9F4F2C6CFC3E}" type="datetimeFigureOut">
              <a:rPr lang="fa-IR" smtClean="0"/>
              <a:t>11/11/1437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D0939-A6AA-438C-AD69-F6028338EB70}" type="slidenum">
              <a:rPr lang="fa-IR" smtClean="0"/>
              <a:t>‹#›</a:t>
            </a:fld>
            <a:endParaRPr lang="fa-IR"/>
          </a:p>
        </p:txBody>
      </p:sp>
    </p:spTree>
    <p:extLst>
      <p:ext uri="{BB962C8B-B14F-4D97-AF65-F5344CB8AC3E}">
        <p14:creationId xmlns:p14="http://schemas.microsoft.com/office/powerpoint/2010/main" val="1553093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12123-844B-4FB4-82A2-9F4F2C6CFC3E}" type="datetimeFigureOut">
              <a:rPr lang="fa-IR" smtClean="0"/>
              <a:t>11/11/1437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D0939-A6AA-438C-AD69-F6028338EB70}"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001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12123-844B-4FB4-82A2-9F4F2C6CFC3E}" type="datetimeFigureOut">
              <a:rPr lang="fa-IR" smtClean="0"/>
              <a:t>11/11/1437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D0939-A6AA-438C-AD69-F6028338EB70}" type="slidenum">
              <a:rPr lang="fa-IR" smtClean="0"/>
              <a:t>‹#›</a:t>
            </a:fld>
            <a:endParaRPr lang="fa-I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3065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12123-844B-4FB4-82A2-9F4F2C6CFC3E}" type="datetimeFigureOut">
              <a:rPr lang="fa-IR" smtClean="0"/>
              <a:t>11/11/1437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D0939-A6AA-438C-AD69-F6028338EB70}"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172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12123-844B-4FB4-82A2-9F4F2C6CFC3E}" type="datetimeFigureOut">
              <a:rPr lang="fa-IR" smtClean="0"/>
              <a:t>11/11/1437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D0939-A6AA-438C-AD69-F6028338EB70}" type="slidenum">
              <a:rPr lang="fa-IR" smtClean="0"/>
              <a:t>‹#›</a:t>
            </a:fld>
            <a:endParaRPr lang="fa-I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229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12123-844B-4FB4-82A2-9F4F2C6CFC3E}" type="datetimeFigureOut">
              <a:rPr lang="fa-IR" smtClean="0"/>
              <a:t>11/11/1437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D0939-A6AA-438C-AD69-F6028338EB70}" type="slidenum">
              <a:rPr lang="fa-IR" smtClean="0"/>
              <a:t>‹#›</a:t>
            </a:fld>
            <a:endParaRPr lang="fa-IR"/>
          </a:p>
        </p:txBody>
      </p:sp>
    </p:spTree>
    <p:extLst>
      <p:ext uri="{BB962C8B-B14F-4D97-AF65-F5344CB8AC3E}">
        <p14:creationId xmlns:p14="http://schemas.microsoft.com/office/powerpoint/2010/main" val="397299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512123-844B-4FB4-82A2-9F4F2C6CFC3E}" type="datetimeFigureOut">
              <a:rPr lang="fa-IR" smtClean="0"/>
              <a:t>11/11/1437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B2D0939-A6AA-438C-AD69-F6028338EB70}" type="slidenum">
              <a:rPr lang="fa-IR" smtClean="0"/>
              <a:t>‹#›</a:t>
            </a:fld>
            <a:endParaRPr lang="fa-I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181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512123-844B-4FB4-82A2-9F4F2C6CFC3E}" type="datetimeFigureOut">
              <a:rPr lang="fa-IR" smtClean="0"/>
              <a:t>11/11/1437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B2D0939-A6AA-438C-AD69-F6028338EB70}" type="slidenum">
              <a:rPr lang="fa-IR" smtClean="0"/>
              <a:t>‹#›</a:t>
            </a:fld>
            <a:endParaRPr lang="fa-IR"/>
          </a:p>
        </p:txBody>
      </p:sp>
    </p:spTree>
    <p:extLst>
      <p:ext uri="{BB962C8B-B14F-4D97-AF65-F5344CB8AC3E}">
        <p14:creationId xmlns:p14="http://schemas.microsoft.com/office/powerpoint/2010/main" val="347568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512123-844B-4FB4-82A2-9F4F2C6CFC3E}" type="datetimeFigureOut">
              <a:rPr lang="fa-IR" smtClean="0"/>
              <a:t>11/11/1437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B2D0939-A6AA-438C-AD69-F6028338EB70}" type="slidenum">
              <a:rPr lang="fa-IR" smtClean="0"/>
              <a:t>‹#›</a:t>
            </a:fld>
            <a:endParaRPr lang="fa-I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2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512123-844B-4FB4-82A2-9F4F2C6CFC3E}" type="datetimeFigureOut">
              <a:rPr lang="fa-IR" smtClean="0"/>
              <a:t>11/11/1437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B2D0939-A6AA-438C-AD69-F6028338EB70}" type="slidenum">
              <a:rPr lang="fa-IR" smtClean="0"/>
              <a:t>‹#›</a:t>
            </a:fld>
            <a:endParaRPr lang="fa-I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79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12123-844B-4FB4-82A2-9F4F2C6CFC3E}" type="datetimeFigureOut">
              <a:rPr lang="fa-IR" smtClean="0"/>
              <a:t>11/11/1437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B2D0939-A6AA-438C-AD69-F6028338EB70}" type="slidenum">
              <a:rPr lang="fa-IR" smtClean="0"/>
              <a:t>‹#›</a:t>
            </a:fld>
            <a:endParaRPr lang="fa-IR"/>
          </a:p>
        </p:txBody>
      </p:sp>
    </p:spTree>
    <p:extLst>
      <p:ext uri="{BB962C8B-B14F-4D97-AF65-F5344CB8AC3E}">
        <p14:creationId xmlns:p14="http://schemas.microsoft.com/office/powerpoint/2010/main" val="25991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12123-844B-4FB4-82A2-9F4F2C6CFC3E}" type="datetimeFigureOut">
              <a:rPr lang="fa-IR" smtClean="0"/>
              <a:t>11/11/1437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B2D0939-A6AA-438C-AD69-F6028338EB70}" type="slidenum">
              <a:rPr lang="fa-IR" smtClean="0"/>
              <a:t>‹#›</a:t>
            </a:fld>
            <a:endParaRPr lang="fa-I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922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512123-844B-4FB4-82A2-9F4F2C6CFC3E}" type="datetimeFigureOut">
              <a:rPr lang="fa-IR" smtClean="0"/>
              <a:t>11/11/1437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B2D0939-A6AA-438C-AD69-F6028338EB70}" type="slidenum">
              <a:rPr lang="fa-IR" smtClean="0"/>
              <a:t>‹#›</a:t>
            </a:fld>
            <a:endParaRPr lang="fa-IR"/>
          </a:p>
        </p:txBody>
      </p:sp>
    </p:spTree>
    <p:extLst>
      <p:ext uri="{BB962C8B-B14F-4D97-AF65-F5344CB8AC3E}">
        <p14:creationId xmlns:p14="http://schemas.microsoft.com/office/powerpoint/2010/main" val="31673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512123-844B-4FB4-82A2-9F4F2C6CFC3E}" type="datetimeFigureOut">
              <a:rPr lang="fa-IR" smtClean="0"/>
              <a:t>11/11/1437</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2D0939-A6AA-438C-AD69-F6028338EB70}" type="slidenum">
              <a:rPr lang="fa-IR" smtClean="0"/>
              <a:t>‹#›</a:t>
            </a:fld>
            <a:endParaRPr lang="fa-IR"/>
          </a:p>
        </p:txBody>
      </p:sp>
    </p:spTree>
    <p:extLst>
      <p:ext uri="{BB962C8B-B14F-4D97-AF65-F5344CB8AC3E}">
        <p14:creationId xmlns:p14="http://schemas.microsoft.com/office/powerpoint/2010/main" val="39663097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6600" b="1" dirty="0">
                <a:cs typeface="B Nazanin" panose="00000400000000000000" pitchFamily="2" charset="-78"/>
              </a:rPr>
              <a:t>طراحی آموزشی</a:t>
            </a:r>
          </a:p>
        </p:txBody>
      </p:sp>
      <p:sp>
        <p:nvSpPr>
          <p:cNvPr id="3" name="Subtitle 2"/>
          <p:cNvSpPr>
            <a:spLocks noGrp="1"/>
          </p:cNvSpPr>
          <p:nvPr>
            <p:ph type="subTitle" idx="1"/>
          </p:nvPr>
        </p:nvSpPr>
        <p:spPr/>
        <p:txBody>
          <a:bodyPr>
            <a:normAutofit/>
          </a:bodyPr>
          <a:lstStyle/>
          <a:p>
            <a:r>
              <a:rPr lang="fa-IR" sz="3200" b="1" dirty="0">
                <a:cs typeface="B Nazanin" panose="00000400000000000000" pitchFamily="2" charset="-78"/>
              </a:rPr>
              <a:t>علوم پایه چهارم-درس9</a:t>
            </a:r>
          </a:p>
          <a:p>
            <a:r>
              <a:rPr lang="fa-IR" sz="3200" b="1" dirty="0">
                <a:cs typeface="B Nazanin" panose="00000400000000000000" pitchFamily="2" charset="-78"/>
              </a:rPr>
              <a:t>طراح: </a:t>
            </a:r>
          </a:p>
        </p:txBody>
      </p:sp>
    </p:spTree>
    <p:extLst>
      <p:ext uri="{BB962C8B-B14F-4D97-AF65-F5344CB8AC3E}">
        <p14:creationId xmlns:p14="http://schemas.microsoft.com/office/powerpoint/2010/main" val="2618728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marL="457200" lvl="8" indent="-457200" algn="just">
              <a:buFont typeface="Arial" panose="020B0604020202090204" pitchFamily="34" charset="0"/>
              <a:buChar char="•"/>
            </a:pPr>
            <a:r>
              <a:rPr lang="fa-IR" sz="2800" dirty="0">
                <a:cs typeface="B Nazanin" panose="00000400000000000000" pitchFamily="2" charset="-78"/>
              </a:rPr>
              <a:t>دانش آموزان در گروه ها برای یافتن پاسخ سوال(غذا چگونه به سلول ها می رسد؟) مشورت می کنند.</a:t>
            </a:r>
          </a:p>
          <a:p>
            <a:pPr marL="457200" lvl="8" indent="-457200" algn="just">
              <a:buFont typeface="Arial" panose="020B0604020202090204" pitchFamily="34" charset="0"/>
              <a:buChar char="•"/>
            </a:pPr>
            <a:r>
              <a:rPr lang="fa-IR" sz="2800" dirty="0">
                <a:cs typeface="B Nazanin" panose="00000400000000000000" pitchFamily="2" charset="-78"/>
              </a:rPr>
              <a:t>آموزگار با استفاده از ماکت بدن انسان قسمت های مختلف دستگاه گوارش را معرفی کرده و کار هریک را در هضم غذا بیان می کند.</a:t>
            </a:r>
          </a:p>
          <a:p>
            <a:pPr marL="457200" lvl="8" indent="-457200" algn="just">
              <a:buFont typeface="Arial" panose="020B0604020202090204" pitchFamily="34" charset="0"/>
              <a:buChar char="•"/>
            </a:pPr>
            <a:r>
              <a:rPr lang="fa-IR" sz="2800" dirty="0">
                <a:cs typeface="B Nazanin" panose="00000400000000000000" pitchFamily="2" charset="-78"/>
              </a:rPr>
              <a:t>آموزگار با پرسش هایی درباره چگونگی نگهداری از دستگاه گوارش از دانش آموزان می خواهد تا در گروه ها درباره این سوال مشورت کنند.</a:t>
            </a:r>
          </a:p>
          <a:p>
            <a:pPr marL="457200" lvl="8" indent="-457200" algn="just">
              <a:buFont typeface="Arial" panose="020B0604020202090204" pitchFamily="34" charset="0"/>
              <a:buChar char="•"/>
            </a:pPr>
            <a:r>
              <a:rPr lang="fa-IR" sz="2800" dirty="0">
                <a:cs typeface="B Nazanin" panose="00000400000000000000" pitchFamily="2" charset="-78"/>
              </a:rPr>
              <a:t>نهایتا آموزگار به جمع بندی درباره مطالب گفته شده می پردازد.</a:t>
            </a:r>
          </a:p>
        </p:txBody>
      </p:sp>
    </p:spTree>
    <p:extLst>
      <p:ext uri="{BB962C8B-B14F-4D97-AF65-F5344CB8AC3E}">
        <p14:creationId xmlns:p14="http://schemas.microsoft.com/office/powerpoint/2010/main" val="131070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878" y="1800225"/>
            <a:ext cx="9733719" cy="4075643"/>
          </a:xfrm>
        </p:spPr>
        <p:txBody>
          <a:bodyPr>
            <a:normAutofit/>
          </a:bodyPr>
          <a:lstStyle/>
          <a:p>
            <a:pPr marL="0" indent="0">
              <a:buNone/>
            </a:pPr>
            <a:r>
              <a:rPr lang="fa-IR" sz="3200" b="1" dirty="0">
                <a:cs typeface="B Nazanin" panose="00000400000000000000" pitchFamily="2" charset="-78"/>
              </a:rPr>
              <a:t>انتخاب رسانه:</a:t>
            </a:r>
          </a:p>
          <a:p>
            <a:pPr marL="0" indent="0">
              <a:buNone/>
            </a:pPr>
            <a:r>
              <a:rPr lang="fa-IR" sz="2800" dirty="0">
                <a:cs typeface="B Nazanin" panose="00000400000000000000" pitchFamily="2" charset="-78"/>
              </a:rPr>
              <a:t>ماکت زمین و خورشید، دست‌های دانش آموزان، ماکت بدن انسان، سلول‌های داخل دهانی، میکروسکوپ، دیتا، کتاب، تخته، ماژیک.</a:t>
            </a:r>
          </a:p>
        </p:txBody>
      </p:sp>
      <p:pic>
        <p:nvPicPr>
          <p:cNvPr id="7" name="Picture 6"/>
          <p:cNvPicPr>
            <a:picLocks noChangeAspect="1"/>
          </p:cNvPicPr>
          <p:nvPr/>
        </p:nvPicPr>
        <p:blipFill>
          <a:blip r:embed="rId2"/>
          <a:stretch>
            <a:fillRect/>
          </a:stretch>
        </p:blipFill>
        <p:spPr>
          <a:xfrm>
            <a:off x="693127" y="4040982"/>
            <a:ext cx="2893035" cy="2176461"/>
          </a:xfrm>
          <a:prstGeom prst="rect">
            <a:avLst/>
          </a:prstGeom>
        </p:spPr>
      </p:pic>
      <p:pic>
        <p:nvPicPr>
          <p:cNvPr id="8" name="Picture 7"/>
          <p:cNvPicPr>
            <a:picLocks noChangeAspect="1"/>
          </p:cNvPicPr>
          <p:nvPr/>
        </p:nvPicPr>
        <p:blipFill>
          <a:blip r:embed="rId3"/>
          <a:stretch>
            <a:fillRect/>
          </a:stretch>
        </p:blipFill>
        <p:spPr>
          <a:xfrm>
            <a:off x="3676750" y="4076974"/>
            <a:ext cx="2776538" cy="2140469"/>
          </a:xfrm>
          <a:prstGeom prst="rect">
            <a:avLst/>
          </a:prstGeom>
        </p:spPr>
      </p:pic>
      <p:pic>
        <p:nvPicPr>
          <p:cNvPr id="9" name="Picture 8"/>
          <p:cNvPicPr>
            <a:picLocks noChangeAspect="1"/>
          </p:cNvPicPr>
          <p:nvPr/>
        </p:nvPicPr>
        <p:blipFill>
          <a:blip r:embed="rId4"/>
          <a:stretch>
            <a:fillRect/>
          </a:stretch>
        </p:blipFill>
        <p:spPr>
          <a:xfrm>
            <a:off x="6709465" y="3838046"/>
            <a:ext cx="2309813" cy="2309813"/>
          </a:xfrm>
          <a:prstGeom prst="rect">
            <a:avLst/>
          </a:prstGeom>
        </p:spPr>
      </p:pic>
      <p:pic>
        <p:nvPicPr>
          <p:cNvPr id="10" name="Picture 9"/>
          <p:cNvPicPr>
            <a:picLocks noChangeAspect="1"/>
          </p:cNvPicPr>
          <p:nvPr/>
        </p:nvPicPr>
        <p:blipFill>
          <a:blip r:embed="rId5"/>
          <a:stretch>
            <a:fillRect/>
          </a:stretch>
        </p:blipFill>
        <p:spPr>
          <a:xfrm>
            <a:off x="9134061" y="3838046"/>
            <a:ext cx="2018713" cy="2306467"/>
          </a:xfrm>
          <a:prstGeom prst="rect">
            <a:avLst/>
          </a:prstGeom>
        </p:spPr>
      </p:pic>
    </p:spTree>
    <p:extLst>
      <p:ext uri="{BB962C8B-B14F-4D97-AF65-F5344CB8AC3E}">
        <p14:creationId xmlns:p14="http://schemas.microsoft.com/office/powerpoint/2010/main" val="2436762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2539" y="1843087"/>
            <a:ext cx="9601196" cy="4218518"/>
          </a:xfrm>
        </p:spPr>
        <p:txBody>
          <a:bodyPr>
            <a:normAutofit/>
          </a:bodyPr>
          <a:lstStyle/>
          <a:p>
            <a:pPr marL="0" indent="0" algn="just">
              <a:buNone/>
            </a:pPr>
            <a:r>
              <a:rPr lang="fa-IR" sz="3200" b="1" dirty="0">
                <a:cs typeface="B Nazanin" panose="00000400000000000000" pitchFamily="2" charset="-78"/>
              </a:rPr>
              <a:t>اجرا:</a:t>
            </a:r>
          </a:p>
          <a:p>
            <a:pPr marL="0" indent="0" algn="just">
              <a:buNone/>
            </a:pPr>
            <a:r>
              <a:rPr lang="fa-IR" sz="2800" dirty="0">
                <a:cs typeface="B Nazanin" panose="00000400000000000000" pitchFamily="2" charset="-78"/>
              </a:rPr>
              <a:t>ابتدا آموزگار از دانش آموزان می خواهد تا به دست خود نگاه کنند . سپس دست دوستشان را با دقت لمس کرده و نگاه کنند . او از دانش آموزان می پرسد که دست شما و دوستتان از چه اجزایی ساخته شده است ؟</a:t>
            </a:r>
          </a:p>
          <a:p>
            <a:pPr marL="0" indent="0" algn="just">
              <a:buNone/>
            </a:pPr>
            <a:r>
              <a:rPr lang="fa-IR" sz="2800" dirty="0">
                <a:cs typeface="B Nazanin" panose="00000400000000000000" pitchFamily="2" charset="-78"/>
              </a:rPr>
              <a:t>خود آموزگار از میان پاسخ ها پوست را بیرون می کشد و </a:t>
            </a:r>
          </a:p>
          <a:p>
            <a:pPr marL="0" indent="0" algn="just">
              <a:buNone/>
            </a:pPr>
            <a:r>
              <a:rPr lang="fa-IR" sz="2800" dirty="0">
                <a:cs typeface="B Nazanin" panose="00000400000000000000" pitchFamily="2" charset="-78"/>
              </a:rPr>
              <a:t>درباره آن صحبت می کند و می گوید که  سلول یکی از</a:t>
            </a:r>
          </a:p>
          <a:p>
            <a:pPr marL="0" indent="0" algn="just">
              <a:buNone/>
            </a:pPr>
            <a:r>
              <a:rPr lang="fa-IR" sz="2800" dirty="0">
                <a:cs typeface="B Nazanin" panose="00000400000000000000" pitchFamily="2" charset="-78"/>
              </a:rPr>
              <a:t>قسمت های تشکیل دهنده پوست است.</a:t>
            </a:r>
          </a:p>
          <a:p>
            <a:pPr marL="0" indent="0" algn="just">
              <a:buNone/>
            </a:pPr>
            <a:endParaRPr lang="fa-IR" dirty="0">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1648466" y="3952346"/>
            <a:ext cx="2780017" cy="1969179"/>
          </a:xfrm>
          <a:prstGeom prst="rect">
            <a:avLst/>
          </a:prstGeom>
        </p:spPr>
      </p:pic>
    </p:spTree>
    <p:extLst>
      <p:ext uri="{BB962C8B-B14F-4D97-AF65-F5344CB8AC3E}">
        <p14:creationId xmlns:p14="http://schemas.microsoft.com/office/powerpoint/2010/main" val="36632504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8252" y="891114"/>
            <a:ext cx="9601196" cy="4366685"/>
          </a:xfrm>
        </p:spPr>
        <p:txBody>
          <a:bodyPr>
            <a:normAutofit/>
          </a:bodyPr>
          <a:lstStyle/>
          <a:p>
            <a:pPr marL="0" indent="0" algn="just">
              <a:buNone/>
            </a:pPr>
            <a:r>
              <a:rPr lang="fa-IR" dirty="0">
                <a:cs typeface="B Nazanin" panose="00000400000000000000" pitchFamily="2" charset="-78"/>
              </a:rPr>
              <a:t>او که میکروسکوپ را به عنوان ایجاد انگیزه از ابتدای کلاس به همراه خود آورده است حالا به سراغش می رود و با کمک آن قسمتی از سلول های داخل دهانی یکی از دانش آموزان را گرفته وشکل آن را به همه دانش آموزان نشان می دهد. </a:t>
            </a:r>
          </a:p>
          <a:p>
            <a:pPr marL="0" indent="0" algn="just">
              <a:buNone/>
            </a:pPr>
            <a:r>
              <a:rPr lang="fa-IR" dirty="0">
                <a:cs typeface="B Nazanin" panose="00000400000000000000" pitchFamily="2" charset="-78"/>
              </a:rPr>
              <a:t>حالا که همه دانش آموزان با شکل این سلول زنده آشنا شده اند آموزگار تصویر کتاب را به همه نمایش می دهد روی دیتا و قسمت های هسته و سیتوپلاسم و پرده غشا را معرفی می کند.درباره آن  خواهد گفت که این سلول بخشی از بدن ماست که برای زنده ماندن نیاز به غذا دارد همچنان که همه قسمت های بدن ما برای زنده ماندن نیاز به غذا دارند . سلول غذا دریافت می کند تا بتواند تولیدمثل کند. </a:t>
            </a:r>
          </a:p>
        </p:txBody>
      </p:sp>
      <p:pic>
        <p:nvPicPr>
          <p:cNvPr id="2" name="Picture 1"/>
          <p:cNvPicPr>
            <a:picLocks noChangeAspect="1"/>
          </p:cNvPicPr>
          <p:nvPr/>
        </p:nvPicPr>
        <p:blipFill>
          <a:blip r:embed="rId2"/>
          <a:stretch>
            <a:fillRect/>
          </a:stretch>
        </p:blipFill>
        <p:spPr>
          <a:xfrm>
            <a:off x="4286250" y="3829050"/>
            <a:ext cx="4486323" cy="2557463"/>
          </a:xfrm>
          <a:prstGeom prst="rect">
            <a:avLst/>
          </a:prstGeom>
        </p:spPr>
      </p:pic>
    </p:spTree>
    <p:extLst>
      <p:ext uri="{BB962C8B-B14F-4D97-AF65-F5344CB8AC3E}">
        <p14:creationId xmlns:p14="http://schemas.microsoft.com/office/powerpoint/2010/main" val="3618142876"/>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fa-IR" dirty="0">
                <a:cs typeface="B Nazanin" panose="00000400000000000000" pitchFamily="2" charset="-78"/>
              </a:rPr>
              <a:t>او درباره تولید مثل سلول نیز با رسم شکل ساده ای روی تخته نحوه تقسیم سلول ها را شرح می دهد.</a:t>
            </a:r>
          </a:p>
        </p:txBody>
      </p:sp>
      <p:pic>
        <p:nvPicPr>
          <p:cNvPr id="5" name="Picture 4"/>
          <p:cNvPicPr>
            <a:picLocks noChangeAspect="1"/>
          </p:cNvPicPr>
          <p:nvPr/>
        </p:nvPicPr>
        <p:blipFill>
          <a:blip r:embed="rId2"/>
          <a:stretch>
            <a:fillRect/>
          </a:stretch>
        </p:blipFill>
        <p:spPr>
          <a:xfrm>
            <a:off x="3386138" y="3257550"/>
            <a:ext cx="5429250" cy="2889251"/>
          </a:xfrm>
          <a:prstGeom prst="rect">
            <a:avLst/>
          </a:prstGeom>
        </p:spPr>
      </p:pic>
    </p:spTree>
    <p:extLst>
      <p:ext uri="{BB962C8B-B14F-4D97-AF65-F5344CB8AC3E}">
        <p14:creationId xmlns:p14="http://schemas.microsoft.com/office/powerpoint/2010/main" val="409061365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6838" y="1828269"/>
            <a:ext cx="9601196" cy="3318936"/>
          </a:xfrm>
        </p:spPr>
        <p:txBody>
          <a:bodyPr>
            <a:normAutofit/>
          </a:bodyPr>
          <a:lstStyle/>
          <a:p>
            <a:pPr marL="0" indent="0" algn="just">
              <a:buNone/>
            </a:pPr>
            <a:r>
              <a:rPr lang="fa-IR" sz="2800" dirty="0">
                <a:cs typeface="B Nazanin" panose="00000400000000000000" pitchFamily="2" charset="-78"/>
              </a:rPr>
              <a:t>آموزگار از دانش آموزان می پرسد غذای سلول ها از کجا و چگونه باید به آن ها برسد؟</a:t>
            </a:r>
          </a:p>
          <a:p>
            <a:pPr marL="0" indent="0" algn="just">
              <a:buNone/>
            </a:pPr>
            <a:r>
              <a:rPr lang="fa-IR" sz="2800" dirty="0">
                <a:cs typeface="B Nazanin" panose="00000400000000000000" pitchFamily="2" charset="-78"/>
              </a:rPr>
              <a:t>آنها درباره سوال در گروه خود مشورت می کنند . و نماینده هر گروه پاسخ را ارائه می دهد.حالا با توجه به زمینه ایجاد شده آموزگار به توضیح نحوه کار دستگاه گوارش با استفاده از ماکت می پردازد و ازدهان و مری و معده و روده بزرگ و کوچک می گوید که کار این ها باعث هضم و نهایتا جذب غذا توسط سلول های بدن می شود.</a:t>
            </a:r>
          </a:p>
        </p:txBody>
      </p:sp>
      <p:pic>
        <p:nvPicPr>
          <p:cNvPr id="4" name="Picture 3"/>
          <p:cNvPicPr>
            <a:picLocks noChangeAspect="1"/>
          </p:cNvPicPr>
          <p:nvPr/>
        </p:nvPicPr>
        <p:blipFill>
          <a:blip r:embed="rId2"/>
          <a:stretch>
            <a:fillRect/>
          </a:stretch>
        </p:blipFill>
        <p:spPr>
          <a:xfrm>
            <a:off x="811620" y="3831045"/>
            <a:ext cx="2310584" cy="2484030"/>
          </a:xfrm>
          <a:prstGeom prst="rect">
            <a:avLst/>
          </a:prstGeom>
        </p:spPr>
      </p:pic>
    </p:spTree>
    <p:extLst>
      <p:ext uri="{BB962C8B-B14F-4D97-AF65-F5344CB8AC3E}">
        <p14:creationId xmlns:p14="http://schemas.microsoft.com/office/powerpoint/2010/main" val="322117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10719"/>
            <a:ext cx="9601196" cy="3904193"/>
          </a:xfrm>
        </p:spPr>
        <p:txBody>
          <a:bodyPr>
            <a:noAutofit/>
          </a:bodyPr>
          <a:lstStyle/>
          <a:p>
            <a:pPr algn="just"/>
            <a:r>
              <a:rPr lang="fa-IR" sz="2800" dirty="0">
                <a:cs typeface="B Nazanin" panose="00000400000000000000" pitchFamily="2" charset="-78"/>
              </a:rPr>
              <a:t>آموزگار از دانش آموزان می خواهد تا در گروه خود مشورت کرده و راه های حفظ سلامت بدن را بیان کنند. سپس آموزگار سیر مطالب مطرح شده از پوست دست تا سلول و دستگاه گوارش و چگونگی حفظ سلامت آن را جمع بندی می کند.</a:t>
            </a:r>
          </a:p>
        </p:txBody>
      </p:sp>
      <p:pic>
        <p:nvPicPr>
          <p:cNvPr id="5" name="Content Placeholder 4"/>
          <p:cNvPicPr>
            <a:picLocks noGrp="1" noChangeAspect="1"/>
          </p:cNvPicPr>
          <p:nvPr>
            <p:ph idx="1"/>
          </p:nvPr>
        </p:nvPicPr>
        <p:blipFill>
          <a:blip r:embed="rId2"/>
          <a:stretch>
            <a:fillRect/>
          </a:stretch>
        </p:blipFill>
        <p:spPr>
          <a:xfrm>
            <a:off x="3775548" y="3777733"/>
            <a:ext cx="4640904" cy="2474357"/>
          </a:xfrm>
          <a:prstGeom prst="rect">
            <a:avLst/>
          </a:prstGeom>
        </p:spPr>
      </p:pic>
    </p:spTree>
    <p:extLst>
      <p:ext uri="{BB962C8B-B14F-4D97-AF65-F5344CB8AC3E}">
        <p14:creationId xmlns:p14="http://schemas.microsoft.com/office/powerpoint/2010/main" val="2629137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1295402" y="1834090"/>
            <a:ext cx="9601196" cy="3318936"/>
          </a:xfrm>
        </p:spPr>
        <p:txBody>
          <a:bodyPr>
            <a:normAutofit/>
          </a:bodyPr>
          <a:lstStyle/>
          <a:p>
            <a:pPr marL="0" indent="0" algn="just">
              <a:buNone/>
            </a:pPr>
            <a:r>
              <a:rPr lang="fa-IR" sz="2800" b="1" dirty="0">
                <a:cs typeface="B Nazanin" panose="00000400000000000000" pitchFamily="2" charset="-78"/>
              </a:rPr>
              <a:t>ارزشیابی:</a:t>
            </a:r>
          </a:p>
          <a:p>
            <a:pPr marL="0" indent="0" algn="just">
              <a:buNone/>
            </a:pPr>
            <a:r>
              <a:rPr lang="fa-IR" sz="2800" dirty="0">
                <a:cs typeface="B Nazanin" panose="00000400000000000000" pitchFamily="2" charset="-78"/>
              </a:rPr>
              <a:t>آموزگار از دانش آموزان می خواهد تا در گروه ها قرار گرفته و به گروه بخشی از ماکت که مربوط به دستگاه گوارش است را می دهد و با دادن زمان از آن ها می خواهد تا درباره آن بخش در کلاس صحبت کنند. </a:t>
            </a:r>
          </a:p>
        </p:txBody>
      </p:sp>
    </p:spTree>
    <p:extLst>
      <p:ext uri="{BB962C8B-B14F-4D97-AF65-F5344CB8AC3E}">
        <p14:creationId xmlns:p14="http://schemas.microsoft.com/office/powerpoint/2010/main" val="185314833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800225"/>
            <a:ext cx="9601196" cy="4075643"/>
          </a:xfrm>
        </p:spPr>
        <p:txBody>
          <a:bodyPr>
            <a:normAutofit/>
          </a:bodyPr>
          <a:lstStyle/>
          <a:p>
            <a:pPr marL="0" indent="0" algn="ctr">
              <a:buNone/>
            </a:pPr>
            <a:r>
              <a:rPr lang="fa-IR" sz="3200" b="1" dirty="0">
                <a:cs typeface="B Nazanin" panose="00000400000000000000" pitchFamily="2" charset="-78"/>
              </a:rPr>
              <a:t>تکلیف:</a:t>
            </a:r>
          </a:p>
          <a:p>
            <a:pPr marL="0" indent="0" algn="ctr">
              <a:buNone/>
            </a:pPr>
            <a:r>
              <a:rPr lang="fa-IR" sz="2800" dirty="0">
                <a:cs typeface="B Nazanin" panose="00000400000000000000" pitchFamily="2" charset="-78"/>
              </a:rPr>
              <a:t>هر کدام از دانش آموزان برای جلسه بعد دست خود را با کوچک ترین اجزای سازنده آن رسم می کنند .(یعنی سلول های دست باید رسم شود)</a:t>
            </a:r>
          </a:p>
          <a:p>
            <a:pPr marL="0" indent="0" algn="ctr">
              <a:buNone/>
            </a:pPr>
            <a:endParaRPr lang="fa-IR" sz="2800" dirty="0">
              <a:cs typeface="B Nazanin" panose="00000400000000000000" pitchFamily="2" charset="-78"/>
            </a:endParaRPr>
          </a:p>
        </p:txBody>
      </p:sp>
    </p:spTree>
    <p:extLst>
      <p:ext uri="{BB962C8B-B14F-4D97-AF65-F5344CB8AC3E}">
        <p14:creationId xmlns:p14="http://schemas.microsoft.com/office/powerpoint/2010/main" val="388882298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ctr">
              <a:buNone/>
            </a:pPr>
            <a:r>
              <a:rPr lang="fa-IR" sz="4400">
                <a:cs typeface="B Nazanin" panose="00000400000000000000" pitchFamily="2" charset="-78"/>
              </a:rPr>
              <a:t>پایان</a:t>
            </a:r>
          </a:p>
        </p:txBody>
      </p:sp>
    </p:spTree>
    <p:extLst>
      <p:ext uri="{BB962C8B-B14F-4D97-AF65-F5344CB8AC3E}">
        <p14:creationId xmlns:p14="http://schemas.microsoft.com/office/powerpoint/2010/main" val="354643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27" y="210607"/>
            <a:ext cx="9601196" cy="4389968"/>
          </a:xfrm>
        </p:spPr>
        <p:txBody>
          <a:bodyPr>
            <a:normAutofit/>
          </a:bodyPr>
          <a:lstStyle/>
          <a:p>
            <a:r>
              <a:rPr lang="fa-IR" b="1" dirty="0">
                <a:cs typeface="B Nazanin" panose="00000400000000000000" pitchFamily="2" charset="-78"/>
              </a:rPr>
              <a:t>آرمان کلی:</a:t>
            </a:r>
            <a:br>
              <a:rPr lang="fa-IR" dirty="0">
                <a:cs typeface="B Nazanin" panose="00000400000000000000" pitchFamily="2" charset="-78"/>
              </a:rPr>
            </a:br>
            <a:r>
              <a:rPr lang="fa-IR" dirty="0">
                <a:cs typeface="B Nazanin" panose="00000400000000000000" pitchFamily="2" charset="-78"/>
              </a:rPr>
              <a:t>آشنایی دانش آموزان با بدن خود</a:t>
            </a:r>
          </a:p>
        </p:txBody>
      </p:sp>
    </p:spTree>
    <p:extLst>
      <p:ext uri="{BB962C8B-B14F-4D97-AF65-F5344CB8AC3E}">
        <p14:creationId xmlns:p14="http://schemas.microsoft.com/office/powerpoint/2010/main" val="284561179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5-در پایان این درس روحیه همکاری دانش آموزان تقویت خواهد شد.(نگرشی-مهارتی)</a:t>
            </a:r>
            <a:r>
              <a:rPr kumimoji="0" lang="en-US" sz="1100" b="0" i="0" u="none" strike="noStrike" cap="none" normalizeH="0" baseline="0">
                <a:ln>
                  <a:noFill/>
                </a:ln>
                <a:solidFill>
                  <a:schemeClr val="tx1"/>
                </a:solidFill>
                <a:effectLst/>
              </a:rPr>
              <a:t> </a:t>
            </a:r>
            <a:endParaRPr kumimoji="0" lang="en-US" sz="1800" b="0" i="0" u="none" strike="noStrike" cap="none" normalizeH="0" baseline="0">
              <a:ln>
                <a:noFill/>
              </a:ln>
              <a:solidFill>
                <a:schemeClr val="tx1"/>
              </a:solidFill>
              <a:effectLst/>
              <a:latin typeface="Arial" panose="020B0604020202090204" pitchFamily="34" charset="0"/>
            </a:endParaRPr>
          </a:p>
        </p:txBody>
      </p:sp>
      <p:sp>
        <p:nvSpPr>
          <p:cNvPr id="3" name="Content Placeholder 2"/>
          <p:cNvSpPr>
            <a:spLocks noGrp="1"/>
          </p:cNvSpPr>
          <p:nvPr>
            <p:ph idx="1"/>
          </p:nvPr>
        </p:nvSpPr>
        <p:spPr>
          <a:xfrm>
            <a:off x="1423989" y="1067856"/>
            <a:ext cx="9601196" cy="5561543"/>
          </a:xfrm>
        </p:spPr>
        <p:txBody>
          <a:bodyPr>
            <a:normAutofit lnSpcReduction="10000"/>
          </a:bodyPr>
          <a:lstStyle/>
          <a:p>
            <a:pPr marL="0" indent="0">
              <a:buNone/>
            </a:pPr>
            <a:endParaRPr lang="fa-IR" dirty="0">
              <a:cs typeface="B Nazanin" panose="00000400000000000000" pitchFamily="2" charset="-78"/>
            </a:endParaRPr>
          </a:p>
          <a:p>
            <a:pPr marL="0" indent="0">
              <a:buNone/>
            </a:pPr>
            <a:r>
              <a:rPr lang="fa-IR" sz="3200" b="1" dirty="0">
                <a:cs typeface="B Nazanin" panose="00000400000000000000" pitchFamily="2" charset="-78"/>
              </a:rPr>
              <a:t>اهداف جزیی:</a:t>
            </a:r>
          </a:p>
          <a:p>
            <a:pPr marL="0" indent="0">
              <a:buNone/>
            </a:pPr>
            <a:endParaRPr lang="fa-IR" dirty="0">
              <a:cs typeface="B Nazanin" panose="00000400000000000000" pitchFamily="2" charset="-78"/>
            </a:endParaRPr>
          </a:p>
          <a:p>
            <a:pPr marL="0" indent="0">
              <a:buNone/>
            </a:pPr>
            <a:r>
              <a:rPr lang="fa-IR" dirty="0">
                <a:cs typeface="B Nazanin" panose="00000400000000000000" pitchFamily="2" charset="-78"/>
              </a:rPr>
              <a:t>1-در پایان این درس دانش آموزان با چگونگی تولید مثل سلول ها آشنا می شوند.(شناختی)</a:t>
            </a:r>
          </a:p>
          <a:p>
            <a:pPr marL="0" indent="0">
              <a:buNone/>
            </a:pPr>
            <a:r>
              <a:rPr lang="fa-IR" dirty="0">
                <a:cs typeface="B Nazanin" panose="00000400000000000000" pitchFamily="2" charset="-78"/>
              </a:rPr>
              <a:t>2-دانش آموزان در پایان این درس با قسمت های مختلف یک سلول آشنا می شوند(شناختی)</a:t>
            </a:r>
          </a:p>
          <a:p>
            <a:pPr marL="0" indent="0">
              <a:buNone/>
            </a:pPr>
            <a:r>
              <a:rPr lang="fa-IR" dirty="0">
                <a:cs typeface="B Nazanin" panose="00000400000000000000" pitchFamily="2" charset="-78"/>
              </a:rPr>
              <a:t>3- دانش آموزان در پایان این درس با ابزار مشاهده سلول آشنا می شوند.(شناختی)</a:t>
            </a:r>
          </a:p>
          <a:p>
            <a:pPr marL="0" indent="0">
              <a:buNone/>
            </a:pPr>
            <a:r>
              <a:rPr lang="fa-IR" dirty="0">
                <a:cs typeface="B Nazanin" panose="00000400000000000000" pitchFamily="2" charset="-78"/>
              </a:rPr>
              <a:t>4- دانش آموزان در پایان این درس به بدن خود علاقه مند می شوند.(نگرشی)</a:t>
            </a:r>
          </a:p>
          <a:p>
            <a:pPr marL="0" indent="0">
              <a:buNone/>
            </a:pPr>
            <a:r>
              <a:rPr lang="fa-IR" dirty="0">
                <a:cs typeface="B Nazanin" panose="00000400000000000000" pitchFamily="2" charset="-78"/>
              </a:rPr>
              <a:t>5-دانش آموزان در پایان این درس با راه های حفظ سلامت بدن خود آشنا خواهند شد.(شناختی)</a:t>
            </a:r>
          </a:p>
          <a:p>
            <a:pPr marL="0" indent="0">
              <a:buNone/>
            </a:pPr>
            <a:r>
              <a:rPr lang="fa-IR" dirty="0">
                <a:cs typeface="B Nazanin" panose="00000400000000000000" pitchFamily="2" charset="-78"/>
              </a:rPr>
              <a:t>6- دانش آموزان در پایان این درس با چگونگی عملکرد دستگاه گوارش خود آشنا می شوند.(شناختی)</a:t>
            </a:r>
          </a:p>
          <a:p>
            <a:pPr marL="0" indent="0">
              <a:buNone/>
            </a:pPr>
            <a:r>
              <a:rPr lang="fa-IR" dirty="0">
                <a:cs typeface="B Nazanin" panose="00000400000000000000" pitchFamily="2" charset="-78"/>
              </a:rPr>
              <a:t>7-دانش آموزان در پایان این درس راه هایی را برای حفظ سلامت بدن خود به کار خواهند بست.(مهارتی)</a:t>
            </a:r>
          </a:p>
        </p:txBody>
      </p:sp>
    </p:spTree>
    <p:extLst>
      <p:ext uri="{BB962C8B-B14F-4D97-AF65-F5344CB8AC3E}">
        <p14:creationId xmlns:p14="http://schemas.microsoft.com/office/powerpoint/2010/main" val="1944469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a-IR"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5-قدرت همکاری دانش آموزان در پایان افزایش یافته است</a:t>
            </a:r>
            <a:r>
              <a:rPr kumimoji="0" lang="en-US"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r>
              <a:rPr kumimoji="0" lang="en-US" sz="1100" b="0" i="0" u="none" strike="noStrike" cap="none" normalizeH="0" baseline="0">
                <a:ln>
                  <a:noFill/>
                </a:ln>
                <a:solidFill>
                  <a:schemeClr val="tx1"/>
                </a:solidFill>
                <a:effectLst/>
              </a:rPr>
              <a:t> </a:t>
            </a:r>
            <a:endParaRPr kumimoji="0" lang="en-US" sz="1800" b="0" i="0" u="none" strike="noStrike" cap="none" normalizeH="0" baseline="0">
              <a:ln>
                <a:noFill/>
              </a:ln>
              <a:solidFill>
                <a:schemeClr val="tx1"/>
              </a:solidFill>
              <a:effectLst/>
              <a:latin typeface="Arial" panose="020B0604020202090204" pitchFamily="34" charset="0"/>
            </a:endParaRPr>
          </a:p>
        </p:txBody>
      </p:sp>
      <p:sp>
        <p:nvSpPr>
          <p:cNvPr id="3" name="Content Placeholder 2"/>
          <p:cNvSpPr>
            <a:spLocks noGrp="1"/>
          </p:cNvSpPr>
          <p:nvPr>
            <p:ph idx="1"/>
          </p:nvPr>
        </p:nvSpPr>
        <p:spPr>
          <a:xfrm>
            <a:off x="1295402" y="1357314"/>
            <a:ext cx="9601196" cy="4461405"/>
          </a:xfrm>
        </p:spPr>
        <p:txBody>
          <a:bodyPr>
            <a:normAutofit lnSpcReduction="10000"/>
          </a:bodyPr>
          <a:lstStyle/>
          <a:p>
            <a:pPr marL="0" indent="0">
              <a:buNone/>
            </a:pPr>
            <a:endParaRPr lang="fa-IR" dirty="0">
              <a:cs typeface="B Nazanin" panose="00000400000000000000" pitchFamily="2" charset="-78"/>
            </a:endParaRPr>
          </a:p>
          <a:p>
            <a:pPr marL="0" indent="0">
              <a:buNone/>
            </a:pPr>
            <a:r>
              <a:rPr lang="fa-IR" sz="3200" b="1" dirty="0">
                <a:cs typeface="B Nazanin" panose="00000400000000000000" pitchFamily="2" charset="-78"/>
              </a:rPr>
              <a:t>اهداف رفتاری:</a:t>
            </a:r>
          </a:p>
          <a:p>
            <a:pPr marL="0" lvl="0" indent="0">
              <a:buClr>
                <a:srgbClr val="83992A"/>
              </a:buClr>
              <a:buNone/>
            </a:pPr>
            <a:r>
              <a:rPr lang="fa-IR" sz="2200" dirty="0">
                <a:solidFill>
                  <a:prstClr val="black">
                    <a:lumMod val="85000"/>
                    <a:lumOff val="15000"/>
                  </a:prstClr>
                </a:solidFill>
                <a:cs typeface="B Nazanin" panose="00000400000000000000" pitchFamily="2" charset="-78"/>
              </a:rPr>
              <a:t>1-در پایان این درس دانش آموزان چگونگی تولید مثل سلولها را بیان می کنند.(شناختی)</a:t>
            </a:r>
          </a:p>
          <a:p>
            <a:pPr marL="0" lvl="0" indent="0">
              <a:buClr>
                <a:srgbClr val="83992A"/>
              </a:buClr>
              <a:buNone/>
            </a:pPr>
            <a:r>
              <a:rPr lang="fa-IR" sz="2200" dirty="0">
                <a:solidFill>
                  <a:prstClr val="black">
                    <a:lumMod val="85000"/>
                    <a:lumOff val="15000"/>
                  </a:prstClr>
                </a:solidFill>
                <a:cs typeface="B Nazanin" panose="00000400000000000000" pitchFamily="2" charset="-78"/>
              </a:rPr>
              <a:t>2-دانش آموزان در پایان این درس قسمتهای مختلف سازنده سلول را نام می برند. (شناختی)</a:t>
            </a:r>
          </a:p>
          <a:p>
            <a:pPr marL="0" lvl="0" indent="0">
              <a:buClr>
                <a:srgbClr val="83992A"/>
              </a:buClr>
              <a:buNone/>
            </a:pPr>
            <a:r>
              <a:rPr lang="fa-IR" sz="2200" dirty="0">
                <a:solidFill>
                  <a:prstClr val="black">
                    <a:lumMod val="85000"/>
                    <a:lumOff val="15000"/>
                  </a:prstClr>
                </a:solidFill>
                <a:cs typeface="B Nazanin" panose="00000400000000000000" pitchFamily="2" charset="-78"/>
              </a:rPr>
              <a:t>3- دانش آموزان در پایان این درس با ابزار مشاهده سلول آشنا شده اند.(شناختی)</a:t>
            </a:r>
          </a:p>
          <a:p>
            <a:pPr marL="0" lvl="0" indent="0">
              <a:buClr>
                <a:srgbClr val="83992A"/>
              </a:buClr>
              <a:buNone/>
            </a:pPr>
            <a:r>
              <a:rPr lang="fa-IR" sz="2200" dirty="0">
                <a:solidFill>
                  <a:prstClr val="black">
                    <a:lumMod val="85000"/>
                    <a:lumOff val="15000"/>
                  </a:prstClr>
                </a:solidFill>
                <a:cs typeface="B Nazanin" panose="00000400000000000000" pitchFamily="2" charset="-78"/>
              </a:rPr>
              <a:t>4- دانش آموزان در پایان این درس به بدن خود علاقه مند شده اند.(نگرشی)</a:t>
            </a:r>
          </a:p>
          <a:p>
            <a:pPr marL="0" lvl="0" indent="0">
              <a:buClr>
                <a:srgbClr val="83992A"/>
              </a:buClr>
              <a:buNone/>
            </a:pPr>
            <a:r>
              <a:rPr lang="fa-IR" sz="2200" dirty="0">
                <a:solidFill>
                  <a:prstClr val="black">
                    <a:lumMod val="85000"/>
                    <a:lumOff val="15000"/>
                  </a:prstClr>
                </a:solidFill>
                <a:cs typeface="B Nazanin" panose="00000400000000000000" pitchFamily="2" charset="-78"/>
              </a:rPr>
              <a:t>5-دانش آموزان در پایان این درس با راه های حفظ سلامت بدن خود آشنا شده اند.(شناختی)</a:t>
            </a:r>
          </a:p>
          <a:p>
            <a:pPr marL="0" lvl="0" indent="0">
              <a:buClr>
                <a:srgbClr val="83992A"/>
              </a:buClr>
              <a:buNone/>
            </a:pPr>
            <a:r>
              <a:rPr lang="fa-IR" sz="2200" dirty="0">
                <a:solidFill>
                  <a:prstClr val="black">
                    <a:lumMod val="85000"/>
                    <a:lumOff val="15000"/>
                  </a:prstClr>
                </a:solidFill>
                <a:cs typeface="B Nazanin" panose="00000400000000000000" pitchFamily="2" charset="-78"/>
              </a:rPr>
              <a:t>6- دانش آموزان در پایان این درس چگونگی عمل دستگاه گوارش خود را می دانند.(شناختی)</a:t>
            </a:r>
          </a:p>
          <a:p>
            <a:pPr marL="0" lvl="0" indent="0">
              <a:buClr>
                <a:srgbClr val="83992A"/>
              </a:buClr>
              <a:buNone/>
            </a:pPr>
            <a:r>
              <a:rPr lang="fa-IR" sz="2200" dirty="0">
                <a:solidFill>
                  <a:prstClr val="black">
                    <a:lumMod val="85000"/>
                    <a:lumOff val="15000"/>
                  </a:prstClr>
                </a:solidFill>
                <a:cs typeface="B Nazanin" panose="00000400000000000000" pitchFamily="2" charset="-78"/>
              </a:rPr>
              <a:t>7-دانش آموزان در پایان این درس راه هایی را برای حفظ سلامت بدن خود به کار می بندند.(مهارتی)</a:t>
            </a:r>
          </a:p>
        </p:txBody>
      </p:sp>
    </p:spTree>
    <p:extLst>
      <p:ext uri="{BB962C8B-B14F-4D97-AF65-F5344CB8AC3E}">
        <p14:creationId xmlns:p14="http://schemas.microsoft.com/office/powerpoint/2010/main" val="3130750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2" y="1785407"/>
            <a:ext cx="9601196" cy="3318936"/>
          </a:xfrm>
        </p:spPr>
        <p:txBody>
          <a:bodyPr/>
          <a:lstStyle/>
          <a:p>
            <a:pPr marL="0" indent="0" algn="just">
              <a:buNone/>
            </a:pPr>
            <a:r>
              <a:rPr lang="fa-IR" sz="3200" b="1" dirty="0">
                <a:cs typeface="B Nazanin" panose="00000400000000000000" pitchFamily="2" charset="-78"/>
              </a:rPr>
              <a:t>آزمون:</a:t>
            </a:r>
          </a:p>
          <a:p>
            <a:pPr marL="0" indent="0" algn="just">
              <a:buNone/>
            </a:pPr>
            <a:r>
              <a:rPr lang="fa-IR" sz="2800" dirty="0">
                <a:cs typeface="B Nazanin" panose="00000400000000000000" pitchFamily="2" charset="-78"/>
              </a:rPr>
              <a:t>آموزگار ماکت زمین و خورشید را در دست گرفته و با حرکت دادن زمین به دور خورشید و زمین به دور خودش از دانش آموزان می پرسد که به هر کدام از این حرکات چه می گویند؟ و روزها و سال ها به کدام یک از این حرکات مربوط می شود؟</a:t>
            </a:r>
            <a:endParaRPr lang="fa-IR"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14400" y="3871913"/>
            <a:ext cx="5557838" cy="2343150"/>
          </a:xfrm>
          <a:prstGeom prst="rect">
            <a:avLst/>
          </a:prstGeom>
        </p:spPr>
      </p:pic>
    </p:spTree>
    <p:extLst>
      <p:ext uri="{BB962C8B-B14F-4D97-AF65-F5344CB8AC3E}">
        <p14:creationId xmlns:p14="http://schemas.microsoft.com/office/powerpoint/2010/main" val="39418450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96407"/>
            <a:ext cx="9601196" cy="4309396"/>
          </a:xfrm>
        </p:spPr>
        <p:txBody>
          <a:bodyPr>
            <a:normAutofit/>
          </a:bodyPr>
          <a:lstStyle/>
          <a:p>
            <a:pPr algn="r"/>
            <a:r>
              <a:rPr lang="fa-IR" sz="3200" b="1" dirty="0">
                <a:cs typeface="B Nazanin" panose="00000400000000000000" pitchFamily="2" charset="-78"/>
              </a:rPr>
              <a:t>پیش نیاز:</a:t>
            </a:r>
            <a:br>
              <a:rPr lang="fa-IR" sz="3200" b="1" dirty="0">
                <a:cs typeface="B Nazanin" panose="00000400000000000000" pitchFamily="2" charset="-78"/>
              </a:rPr>
            </a:br>
            <a:br>
              <a:rPr lang="fa-IR" sz="2400" dirty="0">
                <a:cs typeface="B Nazanin" panose="00000400000000000000" pitchFamily="2" charset="-78"/>
              </a:rPr>
            </a:br>
            <a:r>
              <a:rPr lang="fa-IR" sz="2800" dirty="0">
                <a:cs typeface="B Nazanin" panose="00000400000000000000" pitchFamily="2" charset="-78"/>
              </a:rPr>
              <a:t>آموزگار از دانش آموزان درباره مواد غذایی سالم و مضر سوال می پرسد تا با توجه به مطالعات سال قبل خود چند ماده را که برای بدن مفید و مضر هستند نام ببرند. </a:t>
            </a:r>
            <a:br>
              <a:rPr lang="fa-IR" sz="2800" dirty="0">
                <a:cs typeface="B Nazanin" panose="00000400000000000000" pitchFamily="2" charset="-78"/>
              </a:rPr>
            </a:b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2918392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r>
              <a:rPr lang="fa-IR" sz="3200" b="1" dirty="0">
                <a:cs typeface="B Nazanin" panose="00000400000000000000" pitchFamily="2" charset="-78"/>
              </a:rPr>
              <a:t>ایجاد انگیزه:</a:t>
            </a:r>
          </a:p>
          <a:p>
            <a:pPr marL="0" indent="0">
              <a:buNone/>
            </a:pPr>
            <a:r>
              <a:rPr lang="fa-IR" sz="2800" dirty="0">
                <a:cs typeface="B Nazanin" panose="00000400000000000000" pitchFamily="2" charset="-78"/>
              </a:rPr>
              <a:t>آوردن ماکت بدن انسان ، ماکت زمین و خورشید و میکروسکوپ به کلاس</a:t>
            </a:r>
          </a:p>
        </p:txBody>
      </p:sp>
    </p:spTree>
    <p:extLst>
      <p:ext uri="{BB962C8B-B14F-4D97-AF65-F5344CB8AC3E}">
        <p14:creationId xmlns:p14="http://schemas.microsoft.com/office/powerpoint/2010/main" val="233772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9688" y="1771120"/>
            <a:ext cx="9601196" cy="3318936"/>
          </a:xfrm>
        </p:spPr>
        <p:txBody>
          <a:bodyPr/>
          <a:lstStyle/>
          <a:p>
            <a:pPr marL="0" indent="0" algn="ctr">
              <a:buNone/>
            </a:pPr>
            <a:r>
              <a:rPr lang="fa-IR" sz="3200" b="1" dirty="0">
                <a:cs typeface="B Nazanin" panose="00000400000000000000" pitchFamily="2" charset="-78"/>
              </a:rPr>
              <a:t>انتخاب محتوا:</a:t>
            </a:r>
          </a:p>
          <a:p>
            <a:pPr marL="0" indent="0" algn="ctr">
              <a:buNone/>
            </a:pPr>
            <a:r>
              <a:rPr lang="fa-IR" sz="2800" dirty="0">
                <a:cs typeface="B Nazanin" panose="00000400000000000000" pitchFamily="2" charset="-78"/>
              </a:rPr>
              <a:t>علوم پایه چهارم – درس 9- بدن ما (1)</a:t>
            </a:r>
          </a:p>
        </p:txBody>
      </p:sp>
    </p:spTree>
    <p:extLst>
      <p:ext uri="{BB962C8B-B14F-4D97-AF65-F5344CB8AC3E}">
        <p14:creationId xmlns:p14="http://schemas.microsoft.com/office/powerpoint/2010/main" val="1937688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857375"/>
            <a:ext cx="9601196" cy="4314825"/>
          </a:xfrm>
        </p:spPr>
        <p:txBody>
          <a:bodyPr>
            <a:normAutofit lnSpcReduction="10000"/>
          </a:bodyPr>
          <a:lstStyle/>
          <a:p>
            <a:pPr marL="0" indent="0" algn="just">
              <a:buNone/>
            </a:pPr>
            <a:r>
              <a:rPr lang="fa-IR" sz="3500" b="1" dirty="0">
                <a:cs typeface="B Nazanin" panose="00000400000000000000" pitchFamily="2" charset="-78"/>
              </a:rPr>
              <a:t>طراحی فعالیت ها:</a:t>
            </a:r>
          </a:p>
          <a:p>
            <a:pPr algn="just">
              <a:buFont typeface="Arial" panose="020B0604020202090204" pitchFamily="34" charset="0"/>
              <a:buChar char="•"/>
            </a:pPr>
            <a:r>
              <a:rPr lang="fa-IR" sz="2800" dirty="0">
                <a:cs typeface="B Nazanin" panose="00000400000000000000" pitchFamily="2" charset="-78"/>
              </a:rPr>
              <a:t>آموزگار از دانش آموزان می خواهد تا به دست های خود نگاه کنند .</a:t>
            </a:r>
          </a:p>
          <a:p>
            <a:pPr algn="just">
              <a:buFont typeface="Arial" panose="020B0604020202090204" pitchFamily="34" charset="0"/>
              <a:buChar char="•"/>
            </a:pPr>
            <a:r>
              <a:rPr lang="fa-IR" sz="2800" dirty="0">
                <a:cs typeface="B Nazanin" panose="00000400000000000000" pitchFamily="2" charset="-78"/>
              </a:rPr>
              <a:t>آموزگار از دانش آموزان می خواهد  دست دوست کنار شان را لمس کنند.</a:t>
            </a:r>
          </a:p>
          <a:p>
            <a:pPr algn="just">
              <a:buFont typeface="Arial" panose="020B0604020202090204" pitchFamily="34" charset="0"/>
              <a:buChar char="•"/>
            </a:pPr>
            <a:r>
              <a:rPr lang="fa-IR" sz="2800" dirty="0">
                <a:cs typeface="B Nazanin" panose="00000400000000000000" pitchFamily="2" charset="-78"/>
              </a:rPr>
              <a:t>آموزگار با پرسش درباره اجزای سازنده دست ؛دانش آموزان را هدایت می کند.</a:t>
            </a:r>
          </a:p>
          <a:p>
            <a:pPr algn="just">
              <a:buFont typeface="Arial" panose="020B0604020202090204" pitchFamily="34" charset="0"/>
              <a:buChar char="•"/>
            </a:pPr>
            <a:r>
              <a:rPr lang="fa-IR" sz="2800" dirty="0">
                <a:cs typeface="B Nazanin" panose="00000400000000000000" pitchFamily="2" charset="-78"/>
              </a:rPr>
              <a:t>دانش آموزان و آموزگار سلول های داخل دهانی را با کمک میکروسکوپ مشاهده می کنند.</a:t>
            </a:r>
          </a:p>
          <a:p>
            <a:pPr algn="just">
              <a:buFont typeface="Arial" panose="020B0604020202090204" pitchFamily="34" charset="0"/>
              <a:buChar char="•"/>
            </a:pPr>
            <a:r>
              <a:rPr lang="fa-IR" sz="2800" dirty="0">
                <a:cs typeface="B Nazanin" panose="00000400000000000000" pitchFamily="2" charset="-78"/>
              </a:rPr>
              <a:t>آموزگار قسمت های مختلف سازنده سلول  را با دیتا برای همه نمایش می دهد.</a:t>
            </a:r>
          </a:p>
          <a:p>
            <a:pPr algn="just">
              <a:buFont typeface="Arial" panose="020B0604020202090204" pitchFamily="34" charset="0"/>
              <a:buChar char="•"/>
            </a:pPr>
            <a:r>
              <a:rPr lang="fa-IR" sz="2800" dirty="0">
                <a:cs typeface="B Nazanin" panose="00000400000000000000" pitchFamily="2" charset="-78"/>
              </a:rPr>
              <a:t>آموزگار با رسم شکل ساده ای روی تخته نحوه تولید مثل سلول را بیان می کند.</a:t>
            </a:r>
          </a:p>
        </p:txBody>
      </p:sp>
    </p:spTree>
    <p:extLst>
      <p:ext uri="{BB962C8B-B14F-4D97-AF65-F5344CB8AC3E}">
        <p14:creationId xmlns:p14="http://schemas.microsoft.com/office/powerpoint/2010/main" val="18573672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299</TotalTime>
  <Words>1030</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 Nazanin</vt:lpstr>
      <vt:lpstr>Calibri</vt:lpstr>
      <vt:lpstr>Garamond</vt:lpstr>
      <vt:lpstr>Times New Roman</vt:lpstr>
      <vt:lpstr>Organic</vt:lpstr>
      <vt:lpstr>طراحی آموزشی</vt:lpstr>
      <vt:lpstr>آرمان کلی: آشنایی دانش آموزان با بدن خود</vt:lpstr>
      <vt:lpstr>PowerPoint Presentation</vt:lpstr>
      <vt:lpstr>PowerPoint Presentation</vt:lpstr>
      <vt:lpstr>PowerPoint Presentation</vt:lpstr>
      <vt:lpstr>پیش نیاز:  آموزگار از دانش آموزان درباره مواد غذایی سالم و مضر سوال می پرسد تا با توجه به مطالعات سال قبل خود چند ماده را که برای بدن مفید و مضر هستند نام ببرند.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آموزگار از دانش آموزان می خواهد تا در گروه خود مشورت کرده و راه های حفظ سلامت بدن را بیان کنند. سپس آموزگار سیر مطالب مطرح شده از پوست دست تا سلول و دستگاه گوارش و چگونگی حفظ سلامت آن را جمع بندی می کند.</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 Gost Arya</dc:creator>
  <cp:lastModifiedBy>Meisam</cp:lastModifiedBy>
  <cp:revision>7</cp:revision>
  <dcterms:created xsi:type="dcterms:W3CDTF">2015-12-29T02:11:10Z</dcterms:created>
  <dcterms:modified xsi:type="dcterms:W3CDTF">2016-08-14T19:05:40Z</dcterms:modified>
</cp:coreProperties>
</file>