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2" r:id="rId15"/>
    <p:sldId id="269" r:id="rId16"/>
    <p:sldId id="270" r:id="rId17"/>
    <p:sldId id="275" r:id="rId18"/>
    <p:sldId id="271" r:id="rId19"/>
    <p:sldId id="272" r:id="rId20"/>
    <p:sldId id="273" r:id="rId21"/>
    <p:sldId id="274" r:id="rId22"/>
    <p:sldId id="276" r:id="rId23"/>
    <p:sldId id="277" r:id="rId24"/>
    <p:sldId id="279" r:id="rId25"/>
    <p:sldId id="291" r:id="rId26"/>
    <p:sldId id="280" r:id="rId27"/>
    <p:sldId id="283" r:id="rId28"/>
    <p:sldId id="281" r:id="rId29"/>
    <p:sldId id="282" r:id="rId30"/>
    <p:sldId id="284" r:id="rId31"/>
    <p:sldId id="285" r:id="rId32"/>
    <p:sldId id="288" r:id="rId33"/>
    <p:sldId id="286" r:id="rId34"/>
    <p:sldId id="287" r:id="rId35"/>
    <p:sldId id="290" r:id="rId3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mda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36" autoAdjust="0"/>
    <p:restoredTop sz="92068" autoAdjust="0"/>
  </p:normalViewPr>
  <p:slideViewPr>
    <p:cSldViewPr>
      <p:cViewPr varScale="1">
        <p:scale>
          <a:sx n="74" d="100"/>
          <a:sy n="74" d="100"/>
        </p:scale>
        <p:origin x="-1248" y="-90"/>
      </p:cViewPr>
      <p:guideLst>
        <p:guide orient="horz" pos="2160"/>
        <p:guide pos="2880"/>
      </p:guideLst>
    </p:cSldViewPr>
  </p:slideViewPr>
  <p:outlineViewPr>
    <p:cViewPr>
      <p:scale>
        <a:sx n="33" d="100"/>
        <a:sy n="33" d="100"/>
      </p:scale>
      <p:origin x="0" y="2040"/>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2-12T21:52:18.395" idx="2">
    <p:pos x="575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29F62-EFFC-437E-B9A9-95CD9DE60067}" type="doc">
      <dgm:prSet loTypeId="urn:microsoft.com/office/officeart/2005/8/layout/vList2" loCatId="list" qsTypeId="urn:microsoft.com/office/officeart/2005/8/quickstyle/3d3" qsCatId="3D" csTypeId="urn:microsoft.com/office/officeart/2005/8/colors/accent1_2" csCatId="accent1" phldr="1"/>
      <dgm:spPr/>
      <dgm:t>
        <a:bodyPr/>
        <a:lstStyle/>
        <a:p>
          <a:pPr rtl="1"/>
          <a:endParaRPr lang="fa-IR"/>
        </a:p>
      </dgm:t>
    </dgm:pt>
    <dgm:pt modelId="{7712EB5E-9FCC-4FF3-AA5A-D79D81883063}">
      <dgm:prSet phldrT="[Text]" custT="1"/>
      <dgm:spPr>
        <a:solidFill>
          <a:schemeClr val="accent2">
            <a:lumMod val="75000"/>
          </a:schemeClr>
        </a:solidFill>
        <a:scene3d>
          <a:camera prst="obliqueBottomRight"/>
          <a:lightRig rig="contrasting" dir="t">
            <a:rot lat="0" lon="0" rev="1200000"/>
          </a:lightRig>
        </a:scene3d>
        <a:sp3d contourW="19050" prstMaterial="metal">
          <a:bevelT w="88900" h="203200"/>
          <a:bevelB w="165100" h="254000"/>
        </a:sp3d>
      </dgm:spPr>
      <dgm:t>
        <a:bodyPr/>
        <a:lstStyle/>
        <a:p>
          <a:pPr algn="ctr" rtl="1"/>
          <a:r>
            <a:rPr lang="fa-IR" sz="4800" baseline="0" dirty="0" smtClean="0">
              <a:effectLst>
                <a:glow rad="139700">
                  <a:schemeClr val="accent3">
                    <a:satMod val="175000"/>
                    <a:alpha val="40000"/>
                  </a:schemeClr>
                </a:glow>
              </a:effectLst>
            </a:rPr>
            <a:t>بسم الله الرّحمن الرّحیم</a:t>
          </a:r>
          <a:endParaRPr lang="fa-IR" sz="4800" baseline="0" dirty="0">
            <a:effectLst>
              <a:glow rad="139700">
                <a:schemeClr val="accent3">
                  <a:satMod val="175000"/>
                  <a:alpha val="40000"/>
                </a:schemeClr>
              </a:glow>
            </a:effectLst>
          </a:endParaRPr>
        </a:p>
      </dgm:t>
    </dgm:pt>
    <dgm:pt modelId="{E8E18BF8-24FB-433B-B9C6-511C8C1D5C56}" type="parTrans" cxnId="{AF76DD75-1429-462D-B108-55F1F98C846E}">
      <dgm:prSet/>
      <dgm:spPr/>
      <dgm:t>
        <a:bodyPr/>
        <a:lstStyle/>
        <a:p>
          <a:pPr rtl="1"/>
          <a:endParaRPr lang="fa-IR"/>
        </a:p>
      </dgm:t>
    </dgm:pt>
    <dgm:pt modelId="{04B4A569-8383-47F4-86A1-AADE7996E597}" type="sibTrans" cxnId="{AF76DD75-1429-462D-B108-55F1F98C846E}">
      <dgm:prSet/>
      <dgm:spPr/>
      <dgm:t>
        <a:bodyPr/>
        <a:lstStyle/>
        <a:p>
          <a:pPr rtl="1"/>
          <a:endParaRPr lang="fa-IR"/>
        </a:p>
      </dgm:t>
    </dgm:pt>
    <dgm:pt modelId="{9DA9A32B-27D3-4C5C-A835-E67FC276B9B4}">
      <dgm:prSet phldrT="[Text]" custT="1"/>
      <dgm:spPr>
        <a:solidFill>
          <a:srgbClr val="92D050"/>
        </a:solidFill>
      </dgm:spPr>
      <dgm:t>
        <a:bodyPr/>
        <a:lstStyle/>
        <a:p>
          <a:pPr algn="ctr" rtl="1"/>
          <a:r>
            <a:rPr lang="fa-IR" sz="4000" baseline="0" dirty="0" smtClean="0">
              <a:effectLst>
                <a:glow rad="139700">
                  <a:schemeClr val="accent2">
                    <a:satMod val="175000"/>
                    <a:alpha val="40000"/>
                  </a:schemeClr>
                </a:glow>
              </a:effectLst>
            </a:rPr>
            <a:t>به نام خداوند بخشنده مهربان</a:t>
          </a:r>
          <a:endParaRPr lang="fa-IR" sz="4000" baseline="0" dirty="0">
            <a:effectLst>
              <a:glow rad="139700">
                <a:schemeClr val="accent2">
                  <a:satMod val="175000"/>
                  <a:alpha val="40000"/>
                </a:schemeClr>
              </a:glow>
            </a:effectLst>
          </a:endParaRPr>
        </a:p>
      </dgm:t>
    </dgm:pt>
    <dgm:pt modelId="{9DC5F9A5-D9BA-413A-8FF1-6C9D9F312E9F}" type="sibTrans" cxnId="{CF545526-C033-41F2-A622-5D58E6A00D26}">
      <dgm:prSet/>
      <dgm:spPr/>
      <dgm:t>
        <a:bodyPr/>
        <a:lstStyle/>
        <a:p>
          <a:pPr rtl="1"/>
          <a:endParaRPr lang="fa-IR"/>
        </a:p>
      </dgm:t>
    </dgm:pt>
    <dgm:pt modelId="{B2C4AD10-DF37-4CCA-922F-9D940ED52E04}" type="parTrans" cxnId="{CF545526-C033-41F2-A622-5D58E6A00D26}">
      <dgm:prSet/>
      <dgm:spPr/>
      <dgm:t>
        <a:bodyPr/>
        <a:lstStyle/>
        <a:p>
          <a:pPr rtl="1"/>
          <a:endParaRPr lang="fa-IR"/>
        </a:p>
      </dgm:t>
    </dgm:pt>
    <dgm:pt modelId="{A97F4D40-2701-4F9F-9D8E-FD00D67EB272}" type="pres">
      <dgm:prSet presAssocID="{EE929F62-EFFC-437E-B9A9-95CD9DE60067}" presName="linear" presStyleCnt="0">
        <dgm:presLayoutVars>
          <dgm:animLvl val="lvl"/>
          <dgm:resizeHandles val="exact"/>
        </dgm:presLayoutVars>
      </dgm:prSet>
      <dgm:spPr/>
      <dgm:t>
        <a:bodyPr/>
        <a:lstStyle/>
        <a:p>
          <a:pPr rtl="1"/>
          <a:endParaRPr lang="fa-IR"/>
        </a:p>
      </dgm:t>
    </dgm:pt>
    <dgm:pt modelId="{30D15FB5-ADBC-4F50-B16F-B3B7EA9CB089}" type="pres">
      <dgm:prSet presAssocID="{7712EB5E-9FCC-4FF3-AA5A-D79D81883063}" presName="parentText" presStyleLbl="node1" presStyleIdx="0" presStyleCnt="2" custLinFactNeighborX="-312" custLinFactNeighborY="55502">
        <dgm:presLayoutVars>
          <dgm:chMax val="0"/>
          <dgm:bulletEnabled val="1"/>
        </dgm:presLayoutVars>
      </dgm:prSet>
      <dgm:spPr/>
      <dgm:t>
        <a:bodyPr/>
        <a:lstStyle/>
        <a:p>
          <a:pPr rtl="1"/>
          <a:endParaRPr lang="fa-IR"/>
        </a:p>
      </dgm:t>
    </dgm:pt>
    <dgm:pt modelId="{31BF61BB-F0EB-476D-8EDF-C8D5A7E775D6}" type="pres">
      <dgm:prSet presAssocID="{04B4A569-8383-47F4-86A1-AADE7996E597}" presName="spacer" presStyleCnt="0"/>
      <dgm:spPr/>
      <dgm:t>
        <a:bodyPr/>
        <a:lstStyle/>
        <a:p>
          <a:pPr rtl="1"/>
          <a:endParaRPr lang="fa-IR"/>
        </a:p>
      </dgm:t>
    </dgm:pt>
    <dgm:pt modelId="{CDDEF264-BB86-4E92-962E-CA624F5DDD5E}" type="pres">
      <dgm:prSet presAssocID="{9DA9A32B-27D3-4C5C-A835-E67FC276B9B4}" presName="parentText" presStyleLbl="node1" presStyleIdx="1" presStyleCnt="2" custAng="0" custLinFactY="12931" custLinFactNeighborX="-313" custLinFactNeighborY="100000">
        <dgm:presLayoutVars>
          <dgm:chMax val="0"/>
          <dgm:bulletEnabled val="1"/>
        </dgm:presLayoutVars>
      </dgm:prSet>
      <dgm:spPr/>
      <dgm:t>
        <a:bodyPr/>
        <a:lstStyle/>
        <a:p>
          <a:pPr rtl="1"/>
          <a:endParaRPr lang="fa-IR"/>
        </a:p>
      </dgm:t>
    </dgm:pt>
  </dgm:ptLst>
  <dgm:cxnLst>
    <dgm:cxn modelId="{154527F0-A581-4821-B952-C11986A709AD}" type="presOf" srcId="{7712EB5E-9FCC-4FF3-AA5A-D79D81883063}" destId="{30D15FB5-ADBC-4F50-B16F-B3B7EA9CB089}" srcOrd="0" destOrd="0" presId="urn:microsoft.com/office/officeart/2005/8/layout/vList2"/>
    <dgm:cxn modelId="{D091D7C0-E3DD-4191-BD6B-16E489D6CD44}" type="presOf" srcId="{9DA9A32B-27D3-4C5C-A835-E67FC276B9B4}" destId="{CDDEF264-BB86-4E92-962E-CA624F5DDD5E}" srcOrd="0" destOrd="0" presId="urn:microsoft.com/office/officeart/2005/8/layout/vList2"/>
    <dgm:cxn modelId="{DE679762-7FAE-4B2E-A51B-8CA52FDF66F1}" type="presOf" srcId="{EE929F62-EFFC-437E-B9A9-95CD9DE60067}" destId="{A97F4D40-2701-4F9F-9D8E-FD00D67EB272}" srcOrd="0" destOrd="0" presId="urn:microsoft.com/office/officeart/2005/8/layout/vList2"/>
    <dgm:cxn modelId="{CF545526-C033-41F2-A622-5D58E6A00D26}" srcId="{EE929F62-EFFC-437E-B9A9-95CD9DE60067}" destId="{9DA9A32B-27D3-4C5C-A835-E67FC276B9B4}" srcOrd="1" destOrd="0" parTransId="{B2C4AD10-DF37-4CCA-922F-9D940ED52E04}" sibTransId="{9DC5F9A5-D9BA-413A-8FF1-6C9D9F312E9F}"/>
    <dgm:cxn modelId="{AF76DD75-1429-462D-B108-55F1F98C846E}" srcId="{EE929F62-EFFC-437E-B9A9-95CD9DE60067}" destId="{7712EB5E-9FCC-4FF3-AA5A-D79D81883063}" srcOrd="0" destOrd="0" parTransId="{E8E18BF8-24FB-433B-B9C6-511C8C1D5C56}" sibTransId="{04B4A569-8383-47F4-86A1-AADE7996E597}"/>
    <dgm:cxn modelId="{B39C2038-8BD4-49CE-933F-42F6A56B77DB}" type="presParOf" srcId="{A97F4D40-2701-4F9F-9D8E-FD00D67EB272}" destId="{30D15FB5-ADBC-4F50-B16F-B3B7EA9CB089}" srcOrd="0" destOrd="0" presId="urn:microsoft.com/office/officeart/2005/8/layout/vList2"/>
    <dgm:cxn modelId="{1EBF73AB-07C1-4CFE-94C1-786C6754C10E}" type="presParOf" srcId="{A97F4D40-2701-4F9F-9D8E-FD00D67EB272}" destId="{31BF61BB-F0EB-476D-8EDF-C8D5A7E775D6}" srcOrd="1" destOrd="0" presId="urn:microsoft.com/office/officeart/2005/8/layout/vList2"/>
    <dgm:cxn modelId="{D683F354-760C-4C88-BA1B-5F6840A0BDD1}" type="presParOf" srcId="{A97F4D40-2701-4F9F-9D8E-FD00D67EB272}" destId="{CDDEF264-BB86-4E92-962E-CA624F5DDD5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15FB5-ADBC-4F50-B16F-B3B7EA9CB089}">
      <dsp:nvSpPr>
        <dsp:cNvPr id="0" name=""/>
        <dsp:cNvSpPr/>
      </dsp:nvSpPr>
      <dsp:spPr>
        <a:xfrm>
          <a:off x="0" y="787399"/>
          <a:ext cx="6096000" cy="1216800"/>
        </a:xfrm>
        <a:prstGeom prst="roundRect">
          <a:avLst/>
        </a:prstGeom>
        <a:solidFill>
          <a:schemeClr val="accent2">
            <a:lumMod val="75000"/>
          </a:schemeClr>
        </a:solidFill>
        <a:ln>
          <a:noFill/>
        </a:ln>
        <a:effectLst>
          <a:outerShdw blurRad="50800" dist="25400" dir="5400000" rotWithShape="0">
            <a:srgbClr val="000000">
              <a:alpha val="45000"/>
            </a:srgbClr>
          </a:outerShdw>
        </a:effectLst>
        <a:scene3d>
          <a:camera prst="obliqueBottomRight"/>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fa-IR" sz="4800" kern="1200" baseline="0" dirty="0" smtClean="0">
              <a:effectLst>
                <a:glow rad="139700">
                  <a:schemeClr val="accent3">
                    <a:satMod val="175000"/>
                    <a:alpha val="40000"/>
                  </a:schemeClr>
                </a:glow>
              </a:effectLst>
            </a:rPr>
            <a:t>بسم الله الرّحمن الرّحیم</a:t>
          </a:r>
          <a:endParaRPr lang="fa-IR" sz="4800" kern="1200" baseline="0" dirty="0">
            <a:effectLst>
              <a:glow rad="139700">
                <a:schemeClr val="accent3">
                  <a:satMod val="175000"/>
                  <a:alpha val="40000"/>
                </a:schemeClr>
              </a:glow>
            </a:effectLst>
          </a:endParaRPr>
        </a:p>
      </dsp:txBody>
      <dsp:txXfrm>
        <a:off x="59399" y="846798"/>
        <a:ext cx="5977202" cy="1098002"/>
      </dsp:txXfrm>
    </dsp:sp>
    <dsp:sp modelId="{CDDEF264-BB86-4E92-962E-CA624F5DDD5E}">
      <dsp:nvSpPr>
        <dsp:cNvPr id="0" name=""/>
        <dsp:cNvSpPr/>
      </dsp:nvSpPr>
      <dsp:spPr>
        <a:xfrm>
          <a:off x="0" y="2432044"/>
          <a:ext cx="6096000" cy="1216800"/>
        </a:xfrm>
        <a:prstGeom prst="roundRect">
          <a:avLst/>
        </a:prstGeom>
        <a:solidFill>
          <a:srgbClr val="92D05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fa-IR" sz="4000" kern="1200" baseline="0" dirty="0" smtClean="0">
              <a:effectLst>
                <a:glow rad="139700">
                  <a:schemeClr val="accent2">
                    <a:satMod val="175000"/>
                    <a:alpha val="40000"/>
                  </a:schemeClr>
                </a:glow>
              </a:effectLst>
            </a:rPr>
            <a:t>به نام خداوند بخشنده مهربان</a:t>
          </a:r>
          <a:endParaRPr lang="fa-IR" sz="4000" kern="1200" baseline="0" dirty="0">
            <a:effectLst>
              <a:glow rad="139700">
                <a:schemeClr val="accent2">
                  <a:satMod val="175000"/>
                  <a:alpha val="40000"/>
                </a:schemeClr>
              </a:glow>
            </a:effectLst>
          </a:endParaRPr>
        </a:p>
      </dsp:txBody>
      <dsp:txXfrm>
        <a:off x="59399" y="2491443"/>
        <a:ext cx="59772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21A31A8-758C-4324-9AC4-36379EB33C7F}" type="datetimeFigureOut">
              <a:rPr lang="fa-IR" smtClean="0"/>
              <a:pPr/>
              <a:t>08/23/1437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7E4055-3596-499D-B2B9-058A22E9651F}" type="slidenum">
              <a:rPr lang="fa-IR" smtClean="0"/>
              <a:pPr/>
              <a:t>‹#›</a:t>
            </a:fld>
            <a:endParaRPr lang="fa-IR"/>
          </a:p>
        </p:txBody>
      </p:sp>
    </p:spTree>
    <p:extLst>
      <p:ext uri="{BB962C8B-B14F-4D97-AF65-F5344CB8AC3E}">
        <p14:creationId xmlns:p14="http://schemas.microsoft.com/office/powerpoint/2010/main" val="3224622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47E4055-3596-499D-B2B9-058A22E9651F}" type="slidenum">
              <a:rPr lang="fa-IR" smtClean="0"/>
              <a:pPr/>
              <a:t>2</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47E4055-3596-499D-B2B9-058A22E9651F}" type="slidenum">
              <a:rPr lang="fa-IR" smtClean="0"/>
              <a:pPr/>
              <a:t>3</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0D634DC-CF56-42F1-A5D8-903A32988661}" type="datetime8">
              <a:rPr lang="fa-IR" smtClean="0"/>
              <a:pPr/>
              <a:t>مه 30، 16</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a:lstStyle/>
          <a:p>
            <a:fld id="{C6520BA9-BD06-4AF5-B498-9AE6B79451D6}" type="slidenum">
              <a:rPr lang="fa-IR" smtClean="0"/>
              <a:pPr/>
              <a:t>‹#›</a:t>
            </a:fld>
            <a:endParaRPr lang="fa-I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DC6CBE-B845-4908-8ED6-A68AE145203B}" type="datetime8">
              <a:rPr lang="fa-IR" smtClean="0"/>
              <a:pPr/>
              <a:t>مه 30، 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520BA9-BD06-4AF5-B498-9AE6B79451D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3E5853-C20F-4254-9C87-0A5C34AE7B0F}" type="datetime8">
              <a:rPr lang="fa-IR" smtClean="0"/>
              <a:pPr/>
              <a:t>مه 30، 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520BA9-BD06-4AF5-B498-9AE6B79451D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3EE3B6-15E9-48F3-8F07-53CB66DA98D1}" type="datetime8">
              <a:rPr lang="fa-IR" smtClean="0"/>
              <a:pPr/>
              <a:t>مه 30، 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520BA9-BD06-4AF5-B498-9AE6B79451D6}"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9DE0C5-1AE8-48EC-AEC6-68800C127555}" type="datetime8">
              <a:rPr lang="fa-IR" smtClean="0"/>
              <a:pPr/>
              <a:t>مه 30، 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7924800" y="6416675"/>
            <a:ext cx="762000" cy="365125"/>
          </a:xfrm>
        </p:spPr>
        <p:txBody>
          <a:bodyPr/>
          <a:lstStyle/>
          <a:p>
            <a:fld id="{C6520BA9-BD06-4AF5-B498-9AE6B79451D6}"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ECF323-FE81-4269-8B18-8E1B1709436D}" type="datetime8">
              <a:rPr lang="fa-IR" smtClean="0"/>
              <a:pPr/>
              <a:t>مه 30، 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520BA9-BD06-4AF5-B498-9AE6B79451D6}"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C6845D-F907-48CB-B1AD-77380C4F1F2B}" type="datetime8">
              <a:rPr lang="fa-IR" smtClean="0"/>
              <a:pPr/>
              <a:t>مه 30، 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6520BA9-BD06-4AF5-B498-9AE6B79451D6}"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D2DF6B-904D-4665-A2D9-D0BC54E086DA}" type="datetime8">
              <a:rPr lang="fa-IR" smtClean="0"/>
              <a:pPr/>
              <a:t>مه 30، 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6520BA9-BD06-4AF5-B498-9AE6B79451D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1A1B8-98E7-4576-BCE1-9A575763045E}" type="datetime8">
              <a:rPr lang="fa-IR" smtClean="0"/>
              <a:pPr/>
              <a:t>مه 30، 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6520BA9-BD06-4AF5-B498-9AE6B79451D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4A8897-A6DD-4121-B388-DDA14207AA6C}" type="datetime8">
              <a:rPr lang="fa-IR" smtClean="0"/>
              <a:pPr/>
              <a:t>مه 30، 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520BA9-BD06-4AF5-B498-9AE6B79451D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4EE68B-B176-4591-B89E-85BB1B4EE557}" type="datetime8">
              <a:rPr lang="fa-IR" smtClean="0"/>
              <a:pPr/>
              <a:t>مه 30، 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520BA9-BD06-4AF5-B498-9AE6B79451D6}"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A00403E-1425-46E7-A31B-282B4E70E047}" type="datetime8">
              <a:rPr lang="fa-IR" smtClean="0"/>
              <a:pPr/>
              <a:t>مه 30، 16</a:t>
            </a:fld>
            <a:endParaRPr lang="fa-I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a-I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6520BA9-BD06-4AF5-B498-9AE6B79451D6}" type="slidenum">
              <a:rPr lang="fa-IR" smtClean="0"/>
              <a:pPr/>
              <a:t>‹#›</a:t>
            </a:fld>
            <a:endParaRPr lang="fa-I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google.com/url?sa=i&amp;rct=j&amp;q=%D8%B4%DA%A9%D9%84+%D8%A7%D9%86%D9%88%D8%A7%D8%B9+%D8%AA%D8%B1%D8%A7%D8%B2%D9%88&amp;source=images&amp;cd=&amp;docid=6_uLZRDQ-pSL2M&amp;tbnid=omEC0sV6N7hTcM:&amp;ved=0CAUQjRw&amp;url=http://iran-banner.com/cat154/ads160015&amp;ei=C4uZUuXiMYTtkQfh74GoAw&amp;psig=AFQjCNGUpeY_u-8iNZYA7YkyiLNAFwMuoQ&amp;ust=1385880634230042" TargetMode="External"/><Relationship Id="rId7" Type="http://schemas.openxmlformats.org/officeDocument/2006/relationships/hyperlink" Target="http://www.google.com/url?sa=i&amp;rct=j&amp;q=%D8%B4%DA%A9%D9%84+%D8%A7%D9%86%D9%88%D8%A7%D8%B9+%D8%AA%D8%B1%D8%A7%D8%B2%D9%88&amp;source=images&amp;cd=&amp;docid=3tTy_FPA7vWQHM&amp;tbnid=Hs8A58junUVKgM:&amp;ved=0CAUQjRw&amp;url=http://www.coca.ir/scoop-electronic-scale/&amp;ei=3oqZUuCJBJCqkAecsoHADw&amp;psig=AFQjCNGUpeY_u-8iNZYA7YkyiLNAFwMuoQ&amp;ust=1385880634230042" TargetMode="External"/><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6" Type="http://schemas.openxmlformats.org/officeDocument/2006/relationships/image" Target="../media/image11.jpeg"/><Relationship Id="rId11" Type="http://schemas.openxmlformats.org/officeDocument/2006/relationships/image" Target="../media/image6.png"/><Relationship Id="rId5" Type="http://schemas.openxmlformats.org/officeDocument/2006/relationships/hyperlink" Target="http://www.google.com/imgres?q=%D8%B4%DA%A9%D9%84+%D8%A7%D9%86%D9%88%D8%A7%D8%B9+%D8%AA%D8%B1%D8%A7%D8%B2%D9%88&amp;sa=X&amp;tbm=isch&amp;tbnid=SCqvlSRRsc5zIM:&amp;imgrefurl=http://www.doostiha.ir/1392/03/16/%D8%B9%DA%A9%D8%B3-%D9%87%D8%A7%DB%8C-%D8%AE%D9%86%D8%AF%D9%87-%D8%AF%D8%A7%D8%B1-%D9%88-%D8%A8%D8%A7%D9%85%D8%B2%D9%87.html&amp;docid=e4-d7InN6cyHYM&amp;imgurl=http://img.doostiha.ir/uploads/2013/06/Funny-Pictures_FarsV-Com-36.jpg&amp;w=440&amp;h=235&amp;ei=uYqZUrH9OZLLkQewo4GoBw&amp;zoom=1&amp;ved=1t:3588,r:66,s:0,i:292&amp;iact=rc&amp;page=3&amp;tbnh=164&amp;tbnw=307&amp;start=46&amp;ndsp=25&amp;tx=87&amp;ty=39&amp;biw=1426&amp;bih=740" TargetMode="External"/><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5" Type="http://schemas.openxmlformats.org/officeDocument/2006/relationships/image" Target="../media/image6.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iran-stars.com/" TargetMode="External"/><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5" Type="http://schemas.openxmlformats.org/officeDocument/2006/relationships/image" Target="../media/image6.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5" Type="http://schemas.openxmlformats.org/officeDocument/2006/relationships/image" Target="../media/image6.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hyperlink" Target="http://www.google.com/url?sa=i&amp;rct=j&amp;q=%D8%B4%DA%A9%D9%84+%D8%A7%D9%86%D9%88%D8%A7%D8%B9+%D8%AA%D8%B1%D8%A7%D8%B2%D9%88&amp;source=images&amp;cd=&amp;docid=6_uLZRDQ-pSL2M&amp;tbnid=omEC0sV6N7hTcM:&amp;ved=0CAUQjRw&amp;url=http://iran-banner.com/cat154/ads160015&amp;ei=C4uZUuXiMYTtkQfh74GoAw&amp;psig=AFQjCNGUpeY_u-8iNZYA7YkyiLNAFwMuoQ&amp;ust=1385880634230042" TargetMode="External"/><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6" Type="http://schemas.openxmlformats.org/officeDocument/2006/relationships/image" Target="../media/image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5" Type="http://schemas.openxmlformats.org/officeDocument/2006/relationships/image" Target="../media/image6.pn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lamdar\Desktop\&#1575;&#1607;&#1606;&#1711;\01.wma" TargetMode="External"/><Relationship Id="rId1" Type="http://schemas.openxmlformats.org/officeDocument/2006/relationships/audio" Target="file:///C:\Users\alamdar\Desktop\&#1575;&#1607;&#1606;&#1711;\02.wma" TargetMode="External"/><Relationship Id="rId6" Type="http://schemas.openxmlformats.org/officeDocument/2006/relationships/image" Target="../media/image38.png"/><Relationship Id="rId5" Type="http://schemas.openxmlformats.org/officeDocument/2006/relationships/image" Target="../media/image6.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C:\Users\alamdar\Desktop\&#1575;&#1607;&#1606;&#1711;\02.wma"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0" y="1397000"/>
          <a:ext cx="6096000" cy="398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C6520BA9-BD06-4AF5-B498-9AE6B79451D6}" type="slidenum">
              <a:rPr lang="fa-IR" smtClean="0"/>
              <a:pPr/>
              <a:t>1</a:t>
            </a:fld>
            <a:endParaRPr lang="fa-IR"/>
          </a:p>
        </p:txBody>
      </p:sp>
    </p:spTree>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graphicEl>
                                              <a:dgm id="{30D15FB5-ADBC-4F50-B16F-B3B7EA9CB089}"/>
                                            </p:graphicEl>
                                          </p:spTgt>
                                        </p:tgtEl>
                                        <p:attrNameLst>
                                          <p:attrName>style.visibility</p:attrName>
                                        </p:attrNameLst>
                                      </p:cBhvr>
                                      <p:to>
                                        <p:strVal val="visible"/>
                                      </p:to>
                                    </p:set>
                                    <p:animEffect transition="in" filter="wipe(up)">
                                      <p:cBhvr>
                                        <p:cTn id="7" dur="3000"/>
                                        <p:tgtEl>
                                          <p:spTgt spid="5">
                                            <p:graphicEl>
                                              <a:dgm id="{30D15FB5-ADBC-4F50-B16F-B3B7EA9CB089}"/>
                                            </p:graphicEl>
                                          </p:spTgt>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5">
                                            <p:graphicEl>
                                              <a:dgm id="{CDDEF264-BB86-4E92-962E-CA624F5DDD5E}"/>
                                            </p:graphicEl>
                                          </p:spTgt>
                                        </p:tgtEl>
                                        <p:attrNameLst>
                                          <p:attrName>style.visibility</p:attrName>
                                        </p:attrNameLst>
                                      </p:cBhvr>
                                      <p:to>
                                        <p:strVal val="visible"/>
                                      </p:to>
                                    </p:set>
                                    <p:animEffect transition="in" filter="wipe(up)">
                                      <p:cBhvr>
                                        <p:cTn id="11" dur="3000"/>
                                        <p:tgtEl>
                                          <p:spTgt spid="5">
                                            <p:graphicEl>
                                              <a:dgm id="{CDDEF264-BB86-4E92-962E-CA624F5DDD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iran-banner.com/Portals/0/productimages/160015_34cb6.jpg">
            <a:hlinkClick r:id="rId3"/>
          </p:cNvPr>
          <p:cNvPicPr>
            <a:picLocks noGrp="1"/>
          </p:cNvPicPr>
          <p:nvPr>
            <p:ph idx="1"/>
          </p:nvPr>
        </p:nvPicPr>
        <p:blipFill>
          <a:blip r:embed="rId4"/>
          <a:srcRect/>
          <a:stretch>
            <a:fillRect/>
          </a:stretch>
        </p:blipFill>
        <p:spPr bwMode="auto">
          <a:xfrm>
            <a:off x="438151" y="3784600"/>
            <a:ext cx="2044699" cy="2578100"/>
          </a:xfrm>
          <a:prstGeom prst="rect">
            <a:avLst/>
          </a:prstGeom>
          <a:noFill/>
          <a:ln w="9525">
            <a:noFill/>
            <a:miter lim="800000"/>
            <a:headEnd/>
            <a:tailEnd/>
          </a:ln>
        </p:spPr>
      </p:pic>
      <p:pic>
        <p:nvPicPr>
          <p:cNvPr id="6" name="Picture 5" descr="http://t3.gstatic.com/images?q=tbn:ANd9GcQt827zbEWdbtHtglkVKUiaop16SbbVfLw26g08CsF07reXbM5R">
            <a:hlinkClick r:id="rId5"/>
          </p:cNvPr>
          <p:cNvPicPr/>
          <p:nvPr/>
        </p:nvPicPr>
        <p:blipFill>
          <a:blip r:embed="rId6"/>
          <a:srcRect/>
          <a:stretch>
            <a:fillRect/>
          </a:stretch>
        </p:blipFill>
        <p:spPr bwMode="auto">
          <a:xfrm>
            <a:off x="6927850" y="3829050"/>
            <a:ext cx="2000250" cy="2355850"/>
          </a:xfrm>
          <a:prstGeom prst="rect">
            <a:avLst/>
          </a:prstGeom>
          <a:noFill/>
          <a:ln w="9525">
            <a:noFill/>
            <a:miter lim="800000"/>
            <a:headEnd/>
            <a:tailEnd/>
          </a:ln>
        </p:spPr>
      </p:pic>
      <p:pic>
        <p:nvPicPr>
          <p:cNvPr id="7" name="irc_mi" descr="http://www.coca.ir/wp-content/uploads/2013/04/scoop_scale-2.jpg">
            <a:hlinkClick r:id="rId7"/>
          </p:cNvPr>
          <p:cNvPicPr/>
          <p:nvPr/>
        </p:nvPicPr>
        <p:blipFill>
          <a:blip r:embed="rId8"/>
          <a:srcRect/>
          <a:stretch>
            <a:fillRect/>
          </a:stretch>
        </p:blipFill>
        <p:spPr bwMode="auto">
          <a:xfrm>
            <a:off x="2749550" y="3651250"/>
            <a:ext cx="1911349" cy="2978150"/>
          </a:xfrm>
          <a:prstGeom prst="rect">
            <a:avLst/>
          </a:prstGeom>
          <a:noFill/>
          <a:ln w="9525">
            <a:noFill/>
            <a:miter lim="800000"/>
            <a:headEnd/>
            <a:tailEnd/>
          </a:ln>
        </p:spPr>
      </p:pic>
      <p:pic>
        <p:nvPicPr>
          <p:cNvPr id="8" name="Picture 7" descr="http://www.ettehadscale.com/public/user_data/images/20035220644d6e3e6593a24.jpg"/>
          <p:cNvPicPr/>
          <p:nvPr/>
        </p:nvPicPr>
        <p:blipFill>
          <a:blip r:embed="rId9" cstate="print"/>
          <a:srcRect/>
          <a:stretch>
            <a:fillRect/>
          </a:stretch>
        </p:blipFill>
        <p:spPr bwMode="auto">
          <a:xfrm flipH="1">
            <a:off x="5105400" y="3651250"/>
            <a:ext cx="1555750" cy="2948940"/>
          </a:xfrm>
          <a:prstGeom prst="rect">
            <a:avLst/>
          </a:prstGeom>
          <a:noFill/>
          <a:ln w="9525">
            <a:noFill/>
            <a:miter lim="800000"/>
            <a:headEnd/>
            <a:tailEnd/>
          </a:ln>
        </p:spPr>
      </p:pic>
      <p:pic>
        <p:nvPicPr>
          <p:cNvPr id="2050" name="Picture 2"/>
          <p:cNvPicPr>
            <a:picLocks noChangeAspect="1" noChangeArrowheads="1"/>
          </p:cNvPicPr>
          <p:nvPr/>
        </p:nvPicPr>
        <p:blipFill>
          <a:blip r:embed="rId10" cstate="print"/>
          <a:srcRect/>
          <a:stretch>
            <a:fillRect/>
          </a:stretch>
        </p:blipFill>
        <p:spPr bwMode="auto">
          <a:xfrm>
            <a:off x="1104900" y="895350"/>
            <a:ext cx="3244850" cy="1778000"/>
          </a:xfrm>
          <a:prstGeom prst="rect">
            <a:avLst/>
          </a:prstGeom>
          <a:noFill/>
          <a:ln w="9525">
            <a:noFill/>
            <a:miter lim="800000"/>
            <a:headEnd/>
            <a:tailEnd/>
          </a:ln>
          <a:effectLst/>
        </p:spPr>
      </p:pic>
      <p:sp>
        <p:nvSpPr>
          <p:cNvPr id="10" name="Cloud Callout 9"/>
          <p:cNvSpPr/>
          <p:nvPr/>
        </p:nvSpPr>
        <p:spPr>
          <a:xfrm>
            <a:off x="5283200" y="984250"/>
            <a:ext cx="2933700" cy="1733550"/>
          </a:xfrm>
          <a:prstGeom prst="cloudCallout">
            <a:avLst/>
          </a:prstGeom>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0070C0"/>
                </a:solidFill>
              </a:rPr>
              <a:t>شکل هایی از انواع ترازوها</a:t>
            </a:r>
            <a:endParaRPr lang="fa-IR" sz="2800" b="1" dirty="0">
              <a:solidFill>
                <a:srgbClr val="0070C0"/>
              </a:solidFill>
            </a:endParaRPr>
          </a:p>
        </p:txBody>
      </p:sp>
      <p:sp>
        <p:nvSpPr>
          <p:cNvPr id="9" name="Slide Number Placeholder 8"/>
          <p:cNvSpPr>
            <a:spLocks noGrp="1"/>
          </p:cNvSpPr>
          <p:nvPr>
            <p:ph type="sldNum" sz="quarter" idx="12"/>
          </p:nvPr>
        </p:nvSpPr>
        <p:spPr/>
        <p:txBody>
          <a:bodyPr/>
          <a:lstStyle/>
          <a:p>
            <a:fld id="{C6520BA9-BD06-4AF5-B498-9AE6B79451D6}" type="slidenum">
              <a:rPr lang="fa-IR" smtClean="0"/>
              <a:pPr/>
              <a:t>10</a:t>
            </a:fld>
            <a:endParaRPr lang="fa-IR"/>
          </a:p>
        </p:txBody>
      </p:sp>
      <p:pic>
        <p:nvPicPr>
          <p:cNvPr id="12" name="02.wma">
            <a:hlinkClick r:id="" action="ppaction://media"/>
          </p:cNvPr>
          <p:cNvPicPr>
            <a:picLocks noRot="1" noChangeAspect="1"/>
          </p:cNvPicPr>
          <p:nvPr>
            <a:audioFile r:link="rId1"/>
          </p:nvPr>
        </p:nvPicPr>
        <p:blipFill>
          <a:blip r:embed="rId11"/>
          <a:stretch>
            <a:fillRect/>
          </a:stretch>
        </p:blipFill>
        <p:spPr>
          <a:xfrm>
            <a:off x="349250" y="6451600"/>
            <a:ext cx="209550" cy="209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92043" fill="hold"/>
                                        <p:tgtEl>
                                          <p:spTgt spid="12"/>
                                        </p:tgtEl>
                                      </p:cBhvr>
                                    </p:cmd>
                                  </p:childTnLst>
                                </p:cTn>
                              </p:par>
                            </p:childTnLst>
                          </p:cTn>
                        </p:par>
                      </p:childTnLst>
                    </p:cTn>
                  </p:par>
                </p:childTnLst>
              </p:cTn>
              <p:nextCondLst>
                <p:cond evt="onClick" delay="0">
                  <p:tgtEl>
                    <p:spTgt spid="12"/>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550" y="683695"/>
            <a:ext cx="8312150" cy="1644650"/>
          </a:xfrm>
          <a:ln w="57150">
            <a:solidFill>
              <a:schemeClr val="accent5">
                <a:lumMod val="75000"/>
              </a:schemeClr>
            </a:solidFill>
          </a:ln>
          <a:effectLst>
            <a:glow rad="228600">
              <a:schemeClr val="accent1">
                <a:satMod val="175000"/>
                <a:alpha val="40000"/>
              </a:schemeClr>
            </a:glow>
            <a:outerShdw blurRad="51500" dist="254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lIns="144000" rIns="144000">
            <a:normAutofit/>
          </a:bodyPr>
          <a:lstStyle/>
          <a:p>
            <a:pPr algn="just"/>
            <a:r>
              <a:rPr lang="fa-IR" sz="2800" dirty="0" smtClean="0">
                <a:ln>
                  <a:solidFill>
                    <a:schemeClr val="accent6">
                      <a:lumMod val="75000"/>
                    </a:schemeClr>
                  </a:solidFill>
                </a:ln>
                <a:solidFill>
                  <a:schemeClr val="bg1"/>
                </a:solidFill>
                <a:cs typeface="B Nazanin" pitchFamily="2" charset="-78"/>
              </a:rPr>
              <a:t>برای معرفّی جرم اجسام کوچکی مثل یک لوح فشرده (سی دی) و یا یک مداد از گرم و برای بیان جرم اجسام بزرگی مثل یک میز،موتورسیکلت،انسان و... از کیلو گرم استفاده می شود.</a:t>
            </a:r>
            <a:endParaRPr lang="fa-IR" sz="2800" dirty="0">
              <a:ln>
                <a:solidFill>
                  <a:schemeClr val="accent6">
                    <a:lumMod val="75000"/>
                  </a:schemeClr>
                </a:solidFill>
              </a:ln>
              <a:solidFill>
                <a:schemeClr val="bg1"/>
              </a:solidFill>
              <a:cs typeface="B Nazanin" pitchFamily="2" charset="-78"/>
            </a:endParaRPr>
          </a:p>
        </p:txBody>
      </p:sp>
      <p:sp>
        <p:nvSpPr>
          <p:cNvPr id="3" name="Content Placeholder 2"/>
          <p:cNvSpPr>
            <a:spLocks noGrp="1"/>
          </p:cNvSpPr>
          <p:nvPr>
            <p:ph idx="1"/>
          </p:nvPr>
        </p:nvSpPr>
        <p:spPr>
          <a:xfrm>
            <a:off x="304800" y="2895600"/>
            <a:ext cx="8623300" cy="2222500"/>
          </a:xfrm>
          <a:ln w="57150">
            <a:solidFill>
              <a:srgbClr val="C00000"/>
            </a:solidFill>
          </a:ln>
        </p:spPr>
        <p:style>
          <a:lnRef idx="1">
            <a:schemeClr val="dk1"/>
          </a:lnRef>
          <a:fillRef idx="2">
            <a:schemeClr val="dk1"/>
          </a:fillRef>
          <a:effectRef idx="1">
            <a:schemeClr val="dk1"/>
          </a:effectRef>
          <a:fontRef idx="minor">
            <a:schemeClr val="dk1"/>
          </a:fontRef>
        </p:style>
        <p:txBody>
          <a:bodyPr>
            <a:normAutofit fontScale="92500"/>
          </a:bodyPr>
          <a:lstStyle/>
          <a:p>
            <a:r>
              <a:rPr lang="fa-IR" b="1"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t>هر کیلو گرم برابر با 1000 گرم است.(کیلو یعنی هزار</a:t>
            </a:r>
            <a:r>
              <a:rPr lang="fa-IR"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r>
              <a:rPr lang="fa-IR"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عدد  1000  </a:t>
            </a:r>
          </a:p>
          <a:p>
            <a:pPr>
              <a:buNone/>
            </a:pPr>
            <a:r>
              <a:rPr lang="fa-IR"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g</a:t>
            </a:r>
            <a:r>
              <a:rPr lang="fa-IR"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kg </a:t>
            </a:r>
            <a:r>
              <a:rPr lang="fa-IR"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g</a:t>
            </a:r>
            <a:r>
              <a:rPr lang="fa-IR"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1000</a:t>
            </a:r>
            <a:r>
              <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a:t>
            </a:r>
            <a:r>
              <a:rPr lang="fa-IR"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kg</a:t>
            </a:r>
            <a:r>
              <a:rPr lang="fa-IR"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1        </a:t>
            </a:r>
          </a:p>
          <a:p>
            <a:pPr>
              <a:buNone/>
            </a:pPr>
            <a:r>
              <a:rPr lang="fa-IR"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1000 : عدد</a:t>
            </a:r>
            <a:endParaRPr lang="fa-IR"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cxnSp>
        <p:nvCxnSpPr>
          <p:cNvPr id="5" name="Straight Arrow Connector 4"/>
          <p:cNvCxnSpPr/>
          <p:nvPr/>
        </p:nvCxnSpPr>
        <p:spPr>
          <a:xfrm>
            <a:off x="4838700" y="3962400"/>
            <a:ext cx="13335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4838700" y="4273550"/>
            <a:ext cx="13335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27650" y="4584700"/>
            <a:ext cx="22225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5505450" y="3562350"/>
            <a:ext cx="177800" cy="177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505450" y="3562350"/>
            <a:ext cx="177800" cy="177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2660650" y="5295900"/>
            <a:ext cx="3778250" cy="1377950"/>
          </a:xfrm>
          <a:prstGeom prst="rect">
            <a:avLst/>
          </a:prstGeom>
          <a:ln w="88900" cap="sq" cmpd="thickThin">
            <a:solidFill>
              <a:srgbClr val="000000"/>
            </a:solidFill>
            <a:prstDash val="solid"/>
            <a:miter lim="800000"/>
          </a:ln>
          <a:effectLst>
            <a:innerShdw blurRad="76200">
              <a:srgbClr val="000000"/>
            </a:innerShdw>
          </a:effectLst>
        </p:spPr>
      </p:pic>
      <p:sp>
        <p:nvSpPr>
          <p:cNvPr id="10" name="Slide Number Placeholder 9"/>
          <p:cNvSpPr>
            <a:spLocks noGrp="1"/>
          </p:cNvSpPr>
          <p:nvPr>
            <p:ph type="sldNum" sz="quarter" idx="12"/>
          </p:nvPr>
        </p:nvSpPr>
        <p:spPr/>
        <p:txBody>
          <a:bodyPr/>
          <a:lstStyle/>
          <a:p>
            <a:fld id="{C6520BA9-BD06-4AF5-B498-9AE6B79451D6}" type="slidenum">
              <a:rPr lang="fa-IR" smtClean="0"/>
              <a:pPr/>
              <a:t>11</a:t>
            </a:fld>
            <a:endParaRPr lang="fa-IR"/>
          </a:p>
        </p:txBody>
      </p:sp>
      <p:pic>
        <p:nvPicPr>
          <p:cNvPr id="12" name="02.wma">
            <a:hlinkClick r:id="" action="ppaction://media"/>
          </p:cNvPr>
          <p:cNvPicPr>
            <a:picLocks noRot="1" noChangeAspect="1"/>
          </p:cNvPicPr>
          <p:nvPr>
            <a:audioFile r:link="rId1"/>
          </p:nvPr>
        </p:nvPicPr>
        <p:blipFill>
          <a:blip r:embed="rId4"/>
          <a:stretch>
            <a:fillRect/>
          </a:stretch>
        </p:blipFill>
        <p:spPr>
          <a:xfrm>
            <a:off x="660400" y="6318250"/>
            <a:ext cx="209550" cy="209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additive="base">
                                        <p:cTn id="42" dur="500" fill="hold"/>
                                        <p:tgtEl>
                                          <p:spTgt spid="1026"/>
                                        </p:tgtEl>
                                        <p:attrNameLst>
                                          <p:attrName>ppt_x</p:attrName>
                                        </p:attrNameLst>
                                      </p:cBhvr>
                                      <p:tavLst>
                                        <p:tav tm="0">
                                          <p:val>
                                            <p:strVal val="#ppt_x"/>
                                          </p:val>
                                        </p:tav>
                                        <p:tav tm="100000">
                                          <p:val>
                                            <p:strVal val="#ppt_x"/>
                                          </p:val>
                                        </p:tav>
                                      </p:tavLst>
                                    </p:anim>
                                    <p:anim calcmode="lin" valueType="num">
                                      <p:cBhvr additive="base">
                                        <p:cTn id="4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92043" fill="hold"/>
                                        <p:tgtEl>
                                          <p:spTgt spid="12"/>
                                        </p:tgtEl>
                                      </p:cBhvr>
                                    </p:cmd>
                                  </p:childTnLst>
                                </p:cTn>
                              </p:par>
                            </p:childTnLst>
                          </p:cTn>
                        </p:par>
                      </p:childTnLst>
                    </p:cTn>
                  </p:par>
                </p:childTnLst>
              </p:cTn>
              <p:nextCondLst>
                <p:cond evt="onClick" delay="0">
                  <p:tgtEl>
                    <p:spTgt spid="12"/>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4572000" y="939800"/>
            <a:ext cx="4311650" cy="5467350"/>
          </a:xfrm>
          <a:prstGeom prst="verticalScroll">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C00000"/>
                </a:solidFill>
              </a:rPr>
              <a:t> </a:t>
            </a:r>
          </a:p>
          <a:p>
            <a:pPr algn="ctr"/>
            <a:r>
              <a:rPr lang="fa-IR" sz="2800" dirty="0" smtClean="0">
                <a:solidFill>
                  <a:srgbClr val="C00000"/>
                </a:solidFill>
              </a:rPr>
              <a:t>مثال:            </a:t>
            </a:r>
          </a:p>
          <a:p>
            <a:pPr algn="ctr"/>
            <a:endParaRPr lang="fa-IR" dirty="0" smtClean="0"/>
          </a:p>
          <a:p>
            <a:pPr algn="ctr"/>
            <a:endParaRPr lang="fa-IR" dirty="0" smtClean="0"/>
          </a:p>
          <a:p>
            <a:pPr algn="ctr"/>
            <a:endParaRPr lang="fa-IR" dirty="0" smtClean="0"/>
          </a:p>
          <a:p>
            <a:r>
              <a:rPr lang="fa-IR" sz="2800" b="1" dirty="0" smtClean="0">
                <a:solidFill>
                  <a:srgbClr val="002060"/>
                </a:solidFill>
              </a:rPr>
              <a:t>جسمی به جرم 2 کیلو گرم برابر با چند گرم است؟ </a:t>
            </a:r>
          </a:p>
          <a:p>
            <a:pPr algn="ctr"/>
            <a:endParaRPr lang="fa-IR" b="1" dirty="0" smtClean="0">
              <a:solidFill>
                <a:srgbClr val="002060"/>
              </a:solidFill>
            </a:endParaRPr>
          </a:p>
          <a:p>
            <a:pPr algn="ctr"/>
            <a:endParaRPr lang="fa-IR" b="1" dirty="0" smtClean="0">
              <a:solidFill>
                <a:srgbClr val="002060"/>
              </a:solidFill>
            </a:endParaRPr>
          </a:p>
          <a:p>
            <a:pPr algn="ctr"/>
            <a:endParaRPr lang="fa-IR" b="1" dirty="0" smtClean="0">
              <a:solidFill>
                <a:srgbClr val="002060"/>
              </a:solidFill>
            </a:endParaRPr>
          </a:p>
          <a:p>
            <a:pPr algn="ctr"/>
            <a:endParaRPr lang="fa-IR" b="1" dirty="0" smtClean="0">
              <a:solidFill>
                <a:srgbClr val="002060"/>
              </a:solidFill>
            </a:endParaRPr>
          </a:p>
          <a:p>
            <a:pPr algn="ctr"/>
            <a:r>
              <a:rPr lang="fa-IR" b="1" dirty="0" smtClean="0">
                <a:solidFill>
                  <a:srgbClr val="002060"/>
                </a:solidFill>
              </a:rPr>
              <a:t>        </a:t>
            </a:r>
            <a:r>
              <a:rPr lang="en-US" b="1" dirty="0" smtClean="0">
                <a:solidFill>
                  <a:srgbClr val="002060"/>
                </a:solidFill>
              </a:rPr>
              <a:t>g</a:t>
            </a:r>
            <a:r>
              <a:rPr lang="fa-IR" b="1" dirty="0" smtClean="0">
                <a:solidFill>
                  <a:srgbClr val="002060"/>
                </a:solidFill>
              </a:rPr>
              <a:t>   2000  = </a:t>
            </a:r>
            <a:r>
              <a:rPr lang="fa-IR" sz="2400" b="1" dirty="0" smtClean="0">
                <a:solidFill>
                  <a:srgbClr val="002060"/>
                </a:solidFill>
              </a:rPr>
              <a:t>1000</a:t>
            </a:r>
            <a:r>
              <a:rPr lang="fa-IR" b="1" dirty="0" smtClean="0">
                <a:solidFill>
                  <a:srgbClr val="002060"/>
                </a:solidFill>
              </a:rPr>
              <a:t>   </a:t>
            </a:r>
            <a:r>
              <a:rPr lang="fa-IR" sz="2400" b="1" dirty="0" smtClean="0">
                <a:solidFill>
                  <a:srgbClr val="002060"/>
                </a:solidFill>
              </a:rPr>
              <a:t> 2</a:t>
            </a:r>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p:txBody>
      </p:sp>
      <p:sp>
        <p:nvSpPr>
          <p:cNvPr id="6" name="Vertical Scroll 5"/>
          <p:cNvSpPr/>
          <p:nvPr/>
        </p:nvSpPr>
        <p:spPr>
          <a:xfrm>
            <a:off x="438150" y="939800"/>
            <a:ext cx="4222750" cy="5422900"/>
          </a:xfrm>
          <a:prstGeom prst="verticalScroll">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dirty="0" smtClean="0"/>
          </a:p>
          <a:p>
            <a:pPr algn="ctr"/>
            <a:r>
              <a:rPr lang="fa-IR" sz="2800" dirty="0" smtClean="0">
                <a:solidFill>
                  <a:srgbClr val="C00000"/>
                </a:solidFill>
              </a:rPr>
              <a:t>مثال:</a:t>
            </a:r>
          </a:p>
          <a:p>
            <a:pPr algn="ctr"/>
            <a:endParaRPr lang="fa-IR" sz="2400" dirty="0" smtClean="0"/>
          </a:p>
          <a:p>
            <a:pPr algn="ctr"/>
            <a:endParaRPr lang="fa-IR" sz="2400" dirty="0" smtClean="0"/>
          </a:p>
          <a:p>
            <a:pPr algn="ctr"/>
            <a:endParaRPr lang="fa-IR" sz="2400" dirty="0" smtClean="0"/>
          </a:p>
          <a:p>
            <a:pPr algn="ctr"/>
            <a:endParaRPr lang="fa-IR" sz="2400" dirty="0" smtClean="0"/>
          </a:p>
          <a:p>
            <a:pPr algn="ctr"/>
            <a:endParaRPr lang="fa-IR" sz="2400" dirty="0" smtClean="0"/>
          </a:p>
          <a:p>
            <a:pPr algn="ctr"/>
            <a:endParaRPr lang="fa-IR" sz="2400" dirty="0" smtClean="0"/>
          </a:p>
          <a:p>
            <a:pPr algn="ctr"/>
            <a:endParaRPr lang="fa-IR" sz="2400" dirty="0" smtClean="0"/>
          </a:p>
          <a:p>
            <a:pPr algn="ctr"/>
            <a:r>
              <a:rPr lang="fa-IR" sz="2400" dirty="0" smtClean="0">
                <a:solidFill>
                  <a:srgbClr val="C00000"/>
                </a:solidFill>
              </a:rPr>
              <a:t>مثال:</a:t>
            </a:r>
          </a:p>
          <a:p>
            <a:pPr algn="ctr"/>
            <a:endParaRPr lang="fa-IR" sz="2400" dirty="0" smtClean="0"/>
          </a:p>
          <a:p>
            <a:pPr algn="ctr"/>
            <a:endParaRPr lang="fa-IR" sz="2400" dirty="0" smtClean="0"/>
          </a:p>
          <a:p>
            <a:pPr algn="just"/>
            <a:r>
              <a:rPr lang="fa-IR" sz="2800" b="1" dirty="0" smtClean="0">
                <a:solidFill>
                  <a:srgbClr val="FFFF00"/>
                </a:solidFill>
              </a:rPr>
              <a:t>جسمی به جرم 400گرم ،</a:t>
            </a:r>
          </a:p>
          <a:p>
            <a:pPr algn="just"/>
            <a:r>
              <a:rPr lang="fa-IR" sz="2800" b="1" dirty="0" smtClean="0">
                <a:solidFill>
                  <a:srgbClr val="FFFF00"/>
                </a:solidFill>
              </a:rPr>
              <a:t>جرمی برابر با چند کیلو گرم دارد؟ </a:t>
            </a:r>
          </a:p>
          <a:p>
            <a:pPr algn="ctr"/>
            <a:endParaRPr lang="fa-IR" b="1" dirty="0" smtClean="0">
              <a:solidFill>
                <a:srgbClr val="FFFF00"/>
              </a:solidFill>
            </a:endParaRPr>
          </a:p>
          <a:p>
            <a:pPr algn="ctr"/>
            <a:endParaRPr lang="fa-IR" b="1" dirty="0" smtClean="0">
              <a:solidFill>
                <a:srgbClr val="FFFF00"/>
              </a:solidFill>
            </a:endParaRPr>
          </a:p>
          <a:p>
            <a:pPr algn="ctr"/>
            <a:endParaRPr lang="fa-IR" b="1" dirty="0" smtClean="0">
              <a:solidFill>
                <a:srgbClr val="FFFF00"/>
              </a:solidFill>
            </a:endParaRPr>
          </a:p>
          <a:p>
            <a:pPr algn="ctr"/>
            <a:r>
              <a:rPr lang="fa-IR" b="1" dirty="0" smtClean="0">
                <a:solidFill>
                  <a:srgbClr val="FFFF00"/>
                </a:solidFill>
              </a:rPr>
              <a:t> </a:t>
            </a:r>
            <a:r>
              <a:rPr lang="en-US" b="1" dirty="0" smtClean="0">
                <a:solidFill>
                  <a:srgbClr val="FFFF00"/>
                </a:solidFill>
              </a:rPr>
              <a:t>kg</a:t>
            </a:r>
            <a:r>
              <a:rPr lang="fa-IR" b="1" dirty="0" smtClean="0">
                <a:solidFill>
                  <a:srgbClr val="FFFF00"/>
                </a:solidFill>
              </a:rPr>
              <a:t>   4 /0   = 1000  </a:t>
            </a:r>
            <a:r>
              <a:rPr lang="fa-IR" sz="2000" b="1" dirty="0" smtClean="0">
                <a:solidFill>
                  <a:srgbClr val="FFFF00"/>
                </a:solidFill>
              </a:rPr>
              <a:t>÷</a:t>
            </a:r>
            <a:r>
              <a:rPr lang="fa-IR" b="1" dirty="0" smtClean="0">
                <a:solidFill>
                  <a:srgbClr val="FFFF00"/>
                </a:solidFill>
              </a:rPr>
              <a:t>400 </a:t>
            </a:r>
          </a:p>
          <a:p>
            <a:pPr algn="ctr"/>
            <a:endParaRPr lang="fa-IR" b="1" dirty="0" smtClean="0">
              <a:solidFill>
                <a:srgbClr val="FFFF00"/>
              </a:solidFill>
            </a:endParaRPr>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r>
              <a:rPr lang="fa-IR" dirty="0" smtClean="0"/>
              <a:t>400</a:t>
            </a:r>
            <a:endParaRPr lang="fa-IR" dirty="0"/>
          </a:p>
        </p:txBody>
      </p:sp>
      <p:cxnSp>
        <p:nvCxnSpPr>
          <p:cNvPr id="8" name="Straight Connector 7"/>
          <p:cNvCxnSpPr/>
          <p:nvPr/>
        </p:nvCxnSpPr>
        <p:spPr>
          <a:xfrm rot="16200000" flipH="1">
            <a:off x="5638800" y="4273550"/>
            <a:ext cx="133350" cy="133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638800" y="4273550"/>
            <a:ext cx="133350" cy="133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C6520BA9-BD06-4AF5-B498-9AE6B79451D6}" type="slidenum">
              <a:rPr lang="fa-IR" smtClean="0"/>
              <a:pPr/>
              <a:t>12</a:t>
            </a:fld>
            <a:endParaRPr lang="fa-IR"/>
          </a:p>
        </p:txBody>
      </p:sp>
      <p:pic>
        <p:nvPicPr>
          <p:cNvPr id="11" name="02.wma">
            <a:hlinkClick r:id="" action="ppaction://media"/>
          </p:cNvPr>
          <p:cNvPicPr>
            <a:picLocks noRot="1" noChangeAspect="1"/>
          </p:cNvPicPr>
          <p:nvPr>
            <a:audioFile r:link="rId1"/>
          </p:nvPr>
        </p:nvPicPr>
        <p:blipFill>
          <a:blip r:embed="rId3"/>
          <a:stretch>
            <a:fillRect/>
          </a:stretch>
        </p:blipFill>
        <p:spPr>
          <a:xfrm>
            <a:off x="438150" y="6496050"/>
            <a:ext cx="209550" cy="20955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2043" fill="hold"/>
                                        <p:tgtEl>
                                          <p:spTgt spid="11"/>
                                        </p:tgtEl>
                                      </p:cBhvr>
                                    </p:cmd>
                                  </p:childTnLst>
                                </p:cTn>
                              </p:par>
                            </p:childTnLst>
                          </p:cTn>
                        </p:par>
                      </p:childTnLst>
                    </p:cTn>
                  </p:par>
                </p:childTnLst>
              </p:cTn>
              <p:nextCondLst>
                <p:cond evt="onClick" delay="0">
                  <p:tgtEl>
                    <p:spTgt spid="11"/>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5" grpId="1"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defined Process 6"/>
          <p:cNvSpPr/>
          <p:nvPr/>
        </p:nvSpPr>
        <p:spPr>
          <a:xfrm>
            <a:off x="882650" y="1739900"/>
            <a:ext cx="7600950" cy="1155700"/>
          </a:xfrm>
          <a:prstGeom prst="flowChartPredefined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2400" b="1" dirty="0" smtClean="0"/>
              <a:t>وزن</a:t>
            </a:r>
            <a:r>
              <a:rPr lang="fa-IR" sz="2400" dirty="0" smtClean="0"/>
              <a:t> یک جسم ،همان نیروی گرانشی (جاذبه ای )است که از طرف زمین بر جسم وارد می شود و آن را به طرف پایین می کشد.    </a:t>
            </a:r>
            <a:endParaRPr lang="fa-IR" sz="2400" dirty="0"/>
          </a:p>
        </p:txBody>
      </p:sp>
      <p:sp>
        <p:nvSpPr>
          <p:cNvPr id="9" name="5-Point Star 8"/>
          <p:cNvSpPr/>
          <p:nvPr/>
        </p:nvSpPr>
        <p:spPr>
          <a:xfrm>
            <a:off x="7905750" y="2051050"/>
            <a:ext cx="311150" cy="48895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5-Point Star 9"/>
          <p:cNvSpPr/>
          <p:nvPr/>
        </p:nvSpPr>
        <p:spPr>
          <a:xfrm>
            <a:off x="1193800" y="1962150"/>
            <a:ext cx="311150" cy="48895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6-Point Star 10"/>
          <p:cNvSpPr/>
          <p:nvPr/>
        </p:nvSpPr>
        <p:spPr>
          <a:xfrm>
            <a:off x="5683250" y="3162300"/>
            <a:ext cx="2844800" cy="3155950"/>
          </a:xfrm>
          <a:prstGeom prst="star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t>وزن جسم را با وسیله ای به نام </a:t>
            </a:r>
            <a:r>
              <a:rPr lang="fa-IR" sz="2000" dirty="0" smtClean="0">
                <a:solidFill>
                  <a:srgbClr val="C00000"/>
                </a:solidFill>
              </a:rPr>
              <a:t>نیروسنج</a:t>
            </a:r>
            <a:r>
              <a:rPr lang="fa-IR" sz="2000" dirty="0" smtClean="0"/>
              <a:t> و با واحدی به نام </a:t>
            </a:r>
            <a:r>
              <a:rPr lang="fa-IR" sz="2000" dirty="0" smtClean="0">
                <a:solidFill>
                  <a:srgbClr val="C00000"/>
                </a:solidFill>
              </a:rPr>
              <a:t>نیوتن</a:t>
            </a:r>
            <a:r>
              <a:rPr lang="fa-IR" sz="2000" dirty="0" smtClean="0"/>
              <a:t> (</a:t>
            </a:r>
            <a:r>
              <a:rPr lang="en-US" sz="2000" dirty="0" smtClean="0"/>
              <a:t>N</a:t>
            </a:r>
            <a:r>
              <a:rPr lang="fa-IR" sz="2000" dirty="0" smtClean="0"/>
              <a:t>)اندازه می گیرند</a:t>
            </a:r>
            <a:r>
              <a:rPr lang="fa-IR" dirty="0" smtClean="0"/>
              <a:t>. </a:t>
            </a:r>
            <a:endParaRPr lang="fa-IR" dirty="0"/>
          </a:p>
        </p:txBody>
      </p:sp>
      <p:sp>
        <p:nvSpPr>
          <p:cNvPr id="12" name="6-Point Star 11"/>
          <p:cNvSpPr/>
          <p:nvPr/>
        </p:nvSpPr>
        <p:spPr>
          <a:xfrm>
            <a:off x="1016000" y="3162300"/>
            <a:ext cx="3155950" cy="3244850"/>
          </a:xfrm>
          <a:prstGeom prst="star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در داخل نیروسنج،یک فنر قرار داردکه می تواند کشیده شود،مقدار کشیدگی فنر،به اندازه ی نیرویی بستگی دارد که به نیرو -سنج وارد می شود.</a:t>
            </a:r>
            <a:endParaRPr lang="fa-IR" dirty="0"/>
          </a:p>
        </p:txBody>
      </p:sp>
      <p:pic>
        <p:nvPicPr>
          <p:cNvPr id="3074" name="Picture 2"/>
          <p:cNvPicPr>
            <a:picLocks noChangeAspect="1" noChangeArrowheads="1"/>
          </p:cNvPicPr>
          <p:nvPr/>
        </p:nvPicPr>
        <p:blipFill>
          <a:blip r:embed="rId4" cstate="print"/>
          <a:srcRect/>
          <a:stretch>
            <a:fillRect/>
          </a:stretch>
        </p:blipFill>
        <p:spPr bwMode="auto">
          <a:xfrm>
            <a:off x="4216400" y="3429000"/>
            <a:ext cx="1289050" cy="2533650"/>
          </a:xfrm>
          <a:prstGeom prst="rect">
            <a:avLst/>
          </a:prstGeom>
          <a:noFill/>
          <a:ln w="9525">
            <a:noFill/>
            <a:miter lim="800000"/>
            <a:headEnd/>
            <a:tailEnd/>
          </a:ln>
          <a:effectLst/>
        </p:spPr>
      </p:pic>
      <p:sp>
        <p:nvSpPr>
          <p:cNvPr id="13" name="Up Ribbon 12"/>
          <p:cNvSpPr/>
          <p:nvPr/>
        </p:nvSpPr>
        <p:spPr>
          <a:xfrm>
            <a:off x="2838450" y="495300"/>
            <a:ext cx="3822700" cy="800100"/>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t>وزن</a:t>
            </a:r>
            <a:endParaRPr lang="fa-IR" sz="2800" b="1" dirty="0"/>
          </a:p>
        </p:txBody>
      </p:sp>
      <p:sp>
        <p:nvSpPr>
          <p:cNvPr id="14" name="Slide Number Placeholder 13"/>
          <p:cNvSpPr>
            <a:spLocks noGrp="1"/>
          </p:cNvSpPr>
          <p:nvPr>
            <p:ph type="sldNum" sz="quarter" idx="12"/>
          </p:nvPr>
        </p:nvSpPr>
        <p:spPr/>
        <p:txBody>
          <a:bodyPr/>
          <a:lstStyle/>
          <a:p>
            <a:fld id="{C6520BA9-BD06-4AF5-B498-9AE6B79451D6}" type="slidenum">
              <a:rPr lang="fa-IR" smtClean="0"/>
              <a:pPr/>
              <a:t>13</a:t>
            </a:fld>
            <a:endParaRPr lang="fa-IR"/>
          </a:p>
        </p:txBody>
      </p:sp>
      <p:pic>
        <p:nvPicPr>
          <p:cNvPr id="16" name="02.wma">
            <a:hlinkClick r:id="" action="ppaction://media"/>
          </p:cNvPr>
          <p:cNvPicPr>
            <a:picLocks noRot="1" noChangeAspect="1"/>
          </p:cNvPicPr>
          <p:nvPr>
            <a:audioFile r:link="rId1"/>
          </p:nvPr>
        </p:nvPicPr>
        <p:blipFill>
          <a:blip r:embed="rId5"/>
          <a:stretch>
            <a:fillRect/>
          </a:stretch>
        </p:blipFill>
        <p:spPr>
          <a:xfrm>
            <a:off x="482600" y="6407150"/>
            <a:ext cx="209550" cy="209550"/>
          </a:xfrm>
          <a:prstGeom prst="rect">
            <a:avLst/>
          </a:prstGeom>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additive="base">
                                        <p:cTn id="16" dur="500" fill="hold"/>
                                        <p:tgtEl>
                                          <p:spTgt spid="3074"/>
                                        </p:tgtEl>
                                        <p:attrNameLst>
                                          <p:attrName>ppt_x</p:attrName>
                                        </p:attrNameLst>
                                      </p:cBhvr>
                                      <p:tavLst>
                                        <p:tav tm="0">
                                          <p:val>
                                            <p:strVal val="#ppt_x"/>
                                          </p:val>
                                        </p:tav>
                                        <p:tav tm="100000">
                                          <p:val>
                                            <p:strVal val="#ppt_x"/>
                                          </p:val>
                                        </p:tav>
                                      </p:tavLst>
                                    </p:anim>
                                    <p:anim calcmode="lin" valueType="num">
                                      <p:cBhvr additive="base">
                                        <p:cTn id="17"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92043" fill="hold"/>
                                        <p:tgtEl>
                                          <p:spTgt spid="16"/>
                                        </p:tgtEl>
                                      </p:cBhvr>
                                    </p:cmd>
                                  </p:childTnLst>
                                </p:cTn>
                              </p:par>
                            </p:childTnLst>
                          </p:cTn>
                        </p:par>
                      </p:childTnLst>
                    </p:cTn>
                  </p:par>
                </p:childTnLst>
              </p:cTn>
              <p:nextCondLst>
                <p:cond evt="onClick" delay="0">
                  <p:tgtEl>
                    <p:spTgt spid="16"/>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7"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520BA9-BD06-4AF5-B498-9AE6B79451D6}" type="slidenum">
              <a:rPr lang="fa-IR" smtClean="0"/>
              <a:pPr/>
              <a:t>14</a:t>
            </a:fld>
            <a:endParaRPr lang="fa-IR"/>
          </a:p>
        </p:txBody>
      </p:sp>
      <p:pic>
        <p:nvPicPr>
          <p:cNvPr id="2050" name="Picture 2" descr="تصاویر پس زمینه HD ، گلهای زیبا و رنگارنگ (84 عکس)"/>
          <p:cNvPicPr>
            <a:picLocks noChangeAspect="1" noChangeArrowheads="1"/>
          </p:cNvPicPr>
          <p:nvPr/>
        </p:nvPicPr>
        <p:blipFill>
          <a:blip r:embed="rId2"/>
          <a:srcRect/>
          <a:stretch>
            <a:fillRect/>
          </a:stretch>
        </p:blipFill>
        <p:spPr bwMode="auto">
          <a:xfrm rot="18992439">
            <a:off x="215448" y="3236156"/>
            <a:ext cx="3778794" cy="2132482"/>
          </a:xfrm>
          <a:prstGeom prst="rect">
            <a:avLst/>
          </a:prstGeom>
          <a:noFill/>
        </p:spPr>
      </p:pic>
      <p:pic>
        <p:nvPicPr>
          <p:cNvPr id="2054" name="Picture 6" descr="019 عکس های زیبا از گل ها"/>
          <p:cNvPicPr>
            <a:picLocks noChangeAspect="1" noChangeArrowheads="1"/>
          </p:cNvPicPr>
          <p:nvPr/>
        </p:nvPicPr>
        <p:blipFill>
          <a:blip r:embed="rId3"/>
          <a:srcRect/>
          <a:stretch>
            <a:fillRect/>
          </a:stretch>
        </p:blipFill>
        <p:spPr bwMode="auto">
          <a:xfrm rot="19031425">
            <a:off x="3292868" y="3172278"/>
            <a:ext cx="3679101" cy="2215296"/>
          </a:xfrm>
          <a:prstGeom prst="rect">
            <a:avLst/>
          </a:prstGeom>
          <a:noFill/>
        </p:spPr>
      </p:pic>
      <p:sp>
        <p:nvSpPr>
          <p:cNvPr id="2056" name="AutoShape 8" descr="data:image/jpeg;base64,/9j/4AAQSkZJRgABAQAAAQABAAD/2wCEAAkGBhQSERQSEhMWFRQVFxUXFBgUFBUYFRUYFRUVFxYXFxcYHCYeFxojGRcVHy8gIycpLCwsFR4xNTAqNSYrLCkBCQoKDgwOGg8PGiwkHyQpLCwqLCksKSwsLSwqLCkpLCwsLCksLCksKSwsLCwsLCwsLCwpLCksNSwsLCwqLCwsKf/AABEIALEBHAMBIgACEQEDEQH/xAAcAAEAAQUBAQAAAAAAAAAAAAAABQECAwQGBwj/xABAEAABAwEFBQUFBgUDBQEAAAABAAIRAwQFEiExBkFRYXETIjKBkUJSobHBB2KS0eHwFCNygvEzotIWQ1OTwhX/xAAbAQEAAwEBAQEAAAAAAAAAAAAAAQIDBAUGB//EAC8RAAIBAwMDAgQFBQAAAAAAAAABAgMREgQhMQVBURMiYXGBkTKxwdHwFCNCoeH/2gAMAwEAAhEDEQA/APbyrcZ4D1/RK84ctcvnn8FrPDnnwgccyfm3971BZIymu6YDRPXp+aC1ZxA9f0VgszuXr+nXTisdos3dhwBByiThMj2hGnVCbIzutJBHdEHfi/RY61tILctTz3CTuyy4x9DY6gcOYEcAXeWRBjn5pQsfdADWhoyABIgeY/eWiE2RvoqLFVtTG+JzR1ICkok3wZkWvTt9N3hqNPRwWcFA01yVRURCCqKiICqIiAIiIAiIgCIiAIiIAiIgCIiAIiIAiIgCIiAIiIAqKqogCIqOKArKtfUDQXEwAJJOgA1K1bTbms8ZwjiQcPmdy4Pa3av+JP8AC2YnCfG8CA6N0n2fmobOjT6eVeWK+rJOrti60Fwo9xjXEYvacOPILTwDU5nnmuXu6x2im9wYARxOTf8AKmaFeo3/AFAw/wBLs/ioufTQ00aatD/psVmkEFuRUhdu1bqPdqCWTqJxCdYURSvuiX4HTTfPtiAeh0W9WsTSMxKlFatGMljUR3tnrte0PaZa4SCN4WRcJs7eP8PVFNxPZOOUnJjjv6Fd0pPnNTp3QnZ8dmVREQ5iqIiAIiIAiIgCIiAIiIAiIgCIiAIiIAiIgCIiAIiIAiKkoArHFHPWMuQHG/aPfgaxtmBg1IL/AOkHIeZHwUE2s1lEEODW91xJ3gEE/DJdZtjcNO1CjTcCKjn4WOaQC1sF1QmdQGg5cSF5htF/ItdKyBxNNji0ExLsEhs+eFUlsfQ9MnBx9Nc8s2r12mc5/ZU8jEun2G8XczlA5hRIvsYs7Q7oGtd/j4qNuymKjXOeTiqVXYjMEhjS4id0yB0JUfb7wlxa0NwjIBoAjoVg5Pk+lhhCNjq7Vay+nja4VWt1yGJvONHBTOyF+4waZ3eHPTl0Xn1ktjqRFVu4w8bnDu6jjDvgpS4aoFswsPddm3zh0eWYUxnuTUhGcHF/Q7x9s7SpVpFsYYg8Rkux2Nvc1GGk8y+npOpbu9FwVK0AVHHe75AwPkpC6rwNKu146HmN4Wqe54+s0yq03Bcrj5nqAVVa10gHirlofIBERAEREAREQBERAEREAREQBERAEREAREQBERAEREBi7RYGXgxxgPaT1C57bTadlloOGL+Y4Q0b+q8UrbTVA7E15DpmZ3qrlYpKaifR7ita3W9lFhqVHYWj1J4AbyvPdjPtabVLaNpbhOnaez58FS9bxForOd2oexpIaROEDkYjVTdPg7dFQWpnjfbk3bZta+rUZVpt7PsxUa0GHSH4ZdpkYaB5lRL7US7E5lN5mZdTYTJ3yRPBZWPp6MxPP3Rl6qhvqhZTNphrnDuMAL3xPiMCG55eRUH00KFKlG0I7/7ZvXVUdqyhRpQZltJjTJ3iG681kt1ja4F1Sy2arxJpNxesAlQNs+0ikcqLHOO4uED0Cjat+Vqrww4y8jF2bGnug6EgaZZ57iOKhyRrDRym8pJRRPPu+yvaWmx0mg+6C058CDkoSxbFGnam1KT/AOWA4DH42SI6OgEweWi6CwMeKY7UAO3SQTHONFeLQAZVWk+SyTjdRf6o5611R2/d8IEDoIj981IU6uhWW8rqa6o17csZa18bi7Jr/wAUA9Z4rQpPwOIflgJxTuw6qODWMlLf4HsF0WjHRY7kAeoyPyW4oTYxhFhoF2rml5/vJd9VNhap3Vz4WbTk2iqIikqEREAREQBERAEREAREQBERAEREAREQBERAEREB4D9rF4U6loa+k/FIgicgQuQsN39qJBW1Ru81sjE9c9Ynou2ufYI0mgGsyROjSR65fJYfi4KQ09Wq21E4y5bue+v2UaZQNATx6CSvQ7Lc9OlTazxRrJME7zCxXdshVoOq1Bhe55ywmCBGfi3krBaar2mHNc08xHzUwp47s9/Q0XCHxJcW5tMZAR6LnL6u9tSoK7hOLunkW6f7Y9CsuKd627MA8Gk4wH5T7rvZd5H4Eqz3PZpJ03kaFjstNjXVS0QzlqT4W+Z+ErQtN+02TTBcHPcXVXUzBxbgTEPOsjQaCFlbSeQ6mcnUqkvZvyBAcB7QHydPFQd4UGtpU3AOx5l+uGDOp4yPispNnqWusmdDd96bjUkfeEGPIkFSbKpkg8AR0iD6FcHZnHsWu34yGjfBHyy+BXdbPOxd52YazvdMLp+CRdyKyjhmjfbbJiMojRaG1F31Kjn9kwmSJDYkxqecxPmsl2mStm974pUKx7ze1IaQ1zsIGQzJUzipKzPG1Wm9b+2m18v5wei3DUFOx0O0IZFKmDiyg4RlnvUlSrNcJa4OHIg/JeU0r9fUgVfIgy3+0zHopq4by7Gs0z3Hw13DkfI/Nap9jyKnS5Qg3fc9ARWU6ocJaQRyMq9XPHCIiAIiIAiIgCIiAIiIAiIgCIiAIiIAiIgCIiA+Yr0q0HdkbG17HM8biTP6rptmNqsUMrEgjR0axuPNcfY7RiLqdMQSNd6yXJUcKmFxmM/Qrlu89jbS150pZ327nsjb0wwBBHH8lmfbKVUQ9oI4H6cFylnqEAAHJZW20TmunJn0ahCW65Ni9tl2uBdZ34T7rs2+R1HxXIWy01aBiqwj7wzb6hdfTte8FKrmuEOEhUZ1wk47S3IE3my0t7dg/nUgO1w+J7BkHjiRvC2WFlVvcdhJ3siT/VTOTvL1VamzNPEKtFzqT882R8RoRxC07VsjVnFSezPMtzaJ3wM4HJUOqnUila9vBEXhs/aMRLYInRrKjSTpOEsyyJyHErsbgux1KzhjxFWrm8e606A84AHqoRmz9ucQxxLaZPeirlG/ug/RdtZLPTo050DRn5JFGdetZWTvv2IqnZgys5o4gjzAP1XP7e2Vpfj8LgGNc4e7AyXTWSoHvfWfkM3GfZaB9AFzN7UjaqNctkukVBGZwgmQOgI9FMuCKTed32X5nL3Dfb6eIHMCCQdCJjyO+V193XwH1CwHIhrh1mCuMsN01DLGsJcdZaRHWdF3WyWzjaMVKrsTgM40AGcDis4XOitjGneXJ6tcVkNOlBESZA5KRUBZdu7JVaTSqYnDRuFzXH8QWzY70ac31Jcc+6e4OQ49V0KcfJ8DUk5ScpdyXlVlYW2lp3rIDOisULkVElAVREQBERAEREAREQBERAEREAREQBERAfLlzWEtrPd9wpdjS6s4gaand6rZuu0xJMZiM9EtV5hre7u5LjbsyrlaCiTlzWstYKVR4c6ThOmueHPWFturD6Lj7ficKZzDmsbI4E5z1IIKvsl+wcL9eO4q8anZnraLUJ+yp9DqRWzyKzttbgoehbAYzUjQzWp7kb9iVu+14nhpUhelXs4DTBjzUM3KDvGYPNR1+X5hkudLjoAoZqqbbJ+y7WUg/sqjsLuPs9ORV9vvTtT2bM2g5njG4DguHuSympUNV+7Pz3D98FJ2zaSnZpaCHVo09lk73c98eqi5pKlCDyZK7Q27CwUG6mDU6bm+evpxUZdtrNF7XjdqNxB1HmJUAy9A4lznFziZJJ1KyVrxbGRHqjELW37nd2y7SyH086TswPcnd0WK1XhhpEDxOGEAcTko3ZPbZpihWMbmuPhPI8Cpu8Llz7Wjnxb/AMfyRFHJr2z+5TY6yPpl0AOqR3QSBAzxQfRZr1FrYR2dlyG9jg74DNR923gRXYQY8U/hOXwXWUL2kTKn04yPJ13T1OeUfHY5Vt+24ZCi/wD9b/yUzdN827WoRTbwLe+fInLz9FdfO1tOiMLn986NEk+gzURS2jL8+zfHFwDB5YiExUXyZ6foz/HK9vsdnZdontPfOMcARM+kKXu2/wCnWOES1+eR5cCvNnX42D3TlzH0WzdttLa9Ks0y1rhijWDr8CrKR0V+mQxbSsz1JJWOz2llQYmODhyXMbRfaPZbI8Uye0qYg1wbo0T3iTplwVrnzcvbydZKqo+8r2ZSYx0z2jmNpj3i8iPKM1vKQXIiIAiIgCIiAIiIAiIgCIiA+TqtlL6ZNN2TTmVdYrA+tLQMeGC5uLCSCYkFLst+EPY7PTEAdR+i6a5rpaabrQyQ4yGjkNZ4/ouSKbbL6WCqVEmtv0NV7sdRzTRe1xAmSIaAAB8IUfaLlM6TyU2L3OjhB4gA/PNXC/GjIlx6tBHzV1BWPo4aCi15IOwXFUBJY9wz8JEgdOSm2WS1MbIDX/A/Vbljvmm7IRP4T6EQVLUK4dpn18Q8t6stjvhS9NWRxlpv6tmHAM4zPzWtYabXvmo/ORm46zpB08l2V53TTrNIIC84tliNmquDsyPBz4HyWbyTOKU6+nqKSeUX57fY6S870c0dlQ7gHjd7X9vDqomxXK10mMXEkzml3290jF3gdQQCPiuruxrTEDoN0qUn3O5UZSfqTd/px8iIp7Pj3R6Kyts6D7MdF2FJ41hZw9p3K9jZS+B5w2ymk7C7Q6FdRct62hkBjzgGoIBAHASt+97mbVaQBB1HVR9z2rWm4Q9uTh9RyVeDoTjKFrEjTc4WhlR0YXPmRp3jmORzWxeV8dgzCHDtNJOeHo32j8ArLPUwmCJadQdP881z20FlItdQ7nnG0n3XZ/AyPJWuZ04qUrM2btdjcX+He97u9UPEk7ugWheN6sNUgYmxkHO7xPMz8gpe42A067T4jSeW9WifXJRF0vBMnPgqHbe8ml2LadqdTc1xhzHaHceIIOi6q4a7TWa0uDWOMEuOQG4klcvb7T2hDYzM5cAD3eh19VMfwfZ2d76gbkzDDxILnCAIO/fyhE7HHrXhSlLwmdZtXtXRu+iadkeKtoqiMTTiaxu893KeAXi9ptZLi55lx1ldBdVmc4ZZtG+e807oG9SzLspVMVOuwCoWQyQBhEzine6YHkuKrrFex+cVqk6srz79zsNjr/o2ytZm1XEGhRpCk0+F1TCMRJ45COi9NK8IuG6jTqtp1XsoeEtcXjLzE58pXuVnrtcBheH5aggzzyXbp6jmndE03dGYKqtCquk1KoiIAiokoCqKkpKAqipKSgKoqSrS5AfK7rsZRhxl1WJcfZaT7IG8jeV393OApsbwaB8FwtkvvF3H0w45mc8o5aBdtZHS1pG8A+olc1G+7Z09PnHdIutF2UYNSoQ1jYkk5Sd3EnkFp073sodhZRc8aSKbR6S6T8FCbTXk51o7I5MpgYRxLmhxceecdAt2xWcNoPrOyAhgjUl2sc4yndM7lo2fWUKPFyTqGyVwQyz1MjBe3CGj1dBWM2SmwSys9o3dqzE38dMnCoC3vfhAETEAeywGdActxzOajA99BweKhBJjPFB/EIPmqZHdKlhxx33/AHO+s9vnJ5a7g9pxDzI3fEKF2yuwOptqxmwwejsvnCjbS8tay00yWEuwVQ3IB0SHNHAjduPVT9K2CvQq0XRjFMmBo7LJzR1jLmEvfYynSVrnL2Sz5SpqwGFHXcyQpVjIU2IjIlK1oluPfljH/wBee/n1WMXq0b81rtdks1z2Cm2u1pbLcYB5yfkpJ2s2STqga1rn1KbA6CMTwDmJ0K17TdVCo9tRtqpseOBBDhwOYXMPsjXOcYe90mSOp1J0WvYr4pYw0Ue0aTEPLTJnd3FW5d0rf5bnbVrNGjmuy1adVp3xZ8dnL/ao97qxxAcPIwfValdlMMdUog03MOF7MRc0iYynQg+Sl7Ee6cXtMcHebSrFJLFXOeuu3gEFroIWlarK0Vjh7QHWKYbhdOhk+GVe+u0CXQeoEqPr3zOTBhA3rOTsZ6jqFGgrvnwiduqzdnnk2dzc3ebjp5KLtd4vtNc05/lMkNw+FvPmSd6y2aiKrZJDi6MWf03LStFkNIkA4QSTIE5LkjqFNuNj5nqfUpaiCilivmS90fySQDIMSeELWt9rc6q4x/LAOEbm8SY471o07xIdBPdiNIPWFsWWphfxbmeRHBZugrua5Pnark9mye2fvkPa2z13Uuwe9prF7CXNDdId7JIyleg0Ps0otc2tZK9WjMObBxNzzETnHmvJO3aRVJABc1wEA+Q5L07YHbUtsVNtpZUhncY9tNxaWtyEnju8lvpZreMu3Bei1LZ7neWVrw0Co4OcNXAYQecTks4Kgae3FjP/AHgP6muHzC26W0tldpXp/iC9DKPk6yUlJURbdqrLSEvrM6Ay49AMyuKv/wC1CoZbZWYB77wC49G6DzlRKpGPLMp1YxW7PS1GbRXobNZ31hBLIMH2u8AR1iV5DZduLdiLf4h7cR1c1pHxGSw3zfFsqODalcva8gmIayQ0t8I0MEzxWE9VCJhLVxtsmem2/bilhoNYZqVzTAAzwB5EydJhdSQvnw2sEtpGWuHhiRhgZGddxKm7t2oZZgWUrRWqO9pznv7KSdGMOvU+ipR1Od7opT1d28j1e9r9o2Zs1XgE6N1ceg+q3g/IHivEGMqWy1MpsLnve4Y3OM4Wgy48sl7ZhgAcAB6LqhPPg6aVX1LtFxerMStJVFobHzFaabx46eCRq4Q4/CV2Gz1px2dkatGA/wBunwhcrbaz3kufiJO8gqV2evAU4YYaHaf1b5njl6Lio+3Yz6f7Z2Mu3t3RVZWbo9jfVoAI9IPqrLdUm7bOR/5nYusOA+S6fAy0UnWd5gnvUzvDhw/LfJUFdd1B7K1hq9xxPaU3ezibkS3jukdVrJH3dCsnFPwaForNfh70Q0SQAcJIOF0HUST5gcVztossjsml1Rz3yXEGSc8hOpz8oUparvrUjBaCWZEjNrhMgg7xxB9FZZTWqHBSpAuORLGRl950AAclkdtbGobNcjs+wacRlhMZ5tBk/viFuXZTLbYwD2KUP/AT9Wras92MsjC+oQ+qdYIzPuN4knU7gq3RRw4qj86lQ5+Zkq6XcpUqxt+ZH9u1tWoBoHuj8RW7TtAO9Q1ruvA/FUc4YyTiBGGSZI0yWSnY/dq+rfyKvc4KVWFRXjInA4cVv4DhbVG4hp5Ob4T5iPMFc02z1h4XNPqPot6wXnWpEh9IPY8Q9uKCRuIMZOG4odEXbfkwWu1OZ2zGlrDULhL5AwvJkg9ComyXYGuEOkCCCBmY3wNF0D7C2o6W1qlOBkalMHLgcLiDHGAtiyXdSHjtb/7Whs+mapY3lXoxeUmWXbdz+854hroyPw810HatpMGIBzneyfdORmPRRVa8WMBbSDncHv3nid56ZKFZdtZ7nVHVqmZycfDppA4cApvY8vU9RpuVlv8AIjr+sD6L9SWPksO6PdPMfkd6i2MJMccl0zLXaKZwuAqs4FuJp+oKttgFVsss7abm5yJBPLNZOHg8nU6ZWdWMviYLvtBs2F2TjiBgjumNxHArdvF9lqPqup2ltMDvNp1mvDgSJLA8AtMHIExOSh23XWqh7mwAwEjEYLoMQ0bz+SyXZsPaa7y1jWtIiS97WgT8/KVRRs+DwJJvd7mnUsbjm3Pop+4TTylkuIcCHHu4o1Eclde2zdWm5tJnZshrWvOMkl0d5xy7sncFtbL7LvdWbTfVa1mLODJdyblqdEqxnJWjyU9N33RG2qz0w40gTLgMEEQHE78tF79s+xwstEPYGOFNoc0aAx+/VecX1sl218UXNDW0W06ZIGo7Kco55L0s2l3urbT03C92a04Yt7GZ9kYdWNPVoP0XAfaXelKkG2ek1jajs3kMbiDToAYyJ+S7xtc8FwP2j7GGu7+JpPa10APa7LFGhaRvjdyWtVPH2itlg8TzkW4Dfnx/ValpD+BM8BP6rZfsxaJ8I9f0VBs5aRo4D+5wj4Lz/Tkeb6cmt0y27bueD2jw1jRveS30B1UlXtYc0GmcQEgjQE5aYvmr7o2AfaHfz7Wxg54nv8pAUrV2QaH16NiLqgoBoe5wnHVeQC1sZCAc+EKJUJNX7lvQlbj9zmHOIdLWjEABJO47vJalpaccxGES4DTkOamdodkLVZKgc9odTcRL2SWDd3jEtXRbM7LsbUfStlBzTWYadGrM02u1yIyzyIO/RRToz4fJnGhJuzIvZC/32eoHUWNc+pDSHZl2+Gme7K9lslZ76bXVGYHESWzMcpXk9y7IVrLbKfb0i+kH+JkOb910a6xqF66ag3Lu00ZRjZnfpYOEWmUKtVSVRdR1nmD7rpbm/wC4/moa+bhbUAIEYSdPzXYssDPdWYXc1wAgQFk4lorc86/g3tiHOBGhOuXMLPXf2jIqtl3vDfzIO/mu8q3Kw7lg/wClmlMWenS1UqfDOEstlewzTqEHdOfz1SpfFsILCYGYllPDPmF3o2dYNB5/ksY2eaOPqoxZ2rqXlHnVmu9wPhg8XfqpOnZnDeCu3bcbN4lUNwUxoAoxZzanWyqrHhHDm7nPEOgjnp6K6z3CGgjDvld026WjcFe2728FOBywmo8HF07n+6fVbTbtyjCfiutFjarxQbwU4mv9Qzin3XUB8MjjC2BdRP8A2/guyZSHAq5tjnRRgjHJXucezZ/7p9VsMuE5Agx1XVdhGoV7aanFDM5ylcA4LO/Z9saBTlXILAArYoznVfBE/wD4LR7IWYXMzgFKtEp2aWRztmK0WKm8N7vfa0NJ96Mh5qxl3tHKFsyrm80aKllRrnPFTVzQMxwG9dNZ6mJgdxC5px4ZZR5KVsVrqPYMIbDcvRSiCUAUFfUmpB0AEKQmv91a9to1XgS0ZcNUYZE9mOCoaAO5ZTzyKtI58PrP09VBU16lkbwWa6Iod0T2ZOg3E6nmeKqHGM89PkZz6wFUaa/px3Z8UJ4N+2Xi0ZMlw3k/IBY22hrhEBrWjw8Y0A5LRgfsj8uvoh66/wDEnhxgeakXK2WiHVQ5wkzxXRmkBuXPUKBcYb13aR6ypppcABmfLl/hEImaEWLtDw+HT9+SyNKsWOTpLPZ0RQWjyZSt2h/p/viiIbGC06rAVVFBKMZVd3miIQy1quVEQhGHes7dERC5mGiysREJL6iwtREDLK2vosIRFJhPkzUVVyIoM2WK4IiMgceilri/0z1VURBEgqoisSQd++MdFohEVWUZViv4qiKAWuVrvyREBuXZ/qjz+SmXIisiY8FiIiks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2058" name="AutoShape 10" descr="data:image/jpeg;base64,/9j/4AAQSkZJRgABAQAAAQABAAD/2wCEAAkGBhQSERQSEhMWFRQVFxUXFBgUFBUYFRUYFRUVFxYXFxcYHCYeFxojGRcVHy8gIycpLCwsFR4xNTAqNSYrLCkBCQoKDgwOGg8PGiwkHyQpLCwqLCksKSwsLSwqLCkpLCwsLCksLCksKSwsLCwsLCwsLCwpLCksNSwsLCwqLCwsKf/AABEIALEBHAMBIgACEQEDEQH/xAAcAAEAAQUBAQAAAAAAAAAAAAAABQECAwQGBwj/xABAEAABAwEFBQUFBgUDBQEAAAABAAIRAwQFEiExBkFRYXETIjKBkUJSobHBB2KS0eHwFCNygvEzotIWQ1OTwhX/xAAbAQEAAwEBAQEAAAAAAAAAAAAAAQIDBAUGB//EAC8RAAIBAwMDAgQFBQAAAAAAAAABAgMREgQhMQVBURMiYXGBkTKxwdHwFCNCoeH/2gAMAwEAAhEDEQA/APbyrcZ4D1/RK84ctcvnn8FrPDnnwgccyfm3971BZIymu6YDRPXp+aC1ZxA9f0VgszuXr+nXTisdos3dhwBByiThMj2hGnVCbIzutJBHdEHfi/RY61tILctTz3CTuyy4x9DY6gcOYEcAXeWRBjn5pQsfdADWhoyABIgeY/eWiE2RvoqLFVtTG+JzR1ICkok3wZkWvTt9N3hqNPRwWcFA01yVRURCCqKiICqIiAIiIAiIgCIiAIiIAiIgCIiAIiIAiIgCIiAIiIAqKqogCIqOKArKtfUDQXEwAJJOgA1K1bTbms8ZwjiQcPmdy4Pa3av+JP8AC2YnCfG8CA6N0n2fmobOjT6eVeWK+rJOrti60Fwo9xjXEYvacOPILTwDU5nnmuXu6x2im9wYARxOTf8AKmaFeo3/AFAw/wBLs/ioufTQ00aatD/psVmkEFuRUhdu1bqPdqCWTqJxCdYURSvuiX4HTTfPtiAeh0W9WsTSMxKlFatGMljUR3tnrte0PaZa4SCN4WRcJs7eP8PVFNxPZOOUnJjjv6Fd0pPnNTp3QnZ8dmVREQ5iqIiAIiIAiIgCIiAIiIAiIgCIiAIiIAiIgCIiAIiIAiKkoArHFHPWMuQHG/aPfgaxtmBg1IL/AOkHIeZHwUE2s1lEEODW91xJ3gEE/DJdZtjcNO1CjTcCKjn4WOaQC1sF1QmdQGg5cSF5htF/ItdKyBxNNji0ExLsEhs+eFUlsfQ9MnBx9Nc8s2r12mc5/ZU8jEun2G8XczlA5hRIvsYs7Q7oGtd/j4qNuymKjXOeTiqVXYjMEhjS4id0yB0JUfb7wlxa0NwjIBoAjoVg5Pk+lhhCNjq7Vay+nja4VWt1yGJvONHBTOyF+4waZ3eHPTl0Xn1ktjqRFVu4w8bnDu6jjDvgpS4aoFswsPddm3zh0eWYUxnuTUhGcHF/Q7x9s7SpVpFsYYg8Rkux2Nvc1GGk8y+npOpbu9FwVK0AVHHe75AwPkpC6rwNKu146HmN4Wqe54+s0yq03Bcrj5nqAVVa10gHirlofIBERAEREAREQBERAEREAREQBERAEREAREQBERAEREBi7RYGXgxxgPaT1C57bTadlloOGL+Y4Q0b+q8UrbTVA7E15DpmZ3qrlYpKaifR7ita3W9lFhqVHYWj1J4AbyvPdjPtabVLaNpbhOnaez58FS9bxForOd2oexpIaROEDkYjVTdPg7dFQWpnjfbk3bZta+rUZVpt7PsxUa0GHSH4ZdpkYaB5lRL7US7E5lN5mZdTYTJ3yRPBZWPp6MxPP3Rl6qhvqhZTNphrnDuMAL3xPiMCG55eRUH00KFKlG0I7/7ZvXVUdqyhRpQZltJjTJ3iG681kt1ja4F1Sy2arxJpNxesAlQNs+0ikcqLHOO4uED0Cjat+Vqrww4y8jF2bGnug6EgaZZ57iOKhyRrDRym8pJRRPPu+yvaWmx0mg+6C058CDkoSxbFGnam1KT/AOWA4DH42SI6OgEweWi6CwMeKY7UAO3SQTHONFeLQAZVWk+SyTjdRf6o5611R2/d8IEDoIj981IU6uhWW8rqa6o17csZa18bi7Jr/wAUA9Z4rQpPwOIflgJxTuw6qODWMlLf4HsF0WjHRY7kAeoyPyW4oTYxhFhoF2rml5/vJd9VNhap3Vz4WbTk2iqIikqEREAREQBERAEREAREQBERAEREAREQBERAEREB4D9rF4U6loa+k/FIgicgQuQsN39qJBW1Ru81sjE9c9Ynou2ufYI0mgGsyROjSR65fJYfi4KQ09Wq21E4y5bue+v2UaZQNATx6CSvQ7Lc9OlTazxRrJME7zCxXdshVoOq1Bhe55ywmCBGfi3krBaar2mHNc08xHzUwp47s9/Q0XCHxJcW5tMZAR6LnL6u9tSoK7hOLunkW6f7Y9CsuKd627MA8Gk4wH5T7rvZd5H4Eqz3PZpJ03kaFjstNjXVS0QzlqT4W+Z+ErQtN+02TTBcHPcXVXUzBxbgTEPOsjQaCFlbSeQ6mcnUqkvZvyBAcB7QHydPFQd4UGtpU3AOx5l+uGDOp4yPispNnqWusmdDd96bjUkfeEGPIkFSbKpkg8AR0iD6FcHZnHsWu34yGjfBHyy+BXdbPOxd52YazvdMLp+CRdyKyjhmjfbbJiMojRaG1F31Kjn9kwmSJDYkxqecxPmsl2mStm974pUKx7ze1IaQ1zsIGQzJUzipKzPG1Wm9b+2m18v5wei3DUFOx0O0IZFKmDiyg4RlnvUlSrNcJa4OHIg/JeU0r9fUgVfIgy3+0zHopq4by7Gs0z3Hw13DkfI/Nap9jyKnS5Qg3fc9ARWU6ocJaQRyMq9XPHCIiAIiIAiIgCIiAIiIAiIgCIiAIiIAiIgCIiA+Yr0q0HdkbG17HM8biTP6rptmNqsUMrEgjR0axuPNcfY7RiLqdMQSNd6yXJUcKmFxmM/Qrlu89jbS150pZ327nsjb0wwBBHH8lmfbKVUQ9oI4H6cFylnqEAAHJZW20TmunJn0ahCW65Ni9tl2uBdZ34T7rs2+R1HxXIWy01aBiqwj7wzb6hdfTte8FKrmuEOEhUZ1wk47S3IE3my0t7dg/nUgO1w+J7BkHjiRvC2WFlVvcdhJ3siT/VTOTvL1VamzNPEKtFzqT882R8RoRxC07VsjVnFSezPMtzaJ3wM4HJUOqnUila9vBEXhs/aMRLYInRrKjSTpOEsyyJyHErsbgux1KzhjxFWrm8e606A84AHqoRmz9ucQxxLaZPeirlG/ug/RdtZLPTo050DRn5JFGdetZWTvv2IqnZgys5o4gjzAP1XP7e2Vpfj8LgGNc4e7AyXTWSoHvfWfkM3GfZaB9AFzN7UjaqNctkukVBGZwgmQOgI9FMuCKTed32X5nL3Dfb6eIHMCCQdCJjyO+V193XwH1CwHIhrh1mCuMsN01DLGsJcdZaRHWdF3WyWzjaMVKrsTgM40AGcDis4XOitjGneXJ6tcVkNOlBESZA5KRUBZdu7JVaTSqYnDRuFzXH8QWzY70ac31Jcc+6e4OQ49V0KcfJ8DUk5ScpdyXlVlYW2lp3rIDOisULkVElAVREQBERAEREAREQBERAEREAREQBERAfLlzWEtrPd9wpdjS6s4gaand6rZuu0xJMZiM9EtV5hre7u5LjbsyrlaCiTlzWstYKVR4c6ThOmueHPWFturD6Lj7ficKZzDmsbI4E5z1IIKvsl+wcL9eO4q8anZnraLUJ+yp9DqRWzyKzttbgoehbAYzUjQzWp7kb9iVu+14nhpUhelXs4DTBjzUM3KDvGYPNR1+X5hkudLjoAoZqqbbJ+y7WUg/sqjsLuPs9ORV9vvTtT2bM2g5njG4DguHuSympUNV+7Pz3D98FJ2zaSnZpaCHVo09lk73c98eqi5pKlCDyZK7Q27CwUG6mDU6bm+evpxUZdtrNF7XjdqNxB1HmJUAy9A4lznFziZJJ1KyVrxbGRHqjELW37nd2y7SyH086TswPcnd0WK1XhhpEDxOGEAcTko3ZPbZpihWMbmuPhPI8Cpu8Llz7Wjnxb/AMfyRFHJr2z+5TY6yPpl0AOqR3QSBAzxQfRZr1FrYR2dlyG9jg74DNR923gRXYQY8U/hOXwXWUL2kTKn04yPJ13T1OeUfHY5Vt+24ZCi/wD9b/yUzdN827WoRTbwLe+fInLz9FdfO1tOiMLn986NEk+gzURS2jL8+zfHFwDB5YiExUXyZ6foz/HK9vsdnZdontPfOMcARM+kKXu2/wCnWOES1+eR5cCvNnX42D3TlzH0WzdttLa9Ks0y1rhijWDr8CrKR0V+mQxbSsz1JJWOz2llQYmODhyXMbRfaPZbI8Uye0qYg1wbo0T3iTplwVrnzcvbydZKqo+8r2ZSYx0z2jmNpj3i8iPKM1vKQXIiIAiIgCIiAIiIAiIgCIiA+TqtlL6ZNN2TTmVdYrA+tLQMeGC5uLCSCYkFLst+EPY7PTEAdR+i6a5rpaabrQyQ4yGjkNZ4/ouSKbbL6WCqVEmtv0NV7sdRzTRe1xAmSIaAAB8IUfaLlM6TyU2L3OjhB4gA/PNXC/GjIlx6tBHzV1BWPo4aCi15IOwXFUBJY9wz8JEgdOSm2WS1MbIDX/A/Vbljvmm7IRP4T6EQVLUK4dpn18Q8t6stjvhS9NWRxlpv6tmHAM4zPzWtYabXvmo/ORm46zpB08l2V53TTrNIIC84tliNmquDsyPBz4HyWbyTOKU6+nqKSeUX57fY6S870c0dlQ7gHjd7X9vDqomxXK10mMXEkzml3290jF3gdQQCPiuruxrTEDoN0qUn3O5UZSfqTd/px8iIp7Pj3R6Kyts6D7MdF2FJ41hZw9p3K9jZS+B5w2ymk7C7Q6FdRct62hkBjzgGoIBAHASt+97mbVaQBB1HVR9z2rWm4Q9uTh9RyVeDoTjKFrEjTc4WhlR0YXPmRp3jmORzWxeV8dgzCHDtNJOeHo32j8ArLPUwmCJadQdP881z20FlItdQ7nnG0n3XZ/AyPJWuZ04qUrM2btdjcX+He97u9UPEk7ugWheN6sNUgYmxkHO7xPMz8gpe42A067T4jSeW9WifXJRF0vBMnPgqHbe8ml2LadqdTc1xhzHaHceIIOi6q4a7TWa0uDWOMEuOQG4klcvb7T2hDYzM5cAD3eh19VMfwfZ2d76gbkzDDxILnCAIO/fyhE7HHrXhSlLwmdZtXtXRu+iadkeKtoqiMTTiaxu893KeAXi9ptZLi55lx1ldBdVmc4ZZtG+e807oG9SzLspVMVOuwCoWQyQBhEzine6YHkuKrrFex+cVqk6srz79zsNjr/o2ytZm1XEGhRpCk0+F1TCMRJ45COi9NK8IuG6jTqtp1XsoeEtcXjLzE58pXuVnrtcBheH5aggzzyXbp6jmndE03dGYKqtCquk1KoiIAiokoCqKkpKAqipKSgKoqSrS5AfK7rsZRhxl1WJcfZaT7IG8jeV393OApsbwaB8FwtkvvF3H0w45mc8o5aBdtZHS1pG8A+olc1G+7Z09PnHdIutF2UYNSoQ1jYkk5Sd3EnkFp073sodhZRc8aSKbR6S6T8FCbTXk51o7I5MpgYRxLmhxceecdAt2xWcNoPrOyAhgjUl2sc4yndM7lo2fWUKPFyTqGyVwQyz1MjBe3CGj1dBWM2SmwSys9o3dqzE38dMnCoC3vfhAETEAeywGdActxzOajA99BweKhBJjPFB/EIPmqZHdKlhxx33/AHO+s9vnJ5a7g9pxDzI3fEKF2yuwOptqxmwwejsvnCjbS8tay00yWEuwVQ3IB0SHNHAjduPVT9K2CvQq0XRjFMmBo7LJzR1jLmEvfYynSVrnL2Sz5SpqwGFHXcyQpVjIU2IjIlK1oluPfljH/wBee/n1WMXq0b81rtdks1z2Cm2u1pbLcYB5yfkpJ2s2STqga1rn1KbA6CMTwDmJ0K17TdVCo9tRtqpseOBBDhwOYXMPsjXOcYe90mSOp1J0WvYr4pYw0Ue0aTEPLTJnd3FW5d0rf5bnbVrNGjmuy1adVp3xZ8dnL/ao97qxxAcPIwfValdlMMdUog03MOF7MRc0iYynQg+Sl7Ee6cXtMcHebSrFJLFXOeuu3gEFroIWlarK0Vjh7QHWKYbhdOhk+GVe+u0CXQeoEqPr3zOTBhA3rOTsZ6jqFGgrvnwiduqzdnnk2dzc3ebjp5KLtd4vtNc05/lMkNw+FvPmSd6y2aiKrZJDi6MWf03LStFkNIkA4QSTIE5LkjqFNuNj5nqfUpaiCilivmS90fySQDIMSeELWt9rc6q4x/LAOEbm8SY471o07xIdBPdiNIPWFsWWphfxbmeRHBZugrua5Pnark9mye2fvkPa2z13Uuwe9prF7CXNDdId7JIyleg0Ps0otc2tZK9WjMObBxNzzETnHmvJO3aRVJABc1wEA+Q5L07YHbUtsVNtpZUhncY9tNxaWtyEnju8lvpZreMu3Bei1LZ7neWVrw0Co4OcNXAYQecTks4Kgae3FjP/AHgP6muHzC26W0tldpXp/iC9DKPk6yUlJURbdqrLSEvrM6Ay49AMyuKv/wC1CoZbZWYB77wC49G6DzlRKpGPLMp1YxW7PS1GbRXobNZ31hBLIMH2u8AR1iV5DZduLdiLf4h7cR1c1pHxGSw3zfFsqODalcva8gmIayQ0t8I0MEzxWE9VCJhLVxtsmem2/bilhoNYZqVzTAAzwB5EydJhdSQvnw2sEtpGWuHhiRhgZGddxKm7t2oZZgWUrRWqO9pznv7KSdGMOvU+ipR1Od7opT1d28j1e9r9o2Zs1XgE6N1ceg+q3g/IHivEGMqWy1MpsLnve4Y3OM4Wgy48sl7ZhgAcAB6LqhPPg6aVX1LtFxerMStJVFobHzFaabx46eCRq4Q4/CV2Gz1px2dkatGA/wBunwhcrbaz3kufiJO8gqV2evAU4YYaHaf1b5njl6Lio+3Yz6f7Z2Mu3t3RVZWbo9jfVoAI9IPqrLdUm7bOR/5nYusOA+S6fAy0UnWd5gnvUzvDhw/LfJUFdd1B7K1hq9xxPaU3ezibkS3jukdVrJH3dCsnFPwaForNfh70Q0SQAcJIOF0HUST5gcVztossjsml1Rz3yXEGSc8hOpz8oUparvrUjBaCWZEjNrhMgg7xxB9FZZTWqHBSpAuORLGRl950AAclkdtbGobNcjs+wacRlhMZ5tBk/viFuXZTLbYwD2KUP/AT9Wras92MsjC+oQ+qdYIzPuN4knU7gq3RRw4qj86lQ5+Zkq6XcpUqxt+ZH9u1tWoBoHuj8RW7TtAO9Q1ruvA/FUc4YyTiBGGSZI0yWSnY/dq+rfyKvc4KVWFRXjInA4cVv4DhbVG4hp5Ob4T5iPMFc02z1h4XNPqPot6wXnWpEh9IPY8Q9uKCRuIMZOG4odEXbfkwWu1OZ2zGlrDULhL5AwvJkg9ComyXYGuEOkCCCBmY3wNF0D7C2o6W1qlOBkalMHLgcLiDHGAtiyXdSHjtb/7Whs+mapY3lXoxeUmWXbdz+854hroyPw810HatpMGIBzneyfdORmPRRVa8WMBbSDncHv3nid56ZKFZdtZ7nVHVqmZycfDppA4cApvY8vU9RpuVlv8AIjr+sD6L9SWPksO6PdPMfkd6i2MJMccl0zLXaKZwuAqs4FuJp+oKttgFVsss7abm5yJBPLNZOHg8nU6ZWdWMviYLvtBs2F2TjiBgjumNxHArdvF9lqPqup2ltMDvNp1mvDgSJLA8AtMHIExOSh23XWqh7mwAwEjEYLoMQ0bz+SyXZsPaa7y1jWtIiS97WgT8/KVRRs+DwJJvd7mnUsbjm3Pop+4TTylkuIcCHHu4o1Eclde2zdWm5tJnZshrWvOMkl0d5xy7sncFtbL7LvdWbTfVa1mLODJdyblqdEqxnJWjyU9N33RG2qz0w40gTLgMEEQHE78tF79s+xwstEPYGOFNoc0aAx+/VecX1sl218UXNDW0W06ZIGo7Kco55L0s2l3urbT03C92a04Yt7GZ9kYdWNPVoP0XAfaXelKkG2ek1jajs3kMbiDToAYyJ+S7xtc8FwP2j7GGu7+JpPa10APa7LFGhaRvjdyWtVPH2itlg8TzkW4Dfnx/ValpD+BM8BP6rZfsxaJ8I9f0VBs5aRo4D+5wj4Lz/Tkeb6cmt0y27bueD2jw1jRveS30B1UlXtYc0GmcQEgjQE5aYvmr7o2AfaHfz7Wxg54nv8pAUrV2QaH16NiLqgoBoe5wnHVeQC1sZCAc+EKJUJNX7lvQlbj9zmHOIdLWjEABJO47vJalpaccxGES4DTkOamdodkLVZKgc9odTcRL2SWDd3jEtXRbM7LsbUfStlBzTWYadGrM02u1yIyzyIO/RRToz4fJnGhJuzIvZC/32eoHUWNc+pDSHZl2+Gme7K9lslZ76bXVGYHESWzMcpXk9y7IVrLbKfb0i+kH+JkOb910a6xqF66ag3Lu00ZRjZnfpYOEWmUKtVSVRdR1nmD7rpbm/wC4/moa+bhbUAIEYSdPzXYssDPdWYXc1wAgQFk4lorc86/g3tiHOBGhOuXMLPXf2jIqtl3vDfzIO/mu8q3Kw7lg/wClmlMWenS1UqfDOEstlewzTqEHdOfz1SpfFsILCYGYllPDPmF3o2dYNB5/ksY2eaOPqoxZ2rqXlHnVmu9wPhg8XfqpOnZnDeCu3bcbN4lUNwUxoAoxZzanWyqrHhHDm7nPEOgjnp6K6z3CGgjDvld026WjcFe2728FOBywmo8HF07n+6fVbTbtyjCfiutFjarxQbwU4mv9Qzin3XUB8MjjC2BdRP8A2/guyZSHAq5tjnRRgjHJXucezZ/7p9VsMuE5Agx1XVdhGoV7aanFDM5ylcA4LO/Z9saBTlXILAArYoznVfBE/wD4LR7IWYXMzgFKtEp2aWRztmK0WKm8N7vfa0NJ96Mh5qxl3tHKFsyrm80aKllRrnPFTVzQMxwG9dNZ6mJgdxC5px4ZZR5KVsVrqPYMIbDcvRSiCUAUFfUmpB0AEKQmv91a9to1XgS0ZcNUYZE9mOCoaAO5ZTzyKtI58PrP09VBU16lkbwWa6Iod0T2ZOg3E6nmeKqHGM89PkZz6wFUaa/px3Z8UJ4N+2Xi0ZMlw3k/IBY22hrhEBrWjw8Y0A5LRgfsj8uvoh66/wDEnhxgeakXK2WiHVQ5wkzxXRmkBuXPUKBcYb13aR6ypppcABmfLl/hEImaEWLtDw+HT9+SyNKsWOTpLPZ0RQWjyZSt2h/p/viiIbGC06rAVVFBKMZVd3miIQy1quVEQhGHes7dERC5mGiysREJL6iwtREDLK2vosIRFJhPkzUVVyIoM2WK4IiMgceilri/0z1VURBEgqoisSQd++MdFohEVWUZViv4qiKAWuVrvyREBuXZ/qjz+SmXIisiY8FiIiks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2060" name="Picture 12" descr="http://t2.gstatic.com/images?q=tbn:ANd9GcR2FAPsRIBNvL4LJfgYybxeAD-E-PUFNKn0t_VMWWTNQoVB3k7FlA"/>
          <p:cNvPicPr>
            <a:picLocks noChangeAspect="1" noChangeArrowheads="1"/>
          </p:cNvPicPr>
          <p:nvPr/>
        </p:nvPicPr>
        <p:blipFill>
          <a:blip r:embed="rId4"/>
          <a:srcRect/>
          <a:stretch>
            <a:fillRect/>
          </a:stretch>
        </p:blipFill>
        <p:spPr bwMode="auto">
          <a:xfrm rot="18983515">
            <a:off x="5644679" y="3594678"/>
            <a:ext cx="3488563" cy="2059372"/>
          </a:xfrm>
          <a:prstGeom prst="rect">
            <a:avLst/>
          </a:prstGeom>
          <a:noFill/>
        </p:spPr>
      </p:pic>
      <p:sp>
        <p:nvSpPr>
          <p:cNvPr id="15" name="6-Point Star 14"/>
          <p:cNvSpPr/>
          <p:nvPr/>
        </p:nvSpPr>
        <p:spPr>
          <a:xfrm>
            <a:off x="2971800" y="368660"/>
            <a:ext cx="3689350" cy="2082440"/>
          </a:xfrm>
          <a:prstGeom prst="star6">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sz="2400" b="1" dirty="0" smtClean="0">
                <a:solidFill>
                  <a:srgbClr val="7030A0"/>
                </a:solidFill>
              </a:rPr>
              <a:t>حالا خوب دقّت کن بعد سعی کن به سؤال جواب بدی!</a:t>
            </a:r>
            <a:endParaRPr lang="fa-IR"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4900" y="1028700"/>
            <a:ext cx="7023100" cy="1022350"/>
          </a:xfrm>
          <a:solidFill>
            <a:srgbClr val="0070C0"/>
          </a:solidFill>
          <a:ln w="57150">
            <a:solidFill>
              <a:schemeClr val="tx2"/>
            </a:solidFill>
          </a:ln>
        </p:spPr>
        <p:txBody>
          <a:bodyPr>
            <a:normAutofit/>
          </a:bodyPr>
          <a:lstStyle/>
          <a:p>
            <a:pPr algn="ctr"/>
            <a:r>
              <a:rPr lang="fa-IR" sz="4000" dirty="0" smtClean="0">
                <a:solidFill>
                  <a:schemeClr val="tx1"/>
                </a:solidFill>
                <a:cs typeface="B Nazanin" pitchFamily="2" charset="-78"/>
              </a:rPr>
              <a:t>شدّت جاذبه   جرم جسم=وزن    </a:t>
            </a:r>
            <a:endParaRPr lang="fa-IR" sz="4000" dirty="0">
              <a:solidFill>
                <a:schemeClr val="tx1"/>
              </a:solidFill>
              <a:cs typeface="B Nazanin" pitchFamily="2" charset="-78"/>
            </a:endParaRPr>
          </a:p>
        </p:txBody>
      </p:sp>
      <p:sp>
        <p:nvSpPr>
          <p:cNvPr id="3" name="Content Placeholder 2"/>
          <p:cNvSpPr>
            <a:spLocks noGrp="1"/>
          </p:cNvSpPr>
          <p:nvPr>
            <p:ph idx="1"/>
          </p:nvPr>
        </p:nvSpPr>
        <p:spPr>
          <a:xfrm>
            <a:off x="393700" y="3028950"/>
            <a:ext cx="8356600" cy="3111500"/>
          </a:xfrm>
          <a:solidFill>
            <a:schemeClr val="bg2"/>
          </a:solidFill>
          <a:ln w="57150">
            <a:solidFill>
              <a:schemeClr val="tx1"/>
            </a:solidFill>
          </a:ln>
        </p:spPr>
        <p:txBody>
          <a:bodyPr/>
          <a:lstStyle/>
          <a:p>
            <a:r>
              <a:rPr lang="fa-IR" b="1" dirty="0" smtClean="0">
                <a:solidFill>
                  <a:srgbClr val="C00000"/>
                </a:solidFill>
              </a:rPr>
              <a:t>شدّت جاذبه در نقاط مختلف یکسان نیست.</a:t>
            </a:r>
            <a:endParaRPr lang="fa-IR" b="1" dirty="0">
              <a:solidFill>
                <a:srgbClr val="C00000"/>
              </a:solidFill>
            </a:endParaRPr>
          </a:p>
          <a:p>
            <a:endParaRPr lang="fa-IR" dirty="0" smtClean="0"/>
          </a:p>
          <a:p>
            <a:endParaRPr lang="fa-IR" dirty="0"/>
          </a:p>
        </p:txBody>
      </p:sp>
      <p:graphicFrame>
        <p:nvGraphicFramePr>
          <p:cNvPr id="6" name="Table 5"/>
          <p:cNvGraphicFramePr>
            <a:graphicFrameLocks noGrp="1"/>
          </p:cNvGraphicFramePr>
          <p:nvPr>
            <p:extLst>
              <p:ext uri="{D42A27DB-BD31-4B8C-83A1-F6EECF244321}">
                <p14:modId xmlns:p14="http://schemas.microsoft.com/office/powerpoint/2010/main" val="255706465"/>
              </p:ext>
            </p:extLst>
          </p:nvPr>
        </p:nvGraphicFramePr>
        <p:xfrm>
          <a:off x="1524000" y="3784600"/>
          <a:ext cx="6096000" cy="1866900"/>
        </p:xfrm>
        <a:graphic>
          <a:graphicData uri="http://schemas.openxmlformats.org/drawingml/2006/table">
            <a:tbl>
              <a:tblPr rtl="1" firstRow="1" bandRow="1">
                <a:tableStyleId>{5C22544A-7EE6-4342-B048-85BDC9FD1C3A}</a:tableStyleId>
              </a:tblPr>
              <a:tblGrid>
                <a:gridCol w="2032000"/>
                <a:gridCol w="2032000"/>
                <a:gridCol w="2032000"/>
              </a:tblGrid>
              <a:tr h="595477">
                <a:tc>
                  <a:txBody>
                    <a:bodyPr/>
                    <a:lstStyle/>
                    <a:p>
                      <a:pPr algn="ctr" rtl="1"/>
                      <a:r>
                        <a:rPr lang="fa-IR" sz="2400" b="1" dirty="0" smtClean="0">
                          <a:solidFill>
                            <a:srgbClr val="C00000"/>
                          </a:solidFill>
                        </a:rPr>
                        <a:t>در زمین</a:t>
                      </a:r>
                      <a:endParaRPr lang="fa-IR" sz="2400" b="1" dirty="0">
                        <a:solidFill>
                          <a:srgbClr val="C00000"/>
                        </a:solidFill>
                      </a:endParaRPr>
                    </a:p>
                  </a:txBody>
                  <a:tcPr/>
                </a:tc>
                <a:tc>
                  <a:txBody>
                    <a:bodyPr/>
                    <a:lstStyle/>
                    <a:p>
                      <a:pPr algn="ctr" rtl="1"/>
                      <a:r>
                        <a:rPr lang="fa-IR" sz="2400" b="1" dirty="0" smtClean="0">
                          <a:solidFill>
                            <a:srgbClr val="C00000"/>
                          </a:solidFill>
                        </a:rPr>
                        <a:t>در ماه </a:t>
                      </a:r>
                      <a:endParaRPr lang="fa-IR" sz="2400" b="1" dirty="0">
                        <a:solidFill>
                          <a:srgbClr val="C00000"/>
                        </a:solidFill>
                      </a:endParaRPr>
                    </a:p>
                  </a:txBody>
                  <a:tcPr/>
                </a:tc>
                <a:tc>
                  <a:txBody>
                    <a:bodyPr/>
                    <a:lstStyle/>
                    <a:p>
                      <a:pPr algn="ctr" rtl="1"/>
                      <a:r>
                        <a:rPr lang="fa-IR" sz="2400" b="1" dirty="0" smtClean="0">
                          <a:solidFill>
                            <a:srgbClr val="C00000"/>
                          </a:solidFill>
                        </a:rPr>
                        <a:t>در مرّیخ</a:t>
                      </a:r>
                      <a:endParaRPr lang="fa-IR" sz="2400" b="1" dirty="0">
                        <a:solidFill>
                          <a:srgbClr val="C00000"/>
                        </a:solidFill>
                      </a:endParaRPr>
                    </a:p>
                  </a:txBody>
                  <a:tcPr/>
                </a:tc>
              </a:tr>
              <a:tr h="1271423">
                <a:tc>
                  <a:txBody>
                    <a:bodyPr/>
                    <a:lstStyle/>
                    <a:p>
                      <a:pPr rtl="1"/>
                      <a:r>
                        <a:rPr lang="fa-IR" sz="2400" b="1" dirty="0" smtClean="0"/>
                        <a:t>9/8 یا تقریباً10 نیوتن</a:t>
                      </a:r>
                      <a:r>
                        <a:rPr lang="fa-IR" sz="2400" b="1" baseline="0" dirty="0" smtClean="0"/>
                        <a:t> بر کیلو</a:t>
                      </a:r>
                      <a:r>
                        <a:rPr lang="fa-IR" sz="2400" b="1" dirty="0" smtClean="0"/>
                        <a:t>گرم</a:t>
                      </a:r>
                      <a:endParaRPr lang="fa-IR" sz="2400" b="1" dirty="0"/>
                    </a:p>
                  </a:txBody>
                  <a:tcPr/>
                </a:tc>
                <a:tc>
                  <a:txBody>
                    <a:bodyPr/>
                    <a:lstStyle/>
                    <a:p>
                      <a:pPr rtl="1"/>
                      <a:r>
                        <a:rPr lang="fa-IR" sz="2400" b="1" dirty="0" smtClean="0"/>
                        <a:t>1/67 یا تقریباً1/7 نیوتن بر کیلو گرم </a:t>
                      </a:r>
                      <a:endParaRPr lang="fa-IR" sz="2400" b="1" dirty="0"/>
                    </a:p>
                  </a:txBody>
                  <a:tcPr/>
                </a:tc>
                <a:tc>
                  <a:txBody>
                    <a:bodyPr/>
                    <a:lstStyle/>
                    <a:p>
                      <a:pPr rtl="1"/>
                      <a:r>
                        <a:rPr lang="fa-IR" sz="2400" b="1" dirty="0" smtClean="0"/>
                        <a:t>3/6 یا تقریباً4 نیوتن بر کیلو گرم</a:t>
                      </a:r>
                      <a:endParaRPr lang="fa-IR" sz="2400" b="1" dirty="0"/>
                    </a:p>
                  </a:txBody>
                  <a:tcPr/>
                </a:tc>
              </a:tr>
            </a:tbl>
          </a:graphicData>
        </a:graphic>
      </p:graphicFrame>
      <p:cxnSp>
        <p:nvCxnSpPr>
          <p:cNvPr id="8" name="Straight Connector 7"/>
          <p:cNvCxnSpPr/>
          <p:nvPr/>
        </p:nvCxnSpPr>
        <p:spPr>
          <a:xfrm rot="5400000">
            <a:off x="4838700" y="1384300"/>
            <a:ext cx="266700" cy="26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4816475" y="1406525"/>
            <a:ext cx="266700" cy="222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C6520BA9-BD06-4AF5-B498-9AE6B79451D6}" type="slidenum">
              <a:rPr lang="fa-IR" smtClean="0"/>
              <a:pPr/>
              <a:t>15</a:t>
            </a:fld>
            <a:endParaRPr lang="fa-IR"/>
          </a:p>
        </p:txBody>
      </p:sp>
      <p:pic>
        <p:nvPicPr>
          <p:cNvPr id="11" name="02.wma">
            <a:hlinkClick r:id="" action="ppaction://media"/>
          </p:cNvPr>
          <p:cNvPicPr>
            <a:picLocks noRot="1" noChangeAspect="1"/>
          </p:cNvPicPr>
          <p:nvPr>
            <a:audioFile r:link="rId1"/>
          </p:nvPr>
        </p:nvPicPr>
        <p:blipFill>
          <a:blip r:embed="rId3"/>
          <a:stretch>
            <a:fillRect/>
          </a:stretch>
        </p:blipFill>
        <p:spPr>
          <a:xfrm>
            <a:off x="438150" y="6407150"/>
            <a:ext cx="209550" cy="209550"/>
          </a:xfrm>
          <a:prstGeom prst="rect">
            <a:avLst/>
          </a:prstGeom>
        </p:spPr>
      </p:pic>
    </p:spTree>
  </p:cSld>
  <p:clrMapOvr>
    <a:masterClrMapping/>
  </p:clrMapOvr>
  <p:transition spd="slow" advTm="5000">
    <p:wedg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043"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0900"/>
            <a:ext cx="8229600" cy="1333500"/>
          </a:xfrm>
          <a:solidFill>
            <a:schemeClr val="accent2">
              <a:lumMod val="50000"/>
            </a:schemeClr>
          </a:solidFill>
          <a:ln w="38100">
            <a:solidFill>
              <a:schemeClr val="accent4">
                <a:lumMod val="75000"/>
              </a:schemeClr>
            </a:solidFill>
          </a:ln>
        </p:spPr>
        <p:txBody>
          <a:bodyPr lIns="108000" tIns="108000" rIns="108000" bIns="144000">
            <a:normAutofit fontScale="90000"/>
          </a:bodyPr>
          <a:lstStyle/>
          <a:p>
            <a:pPr algn="r"/>
            <a:r>
              <a:rPr lang="fa-IR" sz="4000" dirty="0" smtClean="0">
                <a:solidFill>
                  <a:srgbClr val="C00000"/>
                </a:solidFill>
                <a:cs typeface="B Nazanin" pitchFamily="2" charset="-78"/>
              </a:rPr>
              <a:t>مثال )</a:t>
            </a:r>
            <a:r>
              <a:rPr lang="fa-IR" sz="4000" dirty="0" smtClean="0">
                <a:solidFill>
                  <a:schemeClr val="tx1"/>
                </a:solidFill>
                <a:cs typeface="B Nazanin" pitchFamily="2" charset="-78"/>
              </a:rPr>
              <a:t>وزن یک کیسه برنج 5 کیلو گرمی را در سطح زمین ،ماه و مرّیخ به دست آورید. </a:t>
            </a:r>
            <a:endParaRPr lang="fa-IR" sz="4000" dirty="0">
              <a:solidFill>
                <a:schemeClr val="tx1"/>
              </a:solidFill>
              <a:cs typeface="B Nazanin" pitchFamily="2" charset="-78"/>
            </a:endParaRPr>
          </a:p>
        </p:txBody>
      </p:sp>
      <p:sp>
        <p:nvSpPr>
          <p:cNvPr id="3" name="Content Placeholder 2"/>
          <p:cNvSpPr>
            <a:spLocks noGrp="1"/>
          </p:cNvSpPr>
          <p:nvPr>
            <p:ph idx="1"/>
          </p:nvPr>
        </p:nvSpPr>
        <p:spPr>
          <a:xfrm>
            <a:off x="393700" y="2451100"/>
            <a:ext cx="8356600" cy="3022600"/>
          </a:xfrm>
          <a:solidFill>
            <a:schemeClr val="bg1">
              <a:lumMod val="75000"/>
              <a:lumOff val="25000"/>
            </a:schemeClr>
          </a:solidFill>
          <a:ln w="57150">
            <a:solidFill>
              <a:schemeClr val="tx1"/>
            </a:solidFill>
          </a:ln>
        </p:spPr>
        <p:txBody>
          <a:bodyPr>
            <a:normAutofit fontScale="92500"/>
          </a:bodyPr>
          <a:lstStyle/>
          <a:p>
            <a:pPr>
              <a:buNone/>
            </a:pPr>
            <a:endParaRPr lang="fa-IR" dirty="0" smtClean="0"/>
          </a:p>
          <a:p>
            <a:pPr>
              <a:buNone/>
            </a:pPr>
            <a:r>
              <a:rPr lang="fa-IR" dirty="0" smtClean="0"/>
              <a:t>           </a:t>
            </a:r>
            <a:r>
              <a:rPr lang="en-US" dirty="0" smtClean="0"/>
              <a:t>N</a:t>
            </a:r>
            <a:r>
              <a:rPr lang="fa-IR" dirty="0" smtClean="0"/>
              <a:t> 49= 9/8  5 =وزن      جاذبه  جرم = وزن در کره ی زمین </a:t>
            </a:r>
          </a:p>
          <a:p>
            <a:pPr>
              <a:buNone/>
            </a:pPr>
            <a:endParaRPr lang="fa-IR" dirty="0" smtClean="0"/>
          </a:p>
          <a:p>
            <a:pPr>
              <a:buNone/>
            </a:pPr>
            <a:r>
              <a:rPr lang="fa-IR" dirty="0" smtClean="0"/>
              <a:t>         </a:t>
            </a:r>
            <a:r>
              <a:rPr lang="en-US" dirty="0" smtClean="0"/>
              <a:t>N </a:t>
            </a:r>
            <a:r>
              <a:rPr lang="fa-IR" dirty="0" smtClean="0"/>
              <a:t> 8/5 =1/7  5 = وزن      جاذبه   جرم =   وزن در کره ی ماه</a:t>
            </a:r>
          </a:p>
          <a:p>
            <a:pPr>
              <a:buNone/>
            </a:pPr>
            <a:endParaRPr lang="fa-IR" dirty="0" smtClean="0"/>
          </a:p>
          <a:p>
            <a:pPr>
              <a:buNone/>
            </a:pPr>
            <a:r>
              <a:rPr lang="fa-IR" dirty="0" smtClean="0"/>
              <a:t>           </a:t>
            </a:r>
            <a:r>
              <a:rPr lang="en-US" dirty="0" smtClean="0"/>
              <a:t>N</a:t>
            </a:r>
            <a:r>
              <a:rPr lang="fa-IR" dirty="0" smtClean="0"/>
              <a:t>  20 =4  5 =وزن     جاذبه   جرم  = وزن در کره ی مرّیخ</a:t>
            </a:r>
          </a:p>
        </p:txBody>
      </p:sp>
      <p:sp>
        <p:nvSpPr>
          <p:cNvPr id="12" name="Multiply 11"/>
          <p:cNvSpPr/>
          <p:nvPr/>
        </p:nvSpPr>
        <p:spPr>
          <a:xfrm>
            <a:off x="3949700" y="2984500"/>
            <a:ext cx="177800" cy="355600"/>
          </a:xfrm>
          <a:prstGeom prst="mathMultiply">
            <a:avLst>
              <a:gd name="adj1" fmla="val 1280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Multiply 12"/>
          <p:cNvSpPr/>
          <p:nvPr/>
        </p:nvSpPr>
        <p:spPr>
          <a:xfrm>
            <a:off x="3683000" y="3962400"/>
            <a:ext cx="177800" cy="355600"/>
          </a:xfrm>
          <a:prstGeom prst="mathMultiply">
            <a:avLst>
              <a:gd name="adj1" fmla="val 1280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Multiply 13"/>
          <p:cNvSpPr/>
          <p:nvPr/>
        </p:nvSpPr>
        <p:spPr>
          <a:xfrm>
            <a:off x="4127500" y="4895850"/>
            <a:ext cx="177800" cy="355600"/>
          </a:xfrm>
          <a:prstGeom prst="mathMultiply">
            <a:avLst>
              <a:gd name="adj1" fmla="val 1280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Multiply 14"/>
          <p:cNvSpPr/>
          <p:nvPr/>
        </p:nvSpPr>
        <p:spPr>
          <a:xfrm>
            <a:off x="6038850" y="2984500"/>
            <a:ext cx="177800" cy="355600"/>
          </a:xfrm>
          <a:prstGeom prst="mathMultiply">
            <a:avLst>
              <a:gd name="adj1" fmla="val 1280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Multiply 15"/>
          <p:cNvSpPr/>
          <p:nvPr/>
        </p:nvSpPr>
        <p:spPr>
          <a:xfrm>
            <a:off x="6038850" y="3962400"/>
            <a:ext cx="177800" cy="355600"/>
          </a:xfrm>
          <a:prstGeom prst="mathMultiply">
            <a:avLst>
              <a:gd name="adj1" fmla="val 1280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Multiply 16"/>
          <p:cNvSpPr/>
          <p:nvPr/>
        </p:nvSpPr>
        <p:spPr>
          <a:xfrm>
            <a:off x="6172200" y="4895850"/>
            <a:ext cx="177800" cy="355600"/>
          </a:xfrm>
          <a:prstGeom prst="mathMultiply">
            <a:avLst>
              <a:gd name="adj1" fmla="val 1280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Right Arrow 17"/>
          <p:cNvSpPr/>
          <p:nvPr/>
        </p:nvSpPr>
        <p:spPr>
          <a:xfrm>
            <a:off x="4705350" y="3162301"/>
            <a:ext cx="400050" cy="8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ight Arrow 18"/>
          <p:cNvSpPr/>
          <p:nvPr/>
        </p:nvSpPr>
        <p:spPr>
          <a:xfrm>
            <a:off x="4616450" y="4095750"/>
            <a:ext cx="400050" cy="88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ight Arrow 20"/>
          <p:cNvSpPr/>
          <p:nvPr/>
        </p:nvSpPr>
        <p:spPr>
          <a:xfrm flipV="1">
            <a:off x="4883150" y="5029196"/>
            <a:ext cx="311150" cy="88903"/>
          </a:xfrm>
          <a:prstGeom prst="rightArrow">
            <a:avLst>
              <a:gd name="adj1" fmla="val 50000"/>
              <a:gd name="adj2" fmla="val 4189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Flowchart: Predefined Process 24"/>
          <p:cNvSpPr/>
          <p:nvPr/>
        </p:nvSpPr>
        <p:spPr>
          <a:xfrm>
            <a:off x="260350" y="5607050"/>
            <a:ext cx="8623300" cy="933450"/>
          </a:xfrm>
          <a:prstGeom prst="flowChartPredefinedProcess">
            <a:avLst/>
          </a:prstGeom>
          <a:solidFill>
            <a:schemeClr val="accent3">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Font typeface="Wingdings" pitchFamily="2" charset="2"/>
              <a:buChar char="v"/>
            </a:pPr>
            <a:r>
              <a:rPr lang="fa-IR" sz="2400" dirty="0" smtClean="0">
                <a:solidFill>
                  <a:schemeClr val="bg1"/>
                </a:solidFill>
              </a:rPr>
              <a:t>جرم جسم در تمام نقاط  </a:t>
            </a:r>
            <a:r>
              <a:rPr lang="fa-IR" sz="2400" dirty="0" smtClean="0">
                <a:solidFill>
                  <a:srgbClr val="C00000"/>
                </a:solidFill>
              </a:rPr>
              <a:t>ثابت</a:t>
            </a:r>
            <a:r>
              <a:rPr lang="fa-IR" sz="2400" dirty="0" smtClean="0">
                <a:solidFill>
                  <a:schemeClr val="bg1"/>
                </a:solidFill>
              </a:rPr>
              <a:t> است امّا وزن ،به دلیل تغییر شدّت جاذبه در نقاط</a:t>
            </a:r>
            <a:r>
              <a:rPr lang="fa-IR" dirty="0" smtClean="0">
                <a:solidFill>
                  <a:schemeClr val="bg1"/>
                </a:solidFill>
              </a:rPr>
              <a:t> </a:t>
            </a:r>
            <a:r>
              <a:rPr lang="fa-IR" sz="2400" dirty="0" smtClean="0">
                <a:solidFill>
                  <a:schemeClr val="bg1"/>
                </a:solidFill>
              </a:rPr>
              <a:t>مختلف ،متفاوت خواهد بود.</a:t>
            </a:r>
            <a:endParaRPr lang="fa-IR" sz="2400" dirty="0">
              <a:solidFill>
                <a:schemeClr val="bg1"/>
              </a:solidFill>
            </a:endParaRPr>
          </a:p>
        </p:txBody>
      </p:sp>
      <p:sp>
        <p:nvSpPr>
          <p:cNvPr id="26" name="4-Point Star 25"/>
          <p:cNvSpPr/>
          <p:nvPr/>
        </p:nvSpPr>
        <p:spPr>
          <a:xfrm>
            <a:off x="704850" y="6007100"/>
            <a:ext cx="311150" cy="3556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4-Point Star 26"/>
          <p:cNvSpPr/>
          <p:nvPr/>
        </p:nvSpPr>
        <p:spPr>
          <a:xfrm>
            <a:off x="8172450" y="6007100"/>
            <a:ext cx="311150" cy="3556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Slide Number Placeholder 19"/>
          <p:cNvSpPr>
            <a:spLocks noGrp="1"/>
          </p:cNvSpPr>
          <p:nvPr>
            <p:ph type="sldNum" sz="quarter" idx="12"/>
          </p:nvPr>
        </p:nvSpPr>
        <p:spPr/>
        <p:txBody>
          <a:bodyPr/>
          <a:lstStyle/>
          <a:p>
            <a:fld id="{C6520BA9-BD06-4AF5-B498-9AE6B79451D6}" type="slidenum">
              <a:rPr lang="fa-IR" smtClean="0"/>
              <a:pPr/>
              <a:t>16</a:t>
            </a:fld>
            <a:endParaRPr lang="fa-IR"/>
          </a:p>
        </p:txBody>
      </p:sp>
      <p:pic>
        <p:nvPicPr>
          <p:cNvPr id="23" name="02.wma">
            <a:hlinkClick r:id="" action="ppaction://media"/>
          </p:cNvPr>
          <p:cNvPicPr>
            <a:picLocks noRot="1" noChangeAspect="1"/>
          </p:cNvPicPr>
          <p:nvPr>
            <a:audioFile r:link="rId1"/>
          </p:nvPr>
        </p:nvPicPr>
        <p:blipFill>
          <a:blip r:embed="rId3"/>
          <a:stretch>
            <a:fillRect/>
          </a:stretch>
        </p:blipFill>
        <p:spPr>
          <a:xfrm>
            <a:off x="615950" y="6496050"/>
            <a:ext cx="209550" cy="209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linds(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mph" presetSubtype="1" grpId="0" nodeType="clickEffect">
                                  <p:stCondLst>
                                    <p:cond delay="0"/>
                                  </p:stCondLst>
                                  <p:childTnLst>
                                    <p:set>
                                      <p:cBhvr override="childStyle">
                                        <p:cTn id="31" dur="indefinite"/>
                                        <p:tgtEl>
                                          <p:spTgt spid="25"/>
                                        </p:tgtEl>
                                        <p:attrNameLst>
                                          <p:attrName>style.fontStyle</p:attrName>
                                        </p:attrNameLst>
                                      </p:cBhvr>
                                      <p:to>
                                        <p:strVal val="normal"/>
                                      </p:to>
                                    </p:set>
                                    <p:set>
                                      <p:cBhvr override="childStyle">
                                        <p:cTn id="32" dur="indefinite"/>
                                        <p:tgtEl>
                                          <p:spTgt spid="25"/>
                                        </p:tgtEl>
                                        <p:attrNameLst>
                                          <p:attrName>style.fontWeight</p:attrName>
                                        </p:attrNameLst>
                                      </p:cBhvr>
                                      <p:to>
                                        <p:strVal val="bold"/>
                                      </p:to>
                                    </p:set>
                                    <p:set>
                                      <p:cBhvr override="childStyle">
                                        <p:cTn id="33" dur="indefinite"/>
                                        <p:tgtEl>
                                          <p:spTgt spid="25"/>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3"/>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92043" fill="hold"/>
                                        <p:tgtEl>
                                          <p:spTgt spid="23"/>
                                        </p:tgtEl>
                                      </p:cBhvr>
                                    </p:cmd>
                                  </p:childTnLst>
                                </p:cTn>
                              </p:par>
                            </p:childTnLst>
                          </p:cTn>
                        </p:par>
                      </p:childTnLst>
                    </p:cTn>
                  </p:par>
                </p:childTnLst>
              </p:cTn>
              <p:nextCondLst>
                <p:cond evt="onClick" delay="0">
                  <p:tgtEl>
                    <p:spTgt spid="23"/>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bldLst>
      <p:bldP spid="2" grpId="0" animBg="1"/>
      <p:bldP spid="3" grpId="0" build="p"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1950" y="806450"/>
            <a:ext cx="391160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fa-IR" sz="2000" b="1" dirty="0" smtClean="0">
                <a:solidFill>
                  <a:srgbClr val="C00000"/>
                </a:solidFill>
              </a:rPr>
              <a:t>اگر گناه وزن داشت</a:t>
            </a:r>
            <a:r>
              <a:rPr lang="fa-IR" sz="2000" dirty="0" smtClean="0">
                <a:solidFill>
                  <a:srgbClr val="C00000"/>
                </a:solidFill>
              </a:rPr>
              <a:t> </a:t>
            </a:r>
          </a:p>
          <a:p>
            <a:r>
              <a:rPr lang="fa-IR" sz="2000" dirty="0" smtClean="0">
                <a:solidFill>
                  <a:srgbClr val="C00000"/>
                </a:solidFill>
              </a:rPr>
              <a:t> </a:t>
            </a:r>
          </a:p>
          <a:p>
            <a:r>
              <a:rPr lang="fa-IR" sz="2000" b="1" dirty="0" smtClean="0">
                <a:solidFill>
                  <a:srgbClr val="C00000"/>
                </a:solidFill>
              </a:rPr>
              <a:t>هیچکس را توان آن نبود که قدمی بردارد.</a:t>
            </a:r>
            <a:endParaRPr lang="fa-IR" sz="2000" dirty="0" smtClean="0">
              <a:solidFill>
                <a:srgbClr val="C00000"/>
              </a:solidFill>
            </a:endParaRPr>
          </a:p>
          <a:p>
            <a:r>
              <a:rPr lang="fa-IR" sz="2000" dirty="0" smtClean="0">
                <a:solidFill>
                  <a:srgbClr val="C00000"/>
                </a:solidFill>
              </a:rPr>
              <a:t> </a:t>
            </a:r>
          </a:p>
          <a:p>
            <a:r>
              <a:rPr lang="fa-IR" sz="2000" b="1" dirty="0" smtClean="0">
                <a:solidFill>
                  <a:srgbClr val="C00000"/>
                </a:solidFill>
              </a:rPr>
              <a:t>تو از کوله بار سنگین خویش ناله می کردی </a:t>
            </a:r>
            <a:endParaRPr lang="fa-IR" sz="2000" dirty="0" smtClean="0">
              <a:solidFill>
                <a:srgbClr val="C00000"/>
              </a:solidFill>
            </a:endParaRPr>
          </a:p>
          <a:p>
            <a:r>
              <a:rPr lang="fa-IR" sz="2000" dirty="0" smtClean="0">
                <a:solidFill>
                  <a:srgbClr val="C00000"/>
                </a:solidFill>
              </a:rPr>
              <a:t> </a:t>
            </a:r>
          </a:p>
          <a:p>
            <a:r>
              <a:rPr lang="fa-IR" sz="2000" b="1" dirty="0" smtClean="0">
                <a:solidFill>
                  <a:srgbClr val="C00000"/>
                </a:solidFill>
              </a:rPr>
              <a:t>و من شاید کمر شکسته ترین بودم ..</a:t>
            </a:r>
            <a:endParaRPr lang="fa-IR" sz="2000" dirty="0">
              <a:solidFill>
                <a:srgbClr val="C00000"/>
              </a:solidFill>
            </a:endParaRPr>
          </a:p>
        </p:txBody>
      </p:sp>
      <p:pic>
        <p:nvPicPr>
          <p:cNvPr id="7" name="Picture 2" descr="iran-stars.com">
            <a:hlinkClick r:id="rId3" tooltip="iran-stars.com"/>
          </p:cNvPr>
          <p:cNvPicPr>
            <a:picLocks noChangeAspect="1" noChangeArrowheads="1"/>
          </p:cNvPicPr>
          <p:nvPr/>
        </p:nvPicPr>
        <p:blipFill>
          <a:blip r:embed="rId4"/>
          <a:srcRect/>
          <a:stretch>
            <a:fillRect/>
          </a:stretch>
        </p:blipFill>
        <p:spPr bwMode="auto">
          <a:xfrm>
            <a:off x="393700" y="2495550"/>
            <a:ext cx="3689350" cy="3867149"/>
          </a:xfrm>
          <a:prstGeom prst="rect">
            <a:avLst/>
          </a:prstGeom>
          <a:noFill/>
        </p:spPr>
      </p:pic>
      <p:sp>
        <p:nvSpPr>
          <p:cNvPr id="4" name="Slide Number Placeholder 3"/>
          <p:cNvSpPr>
            <a:spLocks noGrp="1"/>
          </p:cNvSpPr>
          <p:nvPr>
            <p:ph type="sldNum" sz="quarter" idx="12"/>
          </p:nvPr>
        </p:nvSpPr>
        <p:spPr/>
        <p:txBody>
          <a:bodyPr/>
          <a:lstStyle/>
          <a:p>
            <a:fld id="{C6520BA9-BD06-4AF5-B498-9AE6B79451D6}" type="slidenum">
              <a:rPr lang="fa-IR" smtClean="0"/>
              <a:pPr/>
              <a:t>17</a:t>
            </a:fld>
            <a:endParaRPr lang="fa-IR"/>
          </a:p>
        </p:txBody>
      </p:sp>
      <p:pic>
        <p:nvPicPr>
          <p:cNvPr id="8" name="02.wma">
            <a:hlinkClick r:id="" action="ppaction://media"/>
          </p:cNvPr>
          <p:cNvPicPr>
            <a:picLocks noRot="1" noChangeAspect="1"/>
          </p:cNvPicPr>
          <p:nvPr>
            <a:audioFile r:link="rId1"/>
          </p:nvPr>
        </p:nvPicPr>
        <p:blipFill>
          <a:blip r:embed="rId5"/>
          <a:stretch>
            <a:fillRect/>
          </a:stretch>
        </p:blipFill>
        <p:spPr>
          <a:xfrm>
            <a:off x="393700" y="6496050"/>
            <a:ext cx="209550" cy="209550"/>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695450"/>
            <a:ext cx="8229600" cy="1822450"/>
          </a:xfrm>
          <a:solidFill>
            <a:schemeClr val="bg1">
              <a:lumMod val="75000"/>
              <a:lumOff val="25000"/>
            </a:schemeClr>
          </a:solidFill>
          <a:ln w="38100">
            <a:solidFill>
              <a:schemeClr val="accent1">
                <a:lumMod val="50000"/>
              </a:schemeClr>
            </a:solidFill>
          </a:ln>
        </p:spPr>
        <p:txBody>
          <a:bodyPr lIns="180000" tIns="108000" rIns="180000" bIns="360000">
            <a:normAutofit fontScale="90000"/>
          </a:bodyPr>
          <a:lstStyle/>
          <a:p>
            <a:pPr algn="r">
              <a:buFont typeface="Wingdings" pitchFamily="2" charset="2"/>
              <a:buChar char="Ø"/>
            </a:pPr>
            <a:r>
              <a:rPr lang="fa-IR" sz="3200" dirty="0" smtClean="0">
                <a:solidFill>
                  <a:schemeClr val="tx1"/>
                </a:solidFill>
                <a:cs typeface="B Nazanin" pitchFamily="2" charset="-78"/>
              </a:rPr>
              <a:t>فاصله ی بین دو نقطه </a:t>
            </a:r>
            <a:r>
              <a:rPr lang="fa-IR" sz="3200" dirty="0" smtClean="0">
                <a:solidFill>
                  <a:srgbClr val="C00000"/>
                </a:solidFill>
                <a:cs typeface="B Nazanin" pitchFamily="2" charset="-78"/>
              </a:rPr>
              <a:t>(جابه جایی) </a:t>
            </a:r>
            <a:r>
              <a:rPr lang="fa-IR" sz="3200" dirty="0" smtClean="0">
                <a:solidFill>
                  <a:schemeClr val="tx1"/>
                </a:solidFill>
                <a:cs typeface="B Nazanin" pitchFamily="2" charset="-78"/>
              </a:rPr>
              <a:t>و مسافتی را که جسم طی  می کند </a:t>
            </a:r>
            <a:r>
              <a:rPr lang="fa-IR" sz="3200" dirty="0" smtClean="0">
                <a:solidFill>
                  <a:srgbClr val="C00000"/>
                </a:solidFill>
                <a:cs typeface="B Nazanin" pitchFamily="2" charset="-78"/>
              </a:rPr>
              <a:t>(مسافت)،</a:t>
            </a:r>
            <a:r>
              <a:rPr lang="fa-IR" sz="3200" dirty="0" smtClean="0">
                <a:solidFill>
                  <a:schemeClr val="tx1"/>
                </a:solidFill>
                <a:cs typeface="B Nazanin" pitchFamily="2" charset="-78"/>
              </a:rPr>
              <a:t>با یکای طول اندازه گیری  می کنند .</a:t>
            </a:r>
            <a:endParaRPr lang="fa-IR" sz="3200" dirty="0">
              <a:solidFill>
                <a:schemeClr val="tx1"/>
              </a:solidFill>
              <a:cs typeface="B Nazanin" pitchFamily="2" charset="-78"/>
            </a:endParaRPr>
          </a:p>
        </p:txBody>
      </p:sp>
      <p:sp>
        <p:nvSpPr>
          <p:cNvPr id="3" name="Content Placeholder 2"/>
          <p:cNvSpPr>
            <a:spLocks noGrp="1"/>
          </p:cNvSpPr>
          <p:nvPr>
            <p:ph idx="1"/>
          </p:nvPr>
        </p:nvSpPr>
        <p:spPr>
          <a:xfrm>
            <a:off x="304800" y="3695700"/>
            <a:ext cx="8629650" cy="1333500"/>
          </a:xfrm>
          <a:solidFill>
            <a:srgbClr val="0070C0"/>
          </a:solidFill>
          <a:ln w="57150">
            <a:solidFill>
              <a:schemeClr val="accent5">
                <a:lumMod val="75000"/>
              </a:schemeClr>
            </a:solidFill>
          </a:ln>
        </p:spPr>
        <p:txBody>
          <a:bodyPr tIns="396000"/>
          <a:lstStyle/>
          <a:p>
            <a:r>
              <a:rPr lang="fa-IR" dirty="0" smtClean="0"/>
              <a:t>کیلو متر ،متر ،سانتی متر و میلی متر از یکاهای متداول طول هستند.</a:t>
            </a:r>
            <a:endParaRPr lang="fa-IR" dirty="0"/>
          </a:p>
        </p:txBody>
      </p:sp>
      <p:sp>
        <p:nvSpPr>
          <p:cNvPr id="4" name="Up Ribbon 3"/>
          <p:cNvSpPr/>
          <p:nvPr/>
        </p:nvSpPr>
        <p:spPr>
          <a:xfrm>
            <a:off x="3282950" y="806450"/>
            <a:ext cx="2800350" cy="62230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cs typeface="B Nazanin" pitchFamily="2" charset="-78"/>
              </a:rPr>
              <a:t>طول</a:t>
            </a:r>
            <a:endParaRPr lang="fa-IR" sz="3200" dirty="0">
              <a:cs typeface="B Nazanin" pitchFamily="2" charset="-78"/>
            </a:endParaRPr>
          </a:p>
        </p:txBody>
      </p:sp>
      <p:pic>
        <p:nvPicPr>
          <p:cNvPr id="4098" name="Picture 2" descr="http://mamanina.ir/wp-content/uploads/2013/10/%D8%AE%DB%8C%D8%A7%D8%B7%DB%8C%D8%A7%D9%86%D8%AF%D8%A7%D8%B2%D9%87-%DA%AF%DB%8C%D8%B1%DB%8C.jpg"/>
          <p:cNvPicPr>
            <a:picLocks noChangeAspect="1" noChangeArrowheads="1"/>
          </p:cNvPicPr>
          <p:nvPr/>
        </p:nvPicPr>
        <p:blipFill>
          <a:blip r:embed="rId4"/>
          <a:srcRect/>
          <a:stretch>
            <a:fillRect/>
          </a:stretch>
        </p:blipFill>
        <p:spPr bwMode="auto">
          <a:xfrm>
            <a:off x="349250" y="5429250"/>
            <a:ext cx="4356100" cy="1155700"/>
          </a:xfrm>
          <a:prstGeom prst="rect">
            <a:avLst/>
          </a:prstGeom>
          <a:noFill/>
        </p:spPr>
      </p:pic>
      <p:sp>
        <p:nvSpPr>
          <p:cNvPr id="6" name="Slide Number Placeholder 5"/>
          <p:cNvSpPr>
            <a:spLocks noGrp="1"/>
          </p:cNvSpPr>
          <p:nvPr>
            <p:ph type="sldNum" sz="quarter" idx="12"/>
          </p:nvPr>
        </p:nvSpPr>
        <p:spPr/>
        <p:txBody>
          <a:bodyPr/>
          <a:lstStyle/>
          <a:p>
            <a:fld id="{C6520BA9-BD06-4AF5-B498-9AE6B79451D6}" type="slidenum">
              <a:rPr lang="fa-IR" smtClean="0"/>
              <a:pPr/>
              <a:t>18</a:t>
            </a:fld>
            <a:endParaRPr lang="fa-IR"/>
          </a:p>
        </p:txBody>
      </p:sp>
      <p:pic>
        <p:nvPicPr>
          <p:cNvPr id="8" name="02.wma">
            <a:hlinkClick r:id="" action="ppaction://media"/>
          </p:cNvPr>
          <p:cNvPicPr>
            <a:picLocks noRot="1" noChangeAspect="1"/>
          </p:cNvPicPr>
          <p:nvPr>
            <a:audioFile r:link="rId1"/>
          </p:nvPr>
        </p:nvPicPr>
        <p:blipFill>
          <a:blip r:embed="rId5"/>
          <a:stretch>
            <a:fillRect/>
          </a:stretch>
        </p:blipFill>
        <p:spPr>
          <a:xfrm>
            <a:off x="215900" y="6496050"/>
            <a:ext cx="209550" cy="209550"/>
          </a:xfrm>
          <a:prstGeom prst="rect">
            <a:avLst/>
          </a:prstGeom>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 calcmode="lin" valueType="num">
                                      <p:cBhvr additive="base">
                                        <p:cTn id="16"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diamond(in)">
                                      <p:cBhvr>
                                        <p:cTn id="2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92043" fill="hold"/>
                                        <p:tgtEl>
                                          <p:spTgt spid="8"/>
                                        </p:tgtEl>
                                      </p:cBhvr>
                                    </p:cmd>
                                  </p:childTnLst>
                                </p:cTn>
                              </p:par>
                            </p:childTnLst>
                          </p:cTn>
                        </p:par>
                      </p:childTnLst>
                    </p:cTn>
                  </p:par>
                </p:childTnLst>
              </p:cTn>
              <p:nextCondLst>
                <p:cond evt="onClick" delay="0">
                  <p:tgtEl>
                    <p:spTgt spid="8"/>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2" grpId="0" animBg="1"/>
      <p:bldP spid="3" grpId="0" build="p"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28650"/>
            <a:ext cx="8229600" cy="2755900"/>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lIns="36000" tIns="108000" rIns="36000" bIns="108000" rtlCol="1" anchor="ctr"/>
          <a:lstStyle/>
          <a:p>
            <a:pPr algn="ctr"/>
            <a:r>
              <a:rPr lang="fa-IR" sz="2400" b="1" dirty="0" smtClean="0">
                <a:solidFill>
                  <a:srgbClr val="C00000"/>
                </a:solidFill>
              </a:rPr>
              <a:t>برای اندازه گیری طول های متفاوت،از واحد  مناسب همان اندازه استفاده می کنیم مثلاًمی گوییم فاصله ی تهران تا مشهد 900 کیلومتر ،طول حیاط مدرسه 30 متر ،طول مداد 15 سانتی متر و قطر نوک مداد 1میلی متر است</a:t>
            </a:r>
            <a:endParaRPr lang="fa-IR" sz="2400" b="1" dirty="0">
              <a:solidFill>
                <a:srgbClr val="C00000"/>
              </a:solidFill>
            </a:endParaRPr>
          </a:p>
        </p:txBody>
      </p:sp>
      <p:pic>
        <p:nvPicPr>
          <p:cNvPr id="3074" name="Picture 2"/>
          <p:cNvPicPr>
            <a:picLocks noChangeAspect="1" noChangeArrowheads="1"/>
          </p:cNvPicPr>
          <p:nvPr/>
        </p:nvPicPr>
        <p:blipFill>
          <a:blip r:embed="rId3"/>
          <a:srcRect/>
          <a:stretch>
            <a:fillRect/>
          </a:stretch>
        </p:blipFill>
        <p:spPr bwMode="auto">
          <a:xfrm>
            <a:off x="660401" y="3695700"/>
            <a:ext cx="1289049" cy="17335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2171700" y="3695700"/>
            <a:ext cx="2266950" cy="17335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4749801" y="3695700"/>
            <a:ext cx="2089150" cy="16891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a:srcRect/>
          <a:stretch>
            <a:fillRect/>
          </a:stretch>
        </p:blipFill>
        <p:spPr bwMode="auto">
          <a:xfrm>
            <a:off x="7061200" y="3651250"/>
            <a:ext cx="1778000" cy="1689100"/>
          </a:xfrm>
          <a:prstGeom prst="rect">
            <a:avLst/>
          </a:prstGeom>
          <a:noFill/>
          <a:ln w="9525">
            <a:noFill/>
            <a:miter lim="800000"/>
            <a:headEnd/>
            <a:tailEnd/>
          </a:ln>
          <a:effectLst/>
        </p:spPr>
      </p:pic>
      <p:sp>
        <p:nvSpPr>
          <p:cNvPr id="9" name="Rectangle 8"/>
          <p:cNvSpPr/>
          <p:nvPr/>
        </p:nvSpPr>
        <p:spPr>
          <a:xfrm>
            <a:off x="660400" y="5607050"/>
            <a:ext cx="1466850" cy="71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طول مداد حدود 15 سانتی متر</a:t>
            </a:r>
            <a:endParaRPr lang="fa-IR" dirty="0">
              <a:solidFill>
                <a:schemeClr val="tx1"/>
              </a:solidFill>
            </a:endParaRPr>
          </a:p>
        </p:txBody>
      </p:sp>
      <p:sp>
        <p:nvSpPr>
          <p:cNvPr id="10" name="Rectangle 9"/>
          <p:cNvSpPr/>
          <p:nvPr/>
        </p:nvSpPr>
        <p:spPr>
          <a:xfrm>
            <a:off x="5149850" y="5607050"/>
            <a:ext cx="1555750" cy="71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طول حیاط مدرسه حدود 30 متر</a:t>
            </a:r>
            <a:endParaRPr lang="fa-IR" dirty="0">
              <a:solidFill>
                <a:schemeClr val="tx1"/>
              </a:solidFill>
            </a:endParaRPr>
          </a:p>
        </p:txBody>
      </p:sp>
      <p:sp>
        <p:nvSpPr>
          <p:cNvPr id="11" name="Rectangle 10"/>
          <p:cNvSpPr/>
          <p:nvPr/>
        </p:nvSpPr>
        <p:spPr>
          <a:xfrm>
            <a:off x="7239000" y="5607050"/>
            <a:ext cx="1466850" cy="755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قطر نوک مداد حدود1 میلی متر</a:t>
            </a:r>
            <a:endParaRPr lang="fa-IR" dirty="0">
              <a:solidFill>
                <a:schemeClr val="tx1"/>
              </a:solidFill>
            </a:endParaRPr>
          </a:p>
        </p:txBody>
      </p:sp>
      <p:sp>
        <p:nvSpPr>
          <p:cNvPr id="12" name="Rectangle 11"/>
          <p:cNvSpPr/>
          <p:nvPr/>
        </p:nvSpPr>
        <p:spPr>
          <a:xfrm>
            <a:off x="2438400" y="5562600"/>
            <a:ext cx="1778000"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مسافت تهران تا مشهد حدود 900 کیلومتر</a:t>
            </a:r>
            <a:endParaRPr lang="fa-IR" dirty="0">
              <a:solidFill>
                <a:schemeClr val="tx1"/>
              </a:solidFill>
            </a:endParaRPr>
          </a:p>
        </p:txBody>
      </p:sp>
      <p:sp>
        <p:nvSpPr>
          <p:cNvPr id="13" name="Slide Number Placeholder 12"/>
          <p:cNvSpPr>
            <a:spLocks noGrp="1"/>
          </p:cNvSpPr>
          <p:nvPr>
            <p:ph type="sldNum" sz="quarter" idx="12"/>
          </p:nvPr>
        </p:nvSpPr>
        <p:spPr/>
        <p:txBody>
          <a:bodyPr/>
          <a:lstStyle/>
          <a:p>
            <a:fld id="{C6520BA9-BD06-4AF5-B498-9AE6B79451D6}" type="slidenum">
              <a:rPr lang="fa-IR" smtClean="0"/>
              <a:pPr/>
              <a:t>19</a:t>
            </a:fld>
            <a:endParaRPr lang="fa-IR"/>
          </a:p>
        </p:txBody>
      </p:sp>
      <p:pic>
        <p:nvPicPr>
          <p:cNvPr id="15" name="02.wma">
            <a:hlinkClick r:id="" action="ppaction://media"/>
          </p:cNvPr>
          <p:cNvPicPr>
            <a:picLocks noRot="1" noChangeAspect="1"/>
          </p:cNvPicPr>
          <p:nvPr>
            <a:audioFile r:link="rId1"/>
          </p:nvPr>
        </p:nvPicPr>
        <p:blipFill>
          <a:blip r:embed="rId7"/>
          <a:stretch>
            <a:fillRect/>
          </a:stretch>
        </p:blipFill>
        <p:spPr>
          <a:xfrm>
            <a:off x="304800" y="6451600"/>
            <a:ext cx="209550" cy="20955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linds(horizontal)">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blinds(horizontal)">
                                      <p:cBhvr>
                                        <p:cTn id="24" dur="500"/>
                                        <p:tgtEl>
                                          <p:spTgt spid="307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blinds(horizontal)">
                                      <p:cBhvr>
                                        <p:cTn id="29" dur="500"/>
                                        <p:tgtEl>
                                          <p:spTgt spid="307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077"/>
                                        </p:tgtEl>
                                        <p:attrNameLst>
                                          <p:attrName>style.visibility</p:attrName>
                                        </p:attrNameLst>
                                      </p:cBhvr>
                                      <p:to>
                                        <p:strVal val="visible"/>
                                      </p:to>
                                    </p:set>
                                    <p:animEffect transition="in" filter="blinds(horizontal)">
                                      <p:cBhvr>
                                        <p:cTn id="34"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7100" y="233646"/>
            <a:ext cx="7423150" cy="1035114"/>
          </a:xfrm>
          <a:prstGeom prst="rect">
            <a:avLst/>
          </a:prstGeom>
        </p:spPr>
        <p:style>
          <a:lnRef idx="3">
            <a:schemeClr val="lt1"/>
          </a:lnRef>
          <a:fillRef idx="1">
            <a:schemeClr val="accent1"/>
          </a:fillRef>
          <a:effectRef idx="1">
            <a:schemeClr val="accent1"/>
          </a:effectRef>
          <a:fontRef idx="minor">
            <a:schemeClr val="lt1"/>
          </a:fontRef>
        </p:style>
        <p:txBody>
          <a:bodyPr wrap="square" rtlCol="1">
            <a:prstTxWarp prst="textInflateTop">
              <a:avLst/>
            </a:prstTxWarp>
            <a:spAutoFit/>
          </a:bodyPr>
          <a:lstStyle/>
          <a:p>
            <a:r>
              <a:rPr lang="fa-IR" sz="2400" b="1" i="1" dirty="0" smtClean="0">
                <a:solidFill>
                  <a:srgbClr val="00B050"/>
                </a:solidFill>
                <a:cs typeface="2  Titr" pitchFamily="2" charset="-78"/>
              </a:rPr>
              <a:t>اندازه گیری در علوم و ابزارهای آن</a:t>
            </a:r>
            <a:endParaRPr lang="fa-IR" sz="2400" b="1" i="1" dirty="0">
              <a:solidFill>
                <a:srgbClr val="00B050"/>
              </a:solidFill>
              <a:cs typeface="2  Titr" pitchFamily="2" charset="-78"/>
            </a:endParaRPr>
          </a:p>
        </p:txBody>
      </p:sp>
      <p:sp>
        <p:nvSpPr>
          <p:cNvPr id="8" name="TextBox 7"/>
          <p:cNvSpPr txBox="1"/>
          <p:nvPr/>
        </p:nvSpPr>
        <p:spPr>
          <a:xfrm>
            <a:off x="746575" y="1593297"/>
            <a:ext cx="6536876" cy="249299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fa-IR" sz="2400" dirty="0" smtClean="0">
                <a:solidFill>
                  <a:srgbClr val="92D050"/>
                </a:solidFill>
                <a:cs typeface="B Titr" pitchFamily="2" charset="-78"/>
              </a:rPr>
              <a:t>تهیه وتنظیم : </a:t>
            </a:r>
            <a:r>
              <a:rPr lang="fa-IR" sz="2400" dirty="0" smtClean="0">
                <a:solidFill>
                  <a:srgbClr val="7030A0"/>
                </a:solidFill>
                <a:effectLst>
                  <a:outerShdw blurRad="38100" dist="38100" dir="2700000" algn="tl">
                    <a:srgbClr val="000000">
                      <a:alpha val="43137"/>
                    </a:srgbClr>
                  </a:outerShdw>
                </a:effectLst>
                <a:cs typeface="B Titr" pitchFamily="2" charset="-78"/>
              </a:rPr>
              <a:t>آرین نارویی – علیرضا ادیب</a:t>
            </a:r>
          </a:p>
          <a:p>
            <a:endParaRPr lang="fa-IR" sz="2400" dirty="0" smtClean="0">
              <a:solidFill>
                <a:srgbClr val="7030A0"/>
              </a:solidFill>
              <a:effectLst>
                <a:outerShdw blurRad="38100" dist="38100" dir="2700000" algn="tl">
                  <a:srgbClr val="000000">
                    <a:alpha val="43137"/>
                  </a:srgbClr>
                </a:outerShdw>
              </a:effectLst>
              <a:cs typeface="B Titr" pitchFamily="2" charset="-78"/>
            </a:endParaRPr>
          </a:p>
          <a:p>
            <a:r>
              <a:rPr lang="fa-IR" sz="2000" dirty="0" smtClean="0">
                <a:solidFill>
                  <a:srgbClr val="C00000"/>
                </a:solidFill>
                <a:effectLst>
                  <a:outerShdw blurRad="38100" dist="38100" dir="2700000" algn="tl">
                    <a:srgbClr val="000000">
                      <a:alpha val="43137"/>
                    </a:srgbClr>
                  </a:outerShdw>
                </a:effectLst>
                <a:cs typeface="B Titr" pitchFamily="2" charset="-78"/>
              </a:rPr>
              <a:t>پایه :  هفتم یک – دبیرستان فرهنگیان «1» </a:t>
            </a:r>
          </a:p>
          <a:p>
            <a:r>
              <a:rPr lang="fa-IR" sz="2000" dirty="0" smtClean="0">
                <a:solidFill>
                  <a:srgbClr val="C00000"/>
                </a:solidFill>
                <a:effectLst>
                  <a:outerShdw blurRad="38100" dist="38100" dir="2700000" algn="tl">
                    <a:srgbClr val="000000">
                      <a:alpha val="43137"/>
                    </a:srgbClr>
                  </a:outerShdw>
                </a:effectLst>
                <a:cs typeface="B Titr" pitchFamily="2" charset="-78"/>
              </a:rPr>
              <a:t>ناحیه دو زاهدان  </a:t>
            </a:r>
          </a:p>
          <a:p>
            <a:r>
              <a:rPr lang="fa-IR" sz="3200" dirty="0" smtClean="0">
                <a:solidFill>
                  <a:srgbClr val="C00000"/>
                </a:solidFill>
                <a:effectLst>
                  <a:outerShdw blurRad="38100" dist="38100" dir="2700000" algn="tl">
                    <a:srgbClr val="000000">
                      <a:alpha val="43137"/>
                    </a:srgbClr>
                  </a:outerShdw>
                </a:effectLst>
                <a:cs typeface="B Titr" pitchFamily="2" charset="-78"/>
              </a:rPr>
              <a:t> </a:t>
            </a:r>
            <a:r>
              <a:rPr lang="fa-IR" dirty="0" smtClean="0">
                <a:solidFill>
                  <a:srgbClr val="FFFF00"/>
                </a:solidFill>
                <a:effectLst>
                  <a:outerShdw blurRad="38100" dist="38100" dir="2700000" algn="tl">
                    <a:srgbClr val="000000">
                      <a:alpha val="43137"/>
                    </a:srgbClr>
                  </a:outerShdw>
                </a:effectLst>
                <a:cs typeface="B Titr" pitchFamily="2" charset="-78"/>
              </a:rPr>
              <a:t>دبیرمربوطه : مهرافروز</a:t>
            </a:r>
          </a:p>
          <a:p>
            <a:r>
              <a:rPr lang="fa-IR" sz="3200" dirty="0" smtClean="0">
                <a:solidFill>
                  <a:srgbClr val="92D050"/>
                </a:solidFill>
              </a:rPr>
              <a:t>      </a:t>
            </a:r>
            <a:endParaRPr lang="fa-IR" sz="3200" dirty="0">
              <a:solidFill>
                <a:srgbClr val="92D050"/>
              </a:solidFill>
            </a:endParaRPr>
          </a:p>
        </p:txBody>
      </p:sp>
      <p:pic>
        <p:nvPicPr>
          <p:cNvPr id="1026" name="Picture 2"/>
          <p:cNvPicPr>
            <a:picLocks noChangeAspect="1" noChangeArrowheads="1"/>
          </p:cNvPicPr>
          <p:nvPr/>
        </p:nvPicPr>
        <p:blipFill>
          <a:blip r:embed="rId5" cstate="print"/>
          <a:srcRect/>
          <a:stretch>
            <a:fillRect/>
          </a:stretch>
        </p:blipFill>
        <p:spPr bwMode="auto">
          <a:xfrm rot="19861723">
            <a:off x="2262859" y="4576002"/>
            <a:ext cx="2578100" cy="1593063"/>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7283450" y="3473450"/>
            <a:ext cx="1642766" cy="3022600"/>
          </a:xfrm>
          <a:prstGeom prst="rect">
            <a:avLst/>
          </a:prstGeom>
          <a:noFill/>
          <a:ln w="9525">
            <a:noFill/>
            <a:miter lim="800000"/>
            <a:headEnd/>
            <a:tailEnd/>
          </a:ln>
          <a:effectLst/>
        </p:spPr>
      </p:pic>
      <p:pic>
        <p:nvPicPr>
          <p:cNvPr id="12" name="irc_mi" descr="http://iran-banner.com/Portals/0/productimages/160015_34cb6.jpg">
            <a:hlinkClick r:id="rId7"/>
          </p:cNvPr>
          <p:cNvPicPr/>
          <p:nvPr/>
        </p:nvPicPr>
        <p:blipFill>
          <a:blip r:embed="rId8" cstate="print"/>
          <a:srcRect/>
          <a:stretch>
            <a:fillRect/>
          </a:stretch>
        </p:blipFill>
        <p:spPr bwMode="auto">
          <a:xfrm rot="19709902">
            <a:off x="111025" y="4209866"/>
            <a:ext cx="2553845" cy="1530588"/>
          </a:xfrm>
          <a:prstGeom prst="rect">
            <a:avLst/>
          </a:prstGeom>
          <a:noFill/>
          <a:ln w="9525">
            <a:noFill/>
            <a:miter lim="800000"/>
            <a:headEnd/>
            <a:tailEnd/>
          </a:ln>
        </p:spPr>
      </p:pic>
      <p:pic>
        <p:nvPicPr>
          <p:cNvPr id="1031" name="Picture 7"/>
          <p:cNvPicPr>
            <a:picLocks noChangeAspect="1" noChangeArrowheads="1"/>
          </p:cNvPicPr>
          <p:nvPr/>
        </p:nvPicPr>
        <p:blipFill>
          <a:blip r:embed="rId9"/>
          <a:srcRect/>
          <a:stretch>
            <a:fillRect/>
          </a:stretch>
        </p:blipFill>
        <p:spPr bwMode="auto">
          <a:xfrm rot="19807631">
            <a:off x="4555141" y="4667584"/>
            <a:ext cx="2516787" cy="1496117"/>
          </a:xfrm>
          <a:prstGeom prst="rect">
            <a:avLst/>
          </a:prstGeom>
          <a:noFill/>
          <a:ln w="9525">
            <a:noFill/>
            <a:miter lim="800000"/>
            <a:headEnd/>
            <a:tailEnd/>
          </a:ln>
          <a:effectLst/>
        </p:spPr>
      </p:pic>
      <p:sp>
        <p:nvSpPr>
          <p:cNvPr id="16" name="Slide Number Placeholder 15"/>
          <p:cNvSpPr>
            <a:spLocks noGrp="1"/>
          </p:cNvSpPr>
          <p:nvPr>
            <p:ph type="sldNum" sz="quarter" idx="12"/>
          </p:nvPr>
        </p:nvSpPr>
        <p:spPr/>
        <p:txBody>
          <a:bodyPr/>
          <a:lstStyle/>
          <a:p>
            <a:fld id="{C6520BA9-BD06-4AF5-B498-9AE6B79451D6}" type="slidenum">
              <a:rPr lang="fa-IR" smtClean="0"/>
              <a:pPr/>
              <a:t>2</a:t>
            </a:fld>
            <a:endParaRPr lang="fa-IR"/>
          </a:p>
        </p:txBody>
      </p:sp>
      <p:pic>
        <p:nvPicPr>
          <p:cNvPr id="18" name="02.wma">
            <a:hlinkClick r:id="" action="ppaction://media"/>
          </p:cNvPr>
          <p:cNvPicPr>
            <a:picLocks noRot="1" noChangeAspect="1"/>
          </p:cNvPicPr>
          <p:nvPr>
            <a:audioFile r:link="rId1"/>
          </p:nvPr>
        </p:nvPicPr>
        <p:blipFill>
          <a:blip r:embed="rId10"/>
          <a:stretch>
            <a:fillRect/>
          </a:stretch>
        </p:blipFill>
        <p:spPr>
          <a:xfrm>
            <a:off x="215900" y="6540500"/>
            <a:ext cx="209550" cy="209550"/>
          </a:xfrm>
          <a:prstGeom prst="rect">
            <a:avLst/>
          </a:prstGeom>
        </p:spPr>
      </p:pic>
    </p:spTree>
  </p:cSld>
  <p:clrMapOvr>
    <a:masterClrMapping/>
  </p:clrMapOvr>
  <p:transition spd="slow">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2043" fill="hold"/>
                                        <p:tgtEl>
                                          <p:spTgt spid="18"/>
                                        </p:tgtEl>
                                      </p:cBhvr>
                                    </p:cmd>
                                  </p:childTnLst>
                                </p:cTn>
                              </p:par>
                            </p:childTnLst>
                          </p:cTn>
                        </p:par>
                      </p:childTnLst>
                    </p:cTn>
                  </p:par>
                </p:childTnLst>
              </p:cTn>
              <p:nextCondLst>
                <p:cond evt="onClick" delay="0">
                  <p:tgtEl>
                    <p:spTgt spid="18"/>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04800" y="1428750"/>
          <a:ext cx="8229600" cy="1483360"/>
        </p:xfrm>
        <a:graphic>
          <a:graphicData uri="http://schemas.openxmlformats.org/drawingml/2006/table">
            <a:tbl>
              <a:tblPr rtl="1" firstRow="1" bandRow="1">
                <a:tableStyleId>{5C22544A-7EE6-4342-B048-85BDC9FD1C3A}</a:tableStyleId>
              </a:tblPr>
              <a:tblGrid>
                <a:gridCol w="2743200"/>
                <a:gridCol w="2743200"/>
                <a:gridCol w="2743200"/>
              </a:tblGrid>
              <a:tr h="370840">
                <a:tc>
                  <a:txBody>
                    <a:bodyPr/>
                    <a:lstStyle/>
                    <a:p>
                      <a:pPr algn="ctr" rtl="1"/>
                      <a:r>
                        <a:rPr lang="fa-IR" dirty="0" smtClean="0"/>
                        <a:t>نام یکا </a:t>
                      </a:r>
                      <a:endParaRPr lang="fa-IR" dirty="0"/>
                    </a:p>
                  </a:txBody>
                  <a:tcPr/>
                </a:tc>
                <a:tc>
                  <a:txBody>
                    <a:bodyPr/>
                    <a:lstStyle/>
                    <a:p>
                      <a:pPr algn="ctr" rtl="1"/>
                      <a:r>
                        <a:rPr lang="fa-IR" dirty="0" smtClean="0"/>
                        <a:t>نماد</a:t>
                      </a:r>
                      <a:endParaRPr lang="fa-IR" dirty="0"/>
                    </a:p>
                  </a:txBody>
                  <a:tcPr/>
                </a:tc>
                <a:tc>
                  <a:txBody>
                    <a:bodyPr/>
                    <a:lstStyle/>
                    <a:p>
                      <a:pPr algn="ctr" rtl="1"/>
                      <a:r>
                        <a:rPr lang="fa-IR" dirty="0" smtClean="0"/>
                        <a:t>بر حسب  (</a:t>
                      </a:r>
                      <a:r>
                        <a:rPr lang="en-US" dirty="0" smtClean="0"/>
                        <a:t>m</a:t>
                      </a:r>
                      <a:r>
                        <a:rPr lang="fa-IR" dirty="0" smtClean="0"/>
                        <a:t> )</a:t>
                      </a:r>
                      <a:endParaRPr lang="fa-IR" dirty="0"/>
                    </a:p>
                  </a:txBody>
                  <a:tcPr/>
                </a:tc>
              </a:tr>
              <a:tr h="370840">
                <a:tc>
                  <a:txBody>
                    <a:bodyPr/>
                    <a:lstStyle/>
                    <a:p>
                      <a:pPr algn="ctr" rtl="1"/>
                      <a:r>
                        <a:rPr lang="fa-IR" dirty="0" smtClean="0"/>
                        <a:t>میلی متر</a:t>
                      </a:r>
                      <a:endParaRPr lang="fa-IR" dirty="0"/>
                    </a:p>
                  </a:txBody>
                  <a:tcPr/>
                </a:tc>
                <a:tc>
                  <a:txBody>
                    <a:bodyPr/>
                    <a:lstStyle/>
                    <a:p>
                      <a:pPr algn="ctr" rtl="1"/>
                      <a:r>
                        <a:rPr lang="en-US" dirty="0" smtClean="0"/>
                        <a:t>mm</a:t>
                      </a:r>
                      <a:endParaRPr lang="fa-IR" dirty="0"/>
                    </a:p>
                  </a:txBody>
                  <a:tcPr/>
                </a:tc>
                <a:tc>
                  <a:txBody>
                    <a:bodyPr/>
                    <a:lstStyle/>
                    <a:p>
                      <a:pPr algn="ctr" rtl="1"/>
                      <a:r>
                        <a:rPr lang="fa-IR" dirty="0" smtClean="0"/>
                        <a:t> </a:t>
                      </a:r>
                      <a:r>
                        <a:rPr lang="fa-IR" baseline="0" dirty="0" smtClean="0"/>
                        <a:t> 1</a:t>
                      </a:r>
                      <a:r>
                        <a:rPr lang="fa-IR" dirty="0" smtClean="0"/>
                        <a:t> 00/ 0</a:t>
                      </a:r>
                      <a:endParaRPr lang="fa-IR" dirty="0"/>
                    </a:p>
                  </a:txBody>
                  <a:tcPr/>
                </a:tc>
              </a:tr>
              <a:tr h="370840">
                <a:tc>
                  <a:txBody>
                    <a:bodyPr/>
                    <a:lstStyle/>
                    <a:p>
                      <a:pPr algn="ctr" rtl="1"/>
                      <a:r>
                        <a:rPr lang="fa-IR" dirty="0" smtClean="0"/>
                        <a:t>سانتی</a:t>
                      </a:r>
                      <a:r>
                        <a:rPr lang="fa-IR" baseline="0" dirty="0" smtClean="0"/>
                        <a:t> متر</a:t>
                      </a:r>
                      <a:endParaRPr lang="fa-IR" dirty="0"/>
                    </a:p>
                  </a:txBody>
                  <a:tcPr/>
                </a:tc>
                <a:tc>
                  <a:txBody>
                    <a:bodyPr/>
                    <a:lstStyle/>
                    <a:p>
                      <a:pPr algn="ctr" rtl="1"/>
                      <a:r>
                        <a:rPr lang="en-US" dirty="0" smtClean="0"/>
                        <a:t>cm</a:t>
                      </a:r>
                      <a:endParaRPr lang="fa-IR" dirty="0"/>
                    </a:p>
                  </a:txBody>
                  <a:tcPr/>
                </a:tc>
                <a:tc>
                  <a:txBody>
                    <a:bodyPr/>
                    <a:lstStyle/>
                    <a:p>
                      <a:pPr algn="ctr" rtl="1"/>
                      <a:r>
                        <a:rPr lang="fa-IR" dirty="0" smtClean="0"/>
                        <a:t>   01/ 0</a:t>
                      </a:r>
                      <a:endParaRPr lang="fa-IR" dirty="0"/>
                    </a:p>
                  </a:txBody>
                  <a:tcPr/>
                </a:tc>
              </a:tr>
              <a:tr h="370840">
                <a:tc>
                  <a:txBody>
                    <a:bodyPr/>
                    <a:lstStyle/>
                    <a:p>
                      <a:pPr algn="ctr" rtl="1"/>
                      <a:r>
                        <a:rPr lang="fa-IR" dirty="0" smtClean="0"/>
                        <a:t>کیلو متر</a:t>
                      </a:r>
                      <a:endParaRPr lang="fa-IR" dirty="0"/>
                    </a:p>
                  </a:txBody>
                  <a:tcPr/>
                </a:tc>
                <a:tc>
                  <a:txBody>
                    <a:bodyPr/>
                    <a:lstStyle/>
                    <a:p>
                      <a:pPr algn="ctr" rtl="1"/>
                      <a:r>
                        <a:rPr lang="en-US" dirty="0" smtClean="0"/>
                        <a:t>km</a:t>
                      </a:r>
                      <a:endParaRPr lang="fa-IR" dirty="0"/>
                    </a:p>
                  </a:txBody>
                  <a:tcPr/>
                </a:tc>
                <a:tc>
                  <a:txBody>
                    <a:bodyPr/>
                    <a:lstStyle/>
                    <a:p>
                      <a:pPr algn="ctr" rtl="1"/>
                      <a:r>
                        <a:rPr lang="fa-IR" dirty="0" smtClean="0"/>
                        <a:t>1000</a:t>
                      </a:r>
                      <a:endParaRPr lang="fa-IR" dirty="0"/>
                    </a:p>
                  </a:txBody>
                  <a:tcPr/>
                </a:tc>
              </a:tr>
            </a:tbl>
          </a:graphicData>
        </a:graphic>
      </p:graphicFrame>
      <p:sp>
        <p:nvSpPr>
          <p:cNvPr id="11" name="Plaque 10"/>
          <p:cNvSpPr/>
          <p:nvPr/>
        </p:nvSpPr>
        <p:spPr>
          <a:xfrm>
            <a:off x="4660900" y="3340100"/>
            <a:ext cx="3956050" cy="2755900"/>
          </a:xfrm>
          <a:prstGeom prst="plaqu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sz="2400" dirty="0" smtClean="0"/>
              <a:t>مثال)5متر چند سانتی متر است؟</a:t>
            </a:r>
          </a:p>
          <a:p>
            <a:pPr algn="ctr"/>
            <a:r>
              <a:rPr lang="fa-IR" sz="2400" dirty="0" smtClean="0"/>
              <a:t>             </a:t>
            </a:r>
            <a:r>
              <a:rPr lang="en-US" sz="2400" dirty="0" smtClean="0"/>
              <a:t>cm</a:t>
            </a:r>
            <a:r>
              <a:rPr lang="fa-IR" sz="2400" dirty="0" smtClean="0"/>
              <a:t>           </a:t>
            </a:r>
            <a:r>
              <a:rPr lang="en-US" sz="2400" dirty="0" smtClean="0"/>
              <a:t>   m</a:t>
            </a:r>
            <a:r>
              <a:rPr lang="en-US" sz="1400" dirty="0" smtClean="0"/>
              <a:t>                  </a:t>
            </a:r>
            <a:r>
              <a:rPr lang="fa-IR" sz="1400" dirty="0" smtClean="0"/>
              <a:t>کوچک تر                          بزرگ تر </a:t>
            </a:r>
          </a:p>
          <a:p>
            <a:pPr algn="ctr"/>
            <a:r>
              <a:rPr lang="en-US" sz="2400" dirty="0" smtClean="0"/>
              <a:t>cm</a:t>
            </a:r>
            <a:r>
              <a:rPr lang="fa-IR" sz="2400" dirty="0" smtClean="0"/>
              <a:t>500  =  100        5                           </a:t>
            </a:r>
          </a:p>
        </p:txBody>
      </p:sp>
      <p:sp>
        <p:nvSpPr>
          <p:cNvPr id="12" name="Plaque 11"/>
          <p:cNvSpPr/>
          <p:nvPr/>
        </p:nvSpPr>
        <p:spPr>
          <a:xfrm>
            <a:off x="393700" y="3340100"/>
            <a:ext cx="4000500" cy="2755900"/>
          </a:xfrm>
          <a:prstGeom prst="plaqu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t>مثال)2 میلی متر چند متراست؟ </a:t>
            </a:r>
          </a:p>
          <a:p>
            <a:pPr algn="ctr"/>
            <a:r>
              <a:rPr lang="fa-IR" sz="2400" dirty="0" smtClean="0"/>
              <a:t> </a:t>
            </a:r>
          </a:p>
          <a:p>
            <a:pPr algn="ctr"/>
            <a:r>
              <a:rPr lang="en-US" sz="2400" dirty="0" smtClean="0"/>
              <a:t>m</a:t>
            </a:r>
            <a:r>
              <a:rPr lang="fa-IR" sz="2400" dirty="0" smtClean="0"/>
              <a:t>        </a:t>
            </a:r>
            <a:r>
              <a:rPr lang="en-US" sz="2400" dirty="0" smtClean="0"/>
              <a:t>mm</a:t>
            </a:r>
            <a:endParaRPr lang="fa-IR" sz="2400" dirty="0" smtClean="0"/>
          </a:p>
          <a:p>
            <a:pPr algn="ctr"/>
            <a:r>
              <a:rPr lang="fa-IR" sz="1400" dirty="0" smtClean="0"/>
              <a:t>بزرگ تر                              کوچک تر</a:t>
            </a:r>
          </a:p>
          <a:p>
            <a:pPr algn="ctr"/>
            <a:endParaRPr lang="fa-IR" dirty="0" smtClean="0"/>
          </a:p>
          <a:p>
            <a:pPr algn="ctr"/>
            <a:r>
              <a:rPr lang="fa-IR" sz="2400" dirty="0" smtClean="0"/>
              <a:t>002/ 0= 1000   :   2</a:t>
            </a:r>
          </a:p>
        </p:txBody>
      </p:sp>
      <p:sp>
        <p:nvSpPr>
          <p:cNvPr id="13" name="Smiley Face 12"/>
          <p:cNvSpPr/>
          <p:nvPr/>
        </p:nvSpPr>
        <p:spPr>
          <a:xfrm>
            <a:off x="4260850" y="3073400"/>
            <a:ext cx="577850" cy="488950"/>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Smiley Face 13"/>
          <p:cNvSpPr/>
          <p:nvPr/>
        </p:nvSpPr>
        <p:spPr>
          <a:xfrm>
            <a:off x="4260850" y="5740400"/>
            <a:ext cx="577850" cy="488950"/>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p:cNvCxnSpPr/>
          <p:nvPr/>
        </p:nvCxnSpPr>
        <p:spPr>
          <a:xfrm rot="5400000">
            <a:off x="5705475" y="5318125"/>
            <a:ext cx="222250" cy="17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5705475" y="5318125"/>
            <a:ext cx="222250" cy="17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460500" y="5562600"/>
            <a:ext cx="2667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260600" y="471805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949950" y="4806950"/>
            <a:ext cx="5778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C6520BA9-BD06-4AF5-B498-9AE6B79451D6}" type="slidenum">
              <a:rPr lang="fa-IR" smtClean="0"/>
              <a:pPr/>
              <a:t>20</a:t>
            </a:fld>
            <a:endParaRPr lang="fa-IR" dirty="0"/>
          </a:p>
        </p:txBody>
      </p:sp>
      <p:pic>
        <p:nvPicPr>
          <p:cNvPr id="18" name="02.wma">
            <a:hlinkClick r:id="" action="ppaction://media"/>
          </p:cNvPr>
          <p:cNvPicPr>
            <a:picLocks noRot="1" noChangeAspect="1"/>
          </p:cNvPicPr>
          <p:nvPr>
            <a:audioFile r:link="rId1"/>
          </p:nvPr>
        </p:nvPicPr>
        <p:blipFill>
          <a:blip r:embed="rId3"/>
          <a:stretch>
            <a:fillRect/>
          </a:stretch>
        </p:blipFill>
        <p:spPr>
          <a:xfrm>
            <a:off x="571500" y="6451600"/>
            <a:ext cx="209550" cy="209550"/>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8"/>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92043" fill="hold"/>
                                        <p:tgtEl>
                                          <p:spTgt spid="18"/>
                                        </p:tgtEl>
                                      </p:cBhvr>
                                    </p:cmd>
                                  </p:childTnLst>
                                </p:cTn>
                              </p:par>
                            </p:childTnLst>
                          </p:cTn>
                        </p:par>
                      </p:childTnLst>
                    </p:cTn>
                  </p:par>
                </p:childTnLst>
              </p:cTn>
              <p:nextCondLst>
                <p:cond evt="onClick" delay="0">
                  <p:tgtEl>
                    <p:spTgt spid="18"/>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27450" y="717551"/>
            <a:ext cx="5067300" cy="5632311"/>
          </a:xfrm>
          <a:prstGeom prst="rect">
            <a:avLst/>
          </a:prstGeom>
          <a:noFill/>
        </p:spPr>
        <p:txBody>
          <a:bodyPr wrap="square" rtlCol="1">
            <a:spAutoFit/>
          </a:bodyPr>
          <a:lstStyle/>
          <a:p>
            <a:r>
              <a:rPr lang="fa-IR" sz="3200" dirty="0" smtClean="0"/>
              <a:t>یکی از ابزارهای طول چیزهای کوچک،</a:t>
            </a:r>
            <a:r>
              <a:rPr lang="fa-IR" sz="3200" dirty="0" smtClean="0">
                <a:solidFill>
                  <a:srgbClr val="FF0000"/>
                </a:solidFill>
              </a:rPr>
              <a:t>خط کش </a:t>
            </a:r>
            <a:r>
              <a:rPr lang="fa-IR" sz="3200" dirty="0" smtClean="0"/>
              <a:t>است.</a:t>
            </a:r>
          </a:p>
          <a:p>
            <a:endParaRPr lang="fa-IR" sz="3200" dirty="0" smtClean="0"/>
          </a:p>
          <a:p>
            <a:r>
              <a:rPr lang="fa-IR" sz="3200" dirty="0" smtClean="0"/>
              <a:t>طول خط کش های آزمایشگاهی بر حسب سانتی متر و میلی متر درجه بندی شده است.</a:t>
            </a:r>
          </a:p>
          <a:p>
            <a:endParaRPr lang="fa-IR" sz="3200" dirty="0" smtClean="0"/>
          </a:p>
          <a:p>
            <a:r>
              <a:rPr lang="fa-IR" sz="3200" dirty="0" smtClean="0"/>
              <a:t>به نظر شما ،هنگام اندازه گیری طول یک جسم با خط کش باید به چه نکاتی توجه کنیم؟</a:t>
            </a:r>
          </a:p>
          <a:p>
            <a:endParaRPr lang="fa-IR" sz="2000" dirty="0" smtClean="0"/>
          </a:p>
          <a:p>
            <a:r>
              <a:rPr lang="fa-IR" sz="2000" dirty="0" smtClean="0"/>
              <a:t> </a:t>
            </a:r>
            <a:endParaRPr lang="fa-IR" sz="2000" dirty="0"/>
          </a:p>
        </p:txBody>
      </p:sp>
      <p:pic>
        <p:nvPicPr>
          <p:cNvPr id="1027" name="Picture 3"/>
          <p:cNvPicPr>
            <a:picLocks noChangeAspect="1" noChangeArrowheads="1"/>
          </p:cNvPicPr>
          <p:nvPr/>
        </p:nvPicPr>
        <p:blipFill>
          <a:blip r:embed="rId3"/>
          <a:srcRect/>
          <a:stretch>
            <a:fillRect/>
          </a:stretch>
        </p:blipFill>
        <p:spPr bwMode="auto">
          <a:xfrm>
            <a:off x="660400" y="1828800"/>
            <a:ext cx="2667001" cy="3956050"/>
          </a:xfrm>
          <a:prstGeom prst="rect">
            <a:avLst/>
          </a:prstGeom>
          <a:noFill/>
          <a:ln w="9525">
            <a:noFill/>
            <a:miter lim="800000"/>
            <a:headEnd/>
            <a:tailEnd/>
          </a:ln>
          <a:effectLst/>
        </p:spPr>
      </p:pic>
      <p:sp>
        <p:nvSpPr>
          <p:cNvPr id="14" name="Rectangle 13"/>
          <p:cNvSpPr/>
          <p:nvPr/>
        </p:nvSpPr>
        <p:spPr>
          <a:xfrm>
            <a:off x="927100" y="5873751"/>
            <a:ext cx="2355850" cy="615553"/>
          </a:xfrm>
          <a:prstGeom prst="rect">
            <a:avLst/>
          </a:prstGeom>
        </p:spPr>
        <p:txBody>
          <a:bodyPr wrap="square">
            <a:spAutoFit/>
          </a:bodyPr>
          <a:lstStyle/>
          <a:p>
            <a:r>
              <a:rPr lang="fa-IR" sz="1600" b="1" dirty="0" smtClean="0"/>
              <a:t>با خط کش طول جسم های نسبتاً</a:t>
            </a:r>
          </a:p>
          <a:p>
            <a:r>
              <a:rPr lang="fa-IR" sz="1600" b="1" dirty="0" smtClean="0"/>
              <a:t>کوچک را اندازه می گیریم</a:t>
            </a:r>
            <a:r>
              <a:rPr lang="fa-IR" b="1" dirty="0" smtClean="0"/>
              <a:t>.</a:t>
            </a:r>
            <a:endParaRPr lang="fa-IR" dirty="0"/>
          </a:p>
        </p:txBody>
      </p:sp>
      <p:sp>
        <p:nvSpPr>
          <p:cNvPr id="5" name="Slide Number Placeholder 4"/>
          <p:cNvSpPr>
            <a:spLocks noGrp="1"/>
          </p:cNvSpPr>
          <p:nvPr>
            <p:ph type="sldNum" sz="quarter" idx="12"/>
          </p:nvPr>
        </p:nvSpPr>
        <p:spPr/>
        <p:txBody>
          <a:bodyPr/>
          <a:lstStyle/>
          <a:p>
            <a:fld id="{C6520BA9-BD06-4AF5-B498-9AE6B79451D6}" type="slidenum">
              <a:rPr lang="fa-IR" smtClean="0"/>
              <a:pPr/>
              <a:t>21</a:t>
            </a:fld>
            <a:endParaRPr lang="fa-IR"/>
          </a:p>
        </p:txBody>
      </p:sp>
      <p:pic>
        <p:nvPicPr>
          <p:cNvPr id="7" name="02.wma">
            <a:hlinkClick r:id="" action="ppaction://media"/>
          </p:cNvPr>
          <p:cNvPicPr>
            <a:picLocks noRot="1" noChangeAspect="1"/>
          </p:cNvPicPr>
          <p:nvPr>
            <a:audioFile r:link="rId1"/>
          </p:nvPr>
        </p:nvPicPr>
        <p:blipFill>
          <a:blip r:embed="rId4"/>
          <a:stretch>
            <a:fillRect/>
          </a:stretch>
        </p:blipFill>
        <p:spPr>
          <a:xfrm>
            <a:off x="660400" y="6362700"/>
            <a:ext cx="209550" cy="20955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2043"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8350" y="1784350"/>
            <a:ext cx="6845300" cy="4524315"/>
          </a:xfrm>
          <a:prstGeom prst="rect">
            <a:avLst/>
          </a:prstGeom>
          <a:noFill/>
        </p:spPr>
        <p:txBody>
          <a:bodyPr wrap="square" rtlCol="1">
            <a:spAutoFit/>
          </a:bodyPr>
          <a:lstStyle/>
          <a:p>
            <a:r>
              <a:rPr lang="fa-IR" sz="3600" dirty="0" smtClean="0"/>
              <a:t>حجم یک جسم برابر با مقدار فضایی است که جسم اشغال می کند.حجم جسم را معمولاً بر حسب متر مکعب یا سانتی متر مکعب اندازه می گیرند. </a:t>
            </a:r>
          </a:p>
          <a:p>
            <a:endParaRPr lang="fa-IR" sz="3600" dirty="0" smtClean="0"/>
          </a:p>
          <a:p>
            <a:r>
              <a:rPr lang="fa-IR" sz="3600" dirty="0" smtClean="0">
                <a:solidFill>
                  <a:srgbClr val="FFC000"/>
                </a:solidFill>
              </a:rPr>
              <a:t>برای پیدا کردن حجم یک کلاس درس مکعبی شکل ،کافی است طول ،عرض و ارتفاع آن را در هم ضرب کنیم</a:t>
            </a:r>
            <a:r>
              <a:rPr lang="fa-IR" sz="2800" dirty="0" smtClean="0">
                <a:solidFill>
                  <a:srgbClr val="FFC000"/>
                </a:solidFill>
              </a:rPr>
              <a:t>.</a:t>
            </a:r>
            <a:endParaRPr lang="fa-IR" sz="2800" dirty="0">
              <a:solidFill>
                <a:srgbClr val="FFC000"/>
              </a:solidFill>
            </a:endParaRPr>
          </a:p>
        </p:txBody>
      </p:sp>
      <p:sp>
        <p:nvSpPr>
          <p:cNvPr id="5" name="Up Ribbon 4"/>
          <p:cNvSpPr/>
          <p:nvPr/>
        </p:nvSpPr>
        <p:spPr>
          <a:xfrm>
            <a:off x="2571750" y="450850"/>
            <a:ext cx="4578350" cy="844550"/>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t>حجم</a:t>
            </a:r>
            <a:endParaRPr lang="fa-IR" sz="3600" dirty="0"/>
          </a:p>
        </p:txBody>
      </p:sp>
      <p:sp>
        <p:nvSpPr>
          <p:cNvPr id="6" name="Slide Number Placeholder 5"/>
          <p:cNvSpPr>
            <a:spLocks noGrp="1"/>
          </p:cNvSpPr>
          <p:nvPr>
            <p:ph type="sldNum" sz="quarter" idx="12"/>
          </p:nvPr>
        </p:nvSpPr>
        <p:spPr/>
        <p:txBody>
          <a:bodyPr/>
          <a:lstStyle/>
          <a:p>
            <a:fld id="{C6520BA9-BD06-4AF5-B498-9AE6B79451D6}" type="slidenum">
              <a:rPr lang="fa-IR" smtClean="0"/>
              <a:pPr/>
              <a:t>22</a:t>
            </a:fld>
            <a:endParaRPr lang="fa-IR"/>
          </a:p>
        </p:txBody>
      </p:sp>
      <p:pic>
        <p:nvPicPr>
          <p:cNvPr id="8" name="02.wma">
            <a:hlinkClick r:id="" action="ppaction://media"/>
          </p:cNvPr>
          <p:cNvPicPr>
            <a:picLocks noRot="1" noChangeAspect="1"/>
          </p:cNvPicPr>
          <p:nvPr>
            <a:audioFile r:link="rId1"/>
          </p:nvPr>
        </p:nvPicPr>
        <p:blipFill>
          <a:blip r:embed="rId4"/>
          <a:stretch>
            <a:fillRect/>
          </a:stretch>
        </p:blipFill>
        <p:spPr>
          <a:xfrm>
            <a:off x="704850" y="6407150"/>
            <a:ext cx="209550" cy="209550"/>
          </a:xfrm>
          <a:prstGeom prst="rect">
            <a:avLst/>
          </a:prstGeom>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2043" fill="hold"/>
                                        <p:tgtEl>
                                          <p:spTgt spid="8"/>
                                        </p:tgtEl>
                                      </p:cBhvr>
                                    </p:cmd>
                                  </p:childTnLst>
                                </p:cTn>
                              </p:par>
                            </p:childTnLst>
                          </p:cTn>
                        </p:par>
                      </p:childTnLst>
                    </p:cTn>
                  </p:par>
                </p:childTnLst>
              </p:cTn>
              <p:nextCondLst>
                <p:cond evt="onClick" delay="0">
                  <p:tgtEl>
                    <p:spTgt spid="8"/>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971550" y="1473200"/>
            <a:ext cx="1022350" cy="4000500"/>
          </a:xfrm>
          <a:prstGeom prst="rect">
            <a:avLst/>
          </a:prstGeom>
          <a:noFill/>
          <a:ln w="9525">
            <a:noFill/>
            <a:miter lim="800000"/>
            <a:headEnd/>
            <a:tailEnd/>
          </a:ln>
          <a:effectLst/>
        </p:spPr>
      </p:pic>
      <p:sp>
        <p:nvSpPr>
          <p:cNvPr id="7" name="Rectangle 6"/>
          <p:cNvSpPr/>
          <p:nvPr/>
        </p:nvSpPr>
        <p:spPr>
          <a:xfrm>
            <a:off x="2171700" y="2495550"/>
            <a:ext cx="1244600" cy="1631216"/>
          </a:xfrm>
          <a:prstGeom prst="rect">
            <a:avLst/>
          </a:prstGeom>
        </p:spPr>
        <p:txBody>
          <a:bodyPr wrap="square">
            <a:spAutoFit/>
          </a:bodyPr>
          <a:lstStyle/>
          <a:p>
            <a:r>
              <a:rPr lang="fa-IR" sz="2000" dirty="0" smtClean="0">
                <a:solidFill>
                  <a:srgbClr val="C00000"/>
                </a:solidFill>
              </a:rPr>
              <a:t>برای خواندن</a:t>
            </a:r>
          </a:p>
          <a:p>
            <a:r>
              <a:rPr lang="fa-IR" sz="2000" dirty="0" smtClean="0">
                <a:solidFill>
                  <a:srgbClr val="C00000"/>
                </a:solidFill>
              </a:rPr>
              <a:t>حجم مایع،</a:t>
            </a:r>
          </a:p>
          <a:p>
            <a:r>
              <a:rPr lang="fa-IR" sz="2000" dirty="0" smtClean="0">
                <a:solidFill>
                  <a:srgbClr val="C00000"/>
                </a:solidFill>
              </a:rPr>
              <a:t>به سطح زیر</a:t>
            </a:r>
          </a:p>
          <a:p>
            <a:r>
              <a:rPr lang="fa-IR" sz="2000" dirty="0" smtClean="0">
                <a:solidFill>
                  <a:srgbClr val="C00000"/>
                </a:solidFill>
              </a:rPr>
              <a:t>منحنی توجه</a:t>
            </a:r>
          </a:p>
          <a:p>
            <a:r>
              <a:rPr lang="fa-IR" sz="2000" dirty="0" smtClean="0">
                <a:solidFill>
                  <a:srgbClr val="C00000"/>
                </a:solidFill>
              </a:rPr>
              <a:t>می کنیم</a:t>
            </a:r>
            <a:r>
              <a:rPr lang="fa-IR" dirty="0" smtClean="0">
                <a:solidFill>
                  <a:srgbClr val="C00000"/>
                </a:solidFill>
              </a:rPr>
              <a:t>.</a:t>
            </a:r>
            <a:endParaRPr lang="fa-IR" dirty="0">
              <a:solidFill>
                <a:srgbClr val="C00000"/>
              </a:solidFill>
            </a:endParaRPr>
          </a:p>
        </p:txBody>
      </p:sp>
      <p:sp>
        <p:nvSpPr>
          <p:cNvPr id="9" name="TextBox 8"/>
          <p:cNvSpPr txBox="1"/>
          <p:nvPr/>
        </p:nvSpPr>
        <p:spPr>
          <a:xfrm>
            <a:off x="438150" y="5562600"/>
            <a:ext cx="4489450" cy="954107"/>
          </a:xfrm>
          <a:prstGeom prst="rect">
            <a:avLst/>
          </a:prstGeom>
          <a:noFill/>
        </p:spPr>
        <p:txBody>
          <a:bodyPr wrap="square" rtlCol="1">
            <a:spAutoFit/>
          </a:bodyPr>
          <a:lstStyle/>
          <a:p>
            <a:r>
              <a:rPr lang="fa-IR" sz="2800" dirty="0" smtClean="0"/>
              <a:t>از استوانه مدرّج برای اندازه گیری حجم مایع استفاده می شود.</a:t>
            </a:r>
            <a:endParaRPr lang="fa-IR" sz="2800" dirty="0"/>
          </a:p>
        </p:txBody>
      </p:sp>
      <p:sp>
        <p:nvSpPr>
          <p:cNvPr id="10" name="TextBox 9"/>
          <p:cNvSpPr txBox="1"/>
          <p:nvPr/>
        </p:nvSpPr>
        <p:spPr>
          <a:xfrm>
            <a:off x="4349750" y="406400"/>
            <a:ext cx="4311650" cy="4216539"/>
          </a:xfrm>
          <a:prstGeom prst="rect">
            <a:avLst/>
          </a:prstGeom>
          <a:noFill/>
          <a:ln>
            <a:solidFill>
              <a:srgbClr val="00B050"/>
            </a:solidFill>
          </a:ln>
        </p:spPr>
        <p:txBody>
          <a:bodyPr wrap="square" rtlCol="1">
            <a:spAutoFit/>
          </a:bodyPr>
          <a:lstStyle/>
          <a:p>
            <a:pPr algn="ctr"/>
            <a:r>
              <a:rPr lang="fa-IR" sz="2800" b="1" dirty="0" smtClean="0"/>
              <a:t>آیا می دانید</a:t>
            </a:r>
          </a:p>
          <a:p>
            <a:r>
              <a:rPr lang="fa-IR" sz="2400" dirty="0" smtClean="0">
                <a:solidFill>
                  <a:srgbClr val="92D050"/>
                </a:solidFill>
              </a:rPr>
              <a:t>یکای متداول اندازه گیری حجم</a:t>
            </a:r>
          </a:p>
          <a:p>
            <a:r>
              <a:rPr lang="fa-IR" sz="2400" dirty="0" smtClean="0">
                <a:solidFill>
                  <a:srgbClr val="92D050"/>
                </a:solidFill>
              </a:rPr>
              <a:t>مایع ها، لیتر </a:t>
            </a:r>
            <a:r>
              <a:rPr lang="en-US" sz="2400" dirty="0" smtClean="0">
                <a:solidFill>
                  <a:srgbClr val="92D050"/>
                </a:solidFill>
              </a:rPr>
              <a:t>L) </a:t>
            </a:r>
            <a:r>
              <a:rPr lang="fa-IR" sz="2400" dirty="0" smtClean="0">
                <a:solidFill>
                  <a:srgbClr val="92D050"/>
                </a:solidFill>
              </a:rPr>
              <a:t> )و میلی لیتر  (</a:t>
            </a:r>
            <a:r>
              <a:rPr lang="en-US" sz="2400" dirty="0" smtClean="0">
                <a:solidFill>
                  <a:srgbClr val="92D050"/>
                </a:solidFill>
              </a:rPr>
              <a:t>ml</a:t>
            </a:r>
            <a:r>
              <a:rPr lang="fa-IR" sz="2400" dirty="0" smtClean="0">
                <a:solidFill>
                  <a:srgbClr val="92D050"/>
                </a:solidFill>
              </a:rPr>
              <a:t> )</a:t>
            </a:r>
            <a:endParaRPr lang="en-US" sz="2400" dirty="0" smtClean="0">
              <a:solidFill>
                <a:srgbClr val="92D050"/>
              </a:solidFill>
            </a:endParaRPr>
          </a:p>
          <a:p>
            <a:r>
              <a:rPr lang="fa-IR" sz="2400" dirty="0" smtClean="0">
                <a:solidFill>
                  <a:srgbClr val="92D050"/>
                </a:solidFill>
              </a:rPr>
              <a:t>است. </a:t>
            </a:r>
          </a:p>
          <a:p>
            <a:r>
              <a:rPr lang="fa-IR" sz="2400" dirty="0" smtClean="0">
                <a:solidFill>
                  <a:srgbClr val="FFC000"/>
                </a:solidFill>
              </a:rPr>
              <a:t>یک لیتر برابر حجم ظرف</a:t>
            </a:r>
          </a:p>
          <a:p>
            <a:r>
              <a:rPr lang="fa-IR" sz="2400" dirty="0" smtClean="0">
                <a:solidFill>
                  <a:srgbClr val="FFC000"/>
                </a:solidFill>
              </a:rPr>
              <a:t>مکعبی شکل به طول، عرض و</a:t>
            </a:r>
          </a:p>
          <a:p>
            <a:r>
              <a:rPr lang="fa-IR" sz="2400" dirty="0" smtClean="0">
                <a:solidFill>
                  <a:srgbClr val="FFC000"/>
                </a:solidFill>
              </a:rPr>
              <a:t>ارتفاع ١٠ سانتی متر است</a:t>
            </a:r>
            <a:r>
              <a:rPr lang="fa-IR" sz="2400" dirty="0" smtClean="0">
                <a:solidFill>
                  <a:srgbClr val="92D050"/>
                </a:solidFill>
              </a:rPr>
              <a:t>.</a:t>
            </a:r>
          </a:p>
          <a:p>
            <a:endParaRPr lang="fa-IR" sz="2400" dirty="0" smtClean="0">
              <a:solidFill>
                <a:srgbClr val="92D050"/>
              </a:solidFill>
            </a:endParaRPr>
          </a:p>
          <a:p>
            <a:r>
              <a:rPr lang="fa-IR" sz="2400" dirty="0" smtClean="0">
                <a:solidFill>
                  <a:schemeClr val="accent6">
                    <a:lumMod val="20000"/>
                    <a:lumOff val="80000"/>
                  </a:schemeClr>
                </a:solidFill>
              </a:rPr>
              <a:t>حجم ١ سانتی متر مکعب   (</a:t>
            </a:r>
            <a:r>
              <a:rPr lang="en-US" sz="2400" dirty="0" smtClean="0">
                <a:solidFill>
                  <a:schemeClr val="accent6">
                    <a:lumMod val="20000"/>
                    <a:lumOff val="80000"/>
                  </a:schemeClr>
                </a:solidFill>
              </a:rPr>
              <a:t>cm 3</a:t>
            </a:r>
            <a:r>
              <a:rPr lang="fa-IR" sz="2400" dirty="0" smtClean="0">
                <a:solidFill>
                  <a:schemeClr val="accent6">
                    <a:lumMod val="20000"/>
                    <a:lumOff val="80000"/>
                  </a:schemeClr>
                </a:solidFill>
              </a:rPr>
              <a:t> 1) ،</a:t>
            </a:r>
            <a:endParaRPr lang="en-US" sz="2400" dirty="0" smtClean="0">
              <a:solidFill>
                <a:schemeClr val="accent6">
                  <a:lumMod val="20000"/>
                  <a:lumOff val="80000"/>
                </a:schemeClr>
              </a:solidFill>
            </a:endParaRPr>
          </a:p>
          <a:p>
            <a:r>
              <a:rPr lang="fa-IR" sz="2400" dirty="0" smtClean="0">
                <a:solidFill>
                  <a:schemeClr val="accent6">
                    <a:lumMod val="20000"/>
                    <a:lumOff val="80000"/>
                  </a:schemeClr>
                </a:solidFill>
              </a:rPr>
              <a:t>١میلی لیتر </a:t>
            </a:r>
            <a:r>
              <a:rPr lang="en-US" sz="2400" dirty="0" smtClean="0">
                <a:solidFill>
                  <a:schemeClr val="accent6">
                    <a:lumMod val="20000"/>
                    <a:lumOff val="80000"/>
                  </a:schemeClr>
                </a:solidFill>
              </a:rPr>
              <a:t>ml  )</a:t>
            </a:r>
            <a:r>
              <a:rPr lang="fa-IR" sz="2400" dirty="0" smtClean="0">
                <a:solidFill>
                  <a:schemeClr val="accent6">
                    <a:lumMod val="20000"/>
                    <a:lumOff val="80000"/>
                  </a:schemeClr>
                </a:solidFill>
              </a:rPr>
              <a:t> 1   )و ١ سی سی</a:t>
            </a:r>
          </a:p>
          <a:p>
            <a:r>
              <a:rPr lang="fa-IR" sz="2400" dirty="0" smtClean="0">
                <a:solidFill>
                  <a:schemeClr val="accent6">
                    <a:lumMod val="20000"/>
                    <a:lumOff val="80000"/>
                  </a:schemeClr>
                </a:solidFill>
              </a:rPr>
              <a:t> (</a:t>
            </a:r>
            <a:r>
              <a:rPr lang="en-US" sz="2400" dirty="0" smtClean="0">
                <a:solidFill>
                  <a:schemeClr val="accent6">
                    <a:lumMod val="20000"/>
                    <a:lumOff val="80000"/>
                  </a:schemeClr>
                </a:solidFill>
              </a:rPr>
              <a:t>cc</a:t>
            </a:r>
            <a:r>
              <a:rPr lang="fa-IR" sz="2400" dirty="0" smtClean="0">
                <a:solidFill>
                  <a:schemeClr val="accent6">
                    <a:lumMod val="20000"/>
                    <a:lumOff val="80000"/>
                  </a:schemeClr>
                </a:solidFill>
              </a:rPr>
              <a:t>1  ) با هم برابرند.</a:t>
            </a:r>
            <a:endParaRPr lang="fa-IR" sz="2400" dirty="0">
              <a:solidFill>
                <a:schemeClr val="accent6">
                  <a:lumMod val="20000"/>
                  <a:lumOff val="80000"/>
                </a:schemeClr>
              </a:solidFill>
            </a:endParaRPr>
          </a:p>
        </p:txBody>
      </p:sp>
      <p:sp>
        <p:nvSpPr>
          <p:cNvPr id="6" name="Slide Number Placeholder 5"/>
          <p:cNvSpPr>
            <a:spLocks noGrp="1"/>
          </p:cNvSpPr>
          <p:nvPr>
            <p:ph type="sldNum" sz="quarter" idx="12"/>
          </p:nvPr>
        </p:nvSpPr>
        <p:spPr/>
        <p:txBody>
          <a:bodyPr/>
          <a:lstStyle/>
          <a:p>
            <a:fld id="{C6520BA9-BD06-4AF5-B498-9AE6B79451D6}" type="slidenum">
              <a:rPr lang="fa-IR" smtClean="0"/>
              <a:pPr/>
              <a:t>23</a:t>
            </a:fld>
            <a:endParaRPr lang="fa-IR"/>
          </a:p>
        </p:txBody>
      </p:sp>
      <p:pic>
        <p:nvPicPr>
          <p:cNvPr id="11" name="02.wma">
            <a:hlinkClick r:id="" action="ppaction://media"/>
          </p:cNvPr>
          <p:cNvPicPr>
            <a:picLocks noRot="1" noChangeAspect="1"/>
          </p:cNvPicPr>
          <p:nvPr>
            <a:audioFile r:link="rId1"/>
          </p:nvPr>
        </p:nvPicPr>
        <p:blipFill>
          <a:blip r:embed="rId4"/>
          <a:stretch>
            <a:fillRect/>
          </a:stretch>
        </p:blipFill>
        <p:spPr>
          <a:xfrm>
            <a:off x="349250" y="6407150"/>
            <a:ext cx="209550" cy="209550"/>
          </a:xfrm>
          <a:prstGeom prst="rect">
            <a:avLst/>
          </a:prstGeom>
        </p:spPr>
      </p:pic>
    </p:spTree>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043"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27051" y="2628900"/>
            <a:ext cx="3289299" cy="364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083050" y="984250"/>
            <a:ext cx="4711700" cy="19389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1">
            <a:spAutoFit/>
          </a:bodyPr>
          <a:lstStyle/>
          <a:p>
            <a:pPr algn="justLow"/>
            <a:r>
              <a:rPr lang="fa-IR" sz="2400" b="1" dirty="0" smtClean="0">
                <a:solidFill>
                  <a:srgbClr val="C00000"/>
                </a:solidFill>
              </a:rPr>
              <a:t>برای اندازه گیری حجم اجسامی که شکل هندسی منظّمی ندارند،یک روش ساده و معمول این است که جسم را در یک استوانه ی مدرّج حاوی آب فرو می بریم،میزان جابه جایی آب برابر حجم جسم خواهد بود.</a:t>
            </a:r>
            <a:endParaRPr lang="fa-IR" sz="2400" b="1" dirty="0">
              <a:solidFill>
                <a:srgbClr val="C00000"/>
              </a:solidFill>
            </a:endParaRPr>
          </a:p>
        </p:txBody>
      </p:sp>
      <p:sp>
        <p:nvSpPr>
          <p:cNvPr id="4" name="Slide Number Placeholder 3"/>
          <p:cNvSpPr>
            <a:spLocks noGrp="1"/>
          </p:cNvSpPr>
          <p:nvPr>
            <p:ph type="sldNum" sz="quarter" idx="12"/>
          </p:nvPr>
        </p:nvSpPr>
        <p:spPr/>
        <p:txBody>
          <a:bodyPr/>
          <a:lstStyle/>
          <a:p>
            <a:fld id="{C6520BA9-BD06-4AF5-B498-9AE6B79451D6}" type="slidenum">
              <a:rPr lang="fa-IR" smtClean="0"/>
              <a:pPr/>
              <a:t>24</a:t>
            </a:fld>
            <a:endParaRPr lang="fa-IR"/>
          </a:p>
        </p:txBody>
      </p:sp>
      <p:pic>
        <p:nvPicPr>
          <p:cNvPr id="7" name="02.wma">
            <a:hlinkClick r:id="" action="ppaction://media"/>
          </p:cNvPr>
          <p:cNvPicPr>
            <a:picLocks noRot="1" noChangeAspect="1"/>
          </p:cNvPicPr>
          <p:nvPr>
            <a:audioFile r:link="rId1"/>
          </p:nvPr>
        </p:nvPicPr>
        <p:blipFill>
          <a:blip r:embed="rId4"/>
          <a:stretch>
            <a:fillRect/>
          </a:stretch>
        </p:blipFill>
        <p:spPr>
          <a:xfrm>
            <a:off x="482600" y="6496050"/>
            <a:ext cx="209550" cy="209550"/>
          </a:xfrm>
          <a:prstGeom prst="rect">
            <a:avLst/>
          </a:prstGeom>
        </p:spPr>
      </p:pic>
      <p:sp>
        <p:nvSpPr>
          <p:cNvPr id="6" name="TextBox 5"/>
          <p:cNvSpPr txBox="1"/>
          <p:nvPr/>
        </p:nvSpPr>
        <p:spPr>
          <a:xfrm>
            <a:off x="482600" y="3429000"/>
            <a:ext cx="933450" cy="369332"/>
          </a:xfrm>
          <a:prstGeom prst="rect">
            <a:avLst/>
          </a:prstGeom>
          <a:noFill/>
        </p:spPr>
        <p:txBody>
          <a:bodyPr wrap="square" rtlCol="1">
            <a:spAutoFit/>
          </a:bodyPr>
          <a:lstStyle/>
          <a:p>
            <a:r>
              <a:rPr lang="fa-IR" dirty="0" smtClean="0">
                <a:solidFill>
                  <a:schemeClr val="bg1"/>
                </a:solidFill>
              </a:rPr>
              <a:t>50</a:t>
            </a:r>
            <a:r>
              <a:rPr lang="fa-IR" sz="1200" dirty="0" smtClean="0">
                <a:solidFill>
                  <a:schemeClr val="bg1"/>
                </a:solidFill>
              </a:rPr>
              <a:t> میلی لیتر</a:t>
            </a:r>
            <a:endParaRPr lang="fa-IR" sz="1200" dirty="0">
              <a:solidFill>
                <a:schemeClr val="bg1"/>
              </a:solidFill>
            </a:endParaRPr>
          </a:p>
        </p:txBody>
      </p:sp>
      <p:sp>
        <p:nvSpPr>
          <p:cNvPr id="8" name="TextBox 7"/>
          <p:cNvSpPr txBox="1"/>
          <p:nvPr/>
        </p:nvSpPr>
        <p:spPr>
          <a:xfrm>
            <a:off x="1860550" y="3295650"/>
            <a:ext cx="977900" cy="369332"/>
          </a:xfrm>
          <a:prstGeom prst="rect">
            <a:avLst/>
          </a:prstGeom>
          <a:noFill/>
        </p:spPr>
        <p:txBody>
          <a:bodyPr wrap="square" rtlCol="1">
            <a:spAutoFit/>
          </a:bodyPr>
          <a:lstStyle/>
          <a:p>
            <a:r>
              <a:rPr lang="fa-IR" dirty="0" smtClean="0">
                <a:solidFill>
                  <a:schemeClr val="bg1"/>
                </a:solidFill>
              </a:rPr>
              <a:t>53 </a:t>
            </a:r>
            <a:r>
              <a:rPr lang="fa-IR" sz="1200" dirty="0" smtClean="0">
                <a:solidFill>
                  <a:schemeClr val="bg1"/>
                </a:solidFill>
              </a:rPr>
              <a:t>میلی لیتر</a:t>
            </a:r>
            <a:endParaRPr lang="fa-IR" sz="1200" dirty="0">
              <a:solidFill>
                <a:schemeClr val="bg1"/>
              </a:solidFill>
            </a:endParaRPr>
          </a:p>
        </p:txBody>
      </p:sp>
    </p:spTree>
  </p:cSld>
  <p:clrMapOvr>
    <a:masterClrMapping/>
  </p:clrMapOvr>
  <p:transition spd="slow"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2043" fill="hold"/>
                                        <p:tgtEl>
                                          <p:spTgt spid="7"/>
                                        </p:tgtEl>
                                      </p:cBhvr>
                                    </p:cmd>
                                  </p:childTnLst>
                                </p:cTn>
                              </p:par>
                            </p:childTnLst>
                          </p:cTn>
                        </p:par>
                      </p:childTnLst>
                    </p:cTn>
                  </p:par>
                </p:childTnLst>
              </p:cTn>
              <p:nextCondLst>
                <p:cond evt="onClick" delay="0">
                  <p:tgtEl>
                    <p:spTgt spid="7"/>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520BA9-BD06-4AF5-B498-9AE6B79451D6}" type="slidenum">
              <a:rPr lang="fa-IR" smtClean="0"/>
              <a:pPr/>
              <a:t>25</a:t>
            </a:fld>
            <a:endParaRPr lang="fa-IR"/>
          </a:p>
        </p:txBody>
      </p:sp>
      <p:sp>
        <p:nvSpPr>
          <p:cNvPr id="5" name="TextBox 4"/>
          <p:cNvSpPr txBox="1"/>
          <p:nvPr/>
        </p:nvSpPr>
        <p:spPr>
          <a:xfrm>
            <a:off x="571500" y="850900"/>
            <a:ext cx="8134350" cy="1644650"/>
          </a:xfrm>
          <a:prstGeom prst="rect">
            <a:avLst/>
          </a:prstGeom>
          <a:noFill/>
        </p:spPr>
        <p:txBody>
          <a:bodyPr wrap="square" rtlCol="1">
            <a:prstTxWarp prst="textCanUp">
              <a:avLst/>
            </a:prstTxWarp>
            <a:spAutoFit/>
          </a:bodyPr>
          <a:lstStyle/>
          <a:p>
            <a:endParaRPr lang="fa-IR" sz="2400" dirty="0" smtClean="0"/>
          </a:p>
          <a:p>
            <a:r>
              <a:rPr lang="fa-IR" sz="3200" dirty="0" smtClean="0">
                <a:solidFill>
                  <a:srgbClr val="FFC000"/>
                </a:solidFill>
              </a:rPr>
              <a:t>حالا خوب دقّت کن بعد به سؤالات جواب بده</a:t>
            </a:r>
            <a:endParaRPr lang="fa-IR" sz="3200" dirty="0">
              <a:solidFill>
                <a:srgbClr val="FFC000"/>
              </a:solidFill>
            </a:endParaRPr>
          </a:p>
        </p:txBody>
      </p:sp>
      <p:pic>
        <p:nvPicPr>
          <p:cNvPr id="1028" name="Picture 4" descr="http://t1.gstatic.com/images?q=tbn:ANd9GcQW3c_B8WXcuPE61R0dLD9uBBemdxFzHjWMT4zpqOu__2S3f_qT"/>
          <p:cNvPicPr>
            <a:picLocks noChangeAspect="1" noChangeArrowheads="1"/>
          </p:cNvPicPr>
          <p:nvPr/>
        </p:nvPicPr>
        <p:blipFill>
          <a:blip r:embed="rId2"/>
          <a:srcRect/>
          <a:stretch>
            <a:fillRect/>
          </a:stretch>
        </p:blipFill>
        <p:spPr bwMode="auto">
          <a:xfrm rot="19555459">
            <a:off x="324921" y="4289137"/>
            <a:ext cx="1964609" cy="17618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0" name="Picture 6" descr="http://t1.gstatic.com/images?q=tbn:ANd9GcR5POxWyh5Sal8gzM2tdALMcNbBrwWEob9eHIsJpHgxezoWcYZz"/>
          <p:cNvPicPr>
            <a:picLocks noChangeAspect="1" noChangeArrowheads="1"/>
          </p:cNvPicPr>
          <p:nvPr/>
        </p:nvPicPr>
        <p:blipFill>
          <a:blip r:embed="rId3"/>
          <a:srcRect/>
          <a:stretch>
            <a:fillRect/>
          </a:stretch>
        </p:blipFill>
        <p:spPr bwMode="auto">
          <a:xfrm rot="19367054">
            <a:off x="2666802" y="4467230"/>
            <a:ext cx="1949674" cy="1705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2" name="Picture 8" descr="http://t3.gstatic.com/images?q=tbn:ANd9GcQMre-OxssSdLaROUakeDyF14Uj8mypeYL_sgnbuQKx8u4EuEu-Tg"/>
          <p:cNvPicPr>
            <a:picLocks noChangeAspect="1" noChangeArrowheads="1"/>
          </p:cNvPicPr>
          <p:nvPr/>
        </p:nvPicPr>
        <p:blipFill>
          <a:blip r:embed="rId4"/>
          <a:srcRect/>
          <a:stretch>
            <a:fillRect/>
          </a:stretch>
        </p:blipFill>
        <p:spPr bwMode="auto">
          <a:xfrm rot="19091097">
            <a:off x="4926916" y="4548868"/>
            <a:ext cx="1851925" cy="16387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8" name="Picture 14" descr="http://t3.gstatic.com/images?q=tbn:ANd9GcSdRnLErz55EE2fuwrNic319VELxDQdTH_l0tbDl9gxMOHtYqP2"/>
          <p:cNvPicPr>
            <a:picLocks noChangeAspect="1" noChangeArrowheads="1"/>
          </p:cNvPicPr>
          <p:nvPr/>
        </p:nvPicPr>
        <p:blipFill>
          <a:blip r:embed="rId5"/>
          <a:srcRect/>
          <a:stretch>
            <a:fillRect/>
          </a:stretch>
        </p:blipFill>
        <p:spPr bwMode="auto">
          <a:xfrm rot="19164170">
            <a:off x="7073580" y="4780349"/>
            <a:ext cx="1747256" cy="15462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Ribbon 3"/>
          <p:cNvSpPr/>
          <p:nvPr/>
        </p:nvSpPr>
        <p:spPr>
          <a:xfrm>
            <a:off x="3060700" y="317500"/>
            <a:ext cx="3378200" cy="666750"/>
          </a:xfrm>
          <a:prstGeom prst="ribbon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t>چگالی</a:t>
            </a:r>
            <a:endParaRPr lang="fa-IR" sz="2400" b="1" dirty="0"/>
          </a:p>
        </p:txBody>
      </p:sp>
      <p:sp>
        <p:nvSpPr>
          <p:cNvPr id="6" name="Rectangle 5"/>
          <p:cNvSpPr/>
          <p:nvPr/>
        </p:nvSpPr>
        <p:spPr>
          <a:xfrm>
            <a:off x="1104900" y="1295400"/>
            <a:ext cx="7512050" cy="1200329"/>
          </a:xfrm>
          <a:prstGeom prst="rect">
            <a:avLst/>
          </a:prstGeom>
          <a:solidFill>
            <a:schemeClr val="bg1">
              <a:lumMod val="85000"/>
              <a:lumOff val="15000"/>
            </a:schemeClr>
          </a:solidFill>
          <a:ln>
            <a:solidFill>
              <a:srgbClr val="00B0F0"/>
            </a:solidFill>
          </a:ln>
        </p:spPr>
        <p:txBody>
          <a:bodyPr wrap="square">
            <a:spAutoFit/>
          </a:bodyPr>
          <a:lstStyle/>
          <a:p>
            <a:r>
              <a:rPr lang="fa-IR" sz="2400" dirty="0" smtClean="0">
                <a:solidFill>
                  <a:srgbClr val="FFC000"/>
                </a:solidFill>
              </a:rPr>
              <a:t>اگر یک مکعب چوبی و یک مکعب فلزی توپر مشابه را روی آب قرار دهید چه اتفاقی می افتد؟ کدام یک روی آب شناور می ماند و کدام یک در آب فرو می رود؟</a:t>
            </a:r>
            <a:endParaRPr lang="fa-IR" sz="2400" dirty="0">
              <a:solidFill>
                <a:srgbClr val="FFC000"/>
              </a:solidFill>
            </a:endParaRPr>
          </a:p>
        </p:txBody>
      </p:sp>
      <p:sp>
        <p:nvSpPr>
          <p:cNvPr id="7" name="Rectangle 6"/>
          <p:cNvSpPr/>
          <p:nvPr/>
        </p:nvSpPr>
        <p:spPr>
          <a:xfrm>
            <a:off x="838200" y="2628900"/>
            <a:ext cx="8089900" cy="3539430"/>
          </a:xfrm>
          <a:prstGeom prst="rect">
            <a:avLst/>
          </a:prstGeom>
        </p:spPr>
        <p:txBody>
          <a:bodyPr wrap="square">
            <a:spAutoFit/>
          </a:bodyPr>
          <a:lstStyle/>
          <a:p>
            <a:r>
              <a:rPr lang="fa-IR" sz="2400" dirty="0" smtClean="0"/>
              <a:t>این که یک جسم در آب فرو برود یا روی آب شناور بماند به کمیتی به نام چگالی بستگی دارد</a:t>
            </a:r>
            <a:r>
              <a:rPr lang="fa-IR" sz="2800" dirty="0" smtClean="0"/>
              <a:t>. در واقع </a:t>
            </a:r>
            <a:r>
              <a:rPr lang="fa-IR" sz="2800" dirty="0" smtClean="0">
                <a:solidFill>
                  <a:srgbClr val="C00000"/>
                </a:solidFill>
              </a:rPr>
              <a:t>چگالی مقدار جرمی است که در حجم معینی از یک جسم وجود دارد</a:t>
            </a:r>
            <a:r>
              <a:rPr lang="fa-IR" sz="2400" dirty="0" smtClean="0"/>
              <a:t> وبه صورت نسبت جرم جسم به حجم آن تعریف می شود.</a:t>
            </a:r>
          </a:p>
          <a:p>
            <a:r>
              <a:rPr lang="fa-IR" sz="2400" dirty="0" smtClean="0">
                <a:solidFill>
                  <a:srgbClr val="00B050"/>
                </a:solidFill>
              </a:rPr>
              <a:t>جرم جسم</a:t>
            </a:r>
          </a:p>
          <a:p>
            <a:r>
              <a:rPr lang="fa-IR" sz="2400" dirty="0" smtClean="0">
                <a:solidFill>
                  <a:srgbClr val="00B050"/>
                </a:solidFill>
              </a:rPr>
              <a:t>               = چگالی جسم</a:t>
            </a:r>
          </a:p>
          <a:p>
            <a:r>
              <a:rPr lang="fa-IR" sz="2400" dirty="0" smtClean="0">
                <a:solidFill>
                  <a:srgbClr val="00B050"/>
                </a:solidFill>
              </a:rPr>
              <a:t>حجم جسم</a:t>
            </a:r>
          </a:p>
          <a:p>
            <a:endParaRPr lang="fa-IR" sz="2400" dirty="0" smtClean="0"/>
          </a:p>
          <a:p>
            <a:r>
              <a:rPr lang="fa-IR" sz="2400" dirty="0" smtClean="0"/>
              <a:t>معمولاً یکای چگالی بر حسب گرم برسانتی متر مکعب یاکیلوگرم برمترمکعب بیان می شود.</a:t>
            </a:r>
            <a:endParaRPr lang="fa-IR" sz="2400" dirty="0"/>
          </a:p>
        </p:txBody>
      </p:sp>
      <p:cxnSp>
        <p:nvCxnSpPr>
          <p:cNvPr id="9" name="Straight Connector 8"/>
          <p:cNvCxnSpPr/>
          <p:nvPr/>
        </p:nvCxnSpPr>
        <p:spPr>
          <a:xfrm>
            <a:off x="7861300" y="4495800"/>
            <a:ext cx="1022350"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C6520BA9-BD06-4AF5-B498-9AE6B79451D6}" type="slidenum">
              <a:rPr lang="fa-IR" smtClean="0"/>
              <a:pPr/>
              <a:t>26</a:t>
            </a:fld>
            <a:endParaRPr lang="fa-IR"/>
          </a:p>
        </p:txBody>
      </p:sp>
      <p:pic>
        <p:nvPicPr>
          <p:cNvPr id="11" name="02.wma">
            <a:hlinkClick r:id="" action="ppaction://media"/>
          </p:cNvPr>
          <p:cNvPicPr>
            <a:picLocks noRot="1" noChangeAspect="1"/>
          </p:cNvPicPr>
          <p:nvPr>
            <a:audioFile r:link="rId1"/>
          </p:nvPr>
        </p:nvPicPr>
        <p:blipFill>
          <a:blip r:embed="rId4"/>
          <a:stretch>
            <a:fillRect/>
          </a:stretch>
        </p:blipFill>
        <p:spPr>
          <a:xfrm>
            <a:off x="527050" y="6451600"/>
            <a:ext cx="209550" cy="209550"/>
          </a:xfrm>
          <a:prstGeom prst="rect">
            <a:avLst/>
          </a:prstGeom>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2043" fill="hold"/>
                                        <p:tgtEl>
                                          <p:spTgt spid="11"/>
                                        </p:tgtEl>
                                      </p:cBhvr>
                                    </p:cmd>
                                  </p:childTnLst>
                                </p:cTn>
                              </p:par>
                            </p:childTnLst>
                          </p:cTn>
                        </p:par>
                      </p:childTnLst>
                    </p:cTn>
                  </p:par>
                </p:childTnLst>
              </p:cTn>
              <p:nextCondLst>
                <p:cond evt="onClick" delay="0">
                  <p:tgtEl>
                    <p:spTgt spid="11"/>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4" grpId="0" animBg="1"/>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2750" y="1162050"/>
            <a:ext cx="5778500" cy="844550"/>
          </a:xfrm>
          <a:prstGeom prst="rect">
            <a:avLst/>
          </a:prstGeom>
          <a:noFill/>
        </p:spPr>
        <p:txBody>
          <a:bodyPr wrap="square" rtlCol="1">
            <a:spAutoFit/>
          </a:bodyPr>
          <a:lstStyle/>
          <a:p>
            <a:r>
              <a:rPr lang="fa-IR" sz="2400" b="1" dirty="0" smtClean="0">
                <a:solidFill>
                  <a:srgbClr val="C00000"/>
                </a:solidFill>
              </a:rPr>
              <a:t>مثال) </a:t>
            </a:r>
            <a:r>
              <a:rPr lang="fa-IR" sz="2400" b="1" dirty="0" smtClean="0"/>
              <a:t>200سانتی متر مکعّب جیوه دارای جرمی برابر 2720گرم است،چگالی جیوه چه قدر است؟</a:t>
            </a:r>
          </a:p>
        </p:txBody>
      </p:sp>
      <p:sp>
        <p:nvSpPr>
          <p:cNvPr id="5" name="TextBox 4"/>
          <p:cNvSpPr txBox="1"/>
          <p:nvPr/>
        </p:nvSpPr>
        <p:spPr>
          <a:xfrm>
            <a:off x="0" y="2228850"/>
            <a:ext cx="6172200" cy="2954655"/>
          </a:xfrm>
          <a:prstGeom prst="rect">
            <a:avLst/>
          </a:prstGeom>
          <a:noFill/>
        </p:spPr>
        <p:txBody>
          <a:bodyPr wrap="square" rtlCol="1">
            <a:spAutoFit/>
          </a:bodyPr>
          <a:lstStyle/>
          <a:p>
            <a:r>
              <a:rPr lang="fa-IR" dirty="0" smtClean="0"/>
              <a:t>                                               </a:t>
            </a:r>
          </a:p>
          <a:p>
            <a:r>
              <a:rPr lang="fa-IR" dirty="0" smtClean="0">
                <a:solidFill>
                  <a:srgbClr val="FFC000"/>
                </a:solidFill>
              </a:rPr>
              <a:t>                                                    </a:t>
            </a:r>
            <a:r>
              <a:rPr lang="fa-IR" sz="2400" dirty="0" smtClean="0">
                <a:solidFill>
                  <a:srgbClr val="FFC000"/>
                </a:solidFill>
              </a:rPr>
              <a:t>جرم جسم                 </a:t>
            </a:r>
          </a:p>
          <a:p>
            <a:r>
              <a:rPr lang="fa-IR" sz="2400" dirty="0" smtClean="0">
                <a:solidFill>
                  <a:srgbClr val="FFC000"/>
                </a:solidFill>
              </a:rPr>
              <a:t>                                                         =چگالی             </a:t>
            </a:r>
          </a:p>
          <a:p>
            <a:r>
              <a:rPr lang="fa-IR" sz="2400" dirty="0" smtClean="0">
                <a:solidFill>
                  <a:srgbClr val="FFC000"/>
                </a:solidFill>
              </a:rPr>
              <a:t>                                        حجم جسم</a:t>
            </a:r>
          </a:p>
          <a:p>
            <a:r>
              <a:rPr lang="fa-IR" sz="2400" dirty="0" smtClean="0">
                <a:solidFill>
                  <a:srgbClr val="FFC000"/>
                </a:solidFill>
              </a:rPr>
              <a:t>                                                  </a:t>
            </a:r>
          </a:p>
          <a:p>
            <a:r>
              <a:rPr lang="fa-IR" sz="2400" dirty="0" smtClean="0">
                <a:solidFill>
                  <a:srgbClr val="FFC000"/>
                </a:solidFill>
              </a:rPr>
              <a:t>                        </a:t>
            </a:r>
            <a:r>
              <a:rPr lang="en-US" sz="2400" dirty="0" smtClean="0">
                <a:solidFill>
                  <a:srgbClr val="FFC000"/>
                </a:solidFill>
              </a:rPr>
              <a:t>g</a:t>
            </a:r>
            <a:r>
              <a:rPr lang="fa-IR" sz="2400" dirty="0" smtClean="0">
                <a:solidFill>
                  <a:srgbClr val="FFC000"/>
                </a:solidFill>
              </a:rPr>
              <a:t>                            20 27</a:t>
            </a:r>
          </a:p>
          <a:p>
            <a:r>
              <a:rPr lang="fa-IR" sz="2400" dirty="0" smtClean="0">
                <a:solidFill>
                  <a:srgbClr val="FFC000"/>
                </a:solidFill>
              </a:rPr>
              <a:t>                             6/  3  1      =                 = چگالی</a:t>
            </a:r>
          </a:p>
          <a:p>
            <a:r>
              <a:rPr lang="fa-IR" sz="2400" dirty="0" smtClean="0">
                <a:solidFill>
                  <a:srgbClr val="FFC000"/>
                </a:solidFill>
              </a:rPr>
              <a:t>                     </a:t>
            </a:r>
            <a:r>
              <a:rPr lang="en-US" sz="2400" dirty="0" smtClean="0">
                <a:solidFill>
                  <a:srgbClr val="FFC000"/>
                </a:solidFill>
              </a:rPr>
              <a:t>cm3</a:t>
            </a:r>
            <a:r>
              <a:rPr lang="fa-IR" sz="2400" dirty="0" smtClean="0">
                <a:solidFill>
                  <a:srgbClr val="FFC000"/>
                </a:solidFill>
              </a:rPr>
              <a:t>                           200      </a:t>
            </a:r>
            <a:endParaRPr lang="fa-IR" sz="2400" dirty="0">
              <a:solidFill>
                <a:srgbClr val="FFC000"/>
              </a:solidFill>
            </a:endParaRPr>
          </a:p>
        </p:txBody>
      </p:sp>
      <p:cxnSp>
        <p:nvCxnSpPr>
          <p:cNvPr id="7" name="Straight Connector 6"/>
          <p:cNvCxnSpPr/>
          <p:nvPr/>
        </p:nvCxnSpPr>
        <p:spPr>
          <a:xfrm>
            <a:off x="2082800" y="3117850"/>
            <a:ext cx="11112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3460750" y="3028950"/>
            <a:ext cx="400050" cy="133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4" name="Straight Connector 13"/>
          <p:cNvCxnSpPr/>
          <p:nvPr/>
        </p:nvCxnSpPr>
        <p:spPr>
          <a:xfrm>
            <a:off x="1149350" y="4540250"/>
            <a:ext cx="889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3905250" y="4362450"/>
            <a:ext cx="666750" cy="44450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C6520BA9-BD06-4AF5-B498-9AE6B79451D6}" type="slidenum">
              <a:rPr lang="fa-IR" smtClean="0"/>
              <a:pPr/>
              <a:t>27</a:t>
            </a:fld>
            <a:endParaRPr lang="fa-IR"/>
          </a:p>
        </p:txBody>
      </p:sp>
      <p:pic>
        <p:nvPicPr>
          <p:cNvPr id="11" name="02.wma">
            <a:hlinkClick r:id="" action="ppaction://media"/>
          </p:cNvPr>
          <p:cNvPicPr>
            <a:picLocks noRot="1" noChangeAspect="1"/>
          </p:cNvPicPr>
          <p:nvPr>
            <a:audioFile r:link="rId1"/>
          </p:nvPr>
        </p:nvPicPr>
        <p:blipFill>
          <a:blip r:embed="rId3"/>
          <a:stretch>
            <a:fillRect/>
          </a:stretch>
        </p:blipFill>
        <p:spPr>
          <a:xfrm>
            <a:off x="482600" y="6407150"/>
            <a:ext cx="209550" cy="209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2043" fill="hold"/>
                                        <p:tgtEl>
                                          <p:spTgt spid="11"/>
                                        </p:tgtEl>
                                      </p:cBhvr>
                                    </p:cmd>
                                  </p:childTnLst>
                                </p:cTn>
                              </p:par>
                            </p:childTnLst>
                          </p:cTn>
                        </p:par>
                      </p:childTnLst>
                    </p:cTn>
                  </p:par>
                </p:childTnLst>
              </p:cTn>
              <p:nextCondLst>
                <p:cond evt="onClick" delay="0">
                  <p:tgtEl>
                    <p:spTgt spid="11"/>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882650" y="2362200"/>
            <a:ext cx="3511550" cy="3600449"/>
          </a:xfrm>
          <a:prstGeom prst="rect">
            <a:avLst/>
          </a:prstGeom>
          <a:noFill/>
          <a:ln w="9525">
            <a:noFill/>
            <a:miter lim="800000"/>
            <a:headEnd/>
            <a:tailEnd/>
          </a:ln>
          <a:effectLst/>
        </p:spPr>
      </p:pic>
      <p:sp>
        <p:nvSpPr>
          <p:cNvPr id="5" name="TextBox 4"/>
          <p:cNvSpPr txBox="1"/>
          <p:nvPr/>
        </p:nvSpPr>
        <p:spPr>
          <a:xfrm>
            <a:off x="2616200" y="2851150"/>
            <a:ext cx="800100" cy="523220"/>
          </a:xfrm>
          <a:prstGeom prst="rect">
            <a:avLst/>
          </a:prstGeom>
          <a:noFill/>
        </p:spPr>
        <p:txBody>
          <a:bodyPr wrap="square" rtlCol="1">
            <a:spAutoFit/>
          </a:bodyPr>
          <a:lstStyle/>
          <a:p>
            <a:r>
              <a:rPr lang="fa-IR" sz="1400" dirty="0" smtClean="0">
                <a:solidFill>
                  <a:schemeClr val="bg1"/>
                </a:solidFill>
              </a:rPr>
              <a:t>53</a:t>
            </a:r>
          </a:p>
          <a:p>
            <a:r>
              <a:rPr lang="fa-IR" sz="1400" dirty="0" smtClean="0">
                <a:solidFill>
                  <a:schemeClr val="bg1"/>
                </a:solidFill>
              </a:rPr>
              <a:t>میلی لیتر</a:t>
            </a:r>
            <a:endParaRPr lang="fa-IR" sz="1400" dirty="0">
              <a:solidFill>
                <a:schemeClr val="bg1"/>
              </a:solidFill>
            </a:endParaRPr>
          </a:p>
        </p:txBody>
      </p:sp>
      <p:sp>
        <p:nvSpPr>
          <p:cNvPr id="6" name="TextBox 5"/>
          <p:cNvSpPr txBox="1"/>
          <p:nvPr/>
        </p:nvSpPr>
        <p:spPr>
          <a:xfrm>
            <a:off x="971550" y="2851150"/>
            <a:ext cx="800100" cy="523220"/>
          </a:xfrm>
          <a:prstGeom prst="rect">
            <a:avLst/>
          </a:prstGeom>
          <a:noFill/>
        </p:spPr>
        <p:txBody>
          <a:bodyPr wrap="square" rtlCol="1">
            <a:spAutoFit/>
          </a:bodyPr>
          <a:lstStyle/>
          <a:p>
            <a:r>
              <a:rPr lang="fa-IR" sz="1400" dirty="0" smtClean="0">
                <a:solidFill>
                  <a:schemeClr val="bg1"/>
                </a:solidFill>
              </a:rPr>
              <a:t>50</a:t>
            </a:r>
          </a:p>
          <a:p>
            <a:r>
              <a:rPr lang="fa-IR" sz="1400" dirty="0" smtClean="0">
                <a:solidFill>
                  <a:schemeClr val="bg1"/>
                </a:solidFill>
              </a:rPr>
              <a:t>میلی لیتر</a:t>
            </a:r>
            <a:endParaRPr lang="fa-IR" sz="1400" dirty="0">
              <a:solidFill>
                <a:schemeClr val="bg1"/>
              </a:solidFill>
            </a:endParaRPr>
          </a:p>
        </p:txBody>
      </p:sp>
      <p:sp>
        <p:nvSpPr>
          <p:cNvPr id="7" name="TextBox 6"/>
          <p:cNvSpPr txBox="1"/>
          <p:nvPr/>
        </p:nvSpPr>
        <p:spPr>
          <a:xfrm>
            <a:off x="5194300" y="361950"/>
            <a:ext cx="3333750" cy="2985433"/>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fa-IR" sz="2400" b="1" dirty="0" smtClean="0">
                <a:solidFill>
                  <a:srgbClr val="FFC000"/>
                </a:solidFill>
              </a:rPr>
              <a:t>خود را بیازمایید</a:t>
            </a:r>
          </a:p>
          <a:p>
            <a:endParaRPr lang="fa-IR" sz="2400" b="1" dirty="0" smtClean="0"/>
          </a:p>
          <a:p>
            <a:r>
              <a:rPr lang="fa-IR" sz="2000" b="1" dirty="0" smtClean="0"/>
              <a:t>دانش آموزی برای اندازه گیری چگالی یک کلید ،ابتدا توسط  ترازو،جرم آن را اندازه گیری کرد(  </a:t>
            </a:r>
            <a:r>
              <a:rPr lang="en-US" sz="2000" b="1" dirty="0" smtClean="0"/>
              <a:t>g</a:t>
            </a:r>
            <a:r>
              <a:rPr lang="fa-IR" sz="2000" b="1" dirty="0" smtClean="0"/>
              <a:t> 12)،سپس حجم آن را با استفاده از یک استوانه مدّرج و مقداری آب ،اندازه گرفت. با توجه به اعداد روی شکل چگالی کلید را حساب کنید؟  </a:t>
            </a:r>
            <a:endParaRPr lang="fa-IR" sz="2000" b="1" dirty="0"/>
          </a:p>
        </p:txBody>
      </p:sp>
      <p:sp>
        <p:nvSpPr>
          <p:cNvPr id="8" name="Slide Number Placeholder 7"/>
          <p:cNvSpPr>
            <a:spLocks noGrp="1"/>
          </p:cNvSpPr>
          <p:nvPr>
            <p:ph type="sldNum" sz="quarter" idx="12"/>
          </p:nvPr>
        </p:nvSpPr>
        <p:spPr/>
        <p:txBody>
          <a:bodyPr/>
          <a:lstStyle/>
          <a:p>
            <a:fld id="{C6520BA9-BD06-4AF5-B498-9AE6B79451D6}" type="slidenum">
              <a:rPr lang="fa-IR" smtClean="0"/>
              <a:pPr/>
              <a:t>28</a:t>
            </a:fld>
            <a:endParaRPr lang="fa-IR"/>
          </a:p>
        </p:txBody>
      </p:sp>
      <p:pic>
        <p:nvPicPr>
          <p:cNvPr id="10" name="02.wma">
            <a:hlinkClick r:id="" action="ppaction://media"/>
          </p:cNvPr>
          <p:cNvPicPr>
            <a:picLocks noRot="1" noChangeAspect="1"/>
          </p:cNvPicPr>
          <p:nvPr>
            <a:audioFile r:link="rId1"/>
          </p:nvPr>
        </p:nvPicPr>
        <p:blipFill>
          <a:blip r:embed="rId4"/>
          <a:stretch>
            <a:fillRect/>
          </a:stretch>
        </p:blipFill>
        <p:spPr>
          <a:xfrm>
            <a:off x="482600" y="6451600"/>
            <a:ext cx="209550" cy="20955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184150"/>
            <a:ext cx="4133850" cy="2711450"/>
          </a:xfrm>
          <a:prstGeom prst="rect">
            <a:avLst/>
          </a:prstGeom>
          <a:noFill/>
        </p:spPr>
        <p:txBody>
          <a:bodyPr wrap="square" rtlCol="1">
            <a:spAutoFit/>
          </a:bodyPr>
          <a:lstStyle/>
          <a:p>
            <a:pPr algn="justLow"/>
            <a:r>
              <a:rPr lang="fa-IR" sz="2800" b="1" dirty="0" smtClean="0">
                <a:solidFill>
                  <a:srgbClr val="FFC000"/>
                </a:solidFill>
                <a:cs typeface="B Nazanin" pitchFamily="2" charset="-78"/>
              </a:rPr>
              <a:t>اجسامی که چگالی بیشتر از آب دارند،در آب فرو می روند واگرچگالی آن ها کم تر از آب باشد،به روی آب می آیند و اگر چگالی برابر آب داشته باشند،در آب غوطه ور می شوند. </a:t>
            </a:r>
            <a:endParaRPr lang="fa-IR" sz="2800" b="1" dirty="0">
              <a:solidFill>
                <a:srgbClr val="FFC000"/>
              </a:solidFill>
            </a:endParaRPr>
          </a:p>
        </p:txBody>
      </p:sp>
      <p:graphicFrame>
        <p:nvGraphicFramePr>
          <p:cNvPr id="6" name="Table 5"/>
          <p:cNvGraphicFramePr>
            <a:graphicFrameLocks noGrp="1"/>
          </p:cNvGraphicFramePr>
          <p:nvPr/>
        </p:nvGraphicFramePr>
        <p:xfrm>
          <a:off x="482598" y="2273300"/>
          <a:ext cx="3822702" cy="4460862"/>
        </p:xfrm>
        <a:graphic>
          <a:graphicData uri="http://schemas.openxmlformats.org/drawingml/2006/table">
            <a:tbl>
              <a:tblPr rtl="1" firstRow="1" bandRow="1">
                <a:tableStyleId>{5C22544A-7EE6-4342-B048-85BDC9FD1C3A}</a:tableStyleId>
              </a:tblPr>
              <a:tblGrid>
                <a:gridCol w="850900"/>
                <a:gridCol w="1066800"/>
                <a:gridCol w="1905002"/>
              </a:tblGrid>
              <a:tr h="89470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ردیف</a:t>
                      </a:r>
                    </a:p>
                    <a:p>
                      <a:pPr algn="ctr"/>
                      <a:endParaRPr lang="fa-IR" dirty="0"/>
                    </a:p>
                  </a:txBody>
                  <a:tcPr/>
                </a:tc>
                <a:tc>
                  <a:txBody>
                    <a:bodyPr/>
                    <a:lstStyle/>
                    <a:p>
                      <a:pPr algn="ctr" rtl="1"/>
                      <a:r>
                        <a:rPr lang="fa-IR" dirty="0" smtClean="0"/>
                        <a:t>ماده</a:t>
                      </a:r>
                      <a:endParaRPr lang="fa-IR" dirty="0"/>
                    </a:p>
                  </a:txBody>
                  <a:tcPr/>
                </a:tc>
                <a:tc>
                  <a:txBody>
                    <a:bodyPr/>
                    <a:lstStyle/>
                    <a:p>
                      <a:pPr algn="ctr" rtl="1"/>
                      <a:r>
                        <a:rPr lang="fa-IR" dirty="0" smtClean="0"/>
                        <a:t>چگالی ماده </a:t>
                      </a:r>
                    </a:p>
                    <a:p>
                      <a:pPr algn="ctr" rtl="1"/>
                      <a:r>
                        <a:rPr lang="fa-IR" dirty="0" smtClean="0"/>
                        <a:t>(</a:t>
                      </a:r>
                      <a:r>
                        <a:rPr lang="fa-IR" sz="1200" dirty="0" smtClean="0"/>
                        <a:t>گرم بر سانتی متر مکعب)</a:t>
                      </a:r>
                      <a:endParaRPr lang="fa-IR" sz="1200" dirty="0"/>
                    </a:p>
                  </a:txBody>
                  <a:tcPr/>
                </a:tc>
              </a:tr>
              <a:tr h="357881">
                <a:tc>
                  <a:txBody>
                    <a:bodyPr/>
                    <a:lstStyle/>
                    <a:p>
                      <a:pPr rtl="1"/>
                      <a:r>
                        <a:rPr lang="fa-IR" dirty="0" smtClean="0"/>
                        <a:t>1</a:t>
                      </a:r>
                      <a:endParaRPr lang="fa-IR" dirty="0"/>
                    </a:p>
                  </a:txBody>
                  <a:tcPr/>
                </a:tc>
                <a:tc>
                  <a:txBody>
                    <a:bodyPr/>
                    <a:lstStyle/>
                    <a:p>
                      <a:pPr rtl="1"/>
                      <a:r>
                        <a:rPr lang="fa-IR" dirty="0" smtClean="0"/>
                        <a:t>سرب</a:t>
                      </a:r>
                      <a:endParaRPr lang="fa-IR" dirty="0"/>
                    </a:p>
                  </a:txBody>
                  <a:tcPr/>
                </a:tc>
                <a:tc>
                  <a:txBody>
                    <a:bodyPr/>
                    <a:lstStyle/>
                    <a:p>
                      <a:pPr rtl="1"/>
                      <a:r>
                        <a:rPr lang="fa-IR" dirty="0" smtClean="0"/>
                        <a:t>3/</a:t>
                      </a:r>
                      <a:r>
                        <a:rPr lang="fa-IR" baseline="0" dirty="0" smtClean="0"/>
                        <a:t> 11</a:t>
                      </a:r>
                      <a:r>
                        <a:rPr lang="fa-IR" dirty="0" smtClean="0"/>
                        <a:t> </a:t>
                      </a:r>
                      <a:endParaRPr lang="fa-IR" dirty="0"/>
                    </a:p>
                  </a:txBody>
                  <a:tcPr/>
                </a:tc>
              </a:tr>
              <a:tr h="357881">
                <a:tc>
                  <a:txBody>
                    <a:bodyPr/>
                    <a:lstStyle/>
                    <a:p>
                      <a:pPr rtl="1"/>
                      <a:r>
                        <a:rPr lang="fa-IR" dirty="0" smtClean="0"/>
                        <a:t>2</a:t>
                      </a:r>
                      <a:endParaRPr lang="fa-IR" dirty="0"/>
                    </a:p>
                  </a:txBody>
                  <a:tcPr/>
                </a:tc>
                <a:tc>
                  <a:txBody>
                    <a:bodyPr/>
                    <a:lstStyle/>
                    <a:p>
                      <a:pPr rtl="1"/>
                      <a:r>
                        <a:rPr lang="fa-IR" dirty="0" smtClean="0"/>
                        <a:t>فولاد</a:t>
                      </a:r>
                      <a:endParaRPr lang="fa-IR" dirty="0"/>
                    </a:p>
                  </a:txBody>
                  <a:tcPr/>
                </a:tc>
                <a:tc>
                  <a:txBody>
                    <a:bodyPr/>
                    <a:lstStyle/>
                    <a:p>
                      <a:pPr rtl="1"/>
                      <a:r>
                        <a:rPr lang="fa-IR" dirty="0" smtClean="0"/>
                        <a:t>7/8</a:t>
                      </a:r>
                      <a:endParaRPr lang="fa-IR" dirty="0"/>
                    </a:p>
                  </a:txBody>
                  <a:tcPr/>
                </a:tc>
              </a:tr>
              <a:tr h="357881">
                <a:tc>
                  <a:txBody>
                    <a:bodyPr/>
                    <a:lstStyle/>
                    <a:p>
                      <a:pPr rtl="1"/>
                      <a:r>
                        <a:rPr lang="fa-IR" dirty="0" smtClean="0"/>
                        <a:t>3</a:t>
                      </a:r>
                      <a:endParaRPr lang="fa-IR" dirty="0"/>
                    </a:p>
                  </a:txBody>
                  <a:tcPr/>
                </a:tc>
                <a:tc>
                  <a:txBody>
                    <a:bodyPr/>
                    <a:lstStyle/>
                    <a:p>
                      <a:pPr rtl="1"/>
                      <a:r>
                        <a:rPr lang="fa-IR" dirty="0" smtClean="0"/>
                        <a:t>آلومینیم</a:t>
                      </a:r>
                      <a:endParaRPr lang="fa-IR" dirty="0"/>
                    </a:p>
                  </a:txBody>
                  <a:tcPr/>
                </a:tc>
                <a:tc>
                  <a:txBody>
                    <a:bodyPr/>
                    <a:lstStyle/>
                    <a:p>
                      <a:pPr rtl="1"/>
                      <a:r>
                        <a:rPr lang="fa-IR" dirty="0" smtClean="0"/>
                        <a:t>7/ 2</a:t>
                      </a:r>
                      <a:endParaRPr lang="fa-IR" dirty="0"/>
                    </a:p>
                  </a:txBody>
                  <a:tcPr/>
                </a:tc>
              </a:tr>
              <a:tr h="357881">
                <a:tc>
                  <a:txBody>
                    <a:bodyPr/>
                    <a:lstStyle/>
                    <a:p>
                      <a:pPr rtl="1"/>
                      <a:r>
                        <a:rPr lang="fa-IR" dirty="0" smtClean="0"/>
                        <a:t>4</a:t>
                      </a:r>
                      <a:endParaRPr lang="fa-IR" dirty="0"/>
                    </a:p>
                  </a:txBody>
                  <a:tcPr/>
                </a:tc>
                <a:tc>
                  <a:txBody>
                    <a:bodyPr/>
                    <a:lstStyle/>
                    <a:p>
                      <a:pPr rtl="1"/>
                      <a:r>
                        <a:rPr lang="fa-IR" dirty="0" smtClean="0"/>
                        <a:t>شیشه</a:t>
                      </a:r>
                      <a:endParaRPr lang="fa-IR" dirty="0"/>
                    </a:p>
                  </a:txBody>
                  <a:tcPr/>
                </a:tc>
                <a:tc>
                  <a:txBody>
                    <a:bodyPr/>
                    <a:lstStyle/>
                    <a:p>
                      <a:pPr rtl="1"/>
                      <a:r>
                        <a:rPr lang="fa-IR" dirty="0" smtClean="0"/>
                        <a:t>5/ 2</a:t>
                      </a:r>
                      <a:endParaRPr lang="fa-IR" dirty="0"/>
                    </a:p>
                  </a:txBody>
                  <a:tcPr/>
                </a:tc>
              </a:tr>
              <a:tr h="357881">
                <a:tc>
                  <a:txBody>
                    <a:bodyPr/>
                    <a:lstStyle/>
                    <a:p>
                      <a:pPr rtl="1"/>
                      <a:r>
                        <a:rPr lang="fa-IR" dirty="0" smtClean="0"/>
                        <a:t>5</a:t>
                      </a:r>
                      <a:endParaRPr lang="fa-IR" dirty="0"/>
                    </a:p>
                  </a:txBody>
                  <a:tcPr/>
                </a:tc>
                <a:tc>
                  <a:txBody>
                    <a:bodyPr/>
                    <a:lstStyle/>
                    <a:p>
                      <a:pPr rtl="1"/>
                      <a:r>
                        <a:rPr lang="fa-IR" dirty="0" smtClean="0"/>
                        <a:t>پلاستیک</a:t>
                      </a:r>
                      <a:endParaRPr lang="fa-IR" dirty="0"/>
                    </a:p>
                  </a:txBody>
                  <a:tcPr/>
                </a:tc>
                <a:tc>
                  <a:txBody>
                    <a:bodyPr/>
                    <a:lstStyle/>
                    <a:p>
                      <a:pPr rtl="1"/>
                      <a:r>
                        <a:rPr lang="fa-IR" dirty="0" smtClean="0"/>
                        <a:t>0/ 2</a:t>
                      </a:r>
                      <a:endParaRPr lang="fa-IR" dirty="0"/>
                    </a:p>
                  </a:txBody>
                  <a:tcPr/>
                </a:tc>
              </a:tr>
              <a:tr h="357881">
                <a:tc>
                  <a:txBody>
                    <a:bodyPr/>
                    <a:lstStyle/>
                    <a:p>
                      <a:pPr rtl="1"/>
                      <a:r>
                        <a:rPr lang="fa-IR" dirty="0" smtClean="0"/>
                        <a:t>6</a:t>
                      </a:r>
                      <a:endParaRPr lang="fa-IR" dirty="0"/>
                    </a:p>
                  </a:txBody>
                  <a:tcPr/>
                </a:tc>
                <a:tc>
                  <a:txBody>
                    <a:bodyPr/>
                    <a:lstStyle/>
                    <a:p>
                      <a:pPr rtl="1"/>
                      <a:r>
                        <a:rPr lang="fa-IR" dirty="0" smtClean="0"/>
                        <a:t>آب</a:t>
                      </a:r>
                      <a:endParaRPr lang="fa-IR" dirty="0"/>
                    </a:p>
                  </a:txBody>
                  <a:tcPr/>
                </a:tc>
                <a:tc>
                  <a:txBody>
                    <a:bodyPr/>
                    <a:lstStyle/>
                    <a:p>
                      <a:pPr rtl="1"/>
                      <a:r>
                        <a:rPr lang="fa-IR" dirty="0" smtClean="0"/>
                        <a:t>0/ 1</a:t>
                      </a:r>
                      <a:endParaRPr lang="fa-IR" dirty="0"/>
                    </a:p>
                  </a:txBody>
                  <a:tcPr/>
                </a:tc>
              </a:tr>
              <a:tr h="357881">
                <a:tc>
                  <a:txBody>
                    <a:bodyPr/>
                    <a:lstStyle/>
                    <a:p>
                      <a:pPr rtl="1"/>
                      <a:r>
                        <a:rPr lang="fa-IR" dirty="0" smtClean="0"/>
                        <a:t>7</a:t>
                      </a:r>
                      <a:endParaRPr lang="fa-IR" dirty="0"/>
                    </a:p>
                  </a:txBody>
                  <a:tcPr/>
                </a:tc>
                <a:tc>
                  <a:txBody>
                    <a:bodyPr/>
                    <a:lstStyle/>
                    <a:p>
                      <a:pPr rtl="1"/>
                      <a:r>
                        <a:rPr lang="fa-IR" dirty="0" smtClean="0"/>
                        <a:t>یخ</a:t>
                      </a:r>
                      <a:endParaRPr lang="fa-IR" dirty="0"/>
                    </a:p>
                  </a:txBody>
                  <a:tcPr/>
                </a:tc>
                <a:tc>
                  <a:txBody>
                    <a:bodyPr/>
                    <a:lstStyle/>
                    <a:p>
                      <a:pPr rtl="1"/>
                      <a:r>
                        <a:rPr lang="fa-IR" dirty="0" smtClean="0"/>
                        <a:t>9/ 0</a:t>
                      </a:r>
                      <a:endParaRPr lang="fa-IR" dirty="0"/>
                    </a:p>
                  </a:txBody>
                  <a:tcPr/>
                </a:tc>
              </a:tr>
              <a:tr h="357881">
                <a:tc>
                  <a:txBody>
                    <a:bodyPr/>
                    <a:lstStyle/>
                    <a:p>
                      <a:pPr rtl="1"/>
                      <a:r>
                        <a:rPr lang="fa-IR" dirty="0" smtClean="0"/>
                        <a:t>8</a:t>
                      </a:r>
                      <a:endParaRPr lang="fa-IR" dirty="0"/>
                    </a:p>
                  </a:txBody>
                  <a:tcPr/>
                </a:tc>
                <a:tc>
                  <a:txBody>
                    <a:bodyPr/>
                    <a:lstStyle/>
                    <a:p>
                      <a:pPr rtl="1"/>
                      <a:r>
                        <a:rPr lang="fa-IR" dirty="0" smtClean="0"/>
                        <a:t>چوب کاج</a:t>
                      </a:r>
                      <a:endParaRPr lang="fa-IR" dirty="0"/>
                    </a:p>
                  </a:txBody>
                  <a:tcPr/>
                </a:tc>
                <a:tc>
                  <a:txBody>
                    <a:bodyPr/>
                    <a:lstStyle/>
                    <a:p>
                      <a:pPr rtl="1"/>
                      <a:r>
                        <a:rPr lang="fa-IR" dirty="0" smtClean="0"/>
                        <a:t>44/ 0</a:t>
                      </a:r>
                      <a:endParaRPr lang="fa-IR" dirty="0"/>
                    </a:p>
                  </a:txBody>
                  <a:tcPr/>
                </a:tc>
              </a:tr>
              <a:tr h="626291">
                <a:tc>
                  <a:txBody>
                    <a:bodyPr/>
                    <a:lstStyle/>
                    <a:p>
                      <a:pPr rtl="1"/>
                      <a:r>
                        <a:rPr lang="fa-IR" dirty="0" smtClean="0"/>
                        <a:t>9</a:t>
                      </a:r>
                      <a:endParaRPr lang="fa-IR"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چوب پنبه</a:t>
                      </a:r>
                    </a:p>
                    <a:p>
                      <a:pPr rtl="1"/>
                      <a:endParaRPr lang="fa-IR" dirty="0"/>
                    </a:p>
                  </a:txBody>
                  <a:tcPr/>
                </a:tc>
                <a:tc>
                  <a:txBody>
                    <a:bodyPr/>
                    <a:lstStyle/>
                    <a:p>
                      <a:pPr rtl="1"/>
                      <a:r>
                        <a:rPr lang="fa-IR" dirty="0" smtClean="0"/>
                        <a:t>12/ 0</a:t>
                      </a:r>
                      <a:endParaRPr lang="fa-IR" dirty="0"/>
                    </a:p>
                  </a:txBody>
                  <a:tcPr/>
                </a:tc>
              </a:tr>
            </a:tbl>
          </a:graphicData>
        </a:graphic>
      </p:graphicFrame>
      <p:sp>
        <p:nvSpPr>
          <p:cNvPr id="7" name="TextBox 6"/>
          <p:cNvSpPr txBox="1"/>
          <p:nvPr/>
        </p:nvSpPr>
        <p:spPr>
          <a:xfrm>
            <a:off x="4572000" y="2940050"/>
            <a:ext cx="4044950" cy="3778250"/>
          </a:xfrm>
          <a:prstGeom prst="rect">
            <a:avLst/>
          </a:prstGeom>
          <a:noFill/>
        </p:spPr>
        <p:txBody>
          <a:bodyPr wrap="square" rtlCol="1">
            <a:spAutoFit/>
          </a:bodyPr>
          <a:lstStyle/>
          <a:p>
            <a:pPr algn="justLow"/>
            <a:r>
              <a:rPr lang="fa-IR" sz="2400" dirty="0" smtClean="0">
                <a:solidFill>
                  <a:srgbClr val="92D050"/>
                </a:solidFill>
              </a:rPr>
              <a:t>با دقّت در جدول مقابل مشاهده  می کنید که تمام اجسامی  که چگالی آن ها کم تر از آب است (مثل یخ،کاج،و چوب پنبه) روی آب مانده و بقیّه به زیر آب می روند و در صورتی  که همه ی آن اجسام ،شکل و حجم یکسانی داشته باشند، سرعت غرق شدن سرب از پلاستیک بیش تر است ،چون  چگالی سرب بیش تر از 5 برابر پلاستیک است.</a:t>
            </a:r>
            <a:endParaRPr lang="fa-IR" sz="2400" dirty="0">
              <a:solidFill>
                <a:srgbClr val="92D050"/>
              </a:solidFill>
            </a:endParaRPr>
          </a:p>
        </p:txBody>
      </p:sp>
      <p:sp>
        <p:nvSpPr>
          <p:cNvPr id="8" name="Slide Number Placeholder 7"/>
          <p:cNvSpPr>
            <a:spLocks noGrp="1"/>
          </p:cNvSpPr>
          <p:nvPr>
            <p:ph type="sldNum" sz="quarter" idx="12"/>
          </p:nvPr>
        </p:nvSpPr>
        <p:spPr/>
        <p:txBody>
          <a:bodyPr/>
          <a:lstStyle/>
          <a:p>
            <a:fld id="{C6520BA9-BD06-4AF5-B498-9AE6B79451D6}" type="slidenum">
              <a:rPr lang="fa-IR" smtClean="0"/>
              <a:pPr/>
              <a:t>29</a:t>
            </a:fld>
            <a:endParaRPr lang="fa-IR" dirty="0"/>
          </a:p>
        </p:txBody>
      </p:sp>
      <p:pic>
        <p:nvPicPr>
          <p:cNvPr id="10" name="02.wma">
            <a:hlinkClick r:id="" action="ppaction://media"/>
          </p:cNvPr>
          <p:cNvPicPr>
            <a:picLocks noRot="1" noChangeAspect="1"/>
          </p:cNvPicPr>
          <p:nvPr>
            <a:audioFile r:link="rId1"/>
          </p:nvPr>
        </p:nvPicPr>
        <p:blipFill>
          <a:blip r:embed="rId3"/>
          <a:stretch>
            <a:fillRect/>
          </a:stretch>
        </p:blipFill>
        <p:spPr>
          <a:xfrm>
            <a:off x="171450" y="6496050"/>
            <a:ext cx="209550" cy="209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2043" fill="hold"/>
                                        <p:tgtEl>
                                          <p:spTgt spid="10"/>
                                        </p:tgtEl>
                                      </p:cBhvr>
                                    </p:cmd>
                                  </p:childTnLst>
                                </p:cTn>
                              </p:par>
                            </p:childTnLst>
                          </p:cTn>
                        </p:par>
                      </p:childTnLst>
                    </p:cTn>
                  </p:par>
                </p:childTnLst>
              </p:cTn>
              <p:nextCondLst>
                <p:cond evt="onClick" delay="0">
                  <p:tgtEl>
                    <p:spTgt spid="10"/>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895350"/>
            <a:ext cx="8318500" cy="1744680"/>
          </a:xfrm>
          <a:effectLst>
            <a:glow rad="228600">
              <a:schemeClr val="accent1">
                <a:satMod val="175000"/>
                <a:alpha val="40000"/>
              </a:schemeClr>
            </a:glow>
            <a:outerShdw blurRad="51500" dist="25400" dir="5400000"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lIns="180000" rIns="180000" bIns="108000">
            <a:normAutofit/>
          </a:bodyPr>
          <a:lstStyle/>
          <a:p>
            <a:pPr algn="r">
              <a:buFont typeface="Wingdings" pitchFamily="2" charset="2"/>
              <a:buChar char="Ø"/>
            </a:pPr>
            <a:r>
              <a:rPr lang="fa-IR" sz="3600" dirty="0" smtClean="0">
                <a:solidFill>
                  <a:schemeClr val="bg1">
                    <a:lumMod val="95000"/>
                  </a:schemeClr>
                </a:solidFill>
                <a:cs typeface="B Nazanin" pitchFamily="2" charset="-78"/>
              </a:rPr>
              <a:t>در زندگی روزانه،اغلب با اندازه گیری های مختلف سر و کار داریم.</a:t>
            </a:r>
            <a:endParaRPr lang="fa-IR" sz="3600" dirty="0">
              <a:solidFill>
                <a:schemeClr val="bg1">
                  <a:lumMod val="95000"/>
                </a:schemeClr>
              </a:solidFill>
              <a:cs typeface="B Nazanin" pitchFamily="2" charset="-78"/>
            </a:endParaRPr>
          </a:p>
        </p:txBody>
      </p:sp>
      <p:pic>
        <p:nvPicPr>
          <p:cNvPr id="1026" name="Picture 2"/>
          <p:cNvPicPr>
            <a:picLocks noGrp="1" noChangeAspect="1" noChangeArrowheads="1"/>
          </p:cNvPicPr>
          <p:nvPr>
            <p:ph idx="1"/>
          </p:nvPr>
        </p:nvPicPr>
        <p:blipFill>
          <a:blip r:embed="rId4" cstate="print"/>
          <a:srcRect/>
          <a:stretch>
            <a:fillRect/>
          </a:stretch>
        </p:blipFill>
        <p:spPr bwMode="auto">
          <a:xfrm>
            <a:off x="1071538" y="3571876"/>
            <a:ext cx="1857388" cy="28575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3071802" y="3714752"/>
            <a:ext cx="642866" cy="2736000"/>
          </a:xfrm>
          <a:prstGeom prst="rect">
            <a:avLst/>
          </a:prstGeom>
          <a:noFill/>
          <a:ln w="9525">
            <a:noFill/>
            <a:miter lim="800000"/>
            <a:headEnd/>
            <a:tailEnd/>
          </a:ln>
          <a:effectLst/>
        </p:spPr>
      </p:pic>
      <p:cxnSp>
        <p:nvCxnSpPr>
          <p:cNvPr id="7" name="Straight Connector 6"/>
          <p:cNvCxnSpPr/>
          <p:nvPr/>
        </p:nvCxnSpPr>
        <p:spPr>
          <a:xfrm rot="5400000" flipH="1" flipV="1">
            <a:off x="2571736" y="3786190"/>
            <a:ext cx="571504"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178827" y="5536421"/>
            <a:ext cx="1214446" cy="571504"/>
          </a:xfrm>
          <a:prstGeom prst="line">
            <a:avLst/>
          </a:prstGeom>
        </p:spPr>
        <p:style>
          <a:lnRef idx="1">
            <a:schemeClr val="accent1"/>
          </a:lnRef>
          <a:fillRef idx="0">
            <a:schemeClr val="accent1"/>
          </a:fillRef>
          <a:effectRef idx="0">
            <a:schemeClr val="accent1"/>
          </a:effectRef>
          <a:fontRef idx="minor">
            <a:schemeClr val="tx1"/>
          </a:fontRef>
        </p:style>
      </p:cxnSp>
      <p:sp>
        <p:nvSpPr>
          <p:cNvPr id="12" name="Cloud Callout 11"/>
          <p:cNvSpPr/>
          <p:nvPr/>
        </p:nvSpPr>
        <p:spPr>
          <a:xfrm>
            <a:off x="4071934" y="3429000"/>
            <a:ext cx="4429156" cy="2928958"/>
          </a:xfrm>
          <a:prstGeom prst="cloudCallout">
            <a:avLst>
              <a:gd name="adj1" fmla="val -20201"/>
              <a:gd name="adj2" fmla="val 5644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t>برای این که مشخص کنید در مدت یک سال چقدر رشد کرده اید،قد و وزن  خود را اندازه می گیرید.</a:t>
            </a:r>
            <a:endParaRPr lang="fa-IR" sz="2800" dirty="0"/>
          </a:p>
        </p:txBody>
      </p:sp>
      <p:sp>
        <p:nvSpPr>
          <p:cNvPr id="8" name="Slide Number Placeholder 7"/>
          <p:cNvSpPr>
            <a:spLocks noGrp="1"/>
          </p:cNvSpPr>
          <p:nvPr>
            <p:ph type="sldNum" sz="quarter" idx="12"/>
          </p:nvPr>
        </p:nvSpPr>
        <p:spPr/>
        <p:txBody>
          <a:bodyPr/>
          <a:lstStyle/>
          <a:p>
            <a:fld id="{C6520BA9-BD06-4AF5-B498-9AE6B79451D6}" type="slidenum">
              <a:rPr lang="fa-IR" smtClean="0"/>
              <a:pPr/>
              <a:t>3</a:t>
            </a:fld>
            <a:endParaRPr lang="fa-IR"/>
          </a:p>
        </p:txBody>
      </p:sp>
      <p:pic>
        <p:nvPicPr>
          <p:cNvPr id="10" name="02.wma">
            <a:hlinkClick r:id="" action="ppaction://media"/>
          </p:cNvPr>
          <p:cNvPicPr>
            <a:picLocks noRot="1" noChangeAspect="1"/>
          </p:cNvPicPr>
          <p:nvPr>
            <a:audioFile r:link="rId1"/>
          </p:nvPr>
        </p:nvPicPr>
        <p:blipFill>
          <a:blip r:embed="rId6"/>
          <a:stretch>
            <a:fillRect/>
          </a:stretch>
        </p:blipFill>
        <p:spPr>
          <a:xfrm>
            <a:off x="349250" y="6540500"/>
            <a:ext cx="209550" cy="2095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amond(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92043" fill="hold"/>
                                        <p:tgtEl>
                                          <p:spTgt spid="10"/>
                                        </p:tgtEl>
                                      </p:cBhvr>
                                    </p:cmd>
                                  </p:childTnLst>
                                </p:cTn>
                              </p:par>
                            </p:childTnLst>
                          </p:cTn>
                        </p:par>
                      </p:childTnLst>
                    </p:cTn>
                  </p:par>
                </p:childTnLst>
              </p:cTn>
              <p:nextCondLst>
                <p:cond evt="onClick" delay="0">
                  <p:tgtEl>
                    <p:spTgt spid="10"/>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2"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Ribbon 3"/>
          <p:cNvSpPr/>
          <p:nvPr/>
        </p:nvSpPr>
        <p:spPr>
          <a:xfrm>
            <a:off x="3105150" y="317500"/>
            <a:ext cx="3200400" cy="711200"/>
          </a:xfrm>
          <a:prstGeom prst="ribbon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t>زمان</a:t>
            </a:r>
            <a:endParaRPr lang="fa-IR" sz="3200" b="1" dirty="0"/>
          </a:p>
        </p:txBody>
      </p:sp>
      <p:sp>
        <p:nvSpPr>
          <p:cNvPr id="6" name="Rectangle 5"/>
          <p:cNvSpPr/>
          <p:nvPr/>
        </p:nvSpPr>
        <p:spPr>
          <a:xfrm>
            <a:off x="5549900" y="1339850"/>
            <a:ext cx="2933700" cy="31559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2800" dirty="0" smtClean="0"/>
              <a:t>زمان ،کمیّت بسیار مهمّی است که بدون در نظر گرفتن آن نمی توانیم کارهای خود را به موقع انجام دهیم یا به مدّت انجام یک فعِالیّت پی ببریم.</a:t>
            </a:r>
            <a:endParaRPr lang="fa-IR" sz="2800" dirty="0"/>
          </a:p>
        </p:txBody>
      </p:sp>
      <p:sp>
        <p:nvSpPr>
          <p:cNvPr id="7" name="Rectangle 6"/>
          <p:cNvSpPr/>
          <p:nvPr/>
        </p:nvSpPr>
        <p:spPr>
          <a:xfrm>
            <a:off x="1016000" y="1295400"/>
            <a:ext cx="3022600" cy="3200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2800" dirty="0" smtClean="0"/>
              <a:t>زمان را اندازه می گیریم تا بتوانیم به سؤال «چه وقت» یا «چه مدّت» پاسخ دهیم</a:t>
            </a:r>
            <a:r>
              <a:rPr lang="fa-IR" dirty="0" smtClean="0"/>
              <a:t>.</a:t>
            </a:r>
          </a:p>
          <a:p>
            <a:pPr algn="justLow"/>
            <a:endParaRPr lang="fa-IR" dirty="0" smtClean="0"/>
          </a:p>
          <a:p>
            <a:pPr algn="justLow"/>
            <a:endParaRPr lang="fa-IR" dirty="0" smtClean="0"/>
          </a:p>
          <a:p>
            <a:pPr algn="justLow"/>
            <a:endParaRPr lang="fa-IR" dirty="0" smtClean="0"/>
          </a:p>
          <a:p>
            <a:pPr algn="justLow"/>
            <a:endParaRPr lang="fa-IR" dirty="0"/>
          </a:p>
        </p:txBody>
      </p:sp>
      <p:sp>
        <p:nvSpPr>
          <p:cNvPr id="8" name="6-Point Star 7"/>
          <p:cNvSpPr/>
          <p:nvPr/>
        </p:nvSpPr>
        <p:spPr>
          <a:xfrm>
            <a:off x="3282950" y="3917950"/>
            <a:ext cx="3067050" cy="2844800"/>
          </a:xfrm>
          <a:prstGeom prst="star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2000" dirty="0" smtClean="0">
                <a:solidFill>
                  <a:schemeClr val="bg1"/>
                </a:solidFill>
              </a:rPr>
              <a:t>برای اندازه گیری زمان،معمولاً از ساعت یا زمان سنج (کرنومتر) استفاده می شود</a:t>
            </a:r>
            <a:r>
              <a:rPr lang="fa-IR" dirty="0" smtClean="0">
                <a:solidFill>
                  <a:schemeClr val="bg1"/>
                </a:solidFill>
              </a:rPr>
              <a:t>.</a:t>
            </a:r>
            <a:endParaRPr lang="fa-IR" dirty="0">
              <a:solidFill>
                <a:schemeClr val="bg1"/>
              </a:solidFill>
            </a:endParaRPr>
          </a:p>
        </p:txBody>
      </p:sp>
      <p:pic>
        <p:nvPicPr>
          <p:cNvPr id="2050" name="Picture 2"/>
          <p:cNvPicPr>
            <a:picLocks noChangeAspect="1" noChangeArrowheads="1"/>
          </p:cNvPicPr>
          <p:nvPr/>
        </p:nvPicPr>
        <p:blipFill>
          <a:blip r:embed="rId4"/>
          <a:srcRect/>
          <a:stretch>
            <a:fillRect/>
          </a:stretch>
        </p:blipFill>
        <p:spPr bwMode="auto">
          <a:xfrm>
            <a:off x="1104900" y="4629150"/>
            <a:ext cx="2044700" cy="195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p:cNvPicPr>
            <a:picLocks noChangeAspect="1" noChangeArrowheads="1"/>
          </p:cNvPicPr>
          <p:nvPr/>
        </p:nvPicPr>
        <p:blipFill>
          <a:blip r:embed="rId5"/>
          <a:srcRect/>
          <a:stretch>
            <a:fillRect/>
          </a:stretch>
        </p:blipFill>
        <p:spPr bwMode="auto">
          <a:xfrm>
            <a:off x="6572250" y="4673600"/>
            <a:ext cx="1866900" cy="195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lide Number Placeholder 8"/>
          <p:cNvSpPr>
            <a:spLocks noGrp="1"/>
          </p:cNvSpPr>
          <p:nvPr>
            <p:ph type="sldNum" sz="quarter" idx="12"/>
          </p:nvPr>
        </p:nvSpPr>
        <p:spPr/>
        <p:txBody>
          <a:bodyPr/>
          <a:lstStyle/>
          <a:p>
            <a:fld id="{C6520BA9-BD06-4AF5-B498-9AE6B79451D6}" type="slidenum">
              <a:rPr lang="fa-IR" smtClean="0"/>
              <a:pPr/>
              <a:t>30</a:t>
            </a:fld>
            <a:endParaRPr lang="fa-IR"/>
          </a:p>
        </p:txBody>
      </p:sp>
      <p:pic>
        <p:nvPicPr>
          <p:cNvPr id="12" name="02.wma">
            <a:hlinkClick r:id="" action="ppaction://media"/>
          </p:cNvPr>
          <p:cNvPicPr>
            <a:picLocks noRot="1" noChangeAspect="1"/>
          </p:cNvPicPr>
          <p:nvPr>
            <a:audioFile r:link="rId1"/>
          </p:nvPr>
        </p:nvPicPr>
        <p:blipFill>
          <a:blip r:embed="rId6"/>
          <a:stretch>
            <a:fillRect/>
          </a:stretch>
        </p:blipFill>
        <p:spPr>
          <a:xfrm>
            <a:off x="438150" y="6362700"/>
            <a:ext cx="209550" cy="209550"/>
          </a:xfrm>
          <a:prstGeom prst="rect">
            <a:avLst/>
          </a:prstGeom>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box(in)">
                                      <p:cBhvr>
                                        <p:cTn id="21" dur="500"/>
                                        <p:tgtEl>
                                          <p:spTgt spid="2051"/>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diamond(in)">
                                      <p:cBhvr>
                                        <p:cTn id="26" dur="20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92043" fill="hold"/>
                                        <p:tgtEl>
                                          <p:spTgt spid="12"/>
                                        </p:tgtEl>
                                      </p:cBhvr>
                                    </p:cmd>
                                  </p:childTnLst>
                                </p:cTn>
                              </p:par>
                            </p:childTnLst>
                          </p:cTn>
                        </p:par>
                      </p:childTnLst>
                    </p:cTn>
                  </p:par>
                </p:childTnLst>
              </p:cTn>
              <p:nextCondLst>
                <p:cond evt="onClick" delay="0">
                  <p:tgtEl>
                    <p:spTgt spid="12"/>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4"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4200" y="895350"/>
            <a:ext cx="4222750" cy="1815882"/>
          </a:xfrm>
          <a:prstGeom prst="rect">
            <a:avLst/>
          </a:prstGeom>
          <a:noFill/>
        </p:spPr>
        <p:txBody>
          <a:bodyPr wrap="square" rtlCol="1">
            <a:spAutoFit/>
          </a:bodyPr>
          <a:lstStyle/>
          <a:p>
            <a:pPr algn="justLow"/>
            <a:r>
              <a:rPr lang="fa-IR" sz="2800" dirty="0" smtClean="0"/>
              <a:t>یکای اندازه گیری زمان ،ثانیه است،امّا در زندگی روزمره از یکاهای دقیقه،ساعت،شبانه روز،سال و... نیز استفاده می شود.</a:t>
            </a:r>
            <a:endParaRPr lang="fa-IR" sz="2800" dirty="0"/>
          </a:p>
        </p:txBody>
      </p:sp>
      <p:graphicFrame>
        <p:nvGraphicFramePr>
          <p:cNvPr id="6" name="Table 5"/>
          <p:cNvGraphicFramePr>
            <a:graphicFrameLocks noGrp="1"/>
          </p:cNvGraphicFramePr>
          <p:nvPr/>
        </p:nvGraphicFramePr>
        <p:xfrm>
          <a:off x="749300" y="2362200"/>
          <a:ext cx="3289300" cy="3778250"/>
        </p:xfrm>
        <a:graphic>
          <a:graphicData uri="http://schemas.openxmlformats.org/drawingml/2006/table">
            <a:tbl>
              <a:tblPr rtl="1" firstRow="1" bandRow="1">
                <a:tableStyleId>{5C22544A-7EE6-4342-B048-85BDC9FD1C3A}</a:tableStyleId>
              </a:tblPr>
              <a:tblGrid>
                <a:gridCol w="3289300"/>
              </a:tblGrid>
              <a:tr h="755650">
                <a:tc>
                  <a:txBody>
                    <a:bodyPr/>
                    <a:lstStyle/>
                    <a:p>
                      <a:pPr rtl="1"/>
                      <a:r>
                        <a:rPr lang="fa-IR" sz="2400" dirty="0" smtClean="0"/>
                        <a:t>1دقیقه(</a:t>
                      </a:r>
                      <a:r>
                        <a:rPr lang="en-US" sz="2400" dirty="0" smtClean="0"/>
                        <a:t>min</a:t>
                      </a:r>
                      <a:r>
                        <a:rPr lang="fa-IR" sz="2400" dirty="0" smtClean="0"/>
                        <a:t>) =60ثانیه (</a:t>
                      </a:r>
                      <a:r>
                        <a:rPr lang="en-US" sz="2400" dirty="0" smtClean="0"/>
                        <a:t>s </a:t>
                      </a:r>
                      <a:r>
                        <a:rPr lang="fa-IR" sz="2400" dirty="0" smtClean="0"/>
                        <a:t> )</a:t>
                      </a:r>
                      <a:endParaRPr lang="fa-IR" sz="2400" dirty="0"/>
                    </a:p>
                  </a:txBody>
                  <a:tcPr/>
                </a:tc>
              </a:tr>
              <a:tr h="755650">
                <a:tc>
                  <a:txBody>
                    <a:bodyPr/>
                    <a:lstStyle/>
                    <a:p>
                      <a:pPr rtl="1"/>
                      <a:r>
                        <a:rPr lang="fa-IR" sz="2400" dirty="0" smtClean="0"/>
                        <a:t>1 ساعت( </a:t>
                      </a:r>
                      <a:r>
                        <a:rPr lang="en-US" sz="2400" dirty="0" smtClean="0"/>
                        <a:t>h </a:t>
                      </a:r>
                      <a:r>
                        <a:rPr lang="fa-IR" sz="2400" dirty="0" smtClean="0"/>
                        <a:t>) =60 دقیقه</a:t>
                      </a:r>
                      <a:endParaRPr lang="fa-IR" sz="2400" dirty="0"/>
                    </a:p>
                  </a:txBody>
                  <a:tcPr/>
                </a:tc>
              </a:tr>
              <a:tr h="755650">
                <a:tc>
                  <a:txBody>
                    <a:bodyPr/>
                    <a:lstStyle/>
                    <a:p>
                      <a:pPr rtl="1"/>
                      <a:r>
                        <a:rPr lang="fa-IR" sz="2400" dirty="0" smtClean="0"/>
                        <a:t>1 شبانه روز=24ساعت</a:t>
                      </a:r>
                      <a:endParaRPr lang="fa-IR" sz="2400" dirty="0"/>
                    </a:p>
                  </a:txBody>
                  <a:tcPr/>
                </a:tc>
              </a:tr>
              <a:tr h="755650">
                <a:tc>
                  <a:txBody>
                    <a:bodyPr/>
                    <a:lstStyle/>
                    <a:p>
                      <a:pPr rtl="1"/>
                      <a:r>
                        <a:rPr lang="fa-IR" sz="2400" dirty="0" smtClean="0"/>
                        <a:t>1 سال=365شبانه روز</a:t>
                      </a:r>
                      <a:endParaRPr lang="fa-IR" sz="2400" dirty="0"/>
                    </a:p>
                  </a:txBody>
                  <a:tcPr/>
                </a:tc>
              </a:tr>
              <a:tr h="755650">
                <a:tc>
                  <a:txBody>
                    <a:bodyPr/>
                    <a:lstStyle/>
                    <a:p>
                      <a:pPr rtl="1"/>
                      <a:r>
                        <a:rPr lang="fa-IR" sz="2400" dirty="0" smtClean="0"/>
                        <a:t>1 قرن=100 سال</a:t>
                      </a:r>
                      <a:endParaRPr lang="fa-IR" sz="2400" dirty="0"/>
                    </a:p>
                  </a:txBody>
                  <a:tcPr/>
                </a:tc>
              </a:tr>
            </a:tbl>
          </a:graphicData>
        </a:graphic>
      </p:graphicFrame>
      <p:sp>
        <p:nvSpPr>
          <p:cNvPr id="5" name="Slide Number Placeholder 4"/>
          <p:cNvSpPr>
            <a:spLocks noGrp="1"/>
          </p:cNvSpPr>
          <p:nvPr>
            <p:ph type="sldNum" sz="quarter" idx="12"/>
          </p:nvPr>
        </p:nvSpPr>
        <p:spPr/>
        <p:txBody>
          <a:bodyPr/>
          <a:lstStyle/>
          <a:p>
            <a:fld id="{C6520BA9-BD06-4AF5-B498-9AE6B79451D6}" type="slidenum">
              <a:rPr lang="fa-IR" smtClean="0"/>
              <a:pPr/>
              <a:t>31</a:t>
            </a:fld>
            <a:endParaRPr lang="fa-IR"/>
          </a:p>
        </p:txBody>
      </p:sp>
      <p:pic>
        <p:nvPicPr>
          <p:cNvPr id="8" name="02.wma">
            <a:hlinkClick r:id="" action="ppaction://media"/>
          </p:cNvPr>
          <p:cNvPicPr>
            <a:picLocks noRot="1" noChangeAspect="1"/>
          </p:cNvPicPr>
          <p:nvPr>
            <a:audioFile r:link="rId1"/>
          </p:nvPr>
        </p:nvPicPr>
        <p:blipFill>
          <a:blip r:embed="rId3"/>
          <a:stretch>
            <a:fillRect/>
          </a:stretch>
        </p:blipFill>
        <p:spPr>
          <a:xfrm>
            <a:off x="571500" y="6362700"/>
            <a:ext cx="209550" cy="209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xit" presetSubtype="12" fill="hold" nodeType="clickEffect">
                                  <p:stCondLst>
                                    <p:cond delay="0"/>
                                  </p:stCondLst>
                                  <p:childTnLst>
                                    <p:animEffect transition="out" filter="strips(downLeft)">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2043" fill="hold"/>
                                        <p:tgtEl>
                                          <p:spTgt spid="8"/>
                                        </p:tgtEl>
                                      </p:cBhvr>
                                    </p:cmd>
                                  </p:childTnLst>
                                </p:cTn>
                              </p:par>
                            </p:childTnLst>
                          </p:cTn>
                        </p:par>
                      </p:childTnLst>
                    </p:cTn>
                  </p:par>
                </p:childTnLst>
              </p:cTn>
              <p:nextCondLst>
                <p:cond evt="onClick" delay="0">
                  <p:tgtEl>
                    <p:spTgt spid="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vareth.ir/files/fa/news/1392/7/12/9710_233.jpg"/>
          <p:cNvPicPr/>
          <p:nvPr/>
        </p:nvPicPr>
        <p:blipFill>
          <a:blip r:embed="rId4"/>
          <a:srcRect/>
          <a:stretch>
            <a:fillRect/>
          </a:stretch>
        </p:blipFill>
        <p:spPr bwMode="auto">
          <a:xfrm>
            <a:off x="127000" y="273050"/>
            <a:ext cx="4400550" cy="6445250"/>
          </a:xfrm>
          <a:prstGeom prst="rect">
            <a:avLst/>
          </a:prstGeom>
          <a:noFill/>
          <a:ln w="57150">
            <a:solidFill>
              <a:srgbClr val="00B050"/>
            </a:solidFill>
            <a:miter lim="800000"/>
            <a:headEnd/>
            <a:tailEnd/>
          </a:ln>
        </p:spPr>
      </p:pic>
      <p:sp>
        <p:nvSpPr>
          <p:cNvPr id="1025" name="Rectangle 1"/>
          <p:cNvSpPr>
            <a:spLocks noChangeArrowheads="1"/>
          </p:cNvSpPr>
          <p:nvPr/>
        </p:nvSpPr>
        <p:spPr bwMode="auto">
          <a:xfrm>
            <a:off x="4705350" y="273051"/>
            <a:ext cx="4267200" cy="6494085"/>
          </a:xfrm>
          <a:prstGeom prst="rect">
            <a:avLst/>
          </a:prstGeom>
          <a:noFill/>
          <a:ln w="57150">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dirty="0" smtClean="0">
                <a:ln>
                  <a:noFill/>
                </a:ln>
                <a:effectLst/>
                <a:latin typeface="Calibri" pitchFamily="34" charset="0"/>
                <a:ea typeface="Times New Roman" pitchFamily="18" charset="0"/>
                <a:cs typeface="Arial" pitchFamily="34" charset="0"/>
              </a:rPr>
              <a:t>من حقّم است هشت گرفتم چرا که من</a:t>
            </a:r>
            <a:endParaRPr kumimoji="0" lang="en-US" b="1" i="0" u="none" strike="noStrike" cap="none" normalizeH="0" dirty="0" smtClean="0">
              <a:ln>
                <a:noFill/>
              </a:ln>
              <a:effectLst/>
              <a:latin typeface="Arial" pitchFamily="34" charset="0"/>
              <a:cs typeface="Arial" pitchFamily="34" charset="0"/>
            </a:endParaRPr>
          </a:p>
          <a:p>
            <a:pPr marL="0" marR="0" lvl="0" indent="228600"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dirty="0" smtClean="0">
                <a:ln>
                  <a:noFill/>
                </a:ln>
                <a:effectLst/>
                <a:latin typeface="Calibri" pitchFamily="34" charset="0"/>
                <a:ea typeface="Times New Roman" pitchFamily="18" charset="0"/>
                <a:cs typeface="Arial" pitchFamily="34" charset="0"/>
              </a:rPr>
              <a:t> </a:t>
            </a:r>
            <a:endParaRPr kumimoji="0" lang="en-US" b="1" i="0" u="none" strike="noStrike" cap="none" normalizeH="0" dirty="0" smtClean="0">
              <a:ln>
                <a:noFill/>
              </a:ln>
              <a:effectLst/>
              <a:latin typeface="Arial" pitchFamily="34" charset="0"/>
              <a:cs typeface="Arial" pitchFamily="34" charset="0"/>
            </a:endParaRPr>
          </a:p>
          <a:p>
            <a:pPr marL="0" marR="0" lvl="0" indent="228600"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dirty="0" smtClean="0">
                <a:ln>
                  <a:noFill/>
                </a:ln>
                <a:effectLst/>
                <a:latin typeface="Calibri" pitchFamily="34" charset="0"/>
                <a:ea typeface="Times New Roman" pitchFamily="18" charset="0"/>
                <a:cs typeface="Arial" pitchFamily="34" charset="0"/>
              </a:rPr>
              <a:t>یک جمله هم نساخته ام با دوازده</a:t>
            </a:r>
            <a:br>
              <a:rPr kumimoji="0" lang="fa-IR" b="1" i="0" u="none" strike="noStrike" cap="none" normalizeH="0" dirty="0" smtClean="0">
                <a:ln>
                  <a:noFill/>
                </a:ln>
                <a:effectLst/>
                <a:latin typeface="Calibri" pitchFamily="34" charset="0"/>
                <a:ea typeface="Times New Roman" pitchFamily="18" charset="0"/>
                <a:cs typeface="Arial" pitchFamily="34" charset="0"/>
              </a:rPr>
            </a:br>
            <a:r>
              <a:rPr kumimoji="0" lang="fa-IR" b="1" i="0" u="none" strike="noStrike" cap="none" normalizeH="0" dirty="0" smtClean="0">
                <a:ln>
                  <a:noFill/>
                </a:ln>
                <a:effectLst/>
                <a:latin typeface="Calibri" pitchFamily="34" charset="0"/>
                <a:ea typeface="Times New Roman" pitchFamily="18" charset="0"/>
                <a:cs typeface="Arial" pitchFamily="34" charset="0"/>
              </a:rPr>
              <a:t/>
            </a:r>
            <a:br>
              <a:rPr kumimoji="0" lang="fa-IR" b="1" i="0" u="none" strike="noStrike" cap="none" normalizeH="0" dirty="0" smtClean="0">
                <a:ln>
                  <a:noFill/>
                </a:ln>
                <a:effectLst/>
                <a:latin typeface="Calibri" pitchFamily="34" charset="0"/>
                <a:ea typeface="Times New Roman" pitchFamily="18" charset="0"/>
                <a:cs typeface="Arial" pitchFamily="34" charset="0"/>
              </a:rPr>
            </a:br>
            <a:r>
              <a:rPr kumimoji="0" lang="fa-IR" b="1" i="0" u="none" strike="noStrike" cap="none" normalizeH="0" dirty="0" smtClean="0">
                <a:ln>
                  <a:noFill/>
                </a:ln>
                <a:effectLst/>
                <a:latin typeface="Calibri" pitchFamily="34" charset="0"/>
                <a:ea typeface="Times New Roman" pitchFamily="18" charset="0"/>
                <a:cs typeface="Arial" pitchFamily="34" charset="0"/>
              </a:rPr>
              <a:t>با چند نمره باشد اگر رد نمی شوی</a:t>
            </a:r>
            <a:endParaRPr kumimoji="0" lang="en-US" b="1" i="0" u="none" strike="noStrike" cap="none" normalizeH="0" dirty="0" smtClean="0">
              <a:ln>
                <a:noFill/>
              </a:ln>
              <a:effectLst/>
              <a:latin typeface="Arial" pitchFamily="34" charset="0"/>
              <a:cs typeface="Arial" pitchFamily="34" charset="0"/>
            </a:endParaRPr>
          </a:p>
          <a:p>
            <a:pPr marL="0" marR="0" lvl="0" indent="228600"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dirty="0" smtClean="0">
                <a:ln>
                  <a:noFill/>
                </a:ln>
                <a:effectLst/>
                <a:latin typeface="Calibri" pitchFamily="34" charset="0"/>
                <a:ea typeface="Times New Roman" pitchFamily="18" charset="0"/>
                <a:cs typeface="Arial" pitchFamily="34" charset="0"/>
              </a:rPr>
              <a:t/>
            </a:r>
            <a:br>
              <a:rPr kumimoji="0" lang="fa-IR" b="1" i="0" u="none" strike="noStrike" cap="none" normalizeH="0" dirty="0" smtClean="0">
                <a:ln>
                  <a:noFill/>
                </a:ln>
                <a:effectLst/>
                <a:latin typeface="Calibri" pitchFamily="34" charset="0"/>
                <a:ea typeface="Times New Roman" pitchFamily="18" charset="0"/>
                <a:cs typeface="Arial" pitchFamily="34" charset="0"/>
              </a:rPr>
            </a:br>
            <a:r>
              <a:rPr kumimoji="0" lang="fa-IR" b="1" i="0" u="none" strike="noStrike" cap="none" normalizeH="0" dirty="0" smtClean="0">
                <a:ln>
                  <a:noFill/>
                </a:ln>
                <a:effectLst/>
                <a:latin typeface="Calibri" pitchFamily="34" charset="0"/>
                <a:ea typeface="Times New Roman" pitchFamily="18" charset="0"/>
                <a:cs typeface="Arial" pitchFamily="34" charset="0"/>
              </a:rPr>
              <a:t>یک ، دو ، سه ، ... ، هفت ، هشت، نَه آقا دوازده</a:t>
            </a:r>
            <a:br>
              <a:rPr kumimoji="0" lang="fa-IR" b="1" i="0" u="none" strike="noStrike" cap="none" normalizeH="0" dirty="0" smtClean="0">
                <a:ln>
                  <a:noFill/>
                </a:ln>
                <a:effectLst/>
                <a:latin typeface="Calibri" pitchFamily="34" charset="0"/>
                <a:ea typeface="Times New Roman" pitchFamily="18" charset="0"/>
                <a:cs typeface="Arial" pitchFamily="34" charset="0"/>
              </a:rPr>
            </a:br>
            <a:r>
              <a:rPr kumimoji="0" lang="fa-IR" b="1" i="0" u="none" strike="noStrike" cap="none" normalizeH="0" dirty="0" smtClean="0">
                <a:ln>
                  <a:noFill/>
                </a:ln>
                <a:effectLst/>
                <a:latin typeface="Calibri" pitchFamily="34" charset="0"/>
                <a:ea typeface="Times New Roman" pitchFamily="18" charset="0"/>
                <a:cs typeface="Arial" pitchFamily="34" charset="0"/>
              </a:rPr>
              <a:t/>
            </a:r>
            <a:br>
              <a:rPr kumimoji="0" lang="fa-IR" b="1" i="0" u="none" strike="noStrike" cap="none" normalizeH="0" dirty="0" smtClean="0">
                <a:ln>
                  <a:noFill/>
                </a:ln>
                <a:effectLst/>
                <a:latin typeface="Calibri" pitchFamily="34" charset="0"/>
                <a:ea typeface="Times New Roman" pitchFamily="18" charset="0"/>
                <a:cs typeface="Arial" pitchFamily="34" charset="0"/>
              </a:rPr>
            </a:br>
            <a:r>
              <a:rPr kumimoji="0" lang="fa-IR" b="1" i="0" u="none" strike="noStrike" cap="none" normalizeH="0" dirty="0" smtClean="0">
                <a:ln>
                  <a:noFill/>
                </a:ln>
                <a:effectLst/>
                <a:latin typeface="Calibri" pitchFamily="34" charset="0"/>
                <a:ea typeface="Times New Roman" pitchFamily="18" charset="0"/>
                <a:cs typeface="Arial" pitchFamily="34" charset="0"/>
              </a:rPr>
              <a:t>بی تو تمامِ اهل قیامت رفوزه اند</a:t>
            </a:r>
            <a:endParaRPr kumimoji="0" lang="en-US" b="1" i="0" u="none" strike="noStrike" cap="none" normalizeH="0" dirty="0" smtClean="0">
              <a:ln>
                <a:noFill/>
              </a:ln>
              <a:effectLst/>
              <a:latin typeface="Arial" pitchFamily="34" charset="0"/>
              <a:cs typeface="Arial" pitchFamily="34" charset="0"/>
            </a:endParaRPr>
          </a:p>
          <a:p>
            <a:pPr marL="0" marR="0" lvl="0" indent="228600"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dirty="0" smtClean="0">
                <a:ln>
                  <a:noFill/>
                </a:ln>
                <a:effectLst/>
                <a:latin typeface="Calibri" pitchFamily="34" charset="0"/>
                <a:ea typeface="Times New Roman" pitchFamily="18" charset="0"/>
                <a:cs typeface="Arial" pitchFamily="34" charset="0"/>
              </a:rPr>
              <a:t/>
            </a:r>
            <a:br>
              <a:rPr kumimoji="0" lang="fa-IR" b="1" i="0" u="none" strike="noStrike" cap="none" normalizeH="0" dirty="0" smtClean="0">
                <a:ln>
                  <a:noFill/>
                </a:ln>
                <a:effectLst/>
                <a:latin typeface="Calibri" pitchFamily="34" charset="0"/>
                <a:ea typeface="Times New Roman" pitchFamily="18" charset="0"/>
                <a:cs typeface="Arial" pitchFamily="34" charset="0"/>
              </a:rPr>
            </a:br>
            <a:r>
              <a:rPr kumimoji="0" lang="fa-IR" b="1" i="0" u="none" strike="noStrike" cap="none" normalizeH="0" dirty="0" smtClean="0">
                <a:ln>
                  <a:noFill/>
                </a:ln>
                <a:effectLst/>
                <a:latin typeface="Calibri" pitchFamily="34" charset="0"/>
                <a:ea typeface="Times New Roman" pitchFamily="18" charset="0"/>
                <a:cs typeface="Arial" pitchFamily="34" charset="0"/>
              </a:rPr>
              <a:t>ای نمرۀ قبولی ِ دنیا، دوازده</a:t>
            </a:r>
            <a:br>
              <a:rPr kumimoji="0" lang="fa-IR" b="1" i="0" u="none" strike="noStrike" cap="none" normalizeH="0" dirty="0" smtClean="0">
                <a:ln>
                  <a:noFill/>
                </a:ln>
                <a:effectLst/>
                <a:latin typeface="Calibri" pitchFamily="34" charset="0"/>
                <a:ea typeface="Times New Roman" pitchFamily="18" charset="0"/>
                <a:cs typeface="Arial" pitchFamily="34" charset="0"/>
              </a:rPr>
            </a:br>
            <a:r>
              <a:rPr kumimoji="0" lang="fa-IR" b="1" i="0" u="none" strike="noStrike" cap="none" normalizeH="0" dirty="0" smtClean="0">
                <a:ln>
                  <a:noFill/>
                </a:ln>
                <a:effectLst/>
                <a:latin typeface="Calibri" pitchFamily="34" charset="0"/>
                <a:ea typeface="Times New Roman" pitchFamily="18" charset="0"/>
                <a:cs typeface="Arial" pitchFamily="34" charset="0"/>
              </a:rPr>
              <a:t/>
            </a:r>
            <a:br>
              <a:rPr kumimoji="0" lang="fa-IR" b="1" i="0" u="none" strike="noStrike" cap="none" normalizeH="0" dirty="0" smtClean="0">
                <a:ln>
                  <a:noFill/>
                </a:ln>
                <a:effectLst/>
                <a:latin typeface="Calibri" pitchFamily="34" charset="0"/>
                <a:ea typeface="Times New Roman" pitchFamily="18" charset="0"/>
                <a:cs typeface="Arial" pitchFamily="34" charset="0"/>
              </a:rPr>
            </a:br>
            <a:r>
              <a:rPr kumimoji="0" lang="fa-IR" b="1" i="0" u="none" strike="noStrike" cap="none" normalizeH="0" dirty="0" smtClean="0">
                <a:ln>
                  <a:noFill/>
                </a:ln>
                <a:effectLst/>
                <a:latin typeface="Calibri" pitchFamily="34" charset="0"/>
                <a:ea typeface="Times New Roman" pitchFamily="18" charset="0"/>
                <a:cs typeface="Arial" pitchFamily="34" charset="0"/>
              </a:rPr>
              <a:t>ثانیه های کـُند توسل می آورند</a:t>
            </a:r>
            <a:endParaRPr kumimoji="0" lang="en-US" b="1" i="0" u="none" strike="noStrike" cap="none" normalizeH="0" dirty="0" smtClean="0">
              <a:ln>
                <a:noFill/>
              </a:ln>
              <a:effectLst/>
              <a:latin typeface="Arial" pitchFamily="34" charset="0"/>
              <a:cs typeface="Arial" pitchFamily="34" charset="0"/>
            </a:endParaRPr>
          </a:p>
          <a:p>
            <a:pPr marL="0" marR="0" lvl="0" indent="228600"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dirty="0" smtClean="0">
                <a:ln>
                  <a:noFill/>
                </a:ln>
                <a:effectLst/>
                <a:latin typeface="Calibri" pitchFamily="34" charset="0"/>
                <a:ea typeface="Times New Roman" pitchFamily="18" charset="0"/>
                <a:cs typeface="Arial" pitchFamily="34" charset="0"/>
              </a:rPr>
              <a:t/>
            </a:r>
            <a:br>
              <a:rPr kumimoji="0" lang="fa-IR" b="1" i="0" u="none" strike="noStrike" cap="none" normalizeH="0" dirty="0" smtClean="0">
                <a:ln>
                  <a:noFill/>
                </a:ln>
                <a:effectLst/>
                <a:latin typeface="Calibri" pitchFamily="34" charset="0"/>
                <a:ea typeface="Times New Roman" pitchFamily="18" charset="0"/>
                <a:cs typeface="Arial" pitchFamily="34" charset="0"/>
              </a:rPr>
            </a:br>
            <a:r>
              <a:rPr kumimoji="0" lang="fa-IR" b="1" i="0" u="none" strike="noStrike" cap="none" normalizeH="0" dirty="0" smtClean="0">
                <a:ln>
                  <a:noFill/>
                </a:ln>
                <a:effectLst/>
                <a:latin typeface="Calibri" pitchFamily="34" charset="0"/>
                <a:ea typeface="Times New Roman" pitchFamily="18" charset="0"/>
                <a:cs typeface="Arial" pitchFamily="34" charset="0"/>
              </a:rPr>
              <a:t> یا "</a:t>
            </a:r>
            <a:r>
              <a:rPr kumimoji="0" lang="fa-IR" sz="2000" b="1" i="0" u="none" strike="noStrike" normalizeH="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ea typeface="Times New Roman" pitchFamily="18" charset="0"/>
                <a:cs typeface="Arial" pitchFamily="34" charset="0"/>
              </a:rPr>
              <a:t>صاحب</a:t>
            </a:r>
            <a:r>
              <a:rPr kumimoji="0" lang="fa-IR" sz="2000" b="1" i="0" u="none" strike="noStrike" cap="none" normalizeH="0" dirty="0" smtClean="0">
                <a:ln>
                  <a:noFill/>
                </a:ln>
                <a:effectLst/>
                <a:latin typeface="Calibri" pitchFamily="34" charset="0"/>
                <a:ea typeface="Times New Roman" pitchFamily="18" charset="0"/>
                <a:cs typeface="Arial" pitchFamily="34" charset="0"/>
              </a:rPr>
              <a:t> </a:t>
            </a:r>
            <a:r>
              <a:rPr kumimoji="0" lang="fa-IR" sz="2000" b="1" i="0" u="none" strike="noStrike" normalizeH="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ea typeface="Times New Roman" pitchFamily="18" charset="0"/>
                <a:cs typeface="Arial" pitchFamily="34" charset="0"/>
              </a:rPr>
              <a:t>الزمان</a:t>
            </a:r>
            <a:r>
              <a:rPr kumimoji="0" lang="fa-IR" sz="2000" b="1" i="0" u="none" strike="noStrike" cap="none" normalizeH="0" dirty="0" smtClean="0">
                <a:ln>
                  <a:noFill/>
                </a:ln>
                <a:effectLst/>
                <a:latin typeface="Calibri" pitchFamily="34" charset="0"/>
                <a:ea typeface="Times New Roman" pitchFamily="18" charset="0"/>
                <a:cs typeface="Arial" pitchFamily="34" charset="0"/>
              </a:rPr>
              <a:t> </a:t>
            </a:r>
            <a:r>
              <a:rPr kumimoji="0" lang="fa-IR" sz="2000" b="1" i="0" u="none" strike="noStrike" normalizeH="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ea typeface="Times New Roman" pitchFamily="18" charset="0"/>
                <a:cs typeface="Arial" pitchFamily="34" charset="0"/>
              </a:rPr>
              <a:t>خدا</a:t>
            </a:r>
            <a:r>
              <a:rPr kumimoji="0" lang="fa-IR" b="1" i="0" u="none" strike="noStrike" cap="none" normalizeH="0" dirty="0" smtClean="0">
                <a:ln>
                  <a:noFill/>
                </a:ln>
                <a:effectLst/>
                <a:latin typeface="Calibri" pitchFamily="34" charset="0"/>
                <a:ea typeface="Times New Roman" pitchFamily="18" charset="0"/>
                <a:cs typeface="Arial" pitchFamily="34" charset="0"/>
              </a:rPr>
              <a:t>" یا "دوازده"</a:t>
            </a:r>
            <a:br>
              <a:rPr kumimoji="0" lang="fa-IR" b="1" i="0" u="none" strike="noStrike" cap="none" normalizeH="0" dirty="0" smtClean="0">
                <a:ln>
                  <a:noFill/>
                </a:ln>
                <a:effectLst/>
                <a:latin typeface="Calibri" pitchFamily="34" charset="0"/>
                <a:ea typeface="Times New Roman" pitchFamily="18" charset="0"/>
                <a:cs typeface="Arial" pitchFamily="34" charset="0"/>
              </a:rPr>
            </a:br>
            <a:r>
              <a:rPr kumimoji="0" lang="fa-IR" b="1" i="0" u="none" strike="noStrike" cap="none" normalizeH="0" dirty="0" smtClean="0">
                <a:ln>
                  <a:noFill/>
                </a:ln>
                <a:effectLst/>
                <a:latin typeface="Calibri" pitchFamily="34" charset="0"/>
                <a:ea typeface="Times New Roman" pitchFamily="18" charset="0"/>
                <a:cs typeface="Arial" pitchFamily="34" charset="0"/>
              </a:rPr>
              <a:t/>
            </a:r>
            <a:br>
              <a:rPr kumimoji="0" lang="fa-IR" b="1" i="0" u="none" strike="noStrike" cap="none" normalizeH="0" dirty="0" smtClean="0">
                <a:ln>
                  <a:noFill/>
                </a:ln>
                <a:effectLst/>
                <a:latin typeface="Calibri" pitchFamily="34" charset="0"/>
                <a:ea typeface="Times New Roman" pitchFamily="18" charset="0"/>
                <a:cs typeface="Arial" pitchFamily="34" charset="0"/>
              </a:rPr>
            </a:br>
            <a:r>
              <a:rPr kumimoji="0" lang="fa-IR" b="1" i="0" u="none" strike="noStrike" cap="none" normalizeH="0" dirty="0" smtClean="0">
                <a:ln>
                  <a:noFill/>
                </a:ln>
                <a:effectLst/>
                <a:latin typeface="Calibri" pitchFamily="34" charset="0"/>
                <a:ea typeface="Times New Roman" pitchFamily="18" charset="0"/>
                <a:cs typeface="Arial" pitchFamily="34" charset="0"/>
              </a:rPr>
              <a:t>حالا که ساعت تو و چشم خدا یکی است</a:t>
            </a:r>
            <a:endParaRPr kumimoji="0" lang="en-US" b="1" i="0" u="none" strike="noStrike" cap="none" normalizeH="0" dirty="0" smtClean="0">
              <a:ln>
                <a:noFill/>
              </a:ln>
              <a:effectLst/>
              <a:latin typeface="Arial" pitchFamily="34" charset="0"/>
              <a:cs typeface="Arial" pitchFamily="34" charset="0"/>
            </a:endParaRPr>
          </a:p>
          <a:p>
            <a:pPr marL="0" marR="0" lvl="0" indent="228600"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dirty="0" smtClean="0">
                <a:ln>
                  <a:noFill/>
                </a:ln>
                <a:effectLst/>
                <a:latin typeface="Calibri" pitchFamily="34" charset="0"/>
                <a:ea typeface="Times New Roman" pitchFamily="18" charset="0"/>
                <a:cs typeface="Arial" pitchFamily="34" charset="0"/>
              </a:rPr>
              <a:t/>
            </a:r>
            <a:br>
              <a:rPr kumimoji="0" lang="fa-IR" b="1" i="0" u="none" strike="noStrike" cap="none" normalizeH="0" dirty="0" smtClean="0">
                <a:ln>
                  <a:noFill/>
                </a:ln>
                <a:effectLst/>
                <a:latin typeface="Calibri" pitchFamily="34" charset="0"/>
                <a:ea typeface="Times New Roman" pitchFamily="18" charset="0"/>
                <a:cs typeface="Arial" pitchFamily="34" charset="0"/>
              </a:rPr>
            </a:br>
            <a:r>
              <a:rPr kumimoji="0" lang="fa-IR" b="1" i="0" u="none" strike="noStrike" cap="none" normalizeH="0" dirty="0" smtClean="0">
                <a:ln>
                  <a:noFill/>
                </a:ln>
                <a:effectLst/>
                <a:latin typeface="Calibri" pitchFamily="34" charset="0"/>
                <a:ea typeface="Times New Roman" pitchFamily="18" charset="0"/>
                <a:cs typeface="Arial" pitchFamily="34" charset="0"/>
              </a:rPr>
              <a:t> آقا چقدر مانده زمان تا دوازده</a:t>
            </a:r>
            <a:br>
              <a:rPr kumimoji="0" lang="fa-IR" b="1" i="0" u="none" strike="noStrike" cap="none" normalizeH="0" dirty="0" smtClean="0">
                <a:ln>
                  <a:noFill/>
                </a:ln>
                <a:effectLst/>
                <a:latin typeface="Calibri" pitchFamily="34" charset="0"/>
                <a:ea typeface="Times New Roman" pitchFamily="18" charset="0"/>
                <a:cs typeface="Arial" pitchFamily="34" charset="0"/>
              </a:rPr>
            </a:br>
            <a:r>
              <a:rPr kumimoji="0" lang="fa-IR" b="1" i="0" u="none" strike="noStrike" cap="none" normalizeH="0" dirty="0" smtClean="0">
                <a:ln>
                  <a:noFill/>
                </a:ln>
                <a:effectLst/>
                <a:latin typeface="Calibri" pitchFamily="34" charset="0"/>
                <a:ea typeface="Times New Roman" pitchFamily="18" charset="0"/>
                <a:cs typeface="Arial" pitchFamily="34" charset="0"/>
              </a:rPr>
              <a:t/>
            </a:r>
            <a:br>
              <a:rPr kumimoji="0" lang="fa-IR" b="1" i="0" u="none" strike="noStrike" cap="none" normalizeH="0" dirty="0" smtClean="0">
                <a:ln>
                  <a:noFill/>
                </a:ln>
                <a:effectLst/>
                <a:latin typeface="Calibri" pitchFamily="34" charset="0"/>
                <a:ea typeface="Times New Roman" pitchFamily="18" charset="0"/>
                <a:cs typeface="Arial" pitchFamily="34" charset="0"/>
              </a:rPr>
            </a:br>
            <a:r>
              <a:rPr kumimoji="0" lang="fa-IR" b="1" i="0" u="none" strike="noStrike" cap="none" normalizeH="0" dirty="0" smtClean="0">
                <a:ln>
                  <a:noFill/>
                </a:ln>
                <a:effectLst/>
                <a:latin typeface="Calibri" pitchFamily="34" charset="0"/>
                <a:ea typeface="Times New Roman" pitchFamily="18" charset="0"/>
                <a:cs typeface="Arial" pitchFamily="34" charset="0"/>
              </a:rPr>
              <a:t>امروز اگر نشد ولی یکروز می شود</a:t>
            </a:r>
            <a:endParaRPr kumimoji="0" lang="en-US" b="1" i="0" u="none" strike="noStrike" cap="none" normalizeH="0" dirty="0" smtClean="0">
              <a:ln>
                <a:noFill/>
              </a:ln>
              <a:effectLst/>
              <a:latin typeface="Arial" pitchFamily="34" charset="0"/>
              <a:cs typeface="Arial" pitchFamily="34" charset="0"/>
            </a:endParaRPr>
          </a:p>
          <a:p>
            <a:pPr marL="0" marR="0" lvl="0" indent="228600"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dirty="0" smtClean="0">
                <a:ln>
                  <a:noFill/>
                </a:ln>
                <a:effectLst/>
                <a:latin typeface="Calibri" pitchFamily="34" charset="0"/>
                <a:ea typeface="Times New Roman" pitchFamily="18" charset="0"/>
                <a:cs typeface="Arial" pitchFamily="34" charset="0"/>
              </a:rPr>
              <a:t>ساعت به وقت شرعی زهرا (س) دوازده</a:t>
            </a:r>
            <a:endParaRPr kumimoji="0" lang="en-US" b="1" i="0" u="none" strike="noStrike" cap="none" normalizeH="0" dirty="0" smtClean="0">
              <a:ln>
                <a:noFill/>
              </a:ln>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6520BA9-BD06-4AF5-B498-9AE6B79451D6}" type="slidenum">
              <a:rPr lang="fa-IR" smtClean="0"/>
              <a:pPr/>
              <a:t>32</a:t>
            </a:fld>
            <a:endParaRPr lang="fa-IR"/>
          </a:p>
        </p:txBody>
      </p:sp>
      <p:pic>
        <p:nvPicPr>
          <p:cNvPr id="7" name="02.wma">
            <a:hlinkClick r:id="" action="ppaction://media"/>
          </p:cNvPr>
          <p:cNvPicPr>
            <a:picLocks noRot="1" noChangeAspect="1"/>
          </p:cNvPicPr>
          <p:nvPr>
            <a:audioFile r:link="rId1"/>
          </p:nvPr>
        </p:nvPicPr>
        <p:blipFill>
          <a:blip r:embed="rId5"/>
          <a:stretch>
            <a:fillRect/>
          </a:stretch>
        </p:blipFill>
        <p:spPr>
          <a:xfrm>
            <a:off x="438150" y="6407150"/>
            <a:ext cx="209550" cy="209550"/>
          </a:xfrm>
          <a:prstGeom prst="rect">
            <a:avLst/>
          </a:prstGeom>
        </p:spPr>
      </p:pic>
    </p:spTree>
  </p:cSld>
  <p:clrMapOvr>
    <a:masterClrMapping/>
  </p:clrMapOvr>
  <p:transition spd="med">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diamond(in)">
                                      <p:cBhvr>
                                        <p:cTn id="12"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2043" fill="hold"/>
                                        <p:tgtEl>
                                          <p:spTgt spid="7"/>
                                        </p:tgtEl>
                                      </p:cBhvr>
                                    </p:cmd>
                                  </p:childTnLst>
                                </p:cTn>
                              </p:par>
                            </p:childTnLst>
                          </p:cTn>
                        </p:par>
                      </p:childTnLst>
                    </p:cTn>
                  </p:par>
                </p:childTnLst>
              </p:cTn>
              <p:nextCondLst>
                <p:cond evt="onClick" delay="0">
                  <p:tgtEl>
                    <p:spTgt spid="7"/>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10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fa-IR" b="1" dirty="0" smtClean="0"/>
              <a:t>اندازه گیری ها همواره با تقریب همراه هستند.</a:t>
            </a:r>
          </a:p>
          <a:p>
            <a:pPr>
              <a:buFont typeface="Wingdings" pitchFamily="2" charset="2"/>
              <a:buChar char="Ø"/>
            </a:pPr>
            <a:r>
              <a:rPr lang="fa-IR" b="1" dirty="0" smtClean="0"/>
              <a:t>دقّت اندازه گیری ،به </a:t>
            </a:r>
            <a:r>
              <a:rPr lang="fa-IR" b="1" dirty="0" smtClean="0">
                <a:solidFill>
                  <a:srgbClr val="C00000"/>
                </a:solidFill>
              </a:rPr>
              <a:t>دقّت شخص </a:t>
            </a:r>
            <a:r>
              <a:rPr lang="fa-IR" b="1" dirty="0" smtClean="0"/>
              <a:t>و </a:t>
            </a:r>
            <a:r>
              <a:rPr lang="fa-IR" b="1" dirty="0" smtClean="0">
                <a:solidFill>
                  <a:srgbClr val="C00000"/>
                </a:solidFill>
              </a:rPr>
              <a:t>دقّت وسیله ی اندازه گیری </a:t>
            </a:r>
            <a:r>
              <a:rPr lang="fa-IR" b="1" dirty="0" smtClean="0"/>
              <a:t>بستگی دارد.</a:t>
            </a:r>
          </a:p>
          <a:p>
            <a:pPr>
              <a:buFont typeface="Wingdings" pitchFamily="2" charset="2"/>
              <a:buChar char="Ø"/>
            </a:pPr>
            <a:r>
              <a:rPr lang="fa-IR" b="1" dirty="0" smtClean="0">
                <a:solidFill>
                  <a:srgbClr val="FFC000"/>
                </a:solidFill>
              </a:rPr>
              <a:t>برای مثال </a:t>
            </a:r>
            <a:r>
              <a:rPr lang="fa-IR" b="1" dirty="0" smtClean="0"/>
              <a:t>وقتی طول یک جسم را با خط کش سانتی متری اندازه می گیریم،دقّت ما حدود سانتی متر است و در صورتی که انتهای طول جسم بین دو درجه خط کش  واقع شود ،خوانده ی ما باید عددی باشد که طول جسم به آن نزدیک تر است.</a:t>
            </a:r>
            <a:endParaRPr lang="fa-IR" b="1" dirty="0"/>
          </a:p>
        </p:txBody>
      </p:sp>
      <p:sp>
        <p:nvSpPr>
          <p:cNvPr id="4" name="Up Ribbon 3"/>
          <p:cNvSpPr/>
          <p:nvPr/>
        </p:nvSpPr>
        <p:spPr>
          <a:xfrm>
            <a:off x="2349500" y="495300"/>
            <a:ext cx="4667250" cy="711200"/>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t>دقت در اندازه گیری</a:t>
            </a:r>
            <a:endParaRPr lang="fa-IR" sz="2400" b="1" dirty="0"/>
          </a:p>
        </p:txBody>
      </p:sp>
      <p:sp>
        <p:nvSpPr>
          <p:cNvPr id="5" name="Slide Number Placeholder 4"/>
          <p:cNvSpPr>
            <a:spLocks noGrp="1"/>
          </p:cNvSpPr>
          <p:nvPr>
            <p:ph type="sldNum" sz="quarter" idx="12"/>
          </p:nvPr>
        </p:nvSpPr>
        <p:spPr/>
        <p:txBody>
          <a:bodyPr/>
          <a:lstStyle/>
          <a:p>
            <a:fld id="{C6520BA9-BD06-4AF5-B498-9AE6B79451D6}" type="slidenum">
              <a:rPr lang="fa-IR" smtClean="0"/>
              <a:pPr/>
              <a:t>33</a:t>
            </a:fld>
            <a:endParaRPr lang="fa-IR"/>
          </a:p>
        </p:txBody>
      </p:sp>
      <p:pic>
        <p:nvPicPr>
          <p:cNvPr id="7" name="02.wma">
            <a:hlinkClick r:id="" action="ppaction://media"/>
          </p:cNvPr>
          <p:cNvPicPr>
            <a:picLocks noRot="1" noChangeAspect="1"/>
          </p:cNvPicPr>
          <p:nvPr>
            <a:audioFile r:link="rId1"/>
          </p:nvPr>
        </p:nvPicPr>
        <p:blipFill>
          <a:blip r:embed="rId4"/>
          <a:stretch>
            <a:fillRect/>
          </a:stretch>
        </p:blipFill>
        <p:spPr>
          <a:xfrm>
            <a:off x="527050" y="6318250"/>
            <a:ext cx="304800" cy="304800"/>
          </a:xfrm>
          <a:prstGeom prst="rect">
            <a:avLst/>
          </a:prstGeom>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amond(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amond(in)">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92043" fill="hold"/>
                                        <p:tgtEl>
                                          <p:spTgt spid="7"/>
                                        </p:tgtEl>
                                      </p:cBhvr>
                                    </p:cmd>
                                  </p:childTnLst>
                                </p:cTn>
                              </p:par>
                            </p:childTnLst>
                          </p:cTn>
                        </p:par>
                      </p:childTnLst>
                    </p:cTn>
                  </p:par>
                </p:childTnLst>
              </p:cTn>
              <p:nextCondLst>
                <p:cond evt="onClick" delay="0">
                  <p:tgtEl>
                    <p:spTgt spid="7"/>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3" grpId="0" build="p"/>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1900" y="1206500"/>
            <a:ext cx="4000500" cy="369332"/>
          </a:xfrm>
          <a:prstGeom prst="rect">
            <a:avLst/>
          </a:prstGeom>
          <a:noFill/>
        </p:spPr>
        <p:txBody>
          <a:bodyPr wrap="square" rtlCol="1">
            <a:spAutoFit/>
          </a:bodyPr>
          <a:lstStyle/>
          <a:p>
            <a:endParaRPr lang="fa-IR" dirty="0"/>
          </a:p>
        </p:txBody>
      </p:sp>
      <p:sp>
        <p:nvSpPr>
          <p:cNvPr id="3" name="TextBox 2"/>
          <p:cNvSpPr txBox="1"/>
          <p:nvPr/>
        </p:nvSpPr>
        <p:spPr>
          <a:xfrm>
            <a:off x="4616450" y="628650"/>
            <a:ext cx="4356100" cy="4154984"/>
          </a:xfrm>
          <a:prstGeom prst="rect">
            <a:avLst/>
          </a:prstGeom>
          <a:noFill/>
        </p:spPr>
        <p:txBody>
          <a:bodyPr wrap="square" rtlCol="1">
            <a:spAutoFit/>
          </a:bodyPr>
          <a:lstStyle/>
          <a:p>
            <a:pPr algn="justLow"/>
            <a:r>
              <a:rPr lang="fa-IR" sz="2400" b="1" dirty="0" smtClean="0">
                <a:solidFill>
                  <a:srgbClr val="FFFF00"/>
                </a:solidFill>
              </a:rPr>
              <a:t>تمام اعمال انسان‌ها در قیامت بر اساس اعمال رسول خدا (صلی الله علیه واله) و امیرالمومنین (علیه السلام) و ائمه معصومین (علیهم السلام) اندازه گیری می شود</a:t>
            </a:r>
            <a:r>
              <a:rPr lang="en-US" sz="2400" b="1" dirty="0" smtClean="0">
                <a:solidFill>
                  <a:srgbClr val="FFFF00"/>
                </a:solidFill>
              </a:rPr>
              <a:t>. </a:t>
            </a:r>
          </a:p>
          <a:p>
            <a:pPr algn="justLow"/>
            <a:r>
              <a:rPr lang="fa-IR" sz="2400" b="1" dirty="0" smtClean="0">
                <a:solidFill>
                  <a:srgbClr val="FFFF00"/>
                </a:solidFill>
              </a:rPr>
              <a:t>به عنوان مثال نماز هر کس را با نماز امیرالمؤمنین می سنجند ،به هر اندازه ای که در وجود او از نماز امیرالمؤمنین (علیه السلام )وجود داشت ،به همان اندازه به خدا نزدیک تر بوده و مشمول رحمت و انعام او قرار می گیرد.</a:t>
            </a:r>
            <a:endParaRPr lang="en-US" sz="2400" b="1" dirty="0" smtClean="0">
              <a:solidFill>
                <a:srgbClr val="FFFF00"/>
              </a:solidFill>
            </a:endParaRPr>
          </a:p>
        </p:txBody>
      </p:sp>
      <p:sp>
        <p:nvSpPr>
          <p:cNvPr id="4" name="TextBox 3"/>
          <p:cNvSpPr txBox="1"/>
          <p:nvPr/>
        </p:nvSpPr>
        <p:spPr>
          <a:xfrm>
            <a:off x="1993900" y="4762500"/>
            <a:ext cx="184731" cy="369332"/>
          </a:xfrm>
          <a:prstGeom prst="rect">
            <a:avLst/>
          </a:prstGeom>
          <a:noFill/>
        </p:spPr>
        <p:txBody>
          <a:bodyPr wrap="none" rtlCol="1">
            <a:spAutoFit/>
          </a:bodyPr>
          <a:lstStyle/>
          <a:p>
            <a:endParaRPr lang="fa-IR" dirty="0"/>
          </a:p>
        </p:txBody>
      </p:sp>
      <p:pic>
        <p:nvPicPr>
          <p:cNvPr id="5" name="Picture 4" descr="ترازو"/>
          <p:cNvPicPr/>
          <p:nvPr/>
        </p:nvPicPr>
        <p:blipFill>
          <a:blip r:embed="rId3"/>
          <a:srcRect/>
          <a:stretch>
            <a:fillRect/>
          </a:stretch>
        </p:blipFill>
        <p:spPr bwMode="auto">
          <a:xfrm>
            <a:off x="882650" y="3295651"/>
            <a:ext cx="3155950" cy="32893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6520BA9-BD06-4AF5-B498-9AE6B79451D6}" type="slidenum">
              <a:rPr lang="fa-IR" smtClean="0"/>
              <a:pPr/>
              <a:t>34</a:t>
            </a:fld>
            <a:endParaRPr lang="fa-IR"/>
          </a:p>
        </p:txBody>
      </p:sp>
      <p:pic>
        <p:nvPicPr>
          <p:cNvPr id="8" name="02.wma">
            <a:hlinkClick r:id="" action="ppaction://media"/>
          </p:cNvPr>
          <p:cNvPicPr>
            <a:picLocks noRot="1" noChangeAspect="1"/>
          </p:cNvPicPr>
          <p:nvPr>
            <a:audioFile r:link="rId1"/>
          </p:nvPr>
        </p:nvPicPr>
        <p:blipFill>
          <a:blip r:embed="rId4"/>
          <a:stretch>
            <a:fillRect/>
          </a:stretch>
        </p:blipFill>
        <p:spPr>
          <a:xfrm>
            <a:off x="349250" y="6318250"/>
            <a:ext cx="304800" cy="304800"/>
          </a:xfrm>
          <a:prstGeom prst="rect">
            <a:avLst/>
          </a:prstGeom>
        </p:spPr>
      </p:pic>
    </p:spTree>
  </p:cSld>
  <p:clrMapOvr>
    <a:masterClrMapping/>
  </p:clrMapOvr>
  <p:transition spd="slow">
    <p:pull/>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043"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6775" y="2168860"/>
            <a:ext cx="4365485" cy="21491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prstTxWarp prst="textCanUp">
              <a:avLst/>
            </a:prstTxWarp>
            <a:spAutoFit/>
          </a:bodyPr>
          <a:lstStyle/>
          <a:p>
            <a:r>
              <a:rPr lang="fa-IR" sz="4000" dirty="0" smtClean="0">
                <a:solidFill>
                  <a:srgbClr val="FFFF00"/>
                </a:solidFill>
                <a:latin typeface="AngsanaUPC" pitchFamily="18" charset="-34"/>
                <a:cs typeface="B Esfehan" pitchFamily="2" charset="-78"/>
              </a:rPr>
              <a:t>پایان</a:t>
            </a:r>
            <a:endParaRPr lang="fa-IR" sz="4000" dirty="0">
              <a:solidFill>
                <a:srgbClr val="FFFF00"/>
              </a:solidFill>
              <a:latin typeface="AngsanaUPC" pitchFamily="18" charset="-34"/>
              <a:cs typeface="B Esfehan" pitchFamily="2" charset="-78"/>
            </a:endParaRPr>
          </a:p>
        </p:txBody>
      </p:sp>
      <p:sp>
        <p:nvSpPr>
          <p:cNvPr id="8" name="Slide Number Placeholder 7"/>
          <p:cNvSpPr>
            <a:spLocks noGrp="1"/>
          </p:cNvSpPr>
          <p:nvPr>
            <p:ph type="sldNum" sz="quarter" idx="12"/>
          </p:nvPr>
        </p:nvSpPr>
        <p:spPr/>
        <p:txBody>
          <a:bodyPr/>
          <a:lstStyle/>
          <a:p>
            <a:fld id="{C6520BA9-BD06-4AF5-B498-9AE6B79451D6}" type="slidenum">
              <a:rPr lang="fa-IR" smtClean="0"/>
              <a:pPr/>
              <a:t>35</a:t>
            </a:fld>
            <a:endParaRPr lang="fa-IR"/>
          </a:p>
        </p:txBody>
      </p:sp>
      <p:pic>
        <p:nvPicPr>
          <p:cNvPr id="13" name="02.wma">
            <a:hlinkClick r:id="" action="ppaction://media"/>
          </p:cNvPr>
          <p:cNvPicPr>
            <a:picLocks noRot="1" noChangeAspect="1"/>
          </p:cNvPicPr>
          <p:nvPr>
            <a:audioFile r:link="rId1"/>
          </p:nvPr>
        </p:nvPicPr>
        <p:blipFill>
          <a:blip r:embed="rId5"/>
          <a:stretch>
            <a:fillRect/>
          </a:stretch>
        </p:blipFill>
        <p:spPr>
          <a:xfrm>
            <a:off x="393700" y="6362700"/>
            <a:ext cx="304800" cy="304800"/>
          </a:xfrm>
          <a:prstGeom prst="rect">
            <a:avLst/>
          </a:prstGeom>
        </p:spPr>
      </p:pic>
      <p:pic>
        <p:nvPicPr>
          <p:cNvPr id="9" name="01.wma">
            <a:hlinkClick r:id="" action="ppaction://media"/>
          </p:cNvPr>
          <p:cNvPicPr>
            <a:picLocks noRot="1" noChangeAspect="1"/>
          </p:cNvPicPr>
          <p:nvPr>
            <a:audioFile r:link="rId2"/>
          </p:nvPr>
        </p:nvPicPr>
        <p:blipFill>
          <a:blip r:embed="rId6"/>
          <a:stretch>
            <a:fillRect/>
          </a:stretch>
        </p:blipFill>
        <p:spPr>
          <a:xfrm>
            <a:off x="393700" y="6362700"/>
            <a:ext cx="304800" cy="304800"/>
          </a:xfrm>
          <a:prstGeom prst="rect">
            <a:avLst/>
          </a:prstGeom>
        </p:spPr>
      </p:pic>
    </p:spTree>
  </p:cSld>
  <p:clrMapOvr>
    <a:masterClrMapping/>
  </p:clrMapOvr>
  <p:transition spd="slow">
    <p:pull/>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92043" fill="hold"/>
                                        <p:tgtEl>
                                          <p:spTgt spid="13"/>
                                        </p:tgtEl>
                                      </p:cBhvr>
                                    </p:cmd>
                                  </p:childTnLst>
                                </p:cTn>
                              </p:par>
                            </p:childTnLst>
                          </p:cTn>
                        </p:par>
                      </p:childTnLst>
                    </p:cTn>
                  </p:par>
                </p:childTnLst>
              </p:cTn>
              <p:nextCondLst>
                <p:cond evt="onClick" delay="0">
                  <p:tgtEl>
                    <p:spTgt spid="13"/>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74036" fill="hold"/>
                                        <p:tgtEl>
                                          <p:spTgt spid="9"/>
                                        </p:tgtEl>
                                      </p:cBhvr>
                                    </p:cmd>
                                  </p:childTnLst>
                                </p:cTn>
                              </p:par>
                            </p:childTnLst>
                          </p:cTn>
                        </p:par>
                      </p:childTnLst>
                    </p:cTn>
                  </p:par>
                </p:childTnLst>
              </p:cTn>
              <p:nextCondLst>
                <p:cond evt="onClick" delay="0">
                  <p:tgtEl>
                    <p:spTgt spid="9"/>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0850" y="1739900"/>
            <a:ext cx="4711700" cy="5016758"/>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justLow"/>
            <a:r>
              <a:rPr lang="fa-IR" sz="2400" b="1" dirty="0" smtClean="0">
                <a:cs typeface="B Nazanin" pitchFamily="2" charset="-78"/>
              </a:rPr>
              <a:t>برای اندازه گیری ،</a:t>
            </a:r>
            <a:r>
              <a:rPr lang="fa-IR" sz="2400" b="1" dirty="0" smtClean="0">
                <a:solidFill>
                  <a:srgbClr val="FF0000"/>
                </a:solidFill>
                <a:cs typeface="B Nazanin" pitchFamily="2" charset="-78"/>
              </a:rPr>
              <a:t>ابزار مناسب </a:t>
            </a:r>
            <a:r>
              <a:rPr lang="fa-IR" sz="2400" b="1" dirty="0" smtClean="0">
                <a:cs typeface="B Nazanin" pitchFamily="2" charset="-78"/>
              </a:rPr>
              <a:t>بسیار اهمیت دارد.زیرا بدون آن نمی توان به یک عدد تقریباًمشابهی دست یافت.</a:t>
            </a:r>
            <a:br>
              <a:rPr lang="fa-IR" sz="2400" b="1" dirty="0" smtClean="0">
                <a:cs typeface="B Nazanin" pitchFamily="2" charset="-78"/>
              </a:rPr>
            </a:br>
            <a:r>
              <a:rPr lang="fa-IR" sz="2400" b="1" dirty="0" smtClean="0">
                <a:solidFill>
                  <a:srgbClr val="FF0000"/>
                </a:solidFill>
                <a:cs typeface="B Nazanin" pitchFamily="2" charset="-78"/>
              </a:rPr>
              <a:t> مثال: </a:t>
            </a:r>
            <a:r>
              <a:rPr lang="fa-IR" sz="2400" b="1" dirty="0" smtClean="0">
                <a:cs typeface="B Nazanin" pitchFamily="2" charset="-78"/>
              </a:rPr>
              <a:t>ده نفر از دانش آموزان یک کلاس  یک بار طول کلاس خود را با چشم (نگاه کردن)حدس می زنند،بار دیگر با </a:t>
            </a:r>
          </a:p>
          <a:p>
            <a:pPr algn="justLow"/>
            <a:r>
              <a:rPr lang="fa-IR" sz="2400" b="1" dirty="0" smtClean="0">
                <a:cs typeface="B Nazanin" pitchFamily="2" charset="-78"/>
              </a:rPr>
              <a:t>قدم هایشان متر می کنند و در آخر با </a:t>
            </a:r>
          </a:p>
          <a:p>
            <a:pPr algn="ctr"/>
            <a:r>
              <a:rPr lang="fa-IR" sz="2400" b="1" dirty="0" smtClean="0">
                <a:cs typeface="B Nazanin" pitchFamily="2" charset="-78"/>
              </a:rPr>
              <a:t>وسیله ای به نام متر اندازه می گیرند. مطمئنّاً می دانید در حالتی که به </a:t>
            </a:r>
          </a:p>
          <a:p>
            <a:pPr algn="ctr"/>
            <a:r>
              <a:rPr lang="fa-IR" sz="2400" b="1" dirty="0" smtClean="0">
                <a:cs typeface="B Nazanin" pitchFamily="2" charset="-78"/>
              </a:rPr>
              <a:t>وسیله ی متر اندازه گیری می کنند ،عددها به هم بسیار نزدیک تراست.</a:t>
            </a:r>
            <a:r>
              <a:rPr lang="fa-IR" sz="2800" dirty="0" smtClean="0">
                <a:cs typeface="B Nazanin" pitchFamily="2" charset="-78"/>
              </a:rPr>
              <a:t/>
            </a:r>
            <a:br>
              <a:rPr lang="fa-IR" sz="2800" dirty="0" smtClean="0">
                <a:cs typeface="B Nazanin" pitchFamily="2" charset="-78"/>
              </a:rPr>
            </a:br>
            <a:r>
              <a:rPr lang="fa-IR" sz="2800" dirty="0" smtClean="0">
                <a:solidFill>
                  <a:schemeClr val="bg1">
                    <a:lumMod val="95000"/>
                  </a:schemeClr>
                </a:solidFill>
                <a:cs typeface="B Nazanin" pitchFamily="2" charset="-78"/>
              </a:rPr>
              <a:t/>
            </a:r>
            <a:br>
              <a:rPr lang="fa-IR" sz="2800" dirty="0" smtClean="0">
                <a:solidFill>
                  <a:schemeClr val="bg1">
                    <a:lumMod val="95000"/>
                  </a:schemeClr>
                </a:solidFill>
                <a:cs typeface="B Nazanin" pitchFamily="2" charset="-78"/>
              </a:rPr>
            </a:br>
            <a:r>
              <a:rPr lang="fa-IR" sz="2800" dirty="0" smtClean="0">
                <a:solidFill>
                  <a:schemeClr val="bg1">
                    <a:lumMod val="95000"/>
                  </a:schemeClr>
                </a:solidFill>
                <a:cs typeface="B Nazanin" pitchFamily="2" charset="-78"/>
              </a:rPr>
              <a:t> </a:t>
            </a:r>
            <a:endParaRPr lang="fa-IR" sz="2800" dirty="0"/>
          </a:p>
        </p:txBody>
      </p:sp>
      <p:pic>
        <p:nvPicPr>
          <p:cNvPr id="1026" name="Picture 2"/>
          <p:cNvPicPr>
            <a:picLocks noChangeAspect="1" noChangeArrowheads="1"/>
          </p:cNvPicPr>
          <p:nvPr/>
        </p:nvPicPr>
        <p:blipFill>
          <a:blip r:embed="rId3"/>
          <a:srcRect/>
          <a:stretch>
            <a:fillRect/>
          </a:stretch>
        </p:blipFill>
        <p:spPr bwMode="auto">
          <a:xfrm>
            <a:off x="215901" y="3517900"/>
            <a:ext cx="3956050" cy="3123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C6520BA9-BD06-4AF5-B498-9AE6B79451D6}" type="slidenum">
              <a:rPr lang="fa-IR" smtClean="0"/>
              <a:pPr/>
              <a:t>4</a:t>
            </a:fld>
            <a:endParaRPr lang="fa-IR"/>
          </a:p>
        </p:txBody>
      </p:sp>
      <p:pic>
        <p:nvPicPr>
          <p:cNvPr id="7" name="02.wma">
            <a:hlinkClick r:id="" action="ppaction://media"/>
          </p:cNvPr>
          <p:cNvPicPr>
            <a:picLocks noRot="1" noChangeAspect="1"/>
          </p:cNvPicPr>
          <p:nvPr>
            <a:audioFile r:link="rId1"/>
          </p:nvPr>
        </p:nvPicPr>
        <p:blipFill>
          <a:blip r:embed="rId4"/>
          <a:stretch>
            <a:fillRect/>
          </a:stretch>
        </p:blipFill>
        <p:spPr>
          <a:xfrm>
            <a:off x="215900" y="6496050"/>
            <a:ext cx="209550" cy="209550"/>
          </a:xfrm>
          <a:prstGeom prst="rect">
            <a:avLst/>
          </a:prstGeom>
        </p:spPr>
      </p:pic>
      <p:sp>
        <p:nvSpPr>
          <p:cNvPr id="6" name="Up Ribbon 5"/>
          <p:cNvSpPr/>
          <p:nvPr/>
        </p:nvSpPr>
        <p:spPr>
          <a:xfrm>
            <a:off x="2882900" y="361950"/>
            <a:ext cx="3600450" cy="1022350"/>
          </a:xfrm>
          <a:prstGeom prst="ribbon2">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t>اندازه گیری</a:t>
            </a:r>
            <a:endParaRPr lang="fa-IR"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517650"/>
            <a:ext cx="8232804" cy="1466850"/>
          </a:xfrm>
          <a:solidFill>
            <a:schemeClr val="tx1">
              <a:lumMod val="65000"/>
              <a:lumOff val="35000"/>
            </a:schemeClr>
          </a:solidFill>
          <a:ln w="57150">
            <a:solidFill>
              <a:schemeClr val="accent5">
                <a:lumMod val="75000"/>
              </a:schemeClr>
            </a:solidFill>
          </a:ln>
        </p:spPr>
        <p:txBody>
          <a:bodyPr lIns="72000" tIns="72000" rIns="108000" bIns="72000">
            <a:normAutofit/>
          </a:bodyPr>
          <a:lstStyle/>
          <a:p>
            <a:pPr algn="just">
              <a:buFont typeface="Wingdings" pitchFamily="2" charset="2"/>
              <a:buChar char="Ø"/>
            </a:pPr>
            <a:r>
              <a:rPr lang="fa-IR" sz="3600" dirty="0" smtClean="0">
                <a:solidFill>
                  <a:schemeClr val="bg1"/>
                </a:solidFill>
                <a:cs typeface="B Nazanin" pitchFamily="2" charset="-78"/>
              </a:rPr>
              <a:t>اندازه گیری ،یک مرحله ی مهم برای </a:t>
            </a:r>
            <a:r>
              <a:rPr lang="fa-IR" sz="3600" dirty="0" smtClean="0">
                <a:solidFill>
                  <a:srgbClr val="C00000"/>
                </a:solidFill>
                <a:cs typeface="B Nazanin" pitchFamily="2" charset="-78"/>
              </a:rPr>
              <a:t>جمع آوری اطّلاعات</a:t>
            </a:r>
            <a:r>
              <a:rPr lang="fa-IR" sz="3600" dirty="0" smtClean="0">
                <a:solidFill>
                  <a:schemeClr val="bg1"/>
                </a:solidFill>
                <a:cs typeface="B Nazanin" pitchFamily="2" charset="-78"/>
              </a:rPr>
              <a:t> است.  </a:t>
            </a:r>
            <a:endParaRPr lang="fa-IR" sz="3600" dirty="0">
              <a:ln w="57150">
                <a:solidFill>
                  <a:schemeClr val="tx1"/>
                </a:solidFill>
              </a:ln>
              <a:solidFill>
                <a:schemeClr val="bg1"/>
              </a:solidFill>
              <a:cs typeface="B Nazanin" pitchFamily="2" charset="-78"/>
            </a:endParaRPr>
          </a:p>
        </p:txBody>
      </p:sp>
      <p:sp>
        <p:nvSpPr>
          <p:cNvPr id="3" name="Content Placeholder 2"/>
          <p:cNvSpPr>
            <a:spLocks noGrp="1"/>
          </p:cNvSpPr>
          <p:nvPr>
            <p:ph idx="1"/>
          </p:nvPr>
        </p:nvSpPr>
        <p:spPr>
          <a:xfrm>
            <a:off x="349250" y="3651250"/>
            <a:ext cx="8534400" cy="1422400"/>
          </a:xfrm>
          <a:solidFill>
            <a:schemeClr val="tx1">
              <a:lumMod val="65000"/>
              <a:lumOff val="35000"/>
            </a:schemeClr>
          </a:solidFill>
          <a:ln w="57150">
            <a:solidFill>
              <a:schemeClr val="accent5">
                <a:lumMod val="75000"/>
              </a:schemeClr>
            </a:solidFill>
          </a:ln>
        </p:spPr>
        <p:txBody>
          <a:bodyPr lIns="36000" rIns="72000">
            <a:normAutofit/>
          </a:bodyPr>
          <a:lstStyle/>
          <a:p>
            <a:pPr algn="r">
              <a:buFont typeface="Wingdings" pitchFamily="2" charset="2"/>
              <a:buChar char="Ø"/>
            </a:pPr>
            <a:r>
              <a:rPr lang="fa-IR" sz="3200" b="1" dirty="0" smtClean="0">
                <a:solidFill>
                  <a:srgbClr val="FF0000"/>
                </a:solidFill>
              </a:rPr>
              <a:t>کمیت </a:t>
            </a:r>
            <a:r>
              <a:rPr lang="fa-IR" sz="3200" b="1" dirty="0" smtClean="0">
                <a:solidFill>
                  <a:schemeClr val="bg1"/>
                </a:solidFill>
              </a:rPr>
              <a:t>هر چیز قابل اندازه گیری است که می توان آن را با عدد بیان  نمود. مثل طول ،زمان ،جرم ،وزن ،حجم و...</a:t>
            </a:r>
            <a:endParaRPr lang="fa-IR" sz="3200" b="1" dirty="0">
              <a:solidFill>
                <a:schemeClr val="bg1"/>
              </a:solidFill>
            </a:endParaRPr>
          </a:p>
        </p:txBody>
      </p:sp>
      <p:sp>
        <p:nvSpPr>
          <p:cNvPr id="7" name="Smiley Face 6"/>
          <p:cNvSpPr/>
          <p:nvPr/>
        </p:nvSpPr>
        <p:spPr>
          <a:xfrm>
            <a:off x="571500" y="5873750"/>
            <a:ext cx="533400" cy="533400"/>
          </a:xfrm>
          <a:prstGeom prst="smileyFac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miley Face 7"/>
          <p:cNvSpPr/>
          <p:nvPr/>
        </p:nvSpPr>
        <p:spPr>
          <a:xfrm>
            <a:off x="8039100" y="5873750"/>
            <a:ext cx="488950" cy="533400"/>
          </a:xfrm>
          <a:prstGeom prst="smileyFac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4-Point Star 8"/>
          <p:cNvSpPr/>
          <p:nvPr/>
        </p:nvSpPr>
        <p:spPr>
          <a:xfrm>
            <a:off x="1905000" y="6007100"/>
            <a:ext cx="355600" cy="311150"/>
          </a:xfrm>
          <a:prstGeom prst="star4">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4-Point Star 9"/>
          <p:cNvSpPr/>
          <p:nvPr/>
        </p:nvSpPr>
        <p:spPr>
          <a:xfrm>
            <a:off x="6972300" y="6007100"/>
            <a:ext cx="266700" cy="311150"/>
          </a:xfrm>
          <a:prstGeom prst="star4">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5-Point Star 10"/>
          <p:cNvSpPr/>
          <p:nvPr/>
        </p:nvSpPr>
        <p:spPr>
          <a:xfrm>
            <a:off x="4171950" y="5829300"/>
            <a:ext cx="577850" cy="666750"/>
          </a:xfrm>
          <a:prstGeom prst="star5">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Slide Number Placeholder 11"/>
          <p:cNvSpPr>
            <a:spLocks noGrp="1"/>
          </p:cNvSpPr>
          <p:nvPr>
            <p:ph type="sldNum" sz="quarter" idx="12"/>
          </p:nvPr>
        </p:nvSpPr>
        <p:spPr/>
        <p:txBody>
          <a:bodyPr/>
          <a:lstStyle/>
          <a:p>
            <a:fld id="{C6520BA9-BD06-4AF5-B498-9AE6B79451D6}" type="slidenum">
              <a:rPr lang="fa-IR" smtClean="0"/>
              <a:pPr/>
              <a:t>5</a:t>
            </a:fld>
            <a:endParaRPr lang="fa-IR"/>
          </a:p>
        </p:txBody>
      </p:sp>
      <p:pic>
        <p:nvPicPr>
          <p:cNvPr id="14" name="02.wma">
            <a:hlinkClick r:id="" action="ppaction://media"/>
          </p:cNvPr>
          <p:cNvPicPr>
            <a:picLocks noRot="1" noChangeAspect="1"/>
          </p:cNvPicPr>
          <p:nvPr>
            <a:audioFile r:link="rId1"/>
          </p:nvPr>
        </p:nvPicPr>
        <p:blipFill>
          <a:blip r:embed="rId3"/>
          <a:stretch>
            <a:fillRect/>
          </a:stretch>
        </p:blipFill>
        <p:spPr>
          <a:xfrm>
            <a:off x="393700" y="6451600"/>
            <a:ext cx="209550" cy="2095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2043" fill="hold"/>
                                        <p:tgtEl>
                                          <p:spTgt spid="14"/>
                                        </p:tgtEl>
                                      </p:cBhvr>
                                    </p:cmd>
                                  </p:childTnLst>
                                </p:cTn>
                              </p:par>
                            </p:childTnLst>
                          </p:cTn>
                        </p:par>
                      </p:childTnLst>
                    </p:cTn>
                  </p:par>
                </p:childTnLst>
              </p:cTn>
              <p:nextCondLst>
                <p:cond evt="onClick" delay="0">
                  <p:tgtEl>
                    <p:spTgt spid="14"/>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2" grpId="0" animBg="1"/>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593850" y="984250"/>
            <a:ext cx="7200900" cy="3067050"/>
          </a:xfrm>
          <a:prstGeom prst="cloudCallout">
            <a:avLst/>
          </a:prstGeom>
          <a:solidFill>
            <a:schemeClr val="accent4">
              <a:lumMod val="75000"/>
            </a:schemeClr>
          </a:solidFill>
          <a:ln w="76200">
            <a:solidFill>
              <a:schemeClr val="accent1">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2400" b="1" dirty="0" smtClean="0">
                <a:solidFill>
                  <a:srgbClr val="FFFF00"/>
                </a:solidFill>
              </a:rPr>
              <a:t>دانشمندان برای آن که عددهای حاصل از اندازه گیری های مختلف یک کمیّت،با هم قابل مقایسه باشند در نشست بین المللی توافق کردند برای هر کمیّت یکای معیّنی را تعریف کنند</a:t>
            </a:r>
            <a:r>
              <a:rPr lang="fa-IR" b="1" dirty="0" smtClean="0">
                <a:solidFill>
                  <a:srgbClr val="FFFF00"/>
                </a:solidFill>
              </a:rPr>
              <a:t>.</a:t>
            </a:r>
            <a:endParaRPr lang="fa-IR" b="1" dirty="0">
              <a:solidFill>
                <a:srgbClr val="FFFF00"/>
              </a:solidFill>
            </a:endParaRPr>
          </a:p>
        </p:txBody>
      </p:sp>
      <p:sp>
        <p:nvSpPr>
          <p:cNvPr id="6" name="Cloud Callout 5"/>
          <p:cNvSpPr/>
          <p:nvPr/>
        </p:nvSpPr>
        <p:spPr>
          <a:xfrm>
            <a:off x="393700" y="4584700"/>
            <a:ext cx="6845300" cy="1866900"/>
          </a:xfrm>
          <a:prstGeom prst="cloudCallout">
            <a:avLst/>
          </a:prstGeom>
          <a:ln/>
        </p:spPr>
        <p:style>
          <a:lnRef idx="1">
            <a:schemeClr val="accent1"/>
          </a:lnRef>
          <a:fillRef idx="2">
            <a:schemeClr val="accent1"/>
          </a:fillRef>
          <a:effectRef idx="1">
            <a:schemeClr val="accent1"/>
          </a:effectRef>
          <a:fontRef idx="minor">
            <a:schemeClr val="dk1"/>
          </a:fontRef>
        </p:style>
        <p:txBody>
          <a:bodyPr rtlCol="1" anchor="ctr"/>
          <a:lstStyle/>
          <a:p>
            <a:r>
              <a:rPr lang="fa-IR" sz="2400" b="1" dirty="0" smtClean="0">
                <a:solidFill>
                  <a:srgbClr val="7030A0"/>
                </a:solidFill>
              </a:rPr>
              <a:t>به یکای اندازه گیری ،واحد نیز می گویند.</a:t>
            </a:r>
          </a:p>
          <a:p>
            <a:r>
              <a:rPr lang="fa-IR" sz="2400" b="1" dirty="0" smtClean="0">
                <a:solidFill>
                  <a:srgbClr val="7030A0"/>
                </a:solidFill>
              </a:rPr>
              <a:t>برای مثال واحد جرم،کیلوگرم-واحد زمان،ثانیه و واحد وزن ،نیوتن است.</a:t>
            </a:r>
            <a:endParaRPr lang="fa-IR" sz="2400" b="1" dirty="0">
              <a:solidFill>
                <a:srgbClr val="7030A0"/>
              </a:solidFill>
            </a:endParaRPr>
          </a:p>
        </p:txBody>
      </p:sp>
      <p:sp>
        <p:nvSpPr>
          <p:cNvPr id="5" name="Slide Number Placeholder 4"/>
          <p:cNvSpPr>
            <a:spLocks noGrp="1"/>
          </p:cNvSpPr>
          <p:nvPr>
            <p:ph type="sldNum" sz="quarter" idx="12"/>
          </p:nvPr>
        </p:nvSpPr>
        <p:spPr/>
        <p:txBody>
          <a:bodyPr/>
          <a:lstStyle/>
          <a:p>
            <a:fld id="{C6520BA9-BD06-4AF5-B498-9AE6B79451D6}" type="slidenum">
              <a:rPr lang="fa-IR" smtClean="0"/>
              <a:pPr/>
              <a:t>6</a:t>
            </a:fld>
            <a:endParaRPr lang="fa-IR"/>
          </a:p>
        </p:txBody>
      </p:sp>
      <p:pic>
        <p:nvPicPr>
          <p:cNvPr id="8" name="02.wma">
            <a:hlinkClick r:id="" action="ppaction://media"/>
          </p:cNvPr>
          <p:cNvPicPr>
            <a:picLocks noRot="1" noChangeAspect="1"/>
          </p:cNvPicPr>
          <p:nvPr>
            <a:audioFile r:link="rId1"/>
          </p:nvPr>
        </p:nvPicPr>
        <p:blipFill>
          <a:blip r:embed="rId3"/>
          <a:stretch>
            <a:fillRect/>
          </a:stretch>
        </p:blipFill>
        <p:spPr>
          <a:xfrm>
            <a:off x="482600" y="6496050"/>
            <a:ext cx="209550" cy="2095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2043" fill="hold"/>
                                        <p:tgtEl>
                                          <p:spTgt spid="8"/>
                                        </p:tgtEl>
                                      </p:cBhvr>
                                    </p:cmd>
                                  </p:childTnLst>
                                </p:cTn>
                              </p:par>
                            </p:childTnLst>
                          </p:cTn>
                        </p:par>
                      </p:childTnLst>
                    </p:cTn>
                  </p:par>
                </p:childTnLst>
              </p:cTn>
              <p:nextCondLst>
                <p:cond evt="onClick" delay="0">
                  <p:tgtEl>
                    <p:spTgt spid="8"/>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984250"/>
            <a:ext cx="7867650" cy="2058162"/>
          </a:xfrm>
          <a:solidFill>
            <a:schemeClr val="accent2">
              <a:lumMod val="20000"/>
              <a:lumOff val="80000"/>
            </a:schemeClr>
          </a:solidFill>
          <a:ln w="57150">
            <a:solidFill>
              <a:schemeClr val="accent4">
                <a:lumMod val="50000"/>
              </a:schemeClr>
            </a:solidFill>
          </a:ln>
        </p:spPr>
        <p:txBody>
          <a:bodyPr lIns="72000" rIns="108000">
            <a:normAutofit/>
          </a:bodyPr>
          <a:lstStyle/>
          <a:p>
            <a:pPr algn="just"/>
            <a:r>
              <a:rPr lang="fa-IR" sz="3200" dirty="0" smtClean="0">
                <a:solidFill>
                  <a:srgbClr val="C00000"/>
                </a:solidFill>
                <a:cs typeface="B Nazanin" pitchFamily="2" charset="-78"/>
              </a:rPr>
              <a:t>توجّه!</a:t>
            </a:r>
            <a:r>
              <a:rPr lang="fa-IR" sz="3200" dirty="0" smtClean="0">
                <a:solidFill>
                  <a:schemeClr val="bg1"/>
                </a:solidFill>
                <a:cs typeface="B Nazanin" pitchFamily="2" charset="-78"/>
              </a:rPr>
              <a:t>ممکن است برای یک کمیّت واحد های مختلفی وجود داشته باشد،امّا در حلّ مسائل از واحد بین المللی </a:t>
            </a:r>
            <a:r>
              <a:rPr lang="en-US" sz="3200" dirty="0" smtClean="0">
                <a:solidFill>
                  <a:srgbClr val="C00000"/>
                </a:solidFill>
                <a:cs typeface="B Nazanin" pitchFamily="2" charset="-78"/>
              </a:rPr>
              <a:t>SI)</a:t>
            </a:r>
            <a:r>
              <a:rPr lang="fa-IR" sz="3200" b="1" dirty="0" smtClean="0">
                <a:solidFill>
                  <a:srgbClr val="C00000"/>
                </a:solidFill>
                <a:cs typeface="B Nazanin" pitchFamily="2" charset="-78"/>
              </a:rPr>
              <a:t>)</a:t>
            </a:r>
            <a:r>
              <a:rPr lang="fa-IR" sz="3200" dirty="0" smtClean="0">
                <a:solidFill>
                  <a:schemeClr val="bg1"/>
                </a:solidFill>
                <a:cs typeface="B Nazanin" pitchFamily="2" charset="-78"/>
              </a:rPr>
              <a:t>استفاده می شود .</a:t>
            </a:r>
            <a:endParaRPr lang="fa-IR" sz="3200" dirty="0">
              <a:solidFill>
                <a:schemeClr val="bg1"/>
              </a:solidFill>
              <a:cs typeface="B Nazanin" pitchFamily="2" charset="-78"/>
            </a:endParaRPr>
          </a:p>
        </p:txBody>
      </p:sp>
      <p:sp>
        <p:nvSpPr>
          <p:cNvPr id="5" name="Up Ribbon 4"/>
          <p:cNvSpPr/>
          <p:nvPr/>
        </p:nvSpPr>
        <p:spPr>
          <a:xfrm>
            <a:off x="438150" y="4051300"/>
            <a:ext cx="8178800" cy="2667000"/>
          </a:xfrm>
          <a:prstGeom prst="ribbon2">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C00000"/>
                </a:solidFill>
              </a:rPr>
              <a:t>مثلاً </a:t>
            </a:r>
            <a:r>
              <a:rPr lang="fa-IR" sz="2400" b="1" dirty="0" smtClean="0">
                <a:solidFill>
                  <a:srgbClr val="7030A0"/>
                </a:solidFill>
              </a:rPr>
              <a:t>برای طول واحدهای مختلفی مثل میلی متر ،دسی متر ،سانتی متر ،متر ،کیلومتر و... وجود دارد،امّا برای حلّ مسئله از واحد متر جهت کمیت طول استفاده می شود.</a:t>
            </a:r>
            <a:endParaRPr lang="fa-IR" sz="2400" b="1" dirty="0">
              <a:solidFill>
                <a:srgbClr val="7030A0"/>
              </a:solidFill>
            </a:endParaRPr>
          </a:p>
        </p:txBody>
      </p:sp>
      <p:sp>
        <p:nvSpPr>
          <p:cNvPr id="6" name="Smiley Face 5"/>
          <p:cNvSpPr/>
          <p:nvPr/>
        </p:nvSpPr>
        <p:spPr>
          <a:xfrm>
            <a:off x="6883400" y="4940300"/>
            <a:ext cx="666750" cy="755650"/>
          </a:xfrm>
          <a:prstGeom prst="smileyFac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miley Face 6"/>
          <p:cNvSpPr/>
          <p:nvPr/>
        </p:nvSpPr>
        <p:spPr>
          <a:xfrm>
            <a:off x="1504950" y="4984750"/>
            <a:ext cx="666750" cy="755650"/>
          </a:xfrm>
          <a:prstGeom prst="smileyFac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C6520BA9-BD06-4AF5-B498-9AE6B79451D6}" type="slidenum">
              <a:rPr lang="fa-IR" smtClean="0"/>
              <a:pPr/>
              <a:t>7</a:t>
            </a:fld>
            <a:endParaRPr lang="fa-IR"/>
          </a:p>
        </p:txBody>
      </p:sp>
      <p:pic>
        <p:nvPicPr>
          <p:cNvPr id="10" name="02.wma">
            <a:hlinkClick r:id="" action="ppaction://media"/>
          </p:cNvPr>
          <p:cNvPicPr>
            <a:picLocks noRot="1" noChangeAspect="1"/>
          </p:cNvPicPr>
          <p:nvPr>
            <a:audioFile r:link="rId1"/>
          </p:nvPr>
        </p:nvPicPr>
        <p:blipFill>
          <a:blip r:embed="rId3"/>
          <a:stretch>
            <a:fillRect/>
          </a:stretch>
        </p:blipFill>
        <p:spPr>
          <a:xfrm>
            <a:off x="171450" y="6407150"/>
            <a:ext cx="209550" cy="209550"/>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2043" fill="hold"/>
                                        <p:tgtEl>
                                          <p:spTgt spid="10"/>
                                        </p:tgtEl>
                                      </p:cBhvr>
                                    </p:cmd>
                                  </p:childTnLst>
                                </p:cTn>
                              </p:par>
                            </p:childTnLst>
                          </p:cTn>
                        </p:par>
                      </p:childTnLst>
                    </p:cTn>
                  </p:par>
                </p:childTnLst>
              </p:cTn>
              <p:nextCondLst>
                <p:cond evt="onClick" delay="0">
                  <p:tgtEl>
                    <p:spTgt spid="1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117600"/>
            <a:ext cx="8445500" cy="1689100"/>
          </a:xfrm>
          <a:solidFill>
            <a:schemeClr val="accent2">
              <a:lumMod val="40000"/>
              <a:lumOff val="60000"/>
            </a:schemeClr>
          </a:solidFill>
          <a:ln w="57150">
            <a:solidFill>
              <a:srgbClr val="FFC000"/>
            </a:solidFill>
          </a:ln>
        </p:spPr>
        <p:txBody>
          <a:bodyPr lIns="72000" rIns="108000">
            <a:normAutofit/>
          </a:bodyPr>
          <a:lstStyle/>
          <a:p>
            <a:pPr algn="r"/>
            <a:r>
              <a:rPr lang="fa-IR" b="1" dirty="0" smtClean="0">
                <a:solidFill>
                  <a:srgbClr val="C00000"/>
                </a:solidFill>
                <a:cs typeface="B Nazanin" pitchFamily="2" charset="-78"/>
              </a:rPr>
              <a:t>استاندارد</a:t>
            </a:r>
            <a:r>
              <a:rPr lang="fa-IR" dirty="0" smtClean="0">
                <a:solidFill>
                  <a:srgbClr val="C00000"/>
                </a:solidFill>
                <a:cs typeface="B Nazanin" pitchFamily="2" charset="-78"/>
              </a:rPr>
              <a:t> </a:t>
            </a:r>
            <a:r>
              <a:rPr lang="fa-IR" dirty="0" smtClean="0">
                <a:solidFill>
                  <a:schemeClr val="bg1">
                    <a:lumMod val="85000"/>
                  </a:schemeClr>
                </a:solidFill>
                <a:cs typeface="B Nazanin" pitchFamily="2" charset="-78"/>
              </a:rPr>
              <a:t>در واقع میزان،معیار و شاخصی برای سنجش و اندازه گیری است.</a:t>
            </a:r>
            <a:endParaRPr lang="fa-IR" dirty="0">
              <a:solidFill>
                <a:schemeClr val="bg1">
                  <a:lumMod val="85000"/>
                </a:schemeClr>
              </a:solidFill>
              <a:cs typeface="B Nazanin" pitchFamily="2" charset="-78"/>
            </a:endParaRPr>
          </a:p>
        </p:txBody>
      </p:sp>
      <p:sp>
        <p:nvSpPr>
          <p:cNvPr id="3" name="Content Placeholder 2"/>
          <p:cNvSpPr>
            <a:spLocks noGrp="1"/>
          </p:cNvSpPr>
          <p:nvPr>
            <p:ph idx="1"/>
          </p:nvPr>
        </p:nvSpPr>
        <p:spPr>
          <a:xfrm>
            <a:off x="457200" y="3695700"/>
            <a:ext cx="8229600" cy="2266950"/>
          </a:xfrm>
          <a:ln/>
        </p:spPr>
        <p:style>
          <a:lnRef idx="1">
            <a:schemeClr val="accent3"/>
          </a:lnRef>
          <a:fillRef idx="2">
            <a:schemeClr val="accent3"/>
          </a:fillRef>
          <a:effectRef idx="1">
            <a:schemeClr val="accent3"/>
          </a:effectRef>
          <a:fontRef idx="minor">
            <a:schemeClr val="dk1"/>
          </a:fontRef>
        </p:style>
        <p:txBody>
          <a:bodyPr>
            <a:normAutofit/>
          </a:bodyPr>
          <a:lstStyle/>
          <a:p>
            <a:pPr>
              <a:buFont typeface="Wingdings" pitchFamily="2" charset="2"/>
              <a:buChar char="Ø"/>
            </a:pPr>
            <a:r>
              <a:rPr lang="fa-IR" b="1" dirty="0" smtClean="0">
                <a:solidFill>
                  <a:srgbClr val="7030A0"/>
                </a:solidFill>
              </a:rPr>
              <a:t>اوّلین استانداردهای پایه گذاری شده در جهان ،مربوط به یکسان شدن واحدهای اندازه گیری </a:t>
            </a:r>
            <a:r>
              <a:rPr lang="fa-IR" sz="2800" b="1" dirty="0" smtClean="0">
                <a:solidFill>
                  <a:srgbClr val="7030A0"/>
                </a:solidFill>
              </a:rPr>
              <a:t>طول ،جرم و زمان </a:t>
            </a:r>
            <a:r>
              <a:rPr lang="fa-IR" b="1" dirty="0" smtClean="0">
                <a:solidFill>
                  <a:srgbClr val="7030A0"/>
                </a:solidFill>
              </a:rPr>
              <a:t>است به طوری که واحد متر برای طول ،کیلوگرم برای جرم و ثانیه برای زمان در بین کشورها پذیرفته شده است .(</a:t>
            </a:r>
            <a:r>
              <a:rPr lang="en-US" b="1" dirty="0" smtClean="0">
                <a:solidFill>
                  <a:srgbClr val="7030A0"/>
                </a:solidFill>
              </a:rPr>
              <a:t>SI</a:t>
            </a:r>
            <a:r>
              <a:rPr lang="fa-IR" b="1" dirty="0" smtClean="0">
                <a:solidFill>
                  <a:srgbClr val="7030A0"/>
                </a:solidFill>
              </a:rPr>
              <a:t>)</a:t>
            </a:r>
          </a:p>
          <a:p>
            <a:pPr>
              <a:buNone/>
            </a:pPr>
            <a:endParaRPr lang="fa-IR" dirty="0" smtClean="0">
              <a:solidFill>
                <a:schemeClr val="accent6">
                  <a:lumMod val="20000"/>
                  <a:lumOff val="80000"/>
                </a:schemeClr>
              </a:solidFill>
            </a:endParaRPr>
          </a:p>
        </p:txBody>
      </p:sp>
      <p:sp>
        <p:nvSpPr>
          <p:cNvPr id="4" name="Slide Number Placeholder 3"/>
          <p:cNvSpPr>
            <a:spLocks noGrp="1"/>
          </p:cNvSpPr>
          <p:nvPr>
            <p:ph type="sldNum" sz="quarter" idx="12"/>
          </p:nvPr>
        </p:nvSpPr>
        <p:spPr/>
        <p:txBody>
          <a:bodyPr/>
          <a:lstStyle/>
          <a:p>
            <a:fld id="{C6520BA9-BD06-4AF5-B498-9AE6B79451D6}" type="slidenum">
              <a:rPr lang="fa-IR" smtClean="0"/>
              <a:pPr/>
              <a:t>8</a:t>
            </a:fld>
            <a:endParaRPr lang="fa-IR"/>
          </a:p>
        </p:txBody>
      </p:sp>
      <p:pic>
        <p:nvPicPr>
          <p:cNvPr id="6" name="02.wma">
            <a:hlinkClick r:id="" action="ppaction://media"/>
          </p:cNvPr>
          <p:cNvPicPr>
            <a:picLocks noRot="1" noChangeAspect="1"/>
          </p:cNvPicPr>
          <p:nvPr>
            <a:audioFile r:link="rId1"/>
          </p:nvPr>
        </p:nvPicPr>
        <p:blipFill>
          <a:blip r:embed="rId3"/>
          <a:stretch>
            <a:fillRect/>
          </a:stretch>
        </p:blipFill>
        <p:spPr>
          <a:xfrm>
            <a:off x="349250" y="6496050"/>
            <a:ext cx="209550" cy="2095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0" nodeType="clickEffect">
                                  <p:stCondLst>
                                    <p:cond delay="0"/>
                                  </p:stCondLst>
                                  <p:childTnLst>
                                    <p:animEffect transition="out" filter="diamond(in)">
                                      <p:cBhvr>
                                        <p:cTn id="16" dur="2000"/>
                                        <p:tgtEl>
                                          <p:spTgt spid="3">
                                            <p:bg/>
                                          </p:spTgt>
                                        </p:tgtEl>
                                      </p:cBhvr>
                                    </p:animEffect>
                                    <p:set>
                                      <p:cBhvr>
                                        <p:cTn id="17" dur="1" fill="hold">
                                          <p:stCondLst>
                                            <p:cond delay="1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2043" fill="hold"/>
                                        <p:tgtEl>
                                          <p:spTgt spid="6"/>
                                        </p:tgtEl>
                                      </p:cBhvr>
                                    </p:cmd>
                                  </p:childTnLst>
                                </p:cTn>
                              </p:par>
                            </p:childTnLst>
                          </p:cTn>
                        </p:par>
                      </p:childTnLst>
                    </p:cTn>
                  </p:par>
                </p:childTnLst>
              </p:cTn>
              <p:nextCondLst>
                <p:cond evt="onClick" delay="0">
                  <p:tgtEl>
                    <p:spTgt spid="6"/>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571500" y="2095500"/>
            <a:ext cx="7912100" cy="1822450"/>
          </a:xfrm>
          <a:prstGeom prst="flowChartPunchedTape">
            <a:avLst/>
          </a:prstGeom>
          <a:ln/>
        </p:spPr>
        <p:style>
          <a:lnRef idx="1">
            <a:schemeClr val="accent4"/>
          </a:lnRef>
          <a:fillRef idx="2">
            <a:schemeClr val="accent4"/>
          </a:fillRef>
          <a:effectRef idx="1">
            <a:schemeClr val="accent4"/>
          </a:effectRef>
          <a:fontRef idx="minor">
            <a:schemeClr val="dk1"/>
          </a:fontRef>
        </p:style>
        <p:txBody>
          <a:bodyPr rtlCol="1" anchor="ctr"/>
          <a:lstStyle/>
          <a:p>
            <a:pPr>
              <a:buFont typeface="Wingdings" pitchFamily="2" charset="2"/>
              <a:buChar char="Ø"/>
            </a:pPr>
            <a:r>
              <a:rPr lang="fa-IR" sz="2400" b="1" dirty="0" smtClean="0">
                <a:solidFill>
                  <a:srgbClr val="00B050"/>
                </a:solidFill>
              </a:rPr>
              <a:t>هر جسم از مادّه تشکیل شده است. به مقدار مادّه ی تشکیل دهنده ی هر جسم </a:t>
            </a:r>
            <a:r>
              <a:rPr lang="fa-IR" sz="2800" b="1" dirty="0" smtClean="0">
                <a:solidFill>
                  <a:srgbClr val="00B050"/>
                </a:solidFill>
              </a:rPr>
              <a:t>جرم</a:t>
            </a:r>
            <a:r>
              <a:rPr lang="fa-IR" sz="2400" b="1" dirty="0" smtClean="0">
                <a:solidFill>
                  <a:srgbClr val="00B050"/>
                </a:solidFill>
              </a:rPr>
              <a:t> آن جسم می گویند</a:t>
            </a:r>
            <a:r>
              <a:rPr lang="fa-IR" b="1" dirty="0" smtClean="0">
                <a:solidFill>
                  <a:srgbClr val="00B050"/>
                </a:solidFill>
              </a:rPr>
              <a:t>.</a:t>
            </a:r>
            <a:endParaRPr lang="fa-IR" b="1" dirty="0">
              <a:solidFill>
                <a:srgbClr val="00B050"/>
              </a:solidFill>
            </a:endParaRPr>
          </a:p>
        </p:txBody>
      </p:sp>
      <p:sp>
        <p:nvSpPr>
          <p:cNvPr id="6" name="Flowchart: Punched Tape 5"/>
          <p:cNvSpPr/>
          <p:nvPr/>
        </p:nvSpPr>
        <p:spPr>
          <a:xfrm>
            <a:off x="615950" y="4095750"/>
            <a:ext cx="7912100" cy="1822450"/>
          </a:xfrm>
          <a:prstGeom prst="flowChartPunchedTape">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buFont typeface="Wingdings" pitchFamily="2" charset="2"/>
              <a:buChar char="Ø"/>
            </a:pPr>
            <a:r>
              <a:rPr lang="fa-IR" sz="2400" b="1" dirty="0" smtClean="0"/>
              <a:t>هر ماده جرم و حجم دارد. برای اندازه گیری جرم از وسیله ای  به نام  </a:t>
            </a:r>
            <a:r>
              <a:rPr lang="fa-IR" sz="2400" b="1" dirty="0" smtClean="0">
                <a:solidFill>
                  <a:srgbClr val="FF0000"/>
                </a:solidFill>
              </a:rPr>
              <a:t>ترازو</a:t>
            </a:r>
            <a:r>
              <a:rPr lang="fa-IR" sz="2400" b="1" dirty="0" smtClean="0"/>
              <a:t>  و از یکای </a:t>
            </a:r>
            <a:r>
              <a:rPr lang="fa-IR" sz="2400" b="1" dirty="0" smtClean="0">
                <a:solidFill>
                  <a:srgbClr val="FF0000"/>
                </a:solidFill>
              </a:rPr>
              <a:t>کیلو گرم(</a:t>
            </a:r>
            <a:r>
              <a:rPr lang="en-US" sz="2400" b="1" dirty="0" smtClean="0">
                <a:solidFill>
                  <a:srgbClr val="FF0000"/>
                </a:solidFill>
              </a:rPr>
              <a:t>kg</a:t>
            </a:r>
            <a:r>
              <a:rPr lang="fa-IR" sz="2400" b="1" dirty="0" smtClean="0">
                <a:solidFill>
                  <a:srgbClr val="FF0000"/>
                </a:solidFill>
              </a:rPr>
              <a:t> )</a:t>
            </a:r>
            <a:r>
              <a:rPr lang="fa-IR" sz="2400" b="1" dirty="0" smtClean="0"/>
              <a:t>و </a:t>
            </a:r>
            <a:r>
              <a:rPr lang="fa-IR" sz="2400" b="1" i="1" dirty="0" smtClean="0">
                <a:solidFill>
                  <a:srgbClr val="FF0000"/>
                </a:solidFill>
              </a:rPr>
              <a:t>گرم(</a:t>
            </a:r>
            <a:r>
              <a:rPr lang="en-US" sz="2400" b="1" i="1" dirty="0" smtClean="0">
                <a:solidFill>
                  <a:srgbClr val="FF0000"/>
                </a:solidFill>
              </a:rPr>
              <a:t>g</a:t>
            </a:r>
            <a:r>
              <a:rPr lang="fa-IR" sz="2400" b="1" i="1" dirty="0" smtClean="0">
                <a:solidFill>
                  <a:srgbClr val="FF0000"/>
                </a:solidFill>
              </a:rPr>
              <a:t>) </a:t>
            </a:r>
            <a:r>
              <a:rPr lang="fa-IR" sz="2400" b="1" i="1" dirty="0" smtClean="0"/>
              <a:t>استفاده  می شود .</a:t>
            </a:r>
            <a:endParaRPr lang="fa-IR" sz="2400" b="1" i="1" dirty="0"/>
          </a:p>
        </p:txBody>
      </p:sp>
      <p:sp>
        <p:nvSpPr>
          <p:cNvPr id="5" name="Up Ribbon 4"/>
          <p:cNvSpPr/>
          <p:nvPr/>
        </p:nvSpPr>
        <p:spPr>
          <a:xfrm>
            <a:off x="3060700" y="850900"/>
            <a:ext cx="3022600" cy="755650"/>
          </a:xfrm>
          <a:prstGeom prst="ribbon2">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t>جرم</a:t>
            </a:r>
            <a:endParaRPr lang="fa-IR" sz="3200" dirty="0"/>
          </a:p>
        </p:txBody>
      </p:sp>
      <p:sp>
        <p:nvSpPr>
          <p:cNvPr id="7" name="Slide Number Placeholder 6"/>
          <p:cNvSpPr>
            <a:spLocks noGrp="1"/>
          </p:cNvSpPr>
          <p:nvPr>
            <p:ph type="sldNum" sz="quarter" idx="12"/>
          </p:nvPr>
        </p:nvSpPr>
        <p:spPr/>
        <p:txBody>
          <a:bodyPr/>
          <a:lstStyle/>
          <a:p>
            <a:fld id="{C6520BA9-BD06-4AF5-B498-9AE6B79451D6}" type="slidenum">
              <a:rPr lang="fa-IR" smtClean="0"/>
              <a:pPr/>
              <a:t>9</a:t>
            </a:fld>
            <a:endParaRPr lang="fa-IR"/>
          </a:p>
        </p:txBody>
      </p:sp>
      <p:pic>
        <p:nvPicPr>
          <p:cNvPr id="9" name="02.wma">
            <a:hlinkClick r:id="" action="ppaction://media"/>
          </p:cNvPr>
          <p:cNvPicPr>
            <a:picLocks noRot="1" noChangeAspect="1"/>
          </p:cNvPicPr>
          <p:nvPr>
            <a:audioFile r:link="rId1"/>
          </p:nvPr>
        </p:nvPicPr>
        <p:blipFill>
          <a:blip r:embed="rId4"/>
          <a:stretch>
            <a:fillRect/>
          </a:stretch>
        </p:blipFill>
        <p:spPr>
          <a:xfrm>
            <a:off x="438150" y="6496050"/>
            <a:ext cx="209550" cy="209550"/>
          </a:xfrm>
          <a:prstGeom prst="rect">
            <a:avLst/>
          </a:prstGeom>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1"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2043" fill="hold"/>
                                        <p:tgtEl>
                                          <p:spTgt spid="9"/>
                                        </p:tgtEl>
                                      </p:cBhvr>
                                    </p:cmd>
                                  </p:childTnLst>
                                </p:cTn>
                              </p:par>
                            </p:childTnLst>
                          </p:cTn>
                        </p:par>
                      </p:childTnLst>
                    </p:cTn>
                  </p:par>
                </p:childTnLst>
              </p:cTn>
              <p:nextCondLst>
                <p:cond evt="onClick" delay="0">
                  <p:tgtEl>
                    <p:spTgt spid="9"/>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4" grpId="1" animBg="1"/>
      <p:bldP spid="6" grpId="1"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1484</TotalTime>
  <Words>1844</Words>
  <Application>Microsoft Office PowerPoint</Application>
  <PresentationFormat>On-screen Show (4:3)</PresentationFormat>
  <Paragraphs>303</Paragraphs>
  <Slides>35</Slides>
  <Notes>2</Notes>
  <HiddenSlides>0</HiddenSlides>
  <MMClips>33</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Apex</vt:lpstr>
      <vt:lpstr>PowerPoint Presentation</vt:lpstr>
      <vt:lpstr>PowerPoint Presentation</vt:lpstr>
      <vt:lpstr>در زندگی روزانه،اغلب با اندازه گیری های مختلف سر و کار داریم.</vt:lpstr>
      <vt:lpstr>PowerPoint Presentation</vt:lpstr>
      <vt:lpstr>اندازه گیری ،یک مرحله ی مهم برای جمع آوری اطّلاعات است.  </vt:lpstr>
      <vt:lpstr>PowerPoint Presentation</vt:lpstr>
      <vt:lpstr>توجّه!ممکن است برای یک کمیّت واحد های مختلفی وجود داشته باشد،امّا در حلّ مسائل از واحد بین المللی SI))استفاده می شود .</vt:lpstr>
      <vt:lpstr>استاندارد در واقع میزان،معیار و شاخصی برای سنجش و اندازه گیری است.</vt:lpstr>
      <vt:lpstr>PowerPoint Presentation</vt:lpstr>
      <vt:lpstr>PowerPoint Presentation</vt:lpstr>
      <vt:lpstr>برای معرفّی جرم اجسام کوچکی مثل یک لوح فشرده (سی دی) و یا یک مداد از گرم و برای بیان جرم اجسام بزرگی مثل یک میز،موتورسیکلت،انسان و... از کیلو گرم استفاده می شود.</vt:lpstr>
      <vt:lpstr>PowerPoint Presentation</vt:lpstr>
      <vt:lpstr>PowerPoint Presentation</vt:lpstr>
      <vt:lpstr>PowerPoint Presentation</vt:lpstr>
      <vt:lpstr>شدّت جاذبه   جرم جسم=وزن    </vt:lpstr>
      <vt:lpstr>مثال )وزن یک کیسه برنج 5 کیلو گرمی را در سطح زمین ،ماه و مرّیخ به دست آورید. </vt:lpstr>
      <vt:lpstr>PowerPoint Presentation</vt:lpstr>
      <vt:lpstr>فاصله ی بین دو نقطه (جابه جایی) و مسافتی را که جسم طی  می کند (مسافت)،با یکای طول اندازه گیری  می کنند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alamdar</dc:creator>
  <cp:lastModifiedBy>Nasir2</cp:lastModifiedBy>
  <cp:revision>162</cp:revision>
  <dcterms:created xsi:type="dcterms:W3CDTF">2013-12-05T08:12:50Z</dcterms:created>
  <dcterms:modified xsi:type="dcterms:W3CDTF">2016-05-30T09:16:21Z</dcterms:modified>
</cp:coreProperties>
</file>