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924" r:id="rId1"/>
  </p:sldMasterIdLst>
  <p:notesMasterIdLst>
    <p:notesMasterId r:id="rId13"/>
  </p:notesMasterIdLst>
  <p:sldIdLst>
    <p:sldId id="256" r:id="rId2"/>
    <p:sldId id="261" r:id="rId3"/>
    <p:sldId id="263" r:id="rId4"/>
    <p:sldId id="264" r:id="rId5"/>
    <p:sldId id="269" r:id="rId6"/>
    <p:sldId id="265" r:id="rId7"/>
    <p:sldId id="266" r:id="rId8"/>
    <p:sldId id="270" r:id="rId9"/>
    <p:sldId id="267" r:id="rId10"/>
    <p:sldId id="268" r:id="rId11"/>
    <p:sldId id="271" r:id="rId12"/>
  </p:sldIdLst>
  <p:sldSz cx="9144000" cy="6858000" type="screen4x3"/>
  <p:notesSz cx="6858000" cy="9144000"/>
  <p:custShowLst>
    <p:custShow name="Custom Show 1" id="0">
      <p:sldLst>
        <p:sld r:id="rId2"/>
        <p:sld r:id="rId3"/>
      </p:sldLst>
    </p:custShow>
  </p:custShowLst>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FF6699"/>
    <a:srgbClr val="E3E4AA"/>
    <a:srgbClr val="FF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79302" autoAdjust="0"/>
    <p:restoredTop sz="94429" autoAdjust="0"/>
  </p:normalViewPr>
  <p:slideViewPr>
    <p:cSldViewPr>
      <p:cViewPr>
        <p:scale>
          <a:sx n="106" d="100"/>
          <a:sy n="106" d="100"/>
        </p:scale>
        <p:origin x="-126" y="828"/>
      </p:cViewPr>
      <p:guideLst>
        <p:guide orient="horz" pos="2160"/>
        <p:guide pos="2880"/>
      </p:guideLst>
    </p:cSldViewPr>
  </p:slideViewPr>
  <p:outlineViewPr>
    <p:cViewPr>
      <p:scale>
        <a:sx n="33" d="100"/>
        <a:sy n="33" d="100"/>
      </p:scale>
      <p:origin x="162"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B54E5A51-4B4C-4C0E-97A1-991AF377215F}" type="datetimeFigureOut">
              <a:rPr lang="fa-IR" smtClean="0"/>
              <a:pPr/>
              <a:t>1433/12/17</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ED66EF80-702A-4EBE-B266-03FFEE5979E4}" type="slidenum">
              <a:rPr lang="fa-IR" smtClean="0"/>
              <a:pPr/>
              <a:t>‹#›</a:t>
            </a:fld>
            <a:endParaRPr lang="fa-IR"/>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dirty="0"/>
          </a:p>
        </p:txBody>
      </p:sp>
      <p:sp>
        <p:nvSpPr>
          <p:cNvPr id="4" name="Slide Number Placeholder 3"/>
          <p:cNvSpPr>
            <a:spLocks noGrp="1"/>
          </p:cNvSpPr>
          <p:nvPr>
            <p:ph type="sldNum" sz="quarter" idx="10"/>
          </p:nvPr>
        </p:nvSpPr>
        <p:spPr/>
        <p:txBody>
          <a:bodyPr/>
          <a:lstStyle/>
          <a:p>
            <a:fld id="{ED66EF80-702A-4EBE-B266-03FFEE5979E4}" type="slidenum">
              <a:rPr lang="fa-IR" smtClean="0"/>
              <a:pPr/>
              <a:t>1</a:t>
            </a:fld>
            <a:endParaRPr lang="fa-I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dirty="0" smtClean="0"/>
          </a:p>
          <a:p>
            <a:endParaRPr lang="fa-IR" dirty="0" smtClean="0"/>
          </a:p>
          <a:p>
            <a:endParaRPr lang="fa-IR" dirty="0" smtClean="0"/>
          </a:p>
          <a:p>
            <a:endParaRPr lang="fa-IR" dirty="0"/>
          </a:p>
        </p:txBody>
      </p:sp>
      <p:sp>
        <p:nvSpPr>
          <p:cNvPr id="4" name="Slide Number Placeholder 3"/>
          <p:cNvSpPr>
            <a:spLocks noGrp="1"/>
          </p:cNvSpPr>
          <p:nvPr>
            <p:ph type="sldNum" sz="quarter" idx="10"/>
          </p:nvPr>
        </p:nvSpPr>
        <p:spPr/>
        <p:txBody>
          <a:bodyPr/>
          <a:lstStyle/>
          <a:p>
            <a:fld id="{ED66EF80-702A-4EBE-B266-03FFEE5979E4}" type="slidenum">
              <a:rPr lang="fa-IR" smtClean="0"/>
              <a:pPr/>
              <a:t>2</a:t>
            </a:fld>
            <a:endParaRPr lang="fa-I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dirty="0"/>
          </a:p>
        </p:txBody>
      </p:sp>
      <p:sp>
        <p:nvSpPr>
          <p:cNvPr id="4" name="Slide Number Placeholder 3"/>
          <p:cNvSpPr>
            <a:spLocks noGrp="1"/>
          </p:cNvSpPr>
          <p:nvPr>
            <p:ph type="sldNum" sz="quarter" idx="10"/>
          </p:nvPr>
        </p:nvSpPr>
        <p:spPr/>
        <p:txBody>
          <a:bodyPr/>
          <a:lstStyle/>
          <a:p>
            <a:fld id="{ED66EF80-702A-4EBE-B266-03FFEE5979E4}" type="slidenum">
              <a:rPr lang="fa-IR" smtClean="0"/>
              <a:pPr/>
              <a:t>5</a:t>
            </a:fld>
            <a:endParaRPr lang="fa-I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0C1F88B0-6A03-4794-B5C3-951EB310B01B}" type="datetimeFigureOut">
              <a:rPr lang="fa-IR" smtClean="0"/>
              <a:pPr/>
              <a:t>1433/12/17</a:t>
            </a:fld>
            <a:endParaRPr lang="fa-IR"/>
          </a:p>
        </p:txBody>
      </p:sp>
      <p:sp>
        <p:nvSpPr>
          <p:cNvPr id="19" name="Footer Placeholder 18"/>
          <p:cNvSpPr>
            <a:spLocks noGrp="1"/>
          </p:cNvSpPr>
          <p:nvPr>
            <p:ph type="ftr" sz="quarter" idx="11"/>
          </p:nvPr>
        </p:nvSpPr>
        <p:spPr/>
        <p:txBody>
          <a:bodyPr/>
          <a:lstStyle/>
          <a:p>
            <a:endParaRPr lang="fa-IR"/>
          </a:p>
        </p:txBody>
      </p:sp>
      <p:sp>
        <p:nvSpPr>
          <p:cNvPr id="27" name="Slide Number Placeholder 26"/>
          <p:cNvSpPr>
            <a:spLocks noGrp="1"/>
          </p:cNvSpPr>
          <p:nvPr>
            <p:ph type="sldNum" sz="quarter" idx="12"/>
          </p:nvPr>
        </p:nvSpPr>
        <p:spPr/>
        <p:txBody>
          <a:bodyPr/>
          <a:lstStyle/>
          <a:p>
            <a:fld id="{BCBD4018-B210-454A-B23D-A687E6B4104E}"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transition>
    <p:newsflash/>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C1F88B0-6A03-4794-B5C3-951EB310B01B}" type="datetimeFigureOut">
              <a:rPr lang="fa-IR" smtClean="0"/>
              <a:pPr/>
              <a:t>1433/12/17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BCBD4018-B210-454A-B23D-A687E6B4104E}" type="slidenum">
              <a:rPr lang="fa-IR" smtClean="0"/>
              <a:pPr/>
              <a:t>‹#›</a:t>
            </a:fld>
            <a:endParaRPr lang="fa-IR"/>
          </a:p>
        </p:txBody>
      </p:sp>
    </p:spTree>
  </p:cSld>
  <p:clrMapOvr>
    <a:masterClrMapping/>
  </p:clrMapOvr>
  <p:transition>
    <p:newsflash/>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C1F88B0-6A03-4794-B5C3-951EB310B01B}" type="datetimeFigureOut">
              <a:rPr lang="fa-IR" smtClean="0"/>
              <a:pPr/>
              <a:t>1433/12/17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BCBD4018-B210-454A-B23D-A687E6B4104E}" type="slidenum">
              <a:rPr lang="fa-IR" smtClean="0"/>
              <a:pPr/>
              <a:t>‹#›</a:t>
            </a:fld>
            <a:endParaRPr lang="fa-IR"/>
          </a:p>
        </p:txBody>
      </p:sp>
    </p:spTree>
  </p:cSld>
  <p:clrMapOvr>
    <a:masterClrMapping/>
  </p:clrMapOvr>
  <p:transition>
    <p:newsflash/>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C1F88B0-6A03-4794-B5C3-951EB310B01B}" type="datetimeFigureOut">
              <a:rPr lang="fa-IR" smtClean="0"/>
              <a:pPr/>
              <a:t>1433/12/17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BCBD4018-B210-454A-B23D-A687E6B4104E}" type="slidenum">
              <a:rPr lang="fa-IR" smtClean="0"/>
              <a:pPr/>
              <a:t>‹#›</a:t>
            </a:fld>
            <a:endParaRPr lang="fa-IR"/>
          </a:p>
        </p:txBody>
      </p:sp>
    </p:spTree>
  </p:cSld>
  <p:clrMapOvr>
    <a:masterClrMapping/>
  </p:clrMapOvr>
  <p:transition>
    <p:newsflash/>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C1F88B0-6A03-4794-B5C3-951EB310B01B}" type="datetimeFigureOut">
              <a:rPr lang="fa-IR" smtClean="0"/>
              <a:pPr/>
              <a:t>1433/12/17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BCBD4018-B210-454A-B23D-A687E6B4104E}"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transition>
    <p:newsflash/>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C1F88B0-6A03-4794-B5C3-951EB310B01B}" type="datetimeFigureOut">
              <a:rPr lang="fa-IR" smtClean="0"/>
              <a:pPr/>
              <a:t>1433/12/17</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BCBD4018-B210-454A-B23D-A687E6B4104E}" type="slidenum">
              <a:rPr lang="fa-IR" smtClean="0"/>
              <a:pPr/>
              <a:t>‹#›</a:t>
            </a:fld>
            <a:endParaRPr lang="fa-IR"/>
          </a:p>
        </p:txBody>
      </p:sp>
    </p:spTree>
  </p:cSld>
  <p:clrMapOvr>
    <a:masterClrMapping/>
  </p:clrMapOvr>
  <p:transition>
    <p:newsflash/>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0C1F88B0-6A03-4794-B5C3-951EB310B01B}" type="datetimeFigureOut">
              <a:rPr lang="fa-IR" smtClean="0"/>
              <a:pPr/>
              <a:t>1433/12/17</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BCBD4018-B210-454A-B23D-A687E6B4104E}" type="slidenum">
              <a:rPr lang="fa-IR" smtClean="0"/>
              <a:pPr/>
              <a:t>‹#›</a:t>
            </a:fld>
            <a:endParaRPr lang="fa-IR"/>
          </a:p>
        </p:txBody>
      </p:sp>
    </p:spTree>
  </p:cSld>
  <p:clrMapOvr>
    <a:masterClrMapping/>
  </p:clrMapOvr>
  <p:transition>
    <p:newsflash/>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C1F88B0-6A03-4794-B5C3-951EB310B01B}" type="datetimeFigureOut">
              <a:rPr lang="fa-IR" smtClean="0"/>
              <a:pPr/>
              <a:t>1433/12/17</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BCBD4018-B210-454A-B23D-A687E6B4104E}" type="slidenum">
              <a:rPr lang="fa-IR" smtClean="0"/>
              <a:pPr/>
              <a:t>‹#›</a:t>
            </a:fld>
            <a:endParaRPr lang="fa-IR"/>
          </a:p>
        </p:txBody>
      </p:sp>
    </p:spTree>
  </p:cSld>
  <p:clrMapOvr>
    <a:masterClrMapping/>
  </p:clrMapOvr>
  <p:transition>
    <p:newsflash/>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1F88B0-6A03-4794-B5C3-951EB310B01B}" type="datetimeFigureOut">
              <a:rPr lang="fa-IR" smtClean="0"/>
              <a:pPr/>
              <a:t>1433/12/17</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BCBD4018-B210-454A-B23D-A687E6B4104E}" type="slidenum">
              <a:rPr lang="fa-IR" smtClean="0"/>
              <a:pPr/>
              <a:t>‹#›</a:t>
            </a:fld>
            <a:endParaRPr lang="fa-IR"/>
          </a:p>
        </p:txBody>
      </p:sp>
    </p:spTree>
  </p:cSld>
  <p:clrMapOvr>
    <a:masterClrMapping/>
  </p:clrMapOvr>
  <p:transition>
    <p:newsflash/>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C1F88B0-6A03-4794-B5C3-951EB310B01B}" type="datetimeFigureOut">
              <a:rPr lang="fa-IR" smtClean="0"/>
              <a:pPr/>
              <a:t>1433/12/17</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BCBD4018-B210-454A-B23D-A687E6B4104E}" type="slidenum">
              <a:rPr lang="fa-IR" smtClean="0"/>
              <a:pPr/>
              <a:t>‹#›</a:t>
            </a:fld>
            <a:endParaRPr lang="fa-IR"/>
          </a:p>
        </p:txBody>
      </p:sp>
    </p:spTree>
  </p:cSld>
  <p:clrMapOvr>
    <a:masterClrMapping/>
  </p:clrMapOvr>
  <p:transition>
    <p:newsflash/>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C1F88B0-6A03-4794-B5C3-951EB310B01B}" type="datetimeFigureOut">
              <a:rPr lang="fa-IR" smtClean="0"/>
              <a:pPr/>
              <a:t>1433/12/17</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a:xfrm>
            <a:off x="8077200" y="6356350"/>
            <a:ext cx="609600" cy="365125"/>
          </a:xfrm>
        </p:spPr>
        <p:txBody>
          <a:bodyPr/>
          <a:lstStyle/>
          <a:p>
            <a:fld id="{BCBD4018-B210-454A-B23D-A687E6B4104E}" type="slidenum">
              <a:rPr lang="fa-IR" smtClean="0"/>
              <a:pPr/>
              <a:t>‹#›</a:t>
            </a:fld>
            <a:endParaRPr lang="fa-I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p:newsflash/>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C1F88B0-6A03-4794-B5C3-951EB310B01B}" type="datetimeFigureOut">
              <a:rPr lang="fa-IR" smtClean="0"/>
              <a:pPr/>
              <a:t>1433/12/17</a:t>
            </a:fld>
            <a:endParaRPr lang="fa-I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a-I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CBD4018-B210-454A-B23D-A687E6B4104E}" type="slidenum">
              <a:rPr lang="fa-IR" smtClean="0"/>
              <a:pPr/>
              <a:t>‹#›</a:t>
            </a:fld>
            <a:endParaRPr lang="fa-I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925" r:id="rId1"/>
    <p:sldLayoutId id="2147483926" r:id="rId2"/>
    <p:sldLayoutId id="2147483927" r:id="rId3"/>
    <p:sldLayoutId id="2147483928" r:id="rId4"/>
    <p:sldLayoutId id="2147483929" r:id="rId5"/>
    <p:sldLayoutId id="2147483930" r:id="rId6"/>
    <p:sldLayoutId id="2147483931" r:id="rId7"/>
    <p:sldLayoutId id="2147483932" r:id="rId8"/>
    <p:sldLayoutId id="2147483933" r:id="rId9"/>
    <p:sldLayoutId id="2147483934" r:id="rId10"/>
    <p:sldLayoutId id="2147483935" r:id="rId11"/>
  </p:sldLayoutIdLst>
  <p:transition>
    <p:newsflash/>
  </p:transition>
  <p:timing>
    <p:tnLst>
      <p:par>
        <p:cTn id="1" dur="indefinite" restart="never" nodeType="tmRoot"/>
      </p:par>
    </p:tnLst>
  </p:timing>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5.xml"/><Relationship Id="rId5" Type="http://schemas.openxmlformats.org/officeDocument/2006/relationships/image" Target="../media/image4.jpe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28596" y="285728"/>
            <a:ext cx="8229600" cy="1071569"/>
          </a:xfrm>
        </p:spPr>
        <p:style>
          <a:lnRef idx="0">
            <a:schemeClr val="accent6"/>
          </a:lnRef>
          <a:fillRef idx="3">
            <a:schemeClr val="accent6"/>
          </a:fillRef>
          <a:effectRef idx="3">
            <a:schemeClr val="accent6"/>
          </a:effectRef>
          <a:fontRef idx="minor">
            <a:schemeClr val="lt1"/>
          </a:fontRef>
        </p:style>
        <p:txBody>
          <a:bodyPr>
            <a:noAutofit/>
          </a:bodyPr>
          <a:lstStyle/>
          <a:p>
            <a:pPr algn="ctr"/>
            <a:r>
              <a:rPr lang="fa-IR" sz="40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a:t>
            </a:r>
            <a:r>
              <a:rPr lang="fa-IR" sz="4000" b="1"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مصالح ساختمانی))</a:t>
            </a:r>
            <a:endParaRPr lang="fa-IR" sz="40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7" name="Text Placeholder 6"/>
          <p:cNvSpPr>
            <a:spLocks noGrp="1"/>
          </p:cNvSpPr>
          <p:nvPr>
            <p:ph type="body" idx="1"/>
          </p:nvPr>
        </p:nvSpPr>
        <p:spPr>
          <a:xfrm>
            <a:off x="428597" y="2357431"/>
            <a:ext cx="3686172" cy="714380"/>
          </a:xfrm>
        </p:spPr>
        <p:style>
          <a:lnRef idx="0">
            <a:schemeClr val="accent5"/>
          </a:lnRef>
          <a:fillRef idx="3">
            <a:schemeClr val="accent5"/>
          </a:fillRef>
          <a:effectRef idx="3">
            <a:schemeClr val="accent5"/>
          </a:effectRef>
          <a:fontRef idx="minor">
            <a:schemeClr val="lt1"/>
          </a:fontRef>
        </p:style>
        <p:txBody>
          <a:bodyPr>
            <a:normAutofit fontScale="92500" lnSpcReduction="10000"/>
          </a:bodyPr>
          <a:lstStyle/>
          <a:p>
            <a:r>
              <a:rPr lang="fa-IR" dirty="0" smtClean="0"/>
              <a:t>استاد : </a:t>
            </a:r>
          </a:p>
          <a:p>
            <a:r>
              <a:rPr lang="fa-IR" dirty="0"/>
              <a:t> </a:t>
            </a:r>
            <a:r>
              <a:rPr lang="fa-IR" dirty="0" smtClean="0"/>
              <a:t>                      مهندس تقوی</a:t>
            </a:r>
            <a:endParaRPr lang="fa-IR" dirty="0"/>
          </a:p>
        </p:txBody>
      </p:sp>
      <p:sp>
        <p:nvSpPr>
          <p:cNvPr id="8" name="Content Placeholder 7"/>
          <p:cNvSpPr>
            <a:spLocks noGrp="1"/>
          </p:cNvSpPr>
          <p:nvPr>
            <p:ph sz="quarter" idx="2"/>
          </p:nvPr>
        </p:nvSpPr>
        <p:spPr>
          <a:xfrm>
            <a:off x="457200" y="3429000"/>
            <a:ext cx="3543296" cy="2697162"/>
          </a:xfrm>
        </p:spPr>
        <p:style>
          <a:lnRef idx="1">
            <a:schemeClr val="accent2"/>
          </a:lnRef>
          <a:fillRef idx="3">
            <a:schemeClr val="accent2"/>
          </a:fillRef>
          <a:effectRef idx="2">
            <a:schemeClr val="accent2"/>
          </a:effectRef>
          <a:fontRef idx="minor">
            <a:schemeClr val="lt1"/>
          </a:fontRef>
        </p:style>
        <p:txBody>
          <a:bodyPr>
            <a:normAutofit/>
          </a:bodyPr>
          <a:lstStyle/>
          <a:p>
            <a:r>
              <a:rPr lang="fa-IR" dirty="0" smtClean="0"/>
              <a:t>دانشجو : </a:t>
            </a:r>
          </a:p>
          <a:p>
            <a:endParaRPr lang="fa-IR" sz="1400" dirty="0"/>
          </a:p>
          <a:p>
            <a:r>
              <a:rPr lang="fa-IR" sz="2800" b="1" dirty="0" smtClean="0">
                <a:latin typeface="zar"/>
              </a:rPr>
              <a:t>رضا محتشم </a:t>
            </a:r>
          </a:p>
          <a:p>
            <a:endParaRPr lang="fa-IR" dirty="0"/>
          </a:p>
          <a:p>
            <a:r>
              <a:rPr lang="fa-IR" dirty="0" smtClean="0"/>
              <a:t>                    سال 1391</a:t>
            </a:r>
          </a:p>
          <a:p>
            <a:r>
              <a:rPr lang="fa-IR" dirty="0" smtClean="0"/>
              <a:t>دانشگاه کلیبر </a:t>
            </a:r>
            <a:endParaRPr lang="fa-IR" dirty="0"/>
          </a:p>
        </p:txBody>
      </p:sp>
      <p:sp>
        <p:nvSpPr>
          <p:cNvPr id="14" name="Rectangle 13"/>
          <p:cNvSpPr/>
          <p:nvPr/>
        </p:nvSpPr>
        <p:spPr>
          <a:xfrm>
            <a:off x="4286248" y="1500174"/>
            <a:ext cx="4341187" cy="646331"/>
          </a:xfrm>
          <a:prstGeom prst="rect">
            <a:avLst/>
          </a:prstGeom>
        </p:spPr>
        <p:style>
          <a:lnRef idx="1">
            <a:schemeClr val="accent6"/>
          </a:lnRef>
          <a:fillRef idx="2">
            <a:schemeClr val="accent6"/>
          </a:fillRef>
          <a:effectRef idx="1">
            <a:schemeClr val="accent6"/>
          </a:effectRef>
          <a:fontRef idx="minor">
            <a:schemeClr val="dk1"/>
          </a:fontRef>
        </p:style>
        <p:txBody>
          <a:bodyPr wrap="square" lIns="91440" tIns="45720" rIns="91440" bIns="45720">
            <a:spAutoFit/>
          </a:bodyPr>
          <a:lstStyle/>
          <a:p>
            <a:pPr algn="ctr"/>
            <a:r>
              <a:rPr lang="fa-IR" sz="3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gency FB" pitchFamily="34" charset="0"/>
                <a:cs typeface="+mj-cs"/>
              </a:rPr>
              <a:t>موضوع : آهک </a:t>
            </a:r>
            <a:endParaRPr lang="fa-IR"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gency FB" pitchFamily="34" charset="0"/>
              <a:cs typeface="+mj-cs"/>
            </a:endParaRPr>
          </a:p>
        </p:txBody>
      </p:sp>
      <p:pic>
        <p:nvPicPr>
          <p:cNvPr id="12" name="Content Placeholder 11" descr="Limestone.jpg"/>
          <p:cNvPicPr>
            <a:picLocks noGrp="1" noChangeAspect="1"/>
          </p:cNvPicPr>
          <p:nvPr>
            <p:ph sz="quarter" idx="4"/>
          </p:nvPr>
        </p:nvPicPr>
        <p:blipFill>
          <a:blip r:embed="rId3"/>
          <a:stretch>
            <a:fillRect/>
          </a:stretch>
        </p:blipFill>
        <p:spPr>
          <a:xfrm>
            <a:off x="4214810" y="2357430"/>
            <a:ext cx="2192356" cy="1928014"/>
          </a:xfrm>
        </p:spPr>
      </p:pic>
      <p:pic>
        <p:nvPicPr>
          <p:cNvPr id="13" name="Picture 12" descr="limestone1.jpg"/>
          <p:cNvPicPr>
            <a:picLocks noChangeAspect="1"/>
          </p:cNvPicPr>
          <p:nvPr/>
        </p:nvPicPr>
        <p:blipFill>
          <a:blip r:embed="rId4"/>
          <a:stretch>
            <a:fillRect/>
          </a:stretch>
        </p:blipFill>
        <p:spPr>
          <a:xfrm>
            <a:off x="6643702" y="2357430"/>
            <a:ext cx="1857388" cy="1857388"/>
          </a:xfrm>
          <a:prstGeom prst="rect">
            <a:avLst/>
          </a:prstGeom>
        </p:spPr>
      </p:pic>
      <p:pic>
        <p:nvPicPr>
          <p:cNvPr id="15" name="Picture 14" descr="sillimanite1.jpg"/>
          <p:cNvPicPr>
            <a:picLocks noChangeAspect="1"/>
          </p:cNvPicPr>
          <p:nvPr/>
        </p:nvPicPr>
        <p:blipFill>
          <a:blip r:embed="rId5"/>
          <a:stretch>
            <a:fillRect/>
          </a:stretch>
        </p:blipFill>
        <p:spPr>
          <a:xfrm>
            <a:off x="4214810" y="4357694"/>
            <a:ext cx="4376766" cy="2143140"/>
          </a:xfrm>
          <a:prstGeom prst="rect">
            <a:avLst/>
          </a:prstGeom>
        </p:spPr>
      </p:pic>
    </p:spTree>
  </p:cSld>
  <p:clrMapOvr>
    <a:masterClrMapping/>
  </p:clrMapOvr>
  <p:transition advClick="0">
    <p:wheel spokes="8"/>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5"/>
          <p:cNvSpPr txBox="1">
            <a:spLocks/>
          </p:cNvSpPr>
          <p:nvPr/>
        </p:nvSpPr>
        <p:spPr>
          <a:xfrm>
            <a:off x="1857356" y="714356"/>
            <a:ext cx="5214974" cy="714380"/>
          </a:xfrm>
          <a:prstGeom prst="rect">
            <a:avLst/>
          </a:prstGeom>
          <a:scene3d>
            <a:camera prst="perspectiveContrastingLeftFacing"/>
            <a:lightRig rig="glow" dir="tl">
              <a:rot lat="0" lon="0" rev="900000"/>
            </a:lightRig>
          </a:scene3d>
          <a:sp3d prstMaterial="powder">
            <a:bevelT w="25400" h="38100"/>
          </a:sp3d>
        </p:spPr>
        <p:style>
          <a:lnRef idx="0">
            <a:schemeClr val="accent5"/>
          </a:lnRef>
          <a:fillRef idx="3">
            <a:schemeClr val="accent5"/>
          </a:fillRef>
          <a:effectRef idx="3">
            <a:schemeClr val="accent5"/>
          </a:effectRef>
          <a:fontRef idx="minor">
            <a:schemeClr val="lt1"/>
          </a:fontRef>
        </p:style>
        <p:txBody>
          <a:bodyPr vert="horz" lIns="0" rIns="0" bIns="0" anchor="b">
            <a:no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fa-IR" sz="2800" b="1" i="0" u="none" strike="noStrike" kern="1200" cap="none" spc="0" normalizeH="0" baseline="0" noProof="0" dirty="0" smtClean="0">
                <a:ln>
                  <a:noFill/>
                </a:ln>
                <a:solidFill>
                  <a:srgbClr val="002060"/>
                </a:solidFill>
                <a:effectLst/>
                <a:uLnTx/>
                <a:uFillTx/>
                <a:latin typeface="+mj-lt"/>
                <a:ea typeface="+mj-ea"/>
                <a:cs typeface="+mj-cs"/>
              </a:rPr>
              <a:t> ساروج </a:t>
            </a:r>
            <a:endParaRPr kumimoji="0" lang="fa-IR" sz="2400" b="1" i="0" u="none" strike="noStrike" kern="1200" cap="none" spc="0" normalizeH="0" baseline="0" noProof="0" dirty="0">
              <a:ln>
                <a:noFill/>
              </a:ln>
              <a:solidFill>
                <a:srgbClr val="002060"/>
              </a:solidFill>
              <a:effectLst/>
              <a:uLnTx/>
              <a:uFillTx/>
              <a:latin typeface="+mj-lt"/>
              <a:ea typeface="+mj-ea"/>
              <a:cs typeface="+mj-cs"/>
            </a:endParaRPr>
          </a:p>
        </p:txBody>
      </p:sp>
      <p:sp>
        <p:nvSpPr>
          <p:cNvPr id="7" name="Text Placeholder 7"/>
          <p:cNvSpPr txBox="1">
            <a:spLocks/>
          </p:cNvSpPr>
          <p:nvPr/>
        </p:nvSpPr>
        <p:spPr>
          <a:xfrm>
            <a:off x="857224" y="1500174"/>
            <a:ext cx="7929618" cy="2000264"/>
          </a:xfrm>
          <a:prstGeom prst="rect">
            <a:avLst/>
          </a:prstGeom>
        </p:spPr>
        <p:style>
          <a:lnRef idx="1">
            <a:schemeClr val="accent5"/>
          </a:lnRef>
          <a:fillRef idx="2">
            <a:schemeClr val="accent5"/>
          </a:fillRef>
          <a:effectRef idx="1">
            <a:schemeClr val="accent5"/>
          </a:effectRef>
          <a:fontRef idx="minor">
            <a:schemeClr val="dk1"/>
          </a:fontRef>
        </p:style>
        <p:txBody>
          <a:bodyPr vert="horz" lIns="18288" rIns="18288">
            <a:normAutofit/>
          </a:bodyPr>
          <a:lstStyle/>
          <a:p>
            <a:pPr marL="0" marR="0" lvl="0" indent="0" algn="r" defTabSz="914400" rtl="1" eaLnBrk="1" fontAlgn="auto" latinLnBrk="0" hangingPunct="1">
              <a:lnSpc>
                <a:spcPct val="150000"/>
              </a:lnSpc>
              <a:spcBef>
                <a:spcPct val="20000"/>
              </a:spcBef>
              <a:spcAft>
                <a:spcPts val="0"/>
              </a:spcAft>
              <a:buClr>
                <a:schemeClr val="accent3"/>
              </a:buClr>
              <a:buSzPct val="95000"/>
              <a:buFont typeface="Wingdings 2"/>
              <a:buNone/>
              <a:tabLst/>
              <a:defRPr/>
            </a:pPr>
            <a:r>
              <a:rPr lang="fa-IR" b="1" i="1" dirty="0" smtClean="0">
                <a:solidFill>
                  <a:schemeClr val="tx1"/>
                </a:solidFill>
              </a:rPr>
              <a:t>ساروج ملاتی است که از مخلوط کردن آهک خاک رس داروخاکستربدست می آید ساروج را از زمانهای </a:t>
            </a:r>
          </a:p>
          <a:p>
            <a:pPr marL="0" marR="0" lvl="0" indent="0" algn="r" defTabSz="914400" rtl="1" eaLnBrk="1" fontAlgn="auto" latinLnBrk="0" hangingPunct="1">
              <a:lnSpc>
                <a:spcPct val="150000"/>
              </a:lnSpc>
              <a:spcBef>
                <a:spcPct val="20000"/>
              </a:spcBef>
              <a:spcAft>
                <a:spcPts val="0"/>
              </a:spcAft>
              <a:buClr>
                <a:schemeClr val="accent3"/>
              </a:buClr>
              <a:buSzPct val="95000"/>
              <a:buFont typeface="Wingdings 2"/>
              <a:buNone/>
              <a:tabLst/>
              <a:defRPr/>
            </a:pPr>
            <a:r>
              <a:rPr lang="fa-IR" b="1" i="1" dirty="0" smtClean="0">
                <a:solidFill>
                  <a:schemeClr val="tx1"/>
                </a:solidFill>
              </a:rPr>
              <a:t>قدیم در ایران می شناختند وقبل از تولید سیمان در ایران از آن در امر ساختمان سازی بعنوان </a:t>
            </a:r>
            <a:r>
              <a:rPr lang="fa-IR" b="1" i="1" smtClean="0">
                <a:solidFill>
                  <a:schemeClr val="tx1"/>
                </a:solidFill>
              </a:rPr>
              <a:t>ملات استفاده مینمودند </a:t>
            </a:r>
            <a:r>
              <a:rPr lang="fa-IR" b="1" i="1" dirty="0" smtClean="0">
                <a:solidFill>
                  <a:schemeClr val="tx1"/>
                </a:solidFill>
              </a:rPr>
              <a:t>و برای آب بندی مخازن آب و آب انباری های عمومی مورد مصرف قرار می گرفت. هنوز هم بقایای آب انباری های قدیمی که بدنه آن با ساروج اندود شده است در تهران فراوان است.</a:t>
            </a:r>
          </a:p>
          <a:p>
            <a:pPr marL="0" marR="0" lvl="0" indent="0" algn="r" defTabSz="914400" rtl="1" eaLnBrk="1" fontAlgn="auto" latinLnBrk="0" hangingPunct="1">
              <a:lnSpc>
                <a:spcPct val="150000"/>
              </a:lnSpc>
              <a:spcBef>
                <a:spcPct val="20000"/>
              </a:spcBef>
              <a:spcAft>
                <a:spcPts val="0"/>
              </a:spcAft>
              <a:buClr>
                <a:schemeClr val="accent3"/>
              </a:buClr>
              <a:buSzPct val="95000"/>
              <a:buFont typeface="Wingdings 2"/>
              <a:buNone/>
              <a:tabLst/>
              <a:defRPr/>
            </a:pPr>
            <a:endParaRPr lang="fa-IR" b="1" i="1" dirty="0" smtClean="0">
              <a:solidFill>
                <a:schemeClr val="tx1"/>
              </a:solidFill>
            </a:endParaRPr>
          </a:p>
          <a:p>
            <a:pPr marL="0" marR="0" lvl="0" indent="0" algn="r" defTabSz="914400" rtl="1" eaLnBrk="1" fontAlgn="auto" latinLnBrk="0" hangingPunct="1">
              <a:lnSpc>
                <a:spcPct val="150000"/>
              </a:lnSpc>
              <a:spcBef>
                <a:spcPct val="20000"/>
              </a:spcBef>
              <a:spcAft>
                <a:spcPts val="0"/>
              </a:spcAft>
              <a:buClr>
                <a:schemeClr val="accent3"/>
              </a:buClr>
              <a:buSzPct val="95000"/>
              <a:buFont typeface="Wingdings 2"/>
              <a:buNone/>
              <a:tabLst/>
              <a:defRPr/>
            </a:pPr>
            <a:endParaRPr lang="fa-IR" b="1" i="1" dirty="0" smtClean="0">
              <a:solidFill>
                <a:schemeClr val="tx1"/>
              </a:solidFill>
            </a:endParaRPr>
          </a:p>
        </p:txBody>
      </p:sp>
      <p:pic>
        <p:nvPicPr>
          <p:cNvPr id="8" name="Picture 7" descr="Untitled.jpg"/>
          <p:cNvPicPr>
            <a:picLocks noChangeAspect="1"/>
          </p:cNvPicPr>
          <p:nvPr/>
        </p:nvPicPr>
        <p:blipFill>
          <a:blip r:embed="rId2"/>
          <a:stretch>
            <a:fillRect/>
          </a:stretch>
        </p:blipFill>
        <p:spPr>
          <a:xfrm>
            <a:off x="785786" y="3571876"/>
            <a:ext cx="7977194" cy="3286124"/>
          </a:xfrm>
          <a:prstGeom prst="rect">
            <a:avLst/>
          </a:prstGeom>
        </p:spPr>
      </p:pic>
    </p:spTree>
  </p:cSld>
  <p:clrMapOvr>
    <a:masterClrMapping/>
  </p:clrMapOvr>
  <p:transition>
    <p:newsflash/>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5"/>
          <p:cNvSpPr txBox="1">
            <a:spLocks/>
          </p:cNvSpPr>
          <p:nvPr/>
        </p:nvSpPr>
        <p:spPr>
          <a:xfrm>
            <a:off x="2357422" y="714356"/>
            <a:ext cx="4714908" cy="642942"/>
          </a:xfrm>
          <a:prstGeom prst="rect">
            <a:avLst/>
          </a:prstGeom>
          <a:scene3d>
            <a:camera prst="perspectiveContrastingLeftFacing"/>
            <a:lightRig rig="glow" dir="tl">
              <a:rot lat="0" lon="0" rev="900000"/>
            </a:lightRig>
          </a:scene3d>
          <a:sp3d prstMaterial="powder">
            <a:bevelT w="25400" h="38100"/>
          </a:sp3d>
        </p:spPr>
        <p:style>
          <a:lnRef idx="0">
            <a:schemeClr val="accent5"/>
          </a:lnRef>
          <a:fillRef idx="3">
            <a:schemeClr val="accent5"/>
          </a:fillRef>
          <a:effectRef idx="3">
            <a:schemeClr val="accent5"/>
          </a:effectRef>
          <a:fontRef idx="minor">
            <a:schemeClr val="lt1"/>
          </a:fontRef>
        </p:style>
        <p:txBody>
          <a:bodyPr vert="horz" lIns="0" rIns="0" bIns="0" anchor="b">
            <a:no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fa-IR" sz="2800" b="1" i="0" u="none" strike="noStrike" kern="1200" cap="none" spc="0" normalizeH="0" baseline="0" noProof="0" dirty="0" smtClean="0">
                <a:ln>
                  <a:noFill/>
                </a:ln>
                <a:solidFill>
                  <a:srgbClr val="002060"/>
                </a:solidFill>
                <a:effectLst/>
                <a:uLnTx/>
                <a:uFillTx/>
                <a:latin typeface="+mj-lt"/>
                <a:ea typeface="+mj-ea"/>
                <a:cs typeface="+mj-cs"/>
              </a:rPr>
              <a:t> معایب</a:t>
            </a:r>
            <a:r>
              <a:rPr kumimoji="0" lang="fa-IR" sz="2800" b="1" i="0" u="none" strike="noStrike" kern="1200" cap="none" spc="0" normalizeH="0" noProof="0" dirty="0" smtClean="0">
                <a:ln>
                  <a:noFill/>
                </a:ln>
                <a:solidFill>
                  <a:srgbClr val="002060"/>
                </a:solidFill>
                <a:effectLst/>
                <a:uLnTx/>
                <a:uFillTx/>
                <a:latin typeface="+mj-lt"/>
                <a:ea typeface="+mj-ea"/>
                <a:cs typeface="+mj-cs"/>
              </a:rPr>
              <a:t> </a:t>
            </a:r>
            <a:r>
              <a:rPr lang="fa-IR" sz="2800" b="1" dirty="0" smtClean="0">
                <a:solidFill>
                  <a:srgbClr val="002060"/>
                </a:solidFill>
                <a:latin typeface="+mj-lt"/>
                <a:ea typeface="+mj-ea"/>
                <a:cs typeface="+mj-cs"/>
              </a:rPr>
              <a:t>آهک</a:t>
            </a:r>
            <a:r>
              <a:rPr kumimoji="0" lang="fa-IR" sz="2800" b="1" i="0" u="none" strike="noStrike" kern="1200" cap="none" spc="0" normalizeH="0" baseline="0" noProof="0" dirty="0" smtClean="0">
                <a:ln>
                  <a:noFill/>
                </a:ln>
                <a:solidFill>
                  <a:srgbClr val="002060"/>
                </a:solidFill>
                <a:effectLst/>
                <a:uLnTx/>
                <a:uFillTx/>
                <a:latin typeface="+mj-lt"/>
                <a:ea typeface="+mj-ea"/>
                <a:cs typeface="+mj-cs"/>
              </a:rPr>
              <a:t>  </a:t>
            </a:r>
            <a:endParaRPr kumimoji="0" lang="fa-IR" sz="2400" b="1" i="0" u="none" strike="noStrike" kern="1200" cap="none" spc="0" normalizeH="0" baseline="0" noProof="0" dirty="0">
              <a:ln>
                <a:noFill/>
              </a:ln>
              <a:solidFill>
                <a:srgbClr val="002060"/>
              </a:solidFill>
              <a:effectLst/>
              <a:uLnTx/>
              <a:uFillTx/>
              <a:latin typeface="+mj-lt"/>
              <a:ea typeface="+mj-ea"/>
              <a:cs typeface="+mj-cs"/>
            </a:endParaRPr>
          </a:p>
        </p:txBody>
      </p:sp>
      <p:sp>
        <p:nvSpPr>
          <p:cNvPr id="6" name="Text Placeholder 7"/>
          <p:cNvSpPr txBox="1">
            <a:spLocks/>
          </p:cNvSpPr>
          <p:nvPr/>
        </p:nvSpPr>
        <p:spPr>
          <a:xfrm>
            <a:off x="928662" y="1857364"/>
            <a:ext cx="7929618" cy="1071570"/>
          </a:xfrm>
          <a:prstGeom prst="rect">
            <a:avLst/>
          </a:prstGeom>
        </p:spPr>
        <p:style>
          <a:lnRef idx="1">
            <a:schemeClr val="accent5"/>
          </a:lnRef>
          <a:fillRef idx="2">
            <a:schemeClr val="accent5"/>
          </a:fillRef>
          <a:effectRef idx="1">
            <a:schemeClr val="accent5"/>
          </a:effectRef>
          <a:fontRef idx="minor">
            <a:schemeClr val="dk1"/>
          </a:fontRef>
        </p:style>
        <p:txBody>
          <a:bodyPr vert="horz" lIns="18288" rIns="18288">
            <a:normAutofit/>
          </a:bodyPr>
          <a:lstStyle/>
          <a:p>
            <a:pPr marL="0" marR="0" lvl="0" indent="0" algn="r" defTabSz="914400" rtl="1" eaLnBrk="1" fontAlgn="auto" latinLnBrk="0" hangingPunct="1">
              <a:lnSpc>
                <a:spcPct val="150000"/>
              </a:lnSpc>
              <a:spcBef>
                <a:spcPct val="20000"/>
              </a:spcBef>
              <a:spcAft>
                <a:spcPts val="0"/>
              </a:spcAft>
              <a:buClr>
                <a:schemeClr val="accent3"/>
              </a:buClr>
              <a:buSzPct val="95000"/>
              <a:buFont typeface="Wingdings 2"/>
              <a:buNone/>
              <a:tabLst/>
              <a:defRPr/>
            </a:pPr>
            <a:r>
              <a:rPr lang="fa-IR" b="1" i="1" dirty="0" smtClean="0">
                <a:solidFill>
                  <a:schemeClr val="tx1"/>
                </a:solidFill>
              </a:rPr>
              <a:t>در ساختمان های امروزی از آهک استفاده نمی شود چون باعث پوسیدگی لوله ها وقطعات آهنی در ساختمان می شود.آهک امروز جای خود را به سیمان وگچ و...داده است.</a:t>
            </a:r>
          </a:p>
          <a:p>
            <a:pPr marL="0" marR="0" lvl="0" indent="0" algn="r" defTabSz="914400" rtl="1" eaLnBrk="1" fontAlgn="auto" latinLnBrk="0" hangingPunct="1">
              <a:lnSpc>
                <a:spcPct val="150000"/>
              </a:lnSpc>
              <a:spcBef>
                <a:spcPct val="20000"/>
              </a:spcBef>
              <a:spcAft>
                <a:spcPts val="0"/>
              </a:spcAft>
              <a:buClr>
                <a:schemeClr val="accent3"/>
              </a:buClr>
              <a:buSzPct val="95000"/>
              <a:buFont typeface="Wingdings 2"/>
              <a:buNone/>
              <a:tabLst/>
              <a:defRPr/>
            </a:pPr>
            <a:endParaRPr lang="fa-IR" b="1" i="1" dirty="0" smtClean="0">
              <a:solidFill>
                <a:schemeClr val="tx1"/>
              </a:solidFill>
            </a:endParaRPr>
          </a:p>
          <a:p>
            <a:pPr marL="0" marR="0" lvl="0" indent="0" algn="r" defTabSz="914400" rtl="1" eaLnBrk="1" fontAlgn="auto" latinLnBrk="0" hangingPunct="1">
              <a:lnSpc>
                <a:spcPct val="150000"/>
              </a:lnSpc>
              <a:spcBef>
                <a:spcPct val="20000"/>
              </a:spcBef>
              <a:spcAft>
                <a:spcPts val="0"/>
              </a:spcAft>
              <a:buClr>
                <a:schemeClr val="accent3"/>
              </a:buClr>
              <a:buSzPct val="95000"/>
              <a:buFont typeface="Wingdings 2"/>
              <a:buNone/>
              <a:tabLst/>
              <a:defRPr/>
            </a:pPr>
            <a:endParaRPr lang="fa-IR" b="1" i="1" dirty="0" smtClean="0">
              <a:solidFill>
                <a:schemeClr val="tx1"/>
              </a:solidFill>
            </a:endParaRPr>
          </a:p>
        </p:txBody>
      </p:sp>
    </p:spTree>
  </p:cSld>
  <p:clrMapOvr>
    <a:masterClrMapping/>
  </p:clrMapOvr>
  <p:transition>
    <p:newsflash/>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85800" y="500042"/>
            <a:ext cx="7315224" cy="857256"/>
          </a:xfrm>
          <a:scene3d>
            <a:camera prst="perspectiveHeroicExtremeLeftFacing"/>
            <a:lightRig rig="glow" dir="tl">
              <a:rot lat="0" lon="0" rev="900000"/>
            </a:lightRig>
          </a:scene3d>
          <a:sp3d prstMaterial="powder">
            <a:bevelT w="25400" h="38100"/>
          </a:sp3d>
        </p:spPr>
        <p:style>
          <a:lnRef idx="0">
            <a:schemeClr val="accent5"/>
          </a:lnRef>
          <a:fillRef idx="3">
            <a:schemeClr val="accent5"/>
          </a:fillRef>
          <a:effectRef idx="3">
            <a:schemeClr val="accent5"/>
          </a:effectRef>
          <a:fontRef idx="minor">
            <a:schemeClr val="lt1"/>
          </a:fontRef>
        </p:style>
        <p:txBody>
          <a:bodyPr>
            <a:normAutofit/>
          </a:bodyPr>
          <a:lstStyle/>
          <a:p>
            <a:pPr algn="ctr" rtl="1"/>
            <a:r>
              <a:rPr lang="fa-IR" sz="2800" b="1" dirty="0" smtClean="0">
                <a:solidFill>
                  <a:srgbClr val="002060"/>
                </a:solidFill>
                <a:effectLst>
                  <a:glow rad="228600">
                    <a:schemeClr val="accent6">
                      <a:satMod val="175000"/>
                      <a:alpha val="40000"/>
                    </a:schemeClr>
                  </a:glow>
                  <a:reflection blurRad="6350" stA="55000" endA="50" endPos="85000" dist="29997" dir="5400000" sy="-100000" algn="bl" rotWithShape="0"/>
                </a:effectLst>
              </a:rPr>
              <a:t>آهک و تاریچه ی آن</a:t>
            </a:r>
            <a:r>
              <a:rPr lang="en-US" sz="2400" b="1" dirty="0" smtClean="0">
                <a:solidFill>
                  <a:srgbClr val="002060"/>
                </a:solidFill>
              </a:rPr>
              <a:t/>
            </a:r>
            <a:br>
              <a:rPr lang="en-US" sz="2400" b="1" dirty="0" smtClean="0">
                <a:solidFill>
                  <a:srgbClr val="002060"/>
                </a:solidFill>
              </a:rPr>
            </a:br>
            <a:endParaRPr lang="fa-IR" sz="2400" b="1" dirty="0">
              <a:solidFill>
                <a:srgbClr val="002060"/>
              </a:solidFill>
            </a:endParaRPr>
          </a:p>
        </p:txBody>
      </p:sp>
      <p:sp>
        <p:nvSpPr>
          <p:cNvPr id="8" name="Text Placeholder 7"/>
          <p:cNvSpPr>
            <a:spLocks noGrp="1"/>
          </p:cNvSpPr>
          <p:nvPr>
            <p:ph type="body" idx="2"/>
          </p:nvPr>
        </p:nvSpPr>
        <p:spPr>
          <a:xfrm>
            <a:off x="714348" y="1500174"/>
            <a:ext cx="7929618" cy="4786346"/>
          </a:xfrm>
          <a:effectLst>
            <a:innerShdw blurRad="63500" dist="50800" dir="5400000">
              <a:prstClr val="black">
                <a:alpha val="50000"/>
              </a:prstClr>
            </a:innerShdw>
          </a:effectLst>
        </p:spPr>
        <p:style>
          <a:lnRef idx="1">
            <a:schemeClr val="accent5"/>
          </a:lnRef>
          <a:fillRef idx="2">
            <a:schemeClr val="accent5"/>
          </a:fillRef>
          <a:effectRef idx="1">
            <a:schemeClr val="accent5"/>
          </a:effectRef>
          <a:fontRef idx="minor">
            <a:schemeClr val="dk1"/>
          </a:fontRef>
        </p:style>
        <p:txBody>
          <a:bodyPr>
            <a:normAutofit/>
          </a:bodyPr>
          <a:lstStyle/>
          <a:p>
            <a:pPr algn="r">
              <a:lnSpc>
                <a:spcPct val="150000"/>
              </a:lnSpc>
            </a:pPr>
            <a:r>
              <a:rPr lang="fa-IR" sz="1800" b="1" i="1" dirty="0" smtClean="0">
                <a:solidFill>
                  <a:schemeClr val="tx1"/>
                </a:solidFill>
              </a:rPr>
              <a:t>آهک از مهمترین مصالح کلسیم دار است که در ساختمان به شکل های گوناگون مورد استفاده قرار میگیرد ممکن است بشر همزمان با پیدایش آتش به آهک دسترسی پیدا کرده باشد بدین طریق که انسان های اولیه از سنگ آهک برای ساختن اجاق های خود استفاده میکردن و این سنگ در مجاورت آتش پخته شده و در اثر بارندگی شکفته شده و هیدراته گشته و موجب بهم چسبیدن قطعات سنگی مجاور خود گردیده است.مصرف آهک در جهان مخصوصا در ایران سابقه ی چند هزار ساله دارد و در ساختمان های که از عهد باستان و دوران قبل از اسلام در ایران بجا مانده ،مصرف آهک را نشان میدهد.</a:t>
            </a:r>
          </a:p>
          <a:p>
            <a:pPr algn="r">
              <a:lnSpc>
                <a:spcPct val="150000"/>
              </a:lnSpc>
            </a:pPr>
            <a:r>
              <a:rPr lang="fa-IR" sz="1800" b="1" i="1" dirty="0" smtClean="0">
                <a:solidFill>
                  <a:schemeClr val="tx1"/>
                </a:solidFill>
              </a:rPr>
              <a:t>در ساختمان دیوار چین که به 300سال قبل از میلاد مسیح مربوط است آهک به کار رفته است .</a:t>
            </a:r>
          </a:p>
        </p:txBody>
      </p:sp>
    </p:spTree>
  </p:cSld>
  <p:clrMapOvr>
    <a:masterClrMapping/>
  </p:clrMapOvr>
  <p:transition>
    <p:randomBar dir="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5"/>
          <p:cNvSpPr txBox="1">
            <a:spLocks/>
          </p:cNvSpPr>
          <p:nvPr/>
        </p:nvSpPr>
        <p:spPr>
          <a:xfrm>
            <a:off x="2285984" y="652442"/>
            <a:ext cx="4714908" cy="561980"/>
          </a:xfrm>
          <a:prstGeom prst="rect">
            <a:avLst/>
          </a:prstGeom>
          <a:scene3d>
            <a:camera prst="perspectiveHeroicExtremeLeftFacing"/>
            <a:lightRig rig="glow" dir="tl">
              <a:rot lat="0" lon="0" rev="900000"/>
            </a:lightRig>
          </a:scene3d>
          <a:sp3d prstMaterial="powder">
            <a:bevelT w="25400" h="38100"/>
          </a:sp3d>
        </p:spPr>
        <p:style>
          <a:lnRef idx="0">
            <a:schemeClr val="accent5"/>
          </a:lnRef>
          <a:fillRef idx="3">
            <a:schemeClr val="accent5"/>
          </a:fillRef>
          <a:effectRef idx="3">
            <a:schemeClr val="accent5"/>
          </a:effectRef>
          <a:fontRef idx="minor">
            <a:schemeClr val="lt1"/>
          </a:fontRef>
        </p:style>
        <p:txBody>
          <a:bodyPr vert="horz" lIns="0" rIns="0" bIns="0" anchor="b">
            <a:no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fa-IR" sz="2800" b="1" i="0" u="none" strike="noStrike" kern="1200" cap="none" spc="0" normalizeH="0" baseline="0" noProof="0" dirty="0" smtClean="0">
                <a:ln>
                  <a:noFill/>
                </a:ln>
                <a:solidFill>
                  <a:srgbClr val="002060"/>
                </a:solidFill>
                <a:effectLst/>
                <a:uLnTx/>
                <a:uFillTx/>
                <a:latin typeface="+mj-lt"/>
                <a:ea typeface="+mj-ea"/>
                <a:cs typeface="+mj-cs"/>
              </a:rPr>
              <a:t>سنگ آهک</a:t>
            </a:r>
            <a:endParaRPr kumimoji="0" lang="fa-IR" sz="2400" b="1" i="0" u="none" strike="noStrike" kern="1200" cap="none" spc="0" normalizeH="0" baseline="0" noProof="0" dirty="0">
              <a:ln>
                <a:noFill/>
              </a:ln>
              <a:solidFill>
                <a:srgbClr val="002060"/>
              </a:solidFill>
              <a:effectLst/>
              <a:uLnTx/>
              <a:uFillTx/>
              <a:latin typeface="+mj-lt"/>
              <a:ea typeface="+mj-ea"/>
              <a:cs typeface="+mj-cs"/>
            </a:endParaRPr>
          </a:p>
        </p:txBody>
      </p:sp>
      <p:sp>
        <p:nvSpPr>
          <p:cNvPr id="8" name="Text Placeholder 7"/>
          <p:cNvSpPr txBox="1">
            <a:spLocks/>
          </p:cNvSpPr>
          <p:nvPr/>
        </p:nvSpPr>
        <p:spPr>
          <a:xfrm>
            <a:off x="857224" y="1357298"/>
            <a:ext cx="7929618" cy="1562112"/>
          </a:xfrm>
          <a:prstGeom prst="rect">
            <a:avLst/>
          </a:prstGeom>
        </p:spPr>
        <p:style>
          <a:lnRef idx="1">
            <a:schemeClr val="accent5"/>
          </a:lnRef>
          <a:fillRef idx="2">
            <a:schemeClr val="accent5"/>
          </a:fillRef>
          <a:effectRef idx="1">
            <a:schemeClr val="accent5"/>
          </a:effectRef>
          <a:fontRef idx="minor">
            <a:schemeClr val="dk1"/>
          </a:fontRef>
        </p:style>
        <p:txBody>
          <a:bodyPr vert="horz" lIns="18288" rIns="18288">
            <a:normAutofit fontScale="92500"/>
          </a:bodyPr>
          <a:lstStyle/>
          <a:p>
            <a:pPr marL="0" marR="0" lvl="0" indent="0" algn="r" defTabSz="914400" rtl="1" eaLnBrk="1" fontAlgn="auto" latinLnBrk="0" hangingPunct="1">
              <a:lnSpc>
                <a:spcPct val="150000"/>
              </a:lnSpc>
              <a:spcBef>
                <a:spcPct val="20000"/>
              </a:spcBef>
              <a:spcAft>
                <a:spcPts val="0"/>
              </a:spcAft>
              <a:buClr>
                <a:schemeClr val="accent3"/>
              </a:buClr>
              <a:buSzPct val="95000"/>
              <a:buFont typeface="Wingdings 2"/>
              <a:buNone/>
              <a:tabLst/>
              <a:defRPr/>
            </a:pPr>
            <a:r>
              <a:rPr kumimoji="0" lang="fa-IR" sz="1800" b="1" i="1" u="none" strike="noStrike" kern="1200" cap="none" spc="0" normalizeH="0" baseline="0" noProof="0" dirty="0" smtClean="0">
                <a:ln>
                  <a:noFill/>
                </a:ln>
                <a:solidFill>
                  <a:schemeClr val="tx1"/>
                </a:solidFill>
                <a:effectLst/>
                <a:uLnTx/>
                <a:uFillTx/>
                <a:latin typeface="+mn-lt"/>
                <a:ea typeface="+mn-ea"/>
                <a:cs typeface="+mn-cs"/>
              </a:rPr>
              <a:t>سنک آهک یا کربنات کلسیم ،سنگی است ته</a:t>
            </a:r>
            <a:r>
              <a:rPr kumimoji="0" lang="fa-IR" sz="1800" b="1" i="1" u="none" strike="noStrike" kern="1200" cap="none" spc="0" normalizeH="0" noProof="0" dirty="0" smtClean="0">
                <a:ln>
                  <a:noFill/>
                </a:ln>
                <a:solidFill>
                  <a:schemeClr val="tx1"/>
                </a:solidFill>
                <a:effectLst/>
                <a:uLnTx/>
                <a:uFillTx/>
                <a:latin typeface="+mn-lt"/>
                <a:ea typeface="+mn-ea"/>
                <a:cs typeface="+mn-cs"/>
              </a:rPr>
              <a:t> نشستی که بطور وفور در طبیعت یافت میشود سنگ آهک اگر خالص باشد رنگ آن سفید است و اگر با مواد دیگر همراه باشد به رنگ های مختلف دیده میشود مثلاً:</a:t>
            </a:r>
          </a:p>
          <a:p>
            <a:pPr marL="0" marR="0" lvl="0" indent="0" algn="r" defTabSz="914400" rtl="1" eaLnBrk="1" fontAlgn="auto" latinLnBrk="0" hangingPunct="1">
              <a:lnSpc>
                <a:spcPct val="150000"/>
              </a:lnSpc>
              <a:spcBef>
                <a:spcPct val="20000"/>
              </a:spcBef>
              <a:spcAft>
                <a:spcPts val="0"/>
              </a:spcAft>
              <a:buClr>
                <a:schemeClr val="accent3"/>
              </a:buClr>
              <a:buSzPct val="95000"/>
              <a:buFont typeface="Wingdings 2"/>
              <a:buNone/>
              <a:tabLst/>
              <a:defRPr/>
            </a:pPr>
            <a:r>
              <a:rPr lang="fa-IR" b="1" i="1" baseline="0" dirty="0" smtClean="0">
                <a:solidFill>
                  <a:schemeClr val="tx1"/>
                </a:solidFill>
              </a:rPr>
              <a:t>با</a:t>
            </a:r>
            <a:r>
              <a:rPr lang="fa-IR" b="1" i="1" dirty="0" smtClean="0">
                <a:solidFill>
                  <a:schemeClr val="tx1"/>
                </a:solidFill>
              </a:rPr>
              <a:t> اکسیدهای مختلف آهن به رنگ قهوه ای یا زرد و یا سرخ در می آید.</a:t>
            </a:r>
            <a:endParaRPr kumimoji="0" lang="fa-IR" sz="1800" b="1" i="1" u="none" strike="noStrike" kern="1200" cap="none" spc="0" normalizeH="0" baseline="0" noProof="0" dirty="0" smtClean="0">
              <a:ln>
                <a:noFill/>
              </a:ln>
              <a:solidFill>
                <a:schemeClr val="tx1"/>
              </a:solidFill>
              <a:effectLst/>
              <a:uLnTx/>
              <a:uFillTx/>
              <a:latin typeface="+mn-lt"/>
              <a:ea typeface="+mn-ea"/>
              <a:cs typeface="+mn-cs"/>
            </a:endParaRPr>
          </a:p>
        </p:txBody>
      </p:sp>
      <p:sp>
        <p:nvSpPr>
          <p:cNvPr id="11" name="Title 5"/>
          <p:cNvSpPr txBox="1">
            <a:spLocks/>
          </p:cNvSpPr>
          <p:nvPr/>
        </p:nvSpPr>
        <p:spPr>
          <a:xfrm>
            <a:off x="2285984" y="3071810"/>
            <a:ext cx="4714908" cy="642942"/>
          </a:xfrm>
          <a:prstGeom prst="rect">
            <a:avLst/>
          </a:prstGeom>
          <a:scene3d>
            <a:camera prst="isometricOffAxis2Left"/>
            <a:lightRig rig="glow" dir="tl">
              <a:rot lat="0" lon="0" rev="900000"/>
            </a:lightRig>
          </a:scene3d>
          <a:sp3d prstMaterial="powder">
            <a:bevelT w="25400" h="38100"/>
          </a:sp3d>
        </p:spPr>
        <p:style>
          <a:lnRef idx="0">
            <a:schemeClr val="accent5"/>
          </a:lnRef>
          <a:fillRef idx="3">
            <a:schemeClr val="accent5"/>
          </a:fillRef>
          <a:effectRef idx="3">
            <a:schemeClr val="accent5"/>
          </a:effectRef>
          <a:fontRef idx="minor">
            <a:schemeClr val="lt1"/>
          </a:fontRef>
        </p:style>
        <p:txBody>
          <a:bodyPr vert="horz" lIns="0" rIns="0" bIns="0" anchor="b">
            <a:no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fa-IR" sz="2800" b="1" i="0" u="none" strike="noStrike" kern="1200" cap="none" spc="0" normalizeH="0" baseline="0" noProof="0" dirty="0" smtClean="0">
                <a:ln>
                  <a:noFill/>
                </a:ln>
                <a:solidFill>
                  <a:srgbClr val="002060"/>
                </a:solidFill>
                <a:effectLst/>
                <a:uLnTx/>
                <a:uFillTx/>
                <a:latin typeface="+mj-lt"/>
                <a:ea typeface="+mj-ea"/>
                <a:cs typeface="+mj-cs"/>
              </a:rPr>
              <a:t>سنک آهک</a:t>
            </a:r>
            <a:r>
              <a:rPr kumimoji="0" lang="fa-IR" sz="2800" b="1" i="0" u="none" strike="noStrike" kern="1200" cap="none" spc="0" normalizeH="0" noProof="0" dirty="0" smtClean="0">
                <a:ln>
                  <a:noFill/>
                </a:ln>
                <a:solidFill>
                  <a:srgbClr val="002060"/>
                </a:solidFill>
                <a:effectLst/>
                <a:uLnTx/>
                <a:uFillTx/>
                <a:latin typeface="+mj-lt"/>
                <a:ea typeface="+mj-ea"/>
                <a:cs typeface="+mj-cs"/>
              </a:rPr>
              <a:t> کم مایه و پر مایه  </a:t>
            </a:r>
            <a:endParaRPr kumimoji="0" lang="fa-IR" sz="2400" b="1" i="0" u="none" strike="noStrike" kern="1200" cap="none" spc="0" normalizeH="0" baseline="0" noProof="0" dirty="0">
              <a:ln>
                <a:noFill/>
              </a:ln>
              <a:solidFill>
                <a:srgbClr val="002060"/>
              </a:solidFill>
              <a:effectLst/>
              <a:uLnTx/>
              <a:uFillTx/>
              <a:latin typeface="+mj-lt"/>
              <a:ea typeface="+mj-ea"/>
              <a:cs typeface="+mj-cs"/>
            </a:endParaRPr>
          </a:p>
        </p:txBody>
      </p:sp>
      <p:sp>
        <p:nvSpPr>
          <p:cNvPr id="12" name="Text Placeholder 7"/>
          <p:cNvSpPr txBox="1">
            <a:spLocks/>
          </p:cNvSpPr>
          <p:nvPr/>
        </p:nvSpPr>
        <p:spPr>
          <a:xfrm>
            <a:off x="857224" y="3929066"/>
            <a:ext cx="7929618" cy="2357454"/>
          </a:xfrm>
          <a:prstGeom prst="rect">
            <a:avLst/>
          </a:prstGeom>
        </p:spPr>
        <p:style>
          <a:lnRef idx="1">
            <a:schemeClr val="accent5"/>
          </a:lnRef>
          <a:fillRef idx="2">
            <a:schemeClr val="accent5"/>
          </a:fillRef>
          <a:effectRef idx="1">
            <a:schemeClr val="accent5"/>
          </a:effectRef>
          <a:fontRef idx="minor">
            <a:schemeClr val="dk1"/>
          </a:fontRef>
        </p:style>
        <p:txBody>
          <a:bodyPr vert="horz" lIns="18288" rIns="18288">
            <a:normAutofit/>
          </a:bodyPr>
          <a:lstStyle/>
          <a:p>
            <a:pPr marL="0" marR="0" lvl="0" indent="0" algn="r" defTabSz="914400" rtl="1" eaLnBrk="1" fontAlgn="auto" latinLnBrk="0" hangingPunct="1">
              <a:lnSpc>
                <a:spcPct val="150000"/>
              </a:lnSpc>
              <a:spcBef>
                <a:spcPct val="20000"/>
              </a:spcBef>
              <a:spcAft>
                <a:spcPts val="0"/>
              </a:spcAft>
              <a:buClr>
                <a:schemeClr val="accent3"/>
              </a:buClr>
              <a:buSzPct val="95000"/>
              <a:buFont typeface="Wingdings 2"/>
              <a:buNone/>
              <a:tabLst/>
              <a:defRPr/>
            </a:pPr>
            <a:r>
              <a:rPr kumimoji="0" lang="fa-IR" sz="1800" b="1" i="1" u="none" strike="noStrike" kern="1200" cap="none" spc="0" normalizeH="0" baseline="0" noProof="0" dirty="0" smtClean="0">
                <a:ln>
                  <a:noFill/>
                </a:ln>
                <a:solidFill>
                  <a:schemeClr val="tx1"/>
                </a:solidFill>
                <a:effectLst/>
                <a:uLnTx/>
                <a:uFillTx/>
                <a:latin typeface="+mn-lt"/>
                <a:ea typeface="+mn-ea"/>
                <a:cs typeface="+mn-cs"/>
              </a:rPr>
              <a:t>اگر معدنی </a:t>
            </a:r>
            <a:r>
              <a:rPr lang="fa-IR" b="1" i="1" baseline="0" dirty="0" smtClean="0">
                <a:solidFill>
                  <a:schemeClr val="tx1"/>
                </a:solidFill>
              </a:rPr>
              <a:t>از</a:t>
            </a:r>
            <a:r>
              <a:rPr lang="fa-IR" b="1" i="1" dirty="0" smtClean="0">
                <a:solidFill>
                  <a:schemeClr val="tx1"/>
                </a:solidFill>
              </a:rPr>
              <a:t> سنگ آهک دارای 90% سنگ آهک باشد به آن معدن پر مایه و اگر کمتر از 75% باشد به آن معدن کم مایه می گویند.همه نوع سنگ آهکی قابل مصرف نیست فقط سنگ های آهکی ته نشستی دریاها به مصرف آهک پزی می رسند.</a:t>
            </a:r>
            <a:endParaRPr kumimoji="0" lang="fa-IR" sz="1800" b="1" i="1"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ransition>
    <p:newsflash/>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5"/>
          <p:cNvSpPr txBox="1">
            <a:spLocks/>
          </p:cNvSpPr>
          <p:nvPr/>
        </p:nvSpPr>
        <p:spPr>
          <a:xfrm>
            <a:off x="2857488" y="652442"/>
            <a:ext cx="3357586" cy="633418"/>
          </a:xfrm>
          <a:prstGeom prst="rect">
            <a:avLst/>
          </a:prstGeom>
          <a:scene3d>
            <a:camera prst="isometricOffAxis2Left"/>
            <a:lightRig rig="glow" dir="tl">
              <a:rot lat="0" lon="0" rev="900000"/>
            </a:lightRig>
          </a:scene3d>
          <a:sp3d prstMaterial="powder">
            <a:bevelT w="25400" h="38100"/>
          </a:sp3d>
        </p:spPr>
        <p:style>
          <a:lnRef idx="0">
            <a:schemeClr val="accent5"/>
          </a:lnRef>
          <a:fillRef idx="3">
            <a:schemeClr val="accent5"/>
          </a:fillRef>
          <a:effectRef idx="3">
            <a:schemeClr val="accent5"/>
          </a:effectRef>
          <a:fontRef idx="minor">
            <a:schemeClr val="lt1"/>
          </a:fontRef>
        </p:style>
        <p:txBody>
          <a:bodyPr vert="horz" lIns="0" rIns="0" bIns="0" anchor="b">
            <a:no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fa-IR" sz="2800" b="1" i="0" u="none" strike="noStrike" kern="1200" cap="none" spc="0" normalizeH="0" baseline="0" noProof="0" dirty="0" smtClean="0">
                <a:ln>
                  <a:noFill/>
                </a:ln>
                <a:solidFill>
                  <a:srgbClr val="002060"/>
                </a:solidFill>
                <a:effectLst/>
                <a:uLnTx/>
                <a:uFillTx/>
                <a:latin typeface="+mj-lt"/>
                <a:ea typeface="+mj-ea"/>
                <a:cs typeface="+mj-cs"/>
              </a:rPr>
              <a:t>آهک پزی </a:t>
            </a:r>
            <a:endParaRPr kumimoji="0" lang="fa-IR" sz="2400" b="1" i="0" u="none" strike="noStrike" kern="1200" cap="none" spc="0" normalizeH="0" baseline="0" noProof="0" dirty="0">
              <a:ln>
                <a:noFill/>
              </a:ln>
              <a:solidFill>
                <a:srgbClr val="002060"/>
              </a:solidFill>
              <a:effectLst/>
              <a:uLnTx/>
              <a:uFillTx/>
              <a:latin typeface="+mj-lt"/>
              <a:ea typeface="+mj-ea"/>
              <a:cs typeface="+mj-cs"/>
            </a:endParaRPr>
          </a:p>
        </p:txBody>
      </p:sp>
      <p:sp>
        <p:nvSpPr>
          <p:cNvPr id="6" name="Text Placeholder 7"/>
          <p:cNvSpPr txBox="1">
            <a:spLocks/>
          </p:cNvSpPr>
          <p:nvPr/>
        </p:nvSpPr>
        <p:spPr>
          <a:xfrm>
            <a:off x="857224" y="1428736"/>
            <a:ext cx="7929618" cy="1000132"/>
          </a:xfrm>
          <a:prstGeom prst="rect">
            <a:avLst/>
          </a:prstGeom>
        </p:spPr>
        <p:style>
          <a:lnRef idx="1">
            <a:schemeClr val="accent5"/>
          </a:lnRef>
          <a:fillRef idx="2">
            <a:schemeClr val="accent5"/>
          </a:fillRef>
          <a:effectRef idx="1">
            <a:schemeClr val="accent5"/>
          </a:effectRef>
          <a:fontRef idx="minor">
            <a:schemeClr val="dk1"/>
          </a:fontRef>
        </p:style>
        <p:txBody>
          <a:bodyPr vert="horz" lIns="18288" rIns="18288">
            <a:normAutofit/>
          </a:bodyPr>
          <a:lstStyle/>
          <a:p>
            <a:pPr marL="0" marR="0" lvl="0" indent="0" algn="r" defTabSz="914400" rtl="1" eaLnBrk="1" fontAlgn="auto" latinLnBrk="0" hangingPunct="1">
              <a:lnSpc>
                <a:spcPct val="150000"/>
              </a:lnSpc>
              <a:spcBef>
                <a:spcPct val="20000"/>
              </a:spcBef>
              <a:spcAft>
                <a:spcPts val="0"/>
              </a:spcAft>
              <a:buClr>
                <a:schemeClr val="accent3"/>
              </a:buClr>
              <a:buSzPct val="95000"/>
              <a:buFont typeface="Wingdings 2"/>
              <a:buNone/>
              <a:tabLst/>
              <a:defRPr/>
            </a:pPr>
            <a:r>
              <a:rPr lang="fa-IR" b="1" i="1" dirty="0" smtClean="0">
                <a:solidFill>
                  <a:schemeClr val="tx1"/>
                </a:solidFill>
              </a:rPr>
              <a:t>آهک پزی یعنی خارج کردن </a:t>
            </a:r>
            <a:r>
              <a:rPr lang="en-US" b="1" i="1" dirty="0" smtClean="0">
                <a:solidFill>
                  <a:schemeClr val="tx1"/>
                </a:solidFill>
              </a:rPr>
              <a:t>co2</a:t>
            </a:r>
            <a:r>
              <a:rPr lang="fa-IR" b="1" i="1" dirty="0" smtClean="0">
                <a:solidFill>
                  <a:schemeClr val="tx1"/>
                </a:solidFill>
              </a:rPr>
              <a:t> از سنگ آهک که این کار بوسیله حرارت دادن به سنگ آهک انجام میشود.</a:t>
            </a:r>
            <a:endParaRPr kumimoji="0" lang="fa-IR" sz="1800" b="1" i="1" u="none" strike="noStrike" kern="1200" cap="none" spc="0" normalizeH="0" baseline="0" noProof="0" dirty="0" smtClean="0">
              <a:ln>
                <a:noFill/>
              </a:ln>
              <a:solidFill>
                <a:schemeClr val="tx1"/>
              </a:solidFill>
              <a:effectLst/>
              <a:uLnTx/>
              <a:uFillTx/>
              <a:latin typeface="+mn-lt"/>
              <a:ea typeface="+mn-ea"/>
              <a:cs typeface="+mn-cs"/>
            </a:endParaRPr>
          </a:p>
        </p:txBody>
      </p:sp>
      <p:sp>
        <p:nvSpPr>
          <p:cNvPr id="7" name="Text Placeholder 7"/>
          <p:cNvSpPr txBox="1">
            <a:spLocks/>
          </p:cNvSpPr>
          <p:nvPr/>
        </p:nvSpPr>
        <p:spPr>
          <a:xfrm>
            <a:off x="857224" y="3500438"/>
            <a:ext cx="7929618" cy="2857520"/>
          </a:xfrm>
          <a:prstGeom prst="rect">
            <a:avLst/>
          </a:prstGeom>
        </p:spPr>
        <p:style>
          <a:lnRef idx="1">
            <a:schemeClr val="accent5"/>
          </a:lnRef>
          <a:fillRef idx="2">
            <a:schemeClr val="accent5"/>
          </a:fillRef>
          <a:effectRef idx="1">
            <a:schemeClr val="accent5"/>
          </a:effectRef>
          <a:fontRef idx="minor">
            <a:schemeClr val="dk1"/>
          </a:fontRef>
        </p:style>
        <p:txBody>
          <a:bodyPr vert="horz" lIns="18288" rIns="18288">
            <a:normAutofit/>
          </a:bodyPr>
          <a:lstStyle/>
          <a:p>
            <a:pPr marL="0" marR="0" lvl="0" indent="0" algn="r" defTabSz="914400" rtl="1" eaLnBrk="1" fontAlgn="auto" latinLnBrk="0" hangingPunct="1">
              <a:lnSpc>
                <a:spcPct val="150000"/>
              </a:lnSpc>
              <a:spcBef>
                <a:spcPct val="20000"/>
              </a:spcBef>
              <a:spcAft>
                <a:spcPts val="0"/>
              </a:spcAft>
              <a:buClr>
                <a:schemeClr val="accent3"/>
              </a:buClr>
              <a:buSzPct val="95000"/>
              <a:buFont typeface="Wingdings 2"/>
              <a:buNone/>
              <a:tabLst/>
              <a:defRPr/>
            </a:pPr>
            <a:r>
              <a:rPr kumimoji="0" lang="fa-IR" sz="1800" b="1" i="1" u="none" strike="noStrike" kern="1200" cap="none" spc="0" normalizeH="0" baseline="0" noProof="0" dirty="0" smtClean="0">
                <a:ln>
                  <a:noFill/>
                </a:ln>
                <a:solidFill>
                  <a:schemeClr val="tx1"/>
                </a:solidFill>
                <a:effectLst/>
                <a:uLnTx/>
                <a:uFillTx/>
                <a:latin typeface="+mn-lt"/>
                <a:ea typeface="+mn-ea"/>
                <a:cs typeface="+mn-cs"/>
              </a:rPr>
              <a:t>برای اینکه بتوانیم آهک را بعنوان</a:t>
            </a:r>
            <a:r>
              <a:rPr kumimoji="0" lang="fa-IR" sz="1800" b="1" i="1" u="none" strike="noStrike" kern="1200" cap="none" spc="0" normalizeH="0" noProof="0" dirty="0" smtClean="0">
                <a:ln>
                  <a:noFill/>
                </a:ln>
                <a:solidFill>
                  <a:schemeClr val="tx1"/>
                </a:solidFill>
                <a:effectLst/>
                <a:uLnTx/>
                <a:uFillTx/>
                <a:latin typeface="+mn-lt"/>
                <a:ea typeface="+mn-ea"/>
                <a:cs typeface="+mn-cs"/>
              </a:rPr>
              <a:t> یک چسب ساختمانی به مصرف برسانیم باید آن را بصورت هیدرات کلسیم در بیاوریم، آهک زنده میل ترکیب شدیدی با آب دارد.در موقعی که میخواهیم آهک را در مجاورت آب قرار دهیم تا هیدرات کلسیم به دست آید باید طوری عمل نمایم تا کلیه ذرات آهک در مجاورت آب قرار گیرد بطوری که کوچکترین ذره ای از آهک زنده باقی نماند .</a:t>
            </a:r>
            <a:endParaRPr kumimoji="0" lang="fa-IR" sz="1800" b="1" i="1" u="none" strike="noStrike" kern="1200" cap="none" spc="0" normalizeH="0" baseline="0" noProof="0" dirty="0" smtClean="0">
              <a:ln>
                <a:noFill/>
              </a:ln>
              <a:solidFill>
                <a:schemeClr val="tx1"/>
              </a:solidFill>
              <a:effectLst/>
              <a:uLnTx/>
              <a:uFillTx/>
              <a:latin typeface="+mn-lt"/>
              <a:ea typeface="+mn-ea"/>
              <a:cs typeface="+mn-cs"/>
            </a:endParaRPr>
          </a:p>
        </p:txBody>
      </p:sp>
      <p:sp>
        <p:nvSpPr>
          <p:cNvPr id="8" name="Title 5"/>
          <p:cNvSpPr txBox="1">
            <a:spLocks/>
          </p:cNvSpPr>
          <p:nvPr/>
        </p:nvSpPr>
        <p:spPr>
          <a:xfrm>
            <a:off x="2714612" y="2571744"/>
            <a:ext cx="3786214" cy="642942"/>
          </a:xfrm>
          <a:prstGeom prst="rect">
            <a:avLst/>
          </a:prstGeom>
          <a:scene3d>
            <a:camera prst="perspectiveContrastingLeftFacing"/>
            <a:lightRig rig="glow" dir="tl">
              <a:rot lat="0" lon="0" rev="900000"/>
            </a:lightRig>
          </a:scene3d>
          <a:sp3d prstMaterial="powder">
            <a:bevelT w="25400" h="38100"/>
          </a:sp3d>
        </p:spPr>
        <p:style>
          <a:lnRef idx="0">
            <a:schemeClr val="accent5"/>
          </a:lnRef>
          <a:fillRef idx="3">
            <a:schemeClr val="accent5"/>
          </a:fillRef>
          <a:effectRef idx="3">
            <a:schemeClr val="accent5"/>
          </a:effectRef>
          <a:fontRef idx="minor">
            <a:schemeClr val="lt1"/>
          </a:fontRef>
        </p:style>
        <p:txBody>
          <a:bodyPr vert="horz" lIns="0" rIns="0" bIns="0" anchor="b">
            <a:no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fa-IR" sz="2800" b="1" i="0" u="none" strike="noStrike" kern="1200" cap="none" spc="0" normalizeH="0" baseline="0" noProof="0" dirty="0" smtClean="0">
                <a:ln>
                  <a:noFill/>
                </a:ln>
                <a:solidFill>
                  <a:srgbClr val="002060"/>
                </a:solidFill>
                <a:effectLst/>
                <a:uLnTx/>
                <a:uFillTx/>
                <a:latin typeface="+mj-lt"/>
                <a:ea typeface="+mj-ea"/>
                <a:cs typeface="+mj-cs"/>
              </a:rPr>
              <a:t>مصرف آهک </a:t>
            </a:r>
            <a:endParaRPr kumimoji="0" lang="fa-IR" sz="2400" b="1" i="0" u="none" strike="noStrike" kern="1200" cap="none" spc="0" normalizeH="0" baseline="0" noProof="0" dirty="0">
              <a:ln>
                <a:noFill/>
              </a:ln>
              <a:solidFill>
                <a:srgbClr val="002060"/>
              </a:solidFill>
              <a:effectLst/>
              <a:uLnTx/>
              <a:uFillTx/>
              <a:latin typeface="+mj-lt"/>
              <a:ea typeface="+mj-ea"/>
              <a:cs typeface="+mj-cs"/>
            </a:endParaRPr>
          </a:p>
        </p:txBody>
      </p:sp>
    </p:spTree>
  </p:cSld>
  <p:clrMapOvr>
    <a:masterClrMapping/>
  </p:clrMapOvr>
  <p:transition>
    <p:newsflash/>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5"/>
          <p:cNvSpPr>
            <a:spLocks noGrp="1"/>
          </p:cNvSpPr>
          <p:nvPr>
            <p:ph type="title"/>
          </p:nvPr>
        </p:nvSpPr>
        <p:spPr>
          <a:xfrm>
            <a:off x="571472" y="500042"/>
            <a:ext cx="7858180" cy="857256"/>
          </a:xfrm>
          <a:scene3d>
            <a:camera prst="perspectiveContrastingRightFacing"/>
            <a:lightRig rig="glow" dir="tl">
              <a:rot lat="0" lon="0" rev="900000"/>
            </a:lightRig>
          </a:scene3d>
          <a:sp3d prstMaterial="powder">
            <a:bevelT w="25400" h="38100"/>
          </a:sp3d>
        </p:spPr>
        <p:style>
          <a:lnRef idx="0">
            <a:schemeClr val="accent5"/>
          </a:lnRef>
          <a:fillRef idx="3">
            <a:schemeClr val="accent5"/>
          </a:fillRef>
          <a:effectRef idx="3">
            <a:schemeClr val="accent5"/>
          </a:effectRef>
          <a:fontRef idx="minor">
            <a:schemeClr val="lt1"/>
          </a:fontRef>
        </p:style>
        <p:txBody>
          <a:bodyPr/>
          <a:lstStyle/>
          <a:p>
            <a:pPr algn="ctr" rtl="1"/>
            <a:r>
              <a:rPr lang="fa-IR" sz="2400" b="1" i="1" dirty="0" smtClean="0">
                <a:solidFill>
                  <a:srgbClr val="002060"/>
                </a:solidFill>
                <a:effectLst>
                  <a:glow rad="228600">
                    <a:schemeClr val="accent6">
                      <a:satMod val="175000"/>
                      <a:alpha val="40000"/>
                    </a:schemeClr>
                  </a:glow>
                  <a:reflection blurRad="6350" stA="55000" endA="50" endPos="85000" dist="29997" dir="5400000" sy="-100000" algn="bl" rotWithShape="0"/>
                </a:effectLst>
              </a:rPr>
              <a:t>کاربرد آهک </a:t>
            </a:r>
            <a:endParaRPr lang="fa-IR" sz="2400" b="1" i="1" dirty="0">
              <a:solidFill>
                <a:srgbClr val="002060"/>
              </a:solidFill>
              <a:effectLst>
                <a:glow rad="228600">
                  <a:schemeClr val="accent6">
                    <a:satMod val="175000"/>
                    <a:alpha val="40000"/>
                  </a:schemeClr>
                </a:glow>
                <a:reflection blurRad="6350" stA="55000" endA="50" endPos="85000" dist="29997" dir="5400000" sy="-100000" algn="bl" rotWithShape="0"/>
              </a:effectLst>
            </a:endParaRPr>
          </a:p>
        </p:txBody>
      </p:sp>
      <p:sp>
        <p:nvSpPr>
          <p:cNvPr id="6" name="Text Placeholder 7"/>
          <p:cNvSpPr>
            <a:spLocks noGrp="1"/>
          </p:cNvSpPr>
          <p:nvPr>
            <p:ph type="body" idx="2"/>
          </p:nvPr>
        </p:nvSpPr>
        <p:spPr>
          <a:xfrm>
            <a:off x="714348" y="1571612"/>
            <a:ext cx="7929618" cy="4714908"/>
          </a:xfrm>
        </p:spPr>
        <p:style>
          <a:lnRef idx="1">
            <a:schemeClr val="accent5"/>
          </a:lnRef>
          <a:fillRef idx="2">
            <a:schemeClr val="accent5"/>
          </a:fillRef>
          <a:effectRef idx="1">
            <a:schemeClr val="accent5"/>
          </a:effectRef>
          <a:fontRef idx="minor">
            <a:schemeClr val="dk1"/>
          </a:fontRef>
        </p:style>
        <p:txBody>
          <a:bodyPr>
            <a:normAutofit/>
          </a:bodyPr>
          <a:lstStyle/>
          <a:p>
            <a:pPr algn="r">
              <a:lnSpc>
                <a:spcPct val="150000"/>
              </a:lnSpc>
            </a:pPr>
            <a:r>
              <a:rPr lang="fa-IR" sz="1800" b="1" i="1" dirty="0" smtClean="0">
                <a:solidFill>
                  <a:schemeClr val="tx1"/>
                </a:solidFill>
              </a:rPr>
              <a:t>در صنعت ساختمان سازی مصالح کلسیم دار مخصوصا کربنات های کلسیم که سنگ های آهکی جزو آنهاست بصورت های گوناگون مصرف میشود:</a:t>
            </a:r>
          </a:p>
          <a:p>
            <a:pPr algn="r">
              <a:lnSpc>
                <a:spcPct val="150000"/>
              </a:lnSpc>
            </a:pPr>
            <a:r>
              <a:rPr lang="fa-IR" sz="1800" b="1" i="1" dirty="0" smtClean="0">
                <a:solidFill>
                  <a:schemeClr val="tx1"/>
                </a:solidFill>
              </a:rPr>
              <a:t>1_سنگ های ساختمانی مانند سنگ های تراورتن و مرمر و...</a:t>
            </a:r>
          </a:p>
          <a:p>
            <a:pPr algn="r">
              <a:lnSpc>
                <a:spcPct val="150000"/>
              </a:lnSpc>
            </a:pPr>
            <a:r>
              <a:rPr lang="fa-IR" sz="1800" b="1" i="1" dirty="0" smtClean="0">
                <a:solidFill>
                  <a:schemeClr val="tx1"/>
                </a:solidFill>
              </a:rPr>
              <a:t>2_در راه سازی برای افزایش تحمل فشاری و کشش خاک مخصوصا در قشرهای پایین راه سازی برای تحکیم بخشیدن به آن و همچنین جلوگیری از هجوم رویدن گیاهان به دامنه راه و باندهای فرودگاه</a:t>
            </a:r>
          </a:p>
          <a:p>
            <a:pPr algn="r">
              <a:lnSpc>
                <a:spcPct val="150000"/>
              </a:lnSpc>
            </a:pPr>
            <a:r>
              <a:rPr lang="fa-IR" sz="1800" b="1" i="1" dirty="0" smtClean="0">
                <a:solidFill>
                  <a:schemeClr val="tx1"/>
                </a:solidFill>
              </a:rPr>
              <a:t>3_در صنعت سیمان پزی هم مصرف آهک دارای نقش اساسی و مهم میباشد.</a:t>
            </a:r>
          </a:p>
          <a:p>
            <a:pPr algn="r">
              <a:lnSpc>
                <a:spcPct val="150000"/>
              </a:lnSpc>
            </a:pPr>
            <a:r>
              <a:rPr lang="fa-IR" sz="1800" b="1" i="1" dirty="0" smtClean="0">
                <a:solidFill>
                  <a:schemeClr val="tx1"/>
                </a:solidFill>
              </a:rPr>
              <a:t>4_آهک در صنعت چینی سازی،شیشه سازی،ذوب آهن و در صنایع غذای در تصفیه قند و... مصرف میشود.</a:t>
            </a:r>
          </a:p>
          <a:p>
            <a:pPr algn="r">
              <a:lnSpc>
                <a:spcPct val="150000"/>
              </a:lnSpc>
            </a:pPr>
            <a:endParaRPr lang="fa-IR" sz="1800" b="1" i="1" dirty="0" smtClean="0">
              <a:solidFill>
                <a:schemeClr val="tx1"/>
              </a:solidFill>
            </a:endParaRPr>
          </a:p>
        </p:txBody>
      </p:sp>
    </p:spTree>
  </p:cSld>
  <p:clrMapOvr>
    <a:masterClrMapping/>
  </p:clrMapOvr>
  <p:transition>
    <p:newsflash/>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5"/>
          <p:cNvSpPr txBox="1">
            <a:spLocks/>
          </p:cNvSpPr>
          <p:nvPr/>
        </p:nvSpPr>
        <p:spPr>
          <a:xfrm>
            <a:off x="2285984" y="714356"/>
            <a:ext cx="4786346" cy="500066"/>
          </a:xfrm>
          <a:prstGeom prst="rect">
            <a:avLst/>
          </a:prstGeom>
          <a:effectLst>
            <a:glow rad="228600">
              <a:schemeClr val="accent6">
                <a:satMod val="175000"/>
                <a:alpha val="40000"/>
              </a:schemeClr>
            </a:glow>
            <a:outerShdw blurRad="57150" dist="38100" dir="5400000" algn="ctr" rotWithShape="0">
              <a:schemeClr val="accent5">
                <a:shade val="9000"/>
                <a:satMod val="105000"/>
                <a:alpha val="48000"/>
              </a:schemeClr>
            </a:outerShdw>
          </a:effectLst>
          <a:scene3d>
            <a:camera prst="isometricOffAxis2Left"/>
            <a:lightRig rig="glow" dir="tl">
              <a:rot lat="0" lon="0" rev="900000"/>
            </a:lightRig>
          </a:scene3d>
          <a:sp3d prstMaterial="powder">
            <a:bevelT w="25400" h="38100"/>
          </a:sp3d>
        </p:spPr>
        <p:style>
          <a:lnRef idx="0">
            <a:schemeClr val="accent5"/>
          </a:lnRef>
          <a:fillRef idx="3">
            <a:schemeClr val="accent5"/>
          </a:fillRef>
          <a:effectRef idx="3">
            <a:schemeClr val="accent5"/>
          </a:effectRef>
          <a:fontRef idx="minor">
            <a:schemeClr val="lt1"/>
          </a:fontRef>
        </p:style>
        <p:txBody>
          <a:bodyPr vert="horz" lIns="0" rIns="0" bIns="0" anchor="b">
            <a:noAutofit/>
            <a:scene3d>
              <a:camera prst="orthographicFront"/>
              <a:lightRig rig="glow" dir="tl">
                <a:rot lat="0" lon="0" rev="5400000"/>
              </a:lightRig>
            </a:scene3d>
            <a:sp3d contourW="12700">
              <a:bevelT w="25400" h="25400"/>
              <a:contourClr>
                <a:schemeClr val="accent6">
                  <a:shade val="73000"/>
                </a:schemeClr>
              </a:contourClr>
            </a:sp3d>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fa-IR" sz="2800" b="1" i="0" u="none" strike="noStrike" kern="1200" normalizeH="0" baseline="0" noProof="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uLnTx/>
                <a:uFillTx/>
                <a:latin typeface="+mj-lt"/>
                <a:ea typeface="+mj-ea"/>
                <a:cs typeface="+mj-cs"/>
              </a:rPr>
              <a:t>سخت شدن آهک </a:t>
            </a:r>
            <a:endParaRPr kumimoji="0" lang="fa-IR" sz="2400" b="1" i="0" u="none" strike="noStrike" kern="1200" normalizeH="0" baseline="0" noProof="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uLnTx/>
              <a:uFillTx/>
              <a:latin typeface="+mj-lt"/>
              <a:ea typeface="+mj-ea"/>
              <a:cs typeface="+mj-cs"/>
            </a:endParaRPr>
          </a:p>
        </p:txBody>
      </p:sp>
      <p:sp>
        <p:nvSpPr>
          <p:cNvPr id="7" name="Text Placeholder 7"/>
          <p:cNvSpPr txBox="1">
            <a:spLocks/>
          </p:cNvSpPr>
          <p:nvPr/>
        </p:nvSpPr>
        <p:spPr>
          <a:xfrm>
            <a:off x="857224" y="1357298"/>
            <a:ext cx="7929618" cy="1143008"/>
          </a:xfrm>
          <a:prstGeom prst="rect">
            <a:avLst/>
          </a:prstGeom>
        </p:spPr>
        <p:style>
          <a:lnRef idx="1">
            <a:schemeClr val="accent5"/>
          </a:lnRef>
          <a:fillRef idx="2">
            <a:schemeClr val="accent5"/>
          </a:fillRef>
          <a:effectRef idx="1">
            <a:schemeClr val="accent5"/>
          </a:effectRef>
          <a:fontRef idx="minor">
            <a:schemeClr val="dk1"/>
          </a:fontRef>
        </p:style>
        <p:txBody>
          <a:bodyPr vert="horz" lIns="18288" rIns="18288">
            <a:normAutofit/>
          </a:bodyPr>
          <a:lstStyle/>
          <a:p>
            <a:pPr marL="0" marR="0" lvl="0" indent="0" algn="r" defTabSz="914400" rtl="1" eaLnBrk="1" fontAlgn="auto" latinLnBrk="0" hangingPunct="1">
              <a:lnSpc>
                <a:spcPct val="150000"/>
              </a:lnSpc>
              <a:spcBef>
                <a:spcPct val="20000"/>
              </a:spcBef>
              <a:spcAft>
                <a:spcPts val="0"/>
              </a:spcAft>
              <a:buClr>
                <a:schemeClr val="accent3"/>
              </a:buClr>
              <a:buSzPct val="95000"/>
              <a:buFont typeface="Wingdings 2"/>
              <a:buNone/>
              <a:tabLst/>
              <a:defRPr/>
            </a:pPr>
            <a:r>
              <a:rPr kumimoji="0" lang="fa-IR" sz="1800" b="1" i="1" u="none" strike="noStrike" kern="1200" cap="none" spc="0" normalizeH="0" baseline="0" noProof="0" dirty="0" smtClean="0">
                <a:ln>
                  <a:noFill/>
                </a:ln>
                <a:solidFill>
                  <a:schemeClr val="tx1"/>
                </a:solidFill>
                <a:effectLst/>
                <a:uLnTx/>
                <a:uFillTx/>
                <a:latin typeface="+mn-lt"/>
                <a:ea typeface="+mn-ea"/>
                <a:cs typeface="+mn-cs"/>
              </a:rPr>
              <a:t>ملات</a:t>
            </a:r>
            <a:r>
              <a:rPr kumimoji="0" lang="fa-IR" sz="1800" b="1" i="1" u="none" strike="noStrike" kern="1200" cap="none" spc="0" normalizeH="0" noProof="0" dirty="0" smtClean="0">
                <a:ln>
                  <a:noFill/>
                </a:ln>
                <a:solidFill>
                  <a:schemeClr val="tx1"/>
                </a:solidFill>
                <a:effectLst/>
                <a:uLnTx/>
                <a:uFillTx/>
                <a:latin typeface="+mn-lt"/>
                <a:ea typeface="+mn-ea"/>
                <a:cs typeface="+mn-cs"/>
              </a:rPr>
              <a:t> آهک، ملاتی است هوائی یعنی برای سخت شدن احتیاج به هوا دارد بدین طریق که هیدرات کلسیم در</a:t>
            </a:r>
          </a:p>
          <a:p>
            <a:pPr marL="0" marR="0" lvl="0" indent="0" algn="r" defTabSz="914400" rtl="1" eaLnBrk="1" fontAlgn="auto" latinLnBrk="0" hangingPunct="1">
              <a:lnSpc>
                <a:spcPct val="150000"/>
              </a:lnSpc>
              <a:spcBef>
                <a:spcPct val="20000"/>
              </a:spcBef>
              <a:spcAft>
                <a:spcPts val="0"/>
              </a:spcAft>
              <a:buClr>
                <a:schemeClr val="accent3"/>
              </a:buClr>
              <a:buSzPct val="95000"/>
              <a:buFont typeface="Wingdings 2"/>
              <a:buNone/>
              <a:tabLst/>
              <a:defRPr/>
            </a:pPr>
            <a:r>
              <a:rPr lang="fa-IR" b="1" i="1" dirty="0" smtClean="0">
                <a:solidFill>
                  <a:schemeClr val="tx1"/>
                </a:solidFill>
              </a:rPr>
              <a:t>مجاورت آب وهوا،هوا راگرفته ودوباره به سنگ آهک تبدیل میشود.</a:t>
            </a:r>
            <a:r>
              <a:rPr kumimoji="0" lang="fa-IR" sz="1800" b="1" i="1" u="none" strike="noStrike" kern="1200" cap="none" spc="0" normalizeH="0" noProof="0" dirty="0" smtClean="0">
                <a:ln>
                  <a:noFill/>
                </a:ln>
                <a:solidFill>
                  <a:schemeClr val="tx1"/>
                </a:solidFill>
                <a:effectLst/>
                <a:uLnTx/>
                <a:uFillTx/>
                <a:latin typeface="+mn-lt"/>
                <a:ea typeface="+mn-ea"/>
                <a:cs typeface="+mn-cs"/>
              </a:rPr>
              <a:t> </a:t>
            </a:r>
          </a:p>
          <a:p>
            <a:pPr marL="0" marR="0" lvl="0" indent="0" algn="r" defTabSz="914400" rtl="1" eaLnBrk="1" fontAlgn="auto" latinLnBrk="0" hangingPunct="1">
              <a:lnSpc>
                <a:spcPct val="150000"/>
              </a:lnSpc>
              <a:spcBef>
                <a:spcPct val="20000"/>
              </a:spcBef>
              <a:spcAft>
                <a:spcPts val="0"/>
              </a:spcAft>
              <a:buClr>
                <a:schemeClr val="accent3"/>
              </a:buClr>
              <a:buSzPct val="95000"/>
              <a:buFont typeface="Wingdings 2"/>
              <a:buNone/>
              <a:tabLst/>
              <a:defRPr/>
            </a:pPr>
            <a:endParaRPr kumimoji="0" lang="fa-IR" sz="1800" b="1" i="1" u="none" strike="noStrike" kern="1200" cap="none" spc="0" normalizeH="0" baseline="0" noProof="0" dirty="0" smtClean="0">
              <a:ln>
                <a:noFill/>
              </a:ln>
              <a:solidFill>
                <a:schemeClr val="tx1"/>
              </a:solidFill>
              <a:effectLst/>
              <a:uLnTx/>
              <a:uFillTx/>
              <a:latin typeface="+mn-lt"/>
              <a:ea typeface="+mn-ea"/>
              <a:cs typeface="+mn-cs"/>
            </a:endParaRPr>
          </a:p>
        </p:txBody>
      </p:sp>
      <p:sp>
        <p:nvSpPr>
          <p:cNvPr id="8" name="Title 5"/>
          <p:cNvSpPr txBox="1">
            <a:spLocks/>
          </p:cNvSpPr>
          <p:nvPr/>
        </p:nvSpPr>
        <p:spPr>
          <a:xfrm>
            <a:off x="2143108" y="2643182"/>
            <a:ext cx="4857784" cy="571504"/>
          </a:xfrm>
          <a:prstGeom prst="rect">
            <a:avLst/>
          </a:prstGeom>
          <a:effectLst>
            <a:glow rad="228600">
              <a:schemeClr val="accent6">
                <a:satMod val="175000"/>
                <a:alpha val="40000"/>
              </a:schemeClr>
            </a:glow>
            <a:outerShdw blurRad="57150" dist="38100" dir="5400000" algn="ctr" rotWithShape="0">
              <a:schemeClr val="accent5">
                <a:shade val="9000"/>
                <a:satMod val="105000"/>
                <a:alpha val="48000"/>
              </a:schemeClr>
            </a:outerShdw>
          </a:effectLst>
          <a:scene3d>
            <a:camera prst="isometricOffAxis2Left"/>
            <a:lightRig rig="glow" dir="tl">
              <a:rot lat="0" lon="0" rev="900000"/>
            </a:lightRig>
          </a:scene3d>
          <a:sp3d prstMaterial="powder">
            <a:bevelT w="25400" h="38100"/>
          </a:sp3d>
        </p:spPr>
        <p:style>
          <a:lnRef idx="0">
            <a:schemeClr val="accent5"/>
          </a:lnRef>
          <a:fillRef idx="3">
            <a:schemeClr val="accent5"/>
          </a:fillRef>
          <a:effectRef idx="3">
            <a:schemeClr val="accent5"/>
          </a:effectRef>
          <a:fontRef idx="minor">
            <a:schemeClr val="lt1"/>
          </a:fontRef>
        </p:style>
        <p:txBody>
          <a:bodyPr vert="horz" lIns="0" rIns="0" bIns="0" anchor="b">
            <a:noAutofit/>
            <a:scene3d>
              <a:camera prst="orthographicFront"/>
              <a:lightRig rig="glow" dir="tl">
                <a:rot lat="0" lon="0" rev="5400000"/>
              </a:lightRig>
            </a:scene3d>
            <a:sp3d contourW="12700">
              <a:bevelT w="25400" h="25400"/>
              <a:contourClr>
                <a:schemeClr val="accent6">
                  <a:shade val="73000"/>
                </a:schemeClr>
              </a:contourClr>
            </a:sp3d>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lang="fa-IR" sz="28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mj-lt"/>
                <a:ea typeface="+mj-ea"/>
                <a:cs typeface="+mj-cs"/>
              </a:rPr>
              <a:t>ملاتهای آبی</a:t>
            </a:r>
            <a:r>
              <a:rPr kumimoji="0" lang="fa-IR" sz="2800" b="1" i="0" u="none" strike="noStrike" kern="1200" normalizeH="0" baseline="0" noProof="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uLnTx/>
                <a:uFillTx/>
                <a:latin typeface="+mj-lt"/>
                <a:ea typeface="+mj-ea"/>
                <a:cs typeface="+mj-cs"/>
              </a:rPr>
              <a:t> </a:t>
            </a:r>
            <a:endParaRPr kumimoji="0" lang="fa-IR" sz="2400" b="1" i="0" u="none" strike="noStrike" kern="1200" normalizeH="0" baseline="0" noProof="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uLnTx/>
              <a:uFillTx/>
              <a:latin typeface="+mj-lt"/>
              <a:ea typeface="+mj-ea"/>
              <a:cs typeface="+mj-cs"/>
            </a:endParaRPr>
          </a:p>
        </p:txBody>
      </p:sp>
      <p:sp>
        <p:nvSpPr>
          <p:cNvPr id="12" name="Text Placeholder 7"/>
          <p:cNvSpPr txBox="1">
            <a:spLocks/>
          </p:cNvSpPr>
          <p:nvPr/>
        </p:nvSpPr>
        <p:spPr>
          <a:xfrm>
            <a:off x="857224" y="3429000"/>
            <a:ext cx="7929618" cy="2214578"/>
          </a:xfrm>
          <a:prstGeom prst="rect">
            <a:avLst/>
          </a:prstGeom>
        </p:spPr>
        <p:style>
          <a:lnRef idx="1">
            <a:schemeClr val="accent5"/>
          </a:lnRef>
          <a:fillRef idx="2">
            <a:schemeClr val="accent5"/>
          </a:fillRef>
          <a:effectRef idx="1">
            <a:schemeClr val="accent5"/>
          </a:effectRef>
          <a:fontRef idx="minor">
            <a:schemeClr val="dk1"/>
          </a:fontRef>
        </p:style>
        <p:txBody>
          <a:bodyPr vert="horz" lIns="18288" rIns="18288">
            <a:normAutofit fontScale="85000" lnSpcReduction="10000"/>
          </a:bodyPr>
          <a:lstStyle/>
          <a:p>
            <a:pPr marL="0" marR="0" lvl="0" indent="0" algn="r" defTabSz="914400" rtl="1" eaLnBrk="1" fontAlgn="auto" latinLnBrk="0" hangingPunct="1">
              <a:lnSpc>
                <a:spcPct val="150000"/>
              </a:lnSpc>
              <a:spcBef>
                <a:spcPct val="20000"/>
              </a:spcBef>
              <a:spcAft>
                <a:spcPts val="0"/>
              </a:spcAft>
              <a:buClr>
                <a:schemeClr val="accent3"/>
              </a:buClr>
              <a:buSzPct val="95000"/>
              <a:buFont typeface="Wingdings 2"/>
              <a:buNone/>
              <a:tabLst/>
              <a:defRPr/>
            </a:pPr>
            <a:r>
              <a:rPr lang="fa-IR" b="1" i="1" dirty="0" smtClean="0">
                <a:solidFill>
                  <a:schemeClr val="tx1"/>
                </a:solidFill>
              </a:rPr>
              <a:t>ملاتهای آبی، ملاتهای هستند که برای سخت شدن احتیاج به هوا ندارند ودر زیر آب نیز میتوانند سخت شوند وبرای اینکار باید دارای خصوصیات زیر باشند:</a:t>
            </a:r>
          </a:p>
          <a:p>
            <a:pPr marL="0" marR="0" lvl="0" indent="0" algn="r" defTabSz="914400" rtl="1" eaLnBrk="1" fontAlgn="auto" latinLnBrk="0" hangingPunct="1">
              <a:lnSpc>
                <a:spcPct val="150000"/>
              </a:lnSpc>
              <a:spcBef>
                <a:spcPct val="20000"/>
              </a:spcBef>
              <a:spcAft>
                <a:spcPts val="0"/>
              </a:spcAft>
              <a:buClr>
                <a:schemeClr val="accent3"/>
              </a:buClr>
              <a:buSzPct val="95000"/>
              <a:buFont typeface="Wingdings 2"/>
              <a:buNone/>
              <a:tabLst/>
              <a:defRPr/>
            </a:pPr>
            <a:r>
              <a:rPr lang="fa-IR" b="1" i="1" dirty="0" smtClean="0">
                <a:solidFill>
                  <a:schemeClr val="tx1"/>
                </a:solidFill>
              </a:rPr>
              <a:t>1-زودگیرباشند وزمان گرفتن وسخت شدن آنها حداکثر از دو ساعت تجاوز نکند.</a:t>
            </a:r>
          </a:p>
          <a:p>
            <a:pPr marL="0" marR="0" lvl="0" indent="0" algn="r" defTabSz="914400" rtl="1" eaLnBrk="1" fontAlgn="auto" latinLnBrk="0" hangingPunct="1">
              <a:lnSpc>
                <a:spcPct val="150000"/>
              </a:lnSpc>
              <a:spcBef>
                <a:spcPct val="20000"/>
              </a:spcBef>
              <a:spcAft>
                <a:spcPts val="0"/>
              </a:spcAft>
              <a:buClr>
                <a:schemeClr val="accent3"/>
              </a:buClr>
              <a:buSzPct val="95000"/>
              <a:buFont typeface="Wingdings 2"/>
              <a:buNone/>
              <a:tabLst/>
              <a:defRPr/>
            </a:pPr>
            <a:r>
              <a:rPr lang="fa-IR" b="1" i="1" dirty="0" smtClean="0">
                <a:solidFill>
                  <a:schemeClr val="tx1"/>
                </a:solidFill>
              </a:rPr>
              <a:t>2-آب در آن نفوذ نکند زیراباعث متلاشی شدن ملات می گردد.</a:t>
            </a:r>
          </a:p>
          <a:p>
            <a:pPr marL="0" marR="0" lvl="0" indent="0" algn="r" defTabSz="914400" rtl="1" eaLnBrk="1" fontAlgn="auto" latinLnBrk="0" hangingPunct="1">
              <a:lnSpc>
                <a:spcPct val="150000"/>
              </a:lnSpc>
              <a:spcBef>
                <a:spcPct val="20000"/>
              </a:spcBef>
              <a:spcAft>
                <a:spcPts val="0"/>
              </a:spcAft>
              <a:buClr>
                <a:schemeClr val="accent3"/>
              </a:buClr>
              <a:buSzPct val="95000"/>
              <a:buFont typeface="Wingdings 2"/>
              <a:buNone/>
              <a:tabLst/>
              <a:defRPr/>
            </a:pPr>
            <a:r>
              <a:rPr lang="fa-IR" b="1" i="1" dirty="0" smtClean="0">
                <a:solidFill>
                  <a:schemeClr val="tx1"/>
                </a:solidFill>
              </a:rPr>
              <a:t>3-اگر این ملات ها در آبها ی دریا و یا اصولاً در آبهایی که دارای نمک هستند مصرف شوند باید در مقابل سولفات ها و کربنات ها واکنش نشان نداده از این نمک ها آسیب نبیند.</a:t>
            </a:r>
          </a:p>
          <a:p>
            <a:pPr marL="0" marR="0" lvl="0" indent="0" algn="r" defTabSz="914400" rtl="1" eaLnBrk="1" fontAlgn="auto" latinLnBrk="0" hangingPunct="1">
              <a:lnSpc>
                <a:spcPct val="150000"/>
              </a:lnSpc>
              <a:spcBef>
                <a:spcPct val="20000"/>
              </a:spcBef>
              <a:spcAft>
                <a:spcPts val="0"/>
              </a:spcAft>
              <a:buClr>
                <a:schemeClr val="accent3"/>
              </a:buClr>
              <a:buSzPct val="95000"/>
              <a:buFont typeface="Wingdings 2"/>
              <a:buNone/>
              <a:tabLst/>
              <a:defRPr/>
            </a:pPr>
            <a:endParaRPr kumimoji="0" lang="fa-IR" sz="1800" b="1" i="1"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ransition>
    <p:newsflash/>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5"/>
          <p:cNvSpPr txBox="1">
            <a:spLocks/>
          </p:cNvSpPr>
          <p:nvPr/>
        </p:nvSpPr>
        <p:spPr>
          <a:xfrm>
            <a:off x="2928926" y="714356"/>
            <a:ext cx="3571900" cy="642942"/>
          </a:xfrm>
          <a:prstGeom prst="rect">
            <a:avLst/>
          </a:prstGeom>
          <a:scene3d>
            <a:camera prst="perspectiveContrastingLeftFacing"/>
            <a:lightRig rig="glow" dir="tl">
              <a:rot lat="0" lon="0" rev="900000"/>
            </a:lightRig>
          </a:scene3d>
          <a:sp3d prstMaterial="powder">
            <a:bevelT w="25400" h="38100"/>
          </a:sp3d>
        </p:spPr>
        <p:style>
          <a:lnRef idx="0">
            <a:schemeClr val="accent5"/>
          </a:lnRef>
          <a:fillRef idx="3">
            <a:schemeClr val="accent5"/>
          </a:fillRef>
          <a:effectRef idx="3">
            <a:schemeClr val="accent5"/>
          </a:effectRef>
          <a:fontRef idx="minor">
            <a:schemeClr val="lt1"/>
          </a:fontRef>
        </p:style>
        <p:txBody>
          <a:bodyPr vert="horz" lIns="0" rIns="0" bIns="0" anchor="b">
            <a:no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fa-IR" sz="2800" b="1" i="0" u="none" strike="noStrike" kern="1200" cap="none" spc="0" normalizeH="0" baseline="0" noProof="0" dirty="0" smtClean="0">
                <a:ln>
                  <a:noFill/>
                </a:ln>
                <a:solidFill>
                  <a:srgbClr val="002060"/>
                </a:solidFill>
                <a:effectLst/>
                <a:uLnTx/>
                <a:uFillTx/>
                <a:latin typeface="+mj-lt"/>
                <a:ea typeface="+mj-ea"/>
                <a:cs typeface="+mj-cs"/>
              </a:rPr>
              <a:t> آهک آبی </a:t>
            </a:r>
            <a:endParaRPr kumimoji="0" lang="fa-IR" sz="2400" b="1" i="0" u="none" strike="noStrike" kern="1200" cap="none" spc="0" normalizeH="0" baseline="0" noProof="0" dirty="0">
              <a:ln>
                <a:noFill/>
              </a:ln>
              <a:solidFill>
                <a:srgbClr val="002060"/>
              </a:solidFill>
              <a:effectLst/>
              <a:uLnTx/>
              <a:uFillTx/>
              <a:latin typeface="+mj-lt"/>
              <a:ea typeface="+mj-ea"/>
              <a:cs typeface="+mj-cs"/>
            </a:endParaRPr>
          </a:p>
        </p:txBody>
      </p:sp>
      <p:sp>
        <p:nvSpPr>
          <p:cNvPr id="7" name="Text Placeholder 7"/>
          <p:cNvSpPr txBox="1">
            <a:spLocks/>
          </p:cNvSpPr>
          <p:nvPr/>
        </p:nvSpPr>
        <p:spPr>
          <a:xfrm>
            <a:off x="857224" y="1500174"/>
            <a:ext cx="7929618" cy="1143008"/>
          </a:xfrm>
          <a:prstGeom prst="rect">
            <a:avLst/>
          </a:prstGeom>
        </p:spPr>
        <p:style>
          <a:lnRef idx="1">
            <a:schemeClr val="accent5"/>
          </a:lnRef>
          <a:fillRef idx="2">
            <a:schemeClr val="accent5"/>
          </a:fillRef>
          <a:effectRef idx="1">
            <a:schemeClr val="accent5"/>
          </a:effectRef>
          <a:fontRef idx="minor">
            <a:schemeClr val="dk1"/>
          </a:fontRef>
        </p:style>
        <p:txBody>
          <a:bodyPr vert="horz" lIns="18288" rIns="18288">
            <a:normAutofit fontScale="92500" lnSpcReduction="20000"/>
          </a:bodyPr>
          <a:lstStyle/>
          <a:p>
            <a:pPr marL="0" marR="0" lvl="0" indent="0" algn="r" defTabSz="914400" rtl="1" eaLnBrk="1" fontAlgn="auto" latinLnBrk="0" hangingPunct="1">
              <a:lnSpc>
                <a:spcPct val="150000"/>
              </a:lnSpc>
              <a:spcBef>
                <a:spcPct val="20000"/>
              </a:spcBef>
              <a:spcAft>
                <a:spcPts val="0"/>
              </a:spcAft>
              <a:buClr>
                <a:schemeClr val="accent3"/>
              </a:buClr>
              <a:buSzPct val="95000"/>
              <a:buFont typeface="Wingdings 2"/>
              <a:buNone/>
              <a:tabLst/>
              <a:defRPr/>
            </a:pPr>
            <a:r>
              <a:rPr kumimoji="0" lang="fa-IR" sz="1800" b="1" i="1" u="none" strike="noStrike" kern="1200" cap="none" spc="0" normalizeH="0" baseline="0" noProof="0" dirty="0" smtClean="0">
                <a:ln>
                  <a:noFill/>
                </a:ln>
                <a:solidFill>
                  <a:schemeClr val="tx1"/>
                </a:solidFill>
                <a:effectLst/>
                <a:uLnTx/>
                <a:uFillTx/>
                <a:latin typeface="+mn-lt"/>
                <a:ea typeface="+mn-ea"/>
                <a:cs typeface="+mn-cs"/>
              </a:rPr>
              <a:t>اگر</a:t>
            </a:r>
            <a:r>
              <a:rPr kumimoji="0" lang="fa-IR" sz="1800" b="1" i="1" u="none" strike="noStrike" kern="1200" cap="none" spc="0" normalizeH="0" noProof="0" dirty="0" smtClean="0">
                <a:ln>
                  <a:noFill/>
                </a:ln>
                <a:solidFill>
                  <a:schemeClr val="tx1"/>
                </a:solidFill>
                <a:effectLst/>
                <a:uLnTx/>
                <a:uFillTx/>
                <a:latin typeface="+mn-lt"/>
                <a:ea typeface="+mn-ea"/>
                <a:cs typeface="+mn-cs"/>
              </a:rPr>
              <a:t> سنگ آهک با خاک رس یا سیلیس همراه باشد وآنرا به کوره برده وتا  مرز عرق کردن حرارت بدهند، آنگاه آنرا آسیاب نمایند آهک آبی بدست می آید هرقدرمقدار خاک رس درآن بیشترباشدملات بدست آمده ازاین آهک مرغوبتر میباشد وآب در آن نفوذ نمی کند وزودتر سخت می شود.</a:t>
            </a:r>
            <a:endParaRPr kumimoji="0" lang="fa-IR" sz="1800" b="1" i="1" u="none" strike="noStrike" kern="1200" cap="none" spc="0" normalizeH="0" baseline="0" noProof="0" dirty="0" smtClean="0">
              <a:ln>
                <a:noFill/>
              </a:ln>
              <a:solidFill>
                <a:schemeClr val="tx1"/>
              </a:solidFill>
              <a:effectLst/>
              <a:uLnTx/>
              <a:uFillTx/>
              <a:latin typeface="+mn-lt"/>
              <a:ea typeface="+mn-ea"/>
              <a:cs typeface="+mn-cs"/>
            </a:endParaRPr>
          </a:p>
        </p:txBody>
      </p:sp>
      <p:sp>
        <p:nvSpPr>
          <p:cNvPr id="8" name="Title 5"/>
          <p:cNvSpPr txBox="1">
            <a:spLocks/>
          </p:cNvSpPr>
          <p:nvPr/>
        </p:nvSpPr>
        <p:spPr>
          <a:xfrm>
            <a:off x="2857488" y="2786058"/>
            <a:ext cx="3786214" cy="642942"/>
          </a:xfrm>
          <a:prstGeom prst="rect">
            <a:avLst/>
          </a:prstGeom>
          <a:scene3d>
            <a:camera prst="perspectiveContrastingLeftFacing"/>
            <a:lightRig rig="glow" dir="tl">
              <a:rot lat="0" lon="0" rev="900000"/>
            </a:lightRig>
          </a:scene3d>
          <a:sp3d prstMaterial="powder">
            <a:bevelT w="25400" h="38100"/>
          </a:sp3d>
        </p:spPr>
        <p:style>
          <a:lnRef idx="0">
            <a:schemeClr val="accent5"/>
          </a:lnRef>
          <a:fillRef idx="3">
            <a:schemeClr val="accent5"/>
          </a:fillRef>
          <a:effectRef idx="3">
            <a:schemeClr val="accent5"/>
          </a:effectRef>
          <a:fontRef idx="minor">
            <a:schemeClr val="lt1"/>
          </a:fontRef>
        </p:style>
        <p:txBody>
          <a:bodyPr vert="horz" lIns="0" rIns="0" bIns="0" anchor="b">
            <a:no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fa-IR" sz="2800" b="1" i="0" u="none" strike="noStrike" kern="1200" cap="none" spc="0" normalizeH="0" baseline="0" noProof="0" dirty="0" smtClean="0">
                <a:ln>
                  <a:noFill/>
                </a:ln>
                <a:solidFill>
                  <a:srgbClr val="002060"/>
                </a:solidFill>
                <a:effectLst/>
                <a:uLnTx/>
                <a:uFillTx/>
                <a:latin typeface="+mj-lt"/>
                <a:ea typeface="+mj-ea"/>
                <a:cs typeface="+mj-cs"/>
              </a:rPr>
              <a:t>شفته</a:t>
            </a:r>
            <a:r>
              <a:rPr kumimoji="0" lang="fa-IR" sz="2800" b="1" i="0" u="none" strike="noStrike" kern="1200" cap="none" spc="0" normalizeH="0" noProof="0" dirty="0" smtClean="0">
                <a:ln>
                  <a:noFill/>
                </a:ln>
                <a:solidFill>
                  <a:srgbClr val="002060"/>
                </a:solidFill>
                <a:effectLst/>
                <a:uLnTx/>
                <a:uFillTx/>
                <a:latin typeface="+mj-lt"/>
                <a:ea typeface="+mj-ea"/>
                <a:cs typeface="+mj-cs"/>
              </a:rPr>
              <a:t> آهکی</a:t>
            </a:r>
            <a:r>
              <a:rPr kumimoji="0" lang="fa-IR" sz="2800" b="1" i="0" u="none" strike="noStrike" kern="1200" cap="none" spc="0" normalizeH="0" baseline="0" noProof="0" dirty="0" smtClean="0">
                <a:ln>
                  <a:noFill/>
                </a:ln>
                <a:solidFill>
                  <a:srgbClr val="002060"/>
                </a:solidFill>
                <a:effectLst/>
                <a:uLnTx/>
                <a:uFillTx/>
                <a:latin typeface="+mj-lt"/>
                <a:ea typeface="+mj-ea"/>
                <a:cs typeface="+mj-cs"/>
              </a:rPr>
              <a:t> </a:t>
            </a:r>
            <a:endParaRPr kumimoji="0" lang="fa-IR" sz="2400" b="1" i="0" u="none" strike="noStrike" kern="1200" cap="none" spc="0" normalizeH="0" baseline="0" noProof="0" dirty="0">
              <a:ln>
                <a:noFill/>
              </a:ln>
              <a:solidFill>
                <a:srgbClr val="002060"/>
              </a:solidFill>
              <a:effectLst/>
              <a:uLnTx/>
              <a:uFillTx/>
              <a:latin typeface="+mj-lt"/>
              <a:ea typeface="+mj-ea"/>
              <a:cs typeface="+mj-cs"/>
            </a:endParaRPr>
          </a:p>
        </p:txBody>
      </p:sp>
      <p:sp>
        <p:nvSpPr>
          <p:cNvPr id="12" name="Text Placeholder 7"/>
          <p:cNvSpPr txBox="1">
            <a:spLocks/>
          </p:cNvSpPr>
          <p:nvPr/>
        </p:nvSpPr>
        <p:spPr>
          <a:xfrm>
            <a:off x="857224" y="3643314"/>
            <a:ext cx="7929618" cy="2214578"/>
          </a:xfrm>
          <a:prstGeom prst="rect">
            <a:avLst/>
          </a:prstGeom>
        </p:spPr>
        <p:style>
          <a:lnRef idx="1">
            <a:schemeClr val="accent5"/>
          </a:lnRef>
          <a:fillRef idx="2">
            <a:schemeClr val="accent5"/>
          </a:fillRef>
          <a:effectRef idx="1">
            <a:schemeClr val="accent5"/>
          </a:effectRef>
          <a:fontRef idx="minor">
            <a:schemeClr val="dk1"/>
          </a:fontRef>
        </p:style>
        <p:txBody>
          <a:bodyPr vert="horz" lIns="18288" rIns="18288">
            <a:normAutofit/>
          </a:bodyPr>
          <a:lstStyle/>
          <a:p>
            <a:pPr marL="0" marR="0" lvl="0" indent="0" algn="r" defTabSz="914400" rtl="1" eaLnBrk="1" fontAlgn="auto" latinLnBrk="0" hangingPunct="1">
              <a:lnSpc>
                <a:spcPct val="150000"/>
              </a:lnSpc>
              <a:spcBef>
                <a:spcPct val="20000"/>
              </a:spcBef>
              <a:spcAft>
                <a:spcPts val="0"/>
              </a:spcAft>
              <a:buClr>
                <a:schemeClr val="accent3"/>
              </a:buClr>
              <a:buSzPct val="95000"/>
              <a:buFont typeface="Wingdings 2"/>
              <a:buNone/>
              <a:tabLst/>
              <a:defRPr/>
            </a:pPr>
            <a:r>
              <a:rPr kumimoji="0" lang="fa-IR" sz="1800" b="1" i="1" u="none" strike="noStrike" kern="1200" cap="none" spc="0" normalizeH="0" baseline="0" noProof="0" dirty="0" smtClean="0">
                <a:ln>
                  <a:noFill/>
                </a:ln>
                <a:solidFill>
                  <a:schemeClr val="tx1"/>
                </a:solidFill>
                <a:effectLst/>
                <a:uLnTx/>
                <a:uFillTx/>
                <a:latin typeface="+mn-lt"/>
                <a:ea typeface="+mn-ea"/>
                <a:cs typeface="+mn-cs"/>
              </a:rPr>
              <a:t>اگر</a:t>
            </a:r>
            <a:r>
              <a:rPr kumimoji="0" lang="fa-IR" sz="1800" b="1" i="1" u="none" strike="noStrike" kern="1200" cap="none" spc="0" normalizeH="0" noProof="0" dirty="0" smtClean="0">
                <a:ln>
                  <a:noFill/>
                </a:ln>
                <a:solidFill>
                  <a:schemeClr val="tx1"/>
                </a:solidFill>
                <a:effectLst/>
                <a:uLnTx/>
                <a:uFillTx/>
                <a:latin typeface="+mn-lt"/>
                <a:ea typeface="+mn-ea"/>
                <a:cs typeface="+mn-cs"/>
              </a:rPr>
              <a:t> 200تا250کیلو گرم آهک شکفته را در یک متر مکعب مخلوط شن وماسه وخاک داخل کرده وبا آب</a:t>
            </a:r>
          </a:p>
          <a:p>
            <a:pPr marL="0" marR="0" lvl="0" indent="0" algn="r" defTabSz="914400" rtl="1" eaLnBrk="1" fontAlgn="auto" latinLnBrk="0" hangingPunct="1">
              <a:lnSpc>
                <a:spcPct val="150000"/>
              </a:lnSpc>
              <a:spcBef>
                <a:spcPct val="20000"/>
              </a:spcBef>
              <a:spcAft>
                <a:spcPts val="0"/>
              </a:spcAft>
              <a:buClr>
                <a:schemeClr val="accent3"/>
              </a:buClr>
              <a:buSzPct val="95000"/>
              <a:buFont typeface="Wingdings 2"/>
              <a:buNone/>
              <a:tabLst/>
              <a:defRPr/>
            </a:pPr>
            <a:r>
              <a:rPr lang="fa-IR" b="1" i="1" baseline="0" dirty="0" smtClean="0">
                <a:solidFill>
                  <a:schemeClr val="tx1"/>
                </a:solidFill>
              </a:rPr>
              <a:t>مخلوط</a:t>
            </a:r>
            <a:r>
              <a:rPr lang="fa-IR" b="1" i="1" dirty="0" smtClean="0">
                <a:solidFill>
                  <a:schemeClr val="tx1"/>
                </a:solidFill>
              </a:rPr>
              <a:t> نمائیم به ملات بدست آمده شفته آهکی گویند.این شفته بعد از 24تا48ساعت خود را گرفته وبعد از یک ماه قابل بار گذاری است ومقاومت بالای دارد.</a:t>
            </a:r>
            <a:endParaRPr kumimoji="0" lang="fa-IR" sz="1800" b="1" i="1"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ransition>
    <p:newsflash/>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download (1).jpg"/>
          <p:cNvPicPr>
            <a:picLocks noChangeAspect="1"/>
          </p:cNvPicPr>
          <p:nvPr/>
        </p:nvPicPr>
        <p:blipFill>
          <a:blip r:embed="rId2"/>
          <a:stretch>
            <a:fillRect/>
          </a:stretch>
        </p:blipFill>
        <p:spPr>
          <a:xfrm>
            <a:off x="500034" y="357166"/>
            <a:ext cx="8358246" cy="3286148"/>
          </a:xfrm>
          <a:prstGeom prst="rect">
            <a:avLst/>
          </a:prstGeom>
          <a:ln w="88900" cap="sq" cmpd="thickThin">
            <a:solidFill>
              <a:srgbClr val="000000"/>
            </a:solidFill>
            <a:prstDash val="solid"/>
            <a:miter lim="800000"/>
          </a:ln>
          <a:effectLst>
            <a:innerShdw blurRad="76200">
              <a:srgbClr val="000000"/>
            </a:innerShdw>
          </a:effectLst>
        </p:spPr>
      </p:pic>
      <p:pic>
        <p:nvPicPr>
          <p:cNvPr id="11" name="Picture 10" descr="download.jpg"/>
          <p:cNvPicPr>
            <a:picLocks noChangeAspect="1"/>
          </p:cNvPicPr>
          <p:nvPr/>
        </p:nvPicPr>
        <p:blipFill>
          <a:blip r:embed="rId3"/>
          <a:stretch>
            <a:fillRect/>
          </a:stretch>
        </p:blipFill>
        <p:spPr>
          <a:xfrm>
            <a:off x="500034" y="3786190"/>
            <a:ext cx="8358246" cy="2857520"/>
          </a:xfrm>
          <a:prstGeom prst="rect">
            <a:avLst/>
          </a:prstGeom>
          <a:ln w="88900" cap="sq" cmpd="thickThin">
            <a:solidFill>
              <a:srgbClr val="000000"/>
            </a:solidFill>
            <a:prstDash val="solid"/>
            <a:miter lim="800000"/>
          </a:ln>
          <a:effectLst>
            <a:innerShdw blurRad="76200">
              <a:srgbClr val="000000"/>
            </a:innerShdw>
          </a:effectLst>
        </p:spPr>
      </p:pic>
    </p:spTree>
  </p:cSld>
  <p:clrMapOvr>
    <a:masterClrMapping/>
  </p:clrMapOvr>
  <p:transition>
    <p:newsflash/>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5"/>
          <p:cNvSpPr txBox="1">
            <a:spLocks/>
          </p:cNvSpPr>
          <p:nvPr/>
        </p:nvSpPr>
        <p:spPr>
          <a:xfrm>
            <a:off x="2428860" y="785794"/>
            <a:ext cx="5000660" cy="785818"/>
          </a:xfrm>
          <a:prstGeom prst="rect">
            <a:avLst/>
          </a:prstGeom>
          <a:scene3d>
            <a:camera prst="perspectiveRelaxedModerately"/>
            <a:lightRig rig="glow" dir="tl">
              <a:rot lat="0" lon="0" rev="900000"/>
            </a:lightRig>
          </a:scene3d>
          <a:sp3d prstMaterial="powder">
            <a:bevelT w="25400" h="38100"/>
          </a:sp3d>
        </p:spPr>
        <p:style>
          <a:lnRef idx="0">
            <a:schemeClr val="accent5"/>
          </a:lnRef>
          <a:fillRef idx="3">
            <a:schemeClr val="accent5"/>
          </a:fillRef>
          <a:effectRef idx="3">
            <a:schemeClr val="accent5"/>
          </a:effectRef>
          <a:fontRef idx="minor">
            <a:schemeClr val="lt1"/>
          </a:fontRef>
        </p:style>
        <p:txBody>
          <a:bodyPr vert="horz" lIns="0" rIns="0" bIns="0" anchor="b">
            <a:no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fa-IR" sz="2800" b="1" i="0" u="none" strike="noStrike" kern="1200" cap="none" spc="0" normalizeH="0" baseline="0" noProof="0" dirty="0" smtClean="0">
                <a:ln>
                  <a:noFill/>
                </a:ln>
                <a:solidFill>
                  <a:srgbClr val="002060"/>
                </a:solidFill>
                <a:effectLst/>
                <a:uLnTx/>
                <a:uFillTx/>
                <a:latin typeface="+mj-lt"/>
                <a:ea typeface="+mj-ea"/>
                <a:cs typeface="+mj-cs"/>
              </a:rPr>
              <a:t> خواص</a:t>
            </a:r>
            <a:r>
              <a:rPr kumimoji="0" lang="fa-IR" sz="2800" b="1" i="0" u="none" strike="noStrike" kern="1200" cap="none" spc="0" normalizeH="0" noProof="0" dirty="0" smtClean="0">
                <a:ln>
                  <a:noFill/>
                </a:ln>
                <a:solidFill>
                  <a:srgbClr val="002060"/>
                </a:solidFill>
                <a:effectLst/>
                <a:uLnTx/>
                <a:uFillTx/>
                <a:latin typeface="+mj-lt"/>
                <a:ea typeface="+mj-ea"/>
                <a:cs typeface="+mj-cs"/>
              </a:rPr>
              <a:t> شفته آهک</a:t>
            </a:r>
            <a:r>
              <a:rPr kumimoji="0" lang="fa-IR" sz="2800" b="1" i="0" u="none" strike="noStrike" kern="1200" cap="none" spc="0" normalizeH="0" baseline="0" noProof="0" dirty="0" smtClean="0">
                <a:ln>
                  <a:noFill/>
                </a:ln>
                <a:solidFill>
                  <a:srgbClr val="002060"/>
                </a:solidFill>
                <a:effectLst/>
                <a:uLnTx/>
                <a:uFillTx/>
                <a:latin typeface="+mj-lt"/>
                <a:ea typeface="+mj-ea"/>
                <a:cs typeface="+mj-cs"/>
              </a:rPr>
              <a:t> </a:t>
            </a:r>
            <a:endParaRPr kumimoji="0" lang="fa-IR" sz="2400" b="1" i="0" u="none" strike="noStrike" kern="1200" cap="none" spc="0" normalizeH="0" baseline="0" noProof="0" dirty="0">
              <a:ln>
                <a:noFill/>
              </a:ln>
              <a:solidFill>
                <a:srgbClr val="002060"/>
              </a:solidFill>
              <a:effectLst/>
              <a:uLnTx/>
              <a:uFillTx/>
              <a:latin typeface="+mj-lt"/>
              <a:ea typeface="+mj-ea"/>
              <a:cs typeface="+mj-cs"/>
            </a:endParaRPr>
          </a:p>
        </p:txBody>
      </p:sp>
      <p:sp>
        <p:nvSpPr>
          <p:cNvPr id="7" name="Text Placeholder 7"/>
          <p:cNvSpPr txBox="1">
            <a:spLocks/>
          </p:cNvSpPr>
          <p:nvPr/>
        </p:nvSpPr>
        <p:spPr>
          <a:xfrm>
            <a:off x="857224" y="1643050"/>
            <a:ext cx="7929618" cy="4643470"/>
          </a:xfrm>
          <a:prstGeom prst="rect">
            <a:avLst/>
          </a:prstGeom>
        </p:spPr>
        <p:style>
          <a:lnRef idx="1">
            <a:schemeClr val="accent5"/>
          </a:lnRef>
          <a:fillRef idx="2">
            <a:schemeClr val="accent5"/>
          </a:fillRef>
          <a:effectRef idx="1">
            <a:schemeClr val="accent5"/>
          </a:effectRef>
          <a:fontRef idx="minor">
            <a:schemeClr val="dk1"/>
          </a:fontRef>
        </p:style>
        <p:txBody>
          <a:bodyPr vert="horz" lIns="18288" rIns="18288">
            <a:normAutofit/>
          </a:bodyPr>
          <a:lstStyle/>
          <a:p>
            <a:pPr marL="0" marR="0" lvl="0" indent="0" algn="r" defTabSz="914400" rtl="1" eaLnBrk="1" fontAlgn="auto" latinLnBrk="0" hangingPunct="1">
              <a:lnSpc>
                <a:spcPct val="150000"/>
              </a:lnSpc>
              <a:spcBef>
                <a:spcPct val="20000"/>
              </a:spcBef>
              <a:spcAft>
                <a:spcPts val="0"/>
              </a:spcAft>
              <a:buClr>
                <a:schemeClr val="accent3"/>
              </a:buClr>
              <a:buSzPct val="95000"/>
              <a:buFont typeface="Wingdings 2"/>
              <a:buNone/>
              <a:tabLst/>
              <a:defRPr/>
            </a:pPr>
            <a:r>
              <a:rPr kumimoji="0" lang="fa-IR" sz="1800" b="1" i="1" u="none" strike="noStrike" kern="1200" cap="none" spc="0" normalizeH="0" baseline="0" noProof="0" dirty="0" smtClean="0">
                <a:ln>
                  <a:noFill/>
                </a:ln>
                <a:solidFill>
                  <a:schemeClr val="tx1"/>
                </a:solidFill>
                <a:effectLst/>
                <a:uLnTx/>
                <a:uFillTx/>
                <a:latin typeface="+mn-lt"/>
                <a:ea typeface="+mn-ea"/>
                <a:cs typeface="+mn-cs"/>
              </a:rPr>
              <a:t>1-شفته</a:t>
            </a:r>
            <a:r>
              <a:rPr kumimoji="0" lang="fa-IR" sz="1800" b="1" i="1" u="none" strike="noStrike" kern="1200" cap="none" spc="0" normalizeH="0" noProof="0" dirty="0" smtClean="0">
                <a:ln>
                  <a:noFill/>
                </a:ln>
                <a:solidFill>
                  <a:schemeClr val="tx1"/>
                </a:solidFill>
                <a:effectLst/>
                <a:uLnTx/>
                <a:uFillTx/>
                <a:latin typeface="+mn-lt"/>
                <a:ea typeface="+mn-ea"/>
                <a:cs typeface="+mn-cs"/>
              </a:rPr>
              <a:t> آهک یکی از ارزانترین ملاتها میباشد</a:t>
            </a:r>
            <a:r>
              <a:rPr lang="fa-IR" b="1" i="1" dirty="0" smtClean="0">
                <a:solidFill>
                  <a:schemeClr val="tx1"/>
                </a:solidFill>
              </a:rPr>
              <a:t>.</a:t>
            </a:r>
          </a:p>
          <a:p>
            <a:pPr marL="0" marR="0" lvl="0" indent="0" algn="r" defTabSz="914400" rtl="1" eaLnBrk="1" fontAlgn="auto" latinLnBrk="0" hangingPunct="1">
              <a:lnSpc>
                <a:spcPct val="150000"/>
              </a:lnSpc>
              <a:spcBef>
                <a:spcPct val="20000"/>
              </a:spcBef>
              <a:spcAft>
                <a:spcPts val="0"/>
              </a:spcAft>
              <a:buClr>
                <a:schemeClr val="accent3"/>
              </a:buClr>
              <a:buSzPct val="95000"/>
              <a:buFont typeface="Wingdings 2"/>
              <a:buNone/>
              <a:tabLst/>
              <a:defRPr/>
            </a:pPr>
            <a:r>
              <a:rPr lang="fa-IR" b="1" i="1" dirty="0" smtClean="0">
                <a:solidFill>
                  <a:schemeClr val="tx1"/>
                </a:solidFill>
              </a:rPr>
              <a:t>2-تهیه آهک احتیاج به کارخانه مفصل ندارد.</a:t>
            </a:r>
          </a:p>
          <a:p>
            <a:pPr marL="0" marR="0" lvl="0" indent="0" algn="r" defTabSz="914400" rtl="1" eaLnBrk="1" fontAlgn="auto" latinLnBrk="0" hangingPunct="1">
              <a:lnSpc>
                <a:spcPct val="150000"/>
              </a:lnSpc>
              <a:spcBef>
                <a:spcPct val="20000"/>
              </a:spcBef>
              <a:spcAft>
                <a:spcPts val="0"/>
              </a:spcAft>
              <a:buClr>
                <a:schemeClr val="accent3"/>
              </a:buClr>
              <a:buSzPct val="95000"/>
              <a:buFont typeface="Wingdings 2"/>
              <a:buNone/>
              <a:tabLst/>
              <a:defRPr/>
            </a:pPr>
            <a:r>
              <a:rPr lang="fa-IR" b="1" i="1" dirty="0" smtClean="0">
                <a:solidFill>
                  <a:schemeClr val="tx1"/>
                </a:solidFill>
              </a:rPr>
              <a:t>3-شفته آهکی بعد از یک هفته میتواند حدود 5کیلو گرم برسانتمترمربع را تحمل کند.</a:t>
            </a:r>
          </a:p>
          <a:p>
            <a:pPr marL="0" marR="0" lvl="0" indent="0" algn="r" defTabSz="914400" rtl="1" eaLnBrk="1" fontAlgn="auto" latinLnBrk="0" hangingPunct="1">
              <a:lnSpc>
                <a:spcPct val="150000"/>
              </a:lnSpc>
              <a:spcBef>
                <a:spcPct val="20000"/>
              </a:spcBef>
              <a:spcAft>
                <a:spcPts val="0"/>
              </a:spcAft>
              <a:buClr>
                <a:schemeClr val="accent3"/>
              </a:buClr>
              <a:buSzPct val="95000"/>
              <a:buFont typeface="Wingdings 2"/>
              <a:buNone/>
              <a:tabLst/>
              <a:defRPr/>
            </a:pPr>
            <a:r>
              <a:rPr lang="fa-IR" b="1" i="1" dirty="0" smtClean="0">
                <a:solidFill>
                  <a:schemeClr val="tx1"/>
                </a:solidFill>
              </a:rPr>
              <a:t>4-نسبت به بتن دیر گیرتر می باشد.</a:t>
            </a:r>
          </a:p>
          <a:p>
            <a:pPr marL="0" marR="0" lvl="0" indent="0" algn="r" defTabSz="914400" rtl="1" eaLnBrk="1" fontAlgn="auto" latinLnBrk="0" hangingPunct="1">
              <a:lnSpc>
                <a:spcPct val="150000"/>
              </a:lnSpc>
              <a:spcBef>
                <a:spcPct val="20000"/>
              </a:spcBef>
              <a:spcAft>
                <a:spcPts val="0"/>
              </a:spcAft>
              <a:buClr>
                <a:schemeClr val="accent3"/>
              </a:buClr>
              <a:buSzPct val="95000"/>
              <a:buFont typeface="Wingdings 2"/>
              <a:buNone/>
              <a:tabLst/>
              <a:defRPr/>
            </a:pPr>
            <a:r>
              <a:rPr lang="fa-IR" b="1" i="1" dirty="0" smtClean="0">
                <a:solidFill>
                  <a:schemeClr val="tx1"/>
                </a:solidFill>
              </a:rPr>
              <a:t>5-آب درآن به نسبت خیلی کم نفوذ می کند در نتیجه کمتر در خطر یخ بندان قرار دارد.</a:t>
            </a:r>
          </a:p>
          <a:p>
            <a:pPr marL="0" marR="0" lvl="0" indent="0" algn="r" defTabSz="914400" rtl="1" eaLnBrk="1" fontAlgn="auto" latinLnBrk="0" hangingPunct="1">
              <a:lnSpc>
                <a:spcPct val="150000"/>
              </a:lnSpc>
              <a:spcBef>
                <a:spcPct val="20000"/>
              </a:spcBef>
              <a:spcAft>
                <a:spcPts val="0"/>
              </a:spcAft>
              <a:buClr>
                <a:schemeClr val="accent3"/>
              </a:buClr>
              <a:buSzPct val="95000"/>
              <a:buFont typeface="Wingdings 2"/>
              <a:buNone/>
              <a:tabLst/>
              <a:defRPr/>
            </a:pPr>
            <a:r>
              <a:rPr lang="fa-IR" b="1" i="1" dirty="0" smtClean="0">
                <a:solidFill>
                  <a:schemeClr val="tx1"/>
                </a:solidFill>
              </a:rPr>
              <a:t>6-هیچ گیاهی در آن نمیروید.</a:t>
            </a:r>
          </a:p>
          <a:p>
            <a:pPr marL="0" marR="0" lvl="0" indent="0" algn="r" defTabSz="914400" rtl="1" eaLnBrk="1" fontAlgn="auto" latinLnBrk="0" hangingPunct="1">
              <a:lnSpc>
                <a:spcPct val="150000"/>
              </a:lnSpc>
              <a:spcBef>
                <a:spcPct val="20000"/>
              </a:spcBef>
              <a:spcAft>
                <a:spcPts val="0"/>
              </a:spcAft>
              <a:buClr>
                <a:schemeClr val="accent3"/>
              </a:buClr>
              <a:buSzPct val="95000"/>
              <a:buFont typeface="Wingdings 2"/>
              <a:buNone/>
              <a:tabLst/>
              <a:defRPr/>
            </a:pPr>
            <a:r>
              <a:rPr lang="fa-IR" b="1" i="1" dirty="0" smtClean="0">
                <a:solidFill>
                  <a:schemeClr val="tx1"/>
                </a:solidFill>
              </a:rPr>
              <a:t>7-مقاوم است بطوری که بعد از چند سال باید با قلم چکش ویا کمپرسورآن را تخریب کرد.</a:t>
            </a:r>
          </a:p>
          <a:p>
            <a:pPr marL="0" marR="0" lvl="0" indent="0" algn="r" defTabSz="914400" rtl="1" eaLnBrk="1" fontAlgn="auto" latinLnBrk="0" hangingPunct="1">
              <a:lnSpc>
                <a:spcPct val="150000"/>
              </a:lnSpc>
              <a:spcBef>
                <a:spcPct val="20000"/>
              </a:spcBef>
              <a:spcAft>
                <a:spcPts val="0"/>
              </a:spcAft>
              <a:buClr>
                <a:schemeClr val="accent3"/>
              </a:buClr>
              <a:buSzPct val="95000"/>
              <a:buFont typeface="Wingdings 2"/>
              <a:buNone/>
              <a:tabLst/>
              <a:defRPr/>
            </a:pPr>
            <a:r>
              <a:rPr lang="fa-IR" b="1" i="1" dirty="0" smtClean="0">
                <a:solidFill>
                  <a:schemeClr val="tx1"/>
                </a:solidFill>
              </a:rPr>
              <a:t>8-آهک لایه های قیروگونی را هم می پوساند.</a:t>
            </a:r>
          </a:p>
          <a:p>
            <a:pPr marL="0" marR="0" lvl="0" indent="0" algn="r" defTabSz="914400" rtl="1" eaLnBrk="1" fontAlgn="auto" latinLnBrk="0" hangingPunct="1">
              <a:lnSpc>
                <a:spcPct val="150000"/>
              </a:lnSpc>
              <a:spcBef>
                <a:spcPct val="20000"/>
              </a:spcBef>
              <a:spcAft>
                <a:spcPts val="0"/>
              </a:spcAft>
              <a:buClr>
                <a:schemeClr val="accent3"/>
              </a:buClr>
              <a:buSzPct val="95000"/>
              <a:buFont typeface="Wingdings 2"/>
              <a:buNone/>
              <a:tabLst/>
              <a:defRPr/>
            </a:pPr>
            <a:r>
              <a:rPr lang="fa-IR" b="1" i="1" dirty="0" smtClean="0">
                <a:solidFill>
                  <a:schemeClr val="tx1"/>
                </a:solidFill>
              </a:rPr>
              <a:t>9-مصرف شفته آهکی در مناطق مرطوب پیشنهاد نمی شود.</a:t>
            </a:r>
          </a:p>
          <a:p>
            <a:pPr marL="0" marR="0" lvl="0" indent="0" algn="r" defTabSz="914400" rtl="1" eaLnBrk="1" fontAlgn="auto" latinLnBrk="0" hangingPunct="1">
              <a:lnSpc>
                <a:spcPct val="150000"/>
              </a:lnSpc>
              <a:spcBef>
                <a:spcPct val="20000"/>
              </a:spcBef>
              <a:spcAft>
                <a:spcPts val="0"/>
              </a:spcAft>
              <a:buClr>
                <a:schemeClr val="accent3"/>
              </a:buClr>
              <a:buSzPct val="95000"/>
              <a:buFont typeface="Wingdings 2"/>
              <a:buNone/>
              <a:tabLst/>
              <a:defRPr/>
            </a:pPr>
            <a:endParaRPr lang="fa-IR" b="1" i="1" dirty="0" smtClean="0">
              <a:solidFill>
                <a:schemeClr val="tx1"/>
              </a:solidFill>
            </a:endParaRPr>
          </a:p>
          <a:p>
            <a:pPr marL="0" marR="0" lvl="0" indent="0" algn="r" defTabSz="914400" rtl="1" eaLnBrk="1" fontAlgn="auto" latinLnBrk="0" hangingPunct="1">
              <a:lnSpc>
                <a:spcPct val="150000"/>
              </a:lnSpc>
              <a:spcBef>
                <a:spcPct val="20000"/>
              </a:spcBef>
              <a:spcAft>
                <a:spcPts val="0"/>
              </a:spcAft>
              <a:buClr>
                <a:schemeClr val="accent3"/>
              </a:buClr>
              <a:buSzPct val="95000"/>
              <a:buFont typeface="Wingdings 2"/>
              <a:buNone/>
              <a:tabLst/>
              <a:defRPr/>
            </a:pPr>
            <a:endParaRPr lang="fa-IR" b="1" i="1" dirty="0" smtClean="0">
              <a:solidFill>
                <a:schemeClr val="tx1"/>
              </a:solidFill>
            </a:endParaRPr>
          </a:p>
          <a:p>
            <a:pPr marL="0" marR="0" lvl="0" indent="0" algn="r" defTabSz="914400" rtl="1" eaLnBrk="1" fontAlgn="auto" latinLnBrk="0" hangingPunct="1">
              <a:lnSpc>
                <a:spcPct val="150000"/>
              </a:lnSpc>
              <a:spcBef>
                <a:spcPct val="20000"/>
              </a:spcBef>
              <a:spcAft>
                <a:spcPts val="0"/>
              </a:spcAft>
              <a:buClr>
                <a:schemeClr val="accent3"/>
              </a:buClr>
              <a:buSzPct val="95000"/>
              <a:buFont typeface="Wingdings 2"/>
              <a:buNone/>
              <a:tabLst/>
              <a:defRPr/>
            </a:pPr>
            <a:endParaRPr lang="fa-IR" b="1" i="1" dirty="0" smtClean="0">
              <a:solidFill>
                <a:schemeClr val="tx1"/>
              </a:solidFill>
            </a:endParaRPr>
          </a:p>
        </p:txBody>
      </p:sp>
    </p:spTree>
  </p:cSld>
  <p:clrMapOvr>
    <a:masterClrMapping/>
  </p:clrMapOvr>
  <p:transition>
    <p:newsflash/>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650</TotalTime>
  <Words>918</Words>
  <Application>Microsoft Office PowerPoint</Application>
  <PresentationFormat>On-screen Show (4:3)</PresentationFormat>
  <Paragraphs>62</Paragraphs>
  <Slides>11</Slides>
  <Notes>3</Notes>
  <HiddenSlides>0</HiddenSlides>
  <MMClips>0</MMClips>
  <ScaleCrop>false</ScaleCrop>
  <HeadingPairs>
    <vt:vector size="6" baseType="variant">
      <vt:variant>
        <vt:lpstr>Theme</vt:lpstr>
      </vt:variant>
      <vt:variant>
        <vt:i4>1</vt:i4>
      </vt:variant>
      <vt:variant>
        <vt:lpstr>Slide Titles</vt:lpstr>
      </vt:variant>
      <vt:variant>
        <vt:i4>11</vt:i4>
      </vt:variant>
      <vt:variant>
        <vt:lpstr>Custom Shows</vt:lpstr>
      </vt:variant>
      <vt:variant>
        <vt:i4>1</vt:i4>
      </vt:variant>
    </vt:vector>
  </HeadingPairs>
  <TitlesOfParts>
    <vt:vector size="13" baseType="lpstr">
      <vt:lpstr>Flow</vt:lpstr>
      <vt:lpstr>((مصالح ساختمانی))</vt:lpstr>
      <vt:lpstr>آهک و تاریچه ی آن </vt:lpstr>
      <vt:lpstr>Slide 3</vt:lpstr>
      <vt:lpstr>Slide 4</vt:lpstr>
      <vt:lpstr>کاربرد آهک </vt:lpstr>
      <vt:lpstr>Slide 6</vt:lpstr>
      <vt:lpstr>Slide 7</vt:lpstr>
      <vt:lpstr>Slide 8</vt:lpstr>
      <vt:lpstr>Slide 9</vt:lpstr>
      <vt:lpstr>Slide 10</vt:lpstr>
      <vt:lpstr>Slide 11</vt:lpstr>
      <vt:lpstr>Custom Show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مقدمات طراحی ( 1 )</dc:title>
  <dc:creator>a</dc:creator>
  <cp:lastModifiedBy>asus</cp:lastModifiedBy>
  <cp:revision>108</cp:revision>
  <dcterms:created xsi:type="dcterms:W3CDTF">2012-04-28T09:56:33Z</dcterms:created>
  <dcterms:modified xsi:type="dcterms:W3CDTF">2012-10-31T21:23:29Z</dcterms:modified>
</cp:coreProperties>
</file>