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50"/>
  </p:notesMasterIdLst>
  <p:sldIdLst>
    <p:sldId id="256" r:id="rId3"/>
    <p:sldId id="606" r:id="rId4"/>
    <p:sldId id="608" r:id="rId5"/>
    <p:sldId id="665" r:id="rId6"/>
    <p:sldId id="666" r:id="rId7"/>
    <p:sldId id="664" r:id="rId8"/>
    <p:sldId id="667" r:id="rId9"/>
    <p:sldId id="663" r:id="rId10"/>
    <p:sldId id="668" r:id="rId11"/>
    <p:sldId id="673" r:id="rId12"/>
    <p:sldId id="669" r:id="rId13"/>
    <p:sldId id="671" r:id="rId14"/>
    <p:sldId id="672" r:id="rId15"/>
    <p:sldId id="674" r:id="rId16"/>
    <p:sldId id="675" r:id="rId17"/>
    <p:sldId id="676" r:id="rId18"/>
    <p:sldId id="677" r:id="rId19"/>
    <p:sldId id="678" r:id="rId20"/>
    <p:sldId id="679" r:id="rId21"/>
    <p:sldId id="682" r:id="rId22"/>
    <p:sldId id="683" r:id="rId23"/>
    <p:sldId id="707" r:id="rId24"/>
    <p:sldId id="684" r:id="rId25"/>
    <p:sldId id="685" r:id="rId26"/>
    <p:sldId id="686" r:id="rId27"/>
    <p:sldId id="687" r:id="rId28"/>
    <p:sldId id="654" r:id="rId29"/>
    <p:sldId id="688" r:id="rId30"/>
    <p:sldId id="689" r:id="rId31"/>
    <p:sldId id="655" r:id="rId32"/>
    <p:sldId id="690" r:id="rId33"/>
    <p:sldId id="691" r:id="rId34"/>
    <p:sldId id="692" r:id="rId35"/>
    <p:sldId id="693" r:id="rId36"/>
    <p:sldId id="694" r:id="rId37"/>
    <p:sldId id="695" r:id="rId38"/>
    <p:sldId id="696" r:id="rId39"/>
    <p:sldId id="697" r:id="rId40"/>
    <p:sldId id="698" r:id="rId41"/>
    <p:sldId id="699" r:id="rId42"/>
    <p:sldId id="700" r:id="rId43"/>
    <p:sldId id="701" r:id="rId44"/>
    <p:sldId id="702" r:id="rId45"/>
    <p:sldId id="704" r:id="rId46"/>
    <p:sldId id="705" r:id="rId47"/>
    <p:sldId id="706" r:id="rId48"/>
    <p:sldId id="70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1B2D"/>
    <a:srgbClr val="17111D"/>
    <a:srgbClr val="1F1727"/>
    <a:srgbClr val="81430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0A53F-667D-43D2-8A84-755F15E3FAF2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72006-3AC5-4C02-AF09-C5ACEC49F6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طی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596D8-B47F-4426-8877-AEE0B52C9E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طی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596D8-B47F-4426-8877-AEE0B52C9E5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طی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596D8-B47F-4426-8877-AEE0B52C9E5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طی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596D8-B47F-4426-8877-AEE0B52C9E5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طی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596D8-B47F-4426-8877-AEE0B52C9E5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طی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596D8-B47F-4426-8877-AEE0B52C9E5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طی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596D8-B47F-4426-8877-AEE0B52C9E5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طی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596D8-B47F-4426-8877-AEE0B52C9E5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طی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596D8-B47F-4426-8877-AEE0B52C9E5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طی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596D8-B47F-4426-8877-AEE0B52C9E5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طی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596D8-B47F-4426-8877-AEE0B52C9E5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طی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596D8-B47F-4426-8877-AEE0B52C9E5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طی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596D8-B47F-4426-8877-AEE0B52C9E5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طی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596D8-B47F-4426-8877-AEE0B52C9E5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طی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596D8-B47F-4426-8877-AEE0B52C9E5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طی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596D8-B47F-4426-8877-AEE0B52C9E5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طی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596D8-B47F-4426-8877-AEE0B52C9E5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81430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7D5AB4B-8A53-43D0-8170-9DA76F7ABCA8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fa-IR" smtClean="0"/>
              <a:t>آزمایش ادرار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AE84-73FE-4C1E-A66D-D575B3D72CAA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E08250E-56DD-4837-9528-8C5E63BF91F6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fa-IR" smtClean="0"/>
              <a:t>آزمایش ادرار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81430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FC88F02-CB3D-461B-820A-54E5A907AB92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fa-IR" smtClean="0">
                <a:solidFill>
                  <a:srgbClr val="E3DED1"/>
                </a:solidFill>
              </a:rPr>
              <a:t>آزمایش ادرار</a:t>
            </a:r>
            <a:endParaRPr lang="en-US">
              <a:solidFill>
                <a:srgbClr val="E3DED1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ECBC2C-8774-4CAD-B08A-C53DF664D02F}" type="slidenum">
              <a:rPr lang="en-US" smtClean="0">
                <a:solidFill>
                  <a:srgbClr val="E3DED1"/>
                </a:solidFill>
              </a:rPr>
              <a:pPr/>
              <a:t>‹#›</a:t>
            </a:fld>
            <a:endParaRPr lang="en-US">
              <a:solidFill>
                <a:srgbClr val="E3DED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D3E5-24D4-40F6-B34D-55A14FC96AC0}" type="datetime1">
              <a:rPr lang="en-US" smtClean="0">
                <a:solidFill>
                  <a:srgbClr val="323232"/>
                </a:solidFill>
              </a:rPr>
              <a:pPr/>
              <a:t>8/8/2016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B Koodak" pitchFamily="2" charset="-78"/>
              </a:defRPr>
            </a:lvl1pPr>
          </a:lstStyle>
          <a:p>
            <a:r>
              <a:rPr lang="fa-IR" smtClean="0"/>
              <a:t>آزمایش ادرار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22EB-A3C4-4E46-B45E-493D9CDEC56D}" type="datetime1">
              <a:rPr lang="en-US" smtClean="0">
                <a:solidFill>
                  <a:srgbClr val="323232"/>
                </a:solidFill>
              </a:rPr>
              <a:pPr/>
              <a:t>8/8/2016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45245F4-15AF-45C6-B0C4-DD1E49A1DDC8}" type="datetime1">
              <a:rPr lang="en-US" smtClean="0">
                <a:solidFill>
                  <a:srgbClr val="323232"/>
                </a:solidFill>
              </a:rPr>
              <a:pPr/>
              <a:t>8/8/2016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fa-IR" smtClean="0"/>
              <a:t>آزمایش ادرار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A3B6565-720F-4801-8C3B-100CFEDD6BFF}" type="datetime1">
              <a:rPr lang="en-US" smtClean="0">
                <a:solidFill>
                  <a:srgbClr val="323232"/>
                </a:solidFill>
              </a:rPr>
              <a:pPr/>
              <a:t>8/8/2016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fa-IR" smtClean="0"/>
              <a:t>آزمایش ادرار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EF12-CC5F-481F-B04F-202D8955101C}" type="datetime1">
              <a:rPr lang="en-US" smtClean="0">
                <a:solidFill>
                  <a:srgbClr val="323232"/>
                </a:solidFill>
              </a:rPr>
              <a:pPr/>
              <a:t>8/8/2016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76CA-901B-45C7-B42F-155A158DBFB4}" type="datetime1">
              <a:rPr lang="en-US" smtClean="0">
                <a:solidFill>
                  <a:srgbClr val="323232"/>
                </a:solidFill>
              </a:rPr>
              <a:pPr/>
              <a:t>8/8/2016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ECBC2C-8774-4CAD-B08A-C53DF664D02F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6D77-36C0-4970-B84D-51F492F9DA13}" type="datetime1">
              <a:rPr lang="en-US" smtClean="0">
                <a:solidFill>
                  <a:srgbClr val="323232"/>
                </a:solidFill>
              </a:rPr>
              <a:pPr/>
              <a:t>8/8/2016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099A-E28B-4EBE-BDC4-524C79053CA8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B Koodak" pitchFamily="2" charset="-78"/>
              </a:defRPr>
            </a:lvl1pPr>
          </a:lstStyle>
          <a:p>
            <a:r>
              <a:rPr lang="fa-IR" smtClean="0"/>
              <a:t>آزمایش ادرار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B7ADDE9-03AA-4F27-993A-F32CAD44652A}" type="datetime1">
              <a:rPr lang="en-US" smtClean="0">
                <a:solidFill>
                  <a:srgbClr val="323232"/>
                </a:solidFill>
              </a:rPr>
              <a:pPr/>
              <a:t>8/8/2016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fa-IR" smtClean="0"/>
              <a:t>آزمایش ادرار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11EB-0FD6-4A18-A697-377A132DD57B}" type="datetime1">
              <a:rPr lang="en-US" smtClean="0">
                <a:solidFill>
                  <a:srgbClr val="323232"/>
                </a:solidFill>
              </a:rPr>
              <a:pPr/>
              <a:t>8/8/2016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FA02B4D-0BB7-49E1-99F6-3B6BD3381746}" type="datetime1">
              <a:rPr lang="en-US" smtClean="0">
                <a:solidFill>
                  <a:srgbClr val="323232"/>
                </a:solidFill>
              </a:rPr>
              <a:pPr/>
              <a:t>8/8/2016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fa-IR" smtClean="0"/>
              <a:t>آزمایش ادرار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512D-942E-4DB5-9466-750C90AB955D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AC9DE4-86BC-4D73-A554-4795DA16447E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fa-IR" smtClean="0"/>
              <a:t>آزمایش ادرار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A9CE0BA-3E3F-4BF3-89AC-BE779A74D521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fa-IR" smtClean="0"/>
              <a:t>آزمایش ادرار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825C-14AC-47C3-81BB-9A2379192D65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4D17-F375-47BA-BB48-C6002FE160FD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2098-6E31-4BBE-B26D-42F30C333915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62D1086-8140-49BC-8843-D406546F6C70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fa-IR" smtClean="0"/>
              <a:t>آزمایش ادرار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75C47C-B74B-4E51-950A-77C68C31B9F1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rgbClr val="FFFF00"/>
                </a:solidFill>
                <a:cs typeface="B Koodak" pitchFamily="2" charset="-78"/>
              </a:defRPr>
            </a:lvl1pPr>
          </a:lstStyle>
          <a:p>
            <a:r>
              <a:rPr lang="fa-IR" smtClean="0"/>
              <a:t>آزمایش ادرار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00"/>
                </a:solidFill>
              </a:defRPr>
            </a:lvl1pPr>
          </a:lstStyle>
          <a:p>
            <a:fld id="{ACECBC2C-8774-4CAD-B08A-C53DF664D0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805FBF-46F6-4F7D-BDE3-4EF40C2F4524}" type="datetime1">
              <a:rPr lang="en-US" smtClean="0">
                <a:solidFill>
                  <a:srgbClr val="323232"/>
                </a:solidFill>
              </a:rPr>
              <a:pPr/>
              <a:t>8/8/2016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rgbClr val="FFFF00"/>
                </a:solidFill>
                <a:cs typeface="B Koodak" pitchFamily="2" charset="-78"/>
              </a:defRPr>
            </a:lvl1pPr>
          </a:lstStyle>
          <a:p>
            <a:r>
              <a:rPr lang="fa-IR" smtClean="0"/>
              <a:t>آزمایش ادرار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00"/>
                </a:solidFill>
              </a:defRPr>
            </a:lvl1pPr>
          </a:lstStyle>
          <a:p>
            <a:fld id="{ACECBC2C-8774-4CAD-B08A-C53DF664D0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4038600"/>
            <a:ext cx="7579568" cy="1828800"/>
          </a:xfrm>
        </p:spPr>
        <p:txBody>
          <a:bodyPr anchor="t">
            <a:noAutofit/>
          </a:bodyPr>
          <a:lstStyle/>
          <a:p>
            <a:pPr algn="r" rtl="1"/>
            <a:r>
              <a:rPr lang="fa-IR" sz="6000" dirty="0" smtClean="0">
                <a:solidFill>
                  <a:srgbClr val="FFFF00"/>
                </a:solidFill>
                <a:cs typeface="B Roya" pitchFamily="2" charset="-78"/>
              </a:rPr>
              <a:t>نکاتی درباره اعتیاد برای  خانواده ها و مراجعان</a:t>
            </a:r>
            <a:endParaRPr lang="en-US" sz="6000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arkisim" pitchFamily="34" charset="-79"/>
                <a:cs typeface="Narkisim" pitchFamily="34" charset="-79"/>
              </a:rPr>
              <a:t>Facts for Families and Clients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844824"/>
            <a:ext cx="3074640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Roya" pitchFamily="2" charset="-78"/>
              </a:rPr>
              <a:t>دکتر آذرخش مکری</a:t>
            </a:r>
            <a:endParaRPr lang="en-US" sz="3200" dirty="0"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B Roya" pitchFamily="2" charset="-78"/>
              </a:rPr>
              <a:t>کیت های بزاقی سریع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86A6366-6285-40C7-BE09-FC3FA2DA823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9330" name="Picture 2" descr="http://www.hiring-store.com/AOratect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2" y="2594706"/>
            <a:ext cx="3401348" cy="2721078"/>
          </a:xfrm>
          <a:prstGeom prst="rect">
            <a:avLst/>
          </a:prstGeom>
          <a:noFill/>
        </p:spPr>
      </p:pic>
      <p:pic>
        <p:nvPicPr>
          <p:cNvPr id="99332" name="Picture 4" descr="http://www.drugcheck.com/_images/hdr_salivasc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64905"/>
            <a:ext cx="4097846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Picture 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7282688" cy="54620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dk1">
              <a:alpha val="7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Roya" pitchFamily="2" charset="-78"/>
              </a:rPr>
              <a:t>روش کروماتوگرافی مایع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dk1">
              <a:alpha val="7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Roya" pitchFamily="2" charset="-78"/>
              </a:rPr>
              <a:t>روش کروماتوگرافی مایع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2" descr="http://www.spectrumlabs.com/chrom/big/ThinLay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619875" cy="4964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dk1">
              <a:alpha val="7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Roya" pitchFamily="2" charset="-78"/>
              </a:rPr>
              <a:t>روش کروماتوگرافی مایع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8306" name="Picture 2" descr="http://web.tenafly.k12.nj.us/~shilfstein/thin%20layer%20chromatography.jpg"/>
          <p:cNvPicPr>
            <a:picLocks noChangeAspect="1" noChangeArrowheads="1"/>
          </p:cNvPicPr>
          <p:nvPr/>
        </p:nvPicPr>
        <p:blipFill>
          <a:blip r:embed="rId2" cstate="print">
            <a:lum bright="-33000"/>
          </a:blip>
          <a:srcRect/>
          <a:stretch>
            <a:fillRect/>
          </a:stretch>
        </p:blipFill>
        <p:spPr bwMode="auto">
          <a:xfrm>
            <a:off x="971600" y="1916832"/>
            <a:ext cx="7381875" cy="390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86A6366-6285-40C7-BE09-FC3FA2DA823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8306" name="Picture 2" descr="http://upload.wikimedia.org/wikipedia/commons/thumb/0/0a/Paper.jpg/220px-Paper.jpg"/>
          <p:cNvPicPr>
            <a:picLocks noChangeAspect="1" noChangeArrowheads="1"/>
          </p:cNvPicPr>
          <p:nvPr/>
        </p:nvPicPr>
        <p:blipFill>
          <a:blip r:embed="rId2" cstate="print">
            <a:lum bright="-28000"/>
          </a:blip>
          <a:srcRect/>
          <a:stretch>
            <a:fillRect/>
          </a:stretch>
        </p:blipFill>
        <p:spPr bwMode="auto">
          <a:xfrm>
            <a:off x="2483768" y="836712"/>
            <a:ext cx="4204411" cy="5102626"/>
          </a:xfrm>
          <a:prstGeom prst="rect">
            <a:avLst/>
          </a:prstGeom>
          <a:noFill/>
          <a:effectLst>
            <a:outerShdw blurRad="50800" dist="419100" dir="2400000" algn="ctr" rotWithShape="0">
              <a:srgbClr val="000000">
                <a:alpha val="9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4000" dirty="0" smtClean="0">
                <a:solidFill>
                  <a:schemeClr val="tx2">
                    <a:lumMod val="10000"/>
                    <a:lumOff val="90000"/>
                  </a:schemeClr>
                </a:solidFill>
                <a:cs typeface="B Roya" pitchFamily="2" charset="-78"/>
              </a:rPr>
              <a:t>روش کروماتوگرافی یا </a:t>
            </a:r>
            <a:r>
              <a:rPr lang="en-US" sz="4000" dirty="0" smtClean="0">
                <a:solidFill>
                  <a:schemeClr val="tx2">
                    <a:lumMod val="10000"/>
                    <a:lumOff val="90000"/>
                  </a:schemeClr>
                </a:solidFill>
                <a:cs typeface="B Roya" pitchFamily="2" charset="-78"/>
              </a:rPr>
              <a:t>TLC</a:t>
            </a:r>
            <a:endParaRPr lang="en-US" sz="4000" dirty="0">
              <a:solidFill>
                <a:schemeClr val="tx2">
                  <a:lumMod val="10000"/>
                  <a:lumOff val="90000"/>
                </a:schemeClr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125E498-8712-4D64-8C0E-41BFAB561C9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algn="r" rtl="1">
              <a:spcBef>
                <a:spcPts val="2400"/>
              </a:spcBef>
            </a:pPr>
            <a:r>
              <a:rPr lang="fa-IR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B Roya" pitchFamily="2" charset="-78"/>
              </a:rPr>
              <a:t>در آزمایشگاه های تشخیص طبی استفاده می شوند</a:t>
            </a:r>
          </a:p>
          <a:p>
            <a:pPr algn="r" rtl="1">
              <a:spcBef>
                <a:spcPts val="2400"/>
              </a:spcBef>
            </a:pPr>
            <a:r>
              <a:rPr lang="fa-IR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B Roya" pitchFamily="2" charset="-78"/>
              </a:rPr>
              <a:t>نسبتاً گران است</a:t>
            </a:r>
          </a:p>
          <a:p>
            <a:pPr algn="r" rtl="1">
              <a:spcBef>
                <a:spcPts val="2400"/>
              </a:spcBef>
            </a:pPr>
            <a:r>
              <a:rPr lang="fa-IR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B Roya" pitchFamily="2" charset="-78"/>
              </a:rPr>
              <a:t>پاسخ 2 تا 3 روز طول می کشد</a:t>
            </a:r>
          </a:p>
          <a:p>
            <a:pPr algn="r" rtl="1">
              <a:spcBef>
                <a:spcPts val="2400"/>
              </a:spcBef>
            </a:pPr>
            <a:r>
              <a:rPr lang="fa-IR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B Roya" pitchFamily="2" charset="-78"/>
              </a:rPr>
              <a:t>برای مواد مختلف باید کیت مجزا استفاده شود</a:t>
            </a:r>
          </a:p>
          <a:p>
            <a:pPr lvl="1" algn="r" rtl="1">
              <a:spcBef>
                <a:spcPts val="2400"/>
              </a:spcBef>
            </a:pPr>
            <a:r>
              <a:rPr lang="fa-IR" b="1" dirty="0" smtClean="0">
                <a:solidFill>
                  <a:srgbClr val="FFFF00"/>
                </a:solidFill>
                <a:cs typeface="B Roya" pitchFamily="2" charset="-78"/>
              </a:rPr>
              <a:t>مواد افیونی، شیشه، حشیش، متادون، کوکائین، اکستازی، بنزودیازپین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cs typeface="B Roya" pitchFamily="2" charset="-78"/>
            </a:endParaRPr>
          </a:p>
        </p:txBody>
      </p:sp>
      <p:sp>
        <p:nvSpPr>
          <p:cNvPr id="7" name="Cube 6"/>
          <p:cNvSpPr/>
          <p:nvPr/>
        </p:nvSpPr>
        <p:spPr>
          <a:xfrm>
            <a:off x="323528" y="260648"/>
            <a:ext cx="2808312" cy="864096"/>
          </a:xfrm>
          <a:prstGeom prst="cube">
            <a:avLst>
              <a:gd name="adj" fmla="val 1848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cs typeface="B Roya" pitchFamily="2" charset="-78"/>
              </a:rPr>
              <a:t>بدانیم</a:t>
            </a:r>
            <a:endParaRPr lang="en-US" sz="4000" dirty="0">
              <a:cs typeface="B Roya" pitchFamily="2" charset="-78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6732240" y="4221088"/>
            <a:ext cx="1490464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Roya" pitchFamily="2" charset="-78"/>
              </a:rPr>
              <a:t>3 روز</a:t>
            </a:r>
            <a:endParaRPr lang="en-US" sz="3200" b="1" dirty="0">
              <a:solidFill>
                <a:schemeClr val="tx1"/>
              </a:solidFill>
              <a:cs typeface="B Roya" pitchFamily="2" charset="-78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5796136" y="4314800"/>
            <a:ext cx="1490464" cy="914400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Roya" pitchFamily="2" charset="-78"/>
              </a:rPr>
              <a:t>3 روز</a:t>
            </a:r>
            <a:endParaRPr lang="en-US" sz="3200" b="1" dirty="0">
              <a:solidFill>
                <a:schemeClr val="tx1"/>
              </a:solidFill>
              <a:cs typeface="B Roya" pitchFamily="2" charset="-78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4860032" y="4005064"/>
            <a:ext cx="1490464" cy="914400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Roya" pitchFamily="2" charset="-78"/>
              </a:rPr>
              <a:t>10روز</a:t>
            </a:r>
            <a:endParaRPr lang="en-US" sz="3200" b="1" dirty="0">
              <a:solidFill>
                <a:schemeClr val="tx1"/>
              </a:solidFill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4000" dirty="0" smtClean="0">
                <a:solidFill>
                  <a:schemeClr val="tx2">
                    <a:lumMod val="10000"/>
                    <a:lumOff val="90000"/>
                  </a:schemeClr>
                </a:solidFill>
                <a:cs typeface="B Roya" pitchFamily="2" charset="-78"/>
              </a:rPr>
              <a:t>روش کروماتوگرافی یا </a:t>
            </a:r>
            <a:r>
              <a:rPr lang="en-US" sz="4000" dirty="0" smtClean="0">
                <a:solidFill>
                  <a:schemeClr val="tx2">
                    <a:lumMod val="10000"/>
                    <a:lumOff val="90000"/>
                  </a:schemeClr>
                </a:solidFill>
                <a:cs typeface="B Roya" pitchFamily="2" charset="-78"/>
              </a:rPr>
              <a:t>TLC</a:t>
            </a:r>
            <a:endParaRPr lang="en-US" sz="4000" dirty="0">
              <a:solidFill>
                <a:schemeClr val="tx2">
                  <a:lumMod val="10000"/>
                  <a:lumOff val="90000"/>
                </a:schemeClr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125E498-8712-4D64-8C0E-41BFAB561C9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algn="r" rtl="1">
              <a:lnSpc>
                <a:spcPct val="150000"/>
              </a:lnSpc>
              <a:spcBef>
                <a:spcPts val="2400"/>
              </a:spcBef>
            </a:pPr>
            <a:r>
              <a:rPr lang="fa-IR" sz="4400" b="1" dirty="0" smtClean="0">
                <a:solidFill>
                  <a:srgbClr val="FFFF00"/>
                </a:solidFill>
                <a:cs typeface="B Roya" pitchFamily="2" charset="-78"/>
              </a:rPr>
              <a:t>حساسیت</a:t>
            </a:r>
            <a:r>
              <a:rPr lang="fa-IR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B Roya" pitchFamily="2" charset="-78"/>
              </a:rPr>
              <a:t>: حدود 90 تا 95 درصد</a:t>
            </a:r>
          </a:p>
          <a:p>
            <a:pPr algn="r" rtl="1">
              <a:lnSpc>
                <a:spcPct val="150000"/>
              </a:lnSpc>
              <a:spcBef>
                <a:spcPts val="2400"/>
              </a:spcBef>
            </a:pPr>
            <a:r>
              <a:rPr lang="fa-IR" sz="4400" b="1" dirty="0" smtClean="0">
                <a:solidFill>
                  <a:srgbClr val="FFFF00"/>
                </a:solidFill>
                <a:cs typeface="B Roya" pitchFamily="2" charset="-78"/>
              </a:rPr>
              <a:t>اختصاصی بودن</a:t>
            </a:r>
            <a:r>
              <a:rPr lang="fa-IR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B Roya" pitchFamily="2" charset="-78"/>
              </a:rPr>
              <a:t>: زیاد</a:t>
            </a:r>
            <a:endParaRPr lang="en-US" sz="4000" dirty="0">
              <a:solidFill>
                <a:schemeClr val="accent4">
                  <a:lumMod val="60000"/>
                  <a:lumOff val="40000"/>
                </a:schemeClr>
              </a:solidFill>
              <a:cs typeface="B Roya" pitchFamily="2" charset="-78"/>
            </a:endParaRPr>
          </a:p>
        </p:txBody>
      </p:sp>
      <p:sp>
        <p:nvSpPr>
          <p:cNvPr id="7" name="Cube 6"/>
          <p:cNvSpPr/>
          <p:nvPr/>
        </p:nvSpPr>
        <p:spPr>
          <a:xfrm>
            <a:off x="323528" y="260648"/>
            <a:ext cx="2808312" cy="864096"/>
          </a:xfrm>
          <a:prstGeom prst="cube">
            <a:avLst>
              <a:gd name="adj" fmla="val 1848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cs typeface="B Roya" pitchFamily="2" charset="-78"/>
              </a:rPr>
              <a:t>بدانیم</a:t>
            </a:r>
            <a:endParaRPr lang="en-US" sz="4000" dirty="0"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dk1">
              <a:alpha val="7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Roya" pitchFamily="2" charset="-78"/>
              </a:rPr>
              <a:t>روش کروماتوگرافی گازی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72816"/>
            <a:ext cx="7259384" cy="47655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4000" dirty="0" smtClean="0">
                <a:solidFill>
                  <a:schemeClr val="tx2">
                    <a:lumMod val="10000"/>
                    <a:lumOff val="90000"/>
                  </a:schemeClr>
                </a:solidFill>
                <a:cs typeface="B Roya" pitchFamily="2" charset="-78"/>
              </a:rPr>
              <a:t>روش کروماتوگرافی گازی</a:t>
            </a:r>
            <a:endParaRPr lang="en-US" sz="4000" dirty="0">
              <a:solidFill>
                <a:schemeClr val="tx2">
                  <a:lumMod val="10000"/>
                  <a:lumOff val="90000"/>
                </a:schemeClr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125E498-8712-4D64-8C0E-41BFAB561C9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algn="r" rtl="1">
              <a:spcBef>
                <a:spcPts val="2400"/>
              </a:spcBef>
            </a:pPr>
            <a:r>
              <a:rPr lang="fa-IR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B Roya" pitchFamily="2" charset="-78"/>
              </a:rPr>
              <a:t>در آزمایشگاه های بسیار تخصصی استفاده می شوند</a:t>
            </a:r>
          </a:p>
          <a:p>
            <a:pPr algn="r" rtl="1">
              <a:spcBef>
                <a:spcPts val="2400"/>
              </a:spcBef>
            </a:pPr>
            <a:r>
              <a:rPr lang="fa-IR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B Roya" pitchFamily="2" charset="-78"/>
              </a:rPr>
              <a:t>گران است</a:t>
            </a:r>
          </a:p>
          <a:p>
            <a:pPr algn="r" rtl="1">
              <a:spcBef>
                <a:spcPts val="2400"/>
              </a:spcBef>
            </a:pPr>
            <a:r>
              <a:rPr lang="fa-IR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B Roya" pitchFamily="2" charset="-78"/>
              </a:rPr>
              <a:t>توسط مراجع قانونی استفاده می شود</a:t>
            </a:r>
          </a:p>
        </p:txBody>
      </p:sp>
      <p:sp>
        <p:nvSpPr>
          <p:cNvPr id="7" name="Cube 6"/>
          <p:cNvSpPr/>
          <p:nvPr/>
        </p:nvSpPr>
        <p:spPr>
          <a:xfrm>
            <a:off x="323528" y="260648"/>
            <a:ext cx="2808312" cy="864096"/>
          </a:xfrm>
          <a:prstGeom prst="cube">
            <a:avLst>
              <a:gd name="adj" fmla="val 1848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cs typeface="B Roya" pitchFamily="2" charset="-78"/>
              </a:rPr>
              <a:t>بدانیم</a:t>
            </a:r>
            <a:endParaRPr lang="en-US" sz="4000" dirty="0"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4000" dirty="0" smtClean="0">
                <a:solidFill>
                  <a:schemeClr val="tx2">
                    <a:lumMod val="10000"/>
                    <a:lumOff val="90000"/>
                  </a:schemeClr>
                </a:solidFill>
                <a:cs typeface="B Roya" pitchFamily="2" charset="-78"/>
              </a:rPr>
              <a:t>روش کروماتوگرافی گازی</a:t>
            </a:r>
            <a:endParaRPr lang="en-US" sz="4000" dirty="0">
              <a:solidFill>
                <a:schemeClr val="tx2">
                  <a:lumMod val="10000"/>
                  <a:lumOff val="90000"/>
                </a:schemeClr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125E498-8712-4D64-8C0E-41BFAB561C9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algn="r" rtl="1">
              <a:lnSpc>
                <a:spcPct val="150000"/>
              </a:lnSpc>
              <a:spcBef>
                <a:spcPts val="2400"/>
              </a:spcBef>
            </a:pPr>
            <a:r>
              <a:rPr lang="fa-IR" sz="4400" b="1" dirty="0" smtClean="0">
                <a:solidFill>
                  <a:srgbClr val="FFFF00"/>
                </a:solidFill>
                <a:cs typeface="B Roya" pitchFamily="2" charset="-78"/>
              </a:rPr>
              <a:t>حساسیت</a:t>
            </a:r>
            <a:r>
              <a:rPr lang="fa-IR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B Roya" pitchFamily="2" charset="-78"/>
              </a:rPr>
              <a:t>: حدود 100 درصد</a:t>
            </a:r>
          </a:p>
          <a:p>
            <a:pPr algn="r" rtl="1">
              <a:lnSpc>
                <a:spcPct val="150000"/>
              </a:lnSpc>
              <a:spcBef>
                <a:spcPts val="2400"/>
              </a:spcBef>
            </a:pPr>
            <a:r>
              <a:rPr lang="fa-IR" sz="4400" b="1" dirty="0" smtClean="0">
                <a:solidFill>
                  <a:srgbClr val="FFFF00"/>
                </a:solidFill>
                <a:cs typeface="B Roya" pitchFamily="2" charset="-78"/>
              </a:rPr>
              <a:t>اختصاصی بودن</a:t>
            </a:r>
            <a:r>
              <a:rPr lang="fa-IR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B Roya" pitchFamily="2" charset="-78"/>
              </a:rPr>
              <a:t>: بسیار زیاد</a:t>
            </a:r>
            <a:endParaRPr lang="en-US" sz="4000" dirty="0">
              <a:solidFill>
                <a:schemeClr val="accent4">
                  <a:lumMod val="60000"/>
                  <a:lumOff val="40000"/>
                </a:schemeClr>
              </a:solidFill>
              <a:cs typeface="B Roya" pitchFamily="2" charset="-78"/>
            </a:endParaRPr>
          </a:p>
        </p:txBody>
      </p:sp>
      <p:sp>
        <p:nvSpPr>
          <p:cNvPr id="7" name="Cube 6"/>
          <p:cNvSpPr/>
          <p:nvPr/>
        </p:nvSpPr>
        <p:spPr>
          <a:xfrm>
            <a:off x="323528" y="260648"/>
            <a:ext cx="2808312" cy="864096"/>
          </a:xfrm>
          <a:prstGeom prst="cube">
            <a:avLst>
              <a:gd name="adj" fmla="val 1848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cs typeface="B Roya" pitchFamily="2" charset="-78"/>
              </a:rPr>
              <a:t>بدانیم</a:t>
            </a:r>
            <a:endParaRPr lang="en-US" sz="4000" dirty="0">
              <a:cs typeface="B Roya" pitchFamily="2" charset="-78"/>
            </a:endParaRPr>
          </a:p>
        </p:txBody>
      </p:sp>
      <p:sp>
        <p:nvSpPr>
          <p:cNvPr id="8" name="Cloud 7"/>
          <p:cNvSpPr/>
          <p:nvPr/>
        </p:nvSpPr>
        <p:spPr>
          <a:xfrm rot="2364902">
            <a:off x="1206276" y="2774535"/>
            <a:ext cx="3816424" cy="3240360"/>
          </a:xfrm>
          <a:prstGeom prst="cloud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chemeClr val="tx2"/>
                </a:solidFill>
                <a:cs typeface="B Roya" pitchFamily="2" charset="-78"/>
              </a:rPr>
              <a:t>کاربرد عمومی ندارد</a:t>
            </a:r>
            <a:endParaRPr lang="en-US" sz="4000" dirty="0">
              <a:solidFill>
                <a:schemeClr val="tx2"/>
              </a:solidFill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itchFamily="34" charset="-79"/>
                <a:cs typeface="Narkisim" pitchFamily="34" charset="-79"/>
              </a:rPr>
              <a:t>Urine Toxicology and Addiction 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4800" dirty="0" smtClean="0">
                <a:cs typeface="B Roya" pitchFamily="2" charset="-78"/>
              </a:rPr>
              <a:t>اعتیاد و آزمایش ادرار</a:t>
            </a:r>
            <a:endParaRPr lang="en-US" sz="4800" dirty="0">
              <a:cs typeface="B Roy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ECBC2C-8774-4CAD-B08A-C53DF664D02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 dirty="0"/>
          </a:p>
        </p:txBody>
      </p:sp>
      <p:pic>
        <p:nvPicPr>
          <p:cNvPr id="8" name="Picture Placeholder 7" descr="photodune-1677708-laboratory-test-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bright="-35000"/>
          </a:blip>
          <a:srcRect t="4815" b="481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dk1">
              <a:alpha val="7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Roya" pitchFamily="2" charset="-78"/>
              </a:rPr>
              <a:t>آزمایش مو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1378" name="Picture 2" descr="http://www.passahairdrugtest.com/images/index1_05.jpg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395536" y="2060848"/>
            <a:ext cx="8281035" cy="358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dk1">
              <a:alpha val="7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Roya" pitchFamily="2" charset="-78"/>
              </a:rPr>
              <a:t>آزمایش مو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1380" name="Picture 4" descr="http://www.alphabiolabs.co.uk/wp-content/files/hair-drug-test-example.jpg"/>
          <p:cNvPicPr>
            <a:picLocks noChangeAspect="1" noChangeArrowheads="1"/>
          </p:cNvPicPr>
          <p:nvPr/>
        </p:nvPicPr>
        <p:blipFill>
          <a:blip r:embed="rId2" cstate="print">
            <a:lum bright="-28000"/>
          </a:blip>
          <a:srcRect/>
          <a:stretch>
            <a:fillRect/>
          </a:stretch>
        </p:blipFill>
        <p:spPr bwMode="auto">
          <a:xfrm>
            <a:off x="2272256" y="1628800"/>
            <a:ext cx="4315968" cy="46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B Roya" pitchFamily="2" charset="-78"/>
              </a:rPr>
              <a:t>آزمایش خون جایگاه مهمی ندارد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 descr="http://www.dwickes.com/anemia/venipuncture2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51520" y="1772816"/>
            <a:ext cx="6362700" cy="4374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850232" cy="990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b="1" dirty="0" smtClean="0">
                <a:solidFill>
                  <a:srgbClr val="FFC000"/>
                </a:solidFill>
                <a:cs typeface="B Roya" pitchFamily="2" charset="-78"/>
              </a:rPr>
              <a:t>نکاتی بسیار مهم</a:t>
            </a:r>
            <a:endParaRPr lang="en-US" b="1" dirty="0">
              <a:solidFill>
                <a:srgbClr val="FFC0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2562200"/>
            <a:ext cx="8153400" cy="317105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rtl="1">
              <a:buNone/>
            </a:pPr>
            <a:r>
              <a:rPr lang="fa-IR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آزمایش مثبت ادرار، حتی در صورت صحت </a:t>
            </a:r>
            <a:r>
              <a:rPr lang="fa-IR" sz="4800" dirty="0" smtClean="0">
                <a:solidFill>
                  <a:srgbClr val="FFFF00"/>
                </a:solidFill>
                <a:cs typeface="B Roya" pitchFamily="2" charset="-78"/>
              </a:rPr>
              <a:t>فقط به معنی </a:t>
            </a:r>
            <a:r>
              <a:rPr lang="fa-IR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استفاده از ماده مخدر طی 3 روز گذشته است</a:t>
            </a:r>
            <a:endParaRPr lang="en-US" sz="4800" dirty="0">
              <a:solidFill>
                <a:schemeClr val="accent2">
                  <a:lumMod val="20000"/>
                  <a:lumOff val="80000"/>
                </a:schemeClr>
              </a:solidFill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850232" cy="990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b="1" dirty="0" smtClean="0">
                <a:solidFill>
                  <a:srgbClr val="FFC000"/>
                </a:solidFill>
                <a:cs typeface="B Roya" pitchFamily="2" charset="-78"/>
              </a:rPr>
              <a:t>نکاتی بسیار مهم</a:t>
            </a:r>
            <a:endParaRPr lang="en-US" b="1" dirty="0">
              <a:solidFill>
                <a:srgbClr val="FFC0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2562200"/>
            <a:ext cx="8153400" cy="317105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rtl="1">
              <a:buNone/>
            </a:pPr>
            <a:r>
              <a:rPr lang="fa-IR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آزمایش ادرار، وسیله تشخیص اعتیاد نیست. فقط مصرف مواد مخدر را نشان می دهد.</a:t>
            </a:r>
            <a:endParaRPr lang="en-US" sz="4800" dirty="0">
              <a:solidFill>
                <a:schemeClr val="accent2">
                  <a:lumMod val="20000"/>
                  <a:lumOff val="80000"/>
                </a:schemeClr>
              </a:solidFill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850232" cy="990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b="1" dirty="0" smtClean="0">
                <a:solidFill>
                  <a:srgbClr val="FFC000"/>
                </a:solidFill>
                <a:cs typeface="B Roya" pitchFamily="2" charset="-78"/>
              </a:rPr>
              <a:t>نکاتی بسیار مهم</a:t>
            </a:r>
            <a:endParaRPr lang="en-US" b="1" dirty="0">
              <a:solidFill>
                <a:srgbClr val="FFC0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2562200"/>
            <a:ext cx="8153400" cy="317105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rtl="1">
              <a:buNone/>
            </a:pPr>
            <a:r>
              <a:rPr lang="fa-IR" sz="6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مصرف مواد ≠ اعتیاد</a:t>
            </a:r>
            <a:endParaRPr lang="en-US" sz="6600" dirty="0">
              <a:solidFill>
                <a:schemeClr val="accent2">
                  <a:lumMod val="20000"/>
                  <a:lumOff val="80000"/>
                </a:schemeClr>
              </a:solidFill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850232" cy="990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b="1" dirty="0" smtClean="0">
                <a:solidFill>
                  <a:srgbClr val="FFC000"/>
                </a:solidFill>
                <a:cs typeface="B Roya" pitchFamily="2" charset="-78"/>
              </a:rPr>
              <a:t>نکاتی بسیار مهم</a:t>
            </a:r>
            <a:endParaRPr lang="en-US" b="1" dirty="0">
              <a:solidFill>
                <a:srgbClr val="FFC0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2562200"/>
            <a:ext cx="8153400" cy="3171056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rtl="1">
              <a:buNone/>
            </a:pPr>
            <a:r>
              <a:rPr lang="fa-IR" sz="4800" dirty="0" smtClean="0">
                <a:solidFill>
                  <a:schemeClr val="tx1"/>
                </a:solidFill>
                <a:cs typeface="B Roya" pitchFamily="2" charset="-78"/>
              </a:rPr>
              <a:t>آزمایش منفی ادرار نیز به معنی عدم اعتیاد نمی باشد</a:t>
            </a:r>
            <a:endParaRPr lang="en-US" sz="4800" dirty="0">
              <a:solidFill>
                <a:schemeClr val="tx1"/>
              </a:solidFill>
              <a:cs typeface="B Roya" pitchFamily="2" charset="-78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652120" y="1340768"/>
            <a:ext cx="2808312" cy="2520280"/>
          </a:xfrm>
          <a:prstGeom prst="cloudCallout">
            <a:avLst>
              <a:gd name="adj1" fmla="val -78941"/>
              <a:gd name="adj2" fmla="val 327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rgbClr val="0070C0"/>
                </a:solidFill>
                <a:cs typeface="B Roya" pitchFamily="2" charset="-78"/>
              </a:rPr>
              <a:t>کافیست 3 روز مصرف نکند</a:t>
            </a:r>
            <a:endParaRPr lang="en-US" sz="3200" dirty="0">
              <a:solidFill>
                <a:srgbClr val="0070C0"/>
              </a:solidFill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4000" dirty="0" smtClean="0">
                <a:solidFill>
                  <a:schemeClr val="bg1">
                    <a:lumMod val="95000"/>
                  </a:schemeClr>
                </a:solidFill>
                <a:cs typeface="B Roya" pitchFamily="2" charset="-78"/>
              </a:rPr>
              <a:t>پس چرا انجام می شود؟</a:t>
            </a:r>
            <a:endParaRPr lang="en-US" sz="2400" dirty="0">
              <a:solidFill>
                <a:schemeClr val="tx2">
                  <a:lumMod val="10000"/>
                  <a:lumOff val="90000"/>
                </a:schemeClr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125E498-8712-4D64-8C0E-41BFAB561C9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algn="r" rtl="1">
              <a:spcBef>
                <a:spcPts val="2400"/>
              </a:spcBef>
            </a:pPr>
            <a:r>
              <a:rPr lang="fa-IR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B Roya" pitchFamily="2" charset="-78"/>
              </a:rPr>
              <a:t>ارزش قانونی در جرائم (رانندگی، ضرب و جرح، اهمال کاری، ...)</a:t>
            </a:r>
          </a:p>
          <a:p>
            <a:pPr algn="r" rtl="1">
              <a:spcBef>
                <a:spcPts val="2400"/>
              </a:spcBef>
            </a:pPr>
            <a:r>
              <a:rPr lang="fa-IR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B Roya" pitchFamily="2" charset="-78"/>
              </a:rPr>
              <a:t>مجازات شاغلان و ابزار انضباطی</a:t>
            </a:r>
          </a:p>
          <a:p>
            <a:pPr algn="r" rtl="1">
              <a:spcBef>
                <a:spcPts val="2400"/>
              </a:spcBef>
            </a:pPr>
            <a:r>
              <a:rPr lang="fa-IR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B Roya" pitchFamily="2" charset="-78"/>
              </a:rPr>
              <a:t>نظارت بر عدم استفاده در مشاغل خاص</a:t>
            </a:r>
          </a:p>
          <a:p>
            <a:pPr algn="r" rtl="1">
              <a:spcBef>
                <a:spcPts val="2400"/>
              </a:spcBef>
            </a:pPr>
            <a:r>
              <a:rPr lang="fa-IR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B Roya" pitchFamily="2" charset="-78"/>
              </a:rPr>
              <a:t>عدم استفاده در مسابقات</a:t>
            </a:r>
            <a:endParaRPr lang="en-US" sz="3200" dirty="0">
              <a:solidFill>
                <a:schemeClr val="accent3">
                  <a:lumMod val="20000"/>
                  <a:lumOff val="80000"/>
                </a:schemeClr>
              </a:solidFill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850232" cy="990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b="1" dirty="0" smtClean="0">
                <a:solidFill>
                  <a:srgbClr val="FFC000"/>
                </a:solidFill>
                <a:cs typeface="B Roya" pitchFamily="2" charset="-78"/>
              </a:rPr>
              <a:t>نکاتی بسیار مهم</a:t>
            </a:r>
            <a:endParaRPr lang="en-US" b="1" dirty="0">
              <a:solidFill>
                <a:srgbClr val="FFC0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2562200"/>
            <a:ext cx="8153400" cy="31710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rtl="1">
              <a:buNone/>
            </a:pPr>
            <a:r>
              <a:rPr lang="fa-IR" sz="4800" dirty="0" smtClean="0">
                <a:solidFill>
                  <a:schemeClr val="tx1"/>
                </a:solidFill>
                <a:cs typeface="B Roya" pitchFamily="2" charset="-78"/>
              </a:rPr>
              <a:t>تشخیص اعتیاد بر اساس مجموعه ای از رفتارها و حالات بالینی دراز مدت است</a:t>
            </a:r>
            <a:endParaRPr lang="en-US" sz="4800" dirty="0">
              <a:solidFill>
                <a:schemeClr val="tx1"/>
              </a:solidFill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4000" b="1" dirty="0" smtClean="0">
                <a:solidFill>
                  <a:schemeClr val="tx1"/>
                </a:solidFill>
                <a:cs typeface="B Roya" pitchFamily="2" charset="-78"/>
              </a:rPr>
              <a:t> آزمایش ادرار در مراکز درمانی</a:t>
            </a:r>
            <a:endParaRPr lang="en-US" sz="4000" b="1" dirty="0">
              <a:solidFill>
                <a:schemeClr val="tx1"/>
              </a:solidFill>
              <a:cs typeface="B Roy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ECBC2C-8774-4CAD-B08A-C53DF664D02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pic>
        <p:nvPicPr>
          <p:cNvPr id="114690" name="Picture 2" descr="https://edc2.healthtap.com/ht-staging/user_answer/avatars/404834/large/open-uri20120916-24658-1lbsgn5.jpeg?13865591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7668344" cy="4621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4000" dirty="0" smtClean="0">
                <a:solidFill>
                  <a:schemeClr val="bg1">
                    <a:lumMod val="95000"/>
                  </a:schemeClr>
                </a:solidFill>
                <a:cs typeface="B Roya" pitchFamily="2" charset="-78"/>
              </a:rPr>
              <a:t>تشخیص اعتیاد</a:t>
            </a:r>
            <a:endParaRPr lang="en-US" sz="2400" dirty="0">
              <a:solidFill>
                <a:schemeClr val="tx2">
                  <a:lumMod val="10000"/>
                  <a:lumOff val="90000"/>
                </a:schemeClr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125E498-8712-4D64-8C0E-41BFAB561C9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algn="r" rtl="1">
              <a:spcBef>
                <a:spcPts val="2400"/>
              </a:spcBef>
            </a:pP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  <a:cs typeface="B Roya" pitchFamily="2" charset="-78"/>
            </a:endParaRPr>
          </a:p>
        </p:txBody>
      </p:sp>
      <p:pic>
        <p:nvPicPr>
          <p:cNvPr id="63492" name="Picture 4" descr="http://sadkhabar.ir/files/fa/news/1391/2/11/38069_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56992"/>
            <a:ext cx="3505200" cy="2336800"/>
          </a:xfrm>
          <a:prstGeom prst="rect">
            <a:avLst/>
          </a:prstGeom>
          <a:noFill/>
        </p:spPr>
      </p:pic>
      <p:pic>
        <p:nvPicPr>
          <p:cNvPr id="63490" name="Picture 2" descr="http://tcafe.ir/wp-content/uploads/2015/09/JamNewsImage16441991.jpg"/>
          <p:cNvPicPr>
            <a:picLocks noChangeAspect="1" noChangeArrowheads="1"/>
          </p:cNvPicPr>
          <p:nvPr/>
        </p:nvPicPr>
        <p:blipFill>
          <a:blip r:embed="rId4" cstate="print">
            <a:lum bright="-30000"/>
          </a:blip>
          <a:srcRect/>
          <a:stretch>
            <a:fillRect/>
          </a:stretch>
        </p:blipFill>
        <p:spPr bwMode="auto">
          <a:xfrm rot="2406236">
            <a:off x="4307437" y="2255750"/>
            <a:ext cx="4200525" cy="2500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4800" dirty="0" smtClean="0">
                <a:solidFill>
                  <a:srgbClr val="FFFF00"/>
                </a:solidFill>
                <a:cs typeface="B Roya" pitchFamily="2" charset="-78"/>
              </a:rPr>
              <a:t>توجه</a:t>
            </a:r>
            <a:endParaRPr lang="en-US" sz="2400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125E498-8712-4D64-8C0E-41BFAB561C9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algn="r" rtl="1">
              <a:spcBef>
                <a:spcPts val="2400"/>
              </a:spcBef>
            </a:pPr>
            <a:r>
              <a:rPr lang="fa-IR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B Roya" pitchFamily="2" charset="-78"/>
              </a:rPr>
              <a:t>در جریان درمان معمولاً بصورت هفتگی از بیماران آزمایش ادرار بعمل می آید</a:t>
            </a:r>
          </a:p>
          <a:p>
            <a:pPr algn="r" rtl="1">
              <a:spcBef>
                <a:spcPts val="2400"/>
              </a:spcBef>
            </a:pPr>
            <a:r>
              <a:rPr lang="fa-IR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B Roya" pitchFamily="2" charset="-78"/>
              </a:rPr>
              <a:t>بدین منظور از تست های سریع استفاده می شود</a:t>
            </a:r>
          </a:p>
          <a:p>
            <a:pPr algn="r" rtl="1">
              <a:spcBef>
                <a:spcPts val="2400"/>
              </a:spcBef>
            </a:pPr>
            <a:r>
              <a:rPr lang="fa-IR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B Roya" pitchFamily="2" charset="-78"/>
              </a:rPr>
              <a:t>دقت و حساسیت این آزمون ها برای اهداف درمانی کافی است</a:t>
            </a:r>
          </a:p>
          <a:p>
            <a:pPr algn="r" rtl="1">
              <a:spcBef>
                <a:spcPts val="2400"/>
              </a:spcBef>
            </a:pPr>
            <a:r>
              <a:rPr lang="fa-IR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B Roya" pitchFamily="2" charset="-78"/>
              </a:rPr>
              <a:t>پاسخ آنها سندیت قانونی ندارد و نمی تواند مورد استناد قضایی قرار گیرد</a:t>
            </a:r>
          </a:p>
          <a:p>
            <a:pPr algn="r" rtl="1">
              <a:spcBef>
                <a:spcPts val="2400"/>
              </a:spcBef>
            </a:pPr>
            <a:endParaRPr lang="en-US" sz="3200" dirty="0">
              <a:solidFill>
                <a:schemeClr val="accent3">
                  <a:lumMod val="20000"/>
                  <a:lumOff val="80000"/>
                </a:schemeClr>
              </a:solidFill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850232" cy="990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b="1" dirty="0" smtClean="0">
                <a:solidFill>
                  <a:srgbClr val="FFC000"/>
                </a:solidFill>
                <a:cs typeface="B Roya" pitchFamily="2" charset="-78"/>
              </a:rPr>
              <a:t>نکته ای بسیار مهم</a:t>
            </a:r>
            <a:endParaRPr lang="en-US" b="1" dirty="0">
              <a:solidFill>
                <a:srgbClr val="FFC0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2562200"/>
            <a:ext cx="8153400" cy="3171056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rtl="1">
              <a:buNone/>
            </a:pPr>
            <a:r>
              <a:rPr lang="fa-IR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B Roya" pitchFamily="2" charset="-78"/>
              </a:rPr>
              <a:t>در مراکز درمانی، فقط </a:t>
            </a:r>
            <a:r>
              <a:rPr lang="fa-IR" sz="4800" dirty="0" smtClean="0">
                <a:solidFill>
                  <a:srgbClr val="FFFF00"/>
                </a:solidFill>
                <a:cs typeface="B Roya" pitchFamily="2" charset="-78"/>
              </a:rPr>
              <a:t>بیمار</a:t>
            </a:r>
            <a:r>
              <a:rPr lang="fa-IR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B Roya" pitchFamily="2" charset="-78"/>
              </a:rPr>
              <a:t> حق دارد از نتیجه آزمایش با خبر شود. سایرین فقط در صورت اجازه بیمار می توانند پاسخ را ببینند</a:t>
            </a:r>
            <a:endParaRPr lang="en-US" sz="4800" dirty="0">
              <a:solidFill>
                <a:schemeClr val="accent6">
                  <a:lumMod val="60000"/>
                  <a:lumOff val="40000"/>
                </a:schemeClr>
              </a:solidFill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4800" dirty="0" smtClean="0">
                <a:solidFill>
                  <a:srgbClr val="FFFF00"/>
                </a:solidFill>
                <a:cs typeface="B Roya" pitchFamily="2" charset="-78"/>
              </a:rPr>
              <a:t>جنبه های درمانی آزمایش ادرار-1</a:t>
            </a:r>
            <a:endParaRPr lang="en-US" sz="2400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125E498-8712-4D64-8C0E-41BFAB561C9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algn="r" rtl="1">
              <a:spcBef>
                <a:spcPts val="2400"/>
              </a:spcBef>
            </a:pPr>
            <a:r>
              <a:rPr lang="fa-IR" sz="48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B Roya" pitchFamily="2" charset="-78"/>
              </a:rPr>
              <a:t>نقش پیشگیری</a:t>
            </a:r>
            <a:endParaRPr lang="en-US" sz="4800" dirty="0">
              <a:solidFill>
                <a:schemeClr val="accent3">
                  <a:lumMod val="20000"/>
                  <a:lumOff val="80000"/>
                </a:schemeClr>
              </a:solidFill>
              <a:cs typeface="B Roya" pitchFamily="2" charset="-78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339752" y="3068960"/>
            <a:ext cx="2808312" cy="2520280"/>
          </a:xfrm>
          <a:prstGeom prst="cloudCallout">
            <a:avLst>
              <a:gd name="adj1" fmla="val 63824"/>
              <a:gd name="adj2" fmla="val -838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rgbClr val="0070C0"/>
                </a:solidFill>
                <a:cs typeface="B Roya" pitchFamily="2" charset="-78"/>
              </a:rPr>
              <a:t>از وسوسه می کاهد</a:t>
            </a:r>
            <a:endParaRPr lang="en-US" sz="3200" dirty="0">
              <a:solidFill>
                <a:srgbClr val="0070C0"/>
              </a:solidFill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4800" dirty="0" smtClean="0">
                <a:solidFill>
                  <a:srgbClr val="FFFF00"/>
                </a:solidFill>
                <a:cs typeface="B Roya" pitchFamily="2" charset="-78"/>
              </a:rPr>
              <a:t>جنبه های درمانی آزمایش ادرار-2</a:t>
            </a:r>
            <a:endParaRPr lang="en-US" sz="2400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125E498-8712-4D64-8C0E-41BFAB561C9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algn="r" rtl="1">
              <a:spcBef>
                <a:spcPts val="2400"/>
              </a:spcBef>
            </a:pPr>
            <a:r>
              <a:rPr lang="fa-IR" sz="48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B Roya" pitchFamily="2" charset="-78"/>
              </a:rPr>
              <a:t>ابزار پایش پیشرفت درمان</a:t>
            </a:r>
            <a:endParaRPr lang="en-US" sz="4800" dirty="0">
              <a:solidFill>
                <a:schemeClr val="accent3">
                  <a:lumMod val="20000"/>
                  <a:lumOff val="80000"/>
                </a:schemeClr>
              </a:solidFill>
              <a:cs typeface="B Roya" pitchFamily="2" charset="-78"/>
            </a:endParaRPr>
          </a:p>
        </p:txBody>
      </p:sp>
      <p:pic>
        <p:nvPicPr>
          <p:cNvPr id="123906" name="Picture 2" descr="http://cdn-image.myrecipes.com/sites/default/files/styles/300x300/public/image/articles/10/scale_upload-x.jpg?itok=VJ14_e8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81287">
            <a:off x="5689901" y="2818709"/>
            <a:ext cx="2857500" cy="2857500"/>
          </a:xfrm>
          <a:prstGeom prst="rect">
            <a:avLst/>
          </a:prstGeom>
          <a:noFill/>
        </p:spPr>
      </p:pic>
      <p:pic>
        <p:nvPicPr>
          <p:cNvPr id="123908" name="Picture 4" descr="http://img.diytrade.com/cdimg/951507/9510813/0/1245908682/aneroid_sphygmomanometer.jpg"/>
          <p:cNvPicPr>
            <a:picLocks noChangeAspect="1" noChangeArrowheads="1"/>
          </p:cNvPicPr>
          <p:nvPr/>
        </p:nvPicPr>
        <p:blipFill>
          <a:blip r:embed="rId4" cstate="print">
            <a:lum bright="-16000"/>
          </a:blip>
          <a:srcRect/>
          <a:stretch>
            <a:fillRect/>
          </a:stretch>
        </p:blipFill>
        <p:spPr bwMode="auto">
          <a:xfrm rot="1261837">
            <a:off x="3116563" y="3740810"/>
            <a:ext cx="3000375" cy="2478310"/>
          </a:xfrm>
          <a:prstGeom prst="rect">
            <a:avLst/>
          </a:prstGeom>
          <a:noFill/>
        </p:spPr>
      </p:pic>
      <p:pic>
        <p:nvPicPr>
          <p:cNvPr id="123910" name="Picture 6" descr="http://www.onlinereadershub.com/wp-content/uploads/2016/02/Medical-thermometer-008.jpg"/>
          <p:cNvPicPr>
            <a:picLocks noChangeAspect="1" noChangeArrowheads="1"/>
          </p:cNvPicPr>
          <p:nvPr/>
        </p:nvPicPr>
        <p:blipFill>
          <a:blip r:embed="rId5" cstate="print">
            <a:lum bright="-31000"/>
          </a:blip>
          <a:srcRect/>
          <a:stretch>
            <a:fillRect/>
          </a:stretch>
        </p:blipFill>
        <p:spPr bwMode="auto">
          <a:xfrm rot="19944902">
            <a:off x="496075" y="2937104"/>
            <a:ext cx="2979420" cy="178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4800" dirty="0" smtClean="0">
                <a:solidFill>
                  <a:srgbClr val="FFFF00"/>
                </a:solidFill>
                <a:cs typeface="B Roya" pitchFamily="2" charset="-78"/>
              </a:rPr>
              <a:t>جنبه های درمانی آزمایش ادرار-3</a:t>
            </a:r>
            <a:endParaRPr lang="en-US" sz="2400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125E498-8712-4D64-8C0E-41BFAB561C9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algn="r" rtl="1">
              <a:spcBef>
                <a:spcPts val="2400"/>
              </a:spcBef>
            </a:pPr>
            <a:r>
              <a:rPr lang="fa-IR" sz="48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B Roya" pitchFamily="2" charset="-78"/>
              </a:rPr>
              <a:t>ابزاری برای بازخورد به بیمار</a:t>
            </a:r>
            <a:endParaRPr lang="en-US" sz="4800" dirty="0">
              <a:solidFill>
                <a:schemeClr val="accent3">
                  <a:lumMod val="20000"/>
                  <a:lumOff val="80000"/>
                </a:schemeClr>
              </a:solidFill>
              <a:cs typeface="B Roya" pitchFamily="2" charset="-78"/>
            </a:endParaRPr>
          </a:p>
        </p:txBody>
      </p:sp>
      <p:pic>
        <p:nvPicPr>
          <p:cNvPr id="129026" name="Picture 2" descr="http://m-ganji.ir/wp-content/uploads/2012/07/EbtKarnameh.jpg"/>
          <p:cNvPicPr>
            <a:picLocks noChangeAspect="1" noChangeArrowheads="1"/>
          </p:cNvPicPr>
          <p:nvPr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 rot="2058451">
            <a:off x="2446814" y="1492435"/>
            <a:ext cx="3048000" cy="465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4800" dirty="0" smtClean="0">
                <a:solidFill>
                  <a:srgbClr val="FFFF00"/>
                </a:solidFill>
                <a:cs typeface="B Roya" pitchFamily="2" charset="-78"/>
              </a:rPr>
              <a:t>جنبه های درمانی آزمایش ادرار-4</a:t>
            </a:r>
            <a:endParaRPr lang="en-US" sz="2400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125E498-8712-4D64-8C0E-41BFAB561C9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514350" indent="-514350" algn="r" rtl="1">
              <a:spcBef>
                <a:spcPts val="1200"/>
              </a:spcBef>
              <a:spcAft>
                <a:spcPts val="1200"/>
              </a:spcAft>
              <a:buSzPct val="70000"/>
            </a:pPr>
            <a:r>
              <a:rPr lang="fa-IR" sz="4800" dirty="0" smtClean="0">
                <a:solidFill>
                  <a:schemeClr val="bg2">
                    <a:lumMod val="10000"/>
                    <a:lumOff val="90000"/>
                  </a:schemeClr>
                </a:solidFill>
                <a:cs typeface="B Roya" pitchFamily="2" charset="-78"/>
              </a:rPr>
              <a:t>ابزاری برای برخی توافقات و قراردادها بویژه با بستگان</a:t>
            </a:r>
          </a:p>
        </p:txBody>
      </p:sp>
      <p:pic>
        <p:nvPicPr>
          <p:cNvPr id="131074" name="Picture 2" descr="http://www.mobilexpert.net/wp-content/uploads/2016/02/mobile-1.jpg"/>
          <p:cNvPicPr>
            <a:picLocks noChangeAspect="1" noChangeArrowheads="1"/>
          </p:cNvPicPr>
          <p:nvPr/>
        </p:nvPicPr>
        <p:blipFill>
          <a:blip r:embed="rId3" cstate="print">
            <a:lum bright="-22000"/>
          </a:blip>
          <a:srcRect/>
          <a:stretch>
            <a:fillRect/>
          </a:stretch>
        </p:blipFill>
        <p:spPr bwMode="auto">
          <a:xfrm>
            <a:off x="251521" y="3212977"/>
            <a:ext cx="4232720" cy="2296097"/>
          </a:xfrm>
          <a:prstGeom prst="rect">
            <a:avLst/>
          </a:prstGeom>
          <a:noFill/>
        </p:spPr>
      </p:pic>
      <p:pic>
        <p:nvPicPr>
          <p:cNvPr id="131076" name="Picture 4" descr="http://www.carkeyokc.com/wp-content/themes/smallbizdynamic/images/car-key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284984"/>
            <a:ext cx="3882771" cy="2654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4800" dirty="0" smtClean="0">
                <a:solidFill>
                  <a:srgbClr val="FFFF00"/>
                </a:solidFill>
                <a:cs typeface="B Roya" pitchFamily="2" charset="-78"/>
              </a:rPr>
              <a:t>جنبه های درمانی آزمایش ادرار-5</a:t>
            </a:r>
            <a:endParaRPr lang="en-US" sz="2400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125E498-8712-4D64-8C0E-41BFAB561C9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514350" indent="-514350" algn="r" rtl="1">
              <a:spcBef>
                <a:spcPts val="1200"/>
              </a:spcBef>
              <a:spcAft>
                <a:spcPts val="1200"/>
              </a:spcAft>
              <a:buSzPct val="70000"/>
            </a:pPr>
            <a:r>
              <a:rPr lang="fa-IR" sz="4800" dirty="0" smtClean="0">
                <a:solidFill>
                  <a:schemeClr val="bg2">
                    <a:lumMod val="10000"/>
                    <a:lumOff val="90000"/>
                  </a:schemeClr>
                </a:solidFill>
                <a:cs typeface="B Roya" pitchFamily="2" charset="-78"/>
              </a:rPr>
              <a:t>ابزاری برای پاداش و احیاناً نوعی اقدام تنبیهی</a:t>
            </a:r>
          </a:p>
        </p:txBody>
      </p:sp>
      <p:pic>
        <p:nvPicPr>
          <p:cNvPr id="133122" name="Picture 2" descr="http://matin.co/images/announcement/Decorated-Christmas-gifts-2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0" y="2708926"/>
            <a:ext cx="4089400" cy="2728214"/>
          </a:xfrm>
          <a:prstGeom prst="rect">
            <a:avLst/>
          </a:prstGeom>
          <a:noFill/>
        </p:spPr>
      </p:pic>
      <p:pic>
        <p:nvPicPr>
          <p:cNvPr id="133124" name="Picture 4" descr="http://club-bpmellat.com/Content/akhbar/01cefa23-ec18-48bf-8b85-82ddc6765b4e.jpg"/>
          <p:cNvPicPr>
            <a:picLocks noChangeAspect="1" noChangeArrowheads="1"/>
          </p:cNvPicPr>
          <p:nvPr/>
        </p:nvPicPr>
        <p:blipFill>
          <a:blip r:embed="rId4" cstate="print">
            <a:lum bright="-13000"/>
          </a:blip>
          <a:srcRect/>
          <a:stretch>
            <a:fillRect/>
          </a:stretch>
        </p:blipFill>
        <p:spPr bwMode="auto">
          <a:xfrm>
            <a:off x="4860032" y="3212976"/>
            <a:ext cx="3556000" cy="2987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850232" cy="990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b="1" dirty="0" smtClean="0">
                <a:solidFill>
                  <a:srgbClr val="FFC000"/>
                </a:solidFill>
                <a:cs typeface="B Roya" pitchFamily="2" charset="-78"/>
              </a:rPr>
              <a:t>نکاتی بسیار مهم</a:t>
            </a:r>
            <a:endParaRPr lang="en-US" b="1" dirty="0">
              <a:solidFill>
                <a:srgbClr val="FFC0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2562200"/>
            <a:ext cx="8153400" cy="317105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rtl="1">
              <a:buNone/>
            </a:pPr>
            <a:r>
              <a:rPr lang="fa-IR" sz="60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آزمایش مثبت به معنی شکست درمان و بازگشت اعتیاد نیست</a:t>
            </a:r>
            <a:endParaRPr lang="en-US" sz="6000" dirty="0">
              <a:solidFill>
                <a:schemeClr val="accent2">
                  <a:lumMod val="20000"/>
                  <a:lumOff val="80000"/>
                </a:schemeClr>
              </a:solidFill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a-IR" sz="3600" dirty="0" smtClean="0">
                <a:solidFill>
                  <a:srgbClr val="FFFF00"/>
                </a:solidFill>
                <a:cs typeface="B Roya" pitchFamily="2" charset="-78"/>
              </a:rPr>
              <a:t>یادآوری: مبحث مدیریت لغزش را مرور کنید</a:t>
            </a:r>
            <a:endParaRPr lang="en-US" sz="3600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1619672" y="2204864"/>
            <a:ext cx="5832648" cy="3096344"/>
          </a:xfrm>
          <a:prstGeom prst="cube">
            <a:avLst>
              <a:gd name="adj" fmla="val 1227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0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Zar" pitchFamily="2" charset="-78"/>
              </a:rPr>
              <a:t>مدیریت لغزش</a:t>
            </a:r>
            <a:endParaRPr lang="en-US" sz="8000" dirty="0">
              <a:solidFill>
                <a:schemeClr val="accent2">
                  <a:lumMod val="40000"/>
                  <a:lumOff val="60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zarakhsh\My Documents\My Albums\Mobile album\20160730_111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a-IR" sz="4000" dirty="0" smtClean="0">
                <a:solidFill>
                  <a:srgbClr val="FFFF00"/>
                </a:solidFill>
                <a:cs typeface="B Roya" pitchFamily="2" charset="-78"/>
              </a:rPr>
              <a:t>لوح شماره 704</a:t>
            </a:r>
            <a:endParaRPr lang="en-US" sz="4000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www.transciv.com.au/assets/image/clipart/one_on_on_interview_clip_800_6951.jpg"/>
          <p:cNvPicPr>
            <a:picLocks noChangeAspect="1" noChangeArrowheads="1"/>
          </p:cNvPicPr>
          <p:nvPr/>
        </p:nvPicPr>
        <p:blipFill>
          <a:blip r:embed="rId2" cstate="print">
            <a:lum bright="-50000"/>
          </a:blip>
          <a:srcRect/>
          <a:stretch>
            <a:fillRect/>
          </a:stretch>
        </p:blipFill>
        <p:spPr bwMode="auto">
          <a:xfrm>
            <a:off x="971600" y="0"/>
            <a:ext cx="7416800" cy="68853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FF00"/>
                </a:solidFill>
                <a:cs typeface="B Roya" pitchFamily="2" charset="-78"/>
              </a:rPr>
              <a:t>استخدام    </a:t>
            </a:r>
            <a:endParaRPr lang="en-US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B Roya" pitchFamily="2" charset="-78"/>
              </a:rPr>
              <a:t>انکار نتیجه آزمایش</a:t>
            </a:r>
            <a:endParaRPr lang="en-US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34146" name="Picture 2" descr="http://1.media.dorkly.cvcdn.com/69/52/898d1fa413a74723f2c87c0a8ea09418-stages-of-grief-for-losing-a-save-file.jpg"/>
          <p:cNvPicPr>
            <a:picLocks noChangeAspect="1" noChangeArrowheads="1"/>
          </p:cNvPicPr>
          <p:nvPr/>
        </p:nvPicPr>
        <p:blipFill>
          <a:blip r:embed="rId2" cstate="print">
            <a:lum bright="-22000"/>
          </a:blip>
          <a:srcRect/>
          <a:stretch>
            <a:fillRect/>
          </a:stretch>
        </p:blipFill>
        <p:spPr bwMode="auto">
          <a:xfrm>
            <a:off x="0" y="1557337"/>
            <a:ext cx="9144000" cy="5300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4000" dirty="0" smtClean="0">
                <a:solidFill>
                  <a:schemeClr val="bg1">
                    <a:lumMod val="95000"/>
                  </a:schemeClr>
                </a:solidFill>
                <a:cs typeface="B Roya" pitchFamily="2" charset="-78"/>
              </a:rPr>
              <a:t>دلائل ناهمخوانی</a:t>
            </a:r>
            <a:endParaRPr lang="en-US" sz="2400" dirty="0">
              <a:solidFill>
                <a:schemeClr val="tx2">
                  <a:lumMod val="10000"/>
                  <a:lumOff val="90000"/>
                </a:schemeClr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125E498-8712-4D64-8C0E-41BFAB561C9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algn="r" rtl="1">
              <a:spcBef>
                <a:spcPts val="2400"/>
              </a:spcBef>
            </a:pPr>
            <a:r>
              <a:rPr lang="fa-IR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B Roya" pitchFamily="2" charset="-78"/>
              </a:rPr>
              <a:t>مثبت کاذب</a:t>
            </a:r>
          </a:p>
          <a:p>
            <a:pPr algn="r" rtl="1">
              <a:spcBef>
                <a:spcPts val="2400"/>
              </a:spcBef>
            </a:pPr>
            <a:r>
              <a:rPr lang="fa-IR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B Roya" pitchFamily="2" charset="-78"/>
              </a:rPr>
              <a:t>انکار بیماری</a:t>
            </a:r>
            <a:endParaRPr lang="en-US" sz="3600" dirty="0">
              <a:solidFill>
                <a:schemeClr val="accent3">
                  <a:lumMod val="20000"/>
                  <a:lumOff val="80000"/>
                </a:schemeClr>
              </a:solidFill>
              <a:cs typeface="B Roya" pitchFamily="2" charset="-78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843808" y="1628800"/>
            <a:ext cx="3672408" cy="628648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rgbClr val="FFFF00"/>
                </a:solidFill>
                <a:cs typeface="B Roya" pitchFamily="2" charset="-78"/>
              </a:rPr>
              <a:t>معمولاً علت اصلی نیست</a:t>
            </a:r>
            <a:endParaRPr lang="en-US" sz="2400" b="1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771800" y="2420888"/>
            <a:ext cx="3672408" cy="628648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rgbClr val="FFFF00"/>
                </a:solidFill>
                <a:cs typeface="B Roya" pitchFamily="2" charset="-78"/>
              </a:rPr>
              <a:t>فقط خاص اعتیاد نیست</a:t>
            </a:r>
            <a:endParaRPr lang="en-US" sz="2400" b="1" dirty="0">
              <a:solidFill>
                <a:srgbClr val="FFFF00"/>
              </a:solidFill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solidFill>
                  <a:srgbClr val="FFFF00"/>
                </a:solidFill>
                <a:cs typeface="B Roya" pitchFamily="2" charset="-78"/>
              </a:rPr>
              <a:t>خوش بینی های عجیب و انکارهای مختلف</a:t>
            </a:r>
            <a:endParaRPr lang="en-US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B Roya" pitchFamily="2" charset="-78"/>
              </a:rPr>
              <a:t>طول عمر</a:t>
            </a:r>
          </a:p>
          <a:p>
            <a:pPr algn="r" rtl="1"/>
            <a:r>
              <a:rPr lang="fa-IR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B Roya" pitchFamily="2" charset="-78"/>
              </a:rPr>
              <a:t>عدم ابتلا به بیماری</a:t>
            </a:r>
          </a:p>
          <a:p>
            <a:pPr algn="r" rtl="1"/>
            <a:r>
              <a:rPr lang="fa-IR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B Roya" pitchFamily="2" charset="-78"/>
              </a:rPr>
              <a:t>رسیدن به ثروت</a:t>
            </a:r>
          </a:p>
          <a:p>
            <a:pPr algn="r" rtl="1"/>
            <a:r>
              <a:rPr lang="fa-IR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B Roya" pitchFamily="2" charset="-78"/>
              </a:rPr>
              <a:t>صفات و کمالات اخلاقی</a:t>
            </a:r>
          </a:p>
          <a:p>
            <a:pPr algn="r" rtl="1"/>
            <a:r>
              <a:rPr lang="fa-IR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B Roya" pitchFamily="2" charset="-78"/>
              </a:rPr>
              <a:t>زیبایی</a:t>
            </a:r>
          </a:p>
          <a:p>
            <a:pPr algn="r" rtl="1"/>
            <a:r>
              <a:rPr lang="fa-IR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B Roya" pitchFamily="2" charset="-78"/>
              </a:rPr>
              <a:t>هوش</a:t>
            </a:r>
          </a:p>
          <a:p>
            <a:pPr algn="r" rtl="1"/>
            <a:r>
              <a:rPr lang="fa-IR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B Roya" pitchFamily="2" charset="-78"/>
              </a:rPr>
              <a:t>مهارت ها</a:t>
            </a:r>
          </a:p>
          <a:p>
            <a:pPr algn="r" rtl="1"/>
            <a:r>
              <a:rPr lang="fa-IR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B Roya" pitchFamily="2" charset="-78"/>
              </a:rPr>
              <a:t>انکار شواهد منفی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  <a:cs typeface="B Roya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6493CC-79BD-4E3B-803E-391A311AB1D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4000" dirty="0" smtClean="0">
                <a:solidFill>
                  <a:schemeClr val="bg1">
                    <a:lumMod val="95000"/>
                  </a:schemeClr>
                </a:solidFill>
                <a:cs typeface="B Roya" pitchFamily="2" charset="-78"/>
              </a:rPr>
              <a:t>دلائل ناهمخوانی</a:t>
            </a:r>
            <a:endParaRPr lang="en-US" sz="2400" dirty="0">
              <a:solidFill>
                <a:schemeClr val="tx2">
                  <a:lumMod val="10000"/>
                  <a:lumOff val="90000"/>
                </a:schemeClr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125E498-8712-4D64-8C0E-41BFAB561C9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algn="r" rtl="1">
              <a:spcBef>
                <a:spcPts val="2400"/>
              </a:spcBef>
            </a:pPr>
            <a:r>
              <a:rPr lang="fa-IR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B Roya" pitchFamily="2" charset="-78"/>
              </a:rPr>
              <a:t>مثبت کاذب</a:t>
            </a:r>
          </a:p>
          <a:p>
            <a:pPr algn="r" rtl="1">
              <a:spcBef>
                <a:spcPts val="2400"/>
              </a:spcBef>
            </a:pPr>
            <a:r>
              <a:rPr lang="fa-IR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B Roya" pitchFamily="2" charset="-78"/>
              </a:rPr>
              <a:t>انکار بیماری</a:t>
            </a:r>
          </a:p>
          <a:p>
            <a:pPr algn="r" rtl="1">
              <a:spcBef>
                <a:spcPts val="2400"/>
              </a:spcBef>
            </a:pPr>
            <a:r>
              <a:rPr lang="fa-IR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B Roya" pitchFamily="2" charset="-78"/>
              </a:rPr>
              <a:t>احساس شرم و درماندگی</a:t>
            </a:r>
          </a:p>
          <a:p>
            <a:pPr algn="r" rtl="1">
              <a:spcBef>
                <a:spcPts val="2400"/>
              </a:spcBef>
            </a:pPr>
            <a:r>
              <a:rPr lang="fa-IR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B Roya" pitchFamily="2" charset="-78"/>
              </a:rPr>
              <a:t>مطلوب نمایی اجتماعی</a:t>
            </a:r>
          </a:p>
          <a:p>
            <a:pPr algn="r" rtl="1">
              <a:spcBef>
                <a:spcPts val="2400"/>
              </a:spcBef>
            </a:pPr>
            <a:r>
              <a:rPr lang="fa-IR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B Roya" pitchFamily="2" charset="-78"/>
              </a:rPr>
              <a:t>تلاش آگاهانه برای فریب</a:t>
            </a:r>
            <a:endParaRPr lang="en-US" sz="3600" dirty="0">
              <a:solidFill>
                <a:schemeClr val="accent3">
                  <a:lumMod val="20000"/>
                  <a:lumOff val="80000"/>
                </a:schemeClr>
              </a:solidFill>
              <a:cs typeface="B Roya" pitchFamily="2" charset="-78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843808" y="1628800"/>
            <a:ext cx="3672408" cy="628648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rgbClr val="FFFF00"/>
                </a:solidFill>
                <a:cs typeface="B Roya" pitchFamily="2" charset="-78"/>
              </a:rPr>
              <a:t>معمولاً علت اصلی نیست</a:t>
            </a:r>
            <a:endParaRPr lang="en-US" sz="2400" b="1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771800" y="2420888"/>
            <a:ext cx="3672408" cy="628648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rgbClr val="FFFF00"/>
                </a:solidFill>
                <a:cs typeface="B Roya" pitchFamily="2" charset="-78"/>
              </a:rPr>
              <a:t>فقط خاص اعتیاد نیست</a:t>
            </a:r>
            <a:endParaRPr lang="en-US" sz="2400" b="1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395536" y="5013176"/>
            <a:ext cx="4248472" cy="628648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rgbClr val="FFFF00"/>
                </a:solidFill>
                <a:cs typeface="B Roya" pitchFamily="2" charset="-78"/>
              </a:rPr>
              <a:t>برداشت نادرست از  دلیل آزمایش</a:t>
            </a:r>
            <a:endParaRPr lang="en-US" sz="2400" b="1" dirty="0">
              <a:solidFill>
                <a:srgbClr val="FFFF00"/>
              </a:solidFill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4000" dirty="0" smtClean="0">
                <a:solidFill>
                  <a:schemeClr val="bg1">
                    <a:lumMod val="95000"/>
                  </a:schemeClr>
                </a:solidFill>
                <a:cs typeface="B Roya" pitchFamily="2" charset="-78"/>
              </a:rPr>
              <a:t>برخورد صحیح درمانگر با ناهمخوانی</a:t>
            </a:r>
            <a:endParaRPr lang="en-US" sz="2400" dirty="0">
              <a:solidFill>
                <a:schemeClr val="tx2">
                  <a:lumMod val="10000"/>
                  <a:lumOff val="90000"/>
                </a:schemeClr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125E498-8712-4D64-8C0E-41BFAB561C9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algn="r" rtl="1">
              <a:spcBef>
                <a:spcPts val="2400"/>
              </a:spcBef>
            </a:pPr>
            <a:r>
              <a:rPr lang="fa-IR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B Roya" pitchFamily="2" charset="-78"/>
              </a:rPr>
              <a:t>فرصت طلایی گفتگو و تحلیل</a:t>
            </a:r>
          </a:p>
          <a:p>
            <a:pPr algn="r" rtl="1">
              <a:spcBef>
                <a:spcPts val="2400"/>
              </a:spcBef>
            </a:pPr>
            <a:r>
              <a:rPr lang="fa-IR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B Roya" pitchFamily="2" charset="-78"/>
              </a:rPr>
              <a:t>تفکر درباره رابطه درمانی</a:t>
            </a:r>
          </a:p>
          <a:p>
            <a:pPr algn="r" rtl="1">
              <a:spcBef>
                <a:spcPts val="2400"/>
              </a:spcBef>
            </a:pPr>
            <a:r>
              <a:rPr lang="fa-IR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B Roya" pitchFamily="2" charset="-78"/>
              </a:rPr>
              <a:t>تکرار بعد از چند روز</a:t>
            </a:r>
          </a:p>
          <a:p>
            <a:pPr algn="r" rtl="1">
              <a:spcBef>
                <a:spcPts val="2400"/>
              </a:spcBef>
            </a:pPr>
            <a:r>
              <a:rPr lang="fa-IR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B Roya" pitchFamily="2" charset="-78"/>
              </a:rPr>
              <a:t>تغییر الگوهای مصرفی</a:t>
            </a:r>
          </a:p>
        </p:txBody>
      </p:sp>
      <p:pic>
        <p:nvPicPr>
          <p:cNvPr id="139266" name="Picture 2" descr="http://www.dominion.com.au/images/supportive.jpg"/>
          <p:cNvPicPr>
            <a:picLocks noChangeAspect="1" noChangeArrowheads="1"/>
          </p:cNvPicPr>
          <p:nvPr/>
        </p:nvPicPr>
        <p:blipFill>
          <a:blip r:embed="rId3" cstate="print">
            <a:lum bright="-23000"/>
          </a:blip>
          <a:srcRect/>
          <a:stretch>
            <a:fillRect/>
          </a:stretch>
        </p:blipFill>
        <p:spPr bwMode="auto">
          <a:xfrm>
            <a:off x="179512" y="2204864"/>
            <a:ext cx="4140708" cy="2737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850232" cy="990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b="1" dirty="0" smtClean="0">
                <a:solidFill>
                  <a:srgbClr val="FFC000"/>
                </a:solidFill>
                <a:cs typeface="B Roya" pitchFamily="2" charset="-78"/>
              </a:rPr>
              <a:t>نکاتی بسیار مهم</a:t>
            </a:r>
            <a:endParaRPr lang="en-US" b="1" dirty="0">
              <a:solidFill>
                <a:srgbClr val="FFC0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2562200"/>
            <a:ext cx="8153400" cy="3171056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rtl="1">
              <a:buNone/>
            </a:pPr>
            <a:r>
              <a:rPr lang="fa-IR" sz="5400" dirty="0" smtClean="0">
                <a:solidFill>
                  <a:srgbClr val="241B2D"/>
                </a:solidFill>
                <a:cs typeface="B Roya" pitchFamily="2" charset="-78"/>
              </a:rPr>
              <a:t>هدف از آزمایش مچ گیری، آزار و اذیت یا القاء شرم در مراجع نیست</a:t>
            </a:r>
            <a:endParaRPr lang="en-US" sz="5400" dirty="0">
              <a:solidFill>
                <a:srgbClr val="241B2D"/>
              </a:solidFill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Roya" pitchFamily="2" charset="-78"/>
              </a:rPr>
              <a:t>چگونه در آزمایش تقلب می کنند؟ </a:t>
            </a:r>
            <a:endParaRPr lang="en-US" dirty="0">
              <a:solidFill>
                <a:schemeClr val="bg1">
                  <a:lumMod val="95000"/>
                </a:schemeClr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46434" name="Picture 2" descr="http://www.pestrevenge.com/wp-content/uploads/2015/01/mouse-trap-bait.jpg"/>
          <p:cNvPicPr>
            <a:picLocks noChangeAspect="1" noChangeArrowheads="1"/>
          </p:cNvPicPr>
          <p:nvPr/>
        </p:nvPicPr>
        <p:blipFill>
          <a:blip r:embed="rId2" cstate="print">
            <a:lum bright="-28000"/>
          </a:blip>
          <a:srcRect/>
          <a:stretch>
            <a:fillRect/>
          </a:stretch>
        </p:blipFill>
        <p:spPr bwMode="auto">
          <a:xfrm>
            <a:off x="1331640" y="1844824"/>
            <a:ext cx="6329680" cy="4033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206080"/>
          </a:xfrm>
        </p:spPr>
        <p:txBody>
          <a:bodyPr anchor="ctr">
            <a:normAutofit/>
          </a:bodyPr>
          <a:lstStyle/>
          <a:p>
            <a:pPr algn="ctr"/>
            <a:r>
              <a:rPr lang="fa-IR" sz="13700" spc="300" dirty="0" smtClean="0">
                <a:solidFill>
                  <a:srgbClr val="FFFF00"/>
                </a:solidFill>
                <a:cs typeface="B Homa" pitchFamily="2" charset="-78"/>
              </a:rPr>
              <a:t>پایان</a:t>
            </a:r>
            <a:endParaRPr lang="en-US" spc="3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  <a:cs typeface="Narkisim" pitchFamily="34" charset="-79"/>
              </a:rPr>
              <a:t>Telegram.me</a:t>
            </a: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  <a:cs typeface="Narkisim" pitchFamily="34" charset="-79"/>
              </a:rPr>
              <a:t>/</a:t>
            </a:r>
            <a:r>
              <a:rPr lang="en-US" sz="4000" dirty="0" err="1" smtClean="0">
                <a:solidFill>
                  <a:schemeClr val="tx1"/>
                </a:solidFill>
                <a:latin typeface="Arial Rounded MT Bold" pitchFamily="34" charset="0"/>
                <a:cs typeface="Narkisim" pitchFamily="34" charset="-79"/>
              </a:rPr>
              <a:t>DrAzarakhshMokri</a:t>
            </a:r>
            <a:endParaRPr lang="en-US" sz="4000" dirty="0">
              <a:solidFill>
                <a:schemeClr val="tx1"/>
              </a:solidFill>
              <a:latin typeface="Arial Rounded MT Bold" pitchFamily="34" charset="0"/>
              <a:cs typeface="Narkisim" pitchFamily="34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A6366-6285-40C7-BE09-FC3FA2DA8232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0898" name="Picture 2" descr="http://media.jamejamonline.ir/Media/Image/1391/12/09/634975776777993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185059" cy="4123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dk1">
              <a:alpha val="7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Roya" pitchFamily="2" charset="-78"/>
              </a:rPr>
              <a:t>انواع روش های آزمایش اعتیاد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779912" y="2276872"/>
            <a:ext cx="4122040" cy="3747120"/>
          </a:xfrm>
          <a:solidFill>
            <a:schemeClr val="dk1">
              <a:alpha val="84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dirty="0" smtClean="0">
                <a:solidFill>
                  <a:srgbClr val="FFFF00"/>
                </a:solidFill>
                <a:cs typeface="B Roya" pitchFamily="2" charset="-78"/>
              </a:rPr>
              <a:t>روش سریع</a:t>
            </a:r>
          </a:p>
          <a:p>
            <a:pPr algn="r" rtl="1">
              <a:lnSpc>
                <a:spcPct val="150000"/>
              </a:lnSpc>
            </a:pPr>
            <a:r>
              <a:rPr lang="fa-IR" sz="3200" dirty="0" smtClean="0">
                <a:solidFill>
                  <a:srgbClr val="FFFF00"/>
                </a:solidFill>
                <a:cs typeface="B Roya" pitchFamily="2" charset="-78"/>
              </a:rPr>
              <a:t>کروماتوگرافی مایع یا </a:t>
            </a:r>
            <a:r>
              <a:rPr lang="en-US" sz="3200" dirty="0" smtClean="0">
                <a:solidFill>
                  <a:srgbClr val="FFFF00"/>
                </a:solidFill>
                <a:cs typeface="B Roya" pitchFamily="2" charset="-78"/>
              </a:rPr>
              <a:t>TLC</a:t>
            </a:r>
          </a:p>
          <a:p>
            <a:pPr algn="r" rtl="1">
              <a:lnSpc>
                <a:spcPct val="150000"/>
              </a:lnSpc>
            </a:pPr>
            <a:r>
              <a:rPr lang="fa-IR" sz="3200" dirty="0" smtClean="0">
                <a:solidFill>
                  <a:srgbClr val="FFFF00"/>
                </a:solidFill>
                <a:cs typeface="B Roya" pitchFamily="2" charset="-78"/>
              </a:rPr>
              <a:t>کروماتوگرافی گازی</a:t>
            </a:r>
          </a:p>
          <a:p>
            <a:pPr algn="r" rtl="1">
              <a:lnSpc>
                <a:spcPct val="150000"/>
              </a:lnSpc>
            </a:pPr>
            <a:r>
              <a:rPr lang="fa-IR" sz="3200" dirty="0" smtClean="0">
                <a:solidFill>
                  <a:srgbClr val="FFFF00"/>
                </a:solidFill>
                <a:cs typeface="B Roya" pitchFamily="2" charset="-78"/>
              </a:rPr>
              <a:t>آزمایش مو</a:t>
            </a:r>
            <a:endParaRPr lang="en-US" sz="3200" dirty="0">
              <a:solidFill>
                <a:srgbClr val="FFFF00"/>
              </a:solidFill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dk1">
              <a:alpha val="7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Roya" pitchFamily="2" charset="-78"/>
              </a:rPr>
              <a:t>روش سریع 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852936"/>
            <a:ext cx="5120640" cy="38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2" name="Picture 2" descr="C:\Users\t\Pictures\Urine_Testing_h1000_w500.jpg"/>
          <p:cNvPicPr>
            <a:picLocks noChangeAspect="1" noChangeArrowheads="1"/>
          </p:cNvPicPr>
          <p:nvPr/>
        </p:nvPicPr>
        <p:blipFill>
          <a:blip r:embed="rId4" cstate="print">
            <a:lum bright="-23000"/>
          </a:blip>
          <a:srcRect/>
          <a:stretch>
            <a:fillRect/>
          </a:stretch>
        </p:blipFill>
        <p:spPr bwMode="auto">
          <a:xfrm>
            <a:off x="251520" y="1772816"/>
            <a:ext cx="4473055" cy="298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dirty="0" smtClean="0">
                <a:solidFill>
                  <a:schemeClr val="tx2">
                    <a:lumMod val="10000"/>
                    <a:lumOff val="90000"/>
                  </a:schemeClr>
                </a:solidFill>
                <a:cs typeface="B Roya" pitchFamily="2" charset="-78"/>
              </a:rPr>
              <a:t>روش سریع</a:t>
            </a:r>
            <a:endParaRPr lang="en-US" dirty="0">
              <a:solidFill>
                <a:schemeClr val="tx2">
                  <a:lumMod val="10000"/>
                  <a:lumOff val="90000"/>
                </a:schemeClr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125E498-8712-4D64-8C0E-41BFAB561C9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algn="r" rtl="1">
              <a:spcBef>
                <a:spcPts val="2400"/>
              </a:spcBef>
            </a:pPr>
            <a:r>
              <a:rPr lang="fa-IR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B Roya" pitchFamily="2" charset="-78"/>
              </a:rPr>
              <a:t>در کلینیک های درمان اعتیاد استفاده می شوند</a:t>
            </a:r>
          </a:p>
          <a:p>
            <a:pPr algn="r" rtl="1">
              <a:spcBef>
                <a:spcPts val="2400"/>
              </a:spcBef>
            </a:pPr>
            <a:r>
              <a:rPr lang="fa-IR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B Roya" pitchFamily="2" charset="-78"/>
              </a:rPr>
              <a:t>ارزان هستند</a:t>
            </a:r>
          </a:p>
          <a:p>
            <a:pPr algn="r" rtl="1">
              <a:spcBef>
                <a:spcPts val="2400"/>
              </a:spcBef>
            </a:pPr>
            <a:r>
              <a:rPr lang="fa-IR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B Roya" pitchFamily="2" charset="-78"/>
              </a:rPr>
              <a:t>سریع هستند</a:t>
            </a:r>
          </a:p>
          <a:p>
            <a:pPr algn="r" rtl="1">
              <a:spcBef>
                <a:spcPts val="2400"/>
              </a:spcBef>
            </a:pPr>
            <a:r>
              <a:rPr lang="fa-IR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B Roya" pitchFamily="2" charset="-78"/>
              </a:rPr>
              <a:t>برای مواد مختلف باید کیت مجزا استفاده شود</a:t>
            </a:r>
          </a:p>
          <a:p>
            <a:pPr lvl="1" algn="r" rtl="1">
              <a:spcBef>
                <a:spcPts val="2400"/>
              </a:spcBef>
            </a:pPr>
            <a:r>
              <a:rPr lang="fa-IR" b="1" dirty="0" smtClean="0">
                <a:solidFill>
                  <a:srgbClr val="FFFF00"/>
                </a:solidFill>
                <a:cs typeface="B Roya" pitchFamily="2" charset="-78"/>
              </a:rPr>
              <a:t>مواد افیونی، شیشه، حشیش، متادون، کوکائین، اکستازی، بنزودیازپین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cs typeface="B Roya" pitchFamily="2" charset="-78"/>
            </a:endParaRPr>
          </a:p>
        </p:txBody>
      </p:sp>
      <p:sp>
        <p:nvSpPr>
          <p:cNvPr id="7" name="Cube 6"/>
          <p:cNvSpPr/>
          <p:nvPr/>
        </p:nvSpPr>
        <p:spPr>
          <a:xfrm>
            <a:off x="323528" y="260648"/>
            <a:ext cx="2808312" cy="864096"/>
          </a:xfrm>
          <a:prstGeom prst="cube">
            <a:avLst>
              <a:gd name="adj" fmla="val 1848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cs typeface="B Roya" pitchFamily="2" charset="-78"/>
              </a:rPr>
              <a:t>بدانیم</a:t>
            </a:r>
            <a:endParaRPr lang="en-US" sz="4000" dirty="0">
              <a:cs typeface="B Roya" pitchFamily="2" charset="-78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6732240" y="4221088"/>
            <a:ext cx="1490464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Roya" pitchFamily="2" charset="-78"/>
              </a:rPr>
              <a:t>3 روز</a:t>
            </a:r>
            <a:endParaRPr lang="en-US" sz="3200" b="1" dirty="0">
              <a:solidFill>
                <a:schemeClr val="tx1"/>
              </a:solidFill>
              <a:cs typeface="B Roya" pitchFamily="2" charset="-78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5796136" y="4314800"/>
            <a:ext cx="1490464" cy="914400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Roya" pitchFamily="2" charset="-78"/>
              </a:rPr>
              <a:t>3 روز</a:t>
            </a:r>
            <a:endParaRPr lang="en-US" sz="3200" b="1" dirty="0">
              <a:solidFill>
                <a:schemeClr val="tx1"/>
              </a:solidFill>
              <a:cs typeface="B Roya" pitchFamily="2" charset="-78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4860032" y="4005064"/>
            <a:ext cx="1490464" cy="914400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Roya" pitchFamily="2" charset="-78"/>
              </a:rPr>
              <a:t>10روز</a:t>
            </a:r>
            <a:endParaRPr lang="en-US" sz="3200" b="1" dirty="0">
              <a:solidFill>
                <a:schemeClr val="tx1"/>
              </a:solidFill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dirty="0" smtClean="0">
                <a:solidFill>
                  <a:schemeClr val="tx2">
                    <a:lumMod val="10000"/>
                    <a:lumOff val="90000"/>
                  </a:schemeClr>
                </a:solidFill>
                <a:cs typeface="B Roya" pitchFamily="2" charset="-78"/>
              </a:rPr>
              <a:t>روش سریع</a:t>
            </a:r>
            <a:endParaRPr lang="en-US" dirty="0">
              <a:solidFill>
                <a:schemeClr val="tx2">
                  <a:lumMod val="10000"/>
                  <a:lumOff val="90000"/>
                </a:schemeClr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آزمایش ادرار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125E498-8712-4D64-8C0E-41BFAB561C9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algn="r" rtl="1">
              <a:lnSpc>
                <a:spcPct val="150000"/>
              </a:lnSpc>
              <a:spcBef>
                <a:spcPts val="2400"/>
              </a:spcBef>
            </a:pPr>
            <a:r>
              <a:rPr lang="fa-IR" sz="4400" b="1" dirty="0" smtClean="0">
                <a:solidFill>
                  <a:srgbClr val="FFFF00"/>
                </a:solidFill>
                <a:cs typeface="B Roya" pitchFamily="2" charset="-78"/>
              </a:rPr>
              <a:t>حساسیت</a:t>
            </a:r>
            <a:r>
              <a:rPr lang="fa-IR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B Roya" pitchFamily="2" charset="-78"/>
              </a:rPr>
              <a:t>: حدود 80 تا 95 درصد</a:t>
            </a:r>
          </a:p>
          <a:p>
            <a:pPr algn="r" rtl="1">
              <a:lnSpc>
                <a:spcPct val="150000"/>
              </a:lnSpc>
              <a:spcBef>
                <a:spcPts val="2400"/>
              </a:spcBef>
            </a:pPr>
            <a:r>
              <a:rPr lang="fa-IR" sz="4400" b="1" dirty="0" smtClean="0">
                <a:solidFill>
                  <a:srgbClr val="FFFF00"/>
                </a:solidFill>
                <a:cs typeface="B Roya" pitchFamily="2" charset="-78"/>
              </a:rPr>
              <a:t>اختصاصی بودن</a:t>
            </a:r>
            <a:r>
              <a:rPr lang="fa-IR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B Roya" pitchFamily="2" charset="-78"/>
              </a:rPr>
              <a:t>: متوسط تا زیاد</a:t>
            </a:r>
            <a:endParaRPr lang="en-US" sz="4000" dirty="0">
              <a:solidFill>
                <a:schemeClr val="accent4">
                  <a:lumMod val="60000"/>
                  <a:lumOff val="40000"/>
                </a:schemeClr>
              </a:solidFill>
              <a:cs typeface="B Roya" pitchFamily="2" charset="-78"/>
            </a:endParaRPr>
          </a:p>
        </p:txBody>
      </p:sp>
      <p:sp>
        <p:nvSpPr>
          <p:cNvPr id="7" name="Cube 6"/>
          <p:cNvSpPr/>
          <p:nvPr/>
        </p:nvSpPr>
        <p:spPr>
          <a:xfrm>
            <a:off x="323528" y="260648"/>
            <a:ext cx="2808312" cy="864096"/>
          </a:xfrm>
          <a:prstGeom prst="cube">
            <a:avLst>
              <a:gd name="adj" fmla="val 1848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cs typeface="B Roya" pitchFamily="2" charset="-78"/>
              </a:rPr>
              <a:t>بدانیم</a:t>
            </a:r>
            <a:endParaRPr lang="en-US" sz="4000" dirty="0"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26627</TotalTime>
  <Words>814</Words>
  <Application>Microsoft Office PowerPoint</Application>
  <PresentationFormat>On-screen Show (4:3)</PresentationFormat>
  <Paragraphs>259</Paragraphs>
  <Slides>47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Median</vt:lpstr>
      <vt:lpstr>1_Median</vt:lpstr>
      <vt:lpstr>نکاتی درباره اعتیاد برای  خانواده ها و مراجعان</vt:lpstr>
      <vt:lpstr>اعتیاد و آزمایش ادرار</vt:lpstr>
      <vt:lpstr>تشخیص اعتیاد</vt:lpstr>
      <vt:lpstr>استخدام    </vt:lpstr>
      <vt:lpstr>Slide 5</vt:lpstr>
      <vt:lpstr>انواع روش های آزمایش اعتیاد</vt:lpstr>
      <vt:lpstr>روش سریع </vt:lpstr>
      <vt:lpstr>روش سریع</vt:lpstr>
      <vt:lpstr>روش سریع</vt:lpstr>
      <vt:lpstr>کیت های بزاقی سریع</vt:lpstr>
      <vt:lpstr>روش کروماتوگرافی مایع</vt:lpstr>
      <vt:lpstr>روش کروماتوگرافی مایع</vt:lpstr>
      <vt:lpstr>روش کروماتوگرافی مایع</vt:lpstr>
      <vt:lpstr>Slide 14</vt:lpstr>
      <vt:lpstr>روش کروماتوگرافی یا TLC</vt:lpstr>
      <vt:lpstr>روش کروماتوگرافی یا TLC</vt:lpstr>
      <vt:lpstr>روش کروماتوگرافی گازی</vt:lpstr>
      <vt:lpstr>روش کروماتوگرافی گازی</vt:lpstr>
      <vt:lpstr>روش کروماتوگرافی گازی</vt:lpstr>
      <vt:lpstr>آزمایش مو</vt:lpstr>
      <vt:lpstr>آزمایش مو</vt:lpstr>
      <vt:lpstr>آزمایش خون جایگاه مهمی ندارد</vt:lpstr>
      <vt:lpstr>نکاتی بسیار مهم</vt:lpstr>
      <vt:lpstr>نکاتی بسیار مهم</vt:lpstr>
      <vt:lpstr>نکاتی بسیار مهم</vt:lpstr>
      <vt:lpstr>نکاتی بسیار مهم</vt:lpstr>
      <vt:lpstr>پس چرا انجام می شود؟</vt:lpstr>
      <vt:lpstr>نکاتی بسیار مهم</vt:lpstr>
      <vt:lpstr> آزمایش ادرار در مراکز درمانی</vt:lpstr>
      <vt:lpstr>توجه</vt:lpstr>
      <vt:lpstr>نکته ای بسیار مهم</vt:lpstr>
      <vt:lpstr>جنبه های درمانی آزمایش ادرار-1</vt:lpstr>
      <vt:lpstr>جنبه های درمانی آزمایش ادرار-2</vt:lpstr>
      <vt:lpstr>جنبه های درمانی آزمایش ادرار-3</vt:lpstr>
      <vt:lpstr>جنبه های درمانی آزمایش ادرار-4</vt:lpstr>
      <vt:lpstr>جنبه های درمانی آزمایش ادرار-5</vt:lpstr>
      <vt:lpstr>نکاتی بسیار مهم</vt:lpstr>
      <vt:lpstr>یادآوری: مبحث مدیریت لغزش را مرور کنید</vt:lpstr>
      <vt:lpstr>لوح شماره 704</vt:lpstr>
      <vt:lpstr>انکار نتیجه آزمایش</vt:lpstr>
      <vt:lpstr>دلائل ناهمخوانی</vt:lpstr>
      <vt:lpstr>خوش بینی های عجیب و انکارهای مختلف</vt:lpstr>
      <vt:lpstr>دلائل ناهمخوانی</vt:lpstr>
      <vt:lpstr>برخورد صحیح درمانگر با ناهمخوانی</vt:lpstr>
      <vt:lpstr>نکاتی بسیار مهم</vt:lpstr>
      <vt:lpstr>چگونه در آزمایش تقلب می کنند؟ </vt:lpstr>
      <vt:lpstr>Telegram.me/DrAzarakhshMokri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همبودی اختلالات روانی و اعتیاد</dc:title>
  <dc:creator>t</dc:creator>
  <cp:lastModifiedBy>t</cp:lastModifiedBy>
  <cp:revision>146</cp:revision>
  <dcterms:created xsi:type="dcterms:W3CDTF">2014-10-07T19:07:41Z</dcterms:created>
  <dcterms:modified xsi:type="dcterms:W3CDTF">2016-08-08T21:59:54Z</dcterms:modified>
</cp:coreProperties>
</file>