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5"/>
  </p:notesMasterIdLst>
  <p:sldIdLst>
    <p:sldId id="425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43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43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44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441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442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4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44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445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4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35" r:id="rId172"/>
    <p:sldId id="437" r:id="rId173"/>
    <p:sldId id="436" r:id="rId1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5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921348314606704E-2"/>
          <c:y val="0.11724137931034498"/>
          <c:w val="0.91460674157303401"/>
          <c:h val="0.6827586206896584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C00000"/>
            </a:solidFill>
            <a:ln w="12696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Sheet1!$B$2:$Y$2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1.6E-2</c:v>
                </c:pt>
                <c:pt idx="7">
                  <c:v>5.8000000000000003E-2</c:v>
                </c:pt>
                <c:pt idx="8">
                  <c:v>8.2000000000000003E-2</c:v>
                </c:pt>
                <c:pt idx="9">
                  <c:v>0.09</c:v>
                </c:pt>
                <c:pt idx="10">
                  <c:v>0.105</c:v>
                </c:pt>
                <c:pt idx="11">
                  <c:v>8.6999999999999994E-2</c:v>
                </c:pt>
                <c:pt idx="12">
                  <c:v>8.2000000000000003E-2</c:v>
                </c:pt>
                <c:pt idx="13">
                  <c:v>5.8000000000000003E-2</c:v>
                </c:pt>
                <c:pt idx="14">
                  <c:v>0.05</c:v>
                </c:pt>
                <c:pt idx="15">
                  <c:v>5.8000000000000003E-2</c:v>
                </c:pt>
                <c:pt idx="16">
                  <c:v>5.8000000000000003E-2</c:v>
                </c:pt>
                <c:pt idx="17">
                  <c:v>7.0000000000000007E-2</c:v>
                </c:pt>
                <c:pt idx="18">
                  <c:v>3.4000000000000002E-2</c:v>
                </c:pt>
                <c:pt idx="19">
                  <c:v>6.8000000000000005E-2</c:v>
                </c:pt>
                <c:pt idx="20">
                  <c:v>6.2E-2</c:v>
                </c:pt>
                <c:pt idx="21">
                  <c:v>2.1999999999999999E-2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09152"/>
        <c:axId val="32210944"/>
      </c:barChart>
      <c:catAx>
        <c:axId val="322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GB" sz="5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1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109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GB" sz="5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091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9719C-7E14-48C0-B60E-BA1E85FE4780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FFDFD2-D8B5-4758-BB10-CFEA1DD531FF}">
      <dgm:prSet phldrT="[Text]" custT="1"/>
      <dgm:spPr/>
      <dgm:t>
        <a:bodyPr/>
        <a:lstStyle/>
        <a:p>
          <a:pPr rtl="1"/>
          <a:r>
            <a:rPr lang="fa-IR" sz="1400" dirty="0" smtClean="0">
              <a:cs typeface="B Nazanin" pitchFamily="2" charset="-78"/>
            </a:rPr>
            <a:t>دریافت پیامک از طریق ماژول</a:t>
          </a:r>
          <a:endParaRPr lang="en-US" sz="1400" dirty="0">
            <a:cs typeface="B Nazanin" pitchFamily="2" charset="-78"/>
          </a:endParaRPr>
        </a:p>
      </dgm:t>
    </dgm:pt>
    <dgm:pt modelId="{A54539B2-74FD-4CC8-8C5E-DA7B3227E7E6}" type="parTrans" cxnId="{824FCA18-99F4-40BC-BD52-4F0FEB7B9B09}">
      <dgm:prSet/>
      <dgm:spPr/>
      <dgm:t>
        <a:bodyPr/>
        <a:lstStyle/>
        <a:p>
          <a:endParaRPr lang="en-US"/>
        </a:p>
      </dgm:t>
    </dgm:pt>
    <dgm:pt modelId="{72A98749-F788-406D-9BC9-61A575B0ED11}" type="sibTrans" cxnId="{824FCA18-99F4-40BC-BD52-4F0FEB7B9B09}">
      <dgm:prSet/>
      <dgm:spPr/>
      <dgm:t>
        <a:bodyPr/>
        <a:lstStyle/>
        <a:p>
          <a:endParaRPr lang="en-US"/>
        </a:p>
      </dgm:t>
    </dgm:pt>
    <dgm:pt modelId="{497C94C2-B83C-4F75-9284-2104B3FFF1E3}">
      <dgm:prSet phldrT="[Text]" custT="1"/>
      <dgm:spPr/>
      <dgm:t>
        <a:bodyPr/>
        <a:lstStyle/>
        <a:p>
          <a:pPr rtl="1"/>
          <a:r>
            <a:rPr lang="fa-IR" sz="1200" dirty="0" smtClean="0">
              <a:cs typeface="B Nazanin" pitchFamily="2" charset="-78"/>
            </a:rPr>
            <a:t>پردازش توسط کنترل کننده ی ماژول</a:t>
          </a:r>
          <a:endParaRPr lang="en-US" sz="1200" dirty="0">
            <a:cs typeface="B Nazanin" pitchFamily="2" charset="-78"/>
          </a:endParaRPr>
        </a:p>
      </dgm:t>
    </dgm:pt>
    <dgm:pt modelId="{F856840C-3291-4305-ABAB-D301F396A034}" type="parTrans" cxnId="{C57156C0-563D-41F9-9D9B-49042619F962}">
      <dgm:prSet/>
      <dgm:spPr/>
      <dgm:t>
        <a:bodyPr/>
        <a:lstStyle/>
        <a:p>
          <a:endParaRPr lang="en-US" sz="2800">
            <a:cs typeface="B Nazanin" pitchFamily="2" charset="-78"/>
          </a:endParaRPr>
        </a:p>
      </dgm:t>
    </dgm:pt>
    <dgm:pt modelId="{C797DE97-2D74-4120-942C-B88CA1BAB379}" type="sibTrans" cxnId="{C57156C0-563D-41F9-9D9B-49042619F962}">
      <dgm:prSet/>
      <dgm:spPr/>
      <dgm:t>
        <a:bodyPr/>
        <a:lstStyle/>
        <a:p>
          <a:endParaRPr lang="en-US"/>
        </a:p>
      </dgm:t>
    </dgm:pt>
    <dgm:pt modelId="{9C95C4A2-A172-435C-A563-AA6C0AC0ED6F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itchFamily="2" charset="-78"/>
            </a:rPr>
            <a:t>اجرای دستورات مورد نظر در صورت اعتبار داشتن پیامک</a:t>
          </a:r>
          <a:endParaRPr lang="en-US" sz="1600" dirty="0">
            <a:cs typeface="B Nazanin" pitchFamily="2" charset="-78"/>
          </a:endParaRPr>
        </a:p>
      </dgm:t>
    </dgm:pt>
    <dgm:pt modelId="{177FF719-B851-450A-9B1F-92DC64684D6F}" type="parTrans" cxnId="{2DFE0420-3A05-46E5-A62C-874D332AD07A}">
      <dgm:prSet/>
      <dgm:spPr/>
      <dgm:t>
        <a:bodyPr/>
        <a:lstStyle/>
        <a:p>
          <a:endParaRPr lang="en-US" sz="2800">
            <a:cs typeface="B Nazanin" pitchFamily="2" charset="-78"/>
          </a:endParaRPr>
        </a:p>
      </dgm:t>
    </dgm:pt>
    <dgm:pt modelId="{1BDD640A-E932-43E7-9977-9EE09E15815E}" type="sibTrans" cxnId="{2DFE0420-3A05-46E5-A62C-874D332AD07A}">
      <dgm:prSet/>
      <dgm:spPr/>
      <dgm:t>
        <a:bodyPr/>
        <a:lstStyle/>
        <a:p>
          <a:endParaRPr lang="en-US"/>
        </a:p>
      </dgm:t>
    </dgm:pt>
    <dgm:pt modelId="{95998A7A-9B94-4EE9-A046-5D9CC4CA5E45}">
      <dgm:prSet phldrT="[Text]" custT="1"/>
      <dgm:spPr/>
      <dgm:t>
        <a:bodyPr/>
        <a:lstStyle/>
        <a:p>
          <a:pPr rtl="1"/>
          <a:r>
            <a:rPr lang="fa-IR" sz="1600" dirty="0">
              <a:cs typeface="B Nazanin" pitchFamily="2" charset="-78"/>
            </a:rPr>
            <a:t>آماده کردن گزارش برای پاسخ گویی</a:t>
          </a:r>
          <a:endParaRPr lang="en-US" sz="1600" dirty="0">
            <a:cs typeface="B Nazanin" pitchFamily="2" charset="-78"/>
          </a:endParaRPr>
        </a:p>
      </dgm:t>
    </dgm:pt>
    <dgm:pt modelId="{1A94EE34-C4A4-43E6-96FE-2A423C5E8FD5}" type="parTrans" cxnId="{0FF101F7-2C5F-4A51-B2B1-685C94254F02}">
      <dgm:prSet/>
      <dgm:spPr/>
      <dgm:t>
        <a:bodyPr/>
        <a:lstStyle/>
        <a:p>
          <a:endParaRPr lang="en-US" sz="2800">
            <a:cs typeface="B Nazanin" pitchFamily="2" charset="-78"/>
          </a:endParaRPr>
        </a:p>
      </dgm:t>
    </dgm:pt>
    <dgm:pt modelId="{F589818D-7FCA-4CD9-B1B0-B57F01C42F37}" type="sibTrans" cxnId="{0FF101F7-2C5F-4A51-B2B1-685C94254F02}">
      <dgm:prSet/>
      <dgm:spPr/>
      <dgm:t>
        <a:bodyPr/>
        <a:lstStyle/>
        <a:p>
          <a:endParaRPr lang="en-US"/>
        </a:p>
      </dgm:t>
    </dgm:pt>
    <dgm:pt modelId="{24EF2EAC-8757-40EC-B1B3-7D7643D818A1}">
      <dgm:prSet phldrT="[Text]" custT="1"/>
      <dgm:spPr/>
      <dgm:t>
        <a:bodyPr/>
        <a:lstStyle/>
        <a:p>
          <a:pPr rtl="1"/>
          <a:r>
            <a:rPr lang="fa-IR" sz="1400" dirty="0">
              <a:cs typeface="B Nazanin" pitchFamily="2" charset="-78"/>
            </a:rPr>
            <a:t>ارسال به کنترل کننده ی ماژول</a:t>
          </a:r>
          <a:endParaRPr lang="en-US" sz="1400" dirty="0">
            <a:cs typeface="B Nazanin" pitchFamily="2" charset="-78"/>
          </a:endParaRPr>
        </a:p>
      </dgm:t>
    </dgm:pt>
    <dgm:pt modelId="{3013432E-A8FB-45A3-B339-83C24B304B20}" type="parTrans" cxnId="{5118A967-B91B-4D6B-A293-CCC2BF2D4F02}">
      <dgm:prSet/>
      <dgm:spPr/>
      <dgm:t>
        <a:bodyPr/>
        <a:lstStyle/>
        <a:p>
          <a:endParaRPr lang="en-US" sz="2800">
            <a:cs typeface="B Nazanin" pitchFamily="2" charset="-78"/>
          </a:endParaRPr>
        </a:p>
      </dgm:t>
    </dgm:pt>
    <dgm:pt modelId="{6DCE1D47-EE96-49AC-8E41-33E818A5D934}" type="sibTrans" cxnId="{5118A967-B91B-4D6B-A293-CCC2BF2D4F02}">
      <dgm:prSet/>
      <dgm:spPr/>
      <dgm:t>
        <a:bodyPr/>
        <a:lstStyle/>
        <a:p>
          <a:endParaRPr lang="en-US"/>
        </a:p>
      </dgm:t>
    </dgm:pt>
    <dgm:pt modelId="{2F803457-40EF-4D77-BAFD-A59D1BB48955}">
      <dgm:prSet phldrT="[Text]" custT="1"/>
      <dgm:spPr/>
      <dgm:t>
        <a:bodyPr/>
        <a:lstStyle/>
        <a:p>
          <a:pPr rtl="1"/>
          <a:r>
            <a:rPr lang="fa-IR" sz="1400" dirty="0" smtClean="0">
              <a:cs typeface="B Nazanin" pitchFamily="2" charset="-78"/>
            </a:rPr>
            <a:t>ارسال پیامک از طریق ماژول</a:t>
          </a:r>
          <a:endParaRPr lang="en-US" sz="1400" dirty="0">
            <a:cs typeface="B Nazanin" pitchFamily="2" charset="-78"/>
          </a:endParaRPr>
        </a:p>
      </dgm:t>
    </dgm:pt>
    <dgm:pt modelId="{A752CD4E-8968-4366-B1CA-FE0B8535B948}" type="parTrans" cxnId="{26F6EAE8-46E3-4D42-99B6-3D94985B9AA4}">
      <dgm:prSet/>
      <dgm:spPr/>
      <dgm:t>
        <a:bodyPr/>
        <a:lstStyle/>
        <a:p>
          <a:endParaRPr lang="en-US" sz="2800">
            <a:cs typeface="B Nazanin" pitchFamily="2" charset="-78"/>
          </a:endParaRPr>
        </a:p>
      </dgm:t>
    </dgm:pt>
    <dgm:pt modelId="{7A39404D-484F-407A-AA56-73E9E89EA01C}" type="sibTrans" cxnId="{26F6EAE8-46E3-4D42-99B6-3D94985B9AA4}">
      <dgm:prSet/>
      <dgm:spPr/>
      <dgm:t>
        <a:bodyPr/>
        <a:lstStyle/>
        <a:p>
          <a:endParaRPr lang="en-US"/>
        </a:p>
      </dgm:t>
    </dgm:pt>
    <dgm:pt modelId="{44457763-DF0C-4749-AEA8-24C38FA96CE1}">
      <dgm:prSet phldrT="[Text]" custT="1"/>
      <dgm:spPr/>
      <dgm:t>
        <a:bodyPr/>
        <a:lstStyle/>
        <a:p>
          <a:pPr rtl="1"/>
          <a:r>
            <a:rPr lang="fa-IR" sz="1400" dirty="0" smtClean="0">
              <a:cs typeface="B Nazanin" pitchFamily="2" charset="-78"/>
            </a:rPr>
            <a:t>ارسال به واحد مرکزی</a:t>
          </a:r>
          <a:endParaRPr lang="en-US" sz="1400" dirty="0">
            <a:cs typeface="B Nazanin" pitchFamily="2" charset="-78"/>
          </a:endParaRPr>
        </a:p>
      </dgm:t>
    </dgm:pt>
    <dgm:pt modelId="{347E9FF1-7AE8-413A-8AE2-BC070359124E}" type="parTrans" cxnId="{D77219C1-B5E6-49A7-B733-959658EB012C}">
      <dgm:prSet/>
      <dgm:spPr/>
      <dgm:t>
        <a:bodyPr/>
        <a:lstStyle/>
        <a:p>
          <a:endParaRPr lang="en-US" sz="2800">
            <a:cs typeface="B Nazanin" pitchFamily="2" charset="-78"/>
          </a:endParaRPr>
        </a:p>
      </dgm:t>
    </dgm:pt>
    <dgm:pt modelId="{7688C782-E0B9-4894-8F40-2A21E18F0F6D}" type="sibTrans" cxnId="{D77219C1-B5E6-49A7-B733-959658EB012C}">
      <dgm:prSet/>
      <dgm:spPr/>
      <dgm:t>
        <a:bodyPr/>
        <a:lstStyle/>
        <a:p>
          <a:endParaRPr lang="en-US"/>
        </a:p>
      </dgm:t>
    </dgm:pt>
    <dgm:pt modelId="{0050E497-0F7D-4089-935F-4A294768B6FD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itchFamily="2" charset="-78"/>
            </a:rPr>
            <a:t>بررسی پروتکل ها</a:t>
          </a:r>
          <a:endParaRPr lang="en-US" sz="1600" dirty="0">
            <a:cs typeface="B Nazanin" pitchFamily="2" charset="-78"/>
          </a:endParaRPr>
        </a:p>
      </dgm:t>
    </dgm:pt>
    <dgm:pt modelId="{05ACBBFC-6DAB-42F8-94B7-44CDA153B0A5}" type="parTrans" cxnId="{2C23FF8B-238C-492A-BE85-2E58718073D9}">
      <dgm:prSet/>
      <dgm:spPr/>
      <dgm:t>
        <a:bodyPr/>
        <a:lstStyle/>
        <a:p>
          <a:endParaRPr lang="en-US" sz="2800">
            <a:cs typeface="B Nazanin" pitchFamily="2" charset="-78"/>
          </a:endParaRPr>
        </a:p>
      </dgm:t>
    </dgm:pt>
    <dgm:pt modelId="{7B22A545-8BEE-483E-839F-91CEDEBDF18F}" type="sibTrans" cxnId="{2C23FF8B-238C-492A-BE85-2E58718073D9}">
      <dgm:prSet/>
      <dgm:spPr/>
      <dgm:t>
        <a:bodyPr/>
        <a:lstStyle/>
        <a:p>
          <a:endParaRPr lang="en-US"/>
        </a:p>
      </dgm:t>
    </dgm:pt>
    <dgm:pt modelId="{8F61932B-E849-4886-9ADE-D824EAA33546}" type="pres">
      <dgm:prSet presAssocID="{F5B9719C-7E14-48C0-B60E-BA1E85FE47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232AD9-749B-4A7C-A466-50EEA51B4494}" type="pres">
      <dgm:prSet presAssocID="{A4FFDFD2-D8B5-4758-BB10-CFEA1DD531FF}" presName="hierRoot1" presStyleCnt="0">
        <dgm:presLayoutVars>
          <dgm:hierBranch val="init"/>
        </dgm:presLayoutVars>
      </dgm:prSet>
      <dgm:spPr/>
    </dgm:pt>
    <dgm:pt modelId="{62883334-71CD-4585-8583-297E23F38D43}" type="pres">
      <dgm:prSet presAssocID="{A4FFDFD2-D8B5-4758-BB10-CFEA1DD531FF}" presName="rootComposite1" presStyleCnt="0"/>
      <dgm:spPr/>
    </dgm:pt>
    <dgm:pt modelId="{97FE0592-4D69-408E-8204-05B64292F78B}" type="pres">
      <dgm:prSet presAssocID="{A4FFDFD2-D8B5-4758-BB10-CFEA1DD531FF}" presName="rootText1" presStyleLbl="node0" presStyleIdx="0" presStyleCnt="1" custScaleY="162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D375D-D8BF-4E68-B61A-6C722413414C}" type="pres">
      <dgm:prSet presAssocID="{A4FFDFD2-D8B5-4758-BB10-CFEA1DD531F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A612E5F-F222-4BEB-963D-63CDF7F67B5D}" type="pres">
      <dgm:prSet presAssocID="{A4FFDFD2-D8B5-4758-BB10-CFEA1DD531FF}" presName="hierChild2" presStyleCnt="0"/>
      <dgm:spPr/>
    </dgm:pt>
    <dgm:pt modelId="{DCC3F712-9D8C-414C-A7F8-689F33827D2C}" type="pres">
      <dgm:prSet presAssocID="{F856840C-3291-4305-ABAB-D301F396A034}" presName="Name64" presStyleLbl="parChTrans1D2" presStyleIdx="0" presStyleCnt="1"/>
      <dgm:spPr/>
      <dgm:t>
        <a:bodyPr/>
        <a:lstStyle/>
        <a:p>
          <a:endParaRPr lang="en-US"/>
        </a:p>
      </dgm:t>
    </dgm:pt>
    <dgm:pt modelId="{32882479-B17F-451B-B701-4810C88D575A}" type="pres">
      <dgm:prSet presAssocID="{497C94C2-B83C-4F75-9284-2104B3FFF1E3}" presName="hierRoot2" presStyleCnt="0">
        <dgm:presLayoutVars>
          <dgm:hierBranch val="init"/>
        </dgm:presLayoutVars>
      </dgm:prSet>
      <dgm:spPr/>
    </dgm:pt>
    <dgm:pt modelId="{DD1FB4E9-BF68-4F66-8719-C64BD55D7E57}" type="pres">
      <dgm:prSet presAssocID="{497C94C2-B83C-4F75-9284-2104B3FFF1E3}" presName="rootComposite" presStyleCnt="0"/>
      <dgm:spPr/>
    </dgm:pt>
    <dgm:pt modelId="{4462FE0F-428F-403B-9EB6-490705F7A39C}" type="pres">
      <dgm:prSet presAssocID="{497C94C2-B83C-4F75-9284-2104B3FFF1E3}" presName="rootText" presStyleLbl="node2" presStyleIdx="0" presStyleCnt="1" custScaleY="212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E514D-57D3-43AE-882D-E85807628571}" type="pres">
      <dgm:prSet presAssocID="{497C94C2-B83C-4F75-9284-2104B3FFF1E3}" presName="rootConnector" presStyleLbl="node2" presStyleIdx="0" presStyleCnt="1"/>
      <dgm:spPr/>
      <dgm:t>
        <a:bodyPr/>
        <a:lstStyle/>
        <a:p>
          <a:endParaRPr lang="en-US"/>
        </a:p>
      </dgm:t>
    </dgm:pt>
    <dgm:pt modelId="{7D6BF5A2-92E7-43F4-A47B-9218B2E2991A}" type="pres">
      <dgm:prSet presAssocID="{497C94C2-B83C-4F75-9284-2104B3FFF1E3}" presName="hierChild4" presStyleCnt="0"/>
      <dgm:spPr/>
    </dgm:pt>
    <dgm:pt modelId="{0D65B0EF-5B22-454F-91EC-48967AF611B9}" type="pres">
      <dgm:prSet presAssocID="{347E9FF1-7AE8-413A-8AE2-BC070359124E}" presName="Name64" presStyleLbl="parChTrans1D3" presStyleIdx="0" presStyleCnt="2"/>
      <dgm:spPr/>
      <dgm:t>
        <a:bodyPr/>
        <a:lstStyle/>
        <a:p>
          <a:endParaRPr lang="en-US"/>
        </a:p>
      </dgm:t>
    </dgm:pt>
    <dgm:pt modelId="{15F3EBC7-AFE8-4187-B488-BCF3EF22468A}" type="pres">
      <dgm:prSet presAssocID="{44457763-DF0C-4749-AEA8-24C38FA96CE1}" presName="hierRoot2" presStyleCnt="0">
        <dgm:presLayoutVars>
          <dgm:hierBranch val="init"/>
        </dgm:presLayoutVars>
      </dgm:prSet>
      <dgm:spPr/>
    </dgm:pt>
    <dgm:pt modelId="{8638DE48-7E8C-457B-90F5-2ECDDC1C9881}" type="pres">
      <dgm:prSet presAssocID="{44457763-DF0C-4749-AEA8-24C38FA96CE1}" presName="rootComposite" presStyleCnt="0"/>
      <dgm:spPr/>
    </dgm:pt>
    <dgm:pt modelId="{B12F06DE-6AE3-4BBF-BA0C-926A8168F74A}" type="pres">
      <dgm:prSet presAssocID="{44457763-DF0C-4749-AEA8-24C38FA96CE1}" presName="rootText" presStyleLbl="node3" presStyleIdx="0" presStyleCnt="2" custScaleX="112532" custScaleY="122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CC4B2-58DD-4F8D-B4D2-D99BBA0323E7}" type="pres">
      <dgm:prSet presAssocID="{44457763-DF0C-4749-AEA8-24C38FA96CE1}" presName="rootConnector" presStyleLbl="node3" presStyleIdx="0" presStyleCnt="2"/>
      <dgm:spPr/>
      <dgm:t>
        <a:bodyPr/>
        <a:lstStyle/>
        <a:p>
          <a:endParaRPr lang="en-US"/>
        </a:p>
      </dgm:t>
    </dgm:pt>
    <dgm:pt modelId="{F37BE869-A0C2-4750-8937-81304BA99197}" type="pres">
      <dgm:prSet presAssocID="{44457763-DF0C-4749-AEA8-24C38FA96CE1}" presName="hierChild4" presStyleCnt="0"/>
      <dgm:spPr/>
    </dgm:pt>
    <dgm:pt modelId="{A7C4938F-C4AC-4D24-B936-F2B30191D6C0}" type="pres">
      <dgm:prSet presAssocID="{177FF719-B851-450A-9B1F-92DC64684D6F}" presName="Name64" presStyleLbl="parChTrans1D4" presStyleIdx="0" presStyleCnt="4"/>
      <dgm:spPr/>
      <dgm:t>
        <a:bodyPr/>
        <a:lstStyle/>
        <a:p>
          <a:endParaRPr lang="en-US"/>
        </a:p>
      </dgm:t>
    </dgm:pt>
    <dgm:pt modelId="{99EEC865-36E5-4622-A7A5-CF519D11CE93}" type="pres">
      <dgm:prSet presAssocID="{9C95C4A2-A172-435C-A563-AA6C0AC0ED6F}" presName="hierRoot2" presStyleCnt="0">
        <dgm:presLayoutVars>
          <dgm:hierBranch val="init"/>
        </dgm:presLayoutVars>
      </dgm:prSet>
      <dgm:spPr/>
    </dgm:pt>
    <dgm:pt modelId="{B53D6395-E956-491E-93D2-FAEDDC0823E5}" type="pres">
      <dgm:prSet presAssocID="{9C95C4A2-A172-435C-A563-AA6C0AC0ED6F}" presName="rootComposite" presStyleCnt="0"/>
      <dgm:spPr/>
    </dgm:pt>
    <dgm:pt modelId="{BC5A9595-7702-4CFF-83EB-5001405DE622}" type="pres">
      <dgm:prSet presAssocID="{9C95C4A2-A172-435C-A563-AA6C0AC0ED6F}" presName="rootText" presStyleLbl="node4" presStyleIdx="0" presStyleCnt="4" custScaleX="131799" custScaleY="274509" custLinFactNeighborY="68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5CB5B-72DE-417F-B712-3BB19AD4F858}" type="pres">
      <dgm:prSet presAssocID="{9C95C4A2-A172-435C-A563-AA6C0AC0ED6F}" presName="rootConnector" presStyleLbl="node4" presStyleIdx="0" presStyleCnt="4"/>
      <dgm:spPr/>
      <dgm:t>
        <a:bodyPr/>
        <a:lstStyle/>
        <a:p>
          <a:endParaRPr lang="en-US"/>
        </a:p>
      </dgm:t>
    </dgm:pt>
    <dgm:pt modelId="{53C4EDB5-C77B-43D4-AC0A-2A0CE5BDFEA4}" type="pres">
      <dgm:prSet presAssocID="{9C95C4A2-A172-435C-A563-AA6C0AC0ED6F}" presName="hierChild4" presStyleCnt="0"/>
      <dgm:spPr/>
    </dgm:pt>
    <dgm:pt modelId="{7C2F1613-AFBC-4AD1-AECB-3A53B0597271}" type="pres">
      <dgm:prSet presAssocID="{9C95C4A2-A172-435C-A563-AA6C0AC0ED6F}" presName="hierChild5" presStyleCnt="0"/>
      <dgm:spPr/>
    </dgm:pt>
    <dgm:pt modelId="{8C077D5D-F2BB-42AB-923D-0705064D914B}" type="pres">
      <dgm:prSet presAssocID="{1A94EE34-C4A4-43E6-96FE-2A423C5E8FD5}" presName="Name64" presStyleLbl="parChTrans1D4" presStyleIdx="1" presStyleCnt="4"/>
      <dgm:spPr/>
      <dgm:t>
        <a:bodyPr/>
        <a:lstStyle/>
        <a:p>
          <a:endParaRPr lang="en-US"/>
        </a:p>
      </dgm:t>
    </dgm:pt>
    <dgm:pt modelId="{B09AEB49-4B5C-4D9E-862D-3D207362E745}" type="pres">
      <dgm:prSet presAssocID="{95998A7A-9B94-4EE9-A046-5D9CC4CA5E45}" presName="hierRoot2" presStyleCnt="0">
        <dgm:presLayoutVars>
          <dgm:hierBranch val="init"/>
        </dgm:presLayoutVars>
      </dgm:prSet>
      <dgm:spPr/>
    </dgm:pt>
    <dgm:pt modelId="{94E23DDE-9DB0-46C2-AA36-4C8E76946363}" type="pres">
      <dgm:prSet presAssocID="{95998A7A-9B94-4EE9-A046-5D9CC4CA5E45}" presName="rootComposite" presStyleCnt="0"/>
      <dgm:spPr/>
    </dgm:pt>
    <dgm:pt modelId="{9A8DAA23-EA8D-44CC-8D85-1EB333553007}" type="pres">
      <dgm:prSet presAssocID="{95998A7A-9B94-4EE9-A046-5D9CC4CA5E45}" presName="rootText" presStyleLbl="node4" presStyleIdx="1" presStyleCnt="4" custScaleX="129897" custScaleY="212350" custLinFactNeighborY="68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52DF3-724C-42B1-BA37-9C400042A2A4}" type="pres">
      <dgm:prSet presAssocID="{95998A7A-9B94-4EE9-A046-5D9CC4CA5E45}" presName="rootConnector" presStyleLbl="node4" presStyleIdx="1" presStyleCnt="4"/>
      <dgm:spPr/>
      <dgm:t>
        <a:bodyPr/>
        <a:lstStyle/>
        <a:p>
          <a:endParaRPr lang="en-US"/>
        </a:p>
      </dgm:t>
    </dgm:pt>
    <dgm:pt modelId="{B3DCE80C-7EEB-49D4-A665-E718DEC331B1}" type="pres">
      <dgm:prSet presAssocID="{95998A7A-9B94-4EE9-A046-5D9CC4CA5E45}" presName="hierChild4" presStyleCnt="0"/>
      <dgm:spPr/>
    </dgm:pt>
    <dgm:pt modelId="{6AF15245-B7F7-4F26-8F12-54DA30240AE9}" type="pres">
      <dgm:prSet presAssocID="{3013432E-A8FB-45A3-B339-83C24B304B20}" presName="Name64" presStyleLbl="parChTrans1D4" presStyleIdx="2" presStyleCnt="4"/>
      <dgm:spPr/>
      <dgm:t>
        <a:bodyPr/>
        <a:lstStyle/>
        <a:p>
          <a:endParaRPr lang="en-US"/>
        </a:p>
      </dgm:t>
    </dgm:pt>
    <dgm:pt modelId="{6DC1B6E7-0957-451E-B847-3931042FA1F5}" type="pres">
      <dgm:prSet presAssocID="{24EF2EAC-8757-40EC-B1B3-7D7643D818A1}" presName="hierRoot2" presStyleCnt="0">
        <dgm:presLayoutVars>
          <dgm:hierBranch val="init"/>
        </dgm:presLayoutVars>
      </dgm:prSet>
      <dgm:spPr/>
    </dgm:pt>
    <dgm:pt modelId="{89BB2020-841D-4560-A8DC-1CE56FA4A106}" type="pres">
      <dgm:prSet presAssocID="{24EF2EAC-8757-40EC-B1B3-7D7643D818A1}" presName="rootComposite" presStyleCnt="0"/>
      <dgm:spPr/>
    </dgm:pt>
    <dgm:pt modelId="{D09C1DFB-A28A-4ACE-97B0-516ABA93BE44}" type="pres">
      <dgm:prSet presAssocID="{24EF2EAC-8757-40EC-B1B3-7D7643D818A1}" presName="rootText" presStyleLbl="node4" presStyleIdx="2" presStyleCnt="4" custScaleY="274889" custLinFactNeighborX="5946" custLinFactNeighborY="-61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4EF9A7-ABB1-4DBC-8750-AD61739E5F27}" type="pres">
      <dgm:prSet presAssocID="{24EF2EAC-8757-40EC-B1B3-7D7643D818A1}" presName="rootConnector" presStyleLbl="node4" presStyleIdx="2" presStyleCnt="4"/>
      <dgm:spPr/>
      <dgm:t>
        <a:bodyPr/>
        <a:lstStyle/>
        <a:p>
          <a:endParaRPr lang="en-US"/>
        </a:p>
      </dgm:t>
    </dgm:pt>
    <dgm:pt modelId="{F2512A7C-BE97-4555-A03B-40E26D83E707}" type="pres">
      <dgm:prSet presAssocID="{24EF2EAC-8757-40EC-B1B3-7D7643D818A1}" presName="hierChild4" presStyleCnt="0"/>
      <dgm:spPr/>
    </dgm:pt>
    <dgm:pt modelId="{CA61F1F2-CD15-44A1-916A-8A133089CFDD}" type="pres">
      <dgm:prSet presAssocID="{A752CD4E-8968-4366-B1CA-FE0B8535B948}" presName="Name64" presStyleLbl="parChTrans1D4" presStyleIdx="3" presStyleCnt="4"/>
      <dgm:spPr/>
      <dgm:t>
        <a:bodyPr/>
        <a:lstStyle/>
        <a:p>
          <a:endParaRPr lang="en-US"/>
        </a:p>
      </dgm:t>
    </dgm:pt>
    <dgm:pt modelId="{ABEC1C1F-1B58-4798-BE31-9F03719467BC}" type="pres">
      <dgm:prSet presAssocID="{2F803457-40EF-4D77-BAFD-A59D1BB48955}" presName="hierRoot2" presStyleCnt="0">
        <dgm:presLayoutVars>
          <dgm:hierBranch val="init"/>
        </dgm:presLayoutVars>
      </dgm:prSet>
      <dgm:spPr/>
    </dgm:pt>
    <dgm:pt modelId="{F7168D3E-E008-4995-BFF2-A578A191AF66}" type="pres">
      <dgm:prSet presAssocID="{2F803457-40EF-4D77-BAFD-A59D1BB48955}" presName="rootComposite" presStyleCnt="0"/>
      <dgm:spPr/>
    </dgm:pt>
    <dgm:pt modelId="{D1526105-A6BF-4D26-8A4D-05D13B3E9976}" type="pres">
      <dgm:prSet presAssocID="{2F803457-40EF-4D77-BAFD-A59D1BB48955}" presName="rootText" presStyleLbl="node4" presStyleIdx="3" presStyleCnt="4" custScaleY="185150" custLinFactNeighborX="305" custLinFactNeighborY="-61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0EA2F-357B-4CD1-8D88-34E46A810C36}" type="pres">
      <dgm:prSet presAssocID="{2F803457-40EF-4D77-BAFD-A59D1BB48955}" presName="rootConnector" presStyleLbl="node4" presStyleIdx="3" presStyleCnt="4"/>
      <dgm:spPr/>
      <dgm:t>
        <a:bodyPr/>
        <a:lstStyle/>
        <a:p>
          <a:endParaRPr lang="en-US"/>
        </a:p>
      </dgm:t>
    </dgm:pt>
    <dgm:pt modelId="{B8DBFDE8-2E9A-4CCA-B321-416F3567B7AF}" type="pres">
      <dgm:prSet presAssocID="{2F803457-40EF-4D77-BAFD-A59D1BB48955}" presName="hierChild4" presStyleCnt="0"/>
      <dgm:spPr/>
    </dgm:pt>
    <dgm:pt modelId="{3CBAE002-857A-4B1B-923E-14CA5674A2E4}" type="pres">
      <dgm:prSet presAssocID="{2F803457-40EF-4D77-BAFD-A59D1BB48955}" presName="hierChild5" presStyleCnt="0"/>
      <dgm:spPr/>
    </dgm:pt>
    <dgm:pt modelId="{FFE17645-F689-46EC-BB28-FAB3B2856E2D}" type="pres">
      <dgm:prSet presAssocID="{24EF2EAC-8757-40EC-B1B3-7D7643D818A1}" presName="hierChild5" presStyleCnt="0"/>
      <dgm:spPr/>
    </dgm:pt>
    <dgm:pt modelId="{08D2A136-D877-4F3A-8D09-6B96B2635359}" type="pres">
      <dgm:prSet presAssocID="{95998A7A-9B94-4EE9-A046-5D9CC4CA5E45}" presName="hierChild5" presStyleCnt="0"/>
      <dgm:spPr/>
    </dgm:pt>
    <dgm:pt modelId="{84C9399F-56F5-470D-960D-ECCA26082EEF}" type="pres">
      <dgm:prSet presAssocID="{44457763-DF0C-4749-AEA8-24C38FA96CE1}" presName="hierChild5" presStyleCnt="0"/>
      <dgm:spPr/>
    </dgm:pt>
    <dgm:pt modelId="{2A52494C-1BF8-44BB-BA98-171264E1A8F1}" type="pres">
      <dgm:prSet presAssocID="{05ACBBFC-6DAB-42F8-94B7-44CDA153B0A5}" presName="Name64" presStyleLbl="parChTrans1D3" presStyleIdx="1" presStyleCnt="2"/>
      <dgm:spPr/>
      <dgm:t>
        <a:bodyPr/>
        <a:lstStyle/>
        <a:p>
          <a:endParaRPr lang="en-US"/>
        </a:p>
      </dgm:t>
    </dgm:pt>
    <dgm:pt modelId="{53242A45-3A3B-4727-A9AF-7404E730A130}" type="pres">
      <dgm:prSet presAssocID="{0050E497-0F7D-4089-935F-4A294768B6FD}" presName="hierRoot2" presStyleCnt="0">
        <dgm:presLayoutVars>
          <dgm:hierBranch val="init"/>
        </dgm:presLayoutVars>
      </dgm:prSet>
      <dgm:spPr/>
    </dgm:pt>
    <dgm:pt modelId="{83D0A565-5905-4379-96B2-C23F4FBC9EA8}" type="pres">
      <dgm:prSet presAssocID="{0050E497-0F7D-4089-935F-4A294768B6FD}" presName="rootComposite" presStyleCnt="0"/>
      <dgm:spPr/>
    </dgm:pt>
    <dgm:pt modelId="{2F861D46-253F-40EF-BA83-645C1478BE63}" type="pres">
      <dgm:prSet presAssocID="{0050E497-0F7D-4089-935F-4A294768B6FD}" presName="rootText" presStyleLbl="node3" presStyleIdx="1" presStyleCnt="2" custScaleX="113516" custScaleY="151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26D0E-2FF5-4093-8EEB-80A6CB2A8B52}" type="pres">
      <dgm:prSet presAssocID="{0050E497-0F7D-4089-935F-4A294768B6FD}" presName="rootConnector" presStyleLbl="node3" presStyleIdx="1" presStyleCnt="2"/>
      <dgm:spPr/>
      <dgm:t>
        <a:bodyPr/>
        <a:lstStyle/>
        <a:p>
          <a:endParaRPr lang="en-US"/>
        </a:p>
      </dgm:t>
    </dgm:pt>
    <dgm:pt modelId="{E7F43C0B-8A16-4E8C-919F-8D392DE7F1D3}" type="pres">
      <dgm:prSet presAssocID="{0050E497-0F7D-4089-935F-4A294768B6FD}" presName="hierChild4" presStyleCnt="0"/>
      <dgm:spPr/>
    </dgm:pt>
    <dgm:pt modelId="{444ABBBA-BB25-4D74-848D-8C89FDF859C2}" type="pres">
      <dgm:prSet presAssocID="{0050E497-0F7D-4089-935F-4A294768B6FD}" presName="hierChild5" presStyleCnt="0"/>
      <dgm:spPr/>
    </dgm:pt>
    <dgm:pt modelId="{35A9B12F-6C22-4D0E-9F5B-8D0A266C1D70}" type="pres">
      <dgm:prSet presAssocID="{497C94C2-B83C-4F75-9284-2104B3FFF1E3}" presName="hierChild5" presStyleCnt="0"/>
      <dgm:spPr/>
    </dgm:pt>
    <dgm:pt modelId="{5E879D59-06FB-47BA-9FDC-80F31710D168}" type="pres">
      <dgm:prSet presAssocID="{A4FFDFD2-D8B5-4758-BB10-CFEA1DD531FF}" presName="hierChild3" presStyleCnt="0"/>
      <dgm:spPr/>
    </dgm:pt>
  </dgm:ptLst>
  <dgm:cxnLst>
    <dgm:cxn modelId="{50748BF8-9CFD-4FE7-BEDE-58ACD805B297}" type="presOf" srcId="{1A94EE34-C4A4-43E6-96FE-2A423C5E8FD5}" destId="{8C077D5D-F2BB-42AB-923D-0705064D914B}" srcOrd="0" destOrd="0" presId="urn:microsoft.com/office/officeart/2009/3/layout/HorizontalOrganizationChart"/>
    <dgm:cxn modelId="{31A7A2E5-2F7B-497C-9257-9F684E5A3585}" type="presOf" srcId="{0050E497-0F7D-4089-935F-4A294768B6FD}" destId="{2F861D46-253F-40EF-BA83-645C1478BE63}" srcOrd="0" destOrd="0" presId="urn:microsoft.com/office/officeart/2009/3/layout/HorizontalOrganizationChart"/>
    <dgm:cxn modelId="{26F6EAE8-46E3-4D42-99B6-3D94985B9AA4}" srcId="{24EF2EAC-8757-40EC-B1B3-7D7643D818A1}" destId="{2F803457-40EF-4D77-BAFD-A59D1BB48955}" srcOrd="0" destOrd="0" parTransId="{A752CD4E-8968-4366-B1CA-FE0B8535B948}" sibTransId="{7A39404D-484F-407A-AA56-73E9E89EA01C}"/>
    <dgm:cxn modelId="{3E58F975-924F-4894-BE9D-4671ECC3FDC0}" type="presOf" srcId="{9C95C4A2-A172-435C-A563-AA6C0AC0ED6F}" destId="{BC5A9595-7702-4CFF-83EB-5001405DE622}" srcOrd="0" destOrd="0" presId="urn:microsoft.com/office/officeart/2009/3/layout/HorizontalOrganizationChart"/>
    <dgm:cxn modelId="{CB45244A-F622-44DC-A05B-D16A64F63180}" type="presOf" srcId="{497C94C2-B83C-4F75-9284-2104B3FFF1E3}" destId="{A5EE514D-57D3-43AE-882D-E85807628571}" srcOrd="1" destOrd="0" presId="urn:microsoft.com/office/officeart/2009/3/layout/HorizontalOrganizationChart"/>
    <dgm:cxn modelId="{B9AFFE32-9860-4C90-8588-01087182A52E}" type="presOf" srcId="{2F803457-40EF-4D77-BAFD-A59D1BB48955}" destId="{D1526105-A6BF-4D26-8A4D-05D13B3E9976}" srcOrd="0" destOrd="0" presId="urn:microsoft.com/office/officeart/2009/3/layout/HorizontalOrganizationChart"/>
    <dgm:cxn modelId="{D2870236-31F5-49AC-9B77-0D9838612D5B}" type="presOf" srcId="{A4FFDFD2-D8B5-4758-BB10-CFEA1DD531FF}" destId="{D64D375D-D8BF-4E68-B61A-6C722413414C}" srcOrd="1" destOrd="0" presId="urn:microsoft.com/office/officeart/2009/3/layout/HorizontalOrganizationChart"/>
    <dgm:cxn modelId="{65B0F946-5AD3-4E42-8957-FFB208EBE0E0}" type="presOf" srcId="{95998A7A-9B94-4EE9-A046-5D9CC4CA5E45}" destId="{9A8DAA23-EA8D-44CC-8D85-1EB333553007}" srcOrd="0" destOrd="0" presId="urn:microsoft.com/office/officeart/2009/3/layout/HorizontalOrganizationChart"/>
    <dgm:cxn modelId="{29D54C86-5EFA-474C-93A8-99BDAE69CA80}" type="presOf" srcId="{347E9FF1-7AE8-413A-8AE2-BC070359124E}" destId="{0D65B0EF-5B22-454F-91EC-48967AF611B9}" srcOrd="0" destOrd="0" presId="urn:microsoft.com/office/officeart/2009/3/layout/HorizontalOrganizationChart"/>
    <dgm:cxn modelId="{C57156C0-563D-41F9-9D9B-49042619F962}" srcId="{A4FFDFD2-D8B5-4758-BB10-CFEA1DD531FF}" destId="{497C94C2-B83C-4F75-9284-2104B3FFF1E3}" srcOrd="0" destOrd="0" parTransId="{F856840C-3291-4305-ABAB-D301F396A034}" sibTransId="{C797DE97-2D74-4120-942C-B88CA1BAB379}"/>
    <dgm:cxn modelId="{45D22A6A-3AA5-45AD-A7D3-D02004B552BD}" type="presOf" srcId="{2F803457-40EF-4D77-BAFD-A59D1BB48955}" destId="{F520EA2F-357B-4CD1-8D88-34E46A810C36}" srcOrd="1" destOrd="0" presId="urn:microsoft.com/office/officeart/2009/3/layout/HorizontalOrganizationChart"/>
    <dgm:cxn modelId="{E4D740FB-92D0-4EA8-A84C-2B4074D97A1A}" type="presOf" srcId="{F856840C-3291-4305-ABAB-D301F396A034}" destId="{DCC3F712-9D8C-414C-A7F8-689F33827D2C}" srcOrd="0" destOrd="0" presId="urn:microsoft.com/office/officeart/2009/3/layout/HorizontalOrganizationChart"/>
    <dgm:cxn modelId="{5D94BCB3-2807-4D30-833F-C89493BA6682}" type="presOf" srcId="{3013432E-A8FB-45A3-B339-83C24B304B20}" destId="{6AF15245-B7F7-4F26-8F12-54DA30240AE9}" srcOrd="0" destOrd="0" presId="urn:microsoft.com/office/officeart/2009/3/layout/HorizontalOrganizationChart"/>
    <dgm:cxn modelId="{4BC8AA7C-6B3F-4CDA-8498-0A365E253D9F}" type="presOf" srcId="{A752CD4E-8968-4366-B1CA-FE0B8535B948}" destId="{CA61F1F2-CD15-44A1-916A-8A133089CFDD}" srcOrd="0" destOrd="0" presId="urn:microsoft.com/office/officeart/2009/3/layout/HorizontalOrganizationChart"/>
    <dgm:cxn modelId="{DCB33053-8B78-4444-A9A1-637DF86D708F}" type="presOf" srcId="{497C94C2-B83C-4F75-9284-2104B3FFF1E3}" destId="{4462FE0F-428F-403B-9EB6-490705F7A39C}" srcOrd="0" destOrd="0" presId="urn:microsoft.com/office/officeart/2009/3/layout/HorizontalOrganizationChart"/>
    <dgm:cxn modelId="{5AA6862E-E0B1-41CE-9DD8-E579E50A795B}" type="presOf" srcId="{24EF2EAC-8757-40EC-B1B3-7D7643D818A1}" destId="{D09C1DFB-A28A-4ACE-97B0-516ABA93BE44}" srcOrd="0" destOrd="0" presId="urn:microsoft.com/office/officeart/2009/3/layout/HorizontalOrganizationChart"/>
    <dgm:cxn modelId="{EDC47AC8-D1E4-405C-A493-98881342D840}" type="presOf" srcId="{44457763-DF0C-4749-AEA8-24C38FA96CE1}" destId="{B12F06DE-6AE3-4BBF-BA0C-926A8168F74A}" srcOrd="0" destOrd="0" presId="urn:microsoft.com/office/officeart/2009/3/layout/HorizontalOrganizationChart"/>
    <dgm:cxn modelId="{2DFE0420-3A05-46E5-A62C-874D332AD07A}" srcId="{44457763-DF0C-4749-AEA8-24C38FA96CE1}" destId="{9C95C4A2-A172-435C-A563-AA6C0AC0ED6F}" srcOrd="0" destOrd="0" parTransId="{177FF719-B851-450A-9B1F-92DC64684D6F}" sibTransId="{1BDD640A-E932-43E7-9977-9EE09E15815E}"/>
    <dgm:cxn modelId="{78F44132-3EC3-42C6-82A1-5D5F868B75F7}" type="presOf" srcId="{05ACBBFC-6DAB-42F8-94B7-44CDA153B0A5}" destId="{2A52494C-1BF8-44BB-BA98-171264E1A8F1}" srcOrd="0" destOrd="0" presId="urn:microsoft.com/office/officeart/2009/3/layout/HorizontalOrganizationChart"/>
    <dgm:cxn modelId="{E6BB9811-FC5E-43A9-9730-866773C22EFA}" type="presOf" srcId="{177FF719-B851-450A-9B1F-92DC64684D6F}" destId="{A7C4938F-C4AC-4D24-B936-F2B30191D6C0}" srcOrd="0" destOrd="0" presId="urn:microsoft.com/office/officeart/2009/3/layout/HorizontalOrganizationChart"/>
    <dgm:cxn modelId="{E3BCCA55-1E57-4077-85E3-E2B06699131B}" type="presOf" srcId="{A4FFDFD2-D8B5-4758-BB10-CFEA1DD531FF}" destId="{97FE0592-4D69-408E-8204-05B64292F78B}" srcOrd="0" destOrd="0" presId="urn:microsoft.com/office/officeart/2009/3/layout/HorizontalOrganizationChart"/>
    <dgm:cxn modelId="{2B505697-485C-4123-9D4A-14B588213483}" type="presOf" srcId="{0050E497-0F7D-4089-935F-4A294768B6FD}" destId="{29126D0E-2FF5-4093-8EEB-80A6CB2A8B52}" srcOrd="1" destOrd="0" presId="urn:microsoft.com/office/officeart/2009/3/layout/HorizontalOrganizationChart"/>
    <dgm:cxn modelId="{054296AA-CE5A-4B80-893D-10A664BFBFF3}" type="presOf" srcId="{F5B9719C-7E14-48C0-B60E-BA1E85FE4780}" destId="{8F61932B-E849-4886-9ADE-D824EAA33546}" srcOrd="0" destOrd="0" presId="urn:microsoft.com/office/officeart/2009/3/layout/HorizontalOrganizationChart"/>
    <dgm:cxn modelId="{C28E38D6-45E6-4FEE-A0C9-F17D045BDAE1}" type="presOf" srcId="{9C95C4A2-A172-435C-A563-AA6C0AC0ED6F}" destId="{7BC5CB5B-72DE-417F-B712-3BB19AD4F858}" srcOrd="1" destOrd="0" presId="urn:microsoft.com/office/officeart/2009/3/layout/HorizontalOrganizationChart"/>
    <dgm:cxn modelId="{15B54600-449C-4696-A75C-E7F8439BD1A0}" type="presOf" srcId="{24EF2EAC-8757-40EC-B1B3-7D7643D818A1}" destId="{8D4EF9A7-ABB1-4DBC-8750-AD61739E5F27}" srcOrd="1" destOrd="0" presId="urn:microsoft.com/office/officeart/2009/3/layout/HorizontalOrganizationChart"/>
    <dgm:cxn modelId="{5118A967-B91B-4D6B-A293-CCC2BF2D4F02}" srcId="{95998A7A-9B94-4EE9-A046-5D9CC4CA5E45}" destId="{24EF2EAC-8757-40EC-B1B3-7D7643D818A1}" srcOrd="0" destOrd="0" parTransId="{3013432E-A8FB-45A3-B339-83C24B304B20}" sibTransId="{6DCE1D47-EE96-49AC-8E41-33E818A5D934}"/>
    <dgm:cxn modelId="{B0A8A730-04A9-4F68-A0AF-818A50B5F8BE}" type="presOf" srcId="{44457763-DF0C-4749-AEA8-24C38FA96CE1}" destId="{D8BCC4B2-58DD-4F8D-B4D2-D99BBA0323E7}" srcOrd="1" destOrd="0" presId="urn:microsoft.com/office/officeart/2009/3/layout/HorizontalOrganizationChart"/>
    <dgm:cxn modelId="{14B9B000-68A7-42D1-B415-676FF5BE89BE}" type="presOf" srcId="{95998A7A-9B94-4EE9-A046-5D9CC4CA5E45}" destId="{05252DF3-724C-42B1-BA37-9C400042A2A4}" srcOrd="1" destOrd="0" presId="urn:microsoft.com/office/officeart/2009/3/layout/HorizontalOrganizationChart"/>
    <dgm:cxn modelId="{2C23FF8B-238C-492A-BE85-2E58718073D9}" srcId="{497C94C2-B83C-4F75-9284-2104B3FFF1E3}" destId="{0050E497-0F7D-4089-935F-4A294768B6FD}" srcOrd="1" destOrd="0" parTransId="{05ACBBFC-6DAB-42F8-94B7-44CDA153B0A5}" sibTransId="{7B22A545-8BEE-483E-839F-91CEDEBDF18F}"/>
    <dgm:cxn modelId="{D77219C1-B5E6-49A7-B733-959658EB012C}" srcId="{497C94C2-B83C-4F75-9284-2104B3FFF1E3}" destId="{44457763-DF0C-4749-AEA8-24C38FA96CE1}" srcOrd="0" destOrd="0" parTransId="{347E9FF1-7AE8-413A-8AE2-BC070359124E}" sibTransId="{7688C782-E0B9-4894-8F40-2A21E18F0F6D}"/>
    <dgm:cxn modelId="{0FF101F7-2C5F-4A51-B2B1-685C94254F02}" srcId="{44457763-DF0C-4749-AEA8-24C38FA96CE1}" destId="{95998A7A-9B94-4EE9-A046-5D9CC4CA5E45}" srcOrd="1" destOrd="0" parTransId="{1A94EE34-C4A4-43E6-96FE-2A423C5E8FD5}" sibTransId="{F589818D-7FCA-4CD9-B1B0-B57F01C42F37}"/>
    <dgm:cxn modelId="{824FCA18-99F4-40BC-BD52-4F0FEB7B9B09}" srcId="{F5B9719C-7E14-48C0-B60E-BA1E85FE4780}" destId="{A4FFDFD2-D8B5-4758-BB10-CFEA1DD531FF}" srcOrd="0" destOrd="0" parTransId="{A54539B2-74FD-4CC8-8C5E-DA7B3227E7E6}" sibTransId="{72A98749-F788-406D-9BC9-61A575B0ED11}"/>
    <dgm:cxn modelId="{95C0BB03-0E64-4E8A-834A-9277BEEC9938}" type="presParOf" srcId="{8F61932B-E849-4886-9ADE-D824EAA33546}" destId="{F4232AD9-749B-4A7C-A466-50EEA51B4494}" srcOrd="0" destOrd="0" presId="urn:microsoft.com/office/officeart/2009/3/layout/HorizontalOrganizationChart"/>
    <dgm:cxn modelId="{A4954CB9-0400-4171-9E79-697C24DDE91B}" type="presParOf" srcId="{F4232AD9-749B-4A7C-A466-50EEA51B4494}" destId="{62883334-71CD-4585-8583-297E23F38D43}" srcOrd="0" destOrd="0" presId="urn:microsoft.com/office/officeart/2009/3/layout/HorizontalOrganizationChart"/>
    <dgm:cxn modelId="{CE63802C-E9FF-4CAB-B676-5F6CCA080DD8}" type="presParOf" srcId="{62883334-71CD-4585-8583-297E23F38D43}" destId="{97FE0592-4D69-408E-8204-05B64292F78B}" srcOrd="0" destOrd="0" presId="urn:microsoft.com/office/officeart/2009/3/layout/HorizontalOrganizationChart"/>
    <dgm:cxn modelId="{D4AC589F-3443-4FF0-ADA8-10B967E5C926}" type="presParOf" srcId="{62883334-71CD-4585-8583-297E23F38D43}" destId="{D64D375D-D8BF-4E68-B61A-6C722413414C}" srcOrd="1" destOrd="0" presId="urn:microsoft.com/office/officeart/2009/3/layout/HorizontalOrganizationChart"/>
    <dgm:cxn modelId="{D5542F3B-2989-4C4A-AA9C-92562133AE19}" type="presParOf" srcId="{F4232AD9-749B-4A7C-A466-50EEA51B4494}" destId="{5A612E5F-F222-4BEB-963D-63CDF7F67B5D}" srcOrd="1" destOrd="0" presId="urn:microsoft.com/office/officeart/2009/3/layout/HorizontalOrganizationChart"/>
    <dgm:cxn modelId="{37FEDE6E-B5F8-40A7-B91E-B89ED07CA0A8}" type="presParOf" srcId="{5A612E5F-F222-4BEB-963D-63CDF7F67B5D}" destId="{DCC3F712-9D8C-414C-A7F8-689F33827D2C}" srcOrd="0" destOrd="0" presId="urn:microsoft.com/office/officeart/2009/3/layout/HorizontalOrganizationChart"/>
    <dgm:cxn modelId="{375D4125-14E9-4A5C-9DD4-BA789BF5D232}" type="presParOf" srcId="{5A612E5F-F222-4BEB-963D-63CDF7F67B5D}" destId="{32882479-B17F-451B-B701-4810C88D575A}" srcOrd="1" destOrd="0" presId="urn:microsoft.com/office/officeart/2009/3/layout/HorizontalOrganizationChart"/>
    <dgm:cxn modelId="{CF2B3F6F-C6B7-4501-890A-E5B7B73DA070}" type="presParOf" srcId="{32882479-B17F-451B-B701-4810C88D575A}" destId="{DD1FB4E9-BF68-4F66-8719-C64BD55D7E57}" srcOrd="0" destOrd="0" presId="urn:microsoft.com/office/officeart/2009/3/layout/HorizontalOrganizationChart"/>
    <dgm:cxn modelId="{1EF9FA47-F2A5-4B31-A56E-025D7D6DC178}" type="presParOf" srcId="{DD1FB4E9-BF68-4F66-8719-C64BD55D7E57}" destId="{4462FE0F-428F-403B-9EB6-490705F7A39C}" srcOrd="0" destOrd="0" presId="urn:microsoft.com/office/officeart/2009/3/layout/HorizontalOrganizationChart"/>
    <dgm:cxn modelId="{7ADD9DFB-7CDC-41C7-A2ED-8D596A179668}" type="presParOf" srcId="{DD1FB4E9-BF68-4F66-8719-C64BD55D7E57}" destId="{A5EE514D-57D3-43AE-882D-E85807628571}" srcOrd="1" destOrd="0" presId="urn:microsoft.com/office/officeart/2009/3/layout/HorizontalOrganizationChart"/>
    <dgm:cxn modelId="{F98DF584-AD5C-4F25-A06A-CD3B369CEAC6}" type="presParOf" srcId="{32882479-B17F-451B-B701-4810C88D575A}" destId="{7D6BF5A2-92E7-43F4-A47B-9218B2E2991A}" srcOrd="1" destOrd="0" presId="urn:microsoft.com/office/officeart/2009/3/layout/HorizontalOrganizationChart"/>
    <dgm:cxn modelId="{DAF3E693-8FC8-402F-81FF-0405A6F75173}" type="presParOf" srcId="{7D6BF5A2-92E7-43F4-A47B-9218B2E2991A}" destId="{0D65B0EF-5B22-454F-91EC-48967AF611B9}" srcOrd="0" destOrd="0" presId="urn:microsoft.com/office/officeart/2009/3/layout/HorizontalOrganizationChart"/>
    <dgm:cxn modelId="{F6BC74A4-C765-4D4A-AAE5-82E3539E1567}" type="presParOf" srcId="{7D6BF5A2-92E7-43F4-A47B-9218B2E2991A}" destId="{15F3EBC7-AFE8-4187-B488-BCF3EF22468A}" srcOrd="1" destOrd="0" presId="urn:microsoft.com/office/officeart/2009/3/layout/HorizontalOrganizationChart"/>
    <dgm:cxn modelId="{7FC7FD28-B811-4DE0-A140-4587B1DDA025}" type="presParOf" srcId="{15F3EBC7-AFE8-4187-B488-BCF3EF22468A}" destId="{8638DE48-7E8C-457B-90F5-2ECDDC1C9881}" srcOrd="0" destOrd="0" presId="urn:microsoft.com/office/officeart/2009/3/layout/HorizontalOrganizationChart"/>
    <dgm:cxn modelId="{7382DB09-6760-4FF2-9DD9-7CB8B24FADBA}" type="presParOf" srcId="{8638DE48-7E8C-457B-90F5-2ECDDC1C9881}" destId="{B12F06DE-6AE3-4BBF-BA0C-926A8168F74A}" srcOrd="0" destOrd="0" presId="urn:microsoft.com/office/officeart/2009/3/layout/HorizontalOrganizationChart"/>
    <dgm:cxn modelId="{425F6A86-A04F-43F5-8E1A-10073CE363EE}" type="presParOf" srcId="{8638DE48-7E8C-457B-90F5-2ECDDC1C9881}" destId="{D8BCC4B2-58DD-4F8D-B4D2-D99BBA0323E7}" srcOrd="1" destOrd="0" presId="urn:microsoft.com/office/officeart/2009/3/layout/HorizontalOrganizationChart"/>
    <dgm:cxn modelId="{658CE166-8049-42A4-8568-A4C2E0971752}" type="presParOf" srcId="{15F3EBC7-AFE8-4187-B488-BCF3EF22468A}" destId="{F37BE869-A0C2-4750-8937-81304BA99197}" srcOrd="1" destOrd="0" presId="urn:microsoft.com/office/officeart/2009/3/layout/HorizontalOrganizationChart"/>
    <dgm:cxn modelId="{368C5F55-CE45-44DA-B5C0-3003538DE6D4}" type="presParOf" srcId="{F37BE869-A0C2-4750-8937-81304BA99197}" destId="{A7C4938F-C4AC-4D24-B936-F2B30191D6C0}" srcOrd="0" destOrd="0" presId="urn:microsoft.com/office/officeart/2009/3/layout/HorizontalOrganizationChart"/>
    <dgm:cxn modelId="{81561504-7FB9-47BD-B427-D4082AE692A6}" type="presParOf" srcId="{F37BE869-A0C2-4750-8937-81304BA99197}" destId="{99EEC865-36E5-4622-A7A5-CF519D11CE93}" srcOrd="1" destOrd="0" presId="urn:microsoft.com/office/officeart/2009/3/layout/HorizontalOrganizationChart"/>
    <dgm:cxn modelId="{D94F76C2-300C-4ED1-9F94-29AD3A1B1C8C}" type="presParOf" srcId="{99EEC865-36E5-4622-A7A5-CF519D11CE93}" destId="{B53D6395-E956-491E-93D2-FAEDDC0823E5}" srcOrd="0" destOrd="0" presId="urn:microsoft.com/office/officeart/2009/3/layout/HorizontalOrganizationChart"/>
    <dgm:cxn modelId="{A1209EF6-CED5-4570-9F06-33DBB61941F1}" type="presParOf" srcId="{B53D6395-E956-491E-93D2-FAEDDC0823E5}" destId="{BC5A9595-7702-4CFF-83EB-5001405DE622}" srcOrd="0" destOrd="0" presId="urn:microsoft.com/office/officeart/2009/3/layout/HorizontalOrganizationChart"/>
    <dgm:cxn modelId="{740E0061-D182-429B-BA15-3285A89B646F}" type="presParOf" srcId="{B53D6395-E956-491E-93D2-FAEDDC0823E5}" destId="{7BC5CB5B-72DE-417F-B712-3BB19AD4F858}" srcOrd="1" destOrd="0" presId="urn:microsoft.com/office/officeart/2009/3/layout/HorizontalOrganizationChart"/>
    <dgm:cxn modelId="{712A165F-B837-4888-8B46-957B6E9F3D36}" type="presParOf" srcId="{99EEC865-36E5-4622-A7A5-CF519D11CE93}" destId="{53C4EDB5-C77B-43D4-AC0A-2A0CE5BDFEA4}" srcOrd="1" destOrd="0" presId="urn:microsoft.com/office/officeart/2009/3/layout/HorizontalOrganizationChart"/>
    <dgm:cxn modelId="{3424C275-03E4-48FC-B0AA-70473F594F02}" type="presParOf" srcId="{99EEC865-36E5-4622-A7A5-CF519D11CE93}" destId="{7C2F1613-AFBC-4AD1-AECB-3A53B0597271}" srcOrd="2" destOrd="0" presId="urn:microsoft.com/office/officeart/2009/3/layout/HorizontalOrganizationChart"/>
    <dgm:cxn modelId="{A7687656-B276-4470-B252-61C261BEF027}" type="presParOf" srcId="{F37BE869-A0C2-4750-8937-81304BA99197}" destId="{8C077D5D-F2BB-42AB-923D-0705064D914B}" srcOrd="2" destOrd="0" presId="urn:microsoft.com/office/officeart/2009/3/layout/HorizontalOrganizationChart"/>
    <dgm:cxn modelId="{5EE039E1-1D3D-4912-B14A-27043965C637}" type="presParOf" srcId="{F37BE869-A0C2-4750-8937-81304BA99197}" destId="{B09AEB49-4B5C-4D9E-862D-3D207362E745}" srcOrd="3" destOrd="0" presId="urn:microsoft.com/office/officeart/2009/3/layout/HorizontalOrganizationChart"/>
    <dgm:cxn modelId="{EC69CBAE-3AFB-41B4-8531-41E20EEF643F}" type="presParOf" srcId="{B09AEB49-4B5C-4D9E-862D-3D207362E745}" destId="{94E23DDE-9DB0-46C2-AA36-4C8E76946363}" srcOrd="0" destOrd="0" presId="urn:microsoft.com/office/officeart/2009/3/layout/HorizontalOrganizationChart"/>
    <dgm:cxn modelId="{6818C7B0-7744-48CE-9A80-30A09DFCB4E0}" type="presParOf" srcId="{94E23DDE-9DB0-46C2-AA36-4C8E76946363}" destId="{9A8DAA23-EA8D-44CC-8D85-1EB333553007}" srcOrd="0" destOrd="0" presId="urn:microsoft.com/office/officeart/2009/3/layout/HorizontalOrganizationChart"/>
    <dgm:cxn modelId="{29CF0595-F4A6-488E-A01E-F7DC7741671E}" type="presParOf" srcId="{94E23DDE-9DB0-46C2-AA36-4C8E76946363}" destId="{05252DF3-724C-42B1-BA37-9C400042A2A4}" srcOrd="1" destOrd="0" presId="urn:microsoft.com/office/officeart/2009/3/layout/HorizontalOrganizationChart"/>
    <dgm:cxn modelId="{036B2202-B36E-47AD-B4A7-164E5B195A5B}" type="presParOf" srcId="{B09AEB49-4B5C-4D9E-862D-3D207362E745}" destId="{B3DCE80C-7EEB-49D4-A665-E718DEC331B1}" srcOrd="1" destOrd="0" presId="urn:microsoft.com/office/officeart/2009/3/layout/HorizontalOrganizationChart"/>
    <dgm:cxn modelId="{A9DD2716-FF14-4A7B-950A-31AC08065AF0}" type="presParOf" srcId="{B3DCE80C-7EEB-49D4-A665-E718DEC331B1}" destId="{6AF15245-B7F7-4F26-8F12-54DA30240AE9}" srcOrd="0" destOrd="0" presId="urn:microsoft.com/office/officeart/2009/3/layout/HorizontalOrganizationChart"/>
    <dgm:cxn modelId="{C566BC9E-BEF5-4A87-BF47-14A121E29D20}" type="presParOf" srcId="{B3DCE80C-7EEB-49D4-A665-E718DEC331B1}" destId="{6DC1B6E7-0957-451E-B847-3931042FA1F5}" srcOrd="1" destOrd="0" presId="urn:microsoft.com/office/officeart/2009/3/layout/HorizontalOrganizationChart"/>
    <dgm:cxn modelId="{08C1A917-0DF0-41EB-8116-F2920C0DDE3F}" type="presParOf" srcId="{6DC1B6E7-0957-451E-B847-3931042FA1F5}" destId="{89BB2020-841D-4560-A8DC-1CE56FA4A106}" srcOrd="0" destOrd="0" presId="urn:microsoft.com/office/officeart/2009/3/layout/HorizontalOrganizationChart"/>
    <dgm:cxn modelId="{C2F352A7-1BCD-42D5-A98A-837BD2B9A7BF}" type="presParOf" srcId="{89BB2020-841D-4560-A8DC-1CE56FA4A106}" destId="{D09C1DFB-A28A-4ACE-97B0-516ABA93BE44}" srcOrd="0" destOrd="0" presId="urn:microsoft.com/office/officeart/2009/3/layout/HorizontalOrganizationChart"/>
    <dgm:cxn modelId="{E0B8A7DC-CA7B-440D-9B70-343189208797}" type="presParOf" srcId="{89BB2020-841D-4560-A8DC-1CE56FA4A106}" destId="{8D4EF9A7-ABB1-4DBC-8750-AD61739E5F27}" srcOrd="1" destOrd="0" presId="urn:microsoft.com/office/officeart/2009/3/layout/HorizontalOrganizationChart"/>
    <dgm:cxn modelId="{0F9AA0E9-1614-4E80-B43F-DB4ABC1AE4F1}" type="presParOf" srcId="{6DC1B6E7-0957-451E-B847-3931042FA1F5}" destId="{F2512A7C-BE97-4555-A03B-40E26D83E707}" srcOrd="1" destOrd="0" presId="urn:microsoft.com/office/officeart/2009/3/layout/HorizontalOrganizationChart"/>
    <dgm:cxn modelId="{7B19A55F-0812-432F-9DEA-9B0F22439595}" type="presParOf" srcId="{F2512A7C-BE97-4555-A03B-40E26D83E707}" destId="{CA61F1F2-CD15-44A1-916A-8A133089CFDD}" srcOrd="0" destOrd="0" presId="urn:microsoft.com/office/officeart/2009/3/layout/HorizontalOrganizationChart"/>
    <dgm:cxn modelId="{8BCD17B7-0192-4B39-B0B6-F4AFE1F9F431}" type="presParOf" srcId="{F2512A7C-BE97-4555-A03B-40E26D83E707}" destId="{ABEC1C1F-1B58-4798-BE31-9F03719467BC}" srcOrd="1" destOrd="0" presId="urn:microsoft.com/office/officeart/2009/3/layout/HorizontalOrganizationChart"/>
    <dgm:cxn modelId="{BD4FA519-18ED-474E-809E-8E2CA4E3E313}" type="presParOf" srcId="{ABEC1C1F-1B58-4798-BE31-9F03719467BC}" destId="{F7168D3E-E008-4995-BFF2-A578A191AF66}" srcOrd="0" destOrd="0" presId="urn:microsoft.com/office/officeart/2009/3/layout/HorizontalOrganizationChart"/>
    <dgm:cxn modelId="{B2CE4731-844F-438B-A404-10A3BE4A8A42}" type="presParOf" srcId="{F7168D3E-E008-4995-BFF2-A578A191AF66}" destId="{D1526105-A6BF-4D26-8A4D-05D13B3E9976}" srcOrd="0" destOrd="0" presId="urn:microsoft.com/office/officeart/2009/3/layout/HorizontalOrganizationChart"/>
    <dgm:cxn modelId="{BED35041-B973-4EA1-841B-DDFF11DFEAE2}" type="presParOf" srcId="{F7168D3E-E008-4995-BFF2-A578A191AF66}" destId="{F520EA2F-357B-4CD1-8D88-34E46A810C36}" srcOrd="1" destOrd="0" presId="urn:microsoft.com/office/officeart/2009/3/layout/HorizontalOrganizationChart"/>
    <dgm:cxn modelId="{EEA23BEE-EBF2-4454-80F0-57C5BE9E0157}" type="presParOf" srcId="{ABEC1C1F-1B58-4798-BE31-9F03719467BC}" destId="{B8DBFDE8-2E9A-4CCA-B321-416F3567B7AF}" srcOrd="1" destOrd="0" presId="urn:microsoft.com/office/officeart/2009/3/layout/HorizontalOrganizationChart"/>
    <dgm:cxn modelId="{136788E0-473A-458F-B74E-0D3DD1C16070}" type="presParOf" srcId="{ABEC1C1F-1B58-4798-BE31-9F03719467BC}" destId="{3CBAE002-857A-4B1B-923E-14CA5674A2E4}" srcOrd="2" destOrd="0" presId="urn:microsoft.com/office/officeart/2009/3/layout/HorizontalOrganizationChart"/>
    <dgm:cxn modelId="{0BCA1756-4997-491A-A1BD-4E27D14421F6}" type="presParOf" srcId="{6DC1B6E7-0957-451E-B847-3931042FA1F5}" destId="{FFE17645-F689-46EC-BB28-FAB3B2856E2D}" srcOrd="2" destOrd="0" presId="urn:microsoft.com/office/officeart/2009/3/layout/HorizontalOrganizationChart"/>
    <dgm:cxn modelId="{B8CD148A-117A-406C-B316-A4CF4D8740CB}" type="presParOf" srcId="{B09AEB49-4B5C-4D9E-862D-3D207362E745}" destId="{08D2A136-D877-4F3A-8D09-6B96B2635359}" srcOrd="2" destOrd="0" presId="urn:microsoft.com/office/officeart/2009/3/layout/HorizontalOrganizationChart"/>
    <dgm:cxn modelId="{AEDA1531-95BC-4372-9BE5-FAA061DB8C17}" type="presParOf" srcId="{15F3EBC7-AFE8-4187-B488-BCF3EF22468A}" destId="{84C9399F-56F5-470D-960D-ECCA26082EEF}" srcOrd="2" destOrd="0" presId="urn:microsoft.com/office/officeart/2009/3/layout/HorizontalOrganizationChart"/>
    <dgm:cxn modelId="{D486E5DB-9F96-40A5-95C7-7F00F682A0CB}" type="presParOf" srcId="{7D6BF5A2-92E7-43F4-A47B-9218B2E2991A}" destId="{2A52494C-1BF8-44BB-BA98-171264E1A8F1}" srcOrd="2" destOrd="0" presId="urn:microsoft.com/office/officeart/2009/3/layout/HorizontalOrganizationChart"/>
    <dgm:cxn modelId="{BF23701F-5968-4F82-A2CB-6BE4E36B8246}" type="presParOf" srcId="{7D6BF5A2-92E7-43F4-A47B-9218B2E2991A}" destId="{53242A45-3A3B-4727-A9AF-7404E730A130}" srcOrd="3" destOrd="0" presId="urn:microsoft.com/office/officeart/2009/3/layout/HorizontalOrganizationChart"/>
    <dgm:cxn modelId="{27AEF18D-FC4F-42B6-8533-D8E32CB59F67}" type="presParOf" srcId="{53242A45-3A3B-4727-A9AF-7404E730A130}" destId="{83D0A565-5905-4379-96B2-C23F4FBC9EA8}" srcOrd="0" destOrd="0" presId="urn:microsoft.com/office/officeart/2009/3/layout/HorizontalOrganizationChart"/>
    <dgm:cxn modelId="{94C20922-9AFB-4378-A324-FCBBE37EDB5F}" type="presParOf" srcId="{83D0A565-5905-4379-96B2-C23F4FBC9EA8}" destId="{2F861D46-253F-40EF-BA83-645C1478BE63}" srcOrd="0" destOrd="0" presId="urn:microsoft.com/office/officeart/2009/3/layout/HorizontalOrganizationChart"/>
    <dgm:cxn modelId="{CF313BC2-76E8-432F-A8C1-267459BFA11D}" type="presParOf" srcId="{83D0A565-5905-4379-96B2-C23F4FBC9EA8}" destId="{29126D0E-2FF5-4093-8EEB-80A6CB2A8B52}" srcOrd="1" destOrd="0" presId="urn:microsoft.com/office/officeart/2009/3/layout/HorizontalOrganizationChart"/>
    <dgm:cxn modelId="{A79A6947-B62A-4FCE-85A2-30D14C809435}" type="presParOf" srcId="{53242A45-3A3B-4727-A9AF-7404E730A130}" destId="{E7F43C0B-8A16-4E8C-919F-8D392DE7F1D3}" srcOrd="1" destOrd="0" presId="urn:microsoft.com/office/officeart/2009/3/layout/HorizontalOrganizationChart"/>
    <dgm:cxn modelId="{51709267-7167-49B1-B489-FFDA4E312A9A}" type="presParOf" srcId="{53242A45-3A3B-4727-A9AF-7404E730A130}" destId="{444ABBBA-BB25-4D74-848D-8C89FDF859C2}" srcOrd="2" destOrd="0" presId="urn:microsoft.com/office/officeart/2009/3/layout/HorizontalOrganizationChart"/>
    <dgm:cxn modelId="{54785906-A99D-4CCC-B949-BC5AA67558FC}" type="presParOf" srcId="{32882479-B17F-451B-B701-4810C88D575A}" destId="{35A9B12F-6C22-4D0E-9F5B-8D0A266C1D70}" srcOrd="2" destOrd="0" presId="urn:microsoft.com/office/officeart/2009/3/layout/HorizontalOrganizationChart"/>
    <dgm:cxn modelId="{AF4F8F4E-93EC-483D-9802-BB7F2FE52227}" type="presParOf" srcId="{F4232AD9-749B-4A7C-A466-50EEA51B4494}" destId="{5E879D59-06FB-47BA-9FDC-80F31710D16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A8A83-F94D-400D-ACB3-38E5CA0819FA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2A2F59-03DF-4A8D-A3F5-ACAE0A58C1D0}">
      <dgm:prSet phldrT="[Text]"/>
      <dgm:spPr/>
      <dgm:t>
        <a:bodyPr/>
        <a:lstStyle/>
        <a:p>
          <a:r>
            <a:rPr lang="fa-IR" dirty="0" smtClean="0"/>
            <a:t>مشاهده وضعیت</a:t>
          </a:r>
          <a:endParaRPr lang="en-US" dirty="0"/>
        </a:p>
      </dgm:t>
    </dgm:pt>
    <dgm:pt modelId="{C4BE959E-193D-4558-8FFC-F08212CE2653}" type="parTrans" cxnId="{FADC402F-12D9-4282-BB78-8F0B923D4D1B}">
      <dgm:prSet/>
      <dgm:spPr/>
      <dgm:t>
        <a:bodyPr/>
        <a:lstStyle/>
        <a:p>
          <a:endParaRPr lang="en-US"/>
        </a:p>
      </dgm:t>
    </dgm:pt>
    <dgm:pt modelId="{D7CB020F-CBEB-4533-B620-4E0BA5327F92}" type="sibTrans" cxnId="{FADC402F-12D9-4282-BB78-8F0B923D4D1B}">
      <dgm:prSet/>
      <dgm:spPr/>
      <dgm:t>
        <a:bodyPr/>
        <a:lstStyle/>
        <a:p>
          <a:endParaRPr lang="en-US"/>
        </a:p>
      </dgm:t>
    </dgm:pt>
    <dgm:pt modelId="{DAF8BD05-E2A0-4202-837C-C4B628673565}">
      <dgm:prSet phldrT="[Text]"/>
      <dgm:spPr/>
      <dgm:t>
        <a:bodyPr/>
        <a:lstStyle/>
        <a:p>
          <a:r>
            <a:rPr lang="fa-IR" dirty="0" smtClean="0"/>
            <a:t>بررسی شرط</a:t>
          </a:r>
          <a:endParaRPr lang="en-US" dirty="0"/>
        </a:p>
      </dgm:t>
    </dgm:pt>
    <dgm:pt modelId="{D71E56CD-E4BC-4892-8A17-34D45000617F}" type="parTrans" cxnId="{CA6EB347-4CFB-40AB-AB96-00080CA4D9C9}">
      <dgm:prSet/>
      <dgm:spPr/>
      <dgm:t>
        <a:bodyPr/>
        <a:lstStyle/>
        <a:p>
          <a:endParaRPr lang="en-US"/>
        </a:p>
      </dgm:t>
    </dgm:pt>
    <dgm:pt modelId="{04C45866-FBFB-4A49-A375-15E6D918F453}" type="sibTrans" cxnId="{CA6EB347-4CFB-40AB-AB96-00080CA4D9C9}">
      <dgm:prSet/>
      <dgm:spPr/>
      <dgm:t>
        <a:bodyPr/>
        <a:lstStyle/>
        <a:p>
          <a:endParaRPr lang="en-US"/>
        </a:p>
      </dgm:t>
    </dgm:pt>
    <dgm:pt modelId="{DE253F24-375F-471A-B9EC-50810630FAD7}">
      <dgm:prSet phldrT="[Text]"/>
      <dgm:spPr/>
      <dgm:t>
        <a:bodyPr/>
        <a:lstStyle/>
        <a:p>
          <a:r>
            <a:rPr lang="fa-IR" dirty="0" smtClean="0"/>
            <a:t>انتخاب تغییرات</a:t>
          </a:r>
          <a:endParaRPr lang="en-US" dirty="0"/>
        </a:p>
      </dgm:t>
    </dgm:pt>
    <dgm:pt modelId="{7DF99AA1-3B63-4EB1-804D-7316CC9C1511}" type="parTrans" cxnId="{490C7261-0423-4B37-A92B-E812FC8CD9AA}">
      <dgm:prSet/>
      <dgm:spPr/>
      <dgm:t>
        <a:bodyPr/>
        <a:lstStyle/>
        <a:p>
          <a:endParaRPr lang="en-US"/>
        </a:p>
      </dgm:t>
    </dgm:pt>
    <dgm:pt modelId="{5988AEBB-3878-4B7A-9B46-05D2ED3BC3C7}" type="sibTrans" cxnId="{490C7261-0423-4B37-A92B-E812FC8CD9AA}">
      <dgm:prSet/>
      <dgm:spPr/>
      <dgm:t>
        <a:bodyPr/>
        <a:lstStyle/>
        <a:p>
          <a:endParaRPr lang="en-US"/>
        </a:p>
      </dgm:t>
    </dgm:pt>
    <dgm:pt modelId="{8B7E7313-9F87-45BB-9357-A1895FF22285}">
      <dgm:prSet phldrT="[Text]"/>
      <dgm:spPr/>
      <dgm:t>
        <a:bodyPr/>
        <a:lstStyle/>
        <a:p>
          <a:r>
            <a:rPr lang="fa-IR" dirty="0" smtClean="0"/>
            <a:t>پیشبینی</a:t>
          </a:r>
          <a:endParaRPr lang="en-US" dirty="0"/>
        </a:p>
      </dgm:t>
    </dgm:pt>
    <dgm:pt modelId="{813B5D71-3313-4BF4-AC26-67F9B3BBE0DB}" type="parTrans" cxnId="{8B12ECD9-07ED-4349-B56E-E0F88FED2551}">
      <dgm:prSet/>
      <dgm:spPr/>
      <dgm:t>
        <a:bodyPr/>
        <a:lstStyle/>
        <a:p>
          <a:endParaRPr lang="en-US"/>
        </a:p>
      </dgm:t>
    </dgm:pt>
    <dgm:pt modelId="{BC25D21A-D4DA-411C-8C12-849641CB8AB7}" type="sibTrans" cxnId="{8B12ECD9-07ED-4349-B56E-E0F88FED2551}">
      <dgm:prSet/>
      <dgm:spPr/>
      <dgm:t>
        <a:bodyPr/>
        <a:lstStyle/>
        <a:p>
          <a:endParaRPr lang="en-US"/>
        </a:p>
      </dgm:t>
    </dgm:pt>
    <dgm:pt modelId="{FF44D8E8-7BDC-40D7-AD71-4F9CA1ABACF0}">
      <dgm:prSet phldrT="[Text]"/>
      <dgm:spPr/>
      <dgm:t>
        <a:bodyPr/>
        <a:lstStyle/>
        <a:p>
          <a:r>
            <a:rPr lang="fa-IR" dirty="0" smtClean="0"/>
            <a:t>انجام تغییرات</a:t>
          </a:r>
          <a:endParaRPr lang="en-US" dirty="0"/>
        </a:p>
      </dgm:t>
    </dgm:pt>
    <dgm:pt modelId="{C46EC607-4D97-4169-A188-35AEA620B054}" type="parTrans" cxnId="{C9FF45D4-59B3-4BDA-B563-77585275FEB5}">
      <dgm:prSet/>
      <dgm:spPr/>
      <dgm:t>
        <a:bodyPr/>
        <a:lstStyle/>
        <a:p>
          <a:endParaRPr lang="en-US"/>
        </a:p>
      </dgm:t>
    </dgm:pt>
    <dgm:pt modelId="{A8AEB7F2-AC12-4617-BB8B-ECEC1A327377}" type="sibTrans" cxnId="{C9FF45D4-59B3-4BDA-B563-77585275FEB5}">
      <dgm:prSet/>
      <dgm:spPr/>
      <dgm:t>
        <a:bodyPr/>
        <a:lstStyle/>
        <a:p>
          <a:endParaRPr lang="en-US"/>
        </a:p>
      </dgm:t>
    </dgm:pt>
    <dgm:pt modelId="{9A0E8E37-7357-4EEC-A800-750145CBE643}" type="pres">
      <dgm:prSet presAssocID="{7BCA8A83-F94D-400D-ACB3-38E5CA0819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9F12FB-EABF-4786-80FB-D555C2B9DC82}" type="pres">
      <dgm:prSet presAssocID="{B82A2F59-03DF-4A8D-A3F5-ACAE0A58C1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13460-0607-4C7E-9211-BB3D065FA34A}" type="pres">
      <dgm:prSet presAssocID="{B82A2F59-03DF-4A8D-A3F5-ACAE0A58C1D0}" presName="spNode" presStyleCnt="0"/>
      <dgm:spPr/>
    </dgm:pt>
    <dgm:pt modelId="{5938566D-C50C-429E-88D9-B3DE22C4D5A2}" type="pres">
      <dgm:prSet presAssocID="{D7CB020F-CBEB-4533-B620-4E0BA5327F9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254D1B7-5F4E-4CBA-ADF2-962082234110}" type="pres">
      <dgm:prSet presAssocID="{DAF8BD05-E2A0-4202-837C-C4B6286735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86F50-55B0-48D6-B189-BBAB1F51D5DE}" type="pres">
      <dgm:prSet presAssocID="{DAF8BD05-E2A0-4202-837C-C4B628673565}" presName="spNode" presStyleCnt="0"/>
      <dgm:spPr/>
    </dgm:pt>
    <dgm:pt modelId="{92D419A3-84EF-4F92-9F20-699BCBA2BCA3}" type="pres">
      <dgm:prSet presAssocID="{04C45866-FBFB-4A49-A375-15E6D918F45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6656F78-D2D9-4342-9EA4-6E4083C3B263}" type="pres">
      <dgm:prSet presAssocID="{DE253F24-375F-471A-B9EC-50810630FA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B6CF-4D98-4590-8055-4FD20796BD0E}" type="pres">
      <dgm:prSet presAssocID="{DE253F24-375F-471A-B9EC-50810630FAD7}" presName="spNode" presStyleCnt="0"/>
      <dgm:spPr/>
    </dgm:pt>
    <dgm:pt modelId="{634276FD-96AB-4220-B925-1FFC77B48792}" type="pres">
      <dgm:prSet presAssocID="{5988AEBB-3878-4B7A-9B46-05D2ED3BC3C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9BF445E-3AE9-4493-821B-7E085A46B5E9}" type="pres">
      <dgm:prSet presAssocID="{8B7E7313-9F87-45BB-9357-A1895FF222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6E6A5-6B3A-4A2B-8A94-44B6458A3E9C}" type="pres">
      <dgm:prSet presAssocID="{8B7E7313-9F87-45BB-9357-A1895FF22285}" presName="spNode" presStyleCnt="0"/>
      <dgm:spPr/>
    </dgm:pt>
    <dgm:pt modelId="{0933E2B2-2124-4940-923D-47F2C16E2058}" type="pres">
      <dgm:prSet presAssocID="{BC25D21A-D4DA-411C-8C12-849641CB8AB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7037ECF-6676-486D-BDF8-ED20555106B1}" type="pres">
      <dgm:prSet presAssocID="{FF44D8E8-7BDC-40D7-AD71-4F9CA1ABAC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6450D-5FA0-453A-B477-41CD92018F9D}" type="pres">
      <dgm:prSet presAssocID="{FF44D8E8-7BDC-40D7-AD71-4F9CA1ABACF0}" presName="spNode" presStyleCnt="0"/>
      <dgm:spPr/>
    </dgm:pt>
    <dgm:pt modelId="{D78AFF94-BD6F-4408-B7B7-0A49AC6D24FB}" type="pres">
      <dgm:prSet presAssocID="{A8AEB7F2-AC12-4617-BB8B-ECEC1A32737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53E9B85-75F8-4586-8DF6-A862DFE3A09E}" type="presOf" srcId="{B82A2F59-03DF-4A8D-A3F5-ACAE0A58C1D0}" destId="{EC9F12FB-EABF-4786-80FB-D555C2B9DC82}" srcOrd="0" destOrd="0" presId="urn:microsoft.com/office/officeart/2005/8/layout/cycle5"/>
    <dgm:cxn modelId="{C9FF45D4-59B3-4BDA-B563-77585275FEB5}" srcId="{7BCA8A83-F94D-400D-ACB3-38E5CA0819FA}" destId="{FF44D8E8-7BDC-40D7-AD71-4F9CA1ABACF0}" srcOrd="4" destOrd="0" parTransId="{C46EC607-4D97-4169-A188-35AEA620B054}" sibTransId="{A8AEB7F2-AC12-4617-BB8B-ECEC1A327377}"/>
    <dgm:cxn modelId="{FADC402F-12D9-4282-BB78-8F0B923D4D1B}" srcId="{7BCA8A83-F94D-400D-ACB3-38E5CA0819FA}" destId="{B82A2F59-03DF-4A8D-A3F5-ACAE0A58C1D0}" srcOrd="0" destOrd="0" parTransId="{C4BE959E-193D-4558-8FFC-F08212CE2653}" sibTransId="{D7CB020F-CBEB-4533-B620-4E0BA5327F92}"/>
    <dgm:cxn modelId="{20FE7B88-13A7-4EFA-824B-DD574623CB9A}" type="presOf" srcId="{FF44D8E8-7BDC-40D7-AD71-4F9CA1ABACF0}" destId="{17037ECF-6676-486D-BDF8-ED20555106B1}" srcOrd="0" destOrd="0" presId="urn:microsoft.com/office/officeart/2005/8/layout/cycle5"/>
    <dgm:cxn modelId="{8A7F7CA3-7723-4ED5-BD1B-4B917796BEB9}" type="presOf" srcId="{BC25D21A-D4DA-411C-8C12-849641CB8AB7}" destId="{0933E2B2-2124-4940-923D-47F2C16E2058}" srcOrd="0" destOrd="0" presId="urn:microsoft.com/office/officeart/2005/8/layout/cycle5"/>
    <dgm:cxn modelId="{02DC063B-09BA-474C-9531-D8FEC994DFAC}" type="presOf" srcId="{A8AEB7F2-AC12-4617-BB8B-ECEC1A327377}" destId="{D78AFF94-BD6F-4408-B7B7-0A49AC6D24FB}" srcOrd="0" destOrd="0" presId="urn:microsoft.com/office/officeart/2005/8/layout/cycle5"/>
    <dgm:cxn modelId="{F3D7B2D1-45F5-47F3-A81F-8D33F81D957E}" type="presOf" srcId="{DAF8BD05-E2A0-4202-837C-C4B628673565}" destId="{0254D1B7-5F4E-4CBA-ADF2-962082234110}" srcOrd="0" destOrd="0" presId="urn:microsoft.com/office/officeart/2005/8/layout/cycle5"/>
    <dgm:cxn modelId="{573D9D62-31A6-4669-B8F5-7CFCD41643E4}" type="presOf" srcId="{04C45866-FBFB-4A49-A375-15E6D918F453}" destId="{92D419A3-84EF-4F92-9F20-699BCBA2BCA3}" srcOrd="0" destOrd="0" presId="urn:microsoft.com/office/officeart/2005/8/layout/cycle5"/>
    <dgm:cxn modelId="{490C7261-0423-4B37-A92B-E812FC8CD9AA}" srcId="{7BCA8A83-F94D-400D-ACB3-38E5CA0819FA}" destId="{DE253F24-375F-471A-B9EC-50810630FAD7}" srcOrd="2" destOrd="0" parTransId="{7DF99AA1-3B63-4EB1-804D-7316CC9C1511}" sibTransId="{5988AEBB-3878-4B7A-9B46-05D2ED3BC3C7}"/>
    <dgm:cxn modelId="{A5117400-5810-4406-99C9-75089B900662}" type="presOf" srcId="{D7CB020F-CBEB-4533-B620-4E0BA5327F92}" destId="{5938566D-C50C-429E-88D9-B3DE22C4D5A2}" srcOrd="0" destOrd="0" presId="urn:microsoft.com/office/officeart/2005/8/layout/cycle5"/>
    <dgm:cxn modelId="{1DFEFF32-8E0B-470D-9DCE-EB70B40E4CCA}" type="presOf" srcId="{8B7E7313-9F87-45BB-9357-A1895FF22285}" destId="{F9BF445E-3AE9-4493-821B-7E085A46B5E9}" srcOrd="0" destOrd="0" presId="urn:microsoft.com/office/officeart/2005/8/layout/cycle5"/>
    <dgm:cxn modelId="{BB444B74-7575-4D1B-8DE6-258866B8B182}" type="presOf" srcId="{5988AEBB-3878-4B7A-9B46-05D2ED3BC3C7}" destId="{634276FD-96AB-4220-B925-1FFC77B48792}" srcOrd="0" destOrd="0" presId="urn:microsoft.com/office/officeart/2005/8/layout/cycle5"/>
    <dgm:cxn modelId="{5C3BBE8D-7FD4-4A74-B47A-C0432DDED7FA}" type="presOf" srcId="{DE253F24-375F-471A-B9EC-50810630FAD7}" destId="{A6656F78-D2D9-4342-9EA4-6E4083C3B263}" srcOrd="0" destOrd="0" presId="urn:microsoft.com/office/officeart/2005/8/layout/cycle5"/>
    <dgm:cxn modelId="{4D0ECB62-5A0B-471E-83D6-9126F2C4385E}" type="presOf" srcId="{7BCA8A83-F94D-400D-ACB3-38E5CA0819FA}" destId="{9A0E8E37-7357-4EEC-A800-750145CBE643}" srcOrd="0" destOrd="0" presId="urn:microsoft.com/office/officeart/2005/8/layout/cycle5"/>
    <dgm:cxn modelId="{8B12ECD9-07ED-4349-B56E-E0F88FED2551}" srcId="{7BCA8A83-F94D-400D-ACB3-38E5CA0819FA}" destId="{8B7E7313-9F87-45BB-9357-A1895FF22285}" srcOrd="3" destOrd="0" parTransId="{813B5D71-3313-4BF4-AC26-67F9B3BBE0DB}" sibTransId="{BC25D21A-D4DA-411C-8C12-849641CB8AB7}"/>
    <dgm:cxn modelId="{CA6EB347-4CFB-40AB-AB96-00080CA4D9C9}" srcId="{7BCA8A83-F94D-400D-ACB3-38E5CA0819FA}" destId="{DAF8BD05-E2A0-4202-837C-C4B628673565}" srcOrd="1" destOrd="0" parTransId="{D71E56CD-E4BC-4892-8A17-34D45000617F}" sibTransId="{04C45866-FBFB-4A49-A375-15E6D918F453}"/>
    <dgm:cxn modelId="{863BA6BD-13FB-47CE-BAF7-8024F088D77A}" type="presParOf" srcId="{9A0E8E37-7357-4EEC-A800-750145CBE643}" destId="{EC9F12FB-EABF-4786-80FB-D555C2B9DC82}" srcOrd="0" destOrd="0" presId="urn:microsoft.com/office/officeart/2005/8/layout/cycle5"/>
    <dgm:cxn modelId="{4053A625-51B5-454F-B78E-5242CDB348AB}" type="presParOf" srcId="{9A0E8E37-7357-4EEC-A800-750145CBE643}" destId="{3F313460-0607-4C7E-9211-BB3D065FA34A}" srcOrd="1" destOrd="0" presId="urn:microsoft.com/office/officeart/2005/8/layout/cycle5"/>
    <dgm:cxn modelId="{B3CF17F6-BB2D-4FFF-A140-9AA830405836}" type="presParOf" srcId="{9A0E8E37-7357-4EEC-A800-750145CBE643}" destId="{5938566D-C50C-429E-88D9-B3DE22C4D5A2}" srcOrd="2" destOrd="0" presId="urn:microsoft.com/office/officeart/2005/8/layout/cycle5"/>
    <dgm:cxn modelId="{3F236DFE-FE81-411F-A4E6-6F01321052D4}" type="presParOf" srcId="{9A0E8E37-7357-4EEC-A800-750145CBE643}" destId="{0254D1B7-5F4E-4CBA-ADF2-962082234110}" srcOrd="3" destOrd="0" presId="urn:microsoft.com/office/officeart/2005/8/layout/cycle5"/>
    <dgm:cxn modelId="{1E7BA498-8704-4BB6-A203-1230DBFA3673}" type="presParOf" srcId="{9A0E8E37-7357-4EEC-A800-750145CBE643}" destId="{03186F50-55B0-48D6-B189-BBAB1F51D5DE}" srcOrd="4" destOrd="0" presId="urn:microsoft.com/office/officeart/2005/8/layout/cycle5"/>
    <dgm:cxn modelId="{18FEAB45-DC13-415F-A614-DFAEB0E0528E}" type="presParOf" srcId="{9A0E8E37-7357-4EEC-A800-750145CBE643}" destId="{92D419A3-84EF-4F92-9F20-699BCBA2BCA3}" srcOrd="5" destOrd="0" presId="urn:microsoft.com/office/officeart/2005/8/layout/cycle5"/>
    <dgm:cxn modelId="{9CCF5A6B-95BC-4AD8-857D-0336C322014C}" type="presParOf" srcId="{9A0E8E37-7357-4EEC-A800-750145CBE643}" destId="{A6656F78-D2D9-4342-9EA4-6E4083C3B263}" srcOrd="6" destOrd="0" presId="urn:microsoft.com/office/officeart/2005/8/layout/cycle5"/>
    <dgm:cxn modelId="{D1A5A846-624C-46D4-901A-37835FF1B420}" type="presParOf" srcId="{9A0E8E37-7357-4EEC-A800-750145CBE643}" destId="{3CA8B6CF-4D98-4590-8055-4FD20796BD0E}" srcOrd="7" destOrd="0" presId="urn:microsoft.com/office/officeart/2005/8/layout/cycle5"/>
    <dgm:cxn modelId="{3046392A-ED0E-44E5-BEE6-9CDD7AFA6B72}" type="presParOf" srcId="{9A0E8E37-7357-4EEC-A800-750145CBE643}" destId="{634276FD-96AB-4220-B925-1FFC77B48792}" srcOrd="8" destOrd="0" presId="urn:microsoft.com/office/officeart/2005/8/layout/cycle5"/>
    <dgm:cxn modelId="{B0F2386E-C758-4BDF-97FB-38C543394C3B}" type="presParOf" srcId="{9A0E8E37-7357-4EEC-A800-750145CBE643}" destId="{F9BF445E-3AE9-4493-821B-7E085A46B5E9}" srcOrd="9" destOrd="0" presId="urn:microsoft.com/office/officeart/2005/8/layout/cycle5"/>
    <dgm:cxn modelId="{CAC75615-81F9-4742-A8A6-A6B6EF8AE65C}" type="presParOf" srcId="{9A0E8E37-7357-4EEC-A800-750145CBE643}" destId="{A316E6A5-6B3A-4A2B-8A94-44B6458A3E9C}" srcOrd="10" destOrd="0" presId="urn:microsoft.com/office/officeart/2005/8/layout/cycle5"/>
    <dgm:cxn modelId="{E88F0C10-5A56-4CB7-828A-E6262EF904E7}" type="presParOf" srcId="{9A0E8E37-7357-4EEC-A800-750145CBE643}" destId="{0933E2B2-2124-4940-923D-47F2C16E2058}" srcOrd="11" destOrd="0" presId="urn:microsoft.com/office/officeart/2005/8/layout/cycle5"/>
    <dgm:cxn modelId="{BA4FBF01-35B3-4573-806B-4137AFFD639B}" type="presParOf" srcId="{9A0E8E37-7357-4EEC-A800-750145CBE643}" destId="{17037ECF-6676-486D-BDF8-ED20555106B1}" srcOrd="12" destOrd="0" presId="urn:microsoft.com/office/officeart/2005/8/layout/cycle5"/>
    <dgm:cxn modelId="{C66E3547-4D5B-4F71-824C-99C0EC6F0B34}" type="presParOf" srcId="{9A0E8E37-7357-4EEC-A800-750145CBE643}" destId="{B246450D-5FA0-453A-B477-41CD92018F9D}" srcOrd="13" destOrd="0" presId="urn:microsoft.com/office/officeart/2005/8/layout/cycle5"/>
    <dgm:cxn modelId="{FEC509F3-21D1-4134-B64C-EA92CB769837}" type="presParOf" srcId="{9A0E8E37-7357-4EEC-A800-750145CBE643}" destId="{D78AFF94-BD6F-4408-B7B7-0A49AC6D24F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494C-1BF8-44BB-BA98-171264E1A8F1}">
      <dsp:nvSpPr>
        <dsp:cNvPr id="0" name=""/>
        <dsp:cNvSpPr/>
      </dsp:nvSpPr>
      <dsp:spPr>
        <a:xfrm>
          <a:off x="2440008" y="2534912"/>
          <a:ext cx="221512" cy="276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756" y="0"/>
              </a:lnTo>
              <a:lnTo>
                <a:pt x="110756" y="276044"/>
              </a:lnTo>
              <a:lnTo>
                <a:pt x="221512" y="27604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1F1F2-CD15-44A1-916A-8A133089CFDD}">
      <dsp:nvSpPr>
        <dsp:cNvPr id="0" name=""/>
        <dsp:cNvSpPr/>
      </dsp:nvSpPr>
      <dsp:spPr>
        <a:xfrm>
          <a:off x="6963007" y="2488835"/>
          <a:ext cx="159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3"/>
              </a:moveTo>
              <a:lnTo>
                <a:pt x="48276" y="45723"/>
              </a:lnTo>
              <a:lnTo>
                <a:pt x="48276" y="45720"/>
              </a:lnTo>
              <a:lnTo>
                <a:pt x="159032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15245-B7F7-4F26-8F12-54DA30240AE9}">
      <dsp:nvSpPr>
        <dsp:cNvPr id="0" name=""/>
        <dsp:cNvSpPr/>
      </dsp:nvSpPr>
      <dsp:spPr>
        <a:xfrm>
          <a:off x="5568079" y="2534559"/>
          <a:ext cx="287367" cy="438894"/>
        </a:xfrm>
        <a:custGeom>
          <a:avLst/>
          <a:gdLst/>
          <a:ahLst/>
          <a:cxnLst/>
          <a:rect l="0" t="0" r="0" b="0"/>
          <a:pathLst>
            <a:path>
              <a:moveTo>
                <a:pt x="0" y="438894"/>
              </a:moveTo>
              <a:lnTo>
                <a:pt x="176611" y="438894"/>
              </a:lnTo>
              <a:lnTo>
                <a:pt x="176611" y="0"/>
              </a:lnTo>
              <a:lnTo>
                <a:pt x="28736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77D5D-F2BB-42AB-923D-0705064D914B}">
      <dsp:nvSpPr>
        <dsp:cNvPr id="0" name=""/>
        <dsp:cNvSpPr/>
      </dsp:nvSpPr>
      <dsp:spPr>
        <a:xfrm>
          <a:off x="3907880" y="2210166"/>
          <a:ext cx="221512" cy="763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756" y="0"/>
              </a:lnTo>
              <a:lnTo>
                <a:pt x="110756" y="763286"/>
              </a:lnTo>
              <a:lnTo>
                <a:pt x="221512" y="7632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4938F-C4AC-4D24-B936-F2B30191D6C0}">
      <dsp:nvSpPr>
        <dsp:cNvPr id="0" name=""/>
        <dsp:cNvSpPr/>
      </dsp:nvSpPr>
      <dsp:spPr>
        <a:xfrm>
          <a:off x="3907880" y="2012689"/>
          <a:ext cx="221512" cy="197477"/>
        </a:xfrm>
        <a:custGeom>
          <a:avLst/>
          <a:gdLst/>
          <a:ahLst/>
          <a:cxnLst/>
          <a:rect l="0" t="0" r="0" b="0"/>
          <a:pathLst>
            <a:path>
              <a:moveTo>
                <a:pt x="0" y="197477"/>
              </a:moveTo>
              <a:lnTo>
                <a:pt x="110756" y="197477"/>
              </a:lnTo>
              <a:lnTo>
                <a:pt x="110756" y="0"/>
              </a:lnTo>
              <a:lnTo>
                <a:pt x="22151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5B0EF-5B22-454F-91EC-48967AF611B9}">
      <dsp:nvSpPr>
        <dsp:cNvPr id="0" name=""/>
        <dsp:cNvSpPr/>
      </dsp:nvSpPr>
      <dsp:spPr>
        <a:xfrm>
          <a:off x="2440008" y="2210166"/>
          <a:ext cx="221512" cy="324745"/>
        </a:xfrm>
        <a:custGeom>
          <a:avLst/>
          <a:gdLst/>
          <a:ahLst/>
          <a:cxnLst/>
          <a:rect l="0" t="0" r="0" b="0"/>
          <a:pathLst>
            <a:path>
              <a:moveTo>
                <a:pt x="0" y="324745"/>
              </a:moveTo>
              <a:lnTo>
                <a:pt x="110756" y="324745"/>
              </a:lnTo>
              <a:lnTo>
                <a:pt x="110756" y="0"/>
              </a:lnTo>
              <a:lnTo>
                <a:pt x="22151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3F712-9D8C-414C-A7F8-689F33827D2C}">
      <dsp:nvSpPr>
        <dsp:cNvPr id="0" name=""/>
        <dsp:cNvSpPr/>
      </dsp:nvSpPr>
      <dsp:spPr>
        <a:xfrm>
          <a:off x="1110935" y="2489192"/>
          <a:ext cx="221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512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E0592-4D69-408E-8204-05B64292F78B}">
      <dsp:nvSpPr>
        <dsp:cNvPr id="0" name=""/>
        <dsp:cNvSpPr/>
      </dsp:nvSpPr>
      <dsp:spPr>
        <a:xfrm>
          <a:off x="3375" y="2260564"/>
          <a:ext cx="1107560" cy="548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Nazanin" pitchFamily="2" charset="-78"/>
            </a:rPr>
            <a:t>دریافت پیامک از طریق ماژول</a:t>
          </a:r>
          <a:endParaRPr lang="en-US" sz="1400" kern="1200" dirty="0">
            <a:cs typeface="B Nazanin" pitchFamily="2" charset="-78"/>
          </a:endParaRPr>
        </a:p>
      </dsp:txBody>
      <dsp:txXfrm>
        <a:off x="3375" y="2260564"/>
        <a:ext cx="1107560" cy="548694"/>
      </dsp:txXfrm>
    </dsp:sp>
    <dsp:sp modelId="{4462FE0F-428F-403B-9EB6-490705F7A39C}">
      <dsp:nvSpPr>
        <dsp:cNvPr id="0" name=""/>
        <dsp:cNvSpPr/>
      </dsp:nvSpPr>
      <dsp:spPr>
        <a:xfrm>
          <a:off x="1332447" y="2176317"/>
          <a:ext cx="1107560" cy="7171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itchFamily="2" charset="-78"/>
            </a:rPr>
            <a:t>پردازش توسط کنترل کننده ی ماژول</a:t>
          </a:r>
          <a:endParaRPr lang="en-US" sz="1200" kern="1200" dirty="0">
            <a:cs typeface="B Nazanin" pitchFamily="2" charset="-78"/>
          </a:endParaRPr>
        </a:p>
      </dsp:txBody>
      <dsp:txXfrm>
        <a:off x="1332447" y="2176317"/>
        <a:ext cx="1107560" cy="717188"/>
      </dsp:txXfrm>
    </dsp:sp>
    <dsp:sp modelId="{B12F06DE-6AE3-4BBF-BA0C-926A8168F74A}">
      <dsp:nvSpPr>
        <dsp:cNvPr id="0" name=""/>
        <dsp:cNvSpPr/>
      </dsp:nvSpPr>
      <dsp:spPr>
        <a:xfrm>
          <a:off x="2661520" y="2003344"/>
          <a:ext cx="1246359" cy="413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Nazanin" pitchFamily="2" charset="-78"/>
            </a:rPr>
            <a:t>ارسال به واحد مرکزی</a:t>
          </a:r>
          <a:endParaRPr lang="en-US" sz="1400" kern="1200" dirty="0">
            <a:cs typeface="B Nazanin" pitchFamily="2" charset="-78"/>
          </a:endParaRPr>
        </a:p>
      </dsp:txBody>
      <dsp:txXfrm>
        <a:off x="2661520" y="2003344"/>
        <a:ext cx="1246359" cy="413643"/>
      </dsp:txXfrm>
    </dsp:sp>
    <dsp:sp modelId="{BC5A9595-7702-4CFF-83EB-5001405DE622}">
      <dsp:nvSpPr>
        <dsp:cNvPr id="0" name=""/>
        <dsp:cNvSpPr/>
      </dsp:nvSpPr>
      <dsp:spPr>
        <a:xfrm>
          <a:off x="4129392" y="1549035"/>
          <a:ext cx="1459753" cy="927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itchFamily="2" charset="-78"/>
            </a:rPr>
            <a:t>اجرای دستورات مورد نظر در صورت اعتبار داشتن پیامک</a:t>
          </a:r>
          <a:endParaRPr lang="en-US" sz="1600" kern="1200" dirty="0">
            <a:cs typeface="B Nazanin" pitchFamily="2" charset="-78"/>
          </a:endParaRPr>
        </a:p>
      </dsp:txBody>
      <dsp:txXfrm>
        <a:off x="4129392" y="1549035"/>
        <a:ext cx="1459753" cy="927307"/>
      </dsp:txXfrm>
    </dsp:sp>
    <dsp:sp modelId="{9A8DAA23-EA8D-44CC-8D85-1EB333553007}">
      <dsp:nvSpPr>
        <dsp:cNvPr id="0" name=""/>
        <dsp:cNvSpPr/>
      </dsp:nvSpPr>
      <dsp:spPr>
        <a:xfrm>
          <a:off x="4129392" y="2614787"/>
          <a:ext cx="1438687" cy="7173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Nazanin" pitchFamily="2" charset="-78"/>
            </a:rPr>
            <a:t>آماده کردن گزارش برای پاسخ گویی</a:t>
          </a:r>
          <a:endParaRPr lang="en-US" sz="1600" kern="1200" dirty="0">
            <a:cs typeface="B Nazanin" pitchFamily="2" charset="-78"/>
          </a:endParaRPr>
        </a:p>
      </dsp:txBody>
      <dsp:txXfrm>
        <a:off x="4129392" y="2614787"/>
        <a:ext cx="1438687" cy="717330"/>
      </dsp:txXfrm>
    </dsp:sp>
    <dsp:sp modelId="{D09C1DFB-A28A-4ACE-97B0-516ABA93BE44}">
      <dsp:nvSpPr>
        <dsp:cNvPr id="0" name=""/>
        <dsp:cNvSpPr/>
      </dsp:nvSpPr>
      <dsp:spPr>
        <a:xfrm>
          <a:off x="5855447" y="2070263"/>
          <a:ext cx="1107560" cy="9285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cs typeface="B Nazanin" pitchFamily="2" charset="-78"/>
            </a:rPr>
            <a:t>ارسال به کنترل کننده ی ماژول</a:t>
          </a:r>
          <a:endParaRPr lang="en-US" sz="1400" kern="1200" dirty="0">
            <a:cs typeface="B Nazanin" pitchFamily="2" charset="-78"/>
          </a:endParaRPr>
        </a:p>
      </dsp:txBody>
      <dsp:txXfrm>
        <a:off x="5855447" y="2070263"/>
        <a:ext cx="1107560" cy="928591"/>
      </dsp:txXfrm>
    </dsp:sp>
    <dsp:sp modelId="{D1526105-A6BF-4D26-8A4D-05D13B3E9976}">
      <dsp:nvSpPr>
        <dsp:cNvPr id="0" name=""/>
        <dsp:cNvSpPr/>
      </dsp:nvSpPr>
      <dsp:spPr>
        <a:xfrm>
          <a:off x="7122039" y="2221831"/>
          <a:ext cx="1107560" cy="6254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Nazanin" pitchFamily="2" charset="-78"/>
            </a:rPr>
            <a:t>ارسال پیامک از طریق ماژول</a:t>
          </a:r>
          <a:endParaRPr lang="en-US" sz="1400" kern="1200" dirty="0">
            <a:cs typeface="B Nazanin" pitchFamily="2" charset="-78"/>
          </a:endParaRPr>
        </a:p>
      </dsp:txBody>
      <dsp:txXfrm>
        <a:off x="7122039" y="2221831"/>
        <a:ext cx="1107560" cy="625447"/>
      </dsp:txXfrm>
    </dsp:sp>
    <dsp:sp modelId="{2F861D46-253F-40EF-BA83-645C1478BE63}">
      <dsp:nvSpPr>
        <dsp:cNvPr id="0" name=""/>
        <dsp:cNvSpPr/>
      </dsp:nvSpPr>
      <dsp:spPr>
        <a:xfrm>
          <a:off x="2661520" y="2555433"/>
          <a:ext cx="1257258" cy="511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itchFamily="2" charset="-78"/>
            </a:rPr>
            <a:t>بررسی پروتکل ها</a:t>
          </a:r>
          <a:endParaRPr lang="en-US" sz="1600" kern="1200" dirty="0">
            <a:cs typeface="B Nazanin" pitchFamily="2" charset="-78"/>
          </a:endParaRPr>
        </a:p>
      </dsp:txBody>
      <dsp:txXfrm>
        <a:off x="2661520" y="2555433"/>
        <a:ext cx="1257258" cy="511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F12FB-EABF-4786-80FB-D555C2B9DC82}">
      <dsp:nvSpPr>
        <dsp:cNvPr id="0" name=""/>
        <dsp:cNvSpPr/>
      </dsp:nvSpPr>
      <dsp:spPr>
        <a:xfrm>
          <a:off x="2933439" y="2899"/>
          <a:ext cx="1600720" cy="1040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مشاهده وضعیت</a:t>
          </a:r>
          <a:endParaRPr lang="en-US" sz="2700" kern="1200" dirty="0"/>
        </a:p>
      </dsp:txBody>
      <dsp:txXfrm>
        <a:off x="2984230" y="53690"/>
        <a:ext cx="1499138" cy="938886"/>
      </dsp:txXfrm>
    </dsp:sp>
    <dsp:sp modelId="{5938566D-C50C-429E-88D9-B3DE22C4D5A2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3092313" y="264544"/>
              </a:moveTo>
              <a:arcTo wR="2077753" hR="2077753" stAng="17953723" swAng="1211082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D1B7-5F4E-4CBA-ADF2-962082234110}">
      <dsp:nvSpPr>
        <dsp:cNvPr id="0" name=""/>
        <dsp:cNvSpPr/>
      </dsp:nvSpPr>
      <dsp:spPr>
        <a:xfrm>
          <a:off x="4909500" y="1438591"/>
          <a:ext cx="1600720" cy="10404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بررسی شرط</a:t>
          </a:r>
          <a:endParaRPr lang="en-US" sz="2700" kern="1200" dirty="0"/>
        </a:p>
      </dsp:txBody>
      <dsp:txXfrm>
        <a:off x="4960291" y="1489382"/>
        <a:ext cx="1499138" cy="938886"/>
      </dsp:txXfrm>
    </dsp:sp>
    <dsp:sp modelId="{92D419A3-84EF-4F92-9F20-699BCBA2BCA3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4150515" y="2221672"/>
              </a:moveTo>
              <a:arcTo wR="2077753" hR="2077753" stAng="21838313" swAng="135937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56F78-D2D9-4342-9EA4-6E4083C3B263}">
      <dsp:nvSpPr>
        <dsp:cNvPr id="0" name=""/>
        <dsp:cNvSpPr/>
      </dsp:nvSpPr>
      <dsp:spPr>
        <a:xfrm>
          <a:off x="4154712" y="3761589"/>
          <a:ext cx="1600720" cy="10404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انتخاب تغییرات</a:t>
          </a:r>
          <a:endParaRPr lang="en-US" sz="2700" kern="1200" dirty="0"/>
        </a:p>
      </dsp:txBody>
      <dsp:txXfrm>
        <a:off x="4205503" y="3812380"/>
        <a:ext cx="1499138" cy="938886"/>
      </dsp:txXfrm>
    </dsp:sp>
    <dsp:sp modelId="{634276FD-96AB-4220-B925-1FFC77B48792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2332590" y="4139818"/>
              </a:moveTo>
              <a:arcTo wR="2077753" hR="2077753" stAng="4977294" swAng="845411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F445E-3AE9-4493-821B-7E085A46B5E9}">
      <dsp:nvSpPr>
        <dsp:cNvPr id="0" name=""/>
        <dsp:cNvSpPr/>
      </dsp:nvSpPr>
      <dsp:spPr>
        <a:xfrm>
          <a:off x="1712166" y="3761589"/>
          <a:ext cx="1600720" cy="10404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پیشبینی</a:t>
          </a:r>
          <a:endParaRPr lang="en-US" sz="2700" kern="1200" dirty="0"/>
        </a:p>
      </dsp:txBody>
      <dsp:txXfrm>
        <a:off x="1762957" y="3812380"/>
        <a:ext cx="1499138" cy="938886"/>
      </dsp:txXfrm>
    </dsp:sp>
    <dsp:sp modelId="{0933E2B2-2124-4940-923D-47F2C16E2058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220377" y="3008996"/>
              </a:moveTo>
              <a:arcTo wR="2077753" hR="2077753" stAng="9202314" swAng="1359373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37ECF-6676-486D-BDF8-ED20555106B1}">
      <dsp:nvSpPr>
        <dsp:cNvPr id="0" name=""/>
        <dsp:cNvSpPr/>
      </dsp:nvSpPr>
      <dsp:spPr>
        <a:xfrm>
          <a:off x="957378" y="1438591"/>
          <a:ext cx="1600720" cy="10404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انجام تغییرات</a:t>
          </a:r>
          <a:endParaRPr lang="en-US" sz="2700" kern="1200" dirty="0"/>
        </a:p>
      </dsp:txBody>
      <dsp:txXfrm>
        <a:off x="1008169" y="1489382"/>
        <a:ext cx="1499138" cy="938886"/>
      </dsp:txXfrm>
    </dsp:sp>
    <dsp:sp modelId="{D78AFF94-BD6F-4408-B7B7-0A49AC6D24FB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499858" y="725974"/>
              </a:moveTo>
              <a:arcTo wR="2077753" hR="2077753" stAng="13235195" swAng="1211082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D6F9-EA9B-44FD-954A-BDF3487072E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083D2-5030-4AC1-8647-12E154C60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rmAutofit/>
          </a:bodyPr>
          <a:lstStyle>
            <a:lvl1pPr algn="l" rtl="0">
              <a:defRPr sz="3600" b="1">
                <a:cs typeface="B Nazanin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>
            <a:normAutofit/>
          </a:bodyPr>
          <a:lstStyle>
            <a:lvl1pPr marL="0" indent="0" algn="l" rtl="0">
              <a:buNone/>
              <a:defRPr sz="2000" b="1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D628FA-7E4B-4951-927E-BE40FCAD50DE}" type="datetime1">
              <a:rPr lang="en-US" smtClean="0"/>
              <a:t>11/28/2011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1DB-0E38-43F2-A455-00683DEB9AAB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1B51-4CD5-4A0A-A885-67F0D4DC528E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3200" b="1">
                <a:cs typeface="B Nazanin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>
            <a:lvl1pPr algn="r" rtl="1">
              <a:defRPr sz="2800">
                <a:cs typeface="B Nazanin" pitchFamily="2" charset="-78"/>
              </a:defRPr>
            </a:lvl1pPr>
            <a:lvl2pPr algn="r" rtl="1">
              <a:defRPr sz="2400">
                <a:cs typeface="B Nazanin" pitchFamily="2" charset="-78"/>
              </a:defRPr>
            </a:lvl2pPr>
            <a:lvl3pPr algn="r" rtl="1">
              <a:defRPr sz="2000">
                <a:cs typeface="B Nazanin" pitchFamily="2" charset="-78"/>
              </a:defRPr>
            </a:lvl3pPr>
            <a:lvl4pPr algn="r" rtl="1">
              <a:defRPr sz="2000">
                <a:cs typeface="B Nazanin" pitchFamily="2" charset="-78"/>
              </a:defRPr>
            </a:lvl4pPr>
            <a:lvl5pPr algn="r" rtl="1">
              <a:defRPr sz="18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CC280E-665D-4662-8BCE-088875D36AAD}" type="datetime1">
              <a:rPr lang="en-US" smtClean="0"/>
              <a:t>11/28/2011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cs typeface="B Nazanin" pitchFamily="2" charset="-7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 rtl="0">
              <a:buNone/>
              <a:defRPr sz="3600" b="1" cap="small" baseline="0"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>
            <a:normAutofit/>
          </a:bodyPr>
          <a:lstStyle>
            <a:lvl1pPr marL="0" indent="0" algn="l" rtl="0">
              <a:buNone/>
              <a:defRPr sz="2400" b="1">
                <a:solidFill>
                  <a:schemeClr val="bg1"/>
                </a:solidFill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C7A6DF-12AF-462F-B485-A62BEF5E4EA0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C780-4364-449D-96FE-48707AED1806}" type="datetime1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233B-BD9E-4C61-8140-D11E70F5D9CE}" type="datetime1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74D339-8FD9-4BBF-AC52-CE43177B1511}" type="datetime1">
              <a:rPr lang="en-US" smtClean="0"/>
              <a:t>11/28/2011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0797-EA6C-4CD8-8704-79A19AC65425}" type="datetime1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12367B-5A5E-4F7B-BD66-87F3555F7FE8}" type="datetime1">
              <a:rPr lang="en-US" smtClean="0"/>
              <a:t>11/28/2011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06185-C81E-437D-89FF-9032F1A0A214}" type="datetime1">
              <a:rPr lang="en-US" smtClean="0"/>
              <a:t>11/28/2011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FB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256DEA-FDE5-49E4-BB22-6272F0CD6724}" type="datetime1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image" Target="../media/image75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bm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6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cs typeface="B Nazanin" pitchFamily="2" charset="-78"/>
              </a:rPr>
              <a:t>خانه های هوشمند</a:t>
            </a:r>
            <a:endParaRPr lang="en-US" sz="7200" dirty="0">
              <a:cs typeface="B Nazanin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کاهش مصرف برخی وسایل در زمان اوج مصرف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cs typeface="B Nazanin" pitchFamily="2" charset="-78"/>
              </a:rPr>
              <a:t>برخی وسایل حتما باید استفاده شوند و مصرفشان تنها قابل کاهش است:</a:t>
            </a:r>
          </a:p>
          <a:p>
            <a:pPr marL="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وسایل گرمایشی و سرمایشی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چراغ های چند شاخه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سامانه جانبی کنترلر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وظیفه گرفتن دستورات کاربر از راه های:</a:t>
            </a:r>
          </a:p>
          <a:p>
            <a:pPr lvl="1" algn="r" rtl="1"/>
            <a:r>
              <a:rPr lang="en-US" sz="2000" dirty="0" err="1" smtClean="0">
                <a:cs typeface="B Nazanin" pitchFamily="2" charset="-78"/>
              </a:rPr>
              <a:t>WiFi</a:t>
            </a:r>
            <a:endParaRPr lang="en-US" sz="2000" dirty="0" smtClean="0">
              <a:cs typeface="B Nazanin" pitchFamily="2" charset="-78"/>
            </a:endParaRPr>
          </a:p>
          <a:p>
            <a:pPr lvl="1" algn="r" rtl="1"/>
            <a:r>
              <a:rPr lang="en-US" sz="2000" dirty="0" err="1" smtClean="0">
                <a:cs typeface="B Nazanin" pitchFamily="2" charset="-78"/>
              </a:rPr>
              <a:t>Zigbee</a:t>
            </a:r>
            <a:endParaRPr lang="en-US" sz="2000" dirty="0" smtClean="0">
              <a:cs typeface="B Nazanin" pitchFamily="2" charset="-78"/>
            </a:endParaRP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GSM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Phone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Home Display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…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جمع آوری اطلاعات سنسور های گوناگون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امکان فرمان دادن مستقیم برای کنترل تجهیزات خانه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200" b="1" dirty="0" smtClean="0">
                <a:cs typeface="B Nazanin" pitchFamily="2" charset="-78"/>
              </a:rPr>
              <a:t>سامانه پردازش حسگر ها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cs typeface="B Nazanin" pitchFamily="2" charset="-78"/>
              </a:rPr>
              <a:t>محل اتصال سنسور های مختلف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پردازش و تهیه اطلاعات از وضعیت سنسور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قابلیت برقراری ارتباط با سنسور ها از طریق: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RS232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A/D converter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I2C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USB</a:t>
            </a:r>
          </a:p>
          <a:p>
            <a:pPr lvl="1" algn="r" rtl="1"/>
            <a:r>
              <a:rPr lang="en-US" sz="2000" dirty="0" smtClean="0">
                <a:cs typeface="B Nazanin" pitchFamily="2" charset="-78"/>
              </a:rPr>
              <a:t>…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200" b="1" dirty="0" smtClean="0">
                <a:cs typeface="B Nazanin" pitchFamily="2" charset="-78"/>
              </a:rPr>
              <a:t>مزایا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cs typeface="B Nazanin" pitchFamily="2" charset="-78"/>
              </a:rPr>
              <a:t>قیمت به صرفه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استفاده آسان تر توسط کاربر (رایانه شخصی)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امکان به روز رسانی نرم افزار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آسان تر شدن برقراری ارتباط با نرم افزار های دیگر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200" b="1" dirty="0" smtClean="0">
                <a:cs typeface="B Nazanin" pitchFamily="2" charset="-78"/>
              </a:rPr>
              <a:t>معایب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cs typeface="B Nazanin" pitchFamily="2" charset="-78"/>
              </a:rPr>
              <a:t>خانه های بدون رایانه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نیاز به روشن بودن دایم رایانه برای ارسال فرمان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بالاتر بودن امکان اختلال توسط ویروس ها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امکان عدم هماهنگی نرم افزار با سیستم عامل ها و نرم افزار های گوناگون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انواع ساختار کنترلر مرکزی یک خانه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وابسته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مستقل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ساختار کنترلر مرکزی مستقل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به صورت سامانه ای مجزا دارای سیستم عامل و نرم افزار</a:t>
            </a:r>
          </a:p>
          <a:p>
            <a:pPr marL="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پردازش ها و دریافت فرمان های کاربر بر روی کنترلر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استفاده از رایانه تنها به عنوان یکی از رابط های کاربر با سامانه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سامانه پردازش حسگرها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مدارهای رله و تقویت کننده جهت کنترل کردن بخش های گوناگون خانه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fa-IR" sz="3200" b="1" dirty="0">
                <a:cs typeface="B Nazanin" pitchFamily="2" charset="-78"/>
              </a:rPr>
              <a:t>نمای کلی ساختار کنترلر مرکزی </a:t>
            </a:r>
            <a:r>
              <a:rPr lang="fa-IR" sz="3200" b="1" dirty="0" smtClean="0">
                <a:cs typeface="B Nazanin" pitchFamily="2" charset="-78"/>
              </a:rPr>
              <a:t>مستقل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38887" cy="52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کنترلر مرکزی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نمایشگر لمسی رنگی برای ارتباط با کاربر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دارای پروسسور </a:t>
            </a:r>
            <a:r>
              <a:rPr lang="en-US" sz="2400" dirty="0" smtClean="0">
                <a:cs typeface="B Nazanin" pitchFamily="2" charset="-78"/>
              </a:rPr>
              <a:t>ARM</a:t>
            </a:r>
            <a:r>
              <a:rPr lang="fa-IR" sz="2400" dirty="0" smtClean="0">
                <a:cs typeface="B Nazanin" pitchFamily="2" charset="-78"/>
              </a:rPr>
              <a:t> با قابلیت نصب </a:t>
            </a:r>
            <a:r>
              <a:rPr lang="en-US" sz="2400" dirty="0" smtClean="0">
                <a:cs typeface="B Nazanin" pitchFamily="2" charset="-78"/>
              </a:rPr>
              <a:t>OS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دارای سیستم عامل مستقل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برنامه اصلی بر روی خود سیستم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اتصال مستقیم با تجهیزات دریافت فرمان های کاربر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اتصال مستقیم به مدارهای حسگر و رله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" b="2186"/>
          <a:stretch/>
        </p:blipFill>
        <p:spPr bwMode="auto">
          <a:xfrm>
            <a:off x="762000" y="4551361"/>
            <a:ext cx="3810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مزایا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امکان نصب سیستم عامل های </a:t>
            </a:r>
            <a:r>
              <a:rPr lang="en-US" sz="2400" dirty="0" smtClean="0">
                <a:cs typeface="B Nazanin" pitchFamily="2" charset="-78"/>
              </a:rPr>
              <a:t>Android</a:t>
            </a:r>
            <a:r>
              <a:rPr lang="fa-IR" sz="2400" dirty="0" smtClean="0">
                <a:cs typeface="B Nazanin" pitchFamily="2" charset="-78"/>
              </a:rPr>
              <a:t> و </a:t>
            </a:r>
            <a:r>
              <a:rPr lang="en-US" sz="2400" dirty="0" smtClean="0">
                <a:cs typeface="B Nazanin" pitchFamily="2" charset="-78"/>
              </a:rPr>
              <a:t>Unix</a:t>
            </a:r>
            <a:r>
              <a:rPr lang="fa-IR" sz="2400" dirty="0" smtClean="0">
                <a:cs typeface="B Nazanin" pitchFamily="2" charset="-78"/>
              </a:rPr>
              <a:t> و </a:t>
            </a:r>
            <a:r>
              <a:rPr lang="en-US" sz="2400" dirty="0" smtClean="0">
                <a:cs typeface="B Nazanin" pitchFamily="2" charset="-78"/>
              </a:rPr>
              <a:t>OS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Mac</a:t>
            </a:r>
            <a:r>
              <a:rPr lang="fa-IR" sz="2400" dirty="0" smtClean="0">
                <a:cs typeface="B Nazanin" pitchFamily="2" charset="-78"/>
              </a:rPr>
              <a:t> و </a:t>
            </a:r>
            <a:r>
              <a:rPr lang="en-US" sz="2400" dirty="0" smtClean="0">
                <a:cs typeface="B Nazanin" pitchFamily="2" charset="-78"/>
              </a:rPr>
              <a:t>Windows Mobile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قابلیت نصب نرم  افزار های دلخواه کاربر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شرکت های متعدد برنامه نویس در این محیط ها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اتصال ساده به تمامی شبکه ها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بالاتر در برابر ویروس ها</a:t>
            </a:r>
          </a:p>
          <a:p>
            <a:pPr lvl="1"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عدم نیاز به استفاده از کامپیوتر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تجمیع همه کنترلر های خانه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026" name="Picture 2" descr="http://cdn.gottabemobile.com/wp-content/uploads/andr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2" y="2286000"/>
            <a:ext cx="2049463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19400"/>
          <a:stretch/>
        </p:blipFill>
        <p:spPr bwMode="auto">
          <a:xfrm>
            <a:off x="755252" y="4335463"/>
            <a:ext cx="1024731" cy="90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12875" r="11374" b="14000"/>
          <a:stretch/>
        </p:blipFill>
        <p:spPr bwMode="auto">
          <a:xfrm>
            <a:off x="1904999" y="4335463"/>
            <a:ext cx="996157" cy="95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unix.org/u30logo/itm-unix30logo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"/>
          <a:stretch/>
        </p:blipFill>
        <p:spPr bwMode="auto">
          <a:xfrm>
            <a:off x="755252" y="5322396"/>
            <a:ext cx="2438400" cy="7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200" b="1" dirty="0" smtClean="0">
                <a:cs typeface="B Nazanin" pitchFamily="2" charset="-78"/>
              </a:rPr>
              <a:t>معایب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cs typeface="B Nazanin" pitchFamily="2" charset="-78"/>
              </a:rPr>
              <a:t>قیمت بالاتر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سخت تر بودن استفاده از آن نسبت به رایانه (گرچه این عیب را می توان با قرار دادن یک نرم افزار رابط قوی برای رایانه کاربر از میان برد.)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تعدیل پیک برق مصرفی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برنامه ریزی وسایل منزل</a:t>
            </a:r>
          </a:p>
          <a:p>
            <a:pPr algn="r" rtl="1"/>
            <a:endParaRPr lang="fa-IR" sz="24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تشخیص توان راکتیو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روش های مبتنی بر مقایسه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2060"/>
                </a:solidFill>
              </a:rPr>
              <a:t>کاهش </a:t>
            </a:r>
            <a:r>
              <a:rPr lang="fa-IR" sz="1600" dirty="0">
                <a:solidFill>
                  <a:srgbClr val="002060"/>
                </a:solidFill>
              </a:rPr>
              <a:t>قیمت برق </a:t>
            </a:r>
            <a:r>
              <a:rPr lang="fa-IR" sz="1600" dirty="0" smtClean="0">
                <a:solidFill>
                  <a:srgbClr val="00206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>
                <a:solidFill>
                  <a:srgbClr val="0070C0"/>
                </a:solidFill>
              </a:rPr>
              <a:t>روش های گوناگون ارتباط </a:t>
            </a:r>
            <a:r>
              <a:rPr lang="fa-IR" sz="1800" dirty="0" smtClean="0">
                <a:solidFill>
                  <a:srgbClr val="0070C0"/>
                </a:solidFill>
              </a:rPr>
              <a:t>داخلی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روش های گوناگون ارتباط داخلی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بررسی و مقایسه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dirty="0" smtClean="0">
                <a:latin typeface="B"/>
                <a:cs typeface="B Nazanin" pitchFamily="2" charset="-78"/>
              </a:rPr>
              <a:t>عناصر حائز اهمیت در انتخاب روش مناسب ارتباط داخلی در خانه ی هوشمند</a:t>
            </a:r>
            <a:endParaRPr lang="en-US" sz="3200" b="1" dirty="0">
              <a:latin typeface="B"/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24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سرعت مخابره نسبتا اندک  </a:t>
            </a:r>
          </a:p>
          <a:p>
            <a:pPr algn="r" rtl="1"/>
            <a:r>
              <a:rPr lang="fa-IR" sz="2400" dirty="0" smtClean="0">
                <a:latin typeface="Arial" pitchFamily="34" charset="0"/>
                <a:cs typeface="B Nazanin" pitchFamily="2" charset="-78"/>
              </a:rPr>
              <a:t> مصرف انرژی کم</a:t>
            </a:r>
          </a:p>
          <a:p>
            <a:pPr algn="r" rtl="1"/>
            <a:r>
              <a:rPr lang="fa-IR" sz="2400" dirty="0" smtClean="0">
                <a:latin typeface="Arial" pitchFamily="34" charset="0"/>
                <a:cs typeface="B Nazanin" pitchFamily="2" charset="-78"/>
              </a:rPr>
              <a:t> استقرار فیزیکی کم حجم</a:t>
            </a:r>
          </a:p>
          <a:p>
            <a:pPr algn="r" rtl="1"/>
            <a:r>
              <a:rPr lang="fa-IR" sz="2400" dirty="0" smtClean="0">
                <a:latin typeface="Arial" pitchFamily="34" charset="0"/>
                <a:cs typeface="B Nazanin" pitchFamily="2" charset="-78"/>
              </a:rPr>
              <a:t> کم هزینه بودن</a:t>
            </a:r>
          </a:p>
          <a:p>
            <a:pPr algn="r" rtl="1"/>
            <a:r>
              <a:rPr lang="fa-IR" sz="2400" dirty="0" smtClean="0">
                <a:latin typeface="Arial" pitchFamily="34" charset="0"/>
                <a:cs typeface="B Nazanin" pitchFamily="2" charset="-78"/>
              </a:rPr>
              <a:t> پوشش دهی سراسر خانه</a:t>
            </a:r>
          </a:p>
          <a:p>
            <a:pPr algn="r" rtl="1"/>
            <a:r>
              <a:rPr lang="fa-IR" sz="2400" dirty="0" smtClean="0">
                <a:latin typeface="Arial" pitchFamily="34" charset="0"/>
                <a:cs typeface="B Nazanin" pitchFamily="2" charset="-78"/>
              </a:rPr>
              <a:t> قابلیت اطمینان بالاو امنیت در تبادل اطلاعات</a:t>
            </a:r>
          </a:p>
          <a:p>
            <a:pPr algn="r" rtl="1"/>
            <a:r>
              <a:rPr lang="fa-IR" sz="2400" dirty="0" smtClean="0">
                <a:latin typeface="Arial" pitchFamily="34" charset="0"/>
                <a:cs typeface="B Nazanin" pitchFamily="2" charset="-78"/>
              </a:rPr>
              <a:t> ارتباط یکپارچه بین شبکه کنترل داخلی و وسایل برقی</a:t>
            </a:r>
          </a:p>
          <a:p>
            <a:pPr algn="r" rtl="1"/>
            <a:r>
              <a:rPr lang="fa-IR" sz="2400" dirty="0" smtClean="0">
                <a:latin typeface="Arial" pitchFamily="34" charset="0"/>
                <a:cs typeface="B Nazanin" pitchFamily="2" charset="-78"/>
              </a:rPr>
              <a:t> مناسب برای پیغام ها ی کنترلی کوتاه و پشت سر هم در موارد اضطراری</a:t>
            </a:r>
          </a:p>
        </p:txBody>
      </p:sp>
      <p:pic>
        <p:nvPicPr>
          <p:cNvPr id="23554" name="Picture 2" descr="http://www.antelsecuritysystems.com.au/wp-content/uploads/2010/09/home_automationtask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2667000" cy="2667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 روش های ارتباط داخلی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خطوط برق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بی سیم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8" y="228600"/>
            <a:ext cx="7940842" cy="598428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cs typeface="B Nazanin" pitchFamily="2" charset="-78"/>
              </a:rPr>
              <a:t>  </a:t>
            </a:r>
            <a:r>
              <a:rPr lang="fa-IR" sz="3200" b="1" dirty="0" smtClean="0">
                <a:cs typeface="B Nazanin" pitchFamily="2" charset="-78"/>
              </a:rPr>
              <a:t> روش های ارتباط داخلی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158" y="1295400"/>
            <a:ext cx="7940842" cy="3949349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endParaRPr lang="fa-IR" sz="2800" dirty="0" smtClean="0">
              <a:cs typeface="B Nazanin" pitchFamily="2" charset="-78"/>
            </a:endParaRPr>
          </a:p>
          <a:p>
            <a:pPr>
              <a:buNone/>
            </a:pP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447800"/>
            <a:ext cx="7940675" cy="930275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dirty="0" smtClean="0">
                <a:latin typeface="B lotus"/>
                <a:cs typeface="B Nazanin" pitchFamily="2" charset="-78"/>
              </a:rPr>
              <a:t>انتقال اطلاعات از طریق خطوط برق (</a:t>
            </a:r>
            <a:r>
              <a:rPr lang="de-DE" sz="2000" dirty="0" smtClean="0">
                <a:latin typeface="B lotus"/>
                <a:cs typeface="B Nazanin" pitchFamily="2" charset="-78"/>
              </a:rPr>
              <a:t>PLC</a:t>
            </a:r>
            <a:r>
              <a:rPr lang="fa-IR" sz="2400" dirty="0" smtClean="0">
                <a:latin typeface="B lotus"/>
                <a:cs typeface="B Nazanin" pitchFamily="2" charset="-78"/>
              </a:rPr>
              <a:t>)</a:t>
            </a:r>
            <a:r>
              <a:rPr lang="de-DE" sz="2400" dirty="0" smtClean="0">
                <a:latin typeface="B lotus"/>
                <a:cs typeface="B Nazanin" pitchFamily="2" charset="-78"/>
              </a:rPr>
              <a:t> </a:t>
            </a:r>
            <a:r>
              <a:rPr lang="fa-IR" sz="2400" dirty="0" smtClean="0">
                <a:latin typeface="B lotus"/>
                <a:cs typeface="B Nazanin" pitchFamily="2" charset="-78"/>
              </a:rPr>
              <a:t>با بهره گیری از خطوط و پریز های موجود در خانه  </a:t>
            </a:r>
          </a:p>
          <a:p>
            <a:pPr algn="r" rtl="1"/>
            <a:endParaRPr lang="en-US" sz="2400" dirty="0">
              <a:latin typeface="B lotus"/>
              <a:cs typeface="B Nazanin" pitchFamily="2" charset="-78"/>
            </a:endParaRPr>
          </a:p>
        </p:txBody>
      </p:sp>
      <p:pic>
        <p:nvPicPr>
          <p:cNvPr id="22530" name="Picture 2" descr="http://www.hacknmod.com/wp-content/uploads/2008/11/home-autom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4191000" cy="36232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90600"/>
          </a:xfrm>
        </p:spPr>
        <p:txBody>
          <a:bodyPr>
            <a:noAutofit/>
          </a:bodyPr>
          <a:lstStyle/>
          <a:p>
            <a:pPr rtl="1"/>
            <a:r>
              <a:rPr lang="en-US" sz="3600" dirty="0" smtClean="0">
                <a:cs typeface="B Nazanin" pitchFamily="2" charset="-78"/>
              </a:rPr>
              <a:t/>
            </a:r>
            <a:br>
              <a:rPr lang="en-US" sz="3600" dirty="0" smtClean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پروتکل های اصلی در ارتباط از طریق خطوط برق</a:t>
            </a:r>
            <a:r>
              <a:rPr lang="de-DE" sz="3200" b="1" dirty="0" smtClean="0">
                <a:cs typeface="B Nazanin" pitchFamily="2" charset="-78"/>
              </a:rPr>
              <a:t/>
            </a:r>
            <a:br>
              <a:rPr lang="de-DE" sz="3200" b="1" dirty="0" smtClean="0">
                <a:cs typeface="B Nazanin" pitchFamily="2" charset="-78"/>
              </a:rPr>
            </a:br>
            <a:r>
              <a:rPr lang="en-US" sz="3600" dirty="0" smtClean="0">
                <a:cs typeface="B Nazanin" pitchFamily="2" charset="-78"/>
              </a:rPr>
              <a:t> PLC (Power Line Communication) 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1580" y="1600200"/>
            <a:ext cx="7475220" cy="5028847"/>
          </a:xfrm>
        </p:spPr>
        <p:txBody>
          <a:bodyPr>
            <a:normAutofit/>
          </a:bodyPr>
          <a:lstStyle/>
          <a:p>
            <a:pPr algn="r" rtl="1"/>
            <a:endParaRPr lang="fa-IR" sz="2800" dirty="0" smtClean="0">
              <a:latin typeface="+mj-lt"/>
              <a:cs typeface="B Nazanin" pitchFamily="2" charset="-78"/>
            </a:endParaRPr>
          </a:p>
          <a:p>
            <a:pPr algn="r" rtl="1"/>
            <a:endParaRPr lang="en-US" sz="2800" dirty="0" smtClean="0">
              <a:latin typeface="+mj-lt"/>
              <a:cs typeface="B Nazanin" pitchFamily="2" charset="-78"/>
            </a:endParaRPr>
          </a:p>
          <a:p>
            <a:pPr algn="r" rtl="1"/>
            <a:r>
              <a:rPr lang="en-US" sz="2400" dirty="0" smtClean="0">
                <a:latin typeface="+mj-lt"/>
                <a:cs typeface="B Nazanin" pitchFamily="2" charset="-78"/>
              </a:rPr>
              <a:t>X-10</a:t>
            </a:r>
          </a:p>
          <a:p>
            <a:pPr algn="r" rtl="1"/>
            <a:r>
              <a:rPr lang="en-US" sz="2400" dirty="0" smtClean="0">
                <a:latin typeface="+mj-lt"/>
                <a:cs typeface="B Nazanin" pitchFamily="2" charset="-78"/>
              </a:rPr>
              <a:t>INSTEON </a:t>
            </a:r>
          </a:p>
          <a:p>
            <a:pPr algn="r" rtl="1"/>
            <a:r>
              <a:rPr lang="en-US" sz="2400" dirty="0" smtClean="0">
                <a:latin typeface="+mj-lt"/>
                <a:cs typeface="B Nazanin" pitchFamily="2" charset="-78"/>
              </a:rPr>
              <a:t>PLCBUS</a:t>
            </a:r>
          </a:p>
          <a:p>
            <a:pPr algn="r" rtl="1"/>
            <a:r>
              <a:rPr lang="en-US" sz="2400" dirty="0" err="1" smtClean="0">
                <a:latin typeface="+mj-lt"/>
                <a:cs typeface="B Nazanin" pitchFamily="2" charset="-78"/>
              </a:rPr>
              <a:t>Lonwork</a:t>
            </a:r>
            <a:endParaRPr lang="fa-IR" sz="2400" dirty="0" smtClean="0">
              <a:latin typeface="+mj-lt"/>
              <a:cs typeface="B Nazanin" pitchFamily="2" charset="-78"/>
            </a:endParaRPr>
          </a:p>
          <a:p>
            <a:pPr algn="r" rtl="1"/>
            <a:r>
              <a:rPr lang="de-DE" sz="2400" dirty="0" smtClean="0">
                <a:latin typeface="+mj-lt"/>
                <a:cs typeface="B Nazanin" pitchFamily="2" charset="-78"/>
              </a:rPr>
              <a:t>HomePlug</a:t>
            </a:r>
            <a:endParaRPr lang="en-US" sz="2400" dirty="0">
              <a:latin typeface="+mj-lt"/>
              <a:cs typeface="B Nazanin" pitchFamily="2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4032249" cy="28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cs typeface="B Nazanin" pitchFamily="2" charset="-78"/>
              </a:rPr>
              <a:t>X-10</a:t>
            </a:r>
            <a:r>
              <a:rPr lang="fa-IR" sz="3200" b="1" dirty="0" smtClean="0">
                <a:cs typeface="B Nazanin" pitchFamily="2" charset="-78"/>
              </a:rPr>
              <a:t> متداول ترین پروتکل در سال های گذشته      </a:t>
            </a:r>
            <a:r>
              <a:rPr lang="en-US" sz="3200" b="1" dirty="0" smtClean="0">
                <a:cs typeface="B Nazanin" pitchFamily="2" charset="-78"/>
              </a:rPr>
              <a:t/>
            </a:r>
            <a:br>
              <a:rPr lang="en-US" sz="3200" b="1" dirty="0" smtClean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مزایا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8153400" cy="24384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هزینه ی استقرار اندک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عدم نیاز به ایجاد خطوط ارتباطی اضافه(استفاده از خطوط برق موجود در خانه)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نصب راحت برای صاحب خانه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سازگار با محصولات موجود در بازار</a:t>
            </a:r>
          </a:p>
          <a:p>
            <a:pPr algn="r" rtl="1">
              <a:lnSpc>
                <a:spcPct val="150000"/>
              </a:lnSpc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cs typeface="B Nazanin" pitchFamily="2" charset="-78"/>
              </a:rPr>
              <a:t>   </a:t>
            </a:r>
            <a:r>
              <a:rPr lang="fa-IR" sz="2400" dirty="0" smtClean="0">
                <a:cs typeface="B Nazanin" pitchFamily="2" charset="-78"/>
              </a:rPr>
              <a:t>مستعد به پذیرش نویز ناشی از سایر وسایل برقی متصل به خط مشترک انتقال اطلاعات ( </a:t>
            </a:r>
            <a:r>
              <a:rPr lang="de-DE" sz="2400" dirty="0" smtClean="0">
                <a:cs typeface="B Nazanin" pitchFamily="2" charset="-78"/>
              </a:rPr>
              <a:t>powre line</a:t>
            </a:r>
            <a:r>
              <a:rPr lang="fa-IR" sz="2400" dirty="0" smtClean="0">
                <a:cs typeface="B Nazanin" pitchFamily="2" charset="-78"/>
              </a:rPr>
              <a:t>)</a:t>
            </a:r>
            <a:endParaRPr lang="de-DE" sz="2400" dirty="0" smtClean="0">
              <a:cs typeface="B Nazanin" pitchFamily="2" charset="-78"/>
            </a:endParaRPr>
          </a:p>
          <a:p>
            <a:pPr algn="r" rtl="1"/>
            <a:endParaRPr lang="de-DE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de-DE" sz="2400" dirty="0" smtClean="0">
                <a:cs typeface="B Nazanin" pitchFamily="2" charset="-78"/>
              </a:rPr>
              <a:t>   </a:t>
            </a:r>
            <a:r>
              <a:rPr lang="fa-IR" sz="2400" dirty="0" smtClean="0">
                <a:cs typeface="B Nazanin" pitchFamily="2" charset="-78"/>
              </a:rPr>
              <a:t>ارتباط یک طرفه و به تبعیت از آن نداشتن اطلاع از انجام یا عدم انجام دستور فرستاده شده</a:t>
            </a:r>
            <a:endParaRPr lang="de-DE" sz="2400" dirty="0" smtClean="0">
              <a:cs typeface="B Nazanin" pitchFamily="2" charset="-78"/>
            </a:endParaRP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 </a:t>
            </a:r>
            <a:r>
              <a:rPr lang="de-DE" sz="2400" dirty="0" smtClean="0">
                <a:cs typeface="B Nazanin" pitchFamily="2" charset="-78"/>
              </a:rPr>
              <a:t>  </a:t>
            </a:r>
            <a:r>
              <a:rPr lang="fa-IR" sz="2400" dirty="0" smtClean="0">
                <a:cs typeface="B Nazanin" pitchFamily="2" charset="-78"/>
              </a:rPr>
              <a:t>اغتشاش و تضعیف سیگنال در اثر مسافت (قابلیت اطمینان بسیار اندک)</a:t>
            </a:r>
            <a:endParaRPr lang="de-DE" sz="2400" dirty="0" smtClean="0">
              <a:cs typeface="B Nazanin" pitchFamily="2" charset="-78"/>
            </a:endParaRP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de-DE" sz="2400" dirty="0" smtClean="0">
                <a:cs typeface="B Nazanin" pitchFamily="2" charset="-78"/>
              </a:rPr>
              <a:t>  </a:t>
            </a:r>
            <a:r>
              <a:rPr lang="fa-IR" sz="2400" dirty="0" smtClean="0">
                <a:cs typeface="B Nazanin" pitchFamily="2" charset="-78"/>
              </a:rPr>
              <a:t>رابطه معکوس بین زمان لازم در اجرای دستور با مسافت انتقال داده(مسافت بیشتر،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طولانی تر شدن زمان اجرای دستور)</a:t>
            </a:r>
          </a:p>
          <a:p>
            <a:pPr algn="r" rtl="1">
              <a:buFont typeface="Arial" pitchFamily="34" charset="0"/>
              <a:buChar char="•"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6096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معایب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Nazanin" pitchFamily="2" charset="-78"/>
              </a:rPr>
              <a:t>پیکر بندی سیستم کنترل خانه به روش </a:t>
            </a:r>
            <a:r>
              <a:rPr lang="de-DE" sz="3200" b="1" dirty="0" smtClean="0">
                <a:cs typeface="B Nazanin" pitchFamily="2" charset="-78"/>
              </a:rPr>
              <a:t>X-10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62175" y="2808287"/>
            <a:ext cx="40576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401762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cs typeface="B Nazanin" pitchFamily="2" charset="-78"/>
              </a:rPr>
              <a:t>INSTEON </a:t>
            </a:r>
            <a:r>
              <a:rPr lang="fa-IR" sz="3200" b="1" dirty="0" smtClean="0">
                <a:cs typeface="B Nazanin" pitchFamily="2" charset="-78"/>
              </a:rPr>
              <a:t> مدل بهبود یافته </a:t>
            </a:r>
            <a:r>
              <a:rPr lang="de-DE" sz="3200" b="1" dirty="0" smtClean="0">
                <a:cs typeface="B Nazanin" pitchFamily="2" charset="-78"/>
              </a:rPr>
              <a:t>X-10</a:t>
            </a:r>
            <a:r>
              <a:rPr lang="en-US" sz="3200" b="1" dirty="0" smtClean="0">
                <a:cs typeface="B Nazanin" pitchFamily="2" charset="-78"/>
              </a:rPr>
              <a:t/>
            </a:r>
            <a:br>
              <a:rPr lang="en-US" sz="3200" b="1" dirty="0" smtClean="0">
                <a:cs typeface="B Nazanin" pitchFamily="2" charset="-78"/>
              </a:rPr>
            </a:br>
            <a:endParaRPr lang="en-US" sz="3200" b="1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مزایا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 ایجاد امکان ارتباط دو طرفه(قابلیت اطمینان بیشتر)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 ساده تر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مصرف انرژی کمتر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زمان پاسخ دهی سریع تر به دستور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معایب: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انحصاری بودن پروتکل 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تشخیص توان راکتیو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cs typeface="B Nazanin" pitchFamily="2" charset="-78"/>
              </a:rPr>
              <a:t>کنتورهای جدید قابلیت محاسبه توان راکتیو مصرفی را دارند.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با اندازه گیری اختلاف فاز جریان و ولتاژ می توان توان راکتیو هر دستگاه را محاسبه نمود.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در صورت مشاهده مصرف توان راکتیو می توان با قرار دادن خازن مناسب این نوع از مصرف را کاهش داد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96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B Nazanin" pitchFamily="2" charset="-78"/>
              </a:rPr>
              <a:t>       Power Line Communication Bus (PLC-BUS)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39624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مزایا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 استحکام بالا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هزینه ی کمتر نسبت به </a:t>
            </a:r>
            <a:r>
              <a:rPr lang="de-DE" sz="2400" dirty="0" smtClean="0">
                <a:cs typeface="B Nazanin" pitchFamily="2" charset="-78"/>
              </a:rPr>
              <a:t>X-10</a:t>
            </a:r>
            <a:r>
              <a:rPr lang="fa-IR" sz="2400" dirty="0" smtClean="0">
                <a:cs typeface="B Nazanin" pitchFamily="2" charset="-78"/>
              </a:rPr>
              <a:t>و </a:t>
            </a:r>
            <a:r>
              <a:rPr lang="en-US" sz="2400" dirty="0" smtClean="0">
                <a:cs typeface="B Nazanin" pitchFamily="2" charset="-78"/>
              </a:rPr>
              <a:t>INSTEON 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قابلیت بررسی وضعیت وسایل برقی(روشن و خاموش بودن)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استفاده از مدولاسیون انحصاری </a:t>
            </a:r>
            <a:r>
              <a:rPr lang="en-US" sz="2400" dirty="0" smtClean="0">
                <a:cs typeface="B Nazanin" pitchFamily="2" charset="-78"/>
              </a:rPr>
              <a:t>Pulse Position Modulation(PPM) </a:t>
            </a:r>
            <a:r>
              <a:rPr lang="fa-IR" sz="2400" dirty="0" smtClean="0">
                <a:cs typeface="B Nazanin" pitchFamily="2" charset="-78"/>
              </a:rPr>
              <a:t> که نرخ ارسال داده 200 </a:t>
            </a:r>
            <a:r>
              <a:rPr lang="de-DE" sz="2400" dirty="0" smtClean="0">
                <a:cs typeface="B Nazanin" pitchFamily="2" charset="-78"/>
              </a:rPr>
              <a:t>bps 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را فراهم میکند.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en-US" sz="2800" b="1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en-US" sz="2800" b="1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معایب 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انحصاری بودن پروتکل</a:t>
            </a:r>
          </a:p>
          <a:p>
            <a:pPr algn="r" rtl="1">
              <a:buNone/>
            </a:pPr>
            <a:endParaRPr lang="fa-IR" sz="2800" b="1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cs typeface="B Nazanin" pitchFamily="2" charset="-78"/>
              </a:rPr>
              <a:t>Lonworks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مزایا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 نرخ بالای ارسال داده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قابلیت اطمینان بالا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معایب: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هزینه بالا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 پیچیدگی استقرار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0" name="Picture 2" descr="http://www.echelon.com/communities/energycontrol/developers/lonworks/images/lonworks_p2p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276600" cy="374799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cs typeface="B Nazanin" pitchFamily="2" charset="-78"/>
              </a:rPr>
              <a:t>HomePlug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229600" cy="38862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B Lotus"/>
                <a:cs typeface="B Nazanin" pitchFamily="2" charset="-78"/>
              </a:rPr>
              <a:t>طراحی شده بر پایه </a:t>
            </a:r>
            <a:r>
              <a:rPr lang="de-DE" sz="2400" dirty="0" smtClean="0">
                <a:latin typeface="+mj-lt"/>
                <a:cs typeface="B Nazanin" pitchFamily="2" charset="-78"/>
              </a:rPr>
              <a:t>OSI 7-Layer Model</a:t>
            </a:r>
            <a:endParaRPr lang="fa-IR" sz="2400" dirty="0" smtClean="0">
              <a:latin typeface="+mj-lt"/>
              <a:cs typeface="B Nazanin" pitchFamily="2" charset="-78"/>
            </a:endParaRPr>
          </a:p>
          <a:p>
            <a:pPr algn="r" rtl="1"/>
            <a:endParaRPr lang="fa-IR" sz="2400" dirty="0" smtClean="0">
              <a:latin typeface="B Lotus"/>
              <a:cs typeface="B Nazanin" pitchFamily="2" charset="-78"/>
            </a:endParaRPr>
          </a:p>
          <a:p>
            <a:pPr algn="r" rtl="1"/>
            <a:endParaRPr lang="de-DE" sz="2400" dirty="0" smtClean="0">
              <a:latin typeface="B Lotus"/>
              <a:cs typeface="B Nazanin" pitchFamily="2" charset="-78"/>
            </a:endParaRPr>
          </a:p>
          <a:p>
            <a:pPr algn="r" rtl="1"/>
            <a:endParaRPr lang="en-US" sz="2400" dirty="0" smtClean="0">
              <a:latin typeface="B Lotus"/>
              <a:cs typeface="B Nazanin" pitchFamily="2" charset="-78"/>
            </a:endParaRPr>
          </a:p>
          <a:p>
            <a:pPr algn="r" rtl="1">
              <a:buNone/>
            </a:pPr>
            <a:r>
              <a:rPr lang="fa-IR" sz="2400" dirty="0" smtClean="0">
                <a:latin typeface="B Lotus"/>
                <a:cs typeface="B Nazanin" pitchFamily="2" charset="-78"/>
              </a:rPr>
              <a:t> </a:t>
            </a:r>
          </a:p>
          <a:p>
            <a:pPr algn="r" rtl="1"/>
            <a:endParaRPr lang="fa-IR" sz="2400" dirty="0" smtClean="0">
              <a:latin typeface="B Lotus"/>
              <a:cs typeface="B Nazanin" pitchFamily="2" charset="-78"/>
            </a:endParaRPr>
          </a:p>
          <a:p>
            <a:pPr algn="r" rtl="1"/>
            <a:endParaRPr lang="fa-IR" sz="2400" dirty="0" smtClean="0">
              <a:latin typeface="B Lotus"/>
              <a:cs typeface="B Nazanin" pitchFamily="2" charset="-78"/>
            </a:endParaRPr>
          </a:p>
          <a:p>
            <a:pPr algn="r" rtl="1"/>
            <a:endParaRPr lang="en-US" sz="2400" dirty="0">
              <a:latin typeface="B Lotus"/>
              <a:cs typeface="B Nazanin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419725" cy="34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002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latin typeface="B Lotus"/>
                <a:cs typeface="B Nazanin" pitchFamily="2" charset="-78"/>
              </a:rPr>
              <a:t>   </a:t>
            </a:r>
            <a:r>
              <a:rPr lang="fa-IR" sz="2400" dirty="0" smtClean="0">
                <a:latin typeface="B Lotus"/>
                <a:cs typeface="B Nazanin" pitchFamily="2" charset="-78"/>
              </a:rPr>
              <a:t>قابل ارتباط با شبکه های بی سیم نظیر </a:t>
            </a:r>
            <a:r>
              <a:rPr lang="de-DE" sz="2400" dirty="0" smtClean="0">
                <a:latin typeface="B Lotus"/>
                <a:cs typeface="B Nazanin" pitchFamily="2" charset="-78"/>
              </a:rPr>
              <a:t>  </a:t>
            </a:r>
            <a:r>
              <a:rPr lang="en-US" sz="2400" dirty="0" err="1" smtClean="0">
                <a:latin typeface="+mj-lt"/>
                <a:cs typeface="B Nazanin" pitchFamily="2" charset="-78"/>
              </a:rPr>
              <a:t>ZigBee</a:t>
            </a:r>
            <a:r>
              <a:rPr lang="fa-IR" sz="2400" dirty="0" smtClean="0">
                <a:latin typeface="+mj-lt"/>
                <a:cs typeface="B Nazanin" pitchFamily="2" charset="-78"/>
              </a:rPr>
              <a:t> </a:t>
            </a:r>
            <a:r>
              <a:rPr lang="en-US" sz="2400" dirty="0" smtClean="0">
                <a:latin typeface="+mj-lt"/>
                <a:cs typeface="B Nazanin" pitchFamily="2" charset="-78"/>
              </a:rPr>
              <a:t>Z-wave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latin typeface="+mj-lt"/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latin typeface="B Lotus"/>
                <a:cs typeface="B Nazanin" pitchFamily="2" charset="-78"/>
              </a:rPr>
              <a:t>  </a:t>
            </a:r>
            <a:r>
              <a:rPr lang="fa-IR" sz="2400" dirty="0" smtClean="0">
                <a:latin typeface="B Lotus"/>
                <a:cs typeface="B Nazanin" pitchFamily="2" charset="-78"/>
              </a:rPr>
              <a:t>استاندارد شده بر اساس ملزومات اساسی نظیر امنیت در خواندن اتوماتیک </a:t>
            </a:r>
            <a:r>
              <a:rPr lang="en-US" sz="2400" dirty="0" smtClean="0">
                <a:latin typeface="B Lotus"/>
                <a:cs typeface="B Nazanin" pitchFamily="2" charset="-78"/>
              </a:rPr>
              <a:t>  </a:t>
            </a:r>
            <a:r>
              <a:rPr lang="fa-IR" sz="2400" dirty="0" smtClean="0">
                <a:latin typeface="B Lotus"/>
                <a:cs typeface="B Nazanin" pitchFamily="2" charset="-78"/>
              </a:rPr>
              <a:t>کنتور ها و صرفه جویی در مصرف انرژی با توجه به میزان مصرف برای استفاده در خانه های هوشمند</a:t>
            </a:r>
            <a:endParaRPr lang="en-US" sz="2400" dirty="0" smtClean="0">
              <a:latin typeface="B Lotus"/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latin typeface="B Lotus"/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latin typeface="B Lotus"/>
                <a:cs typeface="B Nazanin" pitchFamily="2" charset="-78"/>
              </a:rPr>
              <a:t>  </a:t>
            </a:r>
            <a:r>
              <a:rPr lang="fa-IR" sz="2400" dirty="0" smtClean="0">
                <a:latin typeface="B Lotus"/>
                <a:cs typeface="B Nazanin" pitchFamily="2" charset="-78"/>
              </a:rPr>
              <a:t>قابل توسعه برای شبکه های هوشمند</a:t>
            </a:r>
            <a:endParaRPr lang="en-US" sz="2400" dirty="0" smtClean="0">
              <a:latin typeface="B Lotus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685800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cs typeface="B Nazanin" pitchFamily="2" charset="-78"/>
              </a:rPr>
              <a:t>HomePlug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3590925" cy="227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52734"/>
              </p:ext>
            </p:extLst>
          </p:nvPr>
        </p:nvGraphicFramePr>
        <p:xfrm>
          <a:off x="304800" y="1129360"/>
          <a:ext cx="8610601" cy="53152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9200"/>
                <a:gridCol w="1371600"/>
                <a:gridCol w="1828800"/>
                <a:gridCol w="1143000"/>
                <a:gridCol w="1468074"/>
                <a:gridCol w="1579927"/>
              </a:tblGrid>
              <a:tr h="3214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X-10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INSTEON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PLC-BUS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Lonworks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HomePlug</a:t>
                      </a:r>
                      <a:r>
                        <a:rPr lang="en-US" sz="1400" baseline="0" smtClean="0"/>
                        <a:t> c&amp;c</a:t>
                      </a:r>
                      <a:endParaRPr lang="en-US" sz="1400" dirty="0"/>
                    </a:p>
                  </a:txBody>
                  <a:tcPr/>
                </a:tc>
              </a:tr>
              <a:tr h="1019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PHY(Power line)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60Hz Carrier/Zero-Crossing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131.64KHZ Carrier Frequency/BPSK modulation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Pulse position modulation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Carrier Frequency dependent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DCSK spread spectrum</a:t>
                      </a:r>
                      <a:endParaRPr lang="en-US" sz="1400" dirty="0"/>
                    </a:p>
                  </a:txBody>
                  <a:tcPr/>
                </a:tc>
              </a:tr>
              <a:tr h="555240">
                <a:tc>
                  <a:txBody>
                    <a:bodyPr/>
                    <a:lstStyle/>
                    <a:p>
                      <a:r>
                        <a:rPr lang="en-US" sz="1400" smtClean="0"/>
                        <a:t>Layering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OSI 7-Later Model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PHY/MAC/Network/Host</a:t>
                      </a:r>
                      <a:endParaRPr lang="en-US" sz="1400" dirty="0"/>
                    </a:p>
                  </a:txBody>
                  <a:tcPr/>
                </a:tc>
              </a:tr>
              <a:tr h="321455">
                <a:tc>
                  <a:txBody>
                    <a:bodyPr/>
                    <a:lstStyle/>
                    <a:p>
                      <a:r>
                        <a:rPr lang="en-US" sz="1400" smtClean="0"/>
                        <a:t>RATE(bps)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180 to 1698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3.6k or 5.4k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1.25k to 7.5k</a:t>
                      </a:r>
                      <a:endParaRPr lang="en-US" sz="1400" dirty="0"/>
                    </a:p>
                  </a:txBody>
                  <a:tcPr/>
                </a:tc>
              </a:tr>
              <a:tr h="789026">
                <a:tc>
                  <a:txBody>
                    <a:bodyPr/>
                    <a:lstStyle/>
                    <a:p>
                      <a:r>
                        <a:rPr lang="en-US" sz="1400" smtClean="0"/>
                        <a:t>Communication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One-way-</a:t>
                      </a:r>
                      <a:r>
                        <a:rPr lang="en-US" sz="1400" baseline="0" dirty="0" smtClean="0"/>
                        <a:t> without 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Two-way with ACK/P2P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Two-way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Two-way with ACK/P2P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Two-way with ACK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21455">
                <a:tc>
                  <a:txBody>
                    <a:bodyPr/>
                    <a:lstStyle/>
                    <a:p>
                      <a:r>
                        <a:rPr lang="en-US" sz="1400" smtClean="0"/>
                        <a:t>Reliability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</a:tr>
              <a:tr h="555240">
                <a:tc>
                  <a:txBody>
                    <a:bodyPr/>
                    <a:lstStyle/>
                    <a:p>
                      <a:r>
                        <a:rPr lang="en-US" sz="1400" smtClean="0"/>
                        <a:t>Address</a:t>
                      </a:r>
                      <a:r>
                        <a:rPr lang="en-US" sz="1400" baseline="0" smtClean="0"/>
                        <a:t> space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16,777,216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64,000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32,385 nodes per domain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2,047 node per network</a:t>
                      </a:r>
                      <a:endParaRPr lang="en-US" sz="1400" dirty="0"/>
                    </a:p>
                  </a:txBody>
                  <a:tcPr/>
                </a:tc>
              </a:tr>
              <a:tr h="555240">
                <a:tc>
                  <a:txBody>
                    <a:bodyPr/>
                    <a:lstStyle/>
                    <a:p>
                      <a:r>
                        <a:rPr lang="en-US" sz="1400" smtClean="0"/>
                        <a:t>Standard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Proprietary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Proprietary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Open</a:t>
                      </a:r>
                      <a:endParaRPr lang="en-US" sz="1400" dirty="0"/>
                    </a:p>
                  </a:txBody>
                  <a:tcPr/>
                </a:tc>
              </a:tr>
              <a:tr h="321455">
                <a:tc>
                  <a:txBody>
                    <a:bodyPr/>
                    <a:lstStyle/>
                    <a:p>
                      <a:r>
                        <a:rPr lang="en-US" sz="1400" smtClean="0"/>
                        <a:t>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Expensive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</a:tr>
              <a:tr h="555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Deployment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simple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simple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simple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complex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314517"/>
            <a:ext cx="768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مقایسه روش های مختلف ارتباطی از طریق خطوط برق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 روش های ارتباط داخلی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خطوط برق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بی سیم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14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Nazanin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Nazanin" pitchFamily="2" charset="-78"/>
            </a:endParaRPr>
          </a:p>
          <a:p>
            <a:pPr marL="514350" indent="-514350" algn="r" rtl="1"/>
            <a:r>
              <a:rPr lang="fa-IR" sz="2400" dirty="0" smtClean="0">
                <a:cs typeface="B Nazanin" pitchFamily="2" charset="-78"/>
              </a:rPr>
              <a:t>تبادل اطلاعا ت بین فرستنده و گیرنده به صورت بی سیم</a:t>
            </a:r>
            <a:endParaRPr lang="fa-IR" sz="2400" dirty="0" smtClean="0">
              <a:solidFill>
                <a:schemeClr val="tx2"/>
              </a:solidFill>
              <a:cs typeface="B Nazanin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71800"/>
            <a:ext cx="7859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457200"/>
            <a:ext cx="79248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روش های ارتباط داخلی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1600200"/>
            <a:ext cx="35052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a-I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انواع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روش های ارتباط بی سیم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107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cs typeface="B Nazanin" pitchFamily="2" charset="-78"/>
              </a:rPr>
              <a:t>Bluetooth 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de-DE" sz="2400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802.15.4/</a:t>
            </a:r>
            <a:r>
              <a:rPr lang="en-US" sz="2400" dirty="0" err="1" smtClean="0">
                <a:cs typeface="B Nazanin" pitchFamily="2" charset="-78"/>
              </a:rPr>
              <a:t>ZigBee</a:t>
            </a:r>
            <a:r>
              <a:rPr lang="en-US" sz="2400" dirty="0" smtClean="0">
                <a:cs typeface="B Nazanin" pitchFamily="2" charset="-78"/>
              </a:rPr>
              <a:t>   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cs typeface="B Nazanin" pitchFamily="2" charset="-78"/>
              </a:rPr>
              <a:t> Z-Wave 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cs typeface="B Nazanin" pitchFamily="2" charset="-78"/>
              </a:rPr>
              <a:t> RF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de-DE" sz="2400" dirty="0" smtClean="0">
                <a:cs typeface="B Nazanin" pitchFamily="2" charset="-78"/>
              </a:rPr>
              <a:t>Radio Frequenc</a:t>
            </a:r>
            <a:r>
              <a:rPr lang="en-US" sz="2400" dirty="0" smtClean="0">
                <a:cs typeface="B Nazanin" pitchFamily="2" charset="-78"/>
              </a:rPr>
              <a:t>y</a:t>
            </a:r>
            <a:r>
              <a:rPr lang="fa-IR" sz="2400" dirty="0" smtClean="0">
                <a:cs typeface="B Nazanin" pitchFamily="2" charset="-78"/>
              </a:rPr>
              <a:t>)</a:t>
            </a:r>
          </a:p>
          <a:p>
            <a:pPr algn="r" rtl="1">
              <a:buFont typeface="Arial" pitchFamily="34" charset="0"/>
              <a:buChar char="•"/>
            </a:pP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400" dirty="0" smtClean="0">
                <a:cs typeface="B Nazanin" pitchFamily="2" charset="-78"/>
              </a:rPr>
              <a:t> (Infra-red) IR </a:t>
            </a:r>
            <a:r>
              <a:rPr lang="fa-IR" sz="2400" dirty="0" smtClean="0">
                <a:cs typeface="B Nazanin" pitchFamily="2" charset="-78"/>
              </a:rPr>
              <a:t> </a:t>
            </a:r>
          </a:p>
          <a:p>
            <a:endParaRPr lang="fa-IR" sz="2400" dirty="0" smtClean="0">
              <a:cs typeface="B Nazanin" pitchFamily="2" charset="-78"/>
            </a:endParaRPr>
          </a:p>
          <a:p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3914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077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cs typeface="B Nazanin" pitchFamily="2" charset="-78"/>
              </a:rPr>
              <a:t>  Z-</a:t>
            </a:r>
            <a:r>
              <a:rPr lang="en-US" sz="3200" b="1" dirty="0" err="1" smtClean="0">
                <a:cs typeface="B Nazanin" pitchFamily="2" charset="-78"/>
              </a:rPr>
              <a:t>Wave,Bluethooth,Zigbee</a:t>
            </a:r>
            <a:r>
              <a:rPr lang="fa-IR" sz="3200" b="1" dirty="0" smtClean="0">
                <a:cs typeface="B Nazanin" pitchFamily="2" charset="-78"/>
              </a:rPr>
              <a:t> ویژگی های 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2286000"/>
            <a:ext cx="411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 مصرف اندک انرژی 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 به صرفه بودن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 سرعت پایین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 قابل انعطاف بودن و گسترش برای پوشش تمام خانه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3886200" cy="222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72390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B Nazanin" pitchFamily="2" charset="-78"/>
              </a:rPr>
              <a:t>مقایسه روش های ارتباط بی سیم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B 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143000"/>
          <a:ext cx="7924800" cy="5347287"/>
        </p:xfrm>
        <a:graphic>
          <a:graphicData uri="http://schemas.openxmlformats.org/drawingml/2006/table">
            <a:tbl>
              <a:tblPr/>
              <a:tblGrid>
                <a:gridCol w="2587690"/>
                <a:gridCol w="2911150"/>
                <a:gridCol w="2425960"/>
              </a:tblGrid>
              <a:tr h="678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Comparing Wireless  Technologies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Feature(s)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IEE802.15.3 Bluetooth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IEE 802.15.4/</a:t>
                      </a:r>
                      <a:r>
                        <a:rPr lang="en-US" sz="1900" dirty="0" err="1">
                          <a:latin typeface="Calibri"/>
                          <a:ea typeface="Times New Roman"/>
                          <a:cs typeface="Arial"/>
                        </a:rPr>
                        <a:t>ZigBee</a:t>
                      </a:r>
                      <a:endParaRPr lang="en-US" sz="1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Battery Life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Days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Years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Complexity 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Complex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Simple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Node/Master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65540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    Latency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Enumeration up to 10 seconds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Enumeration 30ms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Range	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0">
                          <a:solidFill>
                            <a:srgbClr val="808080"/>
                          </a:solidFill>
                          <a:latin typeface="Calibri"/>
                          <a:ea typeface="Times New Roman"/>
                          <a:cs typeface="Arial"/>
                        </a:rPr>
                        <a:t>10m</a:t>
                      </a:r>
                      <a:endParaRPr lang="en-US" sz="1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70 m-300 m</a:t>
                      </a:r>
                      <a:endParaRPr lang="en-US" sz="1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Extend ability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Base Data Rate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1Mbps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250Kbps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Effective Throughput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700kbps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>
                          <a:latin typeface="Calibri"/>
                          <a:ea typeface="Times New Roman"/>
                          <a:cs typeface="Arial"/>
                        </a:rPr>
                        <a:t>100kbps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Security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64-bit , 128 bit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128-bit AES and Application layering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Application</a:t>
                      </a:r>
                      <a:endParaRPr lang="en-US" sz="1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File Transfer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Arial"/>
                        </a:rPr>
                        <a:t>Monitoring and Control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1905000" y="37338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057900" y="36957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تعدیل پیک برق مصرفی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برنامه ریزی وسایل منزل</a:t>
            </a:r>
          </a:p>
          <a:p>
            <a:pPr algn="r" rtl="1"/>
            <a:endParaRPr lang="fa-IR" sz="24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تشخیص توان راکتیو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روش های مبتنی بر مقایسه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848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fa-IR" sz="3200" b="1" dirty="0" smtClean="0">
                <a:latin typeface="+mj-lt"/>
                <a:ea typeface="+mj-ea"/>
                <a:cs typeface="B Nazanin" pitchFamily="2" charset="-78"/>
              </a:rPr>
              <a:t>معایب </a:t>
            </a:r>
            <a:r>
              <a:rPr lang="en-US" sz="3200" b="1" dirty="0" smtClean="0">
                <a:latin typeface="+mj-lt"/>
                <a:ea typeface="+mj-ea"/>
                <a:cs typeface="B Nazanin" pitchFamily="2" charset="-78"/>
              </a:rPr>
              <a:t>RF, IR, Z-wave</a:t>
            </a:r>
            <a:r>
              <a:rPr lang="fa-IR" sz="3200" b="1" dirty="0" smtClean="0">
                <a:latin typeface="+mj-lt"/>
                <a:ea typeface="+mj-ea"/>
                <a:cs typeface="B Nazanin" pitchFamily="2" charset="-78"/>
              </a:rPr>
              <a:t> و </a:t>
            </a:r>
            <a:r>
              <a:rPr lang="en-US" sz="3200" b="1" dirty="0" smtClean="0">
                <a:latin typeface="+mj-lt"/>
                <a:ea typeface="+mj-ea"/>
                <a:cs typeface="B Nazanin" pitchFamily="2" charset="-78"/>
              </a:rPr>
              <a:t>Bluetooth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2133600"/>
            <a:ext cx="7543800" cy="381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23825" marR="0" lvl="0" indent="-123825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RF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: امنیت پایین اطلاعات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marL="176213" marR="0" lvl="0" indent="-176213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IR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: برد ارتباطی بسیار کوتاه و لزوم ع</a:t>
            </a:r>
            <a:r>
              <a:rPr lang="fa-IR" sz="2400" dirty="0">
                <a:cs typeface="B Nazanin" pitchFamily="2" charset="-78"/>
              </a:rPr>
              <a:t>د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م وجود مانع بین دو وسیله ای که در حال تبادل اطلاعات هستند.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de-DE" sz="2400" dirty="0" smtClean="0">
                <a:cs typeface="B Nazanin" pitchFamily="2" charset="-78"/>
              </a:rPr>
              <a:t>Bluetooth  </a:t>
            </a:r>
            <a:r>
              <a:rPr lang="fa-IR" sz="2400" dirty="0">
                <a:cs typeface="B Nazanin" pitchFamily="2" charset="-78"/>
              </a:rPr>
              <a:t>:</a:t>
            </a:r>
            <a:r>
              <a:rPr lang="de-DE" sz="2400" dirty="0">
                <a:cs typeface="B Nazanin" pitchFamily="2" charset="-78"/>
              </a:rPr>
              <a:t>  </a:t>
            </a:r>
            <a:r>
              <a:rPr lang="fa-IR" sz="2400" dirty="0">
                <a:cs typeface="B Nazanin" pitchFamily="2" charset="-78"/>
              </a:rPr>
              <a:t>هزینه نهایی بالا، برد کوتاه ،امکان ارتباط با تنها 7 نقطه در هر لحظه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400" dirty="0">
                <a:cs typeface="B Nazanin" pitchFamily="2" charset="-78"/>
              </a:rPr>
              <a:t> Z-Wave  </a:t>
            </a:r>
            <a:r>
              <a:rPr lang="fa-IR" sz="2400" dirty="0">
                <a:cs typeface="B Nazanin" pitchFamily="2" charset="-78"/>
              </a:rPr>
              <a:t>:</a:t>
            </a:r>
            <a:r>
              <a:rPr lang="de-DE" sz="2400" dirty="0">
                <a:cs typeface="B Nazanin" pitchFamily="2" charset="-78"/>
              </a:rPr>
              <a:t>   </a:t>
            </a:r>
            <a:r>
              <a:rPr lang="fa-IR" sz="2400" dirty="0">
                <a:cs typeface="B Nazanin" pitchFamily="2" charset="-78"/>
              </a:rPr>
              <a:t> انحصاری بودن پروتکل ، انجام آزمایشات محدودو تئوریک بودن نظریات</a:t>
            </a:r>
            <a:endParaRPr lang="en-US" sz="2400" dirty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541419" cy="36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3810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de-DE" sz="2000" b="1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lang="de-DE" sz="3200" b="1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lang="fa-IR" sz="3200" b="1" dirty="0" smtClean="0">
                <a:latin typeface="Arial" pitchFamily="34" charset="0"/>
                <a:cs typeface="B Nazanin" pitchFamily="2" charset="-78"/>
              </a:rPr>
              <a:t>نتیجه</a:t>
            </a:r>
            <a:endParaRPr lang="en-US" sz="3200" b="1" dirty="0" smtClean="0">
              <a:latin typeface="Arial" pitchFamily="34" charset="0"/>
              <a:cs typeface="B Nazanin" pitchFamily="2" charset="-78"/>
            </a:endParaRPr>
          </a:p>
          <a:p>
            <a:pPr algn="r" rtl="1"/>
            <a:endParaRPr lang="en-US" sz="3200" b="1" dirty="0" smtClean="0">
              <a:latin typeface="Arial" pitchFamily="34" charset="0"/>
              <a:cs typeface="B Nazanin" pitchFamily="2" charset="-78"/>
            </a:endParaRPr>
          </a:p>
          <a:p>
            <a:pPr algn="r" rtl="1"/>
            <a:r>
              <a:rPr lang="de-DE" sz="2000" dirty="0" smtClean="0">
                <a:latin typeface="Arial" pitchFamily="34" charset="0"/>
                <a:cs typeface="B Nazanin" pitchFamily="2" charset="-78"/>
              </a:rPr>
              <a:t>  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استفاده  از ترکیب دو روش </a:t>
            </a:r>
            <a:r>
              <a:rPr lang="en-US" sz="2400" dirty="0" err="1" smtClean="0">
                <a:latin typeface="+mj-lt"/>
                <a:cs typeface="B Nazanin" pitchFamily="2" charset="-78"/>
              </a:rPr>
              <a:t>HomePlug</a:t>
            </a:r>
            <a:r>
              <a:rPr lang="en-US" sz="2400" dirty="0" smtClean="0">
                <a:latin typeface="+mj-lt"/>
                <a:cs typeface="B Nazanin" pitchFamily="2" charset="-78"/>
              </a:rPr>
              <a:t> </a:t>
            </a:r>
            <a:r>
              <a:rPr lang="fa-IR" sz="2400" dirty="0" smtClean="0">
                <a:latin typeface="+mj-lt"/>
                <a:cs typeface="B Nazanin" pitchFamily="2" charset="-78"/>
              </a:rPr>
              <a:t> و </a:t>
            </a:r>
            <a:r>
              <a:rPr lang="en-US" sz="2400" dirty="0" smtClean="0">
                <a:latin typeface="+mj-lt"/>
                <a:cs typeface="B Nazanin" pitchFamily="2" charset="-78"/>
              </a:rPr>
              <a:t> </a:t>
            </a:r>
            <a:r>
              <a:rPr lang="en-US" sz="2400" dirty="0" err="1" smtClean="0">
                <a:latin typeface="+mj-lt"/>
                <a:cs typeface="B Nazanin" pitchFamily="2" charset="-78"/>
              </a:rPr>
              <a:t>ZigBee</a:t>
            </a:r>
            <a:r>
              <a:rPr lang="fa-IR" sz="2400" dirty="0" smtClean="0">
                <a:latin typeface="+mj-lt"/>
                <a:cs typeface="B Nazanin" pitchFamily="2" charset="-78"/>
              </a:rPr>
              <a:t> 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بطوری که نیاز های عملی خانه هوشمند را بر اساس محل و تعداد وسایل برقی موجود در هر اتاق و سنسور ها و ترموستات های متصل به کنترل کننده ارضا کند.</a:t>
            </a:r>
            <a:endParaRPr lang="en-US" sz="2400" dirty="0" smtClean="0">
              <a:latin typeface="Arial" pitchFamily="34" charset="0"/>
              <a:cs typeface="B Nazanin" pitchFamily="2" charset="-78"/>
            </a:endParaRPr>
          </a:p>
          <a:p>
            <a:pPr algn="r" rtl="1"/>
            <a:endParaRPr lang="fa-IR" sz="2400" dirty="0" smtClean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5818910"/>
            <a:ext cx="1752600" cy="600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43500" y="5333567"/>
            <a:ext cx="533400" cy="439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2060"/>
                </a:solidFill>
              </a:rPr>
              <a:t>کاهش </a:t>
            </a:r>
            <a:r>
              <a:rPr lang="fa-IR" sz="1600" dirty="0">
                <a:solidFill>
                  <a:srgbClr val="002060"/>
                </a:solidFill>
              </a:rPr>
              <a:t>قیمت برق </a:t>
            </a:r>
            <a:r>
              <a:rPr lang="fa-IR" sz="1600" dirty="0" smtClean="0">
                <a:solidFill>
                  <a:srgbClr val="00206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>
                <a:solidFill>
                  <a:srgbClr val="0070C0"/>
                </a:solidFill>
              </a:rPr>
              <a:t>پیاده سازی </a:t>
            </a:r>
            <a:r>
              <a:rPr lang="en-US" sz="1800" dirty="0" smtClean="0">
                <a:solidFill>
                  <a:srgbClr val="0070C0"/>
                </a:solidFill>
              </a:rPr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b="1" dirty="0" smtClean="0">
                <a:cs typeface="B Nazanin" pitchFamily="2" charset="-78"/>
              </a:rPr>
              <a:t>پیاده سازی </a:t>
            </a:r>
            <a:r>
              <a:rPr lang="en-US" sz="4000" b="1" dirty="0" smtClean="0">
                <a:cs typeface="B Nazanin" pitchFamily="2" charset="-78"/>
              </a:rPr>
              <a:t>PLC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بررسی کارهای صورت گرفته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457199"/>
            <a:ext cx="618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کارهای انجام شده برای ساخت  </a:t>
            </a:r>
            <a:r>
              <a:rPr lang="en-US" sz="3200" b="1" dirty="0" smtClean="0">
                <a:cs typeface="B Lotus"/>
              </a:rPr>
              <a:t>     PLC</a:t>
            </a:r>
            <a:endParaRPr lang="en-US" sz="3200" b="1" dirty="0">
              <a:cs typeface="B Lot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447800"/>
            <a:ext cx="67056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شبیه سازی و ساخت ماژول فرستنده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شبیه سازی و ساخت ماژول گیرنده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شبیه سازی کانال ارتباطی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پیاده سازی نهایی سیستم انتقال داده  </a:t>
            </a:r>
            <a:r>
              <a:rPr lang="en-US" sz="2400" dirty="0" smtClean="0">
                <a:cs typeface="B Lotus"/>
              </a:rPr>
              <a:t>PLC</a:t>
            </a:r>
            <a:r>
              <a:rPr lang="fa-IR" sz="2400" dirty="0" smtClean="0">
                <a:cs typeface="B Lotus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fa-IR" sz="2400" dirty="0" smtClean="0">
              <a:cs typeface="B Lotus"/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fa-IR" sz="2400" dirty="0" smtClean="0">
              <a:cs typeface="B Lotus"/>
            </a:endParaRPr>
          </a:p>
          <a:p>
            <a:pPr algn="r" rtl="1">
              <a:lnSpc>
                <a:spcPct val="150000"/>
              </a:lnSpc>
            </a:pPr>
            <a:endParaRPr lang="fa-IR" sz="2400" dirty="0" smtClean="0">
              <a:cs typeface="B Lotus"/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cs typeface="B Lotu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3962400"/>
            <a:ext cx="6343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8833" y="381000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cs typeface="B Lotus"/>
              </a:rPr>
              <a:t>سیستم انتقال داده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1600200"/>
            <a:ext cx="16002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فرستنده</a:t>
            </a:r>
            <a:r>
              <a:rPr lang="fa-IR" sz="2400" dirty="0" smtClean="0">
                <a:cs typeface="B Lotus"/>
              </a:rPr>
              <a:t> 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کانال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گیرنده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459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>
                <a:cs typeface="B Lotus"/>
              </a:rPr>
              <a:t>فرستنده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41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cs typeface="B Lot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371600"/>
            <a:ext cx="32766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پردازش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واحد مدولاسیون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فیلترینگ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تقویت کننده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کوپلینگ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cs typeface="B Lotu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4400"/>
            <a:ext cx="84227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واحد مدولاسیون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794808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Lotus"/>
              </a:rPr>
              <a:t>به دلیل دیجیتال بودن بخش ارسال داده از مدولاسیون </a:t>
            </a:r>
            <a:r>
              <a:rPr lang="en-US" sz="2400" dirty="0" smtClean="0">
                <a:cs typeface="B Lotus"/>
              </a:rPr>
              <a:t>FSK</a:t>
            </a:r>
            <a:r>
              <a:rPr lang="fa-IR" sz="2400" dirty="0" smtClean="0">
                <a:cs typeface="B Lotus"/>
              </a:rPr>
              <a:t> استفاده شده است.</a:t>
            </a:r>
            <a:endParaRPr lang="en-US" sz="2400" dirty="0" smtClean="0">
              <a:cs typeface="B Lotus"/>
            </a:endParaRPr>
          </a:p>
          <a:p>
            <a:pPr algn="r" rtl="1"/>
            <a:r>
              <a:rPr lang="fa-IR" sz="2400" dirty="0" smtClean="0">
                <a:cs typeface="B Lotus"/>
              </a:rPr>
              <a:t>- استفاده از موج حامل سینوسی</a:t>
            </a:r>
          </a:p>
          <a:p>
            <a:pPr algn="r" rtl="1"/>
            <a:r>
              <a:rPr lang="fa-IR" sz="2400" dirty="0" smtClean="0">
                <a:cs typeface="B Lotus"/>
              </a:rPr>
              <a:t>- انتقال داده بر اساس تغییر فرکانس</a:t>
            </a:r>
          </a:p>
          <a:p>
            <a:pPr algn="r" rtl="1"/>
            <a:r>
              <a:rPr lang="fa-IR" sz="2400" dirty="0" smtClean="0">
                <a:cs typeface="B Lotus"/>
              </a:rPr>
              <a:t>- انتخاب فرکانس بر مبنای ایجاد کمترین تداخل بین سمبل های ارسالی</a:t>
            </a:r>
            <a:endParaRPr lang="en-US" sz="2400" dirty="0">
              <a:cs typeface="B Lotu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8617"/>
            <a:ext cx="4343400" cy="34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5219" y="1600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مقاومت در برابر نویز سفید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مقاومت در برابر تداخل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سادگی پیاده سازی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داشتن پهنای باند موجود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نوع نویز های موجود در کانال</a:t>
            </a:r>
            <a:endParaRPr lang="en-US" sz="2400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205" y="4636718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استفاده از دو فرکانس 80کیلوهرتز و 150کیلوهرتز </a:t>
            </a:r>
            <a:r>
              <a:rPr lang="en-US" sz="2400" dirty="0" smtClean="0">
                <a:cs typeface="B Lotus"/>
              </a:rPr>
              <a:t> </a:t>
            </a:r>
            <a:r>
              <a:rPr lang="fa-IR" sz="2400" dirty="0" smtClean="0">
                <a:cs typeface="B Lotus"/>
              </a:rPr>
              <a:t>برای ارسال بیت های صفر و یک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سازگاری با استاندارد </a:t>
            </a:r>
            <a:r>
              <a:rPr lang="en-US" sz="2400" dirty="0" smtClean="0">
                <a:cs typeface="B Lotus"/>
              </a:rPr>
              <a:t>CENELEC</a:t>
            </a:r>
            <a:endParaRPr lang="fa-IR" sz="2400" dirty="0" smtClean="0">
              <a:cs typeface="B Lotu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3967" y="381000"/>
            <a:ext cx="3257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b="1" dirty="0">
                <a:cs typeface="B Lotus"/>
              </a:rPr>
              <a:t>مزایای مدولاسیون </a:t>
            </a:r>
            <a:r>
              <a:rPr lang="en-US" sz="3200" b="1" dirty="0">
                <a:cs typeface="B Lotus"/>
              </a:rPr>
              <a:t>FSK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4864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>
                <a:cs typeface="B Lotus"/>
              </a:rPr>
              <a:t>فرستنده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41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cs typeface="B Lot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371600"/>
            <a:ext cx="32766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پردازش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مدولاسیون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واحد فیلترینگ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تقویت کننده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کوپلینگ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cs typeface="B Lotu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4400"/>
            <a:ext cx="84227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مقایسه الگوی یک واحد با سایر واحد های مشابه در یک مجموعه مسکونی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بحث های مربوط به امنیت اطلاعات شخصی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مقایسه بر اساس میزان مصرف برق در:</a:t>
            </a: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روشنایی</a:t>
            </a: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گرمایش و سرمایش</a:t>
            </a:r>
          </a:p>
          <a:p>
            <a:pPr lvl="1" algn="r" rtl="1"/>
            <a:endParaRPr lang="fa-IR" sz="2000" dirty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مقایسه بر اساس هزینه مصرف برق</a:t>
            </a:r>
          </a:p>
          <a:p>
            <a:pPr lvl="1" algn="r" rtl="1"/>
            <a:r>
              <a:rPr lang="fa-IR" sz="2000" dirty="0" smtClean="0">
                <a:cs typeface="B Nazanin" pitchFamily="2" charset="-78"/>
              </a:rPr>
              <a:t>برنامه ریزی و کاهش پیک مصرف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200" b="1" dirty="0" smtClean="0">
                <a:cs typeface="B Nazanin" pitchFamily="2" charset="-78"/>
              </a:rPr>
              <a:t>روش های مبتنی بر مقایسه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4100" name="Picture 4" descr="http://www.domnik.net/photos/tp/07ru/isot/25/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8"/>
          <a:stretch/>
        </p:blipFill>
        <p:spPr bwMode="auto">
          <a:xfrm>
            <a:off x="838200" y="2819400"/>
            <a:ext cx="2630567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81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واحد فیلترینگ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Lotus"/>
              </a:rPr>
              <a:t>فیلتر باترورث میان گذر با فرکانس مرکزی 120 کیلوهرتز و پهنای باند 80 کیلوهرتز</a:t>
            </a:r>
            <a:endParaRPr lang="en-US" sz="2400" dirty="0">
              <a:cs typeface="B Lotu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0702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>
                <a:cs typeface="B Lotus"/>
              </a:rPr>
              <a:t>فرستنده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41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cs typeface="B Lot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371600"/>
            <a:ext cx="32766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پردازش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مدولاسیون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فیلترینگ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واحد تقویت کننده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کوپلینگ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cs typeface="B Lotu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741" y="4953000"/>
            <a:ext cx="84227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636" y="304800"/>
            <a:ext cx="299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واحد تقویت کننده</a:t>
            </a:r>
            <a:endParaRPr lang="en-US" sz="3200" b="1" dirty="0">
              <a:cs typeface="B Lotu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7098" y="1676400"/>
            <a:ext cx="3659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با توجه به این که دمدولاتور</a:t>
            </a:r>
            <a:r>
              <a:rPr lang="en-US" sz="2400" dirty="0" smtClean="0">
                <a:cs typeface="B Lotus"/>
              </a:rPr>
              <a:t> </a:t>
            </a:r>
            <a:r>
              <a:rPr lang="fa-IR" sz="2400" dirty="0" smtClean="0">
                <a:cs typeface="B Lotus"/>
              </a:rPr>
              <a:t>در محدوده ی ولتاژ ورودی خاصی کار می کند </a:t>
            </a:r>
            <a:endParaRPr lang="fa-IR" sz="2400" dirty="0">
              <a:cs typeface="B Lotus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این تقویت کننده باید دارای </a:t>
            </a:r>
            <a:r>
              <a:rPr lang="en-US" sz="2400" dirty="0" smtClean="0">
                <a:cs typeface="B Lotus"/>
              </a:rPr>
              <a:t>slew rate</a:t>
            </a:r>
            <a:r>
              <a:rPr lang="fa-IR" sz="2400" dirty="0" smtClean="0">
                <a:cs typeface="B Lotus"/>
              </a:rPr>
              <a:t> بالایی باشد زیرا ولتاژ ورودی دارای فرکانس بالا و دامنه ی بزرگی است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بهره ی این مدار در حدود 2 است</a:t>
            </a:r>
            <a:endParaRPr lang="fa-IR" sz="2400" dirty="0">
              <a:cs typeface="B Lotu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722298" cy="3057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>
                <a:cs typeface="B Lotus"/>
              </a:rPr>
              <a:t>فرستنده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41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cs typeface="B Lot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371600"/>
            <a:ext cx="32766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پردازش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مدولاسیون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فیلترینگ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تقویت کننده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واحد کوپلینگ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cs typeface="B Lotu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876800"/>
            <a:ext cx="84227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واحد کوپلینگ</a:t>
            </a:r>
            <a:endParaRPr lang="en-US" sz="3200" b="1" dirty="0">
              <a:cs typeface="B Lotu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600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حذف </a:t>
            </a:r>
            <a:r>
              <a:rPr lang="fa-IR" sz="2400" dirty="0">
                <a:cs typeface="B Lotus"/>
              </a:rPr>
              <a:t>ولتاژ برق و فرکانس پنجاه هرتز  </a:t>
            </a:r>
            <a:endParaRPr lang="fa-IR" sz="2400" dirty="0" smtClean="0">
              <a:cs typeface="B Lotus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ترانس برای ایزوله کردن مدار فرستنده و گیرنده از برق شهر است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همچنین این ترانس به کمک یک خازن نقش فیلتر را در فرستنده و گیرنده دارد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بعد از فرستنده و قبل از اتصال به شبکه ی برق شهر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قبل از گیرنده و بعد از شبکه ی برق شهر</a:t>
            </a:r>
            <a:endParaRPr lang="fa-IR" sz="2400" dirty="0">
              <a:cs typeface="B Lotu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80" y="1600200"/>
            <a:ext cx="3257920" cy="343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5033" y="348641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>
                <a:cs typeface="B Lotus"/>
              </a:rPr>
              <a:t>سیستم انتقال داده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1600200"/>
            <a:ext cx="16002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فرستنده 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کانال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گیرنده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106" y="32019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کانال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21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Lotus"/>
              </a:rPr>
              <a:t>استفاده از خطوط برق به عنوان کانال </a:t>
            </a:r>
            <a:endParaRPr lang="en-US" sz="2400" dirty="0">
              <a:cs typeface="B Lotu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5467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425" y="304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مزایا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4478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گستردگی در همه جای ساختمان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نداشتن هزینه جدید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استفاده مضاعف هم به عنوان منبع تغذیه هم کانال ارتباطی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امکان کنترل وسایل برقی(</a:t>
            </a:r>
            <a:r>
              <a:rPr lang="en-US" sz="2400" dirty="0" smtClean="0">
                <a:cs typeface="B Lotus"/>
              </a:rPr>
              <a:t>ON/OFF</a:t>
            </a:r>
            <a:r>
              <a:rPr lang="fa-IR" sz="2400" dirty="0" smtClean="0">
                <a:cs typeface="B Lotus"/>
              </a:rPr>
              <a:t>)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امکان ایجاد </a:t>
            </a:r>
            <a:r>
              <a:rPr lang="en-US" sz="2400" dirty="0" smtClean="0">
                <a:cs typeface="B Lotus"/>
              </a:rPr>
              <a:t>LAN  </a:t>
            </a:r>
            <a:r>
              <a:rPr lang="fa-IR" sz="2400" dirty="0" smtClean="0">
                <a:cs typeface="B Lotus"/>
              </a:rPr>
              <a:t> و </a:t>
            </a:r>
            <a:r>
              <a:rPr lang="en-US" sz="2400" dirty="0" smtClean="0">
                <a:cs typeface="B Lotus"/>
              </a:rPr>
              <a:t>HAN</a:t>
            </a:r>
            <a:r>
              <a:rPr lang="fa-IR" sz="2400" dirty="0" smtClean="0">
                <a:cs typeface="B Lotus"/>
              </a:rPr>
              <a:t> و استفاده از اینترنت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هزینه تقریبا صفر در مقایسه با تلفن و موبایل</a:t>
            </a:r>
            <a:endParaRPr lang="en-US" sz="2400" dirty="0">
              <a:cs typeface="B Lot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830" y="304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معایب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502679"/>
            <a:ext cx="4800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نویز زیاد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پاسخ فرکانسی متغیر با زمان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تغییرات امپدانسی شدید خطوط برق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مشکلات امنیتی به دلیل دسترسی همگانی</a:t>
            </a:r>
            <a:endParaRPr lang="en-US" sz="2400" dirty="0">
              <a:cs typeface="B Lotu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39" y="2057400"/>
            <a:ext cx="43538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233" y="381000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>
                <a:cs typeface="B Lotus"/>
              </a:rPr>
              <a:t>سیستم انتقال داده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1600200"/>
            <a:ext cx="16002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فرستنده 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کانال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گیرنده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/>
              <a:t>کاهش </a:t>
            </a:r>
            <a:r>
              <a:rPr lang="fa-IR" sz="1600" dirty="0"/>
              <a:t>قیمت برق </a:t>
            </a:r>
            <a:r>
              <a:rPr lang="fa-IR" sz="1600" dirty="0" smtClean="0"/>
              <a:t>مصرفی</a:t>
            </a:r>
          </a:p>
          <a:p>
            <a:pPr lvl="2"/>
            <a:r>
              <a:rPr lang="fa-IR" sz="1600" dirty="0">
                <a:solidFill>
                  <a:srgbClr val="0070C0"/>
                </a:solidFill>
              </a:rPr>
              <a:t>کنترل مصرف انرژی در خانه </a:t>
            </a:r>
            <a:r>
              <a:rPr lang="fa-IR" sz="1600" dirty="0" smtClean="0">
                <a:solidFill>
                  <a:srgbClr val="0070C0"/>
                </a:solidFill>
              </a:rPr>
              <a:t>هوشمند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048" y="381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Lotus"/>
              </a:rPr>
              <a:t>گیرنده</a:t>
            </a:r>
            <a:endParaRPr lang="en-US" sz="3200" b="1" dirty="0"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219200"/>
            <a:ext cx="59436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کوپلینگ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فیلترینگ و تقویت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Lotus"/>
              </a:rPr>
              <a:t>واحد محدود کننده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  <a:cs typeface="B Lotus"/>
              </a:rPr>
              <a:t>واحد دمدولاسیون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cs typeface="B Lotu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06653"/>
            <a:ext cx="7362297" cy="195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63" y="350615"/>
            <a:ext cx="253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b="1" dirty="0">
                <a:cs typeface="B Lotus"/>
              </a:rPr>
              <a:t>واحد </a:t>
            </a:r>
            <a:r>
              <a:rPr lang="fa-IR" sz="3200" b="1" dirty="0" smtClean="0">
                <a:cs typeface="B Lotus"/>
              </a:rPr>
              <a:t>دمدولاسیون</a:t>
            </a:r>
            <a:endParaRPr lang="fa-IR" sz="3200" b="1" dirty="0">
              <a:cs typeface="B Lotu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157663" cy="338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5240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/>
              <a:t>سیگنال آنالوگ متشکل از یک موج سینوسی با فرکانس متغییر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/>
              <a:t>تشخیص بیت های ارسالی با توجه به فرکانس موج ورودی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400" dirty="0" smtClean="0"/>
              <a:t>تشخیص فرکانس با استفاده از روش های متفاوت: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2400" dirty="0" smtClean="0"/>
              <a:t>تعداد عبور از صفر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2400" dirty="0" smtClean="0"/>
              <a:t>مشتق گیری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2400" dirty="0" smtClean="0"/>
              <a:t>و...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endParaRPr lang="fa-I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2060"/>
                </a:solidFill>
              </a:rPr>
              <a:t>کاهش </a:t>
            </a:r>
            <a:r>
              <a:rPr lang="fa-IR" sz="1600" dirty="0">
                <a:solidFill>
                  <a:srgbClr val="002060"/>
                </a:solidFill>
              </a:rPr>
              <a:t>قیمت برق </a:t>
            </a:r>
            <a:r>
              <a:rPr lang="fa-IR" sz="1600" dirty="0" smtClean="0">
                <a:solidFill>
                  <a:srgbClr val="00206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solidFill>
                  <a:srgbClr val="0070C0"/>
                </a:solidFill>
                <a:latin typeface="Nazanin" pitchFamily="2" charset="-78"/>
              </a:rPr>
              <a:t>نرم </a:t>
            </a:r>
            <a:r>
              <a:rPr lang="fa-IR" sz="1800" dirty="0" smtClean="0">
                <a:solidFill>
                  <a:srgbClr val="0070C0"/>
                </a:solidFill>
                <a:latin typeface="Nazanin" pitchFamily="2" charset="-78"/>
              </a:rPr>
              <a:t>افزار</a:t>
            </a:r>
            <a:r>
              <a:rPr lang="en-US" sz="1800" dirty="0" err="1" smtClean="0">
                <a:solidFill>
                  <a:srgbClr val="0070C0"/>
                </a:solidFill>
                <a:latin typeface="Nazanin" pitchFamily="2" charset="-78"/>
              </a:rPr>
              <a:t>HomeControl</a:t>
            </a:r>
            <a:endParaRPr lang="en-US" sz="1800" dirty="0" smtClean="0">
              <a:solidFill>
                <a:srgbClr val="0070C0"/>
              </a:solidFill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352800"/>
            <a:ext cx="8153400" cy="2133601"/>
          </a:xfrm>
        </p:spPr>
        <p:txBody>
          <a:bodyPr/>
          <a:lstStyle/>
          <a:p>
            <a:pPr rtl="1"/>
            <a:r>
              <a:rPr lang="fa-IR" sz="5400" dirty="0" smtClean="0">
                <a:latin typeface="Nazanin" pitchFamily="2" charset="-78"/>
              </a:rPr>
              <a:t>نرم افزار</a:t>
            </a:r>
            <a:r>
              <a:rPr lang="en-US" sz="5400" dirty="0" smtClean="0">
                <a:latin typeface="Nazanin" pitchFamily="2" charset="-78"/>
              </a:rPr>
              <a:t/>
            </a:r>
            <a:br>
              <a:rPr lang="en-US" sz="5400" dirty="0" smtClean="0">
                <a:latin typeface="Nazanin" pitchFamily="2" charset="-78"/>
              </a:rPr>
            </a:br>
            <a:r>
              <a:rPr lang="en-US" sz="5400" dirty="0" err="1" smtClean="0">
                <a:latin typeface="Nazanin" pitchFamily="2" charset="-78"/>
              </a:rPr>
              <a:t>HomeControl</a:t>
            </a:r>
            <a:endParaRPr lang="en-US" sz="5400" dirty="0">
              <a:latin typeface="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rtl="1"/>
            <a:r>
              <a:rPr lang="fa-IR" sz="3600" dirty="0" smtClean="0">
                <a:latin typeface="Nazanin" pitchFamily="2" charset="-78"/>
              </a:rPr>
              <a:t>معرفی برنامه</a:t>
            </a:r>
            <a:endParaRPr lang="en-US" sz="3600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Nazanin" pitchFamily="2" charset="-78"/>
              </a:rPr>
              <a:t>کاربردهای برنامه</a:t>
            </a:r>
          </a:p>
          <a:p>
            <a:pPr algn="r" rtl="1"/>
            <a:endParaRPr lang="fa-IR" sz="2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Nazanin" pitchFamily="2" charset="-78"/>
              </a:rPr>
              <a:t>ویژگی های مورد نیاز برنامه</a:t>
            </a:r>
          </a:p>
          <a:p>
            <a:pPr lvl="1" algn="r" rtl="1"/>
            <a:r>
              <a:rPr lang="fa-IR" sz="1800" dirty="0" smtClean="0">
                <a:solidFill>
                  <a:schemeClr val="tx1"/>
                </a:solidFill>
                <a:latin typeface="Nazanin" pitchFamily="2" charset="-78"/>
              </a:rPr>
              <a:t>قابلیت ارتقا</a:t>
            </a:r>
          </a:p>
          <a:p>
            <a:pPr lvl="1" algn="r" rtl="1"/>
            <a:endParaRPr lang="fa-IR" sz="1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Nazanin" pitchFamily="2" charset="-78"/>
              </a:rPr>
              <a:t>ارتباط با کاربر</a:t>
            </a:r>
            <a:endParaRPr lang="fa-IR" sz="2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sz="2800" dirty="0" smtClean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sz="2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sz="2800" dirty="0" smtClean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3600" dirty="0" smtClean="0">
                <a:latin typeface="Nazanin" pitchFamily="2" charset="-78"/>
              </a:rPr>
              <a:t>معرفی برنامه</a:t>
            </a:r>
            <a:endParaRPr lang="en-US" sz="3600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B Na"/>
              </a:rPr>
              <a:t>کاربردهای برنامه</a:t>
            </a:r>
          </a:p>
          <a:p>
            <a:pPr algn="r" rtl="1"/>
            <a:endParaRPr lang="fa-IR" dirty="0">
              <a:solidFill>
                <a:schemeClr val="tx1"/>
              </a:solidFill>
              <a:latin typeface="B Na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latin typeface="B Na"/>
              </a:rPr>
              <a:t>ویژگی های مورد نیاز برنامه</a:t>
            </a:r>
          </a:p>
          <a:p>
            <a:pPr lvl="1" algn="r" rtl="1"/>
            <a:r>
              <a:rPr lang="fa-IR" dirty="0" smtClean="0">
                <a:solidFill>
                  <a:schemeClr val="tx1"/>
                </a:solidFill>
                <a:latin typeface="B Na"/>
              </a:rPr>
              <a:t>قابلیت ارتقا</a:t>
            </a:r>
          </a:p>
          <a:p>
            <a:pPr lvl="1" algn="r" rtl="1"/>
            <a:endParaRPr lang="fa-IR" dirty="0">
              <a:solidFill>
                <a:schemeClr val="tx1"/>
              </a:solidFill>
              <a:latin typeface="B Na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latin typeface="B Na"/>
              </a:rPr>
              <a:t>ارتباط با کاربر</a:t>
            </a:r>
            <a:endParaRPr lang="fa-IR" dirty="0">
              <a:solidFill>
                <a:schemeClr val="tx1"/>
              </a:solidFill>
              <a:latin typeface="B Na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latin typeface="B Na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B Na"/>
            </a:endParaRPr>
          </a:p>
          <a:p>
            <a:pPr algn="r" rtl="1"/>
            <a:endParaRPr lang="fa-IR" dirty="0" smtClean="0">
              <a:latin typeface="B Na"/>
            </a:endParaRPr>
          </a:p>
          <a:p>
            <a:pPr algn="r" rtl="1"/>
            <a:endParaRPr lang="en-US" dirty="0">
              <a:latin typeface="B 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3600" dirty="0" smtClean="0">
                <a:latin typeface="Nazanin" pitchFamily="2" charset="-78"/>
              </a:rPr>
              <a:t>کاربرد های برنامه</a:t>
            </a:r>
            <a:endParaRPr lang="en-US" sz="3600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latin typeface="Nazanin" pitchFamily="2" charset="-78"/>
              </a:rPr>
              <a:t>کنترل لوازم خانه 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latin typeface="Nazanin" pitchFamily="2" charset="-78"/>
              </a:rPr>
              <a:t>کنترل و تثبیت شرایط محیطی خانه</a:t>
            </a:r>
            <a:endParaRPr lang="en-US" dirty="0" smtClean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  <a:latin typeface="Nazanin" pitchFamily="2" charset="-78"/>
              </a:rPr>
              <a:t>کنترل اجزای دیگر </a:t>
            </a:r>
            <a:r>
              <a:rPr lang="en-US" dirty="0" err="1">
                <a:solidFill>
                  <a:schemeClr val="tx1"/>
                </a:solidFill>
                <a:latin typeface="Nazanin" pitchFamily="2" charset="-78"/>
              </a:rPr>
              <a:t>HomeControl</a:t>
            </a:r>
            <a:endParaRPr lang="en-US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latin typeface="Nazanin" pitchFamily="2" charset="-78"/>
              </a:rPr>
              <a:t>ایجاد ارتباط میان اجزای مختلف </a:t>
            </a:r>
            <a:r>
              <a:rPr lang="en-US" dirty="0" err="1" smtClean="0">
                <a:solidFill>
                  <a:schemeClr val="tx1"/>
                </a:solidFill>
                <a:latin typeface="Nazanin" pitchFamily="2" charset="-78"/>
              </a:rPr>
              <a:t>HomeControl</a:t>
            </a:r>
            <a:endParaRPr lang="en-US" dirty="0">
              <a:solidFill>
                <a:schemeClr val="tx1"/>
              </a:solidFill>
              <a:latin typeface="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3600" dirty="0" smtClean="0">
                <a:latin typeface="Nazanin" pitchFamily="2" charset="-78"/>
              </a:rPr>
              <a:t>معرفی برنامه</a:t>
            </a:r>
            <a:endParaRPr lang="en-US" sz="3600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Nazanin" pitchFamily="2" charset="-78"/>
              </a:rPr>
              <a:t>کاربردهای برنامه</a:t>
            </a:r>
          </a:p>
          <a:p>
            <a:pPr algn="r" rtl="1"/>
            <a:endParaRPr lang="fa-IR" sz="2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latin typeface="Nazanin" pitchFamily="2" charset="-78"/>
              </a:rPr>
              <a:t>ویژگی های مورد نیاز برنامه</a:t>
            </a:r>
          </a:p>
          <a:p>
            <a:pPr lvl="1" algn="r" rtl="1"/>
            <a:r>
              <a:rPr lang="fa-IR" sz="1800" dirty="0" smtClean="0">
                <a:solidFill>
                  <a:schemeClr val="tx1"/>
                </a:solidFill>
                <a:latin typeface="Nazanin" pitchFamily="2" charset="-78"/>
              </a:rPr>
              <a:t>قابلیت ارتقا</a:t>
            </a:r>
          </a:p>
          <a:p>
            <a:pPr lvl="1" algn="r" rtl="1"/>
            <a:endParaRPr lang="fa-IR" sz="1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Nazanin" pitchFamily="2" charset="-78"/>
              </a:rPr>
              <a:t>ارتباط با کاربر</a:t>
            </a:r>
            <a:endParaRPr lang="fa-IR" sz="2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sz="2800" dirty="0" smtClean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sz="2800" dirty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fa-IR" sz="2800" dirty="0" smtClean="0">
              <a:solidFill>
                <a:schemeClr val="tx1"/>
              </a:solidFill>
              <a:latin typeface="Nazanin" pitchFamily="2" charset="-78"/>
            </a:endParaRPr>
          </a:p>
          <a:p>
            <a:pPr algn="r" rtl="1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3600" dirty="0" smtClean="0">
                <a:latin typeface="Nazanin" pitchFamily="2" charset="-78"/>
              </a:rPr>
              <a:t>ویژگی های مورد نیاز برنامه</a:t>
            </a:r>
            <a:endParaRPr lang="en-US" sz="3600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مستقل از سیستم عامل</a:t>
            </a: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قابلیت انعطاف پذیری</a:t>
            </a: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قابلیت گسترش پذیری یکطرفه (کاربران واسط)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3600" dirty="0" smtClean="0">
                <a:latin typeface="Nazanin" pitchFamily="2" charset="-78"/>
              </a:rPr>
              <a:t>قابلیت ارتقا</a:t>
            </a:r>
            <a:endParaRPr lang="en-US" sz="3600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برنامه ی اصلوبمند و قابل ارتقا از طرف برنامه نویس</a:t>
            </a:r>
          </a:p>
          <a:p>
            <a:pPr algn="r" rtl="1"/>
            <a:endParaRPr lang="fa-IR" dirty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قابلیت گسترش پذیری یکطرفه از طریق نوشتن </a:t>
            </a:r>
            <a:r>
              <a:rPr lang="en-US" dirty="0" smtClean="0">
                <a:latin typeface="Nazanin" pitchFamily="2" charset="-78"/>
              </a:rPr>
              <a:t>Driver</a:t>
            </a:r>
            <a:endParaRPr lang="fa-IR" dirty="0" smtClean="0">
              <a:latin typeface="Nazanin" pitchFamily="2" charset="-78"/>
            </a:endParaRPr>
          </a:p>
          <a:p>
            <a:pPr algn="r" rtl="1"/>
            <a:endParaRPr lang="fa-IR" dirty="0">
              <a:latin typeface="Nazanin" pitchFamily="2" charset="-78"/>
            </a:endParaRPr>
          </a:p>
          <a:p>
            <a:pPr algn="r" rtl="1"/>
            <a:endParaRPr lang="en-US" dirty="0">
              <a:latin typeface="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کنترل مصرف انرژی در خانه هوشمند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mtClean="0"/>
              <a:t>مانیتور کردن مصرف انرژی در طول شبانه روز</a:t>
            </a:r>
          </a:p>
          <a:p>
            <a:r>
              <a:rPr lang="fa-IR" smtClean="0"/>
              <a:t>کاهش مصرف انرژی</a:t>
            </a:r>
          </a:p>
          <a:p>
            <a:r>
              <a:rPr lang="fa-IR" smtClean="0"/>
              <a:t>جا به جایی بازه های اوج مصرف انرژی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6444" l="5778" r="96889">
                        <a14:foregroundMark x1="85778" y1="59556" x2="85778" y2="59556"/>
                        <a14:foregroundMark x1="78222" y1="72889" x2="78222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3600" dirty="0">
                <a:latin typeface="Nazanin" pitchFamily="2" charset="-78"/>
              </a:rPr>
              <a:t>معرفی</a:t>
            </a:r>
            <a:r>
              <a:rPr lang="fa-IR" sz="3600" dirty="0" smtClean="0">
                <a:latin typeface="Nazanin" pitchFamily="2" charset="-78"/>
              </a:rPr>
              <a:t> </a:t>
            </a:r>
            <a:r>
              <a:rPr lang="fa-IR" sz="3600" dirty="0">
                <a:latin typeface="Nazanin" pitchFamily="2" charset="-78"/>
              </a:rPr>
              <a:t>برنامه</a:t>
            </a:r>
            <a:endParaRPr lang="en-US" sz="3600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کاربردهای برنامه</a:t>
            </a:r>
          </a:p>
          <a:p>
            <a:pPr algn="r" rtl="1"/>
            <a:endParaRPr lang="fa-IR" dirty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ویژگی های مورد نیاز برنامه</a:t>
            </a:r>
          </a:p>
          <a:p>
            <a:pPr lvl="1" algn="r" rtl="1"/>
            <a:r>
              <a:rPr lang="fa-IR" dirty="0" smtClean="0">
                <a:latin typeface="Nazanin" pitchFamily="2" charset="-78"/>
              </a:rPr>
              <a:t>قابلیت ارتقا</a:t>
            </a:r>
          </a:p>
          <a:p>
            <a:pPr lvl="1" algn="r" rtl="1"/>
            <a:endParaRPr lang="fa-IR" dirty="0">
              <a:latin typeface="Nazanin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Nazanin" pitchFamily="2" charset="-78"/>
              </a:rPr>
              <a:t>ارتباط با کاربر</a:t>
            </a:r>
            <a:endParaRPr lang="fa-IR" dirty="0">
              <a:solidFill>
                <a:srgbClr val="FF0000"/>
              </a:solidFill>
              <a:latin typeface="Nazanin" pitchFamily="2" charset="-78"/>
            </a:endParaRP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endParaRPr lang="fa-IR" dirty="0">
              <a:latin typeface="Nazanin" pitchFamily="2" charset="-78"/>
            </a:endParaRP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ارتباط با کاربر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از طریق رایانه ی مرکزی و نرم افزار اصلی</a:t>
            </a:r>
          </a:p>
          <a:p>
            <a:pPr algn="r" rtl="1"/>
            <a:endParaRPr lang="fa-IR" dirty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از طریق رایانه های متصل به شبکه و نرم افزار تحت شبکه (در حال انجام)</a:t>
            </a:r>
          </a:p>
          <a:p>
            <a:pPr algn="r" rtl="1"/>
            <a:endParaRPr lang="fa-IR" dirty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از طریق تلفن همراه هوشمند و نرم افزار مخصوص (در دست بررسی)</a:t>
            </a:r>
            <a:endParaRPr lang="en-US" dirty="0" smtClean="0">
              <a:latin typeface="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مراحل تهیه و ساختار برنامه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کاربران</a:t>
            </a:r>
            <a:endParaRPr lang="en-US" dirty="0" smtClean="0">
              <a:latin typeface="Nazanin" pitchFamily="2" charset="-78"/>
            </a:endParaRP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طبقه بندی خانه</a:t>
            </a:r>
          </a:p>
          <a:p>
            <a:pPr marL="0" indent="0" algn="r" rtl="1">
              <a:buNone/>
            </a:pPr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دریافت و ارسال دستورات و اطلاعات</a:t>
            </a: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برنامه ریزی رویدادها</a:t>
            </a:r>
          </a:p>
          <a:p>
            <a:pPr lvl="1"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مراحل تهیه و ساختار برنامه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Nazanin" pitchFamily="2" charset="-78"/>
              </a:rPr>
              <a:t>کاربران</a:t>
            </a:r>
            <a:endParaRPr lang="en-US" dirty="0" smtClean="0">
              <a:solidFill>
                <a:srgbClr val="FF0000"/>
              </a:solidFill>
              <a:latin typeface="Nazanin" pitchFamily="2" charset="-78"/>
            </a:endParaRP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طبقه بندی خانه</a:t>
            </a:r>
          </a:p>
          <a:p>
            <a:pPr marL="0" indent="0" algn="r" rtl="1">
              <a:buNone/>
            </a:pPr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دریافت و ارسال دستورات و اطلاعات</a:t>
            </a: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برنامه ریزی رویدادها</a:t>
            </a:r>
          </a:p>
          <a:p>
            <a:pPr lvl="1"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600200"/>
          </a:xfrm>
        </p:spPr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کاربران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1905000"/>
            <a:ext cx="1676400" cy="773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/>
              <a:t>کاربران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3276600"/>
            <a:ext cx="2667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smtClean="0"/>
              <a:t>Normal</a:t>
            </a:r>
          </a:p>
          <a:p>
            <a:pPr algn="ctr" rtl="1"/>
            <a:r>
              <a:rPr lang="fa-IR" dirty="0" smtClean="0"/>
              <a:t>دسترسی به لوازم خانه محدود است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3276600"/>
            <a:ext cx="2667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smtClean="0"/>
              <a:t>Admin</a:t>
            </a:r>
            <a:endParaRPr lang="fa-IR" dirty="0" smtClean="0"/>
          </a:p>
          <a:p>
            <a:pPr algn="ctr" rtl="1"/>
            <a:r>
              <a:rPr lang="fa-IR" dirty="0" smtClean="0"/>
              <a:t>دسترسی به تمامی لوازم خانه</a:t>
            </a:r>
            <a:endParaRPr lang="en-US" dirty="0"/>
          </a:p>
        </p:txBody>
      </p:sp>
      <p:cxnSp>
        <p:nvCxnSpPr>
          <p:cNvPr id="10" name="Elbow Connector 9"/>
          <p:cNvCxnSpPr>
            <a:stCxn id="6" idx="2"/>
            <a:endCxn id="7" idx="0"/>
          </p:cNvCxnSpPr>
          <p:nvPr/>
        </p:nvCxnSpPr>
        <p:spPr>
          <a:xfrm rot="5400000">
            <a:off x="2958485" y="1586884"/>
            <a:ext cx="598131" cy="27813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8" idx="0"/>
          </p:cNvCxnSpPr>
          <p:nvPr/>
        </p:nvCxnSpPr>
        <p:spPr>
          <a:xfrm rot="16200000" flipH="1">
            <a:off x="5663585" y="1663084"/>
            <a:ext cx="598131" cy="26289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مراحل تهیه و ساختار برنامه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کاربران</a:t>
            </a:r>
            <a:endParaRPr lang="en-US" dirty="0" smtClean="0">
              <a:latin typeface="Nazanin" pitchFamily="2" charset="-78"/>
            </a:endParaRP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Nazanin" pitchFamily="2" charset="-78"/>
              </a:rPr>
              <a:t>طبقه بندی خانه</a:t>
            </a:r>
          </a:p>
          <a:p>
            <a:pPr marL="0" indent="0" algn="ctr" rtl="1">
              <a:buNone/>
            </a:pPr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دریافت و ارسال دستورات و اطلاعات</a:t>
            </a: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برنامه ریزی رویدادها</a:t>
            </a:r>
          </a:p>
          <a:p>
            <a:pPr lvl="1"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طبقه بندی خانه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1752" y="1549398"/>
            <a:ext cx="1447800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/>
              <a:t>خانه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36287" y="2971800"/>
            <a:ext cx="1698832" cy="72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/>
              <a:t>اطاق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7902" y="31875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9" name="Elbow Connector 8"/>
          <p:cNvCxnSpPr>
            <a:stCxn id="4" idx="2"/>
            <a:endCxn id="6" idx="0"/>
          </p:cNvCxnSpPr>
          <p:nvPr/>
        </p:nvCxnSpPr>
        <p:spPr>
          <a:xfrm rot="5400000">
            <a:off x="3032077" y="1868225"/>
            <a:ext cx="457202" cy="1749949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2"/>
            <a:endCxn id="7" idx="0"/>
          </p:cNvCxnSpPr>
          <p:nvPr/>
        </p:nvCxnSpPr>
        <p:spPr>
          <a:xfrm rot="5400000">
            <a:off x="3799160" y="2851090"/>
            <a:ext cx="672984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4135652" y="2514597"/>
            <a:ext cx="2623715" cy="1185275"/>
            <a:chOff x="4135652" y="2514597"/>
            <a:chExt cx="2623715" cy="1185275"/>
          </a:xfrm>
        </p:grpSpPr>
        <p:sp>
          <p:nvSpPr>
            <p:cNvPr id="5" name="Rounded Rectangle 4"/>
            <p:cNvSpPr/>
            <p:nvPr/>
          </p:nvSpPr>
          <p:spPr>
            <a:xfrm>
              <a:off x="5060534" y="2971801"/>
              <a:ext cx="1698833" cy="7280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dirty="0" smtClean="0"/>
                <a:t>اطاق 1</a:t>
              </a:r>
              <a:endParaRPr lang="en-US" dirty="0"/>
            </a:p>
          </p:txBody>
        </p:sp>
        <p:cxnSp>
          <p:nvCxnSpPr>
            <p:cNvPr id="13" name="Elbow Connector 12"/>
            <p:cNvCxnSpPr>
              <a:stCxn id="4" idx="2"/>
              <a:endCxn id="5" idx="0"/>
            </p:cNvCxnSpPr>
            <p:nvPr/>
          </p:nvCxnSpPr>
          <p:spPr>
            <a:xfrm rot="16200000" flipH="1">
              <a:off x="4794200" y="1856049"/>
              <a:ext cx="457203" cy="1774299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09950" y="3699872"/>
            <a:ext cx="2167250" cy="1329328"/>
            <a:chOff x="5909950" y="3699872"/>
            <a:chExt cx="2167250" cy="1329328"/>
          </a:xfrm>
        </p:grpSpPr>
        <p:sp>
          <p:nvSpPr>
            <p:cNvPr id="16" name="Rounded Rectangle 15"/>
            <p:cNvSpPr/>
            <p:nvPr/>
          </p:nvSpPr>
          <p:spPr>
            <a:xfrm>
              <a:off x="6705600" y="4343400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Devices</a:t>
              </a:r>
              <a:endParaRPr lang="en-US" dirty="0"/>
            </a:p>
          </p:txBody>
        </p:sp>
        <p:cxnSp>
          <p:nvCxnSpPr>
            <p:cNvPr id="38" name="Elbow Connector 37"/>
            <p:cNvCxnSpPr>
              <a:stCxn id="5" idx="2"/>
              <a:endCxn id="16" idx="0"/>
            </p:cNvCxnSpPr>
            <p:nvPr/>
          </p:nvCxnSpPr>
          <p:spPr>
            <a:xfrm rot="16200000" flipH="1">
              <a:off x="6328911" y="3280911"/>
              <a:ext cx="643528" cy="1481449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545937" y="3699872"/>
            <a:ext cx="3364014" cy="1329328"/>
            <a:chOff x="2545937" y="3699872"/>
            <a:chExt cx="3364014" cy="1329328"/>
          </a:xfrm>
        </p:grpSpPr>
        <p:sp>
          <p:nvSpPr>
            <p:cNvPr id="17" name="Rounded Rectangle 16"/>
            <p:cNvSpPr/>
            <p:nvPr/>
          </p:nvSpPr>
          <p:spPr>
            <a:xfrm>
              <a:off x="2545937" y="4343400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cxnSp>
          <p:nvCxnSpPr>
            <p:cNvPr id="40" name="Elbow Connector 39"/>
            <p:cNvCxnSpPr>
              <a:stCxn id="5" idx="2"/>
              <a:endCxn id="17" idx="0"/>
            </p:cNvCxnSpPr>
            <p:nvPr/>
          </p:nvCxnSpPr>
          <p:spPr>
            <a:xfrm rot="5400000">
              <a:off x="4249080" y="2682529"/>
              <a:ext cx="643528" cy="267821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514600" y="5029200"/>
            <a:ext cx="1447801" cy="990600"/>
            <a:chOff x="2514600" y="5029200"/>
            <a:chExt cx="1447801" cy="990600"/>
          </a:xfrm>
        </p:grpSpPr>
        <p:sp>
          <p:nvSpPr>
            <p:cNvPr id="22" name="Rounded Rectangle 21"/>
            <p:cNvSpPr/>
            <p:nvPr/>
          </p:nvSpPr>
          <p:spPr>
            <a:xfrm>
              <a:off x="2514600" y="5562600"/>
              <a:ext cx="1447801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Thermal</a:t>
              </a:r>
              <a:endParaRPr lang="en-US" dirty="0"/>
            </a:p>
          </p:txBody>
        </p:sp>
        <p:cxnSp>
          <p:nvCxnSpPr>
            <p:cNvPr id="42" name="Elbow Connector 41"/>
            <p:cNvCxnSpPr>
              <a:stCxn id="17" idx="2"/>
              <a:endCxn id="22" idx="0"/>
            </p:cNvCxnSpPr>
            <p:nvPr/>
          </p:nvCxnSpPr>
          <p:spPr>
            <a:xfrm rot="16200000" flipH="1">
              <a:off x="2968419" y="5292518"/>
              <a:ext cx="533400" cy="676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231736" y="5029200"/>
            <a:ext cx="2254666" cy="990600"/>
            <a:chOff x="3231736" y="5029200"/>
            <a:chExt cx="2254666" cy="990600"/>
          </a:xfrm>
        </p:grpSpPr>
        <p:sp>
          <p:nvSpPr>
            <p:cNvPr id="23" name="Rounded Rectangle 22"/>
            <p:cNvSpPr/>
            <p:nvPr/>
          </p:nvSpPr>
          <p:spPr>
            <a:xfrm>
              <a:off x="4038601" y="5562600"/>
              <a:ext cx="1447801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Power</a:t>
              </a:r>
              <a:endParaRPr lang="en-US" dirty="0"/>
            </a:p>
          </p:txBody>
        </p:sp>
        <p:cxnSp>
          <p:nvCxnSpPr>
            <p:cNvPr id="44" name="Elbow Connector 43"/>
            <p:cNvCxnSpPr>
              <a:stCxn id="17" idx="2"/>
              <a:endCxn id="23" idx="0"/>
            </p:cNvCxnSpPr>
            <p:nvPr/>
          </p:nvCxnSpPr>
          <p:spPr>
            <a:xfrm rot="16200000" flipH="1">
              <a:off x="3730419" y="4530517"/>
              <a:ext cx="533400" cy="1530765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90600" y="5029200"/>
            <a:ext cx="2241137" cy="990600"/>
            <a:chOff x="990600" y="5029200"/>
            <a:chExt cx="2241137" cy="990600"/>
          </a:xfrm>
        </p:grpSpPr>
        <p:sp>
          <p:nvSpPr>
            <p:cNvPr id="21" name="Rounded Rectangle 20"/>
            <p:cNvSpPr/>
            <p:nvPr/>
          </p:nvSpPr>
          <p:spPr>
            <a:xfrm>
              <a:off x="990600" y="5562600"/>
              <a:ext cx="1447801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Luminosity</a:t>
              </a:r>
              <a:endParaRPr lang="en-US" dirty="0"/>
            </a:p>
          </p:txBody>
        </p:sp>
        <p:cxnSp>
          <p:nvCxnSpPr>
            <p:cNvPr id="46" name="Elbow Connector 45"/>
            <p:cNvCxnSpPr>
              <a:stCxn id="17" idx="2"/>
              <a:endCxn id="21" idx="0"/>
            </p:cNvCxnSpPr>
            <p:nvPr/>
          </p:nvCxnSpPr>
          <p:spPr>
            <a:xfrm rot="5400000">
              <a:off x="2206419" y="4537282"/>
              <a:ext cx="533400" cy="1517236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391399" y="5029200"/>
            <a:ext cx="1524002" cy="990600"/>
            <a:chOff x="7391399" y="5029200"/>
            <a:chExt cx="1524002" cy="990600"/>
          </a:xfrm>
        </p:grpSpPr>
        <p:sp>
          <p:nvSpPr>
            <p:cNvPr id="49" name="Rounded Rectangle 48"/>
            <p:cNvSpPr/>
            <p:nvPr/>
          </p:nvSpPr>
          <p:spPr>
            <a:xfrm>
              <a:off x="7391400" y="5562600"/>
              <a:ext cx="1524001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Controllable</a:t>
              </a:r>
              <a:endParaRPr lang="en-US" dirty="0"/>
            </a:p>
          </p:txBody>
        </p:sp>
        <p:cxnSp>
          <p:nvCxnSpPr>
            <p:cNvPr id="52" name="Elbow Connector 51"/>
            <p:cNvCxnSpPr>
              <a:stCxn id="16" idx="2"/>
              <a:endCxn id="49" idx="0"/>
            </p:cNvCxnSpPr>
            <p:nvPr/>
          </p:nvCxnSpPr>
          <p:spPr>
            <a:xfrm rot="16200000" flipH="1">
              <a:off x="7505700" y="4914899"/>
              <a:ext cx="533400" cy="762001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791200" y="5029201"/>
            <a:ext cx="1600200" cy="990599"/>
            <a:chOff x="5791200" y="5029201"/>
            <a:chExt cx="1600200" cy="990599"/>
          </a:xfrm>
        </p:grpSpPr>
        <p:sp>
          <p:nvSpPr>
            <p:cNvPr id="48" name="Rounded Rectangle 47"/>
            <p:cNvSpPr/>
            <p:nvPr/>
          </p:nvSpPr>
          <p:spPr>
            <a:xfrm>
              <a:off x="5791200" y="5562600"/>
              <a:ext cx="1447801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On/Off</a:t>
              </a:r>
              <a:endParaRPr lang="en-US" dirty="0"/>
            </a:p>
          </p:txBody>
        </p:sp>
        <p:cxnSp>
          <p:nvCxnSpPr>
            <p:cNvPr id="54" name="Elbow Connector 53"/>
            <p:cNvCxnSpPr>
              <a:stCxn id="16" idx="2"/>
              <a:endCxn id="48" idx="0"/>
            </p:cNvCxnSpPr>
            <p:nvPr/>
          </p:nvCxnSpPr>
          <p:spPr>
            <a:xfrm rot="5400000">
              <a:off x="6686551" y="4857751"/>
              <a:ext cx="533400" cy="876299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310978" y="5562600"/>
            <a:ext cx="59724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3" name="Elbow Connector 32"/>
          <p:cNvCxnSpPr>
            <a:stCxn id="17" idx="2"/>
            <a:endCxn id="32" idx="0"/>
          </p:cNvCxnSpPr>
          <p:nvPr/>
        </p:nvCxnSpPr>
        <p:spPr>
          <a:xfrm rot="5400000">
            <a:off x="1653969" y="3984832"/>
            <a:ext cx="533400" cy="262213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مراحل تهیه و ساختار برنامه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کاربران</a:t>
            </a:r>
            <a:endParaRPr lang="en-US" dirty="0" smtClean="0">
              <a:latin typeface="Nazanin" pitchFamily="2" charset="-78"/>
            </a:endParaRP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طبقه بندی خانه</a:t>
            </a:r>
          </a:p>
          <a:p>
            <a:pPr marL="0" indent="0" algn="r" rtl="1">
              <a:buNone/>
            </a:pPr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Nazanin" pitchFamily="2" charset="-78"/>
              </a:rPr>
              <a:t>دریافت و ارسال دستورات و اطلاعات</a:t>
            </a: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برنامه ریزی رویدادها</a:t>
            </a:r>
          </a:p>
          <a:p>
            <a:pPr lvl="1"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latin typeface="Nazanin" pitchFamily="2" charset="-78"/>
              </a:rPr>
              <a:t>دریافت و ارسال دستورات و اطلاعات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3577127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Program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85488" y="3577127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Board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629400" y="2967527"/>
            <a:ext cx="9136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98464" y="1900015"/>
            <a:ext cx="12968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99888" y="5105400"/>
            <a:ext cx="1295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29400" y="411052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….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952288" y="4491527"/>
            <a:ext cx="495300" cy="6138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99938" y="4491527"/>
            <a:ext cx="514350" cy="6138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>
            <a:off x="5714288" y="4034327"/>
            <a:ext cx="915112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 flipV="1">
            <a:off x="5714288" y="4262927"/>
            <a:ext cx="915112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85638" y="2814415"/>
            <a:ext cx="247650" cy="7627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5714288" y="3424727"/>
            <a:ext cx="915112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14288" y="3195771"/>
            <a:ext cx="915112" cy="4575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362200" y="3593068"/>
            <a:ext cx="1535753" cy="517459"/>
            <a:chOff x="2362200" y="3593068"/>
            <a:chExt cx="1535753" cy="51745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362200" y="3958127"/>
              <a:ext cx="153575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362200" y="4110527"/>
              <a:ext cx="1535753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62200" y="3593068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Serial or USB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مراحل تهیه و ساختار برنامه</a:t>
            </a:r>
            <a:endParaRPr lang="en-US" dirty="0">
              <a:latin typeface="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itchFamily="2" charset="-78"/>
              </a:rPr>
              <a:t>کاربران</a:t>
            </a:r>
            <a:endParaRPr lang="en-US" dirty="0" smtClean="0">
              <a:latin typeface="Nazanin" pitchFamily="2" charset="-78"/>
            </a:endParaRP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طبقه بندی خانه</a:t>
            </a:r>
          </a:p>
          <a:p>
            <a:pPr marL="0" indent="0" algn="r" rtl="1">
              <a:buNone/>
            </a:pPr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latin typeface="Nazanin" pitchFamily="2" charset="-78"/>
              </a:rPr>
              <a:t>دریافت و ارسال دستورات و اطلاعات</a:t>
            </a:r>
          </a:p>
          <a:p>
            <a:pPr algn="r" rtl="1"/>
            <a:endParaRPr lang="fa-IR" dirty="0" smtClean="0">
              <a:latin typeface="Nazanin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Nazanin" pitchFamily="2" charset="-78"/>
              </a:rPr>
              <a:t>برنامه ریزی رویدادها</a:t>
            </a:r>
          </a:p>
          <a:p>
            <a:pPr lvl="1"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مانیتور کردن مصرف انرژی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چیزی را که نشود اندازه گرفت نمی شود کنترل کرد.</a:t>
            </a:r>
          </a:p>
          <a:p>
            <a:r>
              <a:rPr lang="fa-IR" dirty="0" smtClean="0"/>
              <a:t>مشخص کردن افزایش یا کاهش مصرف انرژی</a:t>
            </a:r>
          </a:p>
          <a:p>
            <a:r>
              <a:rPr lang="fa-IR" dirty="0" smtClean="0"/>
              <a:t>روند کلی مصرف انرژی در دوره های زمانی (روزانه، ماهانه و ...)</a:t>
            </a:r>
          </a:p>
          <a:p>
            <a:r>
              <a:rPr lang="fa-IR" dirty="0" smtClean="0"/>
              <a:t>5 تا 15 درصد کاهش مصرف انرژی</a:t>
            </a:r>
          </a:p>
          <a:p>
            <a:r>
              <a:rPr lang="fa-IR" dirty="0" smtClean="0"/>
              <a:t>ایجاد امکان مانیتور کردن مصرف کل خانه</a:t>
            </a:r>
          </a:p>
          <a:p>
            <a:r>
              <a:rPr lang="fa-IR" dirty="0" smtClean="0"/>
              <a:t>مانیتور کردن مصرف هر یک از وسایل برقی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778128" y="5031019"/>
            <a:ext cx="4393063" cy="434359"/>
          </a:xfrm>
          <a:prstGeom prst="roundRect">
            <a:avLst/>
          </a:prstGeom>
          <a:gradFill>
            <a:gsLst>
              <a:gs pos="0">
                <a:srgbClr val="89A424"/>
              </a:gs>
              <a:gs pos="80000">
                <a:srgbClr val="708B0A"/>
              </a:gs>
              <a:gs pos="100000">
                <a:srgbClr val="6E880C"/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lnSpc>
                <a:spcPct val="95000"/>
              </a:lnSpc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fa-IR" sz="1400" b="1" dirty="0" smtClean="0">
                <a:solidFill>
                  <a:schemeClr val="tx1"/>
                </a:solidFill>
              </a:rPr>
              <a:t>لود روزانه مصرف انرژی ماشین ظرف شویی</a:t>
            </a:r>
            <a:endParaRPr lang="en-GB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70601"/>
              </p:ext>
            </p:extLst>
          </p:nvPr>
        </p:nvGraphicFramePr>
        <p:xfrm>
          <a:off x="877571" y="5315254"/>
          <a:ext cx="4194175" cy="133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Nazanin" pitchFamily="2" charset="-78"/>
              </a:rPr>
              <a:t>برنامه ریزی رویدادها</a:t>
            </a:r>
            <a:endParaRPr lang="en-US" dirty="0">
              <a:latin typeface="Nazani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220050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چشم اندازها و چالش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یکی شدن کنتور ها</a:t>
            </a:r>
          </a:p>
          <a:p>
            <a:r>
              <a:rPr lang="fa-IR" dirty="0" smtClean="0"/>
              <a:t>یکی شدن خطوط انتقال اطلاعات:</a:t>
            </a:r>
          </a:p>
          <a:p>
            <a:pPr lvl="1"/>
            <a:r>
              <a:rPr lang="fa-IR" dirty="0" smtClean="0"/>
              <a:t>اینترنت</a:t>
            </a:r>
          </a:p>
          <a:p>
            <a:pPr lvl="1"/>
            <a:r>
              <a:rPr lang="fa-IR" dirty="0" smtClean="0"/>
              <a:t>تلفن</a:t>
            </a:r>
          </a:p>
          <a:p>
            <a:pPr lvl="1"/>
            <a:r>
              <a:rPr lang="fa-IR" dirty="0" smtClean="0"/>
              <a:t>تلویزیون</a:t>
            </a:r>
          </a:p>
          <a:p>
            <a:pPr lvl="1"/>
            <a:r>
              <a:rPr lang="fa-IR" dirty="0" smtClean="0"/>
              <a:t>اطلاعات مربوط به کنتور ها</a:t>
            </a:r>
          </a:p>
          <a:p>
            <a:pPr lvl="1"/>
            <a:r>
              <a:rPr lang="fa-IR" dirty="0" smtClean="0"/>
              <a:t>...</a:t>
            </a:r>
          </a:p>
          <a:p>
            <a:r>
              <a:rPr lang="fa-IR" dirty="0" smtClean="0"/>
              <a:t>خرید و فروش لحظه ای برق از طریق کنتور</a:t>
            </a:r>
          </a:p>
          <a:p>
            <a:pPr marL="0" indent="0">
              <a:buNone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a-IR" sz="6600" dirty="0" smtClean="0"/>
              <a:t>ارائه ی عملی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8000" dirty="0" smtClean="0"/>
              <a:t>با تشکر از شما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مانیتور کردن مصرف انرژی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امکان برنامه ریزی و یادگیری با استفاده از رکوردهای مصرف انرژی جهت کاهش دادن قیمت انرژی مصرفی</a:t>
            </a:r>
          </a:p>
          <a:p>
            <a:r>
              <a:rPr lang="fa-IR" dirty="0" smtClean="0"/>
              <a:t>امکان پیش بینی مصرف در صورت تغییر برنامه کنترل مصرف انرژی</a:t>
            </a:r>
          </a:p>
          <a:p>
            <a:r>
              <a:rPr lang="fa-IR" dirty="0" smtClean="0"/>
              <a:t>بهینه سازی مصرف انرژی</a:t>
            </a:r>
          </a:p>
          <a:p>
            <a:r>
              <a:rPr lang="fa-IR" dirty="0" smtClean="0"/>
              <a:t>بیشترین هزینه انرژی مصرفی مربوط به چیست و راهکار اصلاح آن</a:t>
            </a:r>
          </a:p>
          <a:p>
            <a:r>
              <a:rPr lang="fa-IR" dirty="0" smtClean="0"/>
              <a:t>پیدا کردن نشت انرژی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8" y="4381583"/>
            <a:ext cx="1333333" cy="13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24" l="0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25735"/>
            <a:ext cx="2819400" cy="1619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ابزار اندازه گیری مصرف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اندازه گیری جریان</a:t>
            </a:r>
          </a:p>
          <a:p>
            <a:r>
              <a:rPr lang="fa-IR" dirty="0" smtClean="0"/>
              <a:t>اندازه گیری ولتاژ</a:t>
            </a:r>
          </a:p>
          <a:p>
            <a:r>
              <a:rPr lang="fa-IR" dirty="0" smtClean="0"/>
              <a:t>اختلاف فاز</a:t>
            </a:r>
          </a:p>
          <a:p>
            <a:r>
              <a:rPr lang="fa-IR" dirty="0" smtClean="0"/>
              <a:t>اندازه گیری مصرف اکتیو و پسیو</a:t>
            </a:r>
          </a:p>
          <a:p>
            <a:r>
              <a:rPr lang="fa-IR" dirty="0" smtClean="0"/>
              <a:t>نمونه برداری ولتاژ و جریان</a:t>
            </a:r>
          </a:p>
          <a:p>
            <a:r>
              <a:rPr lang="fa-IR" dirty="0" smtClean="0"/>
              <a:t>انتقال اطلاعات به واحد کنترل مرکزی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542730" cy="36135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70C0"/>
                </a:solidFill>
              </a:rPr>
              <a:t>کاهش </a:t>
            </a:r>
            <a:r>
              <a:rPr lang="fa-IR" sz="1600" dirty="0">
                <a:solidFill>
                  <a:srgbClr val="0070C0"/>
                </a:solidFill>
              </a:rPr>
              <a:t>قیمت برق </a:t>
            </a:r>
            <a:r>
              <a:rPr lang="fa-IR" sz="1600" dirty="0" smtClean="0">
                <a:solidFill>
                  <a:srgbClr val="0070C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ابزار های اندازه گیری – دما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سنسور های دمای داخلی و بیرونی</a:t>
            </a:r>
          </a:p>
          <a:p>
            <a:r>
              <a:rPr lang="fa-IR" dirty="0" smtClean="0"/>
              <a:t>اندازه گیری دما و رطوبت محیط</a:t>
            </a:r>
          </a:p>
          <a:p>
            <a:r>
              <a:rPr lang="fa-IR" dirty="0" smtClean="0"/>
              <a:t>اندازه گیری دمای آب گرم، استخر و یا جکوزی</a:t>
            </a:r>
          </a:p>
          <a:p>
            <a:r>
              <a:rPr lang="fa-IR" dirty="0" smtClean="0"/>
              <a:t>انتقال اطلاعات به واحد کنترل مرکزی</a:t>
            </a:r>
          </a:p>
          <a:p>
            <a:r>
              <a:rPr lang="fa-IR" dirty="0" smtClean="0"/>
              <a:t>استفاده از سنسور های مختلف تماسی و غیر تماسی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547868" cy="2547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6500" y1="52880" x2="46500" y2="52880"/>
                        <a14:backgroundMark x1="56500" y1="51309" x2="56500" y2="51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4801499"/>
            <a:ext cx="1573981" cy="150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07" y="4295775"/>
            <a:ext cx="1819275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2" y="4629150"/>
            <a:ext cx="2466975" cy="1847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/>
          <a:lstStyle/>
          <a:p>
            <a:r>
              <a:rPr lang="fa-IR" dirty="0" smtClean="0"/>
              <a:t>ابزار های اندازه گیری – نور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750" y="1274096"/>
            <a:ext cx="790034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defTabSz="814388" rtl="1" eaLnBrk="0" hangingPunct="0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اندازه گیری میزان روشنایی محیط بیرونی</a:t>
            </a:r>
          </a:p>
          <a:p>
            <a:pPr marL="342900" lvl="0" indent="-342900" algn="r" defTabSz="814388" rtl="1" eaLnBrk="0" hangingPunct="0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اندازه گیری میزان روشنایی محیط های داخلی خانه</a:t>
            </a:r>
          </a:p>
          <a:p>
            <a:pPr marL="342900" lvl="0" indent="-342900" algn="r" defTabSz="814388" rtl="1" eaLnBrk="0" hangingPunct="0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تنظیم روشنایی با توجه به روشنایی محیط بیرونی</a:t>
            </a:r>
          </a:p>
          <a:p>
            <a:pPr marL="342900" lvl="0" indent="-342900" algn="r" defTabSz="814388" rtl="1" eaLnBrk="0" hangingPunct="0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انتخاب سنسور مناسب بر اساس کارایی مورد نظر</a:t>
            </a:r>
          </a:p>
          <a:p>
            <a:pPr marL="342900" indent="-342900" algn="r" defTabSz="814388" rtl="1" eaLnBrk="0" hangingPunct="0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fa-IR" sz="2000" kern="0" dirty="0">
                <a:latin typeface="Arial"/>
                <a:ea typeface="ＭＳ Ｐゴシック" charset="-128"/>
                <a:cs typeface="B Nazanin" pitchFamily="2" charset="-78"/>
              </a:rPr>
              <a:t>انتقال اطلاعات به واحد کنترل </a:t>
            </a:r>
            <a:r>
              <a:rPr lang="fa-IR" sz="2000" kern="0" dirty="0" smtClean="0">
                <a:latin typeface="Arial"/>
                <a:ea typeface="ＭＳ Ｐゴシック" charset="-128"/>
                <a:cs typeface="B Nazanin" pitchFamily="2" charset="-78"/>
              </a:rPr>
              <a:t>مرکزی</a:t>
            </a:r>
          </a:p>
          <a:p>
            <a:pPr marL="342900" indent="-342900" algn="r" defTabSz="814388" rtl="1" eaLnBrk="0" hangingPunct="0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endParaRPr lang="fa-IR" sz="2000" kern="0" dirty="0">
              <a:latin typeface="Arial"/>
              <a:ea typeface="ＭＳ Ｐゴシック" charset="-128"/>
              <a:cs typeface="B Nazanin" pitchFamily="2" charset="-78"/>
            </a:endParaRPr>
          </a:p>
          <a:p>
            <a:pPr marL="342900" lvl="0" indent="-342900" algn="r" defTabSz="814388" rtl="1" eaLnBrk="0" hangingPunct="0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</a:pPr>
            <a:endParaRPr lang="en-US" sz="2000" kern="0" dirty="0" smtClean="0">
              <a:latin typeface="Arial"/>
              <a:ea typeface="ＭＳ Ｐゴシック" charset="-128"/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endParaRPr lang="fa-IR" sz="2000" dirty="0" smtClean="0"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endParaRPr lang="en-US" sz="2000" dirty="0"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4" b="32634"/>
          <a:stretch/>
        </p:blipFill>
        <p:spPr>
          <a:xfrm>
            <a:off x="-179847" y="552219"/>
            <a:ext cx="1406455" cy="1443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0"/>
            <a:ext cx="2619375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5" y="3370026"/>
            <a:ext cx="6989007" cy="3222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7" t="42191" r="-1" b="8108"/>
          <a:stretch/>
        </p:blipFill>
        <p:spPr>
          <a:xfrm rot="12048879">
            <a:off x="1040806" y="696190"/>
            <a:ext cx="988435" cy="9698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کاهش مصرف مرتبط با نور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کنترل روشنایی مکان ها با توجه به حضور یا عدم حضور افراد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sz="2400" dirty="0" smtClean="0"/>
              <a:t>سنسور های تشخیص حضور افراد:</a:t>
            </a:r>
          </a:p>
          <a:p>
            <a:pPr marL="1139825" lvl="2" indent="-342900">
              <a:buFont typeface="Arial" pitchFamily="34" charset="0"/>
              <a:buChar char="•"/>
            </a:pPr>
            <a:r>
              <a:rPr lang="fa-IR" sz="2400" dirty="0" smtClean="0"/>
              <a:t> سنسور های حرکتی: مناسب برای راهرو ها، راه پله و ...</a:t>
            </a:r>
          </a:p>
          <a:p>
            <a:pPr marL="1139825" lvl="2" indent="-342900">
              <a:buFont typeface="Arial" pitchFamily="34" charset="0"/>
              <a:buChar char="•"/>
            </a:pPr>
            <a:r>
              <a:rPr lang="fa-IR" sz="2400" dirty="0" smtClean="0"/>
              <a:t>سنسورهای حرارتی: مناسب برای اتاق ها و ...</a:t>
            </a:r>
          </a:p>
          <a:p>
            <a:pPr marL="461963" indent="-342900"/>
            <a:r>
              <a:rPr lang="fa-IR" sz="2800" dirty="0" smtClean="0"/>
              <a:t>کنترل میزان روشنایی چراغ ها با توجه به نور محیط بیرونی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sz="2400" dirty="0" smtClean="0"/>
              <a:t>در طول روز لازم نیست همه ی چراغ ها و با تمام توان خود روشن باشند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52400" y="2138100"/>
            <a:ext cx="1342078" cy="15201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کاهش مصرف مرتبط با نور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1963" indent="-342900"/>
            <a:r>
              <a:rPr lang="fa-IR" dirty="0" smtClean="0"/>
              <a:t>کنترل میزان نور ورودی به داخل خانه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dirty="0" smtClean="0"/>
              <a:t>در صورتی که نور محیط مناسب است</a:t>
            </a:r>
          </a:p>
          <a:p>
            <a:pPr marL="461963" indent="-342900"/>
            <a:r>
              <a:rPr lang="fa-IR" dirty="0" smtClean="0"/>
              <a:t>ایجاد پروفایل های مختلف کاری برای روشنایی خانه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dirty="0" smtClean="0"/>
              <a:t>مطالعه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dirty="0" smtClean="0"/>
              <a:t>دیدن تلویزیون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dirty="0" smtClean="0"/>
              <a:t>خواب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dirty="0" smtClean="0"/>
              <a:t>....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کاهش مصرف مرتبط با دما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تنظیم اتوماتیک دمای درون خانه روی درجه حرارت مشخص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dirty="0" smtClean="0"/>
              <a:t>باعت کنترل مصرف و عدم روشن بودن دائم سیستم گرمایش یا سرمایش</a:t>
            </a:r>
          </a:p>
          <a:p>
            <a:r>
              <a:rPr lang="fa-IR" dirty="0" smtClean="0"/>
              <a:t>امکان یادگیری از کاربر با توجه به دماهای مورد علاقه او و همچنین در زمان هایی که فراموش می کند سیستم را خاموش یا روشن کند.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a-IR" dirty="0" smtClean="0"/>
              <a:t>عدم اتلاف انرژی به دلیل اشتباهات انسانی</a:t>
            </a:r>
          </a:p>
          <a:p>
            <a:r>
              <a:rPr lang="fa-IR" dirty="0" smtClean="0"/>
              <a:t>انتخاب دمای بهینه با توجه به دمای محیط بیرونی</a:t>
            </a:r>
          </a:p>
          <a:p>
            <a:r>
              <a:rPr lang="fa-IR" dirty="0" smtClean="0"/>
              <a:t>امکان کنترل سیستم به صورت ریموت</a:t>
            </a:r>
          </a:p>
          <a:p>
            <a:pPr lvl="1"/>
            <a:r>
              <a:rPr lang="fa-IR" dirty="0" smtClean="0"/>
              <a:t>تنظبم دما، روشن و خاموش کردن سیستم در صورت فراموشی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/>
              <a:t>کاهش </a:t>
            </a:r>
            <a:r>
              <a:rPr lang="fa-IR" sz="1600" dirty="0"/>
              <a:t>قیمت برق </a:t>
            </a:r>
            <a:r>
              <a:rPr lang="fa-IR" sz="1600" dirty="0" smtClean="0"/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>
                <a:solidFill>
                  <a:srgbClr val="0070C0"/>
                </a:solidFill>
              </a:rPr>
              <a:t>استفاده </a:t>
            </a:r>
            <a:r>
              <a:rPr lang="fa-IR" sz="1600" dirty="0">
                <a:solidFill>
                  <a:srgbClr val="0070C0"/>
                </a:solidFill>
              </a:rPr>
              <a:t>از شبکه موبایل در هوشمند سازی خانه </a:t>
            </a:r>
            <a:r>
              <a:rPr lang="fa-IR" sz="1600" dirty="0" smtClean="0">
                <a:solidFill>
                  <a:srgbClr val="0070C0"/>
                </a:solidFill>
              </a:rPr>
              <a:t>ها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استفاده از شبکه موبایل در هوشمند سازی خانه ها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کاربرد ها</a:t>
            </a:r>
            <a:endParaRPr lang="en-US" dirty="0" smtClean="0"/>
          </a:p>
          <a:p>
            <a:r>
              <a:rPr lang="fa-IR" dirty="0" smtClean="0"/>
              <a:t>پیاده سازی</a:t>
            </a:r>
            <a:endParaRPr lang="en-US" dirty="0" smtClean="0"/>
          </a:p>
          <a:p>
            <a:r>
              <a:rPr lang="fa-IR" dirty="0" smtClean="0"/>
              <a:t>پروتکل های ارتباطی</a:t>
            </a:r>
            <a:endParaRPr lang="en-US" dirty="0" smtClean="0"/>
          </a:p>
          <a:p>
            <a:r>
              <a:rPr lang="fa-IR" dirty="0" smtClean="0"/>
              <a:t>اعتبار سنجی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کاربرد شبکه موبایل در هوشمند سازی خانه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76225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برای هوشمند سازی خانه در کاربرها و مکان های مختلف از زیرساخت های مختلفی استفاده شده است. یکی از مهمترین و در دسترس ترین آن ها شبکه </a:t>
            </a:r>
            <a:r>
              <a:rPr lang="en-US" dirty="0" smtClean="0"/>
              <a:t>GSM</a:t>
            </a:r>
            <a:r>
              <a:rPr lang="fa-IR" dirty="0" smtClean="0"/>
              <a:t> و موبایل است.</a:t>
            </a:r>
          </a:p>
          <a:p>
            <a:pPr algn="r" rtl="1"/>
            <a:r>
              <a:rPr lang="fa-IR" dirty="0" smtClean="0"/>
              <a:t>از قابلیت های این شبکه می توان در جهت دستور گیری از کاربر و گزارش دهی به وی استفاده کرد.</a:t>
            </a:r>
          </a:p>
        </p:txBody>
      </p:sp>
      <p:pic>
        <p:nvPicPr>
          <p:cNvPr id="1026" name="Picture 2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5290"/>
            <a:ext cx="2819400" cy="26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encrypted-tbn0.google.com/images?q=tbn:ANd9GcR4RRX6VRfFxG8l9wl1BE1sABD1qgG9agqRsT2MRtdwzawFOpDGng"/>
          <p:cNvSpPr>
            <a:spLocks noChangeAspect="1" noChangeArrowheads="1"/>
          </p:cNvSpPr>
          <p:nvPr/>
        </p:nvSpPr>
        <p:spPr bwMode="auto">
          <a:xfrm>
            <a:off x="63500" y="-957263"/>
            <a:ext cx="23145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encrypted-tbn0.google.com/images?q=tbn:ANd9GcR4RRX6VRfFxG8l9wl1BE1sABD1qgG9agqRsT2MRtdwzawFOpDGng"/>
          <p:cNvSpPr>
            <a:spLocks noChangeAspect="1" noChangeArrowheads="1"/>
          </p:cNvSpPr>
          <p:nvPr/>
        </p:nvSpPr>
        <p:spPr bwMode="auto">
          <a:xfrm>
            <a:off x="215900" y="-804863"/>
            <a:ext cx="23145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/>
              <a:t>قابلیت های شبکه موبایل و کاربرد ها در خانه ی هوشمند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944" y="1600200"/>
            <a:ext cx="3309855" cy="45259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ارسال پیامک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برقراری تماس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اینترنت </a:t>
            </a:r>
            <a:r>
              <a:rPr lang="en-US" dirty="0" smtClean="0"/>
              <a:t>GPRS</a:t>
            </a:r>
            <a:endParaRPr lang="fa-IR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272" y1="27053" x2="38272" y2="27053"/>
                        <a14:backgroundMark x1="46502" y1="65217" x2="46502" y2="65217"/>
                        <a14:backgroundMark x1="34568" y1="68599" x2="34568" y2="68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524001"/>
            <a:ext cx="1967948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9057" l="4622" r="89916">
                        <a14:foregroundMark x1="5042" y1="57075" x2="5042" y2="57075"/>
                        <a14:foregroundMark x1="34874" y1="94811" x2="34874" y2="94811"/>
                        <a14:foregroundMark x1="60504" y1="99057" x2="60504" y2="99057"/>
                        <a14:foregroundMark x1="22689" y1="26887" x2="22689" y2="26887"/>
                        <a14:foregroundMark x1="31513" y1="27358" x2="31513" y2="27358"/>
                        <a14:foregroundMark x1="54622" y1="72170" x2="54622" y2="72170"/>
                        <a14:foregroundMark x1="57143" y1="86321" x2="57143" y2="86321"/>
                        <a14:foregroundMark x1="29412" y1="64623" x2="29412" y2="64623"/>
                        <a14:foregroundMark x1="21008" y1="35377" x2="21008" y2="35377"/>
                        <a14:foregroundMark x1="37815" y1="33019" x2="37815" y2="33019"/>
                        <a14:foregroundMark x1="30252" y1="83491" x2="30252" y2="83491"/>
                        <a14:foregroundMark x1="61345" y1="85377" x2="61345" y2="85377"/>
                        <a14:foregroundMark x1="59664" y1="66981" x2="59664" y2="66981"/>
                        <a14:foregroundMark x1="63445" y1="54245" x2="63445" y2="54245"/>
                        <a14:foregroundMark x1="65126" y1="48585" x2="65126" y2="48585"/>
                        <a14:foregroundMark x1="65546" y1="59906" x2="65546" y2="59906"/>
                        <a14:foregroundMark x1="57143" y1="57075" x2="57143" y2="57075"/>
                        <a14:foregroundMark x1="58403" y1="48585" x2="58403" y2="48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19400"/>
            <a:ext cx="2053087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5833" l="10000" r="96667">
                        <a14:foregroundMark x1="45833" y1="20833" x2="45833" y2="20833"/>
                        <a14:foregroundMark x1="84167" y1="20833" x2="84167" y2="20833"/>
                        <a14:foregroundMark x1="74167" y1="15000" x2="74167" y2="15000"/>
                        <a14:foregroundMark x1="34167" y1="4167" x2="34167" y2="4167"/>
                        <a14:foregroundMark x1="65833" y1="25000" x2="65833" y2="25000"/>
                        <a14:foregroundMark x1="72500" y1="32500" x2="72500" y2="32500"/>
                        <a14:foregroundMark x1="77500" y1="27500" x2="77500" y2="27500"/>
                        <a14:foregroundMark x1="80000" y1="15000" x2="80000" y2="15000"/>
                        <a14:foregroundMark x1="80000" y1="9167" x2="80000" y2="9167"/>
                        <a14:foregroundMark x1="96667" y1="71667" x2="96667" y2="71667"/>
                        <a14:foregroundMark x1="69167" y1="94167" x2="69167" y2="94167"/>
                        <a14:foregroundMark x1="65833" y1="95833" x2="65833" y2="95833"/>
                        <a14:foregroundMark x1="56667" y1="10833" x2="56667" y2="10833"/>
                        <a14:foregroundMark x1="65833" y1="10833" x2="65833" y2="10833"/>
                        <a14:foregroundMark x1="37500" y1="9167" x2="37500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057022"/>
            <a:ext cx="1643145" cy="1643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" y="2324100"/>
            <a:ext cx="281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 smtClean="0">
                <a:cs typeface="B Nazanin" pitchFamily="2" charset="-78"/>
              </a:rPr>
              <a:t>به طور مثال با تماس با سیستم کنترل کننده ی مرکزی و وارد کردن کد های خاصی که هر کدام مربوط به بخشی از سیستم است می توان قسمت های مختلف خانه را کنترل کرد و یا از .ضعیت فعلی آن ها مطلع شد.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 پیام کوتاه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dirty="0" smtClean="0"/>
              <a:t>پیام کوتاه در زندگی امروزی بسیار استفاده می شود و تقریبا هر کسی به آن دسترسی دارد</a:t>
            </a:r>
          </a:p>
          <a:p>
            <a:pPr algn="r" rtl="1"/>
            <a:r>
              <a:rPr lang="fa-IR" dirty="0" smtClean="0"/>
              <a:t>کاربر می تواند با استفاده از بستر شبکه موبایل به مرکز کنترل خانه ی هوشمند پیام کوتاه ارسال کند و یک سری اطلاعات را با یکدیگر رد و بدل کنند.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پیامک ها حاوی دو نوع اطلاعات خواهند بود:</a:t>
            </a:r>
          </a:p>
          <a:p>
            <a:pPr marL="635000" algn="r" rtl="1">
              <a:buFont typeface="+mj-lt"/>
              <a:buAutoNum type="arabicPeriod"/>
            </a:pPr>
            <a:r>
              <a:rPr lang="fa-IR" dirty="0" smtClean="0"/>
              <a:t>دستورات و فرامین (از کاربر به کنترلر)</a:t>
            </a:r>
          </a:p>
          <a:p>
            <a:pPr marL="914400" lvl="1" indent="-279400" algn="r" rtl="1">
              <a:buFont typeface="+mj-lt"/>
              <a:buAutoNum type="arabicPeriod"/>
              <a:tabLst>
                <a:tab pos="571500" algn="l"/>
              </a:tabLst>
            </a:pPr>
            <a:r>
              <a:rPr lang="fa-IR" dirty="0" smtClean="0"/>
              <a:t>خاموش یا روشن کردن قابیلت های خانه</a:t>
            </a:r>
            <a:endParaRPr lang="fa-IR" dirty="0"/>
          </a:p>
          <a:p>
            <a:pPr marL="914400" lvl="1" indent="-279400" algn="r" rtl="1">
              <a:buFont typeface="+mj-lt"/>
              <a:buAutoNum type="arabicPeriod"/>
              <a:tabLst>
                <a:tab pos="571500" algn="l"/>
              </a:tabLst>
            </a:pPr>
            <a:r>
              <a:rPr lang="fa-IR" dirty="0" smtClean="0"/>
              <a:t>تنظیم مشخصات این قابلیت ها</a:t>
            </a:r>
            <a:endParaRPr lang="fa-IR" dirty="0"/>
          </a:p>
          <a:p>
            <a:pPr marL="914400" lvl="1" indent="-279400" algn="r" rtl="1">
              <a:buFont typeface="+mj-lt"/>
              <a:buAutoNum type="arabicPeriod"/>
              <a:tabLst>
                <a:tab pos="571500" algn="l"/>
              </a:tabLst>
            </a:pPr>
            <a:r>
              <a:rPr lang="en-US" dirty="0" smtClean="0"/>
              <a:t>…</a:t>
            </a:r>
            <a:endParaRPr lang="fa-IR" dirty="0" smtClean="0"/>
          </a:p>
          <a:p>
            <a:pPr marL="514350" indent="-222250" algn="r" rtl="1">
              <a:buFont typeface="+mj-lt"/>
              <a:buAutoNum type="arabicPeriod"/>
            </a:pPr>
            <a:r>
              <a:rPr lang="fa-IR" dirty="0" smtClean="0"/>
              <a:t>گزارش ها و وضعیت ها</a:t>
            </a:r>
            <a:endParaRPr lang="en-US" dirty="0" smtClean="0"/>
          </a:p>
          <a:p>
            <a:pPr marL="914400" lvl="1" indent="-279400" algn="r" rtl="1">
              <a:buFont typeface="+mj-lt"/>
              <a:buAutoNum type="arabicPeriod"/>
            </a:pPr>
            <a:r>
              <a:rPr lang="fa-IR" dirty="0" smtClean="0"/>
              <a:t>وضعیت سنسور های موجود</a:t>
            </a:r>
            <a:endParaRPr lang="en-US" dirty="0" smtClean="0"/>
          </a:p>
          <a:p>
            <a:pPr marL="914400" lvl="1" indent="-279400" algn="r" rtl="1">
              <a:buFont typeface="+mj-lt"/>
              <a:buAutoNum type="arabicPeriod"/>
            </a:pPr>
            <a:r>
              <a:rPr lang="fa-IR" dirty="0" smtClean="0"/>
              <a:t>وضعیت روشنایی و چراغ های خانه</a:t>
            </a:r>
            <a:endParaRPr lang="en-US" dirty="0" smtClean="0"/>
          </a:p>
          <a:p>
            <a:pPr marL="914400" lvl="1" indent="-279400" algn="r" rtl="1">
              <a:buFont typeface="+mj-lt"/>
              <a:buAutoNum type="arabicPeriod"/>
            </a:pPr>
            <a:r>
              <a:rPr lang="fa-IR" dirty="0" smtClean="0"/>
              <a:t>وضعیت سیستم تهویه مطبوع</a:t>
            </a:r>
            <a:endParaRPr lang="en-US" dirty="0" smtClean="0"/>
          </a:p>
          <a:p>
            <a:pPr marL="914400" lvl="1" indent="-279400" algn="r" rtl="1">
              <a:buFont typeface="+mj-lt"/>
              <a:buAutoNum type="arabicPeriod"/>
            </a:pPr>
            <a:r>
              <a:rPr lang="fa-IR" dirty="0" smtClean="0"/>
              <a:t>وضعیت درها (باز بودن، بسته بودن، قفل بودن) (اطزاعات امنیتی)</a:t>
            </a:r>
            <a:endParaRPr lang="en-US" dirty="0" smtClean="0"/>
          </a:p>
          <a:p>
            <a:pPr marL="914400" lvl="1" indent="-279400" algn="r" rtl="1">
              <a:buFont typeface="+mj-lt"/>
              <a:buAutoNum type="arabicPeriod"/>
            </a:pPr>
            <a:r>
              <a:rPr lang="fa-IR" dirty="0" smtClean="0"/>
              <a:t>کنترل و گزارش ورود و خروج افراد له خصوص فرزندان</a:t>
            </a:r>
            <a:endParaRPr lang="en-US" dirty="0" smtClean="0"/>
          </a:p>
          <a:p>
            <a:pPr marL="914400" lvl="1" indent="-279400" algn="r" rtl="1">
              <a:buFont typeface="+mj-lt"/>
              <a:buAutoNum type="arabicPeriod"/>
            </a:pPr>
            <a:r>
              <a:rPr lang="fa-IR" dirty="0" smtClean="0"/>
              <a:t>تماس هایی که با منزل گرفته شده یا افرادی که به منزل مراجعه کرده اند.</a:t>
            </a:r>
            <a:endParaRPr lang="en-US" dirty="0" smtClean="0"/>
          </a:p>
          <a:p>
            <a:pPr marL="914400" lvl="1" indent="-279400" algn="r" rtl="1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marL="914400" lvl="1" indent="-514350" algn="r" rt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272" y1="27053" x2="38272" y2="27053"/>
                        <a14:backgroundMark x1="46502" y1="65217" x2="46502" y2="65217"/>
                        <a14:backgroundMark x1="34568" y1="68599" x2="34568" y2="68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46037"/>
            <a:ext cx="2314575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438400"/>
            <a:ext cx="3276600" cy="1400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کاهش قیمت برق مصرفی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تعدیل پیک برق مصرفی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برقراری تماس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تماس با کنترلر مرکزی خانه هوشمند با استفاده از تلفن همراه یا ثابت</a:t>
            </a:r>
          </a:p>
          <a:p>
            <a:pPr algn="r" rtl="1"/>
            <a:r>
              <a:rPr lang="fa-IR" dirty="0" smtClean="0"/>
              <a:t>کارکرد و نحوه ی تبادل اطلاعات در این سیستم نیز مانند سیستم پیام کوتاه می باشد به علاوه ی ویژگی های اضافی:</a:t>
            </a:r>
          </a:p>
          <a:p>
            <a:pPr lvl="1" algn="r" rt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889" y1="16000" x2="16889" y2="16000"/>
                        <a14:foregroundMark x1="6222" y1="32889" x2="6222" y2="32889"/>
                        <a14:foregroundMark x1="39111" y1="96444" x2="39111" y2="96444"/>
                        <a14:foregroundMark x1="22667" y1="86222" x2="22667" y2="86222"/>
                        <a14:foregroundMark x1="33333" y1="43556" x2="33333" y2="43556"/>
                        <a14:foregroundMark x1="42222" y1="24444" x2="42222" y2="24444"/>
                        <a14:foregroundMark x1="70222" y1="71556" x2="70222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9" y="76200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254" y1="53521" x2="42254" y2="53521"/>
                        <a14:foregroundMark x1="61972" y1="50704" x2="61972" y2="50704"/>
                        <a14:foregroundMark x1="47887" y1="42254" x2="47887" y2="42254"/>
                        <a14:foregroundMark x1="57746" y1="40845" x2="57746" y2="40845"/>
                        <a14:foregroundMark x1="46479" y1="64789" x2="46479" y2="64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16" y="3594096"/>
            <a:ext cx="812798" cy="812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867" y1="49505" x2="16867" y2="49505"/>
                        <a14:foregroundMark x1="15663" y1="42574" x2="15663" y2="42574"/>
                        <a14:foregroundMark x1="63855" y1="40099" x2="63855" y2="40099"/>
                        <a14:foregroundMark x1="18876" y1="63861" x2="18876" y2="63861"/>
                        <a14:foregroundMark x1="25301" y1="51980" x2="25301" y2="51980"/>
                        <a14:foregroundMark x1="25301" y1="36139" x2="25301" y2="34158"/>
                        <a14:foregroundMark x1="15663" y1="28713" x2="15663" y2="28713"/>
                        <a14:foregroundMark x1="93976" y1="50495" x2="93976" y2="50495"/>
                        <a14:foregroundMark x1="73494" y1="71287" x2="73494" y2="71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7" t="14215" b="10236"/>
          <a:stretch/>
        </p:blipFill>
        <p:spPr>
          <a:xfrm>
            <a:off x="1016001" y="4419590"/>
            <a:ext cx="1391428" cy="1397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5939" y="3059647"/>
            <a:ext cx="5453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تلفن های بدون پاسخ و پیام های دستگاه پیغام گیر می تواند در پشت خط برای کاربر پخش شود.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آیفن خانه می تواند قابلیت ضبط پیام را داشته </a:t>
            </a:r>
            <a:r>
              <a:rPr lang="fa-IR" sz="2400" dirty="0" smtClean="0">
                <a:cs typeface="B Nazanin" pitchFamily="2" charset="-78"/>
              </a:rPr>
              <a:t>باشد و </a:t>
            </a:r>
            <a:r>
              <a:rPr lang="fa-IR" sz="2400" dirty="0">
                <a:cs typeface="B Nazanin" pitchFamily="2" charset="-78"/>
              </a:rPr>
              <a:t>در صورت نیاز این پیام ها نیز میتواند برای کاربر در پشت خط تلفن پخش شوند.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گزارش ها و وضعیت فعلی خانه و تنظیمات مورد درخواست کاربر می تواند با استفاده از گزارش صوتی به کاربر ارائه شوند.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GPRS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000" dirty="0" smtClean="0"/>
              <a:t>امروزه اینترنت بسیار فراگیر شده و کاربردهای آن در همه زمینه های مختلف زندگی گسترده شده و ارتباطات با این بستر بسیار آسان و سریع گشته است.</a:t>
            </a:r>
          </a:p>
          <a:p>
            <a:pPr rtl="1"/>
            <a:r>
              <a:rPr lang="fa-IR" sz="2000" dirty="0" smtClean="0"/>
              <a:t>کاربر می تواند با استفاده از شبکه گسترده اینترنت (چه از طریق موبایل و چه از طریق کامپیوتر شخصی) و با دسترسی به ای-میل شخصی اش به مرکز کنترل خانه هوشمند متصل شده و فرمانهایی را صادر کند.</a:t>
            </a:r>
          </a:p>
          <a:p>
            <a:pPr rtl="1"/>
            <a:r>
              <a:rPr lang="fa-IR" sz="2000" dirty="0" smtClean="0"/>
              <a:t>1- فرمان های اجرایی شامل کنترل اجزای متصل به مرکز کنترل خانه هوشمند </a:t>
            </a:r>
          </a:p>
          <a:p>
            <a:pPr rtl="1"/>
            <a:r>
              <a:rPr lang="fa-IR" sz="2000" smtClean="0"/>
              <a:t>2- فرمان های اعلام وضعیت اجزای متصل به مرکز کنترل خانه هوشمند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/>
              <a:t>استفاده از گوشی های هوشمند در خانه هوشمند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1371600"/>
            <a:ext cx="5638800" cy="3276601"/>
          </a:xfrm>
        </p:spPr>
        <p:txBody>
          <a:bodyPr>
            <a:noAutofit/>
          </a:bodyPr>
          <a:lstStyle/>
          <a:p>
            <a:pPr algn="just" rtl="1"/>
            <a:r>
              <a:rPr lang="fa-IR" sz="1800" dirty="0" smtClean="0"/>
              <a:t>ویژگی های ذکر شده برای سیستم برقراری تماس، سیستم پیام کوتاه و یا اینترنت </a:t>
            </a:r>
            <a:r>
              <a:rPr lang="en-US" sz="1800" dirty="0" smtClean="0"/>
              <a:t>GPRS</a:t>
            </a:r>
            <a:r>
              <a:rPr lang="fa-IR" sz="1800" dirty="0" smtClean="0"/>
              <a:t> همگی می توانند در داخل نرم افزار های گوشی موبایل مجتمع شوند. چه گوشی های هوشمند کنونی و چه گوشی های قدیمی تر با سیستم عامل هایی مثل </a:t>
            </a:r>
            <a:r>
              <a:rPr lang="en-US" sz="1800" dirty="0" err="1" smtClean="0"/>
              <a:t>symbian</a:t>
            </a:r>
            <a:r>
              <a:rPr lang="fa-IR" sz="1800" dirty="0" smtClean="0"/>
              <a:t> و </a:t>
            </a:r>
            <a:r>
              <a:rPr lang="en-US" sz="1800" dirty="0" smtClean="0"/>
              <a:t>java</a:t>
            </a:r>
          </a:p>
          <a:p>
            <a:pPr algn="just" rtl="1"/>
            <a:r>
              <a:rPr lang="fa-IR" sz="1800" dirty="0" smtClean="0"/>
              <a:t>این نرم افزار تعاملی قابلیت های موجود در خانه ی هوشمند را در قالب یک نرم افزار در آورده و دستورات با استفاده از پروتکل مشخصی تبدیل به داده های پیام کوتاه و یا تماس می وشند و با استفاده از شبکه ی موبایل به کنترلر انتقال داده می شوند. و یا با استفاده از شبکه ی </a:t>
            </a:r>
            <a:r>
              <a:rPr lang="en-US" sz="1800" dirty="0" err="1" smtClean="0"/>
              <a:t>wifi</a:t>
            </a:r>
            <a:r>
              <a:rPr lang="fa-IR" sz="1800" dirty="0"/>
              <a:t> </a:t>
            </a:r>
            <a:r>
              <a:rPr lang="fa-IR" sz="1800" dirty="0" smtClean="0"/>
              <a:t>داخلی خانه به کنترلر ارسال شوند.</a:t>
            </a:r>
          </a:p>
          <a:p>
            <a:pPr algn="just" rtl="1"/>
            <a:r>
              <a:rPr lang="fa-IR" sz="1800" dirty="0" smtClean="0"/>
              <a:t>همچنین گزارشات کنترلر نیز می توانند به همین طریق به کاربر ارسال شوند و در نرم افزار در قالب یک </a:t>
            </a:r>
            <a:r>
              <a:rPr lang="en-US" sz="1800" dirty="0" smtClean="0"/>
              <a:t>GUI</a:t>
            </a:r>
            <a:r>
              <a:rPr lang="fa-IR" sz="1800" dirty="0" smtClean="0"/>
              <a:t>نمایش داده شوند.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6310"/>
            <a:ext cx="7124700" cy="2185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724400"/>
            <a:ext cx="2143125" cy="2133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پیاده سازی شبکه </a:t>
            </a:r>
            <a:r>
              <a:rPr lang="en-US" dirty="0"/>
              <a:t> </a:t>
            </a:r>
            <a:r>
              <a:rPr lang="en-US" dirty="0" smtClean="0"/>
              <a:t>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1493837"/>
            <a:ext cx="6096000" cy="4525963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fa-IR" dirty="0" smtClean="0"/>
              <a:t>بسیاری از شبکه های موبایل در حال حاضر برای تست و آزمایش کارکرد سیستم خود از ماژول های آماده</a:t>
            </a:r>
            <a:r>
              <a:rPr lang="en-US" dirty="0" smtClean="0"/>
              <a:t> </a:t>
            </a:r>
            <a:r>
              <a:rPr lang="fa-IR" dirty="0" smtClean="0"/>
              <a:t>ی </a:t>
            </a:r>
            <a:r>
              <a:rPr lang="en-US" dirty="0" smtClean="0"/>
              <a:t>SIM300</a:t>
            </a:r>
            <a:r>
              <a:rPr lang="fa-IR" dirty="0" smtClean="0"/>
              <a:t> و یا </a:t>
            </a:r>
            <a:r>
              <a:rPr lang="en-US" dirty="0" smtClean="0"/>
              <a:t>SIM900</a:t>
            </a:r>
            <a:r>
              <a:rPr lang="fa-IR" dirty="0" smtClean="0"/>
              <a:t> استفاده می کنند</a:t>
            </a:r>
          </a:p>
          <a:p>
            <a:pPr marL="0" indent="0" algn="just" rtl="1">
              <a:buNone/>
            </a:pPr>
            <a:endParaRPr lang="fa-IR" dirty="0" smtClean="0"/>
          </a:p>
          <a:p>
            <a:pPr marL="0" indent="0" algn="just" rtl="1">
              <a:buNone/>
            </a:pPr>
            <a:endParaRPr lang="fa-IR" dirty="0" smtClean="0"/>
          </a:p>
          <a:p>
            <a:pPr algn="just" rtl="1"/>
            <a:r>
              <a:rPr lang="fa-IR" dirty="0" smtClean="0"/>
              <a:t>این ماژول ها پروتکل های شبکه ی </a:t>
            </a:r>
            <a:r>
              <a:rPr lang="en-US" dirty="0" smtClean="0"/>
              <a:t>GSM</a:t>
            </a:r>
            <a:r>
              <a:rPr lang="fa-IR" dirty="0" smtClean="0"/>
              <a:t> و سیگنالینگ های مربوط به لایه ی فیزیکی را برای یک سیم کارت مشخص ایجاد می کند و از طریق آن ارتباط با شبکه ی </a:t>
            </a:r>
            <a:r>
              <a:rPr lang="en-US" dirty="0" smtClean="0"/>
              <a:t>GSM</a:t>
            </a:r>
            <a:r>
              <a:rPr lang="fa-IR" dirty="0" smtClean="0"/>
              <a:t> ایجاد می شود.</a:t>
            </a:r>
          </a:p>
          <a:p>
            <a:pPr algn="just" rtl="1"/>
            <a:r>
              <a:rPr lang="fa-IR" dirty="0" smtClean="0"/>
              <a:t>بعد از برقراری ارتباط با شبکه ی </a:t>
            </a:r>
            <a:r>
              <a:rPr lang="en-US" dirty="0" smtClean="0"/>
              <a:t>GSM</a:t>
            </a:r>
            <a:r>
              <a:rPr lang="fa-IR" dirty="0" smtClean="0"/>
              <a:t> با استفاده از ارتباط سریال می توان این ماژول را کنترل کرد و یک سری دستورات پیش فرض به نام </a:t>
            </a:r>
            <a:r>
              <a:rPr lang="en-US" dirty="0" smtClean="0"/>
              <a:t>AT COMMANDS</a:t>
            </a:r>
            <a:r>
              <a:rPr lang="fa-IR" dirty="0" smtClean="0"/>
              <a:t> برای کنترل ماژول مورد استفاده قرار می گیرند.</a:t>
            </a:r>
            <a:endParaRPr lang="en-US" dirty="0"/>
          </a:p>
        </p:txBody>
      </p:sp>
      <p:pic>
        <p:nvPicPr>
          <p:cNvPr id="2050" name="Picture 2" descr="http://t2.gstatic.com/images?q=tbn:ANd9GcRpS_D7qPysUPtF8dpTXTNpuW90x18xgnV0gnygxo3b1L78U6rhO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333" r="96000">
                        <a14:foregroundMark x1="16889" y1="66667" x2="16889" y2="66667"/>
                        <a14:foregroundMark x1="4444" y1="48444" x2="4444" y2="48444"/>
                        <a14:foregroundMark x1="12000" y1="43556" x2="12000" y2="43556"/>
                        <a14:foregroundMark x1="32444" y1="31111" x2="32444" y2="31111"/>
                        <a14:foregroundMark x1="38667" y1="26222" x2="38667" y2="26222"/>
                        <a14:foregroundMark x1="41778" y1="23556" x2="41778" y2="23556"/>
                        <a14:foregroundMark x1="52000" y1="20444" x2="52000" y2="20444"/>
                        <a14:foregroundMark x1="27111" y1="35111" x2="27111" y2="35111"/>
                        <a14:foregroundMark x1="36889" y1="28000" x2="36889" y2="28000"/>
                        <a14:foregroundMark x1="65333" y1="37333" x2="65333" y2="37333"/>
                        <a14:foregroundMark x1="92444" y1="28000" x2="92444" y2="28000"/>
                        <a14:foregroundMark x1="96444" y1="30667" x2="96444" y2="30667"/>
                        <a14:backgroundMark x1="20000" y1="4889" x2="20000" y2="4889"/>
                        <a14:backgroundMark x1="6667" y1="19556" x2="6667" y2="1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62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45"/>
          <a:stretch/>
        </p:blipFill>
        <p:spPr>
          <a:xfrm>
            <a:off x="177800" y="3505200"/>
            <a:ext cx="2260600" cy="1962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ساختار ارتباطی ماژول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92500"/>
          </a:bodyPr>
          <a:lstStyle/>
          <a:p>
            <a:pPr rtl="1"/>
            <a:r>
              <a:rPr lang="fa-IR" dirty="0" smtClean="0"/>
              <a:t>ارتباط به صورت سریال</a:t>
            </a:r>
          </a:p>
          <a:p>
            <a:pPr rtl="1"/>
            <a:r>
              <a:rPr lang="fa-IR" dirty="0" smtClean="0"/>
              <a:t>استفاده از پورت 9 تایی سریال</a:t>
            </a:r>
          </a:p>
          <a:p>
            <a:pPr rtl="1"/>
            <a:r>
              <a:rPr lang="fa-IR" dirty="0" smtClean="0"/>
              <a:t>قابلیت استفاده با انواع مدل های    دست دادن و سرعت های متفاوت</a:t>
            </a:r>
          </a:p>
          <a:p>
            <a:pPr rtl="1"/>
            <a:r>
              <a:rPr lang="fa-IR" dirty="0" smtClean="0"/>
              <a:t>امکان </a:t>
            </a:r>
            <a:r>
              <a:rPr lang="en-US" dirty="0" err="1" smtClean="0"/>
              <a:t>autobaud</a:t>
            </a:r>
            <a:r>
              <a:rPr lang="fa-IR" dirty="0" smtClean="0"/>
              <a:t> برای تشخیص میزان نرخ داده سریال بر روی پورت</a:t>
            </a:r>
          </a:p>
          <a:p>
            <a:pPr rtl="1"/>
            <a:r>
              <a:rPr lang="fa-IR" dirty="0" smtClean="0"/>
              <a:t>در حالت بدون </a:t>
            </a:r>
            <a:r>
              <a:rPr lang="en-US" dirty="0" smtClean="0"/>
              <a:t>hand</a:t>
            </a:r>
            <a:r>
              <a:rPr lang="en-US" dirty="0"/>
              <a:t> </a:t>
            </a:r>
            <a:r>
              <a:rPr lang="en-US" dirty="0" smtClean="0"/>
              <a:t>shaking</a:t>
            </a:r>
            <a:r>
              <a:rPr lang="fa-IR" dirty="0" smtClean="0"/>
              <a:t> بدون بیت پریتی سیگنال های  </a:t>
            </a:r>
            <a:r>
              <a:rPr lang="en-US" dirty="0" err="1" smtClean="0"/>
              <a:t>rx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GND</a:t>
            </a:r>
            <a:r>
              <a:rPr lang="fa-IR" dirty="0" smtClean="0"/>
              <a:t> و </a:t>
            </a:r>
            <a:r>
              <a:rPr lang="en-US" dirty="0" smtClean="0"/>
              <a:t>RTS</a:t>
            </a:r>
            <a:r>
              <a:rPr lang="fa-IR" dirty="0" smtClean="0"/>
              <a:t> مورد استفاده قرار میگیرند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0" t="24000" r="19896" b="25667"/>
          <a:stretch/>
        </p:blipFill>
        <p:spPr bwMode="auto">
          <a:xfrm>
            <a:off x="190500" y="2209800"/>
            <a:ext cx="43146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پروتکل ارتباطی با ماژول موبایل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fa-IR" dirty="0" smtClean="0"/>
              <a:t>مجموعه دستورات مورد استفاده به نام </a:t>
            </a:r>
            <a:r>
              <a:rPr lang="en-US" dirty="0" err="1" smtClean="0"/>
              <a:t>ATcommands</a:t>
            </a:r>
            <a:r>
              <a:rPr lang="fa-IR" dirty="0" smtClean="0"/>
              <a:t> هستند که با ارسال آن ها به ماژول به صورت سریال امکان باز یابی اطلاعات و یا اجرای فرامین ارتباطی میسر می شود.</a:t>
            </a:r>
          </a:p>
          <a:p>
            <a:pPr marL="0" indent="0" algn="just" rtl="1">
              <a:buNone/>
            </a:pPr>
            <a:endParaRPr lang="fa-IR" dirty="0" smtClean="0"/>
          </a:p>
          <a:p>
            <a:pPr algn="just" rtl="1"/>
            <a:r>
              <a:rPr lang="fa-IR" dirty="0" smtClean="0"/>
              <a:t>نمونه ای ای این دستورات و پاسخ متناسب ماژول در زیر آمده است:</a:t>
            </a:r>
            <a:endParaRPr lang="en-US" dirty="0" smtClean="0"/>
          </a:p>
          <a:p>
            <a:pPr algn="just"/>
            <a:r>
              <a:rPr lang="en-US" dirty="0"/>
              <a:t>ATD09352294948;&lt;enter</a:t>
            </a:r>
            <a:r>
              <a:rPr lang="en-US" dirty="0" smtClean="0"/>
              <a:t>&gt;</a:t>
            </a:r>
          </a:p>
          <a:p>
            <a:pPr algn="just" rtl="1"/>
            <a:r>
              <a:rPr lang="fa-IR" dirty="0" smtClean="0"/>
              <a:t>این دستور جهت برقراری تماس با استفاده از شبکه موبایل میباشد</a:t>
            </a:r>
          </a:p>
          <a:p>
            <a:pPr algn="just" rtl="1"/>
            <a:r>
              <a:rPr lang="fa-IR" dirty="0" smtClean="0"/>
              <a:t>پیغام های متناسب در صورت اشغال بودن شبکه یا تلفن مورد نظر، و یا برقراری تماس به کاربر داده خواهد شد.</a:t>
            </a:r>
            <a:endParaRPr lang="en-US" dirty="0">
              <a:ea typeface="Malgun Gothic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اطلاعات مربوط به ارسال پیامک از طریق شبکه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dirty="0" smtClean="0"/>
              <a:t>فرمت دستور ارسالی به این ترتیب خواهد بود:</a:t>
            </a:r>
            <a:endParaRPr lang="fa-IR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AT+CMGS=”09352294948”,129;\r&lt;enter&gt;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/>
              <a:t>	</a:t>
            </a:r>
            <a:r>
              <a:rPr lang="en-US" dirty="0"/>
              <a:t>&gt;&lt;write your </a:t>
            </a:r>
            <a:r>
              <a:rPr lang="en-US" dirty="0" err="1"/>
              <a:t>sms</a:t>
            </a:r>
            <a:r>
              <a:rPr lang="en-US" dirty="0"/>
              <a:t> here&gt;&lt;</a:t>
            </a:r>
            <a:r>
              <a:rPr lang="en-US" dirty="0" err="1"/>
              <a:t>ctrl+z</a:t>
            </a:r>
            <a:r>
              <a:rPr lang="en-US" dirty="0"/>
              <a:t> &gt; (or) &lt;Esc&gt;</a:t>
            </a:r>
            <a:endParaRPr lang="fa-IR" dirty="0"/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endParaRPr lang="fa-IR" dirty="0" smtClean="0">
              <a:ea typeface="Malgun Gothic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 smtClean="0">
                <a:ea typeface="Malgun Gothic"/>
              </a:rPr>
              <a:t>با </a:t>
            </a:r>
            <a:r>
              <a:rPr lang="fa-IR" dirty="0">
                <a:ea typeface="Malgun Gothic"/>
              </a:rPr>
              <a:t>اجرای این دستور می توان یک پیامک به شماره مورد نظر ارسال </a:t>
            </a:r>
            <a:r>
              <a:rPr lang="fa-IR" dirty="0" smtClean="0">
                <a:ea typeface="Malgun Gothic"/>
              </a:rPr>
              <a:t>کرد. پاسخ </a:t>
            </a:r>
            <a:r>
              <a:rPr lang="fa-IR" dirty="0">
                <a:ea typeface="Malgun Gothic"/>
              </a:rPr>
              <a:t>ماژول که به </a:t>
            </a:r>
            <a:r>
              <a:rPr lang="fa-IR" dirty="0" smtClean="0">
                <a:ea typeface="Malgun Gothic"/>
              </a:rPr>
              <a:t>نوعی</a:t>
            </a:r>
            <a:r>
              <a:rPr lang="en-US" dirty="0" smtClean="0">
                <a:ea typeface="Malgun Gothic"/>
              </a:rPr>
              <a:t>ACK </a:t>
            </a:r>
            <a:r>
              <a:rPr lang="fa-IR" dirty="0" smtClean="0">
                <a:ea typeface="Malgun Gothic"/>
              </a:rPr>
              <a:t> </a:t>
            </a:r>
            <a:r>
              <a:rPr lang="fa-IR" dirty="0">
                <a:ea typeface="Malgun Gothic"/>
              </a:rPr>
              <a:t>خوانده می شود به این صورت </a:t>
            </a:r>
            <a:r>
              <a:rPr lang="fa-IR" dirty="0" smtClean="0">
                <a:ea typeface="Malgun Gothic"/>
              </a:rPr>
              <a:t>خوا</a:t>
            </a:r>
            <a:r>
              <a:rPr lang="fa-IR" dirty="0">
                <a:ea typeface="Malgun Gothic"/>
              </a:rPr>
              <a:t>ه</a:t>
            </a:r>
            <a:r>
              <a:rPr lang="fa-IR" dirty="0" smtClean="0">
                <a:ea typeface="Malgun Gothic"/>
              </a:rPr>
              <a:t>د </a:t>
            </a:r>
            <a:r>
              <a:rPr lang="fa-IR" dirty="0">
                <a:ea typeface="Malgun Gothic"/>
              </a:rPr>
              <a:t>بود و حاوی اطلاعات مربوط به شماره پیامک ذخیره شده در حافظه نیز می باشد.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/>
              <a:t>+CMGS: &lt;value&gt;</a:t>
            </a:r>
            <a:endParaRPr lang="fa-IR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/>
              <a:t>OK</a:t>
            </a:r>
            <a:endParaRPr lang="en-US" dirty="0">
              <a:ea typeface="Malgun Gothic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تست و پیاده سازی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990601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fa-IR" dirty="0" smtClean="0"/>
              <a:t>با استفاده از پنجره ی هایپر ترمینال و برنامه ی </a:t>
            </a:r>
            <a:r>
              <a:rPr lang="en-US" dirty="0" smtClean="0"/>
              <a:t>MATLAB</a:t>
            </a:r>
            <a:r>
              <a:rPr lang="fa-IR" dirty="0" smtClean="0"/>
              <a:t> و میکروکنترلر ها کارایی ماژول تست گردید. پیاده سازی آن در حال حاضر با استفاده از میکرو کنترلز ها صورت گرفته و تمام فرامین و گزارش ها از این طریق ارسال و بازیابی میشوند.</a:t>
            </a:r>
          </a:p>
          <a:p>
            <a:pPr algn="just" rtl="1"/>
            <a:endParaRPr lang="fa-IR" dirty="0"/>
          </a:p>
          <a:p>
            <a:pPr algn="just" rtl="1"/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6163532" cy="4117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تست و پیاده سازی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1" y="1447800"/>
            <a:ext cx="7707364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4900" y="32766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مثال: دریافت پیامک و اجرای دستورات مرتبط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45861681"/>
              </p:ext>
            </p:extLst>
          </p:nvPr>
        </p:nvGraphicFramePr>
        <p:xfrm>
          <a:off x="381000" y="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966" y1="5607" x2="27966" y2="5607"/>
                        <a14:backgroundMark x1="87712" y1="78037" x2="87712" y2="78037"/>
                        <a14:backgroundMark x1="40254" y1="90654" x2="40254" y2="90654"/>
                        <a14:backgroundMark x1="14407" y1="92523" x2="14407" y2="92523"/>
                        <a14:backgroundMark x1="93644" y1="45794" x2="93644" y2="45794"/>
                        <a14:backgroundMark x1="96186" y1="31776" x2="96186" y2="31776"/>
                        <a14:backgroundMark x1="97458" y1="82243" x2="97458" y2="82243"/>
                        <a14:backgroundMark x1="79237" y1="92991" x2="79237" y2="92991"/>
                        <a14:backgroundMark x1="19915" y1="96729" x2="19915" y2="96729"/>
                        <a14:backgroundMark x1="4237" y1="78037" x2="4237" y2="78037"/>
                        <a14:backgroundMark x1="6356" y1="88785" x2="6356" y2="88785"/>
                        <a14:backgroundMark x1="26695" y1="91589" x2="26695" y2="91589"/>
                        <a14:backgroundMark x1="31356" y1="92991" x2="31356" y2="92991"/>
                        <a14:backgroundMark x1="30085" y1="85514" x2="30085" y2="85514"/>
                        <a14:backgroundMark x1="47034" y1="93458" x2="47034" y2="93458"/>
                        <a14:backgroundMark x1="55508" y1="92991" x2="55508" y2="92991"/>
                        <a14:backgroundMark x1="56356" y1="97196" x2="56356" y2="97196"/>
                        <a14:backgroundMark x1="89407" y1="85981" x2="89407" y2="85981"/>
                        <a14:backgroundMark x1="89407" y1="85981" x2="89407" y2="85981"/>
                        <a14:backgroundMark x1="89407" y1="85981" x2="89407" y2="85981"/>
                        <a14:backgroundMark x1="89407" y1="85981" x2="89407" y2="85981"/>
                        <a14:backgroundMark x1="90254" y1="57009" x2="90254" y2="57009"/>
                        <a14:backgroundMark x1="86864" y1="66355" x2="86864" y2="66355"/>
                        <a14:backgroundMark x1="96186" y1="38785" x2="96186" y2="38785"/>
                        <a14:backgroundMark x1="66525" y1="96729" x2="66525" y2="96729"/>
                        <a14:backgroundMark x1="69915" y1="97196" x2="69915" y2="97196"/>
                        <a14:backgroundMark x1="69915" y1="97196" x2="69915" y2="97196"/>
                        <a14:backgroundMark x1="75424" y1="95327" x2="75424" y2="95327"/>
                        <a14:backgroundMark x1="13983" y1="84112" x2="13983" y2="84112"/>
                        <a14:backgroundMark x1="21610" y1="85047" x2="21610" y2="85047"/>
                        <a14:backgroundMark x1="18220" y1="82243" x2="18220" y2="82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990600" cy="8982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9" cstate="print"/>
          <a:srcRect l="17616" t="46277" r="29349" b="25532"/>
          <a:stretch>
            <a:fillRect/>
          </a:stretch>
        </p:blipFill>
        <p:spPr bwMode="auto">
          <a:xfrm>
            <a:off x="2019300" y="4098657"/>
            <a:ext cx="4876800" cy="176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272" y1="27053" x2="38272" y2="27053"/>
                        <a14:backgroundMark x1="46502" y1="65217" x2="46502" y2="65217"/>
                        <a14:backgroundMark x1="34568" y1="68599" x2="34568" y2="68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2707300"/>
            <a:ext cx="1066800" cy="908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272" y1="27053" x2="38272" y2="27053"/>
                        <a14:backgroundMark x1="46502" y1="65217" x2="46502" y2="65217"/>
                        <a14:backgroundMark x1="34568" y1="68599" x2="34568" y2="68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81900"/>
            <a:ext cx="1066800" cy="90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966" y1="5607" x2="27966" y2="5607"/>
                        <a14:backgroundMark x1="87712" y1="78037" x2="87712" y2="78037"/>
                        <a14:backgroundMark x1="40254" y1="90654" x2="40254" y2="90654"/>
                        <a14:backgroundMark x1="14407" y1="92523" x2="14407" y2="92523"/>
                        <a14:backgroundMark x1="93644" y1="45794" x2="93644" y2="45794"/>
                        <a14:backgroundMark x1="96186" y1="31776" x2="96186" y2="31776"/>
                        <a14:backgroundMark x1="97458" y1="82243" x2="97458" y2="82243"/>
                        <a14:backgroundMark x1="79237" y1="92991" x2="79237" y2="92991"/>
                        <a14:backgroundMark x1="19915" y1="96729" x2="19915" y2="96729"/>
                        <a14:backgroundMark x1="4237" y1="78037" x2="4237" y2="78037"/>
                        <a14:backgroundMark x1="6356" y1="88785" x2="6356" y2="88785"/>
                        <a14:backgroundMark x1="26695" y1="91589" x2="26695" y2="91589"/>
                        <a14:backgroundMark x1="31356" y1="92991" x2="31356" y2="92991"/>
                        <a14:backgroundMark x1="30085" y1="85514" x2="30085" y2="85514"/>
                        <a14:backgroundMark x1="47034" y1="93458" x2="47034" y2="93458"/>
                        <a14:backgroundMark x1="55508" y1="92991" x2="55508" y2="92991"/>
                        <a14:backgroundMark x1="56356" y1="97196" x2="56356" y2="97196"/>
                        <a14:backgroundMark x1="89407" y1="85981" x2="89407" y2="85981"/>
                        <a14:backgroundMark x1="89407" y1="85981" x2="89407" y2="85981"/>
                        <a14:backgroundMark x1="89407" y1="85981" x2="89407" y2="85981"/>
                        <a14:backgroundMark x1="89407" y1="85981" x2="89407" y2="85981"/>
                        <a14:backgroundMark x1="90254" y1="57009" x2="90254" y2="57009"/>
                        <a14:backgroundMark x1="86864" y1="66355" x2="86864" y2="66355"/>
                        <a14:backgroundMark x1="96186" y1="38785" x2="96186" y2="38785"/>
                        <a14:backgroundMark x1="66525" y1="96729" x2="66525" y2="96729"/>
                        <a14:backgroundMark x1="69915" y1="97196" x2="69915" y2="97196"/>
                        <a14:backgroundMark x1="69915" y1="97196" x2="69915" y2="97196"/>
                        <a14:backgroundMark x1="75424" y1="95327" x2="75424" y2="95327"/>
                        <a14:backgroundMark x1="13983" y1="84112" x2="13983" y2="84112"/>
                        <a14:backgroundMark x1="21610" y1="85047" x2="21610" y2="85047"/>
                        <a14:backgroundMark x1="18220" y1="82243" x2="18220" y2="82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24028"/>
            <a:ext cx="990600" cy="8982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تعدیل پیک برق مصرفی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برنامه ریزی وسایل منزل</a:t>
            </a:r>
          </a:p>
          <a:p>
            <a:pPr algn="r" rtl="1"/>
            <a:endParaRPr lang="fa-IR" sz="24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تشخیص توان راکتیو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روش های مبتنی بر مقایسه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fa-IR" dirty="0" smtClean="0"/>
              <a:t>لیست بعضی از دستورات مورد استفاده در ماژول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9029" b="4167"/>
          <a:stretch/>
        </p:blipFill>
        <p:spPr bwMode="auto">
          <a:xfrm>
            <a:off x="990600" y="1295398"/>
            <a:ext cx="7162800" cy="52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/>
              <a:t>پروتکل امنیتی میان ماژول کنترل کننده و کاربر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/>
              <a:t>هر سیستمی نیاز به امنیت و سلسله مراتب دسترسی به اطلاعات دارد.</a:t>
            </a:r>
          </a:p>
          <a:p>
            <a:pPr algn="r" rtl="1"/>
            <a:r>
              <a:rPr lang="fa-IR" sz="2400" dirty="0" smtClean="0"/>
              <a:t>اطلاعات اصلی فقط در اختیار سازنده قرار دارد. مانند:</a:t>
            </a:r>
          </a:p>
          <a:p>
            <a:pPr lvl="1" algn="r" rtl="1"/>
            <a:r>
              <a:rPr lang="fa-IR" sz="2000" dirty="0" smtClean="0"/>
              <a:t>پروتکل های داخلی</a:t>
            </a:r>
          </a:p>
          <a:p>
            <a:pPr lvl="1" algn="r" rtl="1"/>
            <a:r>
              <a:rPr lang="fa-IR" sz="2000" dirty="0" smtClean="0"/>
              <a:t>نحوه ی ارتباط ماژول ها</a:t>
            </a:r>
          </a:p>
          <a:p>
            <a:pPr lvl="1" algn="r" rtl="1"/>
            <a:r>
              <a:rPr lang="fa-IR" sz="2000" dirty="0" smtClean="0"/>
              <a:t>و...</a:t>
            </a:r>
          </a:p>
          <a:p>
            <a:pPr algn="r" rtl="1"/>
            <a:r>
              <a:rPr lang="fa-IR" sz="2400" dirty="0" smtClean="0"/>
              <a:t>برای هر قسمت از خانه ی هوشمند نیاز به پروتکل خاص خود وجود دارد.</a:t>
            </a:r>
          </a:p>
          <a:p>
            <a:pPr lvl="1" algn="r" rtl="1"/>
            <a:r>
              <a:rPr lang="fa-IR" sz="2000" dirty="0" smtClean="0"/>
              <a:t>ارتباط داخلی</a:t>
            </a:r>
          </a:p>
          <a:p>
            <a:pPr lvl="1" algn="r" rtl="1"/>
            <a:r>
              <a:rPr lang="fa-IR" sz="2000" dirty="0" smtClean="0"/>
              <a:t>ارتباط با شبکه موبایل</a:t>
            </a:r>
          </a:p>
          <a:p>
            <a:pPr lvl="1" algn="r" rtl="1"/>
            <a:r>
              <a:rPr lang="fa-IR" sz="2000" dirty="0" smtClean="0"/>
              <a:t>برقراری لینک بین داخل و خارج خانه</a:t>
            </a:r>
          </a:p>
          <a:p>
            <a:pPr lvl="1" algn="r" rtl="1"/>
            <a:r>
              <a:rPr lang="fa-IR" sz="2000" dirty="0" smtClean="0"/>
              <a:t>ارتباط با شبکه ی انرژی</a:t>
            </a:r>
          </a:p>
          <a:p>
            <a:pPr lvl="1" algn="r" rtl="1"/>
            <a:r>
              <a:rPr lang="fa-IR" sz="2000" dirty="0" smtClean="0"/>
              <a:t>و...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/>
              <a:t>بعضی پروتکل های مورد استفاده برای اعتبار  سنجی فرستنده دستورات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اولین و پیش پا افتاده ترین: شماره تلفن همراه کاربر</a:t>
            </a:r>
          </a:p>
          <a:p>
            <a:pPr algn="r" rtl="1"/>
            <a:r>
              <a:rPr lang="fa-IR" dirty="0" smtClean="0"/>
              <a:t>ایجاد رمز عبور و رمز کاربری</a:t>
            </a:r>
          </a:p>
          <a:p>
            <a:pPr algn="r" rtl="1"/>
            <a:r>
              <a:rPr lang="fa-IR" dirty="0" smtClean="0"/>
              <a:t>ایجاد فرمت خاص ارسال پیام ها</a:t>
            </a:r>
          </a:p>
          <a:p>
            <a:pPr algn="r" rtl="1"/>
            <a:r>
              <a:rPr lang="fa-IR" dirty="0" smtClean="0"/>
              <a:t>ایجاد کدینک پبام های ارسالی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هر یک از موارد فوق در چهار حالت استفاده از شبکه ی موبایل پیاده سازی متفاوتی دارند:</a:t>
            </a:r>
          </a:p>
          <a:p>
            <a:pPr lvl="1" algn="r" rtl="1"/>
            <a:r>
              <a:rPr lang="fa-IR" dirty="0" smtClean="0"/>
              <a:t>ارسال و دریافت پیامک</a:t>
            </a:r>
          </a:p>
          <a:p>
            <a:pPr lvl="1" algn="r" rtl="1"/>
            <a:r>
              <a:rPr lang="fa-IR" dirty="0" smtClean="0"/>
              <a:t>برقراری تماس</a:t>
            </a:r>
          </a:p>
          <a:p>
            <a:pPr lvl="1" algn="r" rtl="1"/>
            <a:r>
              <a:rPr lang="fa-IR" dirty="0" smtClean="0"/>
              <a:t>استفاده از </a:t>
            </a:r>
            <a:r>
              <a:rPr lang="en-US" dirty="0" smtClean="0"/>
              <a:t>GPRS</a:t>
            </a:r>
          </a:p>
          <a:p>
            <a:pPr lvl="1" algn="r" rtl="1"/>
            <a:r>
              <a:rPr lang="fa-IR" dirty="0" smtClean="0"/>
              <a:t>برقراری لینک با استفاده از </a:t>
            </a:r>
            <a:r>
              <a:rPr lang="en-US" dirty="0" smtClean="0"/>
              <a:t>mobile app</a:t>
            </a:r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/>
              <a:t>پروتکل امنیتی در حالت استفاده از سرویس پیامک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/>
              <a:t>به دلیل ذخیره شدن پیامک ها و امکان دسترسی آسان به تلفن همراه فرد دارای اعتبار از امنیت پایین تری برخوردار است.</a:t>
            </a:r>
          </a:p>
          <a:p>
            <a:pPr rtl="1"/>
            <a:r>
              <a:rPr lang="fa-IR" dirty="0" smtClean="0"/>
              <a:t>راه های ایمن سازی:</a:t>
            </a:r>
          </a:p>
          <a:p>
            <a:pPr lvl="1" rtl="1"/>
            <a:r>
              <a:rPr lang="fa-IR" dirty="0" smtClean="0"/>
              <a:t>ایجاد رمز عبور و کاربری برای کنترل هر قسمت از خانه – به دلیل استفاده از پیامک و ذخیره سازی پیامک ها از امنیت کمتری برخوردار است</a:t>
            </a:r>
          </a:p>
          <a:p>
            <a:pPr lvl="1" rtl="1"/>
            <a:r>
              <a:rPr lang="fa-IR" dirty="0" smtClean="0"/>
              <a:t>تعیین سوال ها و جواب های مشخص بین کاربر و کنترلر و دادن اعتبار به کاربر در صورت درست پاسخ دادن به سوالات (همانند آن چه که در ایمیل های استفاده می شود.)</a:t>
            </a:r>
          </a:p>
          <a:p>
            <a:pPr lvl="1" rtl="1"/>
            <a:r>
              <a:rPr lang="fa-IR" dirty="0" smtClean="0"/>
              <a:t>...</a:t>
            </a:r>
          </a:p>
          <a:p>
            <a:pPr lvl="1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پروتکل امنیتی در حالت استفاده از سرویس </a:t>
            </a:r>
            <a:r>
              <a:rPr lang="fa-IR" sz="3600" dirty="0" smtClean="0"/>
              <a:t>برقراری تماس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rtl="1"/>
            <a:r>
              <a:rPr lang="fa-IR" dirty="0" smtClean="0"/>
              <a:t>شماره تلفن فرد تماس گیرنده</a:t>
            </a:r>
          </a:p>
          <a:p>
            <a:pPr rtl="1"/>
            <a:r>
              <a:rPr lang="fa-IR" dirty="0" smtClean="0"/>
              <a:t>ایجاد رمز عبور و کاربری: امنیت و اطمینان بالا</a:t>
            </a:r>
          </a:p>
          <a:p>
            <a:pPr rtl="1"/>
            <a:r>
              <a:rPr lang="fa-IR" dirty="0" smtClean="0"/>
              <a:t>تشخیص کلید فشرده شده شرح داده شده در بخش ارتباط تلفنی</a:t>
            </a:r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پروتکل امنیتی در حالت استفاده از سرویس </a:t>
            </a:r>
            <a:r>
              <a:rPr lang="en-US" dirty="0" smtClean="0"/>
              <a:t>mobile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rtl="1"/>
            <a:r>
              <a:rPr lang="fa-IR" dirty="0" smtClean="0"/>
              <a:t>نرم افزار های موبایل قابلیت استفاده ازشبکه اینترنت، شبکه بی سیم و شبکه موبایل را دارند.</a:t>
            </a:r>
          </a:p>
          <a:p>
            <a:pPr rtl="1"/>
            <a:r>
              <a:rPr lang="fa-IR" dirty="0" smtClean="0"/>
              <a:t>هر یک از موارد فوق با گوشی های هوشمند قابل پیاده سازی است</a:t>
            </a:r>
          </a:p>
          <a:p>
            <a:pPr rtl="1"/>
            <a:r>
              <a:rPr lang="fa-IR" dirty="0" smtClean="0"/>
              <a:t>همچنین نقطه ضعف موجود در بخش رمز عبور در ارتباط پیامکی قابل حل است.</a:t>
            </a:r>
          </a:p>
          <a:p>
            <a:pPr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2060"/>
                </a:solidFill>
              </a:rPr>
              <a:t>کاهش </a:t>
            </a:r>
            <a:r>
              <a:rPr lang="fa-IR" sz="1600" dirty="0">
                <a:solidFill>
                  <a:srgbClr val="002060"/>
                </a:solidFill>
              </a:rPr>
              <a:t>قیمت برق </a:t>
            </a:r>
            <a:r>
              <a:rPr lang="fa-IR" sz="1600" dirty="0" smtClean="0">
                <a:solidFill>
                  <a:srgbClr val="00206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solidFill>
                  <a:srgbClr val="0070C0"/>
                </a:solidFill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solidFill>
                  <a:srgbClr val="0070C0"/>
                </a:solidFill>
                <a:cs typeface="B Lotus" pitchFamily="2" charset="-78"/>
              </a:rPr>
              <a:t>تلفن</a:t>
            </a:r>
            <a:endParaRPr lang="en-US" sz="1600" dirty="0" smtClean="0">
              <a:solidFill>
                <a:srgbClr val="0070C0"/>
              </a:solidFill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ارتباط با خانه هوشمند با استفاده از خطوط تلفن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14" name="Subtitle 2"/>
          <p:cNvSpPr>
            <a:spLocks noGrp="1"/>
          </p:cNvSpPr>
          <p:nvPr>
            <p:ph sz="quarter" idx="1"/>
          </p:nvPr>
        </p:nvSpPr>
        <p:spPr>
          <a:xfrm>
            <a:off x="2965450" y="1600200"/>
            <a:ext cx="4959350" cy="4873752"/>
          </a:xfrm>
        </p:spPr>
        <p:txBody>
          <a:bodyPr>
            <a:noAutofit/>
          </a:bodyPr>
          <a:lstStyle/>
          <a:p>
            <a:pPr algn="r"/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- </a:t>
            </a:r>
            <a:r>
              <a:rPr lang="fa-IR" sz="2400" dirty="0">
                <a:solidFill>
                  <a:srgbClr val="FF0000"/>
                </a:solidFill>
                <a:cs typeface="B Lotus" pitchFamily="2" charset="-78"/>
              </a:rPr>
              <a:t>مزایای ارتباط تلفنی</a:t>
            </a:r>
          </a:p>
          <a:p>
            <a:pPr algn="r"/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- اصول ارتباط از طریق </a:t>
            </a:r>
            <a:r>
              <a:rPr lang="fa-IR" sz="2400" dirty="0" smtClean="0">
                <a:solidFill>
                  <a:schemeClr val="tx1"/>
                </a:solidFill>
                <a:cs typeface="B Lotus" pitchFamily="2" charset="-78"/>
              </a:rPr>
              <a:t>تلفن</a:t>
            </a:r>
          </a:p>
          <a:p>
            <a:pPr lvl="1" algn="r" rtl="1"/>
            <a:r>
              <a:rPr lang="fa-IR" sz="2400" dirty="0" smtClean="0">
                <a:solidFill>
                  <a:schemeClr val="tx1"/>
                </a:solidFill>
                <a:cs typeface="B Lotus" pitchFamily="2" charset="-78"/>
              </a:rPr>
              <a:t>- ساختار خطوط تلفن و نحوه برقراری ارتباط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  <a:cs typeface="B Lotus" pitchFamily="2" charset="-78"/>
              </a:rPr>
              <a:t>- </a:t>
            </a:r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مدارهای طراحی شده برای برقراری ارتباط و کنترل خانه هوشمند از طریق خطوط تلفن</a:t>
            </a:r>
          </a:p>
          <a:p>
            <a:pPr algn="r"/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- مسایل مربوط به امنیت</a:t>
            </a:r>
          </a:p>
          <a:p>
            <a:pPr algn="r"/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- سیستم های پیاده شده در جهان بر مبنای ارتباط از طریق شبکه تلفن </a:t>
            </a:r>
            <a:endParaRPr lang="en-US" sz="2400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2736850" cy="21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cs typeface="B Lotus" pitchFamily="2" charset="-78"/>
              </a:rPr>
              <a:t>مزایای ارتباط تلفنی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عدم نیاز به فن آوری یا ساختار زیربنایی خاص و پیچیده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عدم نیاز به خط تلفنی جدا برای این منظور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قابلیت استفاده در فواصل بسیار دور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قابلیت کنترل کامل خانه تنها با فشردن چند کلید تلفن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هزینه بسیار پایین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درصد خطای بسیار ناچیز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استفاده آسان بدون نیاز به آموزش اولیه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قابلیت اتصال به شبکه مرکزی و هماهنگی با دیگر روش های کنترلی</a:t>
            </a:r>
          </a:p>
          <a:p>
            <a:pPr marL="0" indent="0" algn="r" rtl="1">
              <a:buNone/>
            </a:pPr>
            <a:endParaRPr lang="en-US" sz="2400" dirty="0">
              <a:solidFill>
                <a:schemeClr val="tx1">
                  <a:tint val="75000"/>
                </a:schemeClr>
              </a:solidFill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10668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ارتباط با خانه هوشمند با استفاده از خطوط تلفن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1447800"/>
            <a:ext cx="4572000" cy="3962400"/>
          </a:xfrm>
        </p:spPr>
        <p:txBody>
          <a:bodyPr>
            <a:noAutofit/>
          </a:bodyPr>
          <a:lstStyle/>
          <a:p>
            <a:pPr algn="r"/>
            <a:r>
              <a:rPr lang="fa-IR" sz="2400" dirty="0" smtClean="0">
                <a:cs typeface="B Lotus" pitchFamily="2" charset="-78"/>
              </a:rPr>
              <a:t>- </a:t>
            </a:r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مزایای ارتباط تلفنی</a:t>
            </a:r>
          </a:p>
          <a:p>
            <a:pPr algn="r"/>
            <a:r>
              <a:rPr lang="fa-IR" sz="2400" dirty="0">
                <a:solidFill>
                  <a:srgbClr val="FF0000"/>
                </a:solidFill>
                <a:cs typeface="B Lotus" pitchFamily="2" charset="-78"/>
              </a:rPr>
              <a:t>- اصول ارتباط از طریق </a:t>
            </a: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تلفن</a:t>
            </a:r>
          </a:p>
          <a:p>
            <a:pPr lvl="1" algn="r" rtl="1"/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- ساختار خطوط تلفن و نحوه برقراری ارتباط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  <a:cs typeface="B Lotus" pitchFamily="2" charset="-78"/>
              </a:rPr>
              <a:t>- </a:t>
            </a:r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مدارهای طراحی شده برای برقراری ارتباط و کنترل خانه هوشمند از طریق خطوط تلفن</a:t>
            </a:r>
          </a:p>
          <a:p>
            <a:pPr algn="r"/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- مسایل مربوط به امنیت</a:t>
            </a:r>
          </a:p>
          <a:p>
            <a:pPr algn="r"/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- سیستم های پیاده شده در جهان بر مبنای ارتباط از طریق شبکه تلفن </a:t>
            </a:r>
            <a:endParaRPr lang="en-US" sz="2400" dirty="0">
              <a:solidFill>
                <a:schemeClr val="tx1"/>
              </a:solidFill>
              <a:cs typeface="B Lotus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447799"/>
            <a:ext cx="2736850" cy="21649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برنامه ریزی وسایل منزل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نخست باید وسایلی را که برنامه آن ها قابل تغییر است شناسایی و مصرفشان را مانیتور کنیم: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لباسشویی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ظرف شویی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کولر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گرمایش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چراغ های چند شاخه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026" name="Picture 2" descr="http://upload.wikimedia.org/wikipedia/commons/thumb/0/08/LGwashingmachine.jpg/220px-LGwashing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2373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519" r="2399" b="36187"/>
          <a:stretch/>
        </p:blipFill>
        <p:spPr bwMode="auto">
          <a:xfrm>
            <a:off x="914400" y="2562905"/>
            <a:ext cx="3734889" cy="111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ساختار شبکه تلفن ثابت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2304" y="1600200"/>
            <a:ext cx="4274496" cy="4525963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اتصال هر خط با شماره مخصوص به خود به شبکه مرکزی</a:t>
            </a:r>
            <a:endParaRPr lang="fa-IR" sz="2400" dirty="0">
              <a:solidFill>
                <a:schemeClr val="tx1">
                  <a:tint val="75000"/>
                </a:schemeClr>
              </a:solidFill>
              <a:cs typeface="B Lotus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Lotus" pitchFamily="2" charset="-78"/>
            </a:endParaRP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امکان برقراری ارتباط با خط مورد نظر تنها با شماره گیری</a:t>
            </a:r>
          </a:p>
          <a:p>
            <a:pPr marL="0" indent="0" algn="r" rtl="1">
              <a:buNone/>
            </a:pPr>
            <a:endParaRPr lang="fa-IR" sz="2400" dirty="0" smtClean="0">
              <a:cs typeface="B Lotus" pitchFamily="2" charset="-78"/>
            </a:endParaRP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ارتباط از دو طریق پالس (قدیمی) و تن (جدید)</a:t>
            </a:r>
            <a:endParaRPr lang="en-US" sz="2400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107504" cy="2286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Lotus" pitchFamily="2" charset="-78"/>
              </a:rPr>
              <a:t>ساختار برقراری ارتباط به صورت </a:t>
            </a:r>
            <a:r>
              <a:rPr lang="en-US" sz="3200" b="1" dirty="0" smtClean="0">
                <a:cs typeface="B Lotus" pitchFamily="2" charset="-78"/>
              </a:rPr>
              <a:t>Tone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هنگام فشردن کلید تلفن موجی سینوسی متشکل از دو فرکانس ایجاد می شود. </a:t>
            </a:r>
            <a:endParaRPr lang="en-US" sz="2400" dirty="0">
              <a:cs typeface="B Lotus" pitchFamily="2" charset="-78"/>
            </a:endParaRPr>
          </a:p>
          <a:p>
            <a:pPr marL="0" indent="0" algn="l">
              <a:buNone/>
            </a:pPr>
            <a:r>
              <a:rPr lang="en-US" sz="2400" dirty="0" smtClean="0">
                <a:cs typeface="B Lotus" pitchFamily="2" charset="-78"/>
              </a:rPr>
              <a:t>- Dual Tone Multiple Frequency (DTMF)</a:t>
            </a:r>
            <a:r>
              <a:rPr lang="fa-IR" sz="2400" dirty="0" smtClean="0">
                <a:cs typeface="B Lotus" pitchFamily="2" charset="-78"/>
              </a:rPr>
              <a:t> 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یک فرکانس نمایانگر موقعیت افقی کلید (فرکانس های پایین)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 یک فرکانس نمایانگر موقعیت عمودی کلید (فرکانس های بالا)</a:t>
            </a:r>
            <a:endParaRPr lang="en-US" sz="2400" dirty="0" smtClean="0">
              <a:cs typeface="B Lotus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Lotus" pitchFamily="2" charset="-78"/>
            </a:endParaRPr>
          </a:p>
          <a:p>
            <a:pPr marL="0" indent="0" rtl="1">
              <a:buNone/>
            </a:pPr>
            <a:r>
              <a:rPr lang="en-US" sz="2400" dirty="0">
                <a:cs typeface="B Lotus" pitchFamily="2" charset="-78"/>
              </a:rPr>
              <a:t>f(t) = A</a:t>
            </a:r>
            <a:r>
              <a:rPr lang="en-US" sz="2400" baseline="-25000" dirty="0">
                <a:cs typeface="B Lotus" pitchFamily="2" charset="-78"/>
              </a:rPr>
              <a:t>0</a:t>
            </a:r>
            <a:r>
              <a:rPr lang="en-US" sz="2400" dirty="0">
                <a:cs typeface="B Lotus" pitchFamily="2" charset="-78"/>
              </a:rPr>
              <a:t>sin(2*</a:t>
            </a:r>
            <a:r>
              <a:rPr lang="az-Cyrl-AZ" sz="2400" dirty="0">
                <a:cs typeface="B Lotus" pitchFamily="2" charset="-78"/>
              </a:rPr>
              <a:t>П*</a:t>
            </a:r>
            <a:r>
              <a:rPr lang="en-US" sz="2400" dirty="0" err="1">
                <a:cs typeface="B Lotus" pitchFamily="2" charset="-78"/>
              </a:rPr>
              <a:t>f</a:t>
            </a:r>
            <a:r>
              <a:rPr lang="en-US" sz="2400" baseline="-25000" dirty="0" err="1">
                <a:cs typeface="B Lotus" pitchFamily="2" charset="-78"/>
              </a:rPr>
              <a:t>a</a:t>
            </a:r>
            <a:r>
              <a:rPr lang="en-US" sz="2400" dirty="0">
                <a:cs typeface="B Lotus" pitchFamily="2" charset="-78"/>
              </a:rPr>
              <a:t>*t) + B</a:t>
            </a:r>
            <a:r>
              <a:rPr lang="en-US" sz="2400" baseline="-25000" dirty="0">
                <a:cs typeface="B Lotus" pitchFamily="2" charset="-78"/>
              </a:rPr>
              <a:t>0</a:t>
            </a:r>
            <a:r>
              <a:rPr lang="en-US" sz="2400" dirty="0">
                <a:cs typeface="B Lotus" pitchFamily="2" charset="-78"/>
              </a:rPr>
              <a:t>sin(2*</a:t>
            </a:r>
            <a:r>
              <a:rPr lang="az-Cyrl-AZ" sz="2400" dirty="0">
                <a:cs typeface="B Lotus" pitchFamily="2" charset="-78"/>
              </a:rPr>
              <a:t>П*</a:t>
            </a:r>
            <a:r>
              <a:rPr lang="en-US" sz="2400" dirty="0" err="1">
                <a:cs typeface="B Lotus" pitchFamily="2" charset="-78"/>
              </a:rPr>
              <a:t>f</a:t>
            </a:r>
            <a:r>
              <a:rPr lang="en-US" sz="2400" baseline="-25000" dirty="0" err="1">
                <a:cs typeface="B Lotus" pitchFamily="2" charset="-78"/>
              </a:rPr>
              <a:t>b</a:t>
            </a:r>
            <a:r>
              <a:rPr lang="en-US" sz="2400" dirty="0">
                <a:cs typeface="B Lotus" pitchFamily="2" charset="-78"/>
              </a:rPr>
              <a:t>*t) </a:t>
            </a:r>
            <a:endParaRPr lang="en-US" sz="2400" dirty="0" smtClean="0">
              <a:cs typeface="B Lotus" pitchFamily="2" charset="-78"/>
            </a:endParaRPr>
          </a:p>
          <a:p>
            <a:pPr marL="0" indent="0" rtl="1">
              <a:buNone/>
            </a:pPr>
            <a:r>
              <a:rPr lang="en-US" sz="2400" dirty="0">
                <a:cs typeface="B Lotus" pitchFamily="2" charset="-78"/>
              </a:rPr>
              <a:t>(0.7 &lt; (A/B) &lt; 0.9)V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>
                <a:cs typeface="B Lotus" pitchFamily="2" charset="-78"/>
              </a:rPr>
              <a:t>ساختار برقراری ارتباط به صورت </a:t>
            </a:r>
            <a:r>
              <a:rPr lang="en-US" sz="3200" b="1" dirty="0">
                <a:cs typeface="B Lotus" pitchFamily="2" charset="-78"/>
              </a:rPr>
              <a:t>Tone</a:t>
            </a:r>
            <a:endParaRPr lang="en-US" sz="3200" b="1" dirty="0"/>
          </a:p>
        </p:txBody>
      </p:sp>
      <p:sp>
        <p:nvSpPr>
          <p:cNvPr id="4" name="AutoShape 2" descr="http://electrosofts.com/dtmf/dtmftable1.jpg"/>
          <p:cNvSpPr>
            <a:spLocks noGrp="1" noChangeAspect="1" noChangeArrowheads="1"/>
          </p:cNvSpPr>
          <p:nvPr>
            <p:ph sz="quarter" idx="1"/>
          </p:nvPr>
        </p:nvSpPr>
        <p:spPr bwMode="auto">
          <a:xfrm>
            <a:off x="3810000" y="1600200"/>
            <a:ext cx="4876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فرکانس ها به گونه ای انتخاب شدند که هارمونیک یکدیگر نباشند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در فرستنده سیگنال </a:t>
            </a:r>
            <a:r>
              <a:rPr lang="en-US" sz="2400" dirty="0" smtClean="0">
                <a:cs typeface="B Lotus" pitchFamily="2" charset="-78"/>
              </a:rPr>
              <a:t> DTMF</a:t>
            </a:r>
            <a:r>
              <a:rPr lang="fa-IR" sz="2400" dirty="0" smtClean="0">
                <a:cs typeface="B Lotus" pitchFamily="2" charset="-78"/>
              </a:rPr>
              <a:t>ایجاد شده در گیرنده رمز گشایی می شود و کلید زده شده مشخص می شود.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یکتایی و قابلیت بالا در مقابل پالس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قابلیت ایجاد بدون نیاز به تلفن، با استفاده از </a:t>
            </a:r>
            <a:r>
              <a:rPr lang="en-US" sz="2400" dirty="0" smtClean="0">
                <a:cs typeface="B Lotus" pitchFamily="2" charset="-78"/>
              </a:rPr>
              <a:t>UM91214</a:t>
            </a:r>
            <a:r>
              <a:rPr lang="fa-IR" sz="2400" dirty="0" smtClean="0">
                <a:cs typeface="B Lotus" pitchFamily="2" charset="-78"/>
              </a:rPr>
              <a:t>  </a:t>
            </a:r>
            <a:endParaRPr lang="en-US" sz="2400" dirty="0">
              <a:cs typeface="B Lotus" pitchFamily="2" charset="-78"/>
            </a:endParaRPr>
          </a:p>
        </p:txBody>
      </p:sp>
      <p:pic>
        <p:nvPicPr>
          <p:cNvPr id="1028" name="Picture 4" descr="http://electrosofts.com/dtmf/dtmftab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327660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lectrosofts.com/dtmf/dtmf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1242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Lotus" pitchFamily="2" charset="-78"/>
              </a:rPr>
              <a:t>رمز گشایی سیگنال </a:t>
            </a:r>
            <a:r>
              <a:rPr lang="en-US" sz="3200" b="1" dirty="0" smtClean="0">
                <a:cs typeface="B Lotus" pitchFamily="2" charset="-78"/>
              </a:rPr>
              <a:t>DTMF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153400" cy="2667000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رمز گشایی نسبتا ساده، نیاز به تنها تشخیص دو فرکانس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متداول ترین راه استفاده از </a:t>
            </a:r>
            <a:r>
              <a:rPr lang="en-US" sz="2400" dirty="0" smtClean="0">
                <a:cs typeface="B Lotus" pitchFamily="2" charset="-78"/>
              </a:rPr>
              <a:t>MT-8870</a:t>
            </a:r>
            <a:endParaRPr lang="fa-IR" sz="2400" dirty="0" smtClean="0">
              <a:cs typeface="B Lotus" pitchFamily="2" charset="-78"/>
            </a:endParaRP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فیلتر آنالوگ و دکودر، مجتمع در یک </a:t>
            </a:r>
            <a:r>
              <a:rPr lang="en-US" sz="2400" dirty="0" smtClean="0">
                <a:cs typeface="B Lotus" pitchFamily="2" charset="-78"/>
              </a:rPr>
              <a:t>IC</a:t>
            </a:r>
            <a:r>
              <a:rPr lang="fa-IR" sz="2400" dirty="0" smtClean="0">
                <a:cs typeface="B Lotus" pitchFamily="2" charset="-78"/>
              </a:rPr>
              <a:t> 18 پایه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موجود در بازار ایران با قیمت پایین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مدار جانبی ساده، تنها نیاز به مقاومت، خازن و کریستال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خروجی به صورت یک عدد 4 بیتی باینری</a:t>
            </a:r>
          </a:p>
          <a:p>
            <a:pPr algn="r" rtl="1">
              <a:buFontTx/>
              <a:buChar char="-"/>
            </a:pPr>
            <a:endParaRPr lang="en-US" sz="2400" dirty="0">
              <a:cs typeface="B Lotus" pitchFamily="2" charset="-78"/>
            </a:endParaRPr>
          </a:p>
        </p:txBody>
      </p:sp>
      <p:pic>
        <p:nvPicPr>
          <p:cNvPr id="2050" name="Picture 2" descr="http://electrosofts.com/dtmf/blockdiagram8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8999"/>
            <a:ext cx="54959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نحوه برقراری ارتباط در دستگاه گیرنده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هنگام برقراری تماس، برای آگاهی دستگاه گیرنده، موجی سینوسی به فرکانس 25-30 هرتز، با توان 70-90 میلی وات (</a:t>
            </a:r>
            <a:r>
              <a:rPr lang="en-US" sz="2400" dirty="0" err="1" smtClean="0">
                <a:cs typeface="B Lotus" pitchFamily="2" charset="-78"/>
              </a:rPr>
              <a:t>rms</a:t>
            </a:r>
            <a:r>
              <a:rPr lang="fa-IR" sz="2400" dirty="0" smtClean="0">
                <a:cs typeface="B Lotus" pitchFamily="2" charset="-78"/>
              </a:rPr>
              <a:t>)</a:t>
            </a:r>
            <a:r>
              <a:rPr lang="en-US" sz="2400" dirty="0" smtClean="0">
                <a:cs typeface="B Lotus" pitchFamily="2" charset="-78"/>
              </a:rPr>
              <a:t> </a:t>
            </a:r>
            <a:r>
              <a:rPr lang="fa-IR" sz="2400" dirty="0">
                <a:cs typeface="B Lotus" pitchFamily="2" charset="-78"/>
              </a:rPr>
              <a:t> </a:t>
            </a:r>
            <a:r>
              <a:rPr lang="fa-IR" sz="2400" dirty="0" smtClean="0">
                <a:cs typeface="B Lotus" pitchFamily="2" charset="-78"/>
              </a:rPr>
              <a:t>به گیرنده ارسال می شود.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ولتاژ</a:t>
            </a:r>
            <a:r>
              <a:rPr lang="en-US" sz="2400" dirty="0" smtClean="0">
                <a:cs typeface="B Lotus" pitchFamily="2" charset="-78"/>
              </a:rPr>
              <a:t>DC</a:t>
            </a:r>
            <a:r>
              <a:rPr lang="fa-IR" sz="2400" dirty="0" smtClean="0">
                <a:cs typeface="B Lotus" pitchFamily="2" charset="-78"/>
              </a:rPr>
              <a:t> خط 50 ولت است.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هنگام برداشتن دستگاه مقاومتی به اندازه 220 اهم در خط قرار می گیرد. 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مقاومت ولتاژ روی خط را به 12 ولت کاهش می دهد.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کاهش ولتاژ به 12 ولت فرستنده را از برقراری تماس مطلع می کند. </a:t>
            </a:r>
            <a:endParaRPr lang="en-US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0" y="30480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Lotus" pitchFamily="2" charset="-78"/>
              </a:rPr>
              <a:t>ارتباط با خانه هوشمند با استفاده از خطوط تلفن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86200" y="14478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مزایای ارتباط تلفنی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اصول ارتباط از طریق تلفن</a:t>
            </a:r>
          </a:p>
          <a:p>
            <a:pPr marL="457200" lvl="1" indent="0" algn="r" rtl="1">
              <a:buNone/>
            </a:pPr>
            <a:r>
              <a:rPr lang="fa-IR" sz="2400" dirty="0" smtClean="0">
                <a:cs typeface="B Lotus" pitchFamily="2" charset="-78"/>
              </a:rPr>
              <a:t>- ساختار خطوط تلفن و نحوه برقراری ارتباط</a:t>
            </a:r>
            <a:endParaRPr lang="fa-IR" sz="2400" dirty="0" smtClean="0">
              <a:solidFill>
                <a:srgbClr val="FF0000"/>
              </a:solidFill>
              <a:cs typeface="B Lotus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- مدارهای طراحی شده برای برقراری ارتباط و کنترل خانه هوشمند از طریق خطوط تلفن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مسایل مربوط به امنیت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سیستم های پیاده شده در جهان بر مبنای ارتباط از طریق شبکه تلفن </a:t>
            </a:r>
            <a:endParaRPr lang="en-US" sz="2400" dirty="0">
              <a:cs typeface="B Lotus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447799"/>
            <a:ext cx="2736850" cy="2164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cs typeface="B Lotus" pitchFamily="2" charset="-78"/>
              </a:rPr>
              <a:t>شماتیک بخش های کلی مدار برقرار کننده ارتباط و کنترل</a:t>
            </a:r>
            <a:endParaRPr lang="en-US" sz="3600" b="1" dirty="0">
              <a:cs typeface="B Lotus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41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آشکار ساز زنگ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0" y="1295400"/>
            <a:ext cx="3733800" cy="4876800"/>
          </a:xfrm>
        </p:spPr>
        <p:txBody>
          <a:bodyPr>
            <a:normAutofit/>
          </a:bodyPr>
          <a:lstStyle/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تشکیل شده از:</a:t>
            </a:r>
          </a:p>
          <a:p>
            <a:pPr lvl="1" algn="just" rtl="1">
              <a:buFontTx/>
              <a:buChar char="-"/>
            </a:pPr>
            <a:r>
              <a:rPr lang="en-US" sz="2400" dirty="0" err="1" smtClean="0">
                <a:cs typeface="B Lotus" pitchFamily="2" charset="-78"/>
              </a:rPr>
              <a:t>Optocoupler</a:t>
            </a:r>
            <a:endParaRPr lang="en-US" sz="2400" dirty="0" smtClean="0">
              <a:cs typeface="B Lotus" pitchFamily="2" charset="-78"/>
            </a:endParaRPr>
          </a:p>
          <a:p>
            <a:pPr lvl="1" algn="just" rtl="1">
              <a:buFontTx/>
              <a:buChar char="-"/>
            </a:pPr>
            <a:r>
              <a:rPr lang="en-US" sz="2400" dirty="0" smtClean="0">
                <a:cs typeface="B Lotus" pitchFamily="2" charset="-78"/>
              </a:rPr>
              <a:t>555-Timer</a:t>
            </a:r>
            <a:r>
              <a:rPr lang="fa-IR" sz="2400" dirty="0" smtClean="0">
                <a:cs typeface="B Lotus" pitchFamily="2" charset="-78"/>
              </a:rPr>
              <a:t> در حالت مونو استیبل با دوره قابل تنظیم </a:t>
            </a:r>
          </a:p>
          <a:p>
            <a:pPr marL="457200" lvl="1" indent="0" rtl="1">
              <a:buNone/>
            </a:pPr>
            <a:r>
              <a:rPr lang="en-US" sz="2400" dirty="0" smtClean="0">
                <a:cs typeface="B Lotus" pitchFamily="2" charset="-78"/>
              </a:rPr>
              <a:t>T = 1.1RA.CA</a:t>
            </a:r>
            <a:endParaRPr lang="fa-IR" sz="2400" dirty="0" smtClean="0">
              <a:cs typeface="B Lotus" pitchFamily="2" charset="-78"/>
            </a:endParaRPr>
          </a:p>
          <a:p>
            <a:pPr lvl="1"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ترانزیستور قدرت و رله برای وصل خودکار کنترلر</a:t>
            </a:r>
            <a:endParaRPr lang="en-US" sz="2400" dirty="0">
              <a:cs typeface="B Lotus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9674"/>
            <a:ext cx="2942972" cy="4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Lotus" pitchFamily="2" charset="-78"/>
              </a:rPr>
              <a:t>آشکار ساز </a:t>
            </a:r>
            <a:r>
              <a:rPr lang="en-US" sz="3200" b="1" dirty="0" smtClean="0">
                <a:cs typeface="B Lotus" pitchFamily="2" charset="-78"/>
              </a:rPr>
              <a:t>DTMF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43538" y="1600200"/>
            <a:ext cx="3743261" cy="4525963"/>
          </a:xfrm>
        </p:spPr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دکودر </a:t>
            </a:r>
            <a:r>
              <a:rPr lang="en-US" sz="2400" dirty="0" smtClean="0">
                <a:cs typeface="B Lotus" pitchFamily="2" charset="-78"/>
              </a:rPr>
              <a:t>8870</a:t>
            </a:r>
            <a:r>
              <a:rPr lang="fa-IR" sz="2400" dirty="0" smtClean="0">
                <a:cs typeface="B Lotus" pitchFamily="2" charset="-78"/>
              </a:rPr>
              <a:t> و مدار جانبی</a:t>
            </a:r>
          </a:p>
          <a:p>
            <a:pPr algn="r" rtl="1">
              <a:buFontTx/>
              <a:buChar char="-"/>
            </a:pPr>
            <a:endParaRPr lang="fa-IR" sz="2400" dirty="0" smtClean="0">
              <a:cs typeface="B Lotus" pitchFamily="2" charset="-78"/>
            </a:endParaRP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دکودر </a:t>
            </a:r>
            <a:r>
              <a:rPr lang="en-US" sz="2400" dirty="0" smtClean="0">
                <a:cs typeface="B Lotus" pitchFamily="2" charset="-78"/>
              </a:rPr>
              <a:t>7-Seg</a:t>
            </a:r>
            <a:r>
              <a:rPr lang="fa-IR" sz="2400" dirty="0" smtClean="0">
                <a:cs typeface="B Lotus" pitchFamily="2" charset="-78"/>
              </a:rPr>
              <a:t> برای نمایش کلید فشرده شده</a:t>
            </a:r>
          </a:p>
          <a:p>
            <a:pPr marL="0" indent="0" algn="r" rtl="1">
              <a:buNone/>
            </a:pPr>
            <a:endParaRPr lang="fa-IR" sz="2400" dirty="0" smtClean="0">
              <a:cs typeface="B Lotus" pitchFamily="2" charset="-78"/>
            </a:endParaRP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دکودر 4-16 برای مشخص کردن وسیله انتخاب شده</a:t>
            </a:r>
            <a:endParaRPr lang="en-US" sz="2400" dirty="0">
              <a:cs typeface="B Lotus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791139" cy="291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بازخورد و تشخیص وضعیت قطعات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سیستم باید در ابتدا کاربر را از وضعیت فعلی وسیله مورد نظر آگاه کند.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در صورت تشخیص کاربر وضعیت دستگاه تغییر یابد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پیامی مبنی بر تایید تغییر وضعیت به کاربر ارسال شود. 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راه های مختلفی برای این منظور وجود دارد:</a:t>
            </a:r>
          </a:p>
          <a:p>
            <a:pPr lvl="1"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ارتباط با بخش کنترلر مرکزی و اجرای دستورها از طریق آن</a:t>
            </a:r>
          </a:p>
          <a:p>
            <a:pPr lvl="1"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کنترل و تعیین وضعیت قطعات به صورت مستقل و با استفاده از میکرو مستقل</a:t>
            </a:r>
          </a:p>
          <a:p>
            <a:pPr lvl="1"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تایید پیام به صورت گفتاری توسط میکرو (پیچیده) یا به صورت ایجاد بوق برای وضعیتی خاص (ساده)</a:t>
            </a:r>
            <a:endParaRPr lang="en-US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ndy95.com/wp-content/uploads/2011/01/tv-s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799"/>
            <a:ext cx="237753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برنامه ریزی وسایل منزل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itchFamily="2" charset="-78"/>
              </a:rPr>
              <a:t>چند مثال از وسایلی که این قابلیت را ندارند: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تلویزیون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چراغ های تک لامپی مثل سرویس های بهداشتی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یخچال و فریزر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مایکروفر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اتو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2052" name="Picture 4" descr="http://www.depositagift.com/img/registryItems/ee2fb8aa7e66d85aa97d6620c9877e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599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Lotus" pitchFamily="2" charset="-78"/>
              </a:rPr>
              <a:t>ارتباط با خانه هوشمند با استفاده از خطوط تلفن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86200" y="14478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مزایای ارتباط تلفنی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اصول ارتباط از طریق تلفن</a:t>
            </a:r>
          </a:p>
          <a:p>
            <a:pPr marL="457200" lvl="1" indent="0" algn="r" rtl="1">
              <a:buNone/>
            </a:pPr>
            <a:r>
              <a:rPr lang="fa-IR" sz="2400" dirty="0" smtClean="0">
                <a:cs typeface="B Lotus" pitchFamily="2" charset="-78"/>
              </a:rPr>
              <a:t>- ساختار خطوط تلفن و نحوه برقراری ارتباط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مدارهای طراحی شده برای برقراری ارتباط و کنترل خانه هوشمند از طریق خطوط تلفن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- مسایل مربوط به امنیت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سیستم های پیاده شده در جهان بر مبنای ارتباط از طریق شبکه تلفن </a:t>
            </a:r>
            <a:endParaRPr lang="en-US" sz="2400" dirty="0">
              <a:cs typeface="B Lotus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447799"/>
            <a:ext cx="2736850" cy="2164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امنیت کنترل از طریق خط ثابت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به جز کاربر تایید شده کسی قادر به کنترل قطعات نباشد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کنترل از طریق تماس با تلفن خانه انجام می گیرد. به سادگی می توان از آن سو استفاده کرد.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در صورت تغییر، به کاربر اصلی از طریق </a:t>
            </a:r>
            <a:r>
              <a:rPr lang="en-US" sz="2400" dirty="0" err="1" smtClean="0">
                <a:cs typeface="B Lotus" pitchFamily="2" charset="-78"/>
              </a:rPr>
              <a:t>sms</a:t>
            </a:r>
            <a:r>
              <a:rPr lang="fa-IR" sz="2400" dirty="0" smtClean="0">
                <a:cs typeface="B Lotus" pitchFamily="2" charset="-78"/>
              </a:rPr>
              <a:t> یا دیگر روش ها اطلاع داده شود.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شماره تماس گیرنده ذخیره شود تا در مواقع لزوم قابل استفاده باشد.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افزایش افراد مجاز برای کنترل به سادگی انجام پذیرد.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درصورت حذف فردی از واجدین شرایط کنترل، آن فرد قادر به سو استفاده نباشد. </a:t>
            </a:r>
            <a:endParaRPr lang="fa-IR" sz="2400" dirty="0">
              <a:cs typeface="B Lotus" pitchFamily="2" charset="-78"/>
            </a:endParaRPr>
          </a:p>
          <a:p>
            <a:pPr algn="just" rtl="1">
              <a:buFontTx/>
              <a:buChar char="-"/>
            </a:pPr>
            <a:endParaRPr lang="fa-IR" sz="2400" dirty="0" smtClean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Lotus" pitchFamily="2" charset="-78"/>
              </a:rPr>
              <a:t>راهکار های افزایش امنیت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امکان کنترل تنها از طریق شماره تلفن های خاص: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Lotus" pitchFamily="2" charset="-78"/>
              </a:rPr>
              <a:t>	- سادگی پیاده سازی</a:t>
            </a:r>
          </a:p>
          <a:p>
            <a:pPr marL="0" indent="0" algn="r" rtl="1">
              <a:buNone/>
            </a:pPr>
            <a:r>
              <a:rPr lang="fa-IR" sz="2400" dirty="0">
                <a:cs typeface="B Lotus" pitchFamily="2" charset="-78"/>
              </a:rPr>
              <a:t>	</a:t>
            </a:r>
            <a:r>
              <a:rPr lang="fa-IR" sz="2400" dirty="0" smtClean="0">
                <a:cs typeface="B Lotus" pitchFamily="2" charset="-78"/>
              </a:rPr>
              <a:t>- محدودیت در نحوه کنترل</a:t>
            </a:r>
          </a:p>
          <a:p>
            <a:pPr marL="0" indent="0" algn="r" rtl="1">
              <a:buNone/>
            </a:pPr>
            <a:r>
              <a:rPr lang="fa-IR" sz="2400" dirty="0">
                <a:cs typeface="B Lotus" pitchFamily="2" charset="-78"/>
              </a:rPr>
              <a:t>	</a:t>
            </a:r>
            <a:r>
              <a:rPr lang="fa-IR" sz="2400" dirty="0" smtClean="0">
                <a:cs typeface="B Lotus" pitchFamily="2" charset="-78"/>
              </a:rPr>
              <a:t>- عدم کارایی مناسب در تشخیص افراد واجد صلاحیت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امکان کنترل از طریق اعلام شماره رمز:</a:t>
            </a:r>
          </a:p>
          <a:p>
            <a:pPr lvl="2" algn="r" rtl="1">
              <a:buFontTx/>
              <a:buChar char="-"/>
            </a:pPr>
            <a:r>
              <a:rPr lang="fa-IR" dirty="0" smtClean="0">
                <a:cs typeface="B Lotus" pitchFamily="2" charset="-78"/>
              </a:rPr>
              <a:t>سادگی نسبی</a:t>
            </a:r>
          </a:p>
          <a:p>
            <a:pPr lvl="2" algn="r" rtl="1">
              <a:buFontTx/>
              <a:buChar char="-"/>
            </a:pPr>
            <a:r>
              <a:rPr lang="fa-IR" dirty="0" smtClean="0">
                <a:cs typeface="B Lotus" pitchFamily="2" charset="-78"/>
              </a:rPr>
              <a:t>کاهش احتمال خطا</a:t>
            </a:r>
          </a:p>
          <a:p>
            <a:pPr lvl="2" algn="r" rtl="1">
              <a:buFontTx/>
              <a:buChar char="-"/>
            </a:pPr>
            <a:r>
              <a:rPr lang="fa-IR" dirty="0" smtClean="0">
                <a:cs typeface="B Lotus" pitchFamily="2" charset="-78"/>
              </a:rPr>
              <a:t>عدم کارایی مناسب هنگام حذف افراد</a:t>
            </a:r>
          </a:p>
          <a:p>
            <a:pPr lvl="2" algn="r" rtl="1">
              <a:buFontTx/>
              <a:buChar char="-"/>
            </a:pPr>
            <a:endParaRPr lang="fa-IR" dirty="0">
              <a:cs typeface="B Lotus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Lotus" pitchFamily="2" charset="-78"/>
              </a:rPr>
              <a:t>هر دو روش در دنیا پیاده سازی شده و به مرحله فروش تجاری رسیده اند</a:t>
            </a:r>
            <a:endParaRPr lang="fa-IR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cs typeface="B Lotus" pitchFamily="2" charset="-78"/>
              </a:rPr>
              <a:t>راهکار های افزایش امنیت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امکان </a:t>
            </a:r>
            <a:r>
              <a:rPr lang="fa-IR" sz="2400" dirty="0" smtClean="0">
                <a:cs typeface="B Lotus" pitchFamily="2" charset="-78"/>
              </a:rPr>
              <a:t>کنترل </a:t>
            </a:r>
            <a:r>
              <a:rPr lang="fa-IR" sz="2400" dirty="0">
                <a:cs typeface="B Lotus" pitchFamily="2" charset="-78"/>
              </a:rPr>
              <a:t>بر مبنای تشخیص صدای فرد:</a:t>
            </a:r>
          </a:p>
          <a:p>
            <a:pPr lvl="2" algn="r" rtl="1">
              <a:buFontTx/>
              <a:buChar char="-"/>
            </a:pPr>
            <a:r>
              <a:rPr lang="fa-IR" dirty="0">
                <a:cs typeface="B Lotus" pitchFamily="2" charset="-78"/>
              </a:rPr>
              <a:t>بسیار پیچیده</a:t>
            </a:r>
          </a:p>
          <a:p>
            <a:pPr lvl="2" algn="r" rtl="1">
              <a:buFontTx/>
              <a:buChar char="-"/>
            </a:pPr>
            <a:r>
              <a:rPr lang="fa-IR" dirty="0">
                <a:cs typeface="B Lotus" pitchFamily="2" charset="-78"/>
              </a:rPr>
              <a:t>پر هزینه</a:t>
            </a:r>
          </a:p>
          <a:p>
            <a:pPr lvl="2" algn="r" rtl="1">
              <a:buFontTx/>
              <a:buChar char="-"/>
            </a:pPr>
            <a:r>
              <a:rPr lang="fa-IR" dirty="0">
                <a:cs typeface="B Lotus" pitchFamily="2" charset="-78"/>
              </a:rPr>
              <a:t>خطای صفر</a:t>
            </a:r>
          </a:p>
          <a:p>
            <a:pPr lvl="2" algn="r" rtl="1">
              <a:buFontTx/>
              <a:buChar char="-"/>
            </a:pPr>
            <a:r>
              <a:rPr lang="fa-IR" dirty="0">
                <a:cs typeface="B Lotus" pitchFamily="2" charset="-78"/>
              </a:rPr>
              <a:t>کارایی مناسب برای قطع دسترسی افراد </a:t>
            </a:r>
            <a:r>
              <a:rPr lang="fa-IR" dirty="0" smtClean="0">
                <a:cs typeface="B Lotus" pitchFamily="2" charset="-78"/>
              </a:rPr>
              <a:t>ناشایسته</a:t>
            </a:r>
          </a:p>
          <a:p>
            <a:pPr marL="114300" indent="0" algn="r" rtl="1">
              <a:buNone/>
            </a:pPr>
            <a:endParaRPr lang="fa-IR" sz="2400" dirty="0">
              <a:cs typeface="B Lotus" pitchFamily="2" charset="-78"/>
            </a:endParaRPr>
          </a:p>
          <a:p>
            <a:pPr marL="114300" indent="0" algn="r" rtl="1">
              <a:buNone/>
            </a:pPr>
            <a:r>
              <a:rPr lang="fa-IR" sz="2400" dirty="0" smtClean="0">
                <a:cs typeface="B Lotus" pitchFamily="2" charset="-78"/>
              </a:rPr>
              <a:t>نمونه تحقیقاتی آن در موسسات تحقیقاتی آمریکا پیاده سازی شده است. هنوز به مرحله فروش تجاری نرسیده است</a:t>
            </a:r>
            <a:endParaRPr lang="fa-IR" sz="2400" dirty="0">
              <a:cs typeface="B Lotus" pitchFamily="2" charset="-78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Lotus" pitchFamily="2" charset="-78"/>
              </a:rPr>
              <a:t>ارتباط با خانه هوشمند با استفاده از خطوط تلفن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86200" y="14478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مزایای ارتباط تلفنی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اصول ارتباط از طریق تلفن</a:t>
            </a:r>
          </a:p>
          <a:p>
            <a:pPr marL="457200" lvl="1" indent="0" algn="r" rtl="1">
              <a:buNone/>
            </a:pPr>
            <a:r>
              <a:rPr lang="fa-IR" sz="2400" dirty="0" smtClean="0">
                <a:cs typeface="B Lotus" pitchFamily="2" charset="-78"/>
              </a:rPr>
              <a:t>- ساختار خطوط تلفن و نحوه برقراری ارتباط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مدارهای طراحی شده برای برقراری ارتباط و کنترل خانه هوشمند از طریق خطوط تلفن</a:t>
            </a:r>
          </a:p>
          <a:p>
            <a:pPr marL="0" indent="0" algn="r">
              <a:buNone/>
            </a:pPr>
            <a:r>
              <a:rPr lang="fa-IR" sz="2400" dirty="0" smtClean="0">
                <a:cs typeface="B Lotus" pitchFamily="2" charset="-78"/>
              </a:rPr>
              <a:t>- مسایل مربوط به امنیت</a:t>
            </a:r>
            <a:endParaRPr lang="fa-IR" sz="2400" dirty="0" smtClean="0">
              <a:solidFill>
                <a:srgbClr val="FF0000"/>
              </a:solidFill>
              <a:cs typeface="B Lotus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FF0000"/>
                </a:solidFill>
                <a:cs typeface="B Lotus" pitchFamily="2" charset="-78"/>
              </a:rPr>
              <a:t>- سیستم های پیاده شده در جهان بر مبنای ارتباط از طریق شبکه تلفن</a:t>
            </a:r>
            <a:r>
              <a:rPr lang="fa-IR" sz="2400" dirty="0" smtClean="0">
                <a:cs typeface="B Lotus" pitchFamily="2" charset="-78"/>
              </a:rPr>
              <a:t> </a:t>
            </a:r>
            <a:endParaRPr lang="en-US" sz="2400" dirty="0">
              <a:cs typeface="B Lotus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447799"/>
            <a:ext cx="2736850" cy="2164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cs typeface="B Lotus" pitchFamily="2" charset="-78"/>
              </a:rPr>
              <a:t>سیستم های پیاده شده بر مبنای ارتباط از طریق تلفن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شبکه های هوشمند بانکی</a:t>
            </a: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تلفن های گویا بر مبنای گرفتن بازخورد از </a:t>
            </a:r>
            <a:r>
              <a:rPr lang="fa-IR" sz="2400" dirty="0" smtClean="0">
                <a:cs typeface="B Lotus" pitchFamily="2" charset="-78"/>
              </a:rPr>
              <a:t>کاربر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Lotus" pitchFamily="2" charset="-78"/>
              </a:rPr>
              <a:t>شبکه داده یک پارچه </a:t>
            </a:r>
            <a:r>
              <a:rPr lang="en-US" sz="2400" dirty="0" smtClean="0">
                <a:cs typeface="B Lotus" pitchFamily="2" charset="-78"/>
              </a:rPr>
              <a:t>ISDN</a:t>
            </a:r>
            <a:r>
              <a:rPr lang="fa-IR" sz="2400" dirty="0" smtClean="0">
                <a:cs typeface="B Lotus" pitchFamily="2" charset="-78"/>
              </a:rPr>
              <a:t> برای اجتماع انواع شبکه های داده از طریق خط تلفن</a:t>
            </a:r>
            <a:endParaRPr lang="fa-IR" sz="2400" dirty="0">
              <a:cs typeface="B Lotus" pitchFamily="2" charset="-78"/>
            </a:endParaRPr>
          </a:p>
          <a:p>
            <a:pPr algn="r" rtl="1">
              <a:buFontTx/>
              <a:buChar char="-"/>
            </a:pPr>
            <a:r>
              <a:rPr lang="fa-IR" sz="2400" dirty="0">
                <a:cs typeface="B Lotus" pitchFamily="2" charset="-78"/>
              </a:rPr>
              <a:t>ارتباط با بخش کنترل و انجام فرامین در خانه های هوشمند – در حال پژوهش و آزمایش</a:t>
            </a:r>
            <a:endParaRPr lang="en-US" sz="2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2060"/>
                </a:solidFill>
              </a:rPr>
              <a:t>کاهش </a:t>
            </a:r>
            <a:r>
              <a:rPr lang="fa-IR" sz="1600" dirty="0">
                <a:solidFill>
                  <a:srgbClr val="002060"/>
                </a:solidFill>
              </a:rPr>
              <a:t>قیمت برق </a:t>
            </a:r>
            <a:r>
              <a:rPr lang="fa-IR" sz="1600" dirty="0" smtClean="0">
                <a:solidFill>
                  <a:srgbClr val="00206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 smtClean="0">
                <a:solidFill>
                  <a:srgbClr val="0070C0"/>
                </a:solidFill>
              </a:rPr>
              <a:t>نمایشگر 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نمایشگر خانگی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3174" y="1142984"/>
            <a:ext cx="3214710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کاربردهای نمایشگر خانگی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072066" y="2714620"/>
            <a:ext cx="571504" cy="11430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B Nazanin" pitchFamily="2" charset="-78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000364" y="2714620"/>
            <a:ext cx="571504" cy="11430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4876" y="3929066"/>
            <a:ext cx="2071702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نمایش مصرف برق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794" y="3929066"/>
            <a:ext cx="2071702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کنترل و مدیریت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نمایش مصرف برق 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چرا نمایش مصرف برق در هوشمند سازی خانه اهمیت دارد ؟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14546" y="3500438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14546" y="5429264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40" y="3214686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آگاه سازی مصرف کننده از شیوه ی مصرف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86380" y="3500438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074" y="3214686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صرفه جویی و بهره برداری بهینه از برق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3240" y="5143512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مشاهده ی قیمت برق در هر لحظه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86380" y="5429264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5074" y="5143512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انتخاب تامین کننده ی برق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50030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در شبکه های کنونی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3214686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نمایشگر خانگی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5072074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نمایشگر خانگی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457200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در شبکه های هوشمند آتی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برنامه ریزی وسایل منزل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itchFamily="2" charset="-78"/>
              </a:rPr>
              <a:t>دو روش برای کاهش مصرف اینگونه وسایل وجود دارد:</a:t>
            </a: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B050"/>
                </a:solidFill>
                <a:cs typeface="B Nazanin" pitchFamily="2" charset="-78"/>
              </a:rPr>
              <a:t>برنامه ریزی و تعیین زمان روشن شدن</a:t>
            </a: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کاهش مصرف برخی وسایل در زمان اوج مصرف</a:t>
            </a:r>
            <a:endParaRPr lang="en-US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کنترل خانه 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نمایشگر خانگی می تواند نقش ریموت کنترل (کنترل کننده ی دستی ) را ایفا کند 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9086" y="4433323"/>
            <a:ext cx="328858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کنترل وسابل برقی از راه دور 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15271" y="3802700"/>
            <a:ext cx="1152128" cy="1124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924944"/>
            <a:ext cx="129614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ریموت کنترل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3370652"/>
            <a:ext cx="328858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برنامه ربزی برای سیستم های خانه (روشنایی ، گرمایشی و ... 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300192" y="3802700"/>
            <a:ext cx="1152128" cy="1124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19706" y="2924944"/>
            <a:ext cx="129614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تسهیل زندگی </a:t>
            </a:r>
          </a:p>
          <a:p>
            <a:pPr algn="ctr"/>
            <a:endParaRPr lang="fa-IR" dirty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r>
              <a:rPr lang="fa-IR" dirty="0" smtClean="0">
                <a:cs typeface="B Nazanin" pitchFamily="2" charset="-78"/>
              </a:rPr>
              <a:t>صرفه جویی در مصرف برق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384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مثال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کنترل سیستم روشنایی خانه با استفاده از ریموت کنترل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 کنترل وسایل از راه دور : چراغ های اتاق شماره 1 روشن شود .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انتخاب مدیریت هوشمند :  سیستم روشنایی به گونه ای باشد که هر اتاقی که فردی به آن وارد شود چراغ هایش روشن شود . </a:t>
            </a:r>
          </a:p>
          <a:p>
            <a:pPr marL="0" indent="0" algn="r" rtl="1">
              <a:buNone/>
            </a:pPr>
            <a:endParaRPr lang="en-US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کنترل وسایل آشپزخانه 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ماشین ظرف شویی ساعت 3 صبح روشن شود .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چگونگی تبادل اطلاعات برای کنترل خانه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6314" y="1643050"/>
            <a:ext cx="357190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B Nazanin" pitchFamily="2" charset="-78"/>
              </a:rPr>
              <a:t>Main Controller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6286512" y="3571876"/>
            <a:ext cx="642942" cy="12144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9256" y="4929198"/>
            <a:ext cx="228601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203848" y="5000636"/>
            <a:ext cx="1010962" cy="107157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11" name="Action Button: Home 10">
            <a:hlinkClick r:id="" action="ppaction://noaction" highlightClick="1"/>
          </p:cNvPr>
          <p:cNvSpPr/>
          <p:nvPr/>
        </p:nvSpPr>
        <p:spPr>
          <a:xfrm>
            <a:off x="1857356" y="1500174"/>
            <a:ext cx="1000132" cy="12144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429124" y="5286388"/>
            <a:ext cx="785818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Home Display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091709" y="1916832"/>
            <a:ext cx="1368152" cy="6549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نمایشگرهای پرفروش دنیا چگونه اند ؟ 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Content Placeholder 3" descr="IHD_MultiColor_Displa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429024" cy="2846090"/>
          </a:xfrm>
        </p:spPr>
      </p:pic>
      <p:sp>
        <p:nvSpPr>
          <p:cNvPr id="5" name="TextBox 4"/>
          <p:cNvSpPr txBox="1"/>
          <p:nvPr/>
        </p:nvSpPr>
        <p:spPr>
          <a:xfrm>
            <a:off x="857224" y="500063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Hub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928802"/>
            <a:ext cx="391792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9291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Tendril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نمایشگرهای پرفروش دنیا چگونه اند ؟ 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000240"/>
            <a:ext cx="2857143" cy="2107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45005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Agilewaves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71678"/>
            <a:ext cx="2857500" cy="2451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2066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</a:t>
            </a:r>
            <a:r>
              <a:rPr lang="en-US" dirty="0" err="1" smtClean="0"/>
              <a:t>PowerMeter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2060"/>
                </a:solidFill>
              </a:rPr>
              <a:t>کاهش </a:t>
            </a:r>
            <a:r>
              <a:rPr lang="fa-IR" sz="1600" dirty="0">
                <a:solidFill>
                  <a:srgbClr val="002060"/>
                </a:solidFill>
              </a:rPr>
              <a:t>قیمت برق </a:t>
            </a:r>
            <a:r>
              <a:rPr lang="fa-IR" sz="1600" dirty="0" smtClean="0">
                <a:solidFill>
                  <a:srgbClr val="00206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solidFill>
                  <a:srgbClr val="0070C0"/>
                </a:solidFill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solidFill>
                  <a:srgbClr val="0070C0"/>
                </a:solidFill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/>
              <a:t>انواع ساختار کنترلر </a:t>
            </a:r>
            <a:r>
              <a:rPr lang="fa-IR" sz="1800" dirty="0" smtClean="0"/>
              <a:t>مرکزی</a:t>
            </a:r>
            <a:endParaRPr lang="en-US" sz="1800" dirty="0" smtClean="0"/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سیستم امنیتی در خانه های هوشمند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مشاهده و کنترل خانه از راه دور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کنترل ورود و خروج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امنیت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جانی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مالی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>
                <a:latin typeface="Nazanin" pitchFamily="2" charset="-78"/>
                <a:cs typeface="B Nazanin" pitchFamily="2" charset="-78"/>
              </a:rPr>
              <a:t>مشاهده و کنترل خانه از راه </a:t>
            </a:r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دور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latin typeface="Nazanin" pitchFamily="2" charset="-78"/>
                <a:cs typeface="Nazanin" pitchFamily="2" charset="-78"/>
              </a:rPr>
              <a:t>ارسال تصاویر از طریق </a:t>
            </a:r>
            <a:r>
              <a:rPr lang="en-US" sz="2800" dirty="0" smtClean="0">
                <a:latin typeface="Nazanin" pitchFamily="2" charset="-78"/>
                <a:cs typeface="Nazanin" pitchFamily="2" charset="-78"/>
              </a:rPr>
              <a:t>GPRS</a:t>
            </a:r>
          </a:p>
          <a:p>
            <a:pPr marL="137160" indent="0" algn="r" rtl="1">
              <a:buNone/>
            </a:pPr>
            <a:endParaRPr lang="fa-IR" sz="2800" dirty="0" smtClean="0">
              <a:latin typeface="Nazanin" pitchFamily="2" charset="-78"/>
              <a:cs typeface="Nazanin" pitchFamily="2" charset="-78"/>
            </a:endParaRPr>
          </a:p>
          <a:p>
            <a:pPr algn="r" rtl="1"/>
            <a:r>
              <a:rPr lang="fa-IR" sz="2800" dirty="0" smtClean="0">
                <a:latin typeface="Nazanin" pitchFamily="2" charset="-78"/>
                <a:cs typeface="Nazanin" pitchFamily="2" charset="-78"/>
              </a:rPr>
              <a:t>مشاهده خانه از طریق وبگاه اینترنتی</a:t>
            </a:r>
          </a:p>
          <a:p>
            <a:pPr marL="137160" indent="0" algn="r" rtl="1">
              <a:buNone/>
            </a:pPr>
            <a:endParaRPr lang="fa-IR" sz="2800" dirty="0" smtClean="0">
              <a:latin typeface="Nazanin" pitchFamily="2" charset="-78"/>
              <a:cs typeface="Nazanin" pitchFamily="2" charset="-78"/>
            </a:endParaRPr>
          </a:p>
          <a:p>
            <a:pPr algn="r" rtl="1"/>
            <a:r>
              <a:rPr lang="fa-IR" sz="2800" dirty="0" smtClean="0">
                <a:latin typeface="Nazanin" pitchFamily="2" charset="-78"/>
                <a:cs typeface="Nazanin" pitchFamily="2" charset="-78"/>
              </a:rPr>
              <a:t>دریافت تصویر خانه از طریق </a:t>
            </a:r>
            <a:r>
              <a:rPr lang="en-US" sz="2800" dirty="0" smtClean="0">
                <a:latin typeface="Nazanin" pitchFamily="2" charset="-78"/>
                <a:cs typeface="Nazanin" pitchFamily="2" charset="-78"/>
              </a:rPr>
              <a:t>MMS</a:t>
            </a:r>
            <a:endParaRPr lang="fa-IR" sz="2800" dirty="0" smtClean="0">
              <a:latin typeface="Nazanin" pitchFamily="2" charset="-78"/>
              <a:cs typeface="Nazanin" pitchFamily="2" charset="-78"/>
            </a:endParaRPr>
          </a:p>
          <a:p>
            <a:pPr algn="r" rtl="1"/>
            <a:endParaRPr lang="fa-IR" sz="2800" dirty="0">
              <a:latin typeface="Nazanin" pitchFamily="2" charset="-78"/>
              <a:cs typeface="Nazanin" pitchFamily="2" charset="-78"/>
            </a:endParaRPr>
          </a:p>
          <a:p>
            <a:pPr algn="r" rtl="1"/>
            <a:r>
              <a:rPr lang="fa-IR" sz="2800" dirty="0" smtClean="0">
                <a:latin typeface="Nazanin" pitchFamily="2" charset="-78"/>
                <a:cs typeface="Nazanin" pitchFamily="2" charset="-78"/>
              </a:rPr>
              <a:t>دریافت تصویر خانه از طریق ایمیل</a:t>
            </a:r>
          </a:p>
        </p:txBody>
      </p:sp>
      <p:pic>
        <p:nvPicPr>
          <p:cNvPr id="1026" name="Picture 2" descr="http://www.gauntface.co.uk/pages/blog/wp-content/uploads/2009/08/googleChrome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1026"/>
            <a:ext cx="972443" cy="9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e.microsoft.com/testdrive/Graphics/IEBeatz/assets/ie-logo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6" y="2289362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portableapps.com/firefo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3851" b="36948"/>
          <a:stretch/>
        </p:blipFill>
        <p:spPr bwMode="auto">
          <a:xfrm>
            <a:off x="1963220" y="3072714"/>
            <a:ext cx="852616" cy="7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einrst.info/wp-content/uploads/2010/06/gmail_logo_styliz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87" y="4306607"/>
            <a:ext cx="987986" cy="9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سیستم امنیتی در خانه های هوشمند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مشاهده و کنترل خانه از راه دور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کنترل ورود و خروج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امنیت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جانی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مالی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etmed.vt.edu/education/curriculum/vm8054/labs/lab14/IMAGES/FINGER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1231">
            <a:off x="4147712" y="2578600"/>
            <a:ext cx="1122759" cy="16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کنترل ورود و خروج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تشخیص هویت شخص وارد شونده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اثر انگشت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رمز عبور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تشخیص چهره</a:t>
            </a:r>
          </a:p>
          <a:p>
            <a:pPr lvl="1" algn="r" rtl="1"/>
            <a:r>
              <a:rPr lang="en-US" sz="2400" dirty="0" smtClean="0">
                <a:latin typeface="Nazanin" pitchFamily="2" charset="-78"/>
                <a:cs typeface="B Nazanin" pitchFamily="2" charset="-78"/>
              </a:rPr>
              <a:t>ID Card</a:t>
            </a:r>
          </a:p>
          <a:p>
            <a:pPr marL="137160" indent="0" algn="r" rtl="1">
              <a:buNone/>
            </a:pPr>
            <a:endParaRPr lang="en-US" sz="2400" dirty="0" smtClean="0">
              <a:latin typeface="Nazanin" pitchFamily="2" charset="-78"/>
              <a:cs typeface="B Nazanin" pitchFamily="2" charset="-78"/>
            </a:endParaRPr>
          </a:p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گزارش ورود و خروج به صاحبان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اطلاع ورود و خروج اطفال به والدین</a:t>
            </a:r>
          </a:p>
        </p:txBody>
      </p:sp>
      <p:pic>
        <p:nvPicPr>
          <p:cNvPr id="2052" name="Picture 4" descr="http://www.northcantonschools.org/tech/images/stories/news/2011/08/passw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530">
            <a:off x="900739" y="120553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برنامه ریزی و تعیین زمان روشن شدن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cs typeface="B Nazanin" pitchFamily="2" charset="-78"/>
              </a:rPr>
              <a:t>این روش مربوط به وسایلی است که زمان روشن کردن آن ها قابل تغییر است. مانند ماشین لباس شویی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تعیین زمان روشن شدن بر اساس: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قیمت برق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نیاز مصرف کننده</a:t>
            </a:r>
          </a:p>
          <a:p>
            <a:pPr lvl="1" algn="r" rtl="1"/>
            <a:endParaRPr lang="fa-IR" sz="2400" dirty="0">
              <a:cs typeface="B Nazanin" pitchFamily="2" charset="-78"/>
            </a:endParaRPr>
          </a:p>
          <a:p>
            <a:pPr marL="514350" indent="-457200" algn="r" rtl="1"/>
            <a:r>
              <a:rPr lang="fa-IR" sz="2400" dirty="0" smtClean="0">
                <a:cs typeface="B Nazanin" pitchFamily="2" charset="-78"/>
              </a:rPr>
              <a:t>برای برخی وسایل مثل اتو می توان زمان مناسب مصرف را به کاربر پیشنهاد داد.</a:t>
            </a:r>
          </a:p>
        </p:txBody>
      </p:sp>
      <p:pic>
        <p:nvPicPr>
          <p:cNvPr id="3074" name="Picture 2" descr="http://www.admartpromotions.co.uk/Images/Products/Medium/wallclock_23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سیستم امنیتی در خانه های هوشمند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مشاهده و کنترل خانه از راه دور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کنترل ورود و خروج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امنیت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جانی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مالی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امنیت مالی و جانی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امنیت مالی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سرقت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نشت</a:t>
            </a:r>
            <a:r>
              <a:rPr lang="fa-IR" sz="2400" dirty="0">
                <a:latin typeface="Nazanin" pitchFamily="2" charset="-78"/>
                <a:cs typeface="B Nazanin" pitchFamily="2" charset="-78"/>
              </a:rPr>
              <a:t> </a:t>
            </a:r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آب و گاز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...</a:t>
            </a:r>
          </a:p>
          <a:p>
            <a:pPr marL="585216" lvl="1" indent="0" algn="r" rtl="1">
              <a:buNone/>
            </a:pPr>
            <a:endParaRPr lang="fa-IR" sz="2400" dirty="0" smtClean="0">
              <a:latin typeface="Nazanin" pitchFamily="2" charset="-78"/>
              <a:cs typeface="B Nazanin" pitchFamily="2" charset="-78"/>
            </a:endParaRPr>
          </a:p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امنیت جانی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آتش سوزی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خرابی دودکش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...</a:t>
            </a:r>
            <a:endParaRPr lang="en-US" sz="2400" dirty="0">
              <a:latin typeface="Nazanin" pitchFamily="2" charset="-78"/>
              <a:cs typeface="B Nazanin" pitchFamily="2" charset="-78"/>
            </a:endParaRPr>
          </a:p>
        </p:txBody>
      </p:sp>
      <p:pic>
        <p:nvPicPr>
          <p:cNvPr id="3074" name="Picture 2" descr="http://blog.websitetemplates.bz/wp-content/uploads/2011/08/1_security_website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469">
            <a:off x="814428" y="1273053"/>
            <a:ext cx="2741784" cy="27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سیستم امنیتی در خانه های هوشمند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مشاهده و کنترل خانه از راه دور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کنترل ورود و خروج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امنیت</a:t>
            </a:r>
          </a:p>
          <a:p>
            <a:pPr lvl="1"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امنیت جانی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مالی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امنیت جانی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افراد سالمند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کنترل پارامترهای زیست شناختی شخص سالمند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تشخیص تغییرات ناگهانی یا خطر ناک</a:t>
            </a:r>
            <a:endParaRPr lang="fa-IR" sz="2400" dirty="0">
              <a:latin typeface="Nazanin" pitchFamily="2" charset="-78"/>
              <a:cs typeface="B Nazanin" pitchFamily="2" charset="-78"/>
            </a:endParaRPr>
          </a:p>
          <a:p>
            <a:pPr lvl="1" algn="r" rtl="1"/>
            <a:r>
              <a:rPr lang="fa-IR" sz="2400" dirty="0">
                <a:latin typeface="Nazanin" pitchFamily="2" charset="-78"/>
                <a:cs typeface="B Nazanin" pitchFamily="2" charset="-78"/>
              </a:rPr>
              <a:t>اطلاع رسانی به صاحبان خانه</a:t>
            </a:r>
          </a:p>
          <a:p>
            <a:pPr lvl="1" algn="r" rtl="1"/>
            <a:r>
              <a:rPr lang="fa-IR" sz="2400" dirty="0">
                <a:latin typeface="Nazanin" pitchFamily="2" charset="-78"/>
                <a:cs typeface="B Nazanin" pitchFamily="2" charset="-78"/>
              </a:rPr>
              <a:t>اطلاع رسانی به </a:t>
            </a:r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اورژانس</a:t>
            </a:r>
            <a:endParaRPr lang="fa-IR" sz="2400" dirty="0">
              <a:latin typeface="Nazanin" pitchFamily="2" charset="-78"/>
              <a:cs typeface="B Nazanin" pitchFamily="2" charset="-78"/>
            </a:endParaRPr>
          </a:p>
        </p:txBody>
      </p:sp>
      <p:pic>
        <p:nvPicPr>
          <p:cNvPr id="4098" name="Picture 2" descr="http://www.cse.edu/dotAsset/1111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t="16378" r="5811" b="8309"/>
          <a:stretch/>
        </p:blipFill>
        <p:spPr bwMode="auto">
          <a:xfrm rot="20595168">
            <a:off x="2384687" y="4328692"/>
            <a:ext cx="2781314" cy="16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KG Heart Rate Pulse (click to view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8241">
            <a:off x="421173" y="2224848"/>
            <a:ext cx="1937758" cy="14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امنیت جانی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آتش سوزی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تشخیص آتش از طریق سنسور های مربوطه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فعال سازی  آژیر امنیتی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اطلاع رسانی به صاحبان خانه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اطلاع رسانی به آتشنشانی</a:t>
            </a:r>
          </a:p>
        </p:txBody>
      </p:sp>
      <p:pic>
        <p:nvPicPr>
          <p:cNvPr id="5122" name="Picture 2" descr="http://www.hometips.com/catimages/011710_saf_emergency_fire_dt205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787">
            <a:off x="271234" y="265056"/>
            <a:ext cx="2540452" cy="25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artguide.com/_named_clipart_images/0060-0807-2501-5211_A_fireman_fighting_a_fire_with_a_firehose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066">
            <a:off x="3549432" y="4411599"/>
            <a:ext cx="2166920" cy="1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rtoon mobile 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651">
            <a:off x="3759569" y="3112087"/>
            <a:ext cx="763186" cy="11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امنیت جانی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خرابی دودکش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تشخیص گاز گرفتگی از طریق سنسور های </a:t>
            </a:r>
            <a:r>
              <a:rPr lang="en-US" sz="2400" dirty="0" smtClean="0">
                <a:latin typeface="Nazanin" pitchFamily="2" charset="-78"/>
                <a:cs typeface="B Nazanin" pitchFamily="2" charset="-78"/>
              </a:rPr>
              <a:t>CO</a:t>
            </a:r>
            <a:endParaRPr lang="fa-IR" sz="2400" dirty="0" smtClean="0">
              <a:latin typeface="Nazanin" pitchFamily="2" charset="-78"/>
              <a:cs typeface="B Nazanin" pitchFamily="2" charset="-78"/>
            </a:endParaRPr>
          </a:p>
          <a:p>
            <a:pPr lvl="1" algn="r" rtl="1"/>
            <a:r>
              <a:rPr lang="fa-IR" sz="2400" dirty="0">
                <a:latin typeface="Nazanin" pitchFamily="2" charset="-78"/>
                <a:cs typeface="B Nazanin" pitchFamily="2" charset="-78"/>
              </a:rPr>
              <a:t>فعال سازی  آژیر امنیتی</a:t>
            </a:r>
          </a:p>
          <a:p>
            <a:pPr lvl="1" algn="r" rtl="1"/>
            <a:r>
              <a:rPr lang="fa-IR" sz="2400" dirty="0">
                <a:latin typeface="Nazanin" pitchFamily="2" charset="-78"/>
                <a:cs typeface="B Nazanin" pitchFamily="2" charset="-78"/>
              </a:rPr>
              <a:t>اطلاع رسانی به صاحبان خانه</a:t>
            </a:r>
          </a:p>
          <a:p>
            <a:pPr lvl="1" algn="r" rtl="1"/>
            <a:r>
              <a:rPr lang="fa-IR" sz="2400" dirty="0">
                <a:latin typeface="Nazanin" pitchFamily="2" charset="-78"/>
                <a:cs typeface="B Nazanin" pitchFamily="2" charset="-78"/>
              </a:rPr>
              <a:t>اطلاع رسانی به </a:t>
            </a:r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آتشنشانی</a:t>
            </a:r>
            <a:r>
              <a:rPr lang="fa-IR" sz="2400" dirty="0">
                <a:latin typeface="Nazanin" pitchFamily="2" charset="-78"/>
                <a:cs typeface="B Nazanin" pitchFamily="2" charset="-78"/>
              </a:rPr>
              <a:t> </a:t>
            </a:r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و اورژانس</a:t>
            </a:r>
            <a:endParaRPr lang="fa-IR" sz="2400" dirty="0">
              <a:latin typeface="Nazanin" pitchFamily="2" charset="-78"/>
              <a:cs typeface="B Nazanin" pitchFamily="2" charset="-78"/>
            </a:endParaRPr>
          </a:p>
        </p:txBody>
      </p:sp>
      <p:pic>
        <p:nvPicPr>
          <p:cNvPr id="6146" name="Picture 2" descr="http://tabriz-phc.tbzmed.ac.ir/images/06-03-13-5-2-image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9134">
            <a:off x="435070" y="2201075"/>
            <a:ext cx="33718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1.iconfinder.com/data/icons/nuvola2/128x128/apps/b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687">
            <a:off x="2046971" y="4790169"/>
            <a:ext cx="801696" cy="8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سیستم امنیتی در خانه های هوشمند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مشاهده و کنترل خانه از راه دور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کنترل ورود و خروج</a:t>
            </a:r>
          </a:p>
          <a:p>
            <a:pPr marL="13716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امنیت</a:t>
            </a:r>
          </a:p>
          <a:p>
            <a:pPr lvl="1" algn="r" rtl="1"/>
            <a:r>
              <a:rPr lang="fa-IR" sz="2400" dirty="0" smtClean="0">
                <a:cs typeface="B Nazanin" pitchFamily="2" charset="-78"/>
              </a:rPr>
              <a:t>امنیت جانی</a:t>
            </a:r>
          </a:p>
          <a:p>
            <a:pPr lvl="1"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امنیت مالی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امنیت مالی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سرقت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تشخیص ورود غیر مجاز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فعال سازی آژیر امنیتی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اطلاع رسانی به صاحبان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اطلاع رسانی به پلیس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...</a:t>
            </a:r>
          </a:p>
        </p:txBody>
      </p:sp>
      <p:pic>
        <p:nvPicPr>
          <p:cNvPr id="7172" name="Picture 4" descr="http://www.curatormagazine.com/wp-content/uploads/2008/10/brokenwind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4"/>
          <a:stretch/>
        </p:blipFill>
        <p:spPr bwMode="auto">
          <a:xfrm rot="20641136">
            <a:off x="824358" y="310296"/>
            <a:ext cx="2681178" cy="336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amsclipart.com/clipart_images/police_car_cartoon_0515-1005-3104-3439_S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72016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latin typeface="Nazanin" pitchFamily="2" charset="-78"/>
                <a:cs typeface="B Nazanin" pitchFamily="2" charset="-78"/>
              </a:rPr>
              <a:t>امنیت مالی</a:t>
            </a:r>
            <a:endParaRPr lang="en-US" sz="3200" b="1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نشت منابع 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کنترل مسیرهای ورودی خروجی آب و گاز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تشخیص وجود نشتی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تعیین محل تقریبی نشتی</a:t>
            </a:r>
          </a:p>
          <a:p>
            <a:pPr lvl="1" algn="r" rtl="1"/>
            <a:r>
              <a:rPr lang="fa-IR" sz="2400" dirty="0" smtClean="0">
                <a:latin typeface="Nazanin" pitchFamily="2" charset="-78"/>
                <a:cs typeface="B Nazanin" pitchFamily="2" charset="-78"/>
              </a:rPr>
              <a:t>اطلاع رسانی به صاحبان خانه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خانه های هوشمند و نیاز های گوناگون</a:t>
            </a:r>
          </a:p>
          <a:p>
            <a:pPr lvl="1"/>
            <a:r>
              <a:rPr lang="fa-IR" sz="2000" dirty="0" smtClean="0"/>
              <a:t>کاهش مصرف انرژی در خانه های هوشمند</a:t>
            </a:r>
          </a:p>
          <a:p>
            <a:pPr lvl="2"/>
            <a:r>
              <a:rPr lang="fa-IR" sz="1600" dirty="0" smtClean="0">
                <a:solidFill>
                  <a:srgbClr val="002060"/>
                </a:solidFill>
              </a:rPr>
              <a:t>کاهش </a:t>
            </a:r>
            <a:r>
              <a:rPr lang="fa-IR" sz="1600" dirty="0">
                <a:solidFill>
                  <a:srgbClr val="002060"/>
                </a:solidFill>
              </a:rPr>
              <a:t>قیمت برق </a:t>
            </a:r>
            <a:r>
              <a:rPr lang="fa-IR" sz="1600" dirty="0" smtClean="0">
                <a:solidFill>
                  <a:srgbClr val="002060"/>
                </a:solidFill>
              </a:rPr>
              <a:t>مصرفی</a:t>
            </a:r>
          </a:p>
          <a:p>
            <a:pPr lvl="2"/>
            <a:r>
              <a:rPr lang="fa-IR" sz="1600" dirty="0"/>
              <a:t>کنترل مصرف انرژی در خانه </a:t>
            </a:r>
            <a:r>
              <a:rPr lang="fa-IR" sz="1600" dirty="0" smtClean="0"/>
              <a:t>هوشمند</a:t>
            </a:r>
            <a:endParaRPr lang="en-US" sz="1600" dirty="0" smtClean="0"/>
          </a:p>
          <a:p>
            <a:pPr lvl="1"/>
            <a:r>
              <a:rPr lang="fa-IR" sz="2000" dirty="0" smtClean="0"/>
              <a:t>خانه هوشمند و کنترل از راه دور</a:t>
            </a:r>
          </a:p>
          <a:p>
            <a:pPr lvl="2"/>
            <a:r>
              <a:rPr lang="fa-IR" sz="1600" dirty="0" smtClean="0"/>
              <a:t>استفاده </a:t>
            </a:r>
            <a:r>
              <a:rPr lang="fa-IR" sz="1600" dirty="0"/>
              <a:t>از شبکه موبایل در هوشمند سازی خانه </a:t>
            </a:r>
            <a:r>
              <a:rPr lang="fa-IR" sz="1600" dirty="0" smtClean="0"/>
              <a:t>ها</a:t>
            </a:r>
            <a:endParaRPr lang="en-US" sz="1600" dirty="0" smtClean="0"/>
          </a:p>
          <a:p>
            <a:pPr lvl="2"/>
            <a:r>
              <a:rPr lang="fa-IR" sz="1600" dirty="0">
                <a:cs typeface="B Lotus" pitchFamily="2" charset="-78"/>
              </a:rPr>
              <a:t>ارتباط با خانه هوشمند با استفاده از خطوط </a:t>
            </a:r>
            <a:r>
              <a:rPr lang="fa-IR" sz="1600" dirty="0" smtClean="0">
                <a:cs typeface="B Lotus" pitchFamily="2" charset="-78"/>
              </a:rPr>
              <a:t>تلفن</a:t>
            </a:r>
            <a:endParaRPr lang="en-US" sz="1600" dirty="0" smtClean="0">
              <a:cs typeface="B Lotus" pitchFamily="2" charset="-78"/>
            </a:endParaRPr>
          </a:p>
          <a:p>
            <a:pPr lvl="2"/>
            <a:r>
              <a:rPr lang="fa-IR" sz="1600" dirty="0"/>
              <a:t>نمایشگر </a:t>
            </a:r>
            <a:r>
              <a:rPr lang="fa-IR" sz="1600" dirty="0" smtClean="0"/>
              <a:t>خانگی</a:t>
            </a:r>
          </a:p>
          <a:p>
            <a:pPr lvl="1"/>
            <a:r>
              <a:rPr lang="fa-IR" sz="2000" dirty="0" smtClean="0"/>
              <a:t>خانه ایمن</a:t>
            </a:r>
            <a:endParaRPr lang="en-US" sz="2000" dirty="0" smtClean="0"/>
          </a:p>
          <a:p>
            <a:pPr lvl="2"/>
            <a:r>
              <a:rPr lang="fa-IR" sz="1600" dirty="0">
                <a:latin typeface="Nazanin" pitchFamily="2" charset="-78"/>
              </a:rPr>
              <a:t>سیستم امنیتی در خانه های </a:t>
            </a:r>
            <a:r>
              <a:rPr lang="fa-IR" sz="1600" dirty="0" smtClean="0">
                <a:latin typeface="Nazanin" pitchFamily="2" charset="-78"/>
              </a:rPr>
              <a:t>هوشمند</a:t>
            </a:r>
          </a:p>
          <a:p>
            <a:r>
              <a:rPr lang="fa-IR" sz="2400" dirty="0" smtClean="0">
                <a:latin typeface="Nazanin" pitchFamily="2" charset="-78"/>
              </a:rPr>
              <a:t>معماری خانه هوشمند</a:t>
            </a:r>
            <a:endParaRPr lang="en-US" sz="2400" dirty="0" smtClean="0">
              <a:latin typeface="Nazanin" pitchFamily="2" charset="-78"/>
            </a:endParaRPr>
          </a:p>
          <a:p>
            <a:pPr lvl="1"/>
            <a:r>
              <a:rPr lang="fa-IR" sz="1800" dirty="0">
                <a:solidFill>
                  <a:srgbClr val="0070C0"/>
                </a:solidFill>
              </a:rPr>
              <a:t>انواع ساختار کنترلر </a:t>
            </a:r>
            <a:r>
              <a:rPr lang="fa-IR" sz="1800" dirty="0" smtClean="0">
                <a:solidFill>
                  <a:srgbClr val="0070C0"/>
                </a:solidFill>
              </a:rPr>
              <a:t>مرکزی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/>
            <a:r>
              <a:rPr lang="fa-IR" sz="1800" dirty="0"/>
              <a:t>روش های گوناگون ارتباط </a:t>
            </a:r>
            <a:r>
              <a:rPr lang="fa-IR" sz="1800" dirty="0" smtClean="0"/>
              <a:t>داخلی</a:t>
            </a:r>
            <a:endParaRPr lang="en-US" sz="1800" dirty="0" smtClean="0"/>
          </a:p>
          <a:p>
            <a:pPr lvl="1"/>
            <a:r>
              <a:rPr lang="fa-IR" sz="1800" dirty="0"/>
              <a:t>پیاده سازی </a:t>
            </a:r>
            <a:r>
              <a:rPr lang="en-US" sz="1800" dirty="0" smtClean="0"/>
              <a:t>PLC</a:t>
            </a:r>
          </a:p>
          <a:p>
            <a:pPr lvl="1"/>
            <a:r>
              <a:rPr lang="fa-IR" sz="1800" dirty="0">
                <a:latin typeface="Nazanin" pitchFamily="2" charset="-78"/>
              </a:rPr>
              <a:t>نرم </a:t>
            </a:r>
            <a:r>
              <a:rPr lang="fa-IR" sz="1800" dirty="0" smtClean="0">
                <a:latin typeface="Nazanin" pitchFamily="2" charset="-78"/>
              </a:rPr>
              <a:t>افزار</a:t>
            </a:r>
            <a:r>
              <a:rPr lang="en-US" sz="1800" dirty="0" err="1" smtClean="0">
                <a:latin typeface="Nazanin" pitchFamily="2" charset="-78"/>
              </a:rPr>
              <a:t>HomeControl</a:t>
            </a:r>
            <a:endParaRPr lang="en-US" sz="1800" dirty="0" smtClean="0">
              <a:latin typeface="Nazanin" pitchFamily="2" charset="-78"/>
            </a:endParaRPr>
          </a:p>
          <a:p>
            <a:pPr lvl="1"/>
            <a:endParaRPr lang="en-US" sz="2000" dirty="0" smtClean="0"/>
          </a:p>
          <a:p>
            <a:pPr lvl="1"/>
            <a:endParaRPr lang="fa-IR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cs typeface="B Nazanin" pitchFamily="2" charset="-78"/>
              </a:rPr>
              <a:t>برنامه ریزی وسایل منزل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itchFamily="2" charset="-78"/>
              </a:rPr>
              <a:t>دو روش برای کاهش مصرف اینگونه وسایل وجود دارد:</a:t>
            </a: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برنامه ریزی و تعیین زمان روشن شدن</a:t>
            </a:r>
          </a:p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B050"/>
                </a:solidFill>
                <a:cs typeface="B Nazanin" pitchFamily="2" charset="-78"/>
              </a:rPr>
              <a:t>کاهش مصرف برخی وسایل در زمان اوج مصرف</a:t>
            </a:r>
            <a:endParaRPr lang="en-US" sz="2400" dirty="0" smtClean="0">
              <a:solidFill>
                <a:srgbClr val="00B050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انواع ساختار کنترلر مرکزی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مزایا و معایب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انواع کنترلر مرکزی از نظر کاربرد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کنترلر یک مجتمع مسکونی یا ساختمان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کنترلر یک خانه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کنترلر یک مجتمع مسکونی یا ساختمان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903412"/>
            <a:ext cx="5572125" cy="4267200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قابلیت های کنترلر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دارا بودن سیستم های گوناگون برای اتصال به انواع شبکه های قدرت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قابلیت گسترش برای کنترل کردن مجموعه های بزرگ آپارتمانی و ادارات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اتصال به اینترنت برای دریافت دستورات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اتصال به سنسورهای محیطی از جمله کنتورها، دما سنج و ...</a:t>
            </a:r>
          </a:p>
          <a:p>
            <a:pPr marL="0" indent="0" algn="r" rtl="1">
              <a:buNone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انواع کنترلر مرکزی از نظر کاربرد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کنترلر یک مجتمع مسکونی یا ساختمان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کنترلر یک خانه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کنترلر یک خانه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727200"/>
            <a:ext cx="5581650" cy="4619625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قابلیت های کنترلر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امکان ارتباط با کاربر از راه های گوناگون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اتصال به اینترنت و سایر شبکه های محلی برای دریافت دستورات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اتصال به سنسورهای محیطی از جمله کنتورها، دما سنج و ...</a:t>
            </a:r>
          </a:p>
          <a:p>
            <a:pPr algn="r" rtl="1"/>
            <a:endParaRPr lang="fa-IR" sz="2400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33800" y="1890712"/>
            <a:ext cx="4343400" cy="700088"/>
          </a:xfrm>
          <a:prstGeom prst="round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انواع ساختار کنترلر مرکزی یک خانه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وابسته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مستقل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ساختار کنترلر مرکزی وابسته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به صورت نرم افزار بر روی یک رایانه شخصی موجود  در خانه</a:t>
            </a:r>
          </a:p>
          <a:p>
            <a:pPr marL="0" indent="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پردازش ها و دریافت فرمان های کاربر بر روی رایانه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سامانه جانبی مخصوص برای اتصال به سایر قسمت ها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سامانه پردازش حسگرها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مدارهای رله و تقویت کننده جهت کنترل کردن بخش های گوناگون خانه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نمای کلی ساختار کنترلر مرکزی وابسته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296150" cy="53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297</TotalTime>
  <Words>6744</Words>
  <Application>Microsoft Office PowerPoint</Application>
  <PresentationFormat>On-screen Show (4:3)</PresentationFormat>
  <Paragraphs>1449</Paragraphs>
  <Slides>173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173</vt:i4>
      </vt:variant>
    </vt:vector>
  </HeadingPairs>
  <TitlesOfParts>
    <vt:vector size="174" baseType="lpstr">
      <vt:lpstr>Oriel</vt:lpstr>
      <vt:lpstr>خانه های هوشمند</vt:lpstr>
      <vt:lpstr>فهرست مطالب</vt:lpstr>
      <vt:lpstr>کاهش قیمت برق مصرفی</vt:lpstr>
      <vt:lpstr>تعدیل پیک برق مصرفی</vt:lpstr>
      <vt:lpstr>برنامه ریزی وسایل منزل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تعدیل پیک برق مصرفی</vt:lpstr>
      <vt:lpstr>PowerPoint Presentation</vt:lpstr>
      <vt:lpstr>تعدیل پیک برق مصرفی</vt:lpstr>
      <vt:lpstr>PowerPoint Presentation</vt:lpstr>
      <vt:lpstr>فهرست مطالب</vt:lpstr>
      <vt:lpstr>کنترل مصرف انرژی در خانه هوشمند</vt:lpstr>
      <vt:lpstr>مانیتور کردن مصرف انرژی</vt:lpstr>
      <vt:lpstr>مانیتور کردن مصرف انرژی</vt:lpstr>
      <vt:lpstr>ابزار اندازه گیری مصرف</vt:lpstr>
      <vt:lpstr>ابزار های اندازه گیری – دما</vt:lpstr>
      <vt:lpstr>ابزار های اندازه گیری – نور</vt:lpstr>
      <vt:lpstr>کاهش مصرف مرتبط با نور</vt:lpstr>
      <vt:lpstr>کاهش مصرف مرتبط با نور</vt:lpstr>
      <vt:lpstr>کاهش مصرف مرتبط با دما</vt:lpstr>
      <vt:lpstr>فهرست مطالب</vt:lpstr>
      <vt:lpstr>استفاده از شبکه موبایل در هوشمند سازی خانه ها</vt:lpstr>
      <vt:lpstr>کاربرد شبکه موبایل در هوشمند سازی خانه</vt:lpstr>
      <vt:lpstr>قابلیت های شبکه موبایل و کاربرد ها در خانه ی هوشمند</vt:lpstr>
      <vt:lpstr>سیستم پیام کوتاه</vt:lpstr>
      <vt:lpstr>برقراری تماس</vt:lpstr>
      <vt:lpstr>Internet and GPRS</vt:lpstr>
      <vt:lpstr>استفاده از گوشی های هوشمند در خانه هوشمند</vt:lpstr>
      <vt:lpstr>پیاده سازی شبکه  GSM</vt:lpstr>
      <vt:lpstr>ساختار ارتباطی ماژول</vt:lpstr>
      <vt:lpstr>پروتکل ارتباطی با ماژول موبایل</vt:lpstr>
      <vt:lpstr>اطلاعات مربوط به ارسال پیامک از طریق شبکه</vt:lpstr>
      <vt:lpstr>تست و پیاده سازی</vt:lpstr>
      <vt:lpstr>تست و پیاده سازی</vt:lpstr>
      <vt:lpstr>مثال: دریافت پیامک و اجرای دستورات مرتبط</vt:lpstr>
      <vt:lpstr>لیست بعضی از دستورات مورد استفاده در ماژول</vt:lpstr>
      <vt:lpstr>پروتکل امنیتی میان ماژول کنترل کننده و کاربر</vt:lpstr>
      <vt:lpstr>بعضی پروتکل های مورد استفاده برای اعتبار  سنجی فرستنده دستورات</vt:lpstr>
      <vt:lpstr>پروتکل امنیتی در حالت استفاده از سرویس پیامک</vt:lpstr>
      <vt:lpstr>پروتکل امنیتی در حالت استفاده از سرویس برقراری تماس</vt:lpstr>
      <vt:lpstr>پروتکل امنیتی در حالت استفاده از سرویس mobile app</vt:lpstr>
      <vt:lpstr>فهرست مطالب</vt:lpstr>
      <vt:lpstr>ارتباط با خانه هوشمند با استفاده از خطوط تلفن</vt:lpstr>
      <vt:lpstr>مزایای ارتباط تلفنی</vt:lpstr>
      <vt:lpstr>ارتباط با خانه هوشمند با استفاده از خطوط تلفن</vt:lpstr>
      <vt:lpstr>ساختار شبکه تلفن ثابت</vt:lpstr>
      <vt:lpstr>ساختار برقراری ارتباط به صورت Tone</vt:lpstr>
      <vt:lpstr>ساختار برقراری ارتباط به صورت Tone</vt:lpstr>
      <vt:lpstr>رمز گشایی سیگنال DTMF</vt:lpstr>
      <vt:lpstr>نحوه برقراری ارتباط در دستگاه گیرنده</vt:lpstr>
      <vt:lpstr>PowerPoint Presentation</vt:lpstr>
      <vt:lpstr>شماتیک بخش های کلی مدار برقرار کننده ارتباط و کنترل</vt:lpstr>
      <vt:lpstr>آشکار ساز زنگ</vt:lpstr>
      <vt:lpstr>آشکار ساز DTMF</vt:lpstr>
      <vt:lpstr>بازخورد و تشخیص وضعیت قطعات</vt:lpstr>
      <vt:lpstr>PowerPoint Presentation</vt:lpstr>
      <vt:lpstr>امنیت کنترل از طریق خط ثابت</vt:lpstr>
      <vt:lpstr>راهکار های افزایش امنیت</vt:lpstr>
      <vt:lpstr>راهکار های افزایش امنیت</vt:lpstr>
      <vt:lpstr>PowerPoint Presentation</vt:lpstr>
      <vt:lpstr>سیستم های پیاده شده بر مبنای ارتباط از طریق تلفن</vt:lpstr>
      <vt:lpstr>فهرست مطالب</vt:lpstr>
      <vt:lpstr>نمایشگر خانگی</vt:lpstr>
      <vt:lpstr>PowerPoint Presentation</vt:lpstr>
      <vt:lpstr>نمایش مصرف برق </vt:lpstr>
      <vt:lpstr>کنترل خانه </vt:lpstr>
      <vt:lpstr>مثال</vt:lpstr>
      <vt:lpstr>چگونگی تبادل اطلاعات برای کنترل خانه</vt:lpstr>
      <vt:lpstr>نمایشگرهای پرفروش دنیا چگونه اند ؟ </vt:lpstr>
      <vt:lpstr>نمایشگرهای پرفروش دنیا چگونه اند ؟ </vt:lpstr>
      <vt:lpstr>فهرست مطالب</vt:lpstr>
      <vt:lpstr>سیستم امنیتی در خانه های هوشمند</vt:lpstr>
      <vt:lpstr>مشاهده و کنترل خانه از راه دور</vt:lpstr>
      <vt:lpstr>سیستم امنیتی در خانه های هوشمند</vt:lpstr>
      <vt:lpstr>کنترل ورود و خروج</vt:lpstr>
      <vt:lpstr>سیستم امنیتی در خانه های هوشمند</vt:lpstr>
      <vt:lpstr>امنیت مالی و جانی</vt:lpstr>
      <vt:lpstr>سیستم امنیتی در خانه های هوشمند</vt:lpstr>
      <vt:lpstr>امنیت جانی</vt:lpstr>
      <vt:lpstr>امنیت جانی</vt:lpstr>
      <vt:lpstr>امنیت جانی</vt:lpstr>
      <vt:lpstr>سیستم امنیتی در خانه های هوشمند</vt:lpstr>
      <vt:lpstr>امنیت مالی</vt:lpstr>
      <vt:lpstr>امنیت مالی</vt:lpstr>
      <vt:lpstr>فهرست مطالب</vt:lpstr>
      <vt:lpstr>انواع ساختار کنترلر مرکزی</vt:lpstr>
      <vt:lpstr>انواع کنترلر مرکزی از نظر کاربرد</vt:lpstr>
      <vt:lpstr>کنترلر یک مجتمع مسکونی یا ساختمان</vt:lpstr>
      <vt:lpstr>قابلیت های کنترلر</vt:lpstr>
      <vt:lpstr>انواع کنترلر مرکزی از نظر کاربرد</vt:lpstr>
      <vt:lpstr>کنترلر یک خانه</vt:lpstr>
      <vt:lpstr>قابلیت های کنترلر</vt:lpstr>
      <vt:lpstr>انواع ساختار کنترلر مرکزی یک خانه</vt:lpstr>
      <vt:lpstr>ساختار کنترلر مرکزی وابسته</vt:lpstr>
      <vt:lpstr>نمای کلی ساختار کنترلر مرکزی وابسته</vt:lpstr>
      <vt:lpstr>سامانه جانبی کنترلر</vt:lpstr>
      <vt:lpstr>PowerPoint Presentation</vt:lpstr>
      <vt:lpstr>PowerPoint Presentation</vt:lpstr>
      <vt:lpstr>PowerPoint Presentation</vt:lpstr>
      <vt:lpstr>PowerPoint Presentation</vt:lpstr>
      <vt:lpstr>ساختار کنترلر مرکزی مستقل</vt:lpstr>
      <vt:lpstr>نمای کلی ساختار کنترلر مرکزی مستقل</vt:lpstr>
      <vt:lpstr>کنترلر مرکزی</vt:lpstr>
      <vt:lpstr>مزایا</vt:lpstr>
      <vt:lpstr>PowerPoint Presentation</vt:lpstr>
      <vt:lpstr>فهرست مطالب</vt:lpstr>
      <vt:lpstr>روش های گوناگون ارتباط داخلی</vt:lpstr>
      <vt:lpstr>عناصر حائز اهمیت در انتخاب روش مناسب ارتباط داخلی در خانه ی هوشمند</vt:lpstr>
      <vt:lpstr>PowerPoint Presentation</vt:lpstr>
      <vt:lpstr>   روش های ارتباط داخلی</vt:lpstr>
      <vt:lpstr> پروتکل های اصلی در ارتباط از طریق خطوط برق  PLC (Power Line Communication) </vt:lpstr>
      <vt:lpstr>X-10 متداول ترین پروتکل در سال های گذشته       مزایا</vt:lpstr>
      <vt:lpstr>PowerPoint Presentation</vt:lpstr>
      <vt:lpstr>پیکر بندی سیستم کنترل خانه به روش X-10</vt:lpstr>
      <vt:lpstr>INSTEON  مدل بهبود یافته X-10 </vt:lpstr>
      <vt:lpstr>       Power Line Communication Bus (PLC-BUS)</vt:lpstr>
      <vt:lpstr>Lonworks</vt:lpstr>
      <vt:lpstr>HomePlug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فهرست مطالب</vt:lpstr>
      <vt:lpstr>پیاده سازی PLC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فهرست مطالب</vt:lpstr>
      <vt:lpstr>نرم افزار HomeControl</vt:lpstr>
      <vt:lpstr>معرفی برنامه</vt:lpstr>
      <vt:lpstr>معرفی برنامه</vt:lpstr>
      <vt:lpstr>کاربرد های برنامه</vt:lpstr>
      <vt:lpstr>معرفی برنامه</vt:lpstr>
      <vt:lpstr>ویژگی های مورد نیاز برنامه</vt:lpstr>
      <vt:lpstr>قابلیت ارتقا</vt:lpstr>
      <vt:lpstr>معرفی برنامه</vt:lpstr>
      <vt:lpstr>ارتباط با کاربر</vt:lpstr>
      <vt:lpstr>مراحل تهیه و ساختار برنامه</vt:lpstr>
      <vt:lpstr>مراحل تهیه و ساختار برنامه</vt:lpstr>
      <vt:lpstr>کاربران</vt:lpstr>
      <vt:lpstr>مراحل تهیه و ساختار برنامه</vt:lpstr>
      <vt:lpstr>طبقه بندی خانه</vt:lpstr>
      <vt:lpstr>مراحل تهیه و ساختار برنامه</vt:lpstr>
      <vt:lpstr>دریافت و ارسال دستورات و اطلاعات</vt:lpstr>
      <vt:lpstr>مراحل تهیه و ساختار برنامه</vt:lpstr>
      <vt:lpstr>برنامه ریزی رویدادها</vt:lpstr>
      <vt:lpstr>چشم اندازها و چالش ها</vt:lpstr>
      <vt:lpstr>ارائه ی عملی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hojjat</dc:creator>
  <cp:lastModifiedBy>hojjat</cp:lastModifiedBy>
  <cp:revision>15</cp:revision>
  <dcterms:created xsi:type="dcterms:W3CDTF">2006-08-16T00:00:00Z</dcterms:created>
  <dcterms:modified xsi:type="dcterms:W3CDTF">2011-11-28T04:33:52Z</dcterms:modified>
</cp:coreProperties>
</file>